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86" r:id="rId1"/>
  </p:sldMasterIdLst>
  <p:notesMasterIdLst>
    <p:notesMasterId r:id="rId64"/>
  </p:notesMasterIdLst>
  <p:handoutMasterIdLst>
    <p:handoutMasterId r:id="rId65"/>
  </p:handoutMasterIdLst>
  <p:sldIdLst>
    <p:sldId id="499" r:id="rId2"/>
    <p:sldId id="411" r:id="rId3"/>
    <p:sldId id="412" r:id="rId4"/>
    <p:sldId id="413" r:id="rId5"/>
    <p:sldId id="468" r:id="rId6"/>
    <p:sldId id="414" r:id="rId7"/>
    <p:sldId id="415" r:id="rId8"/>
    <p:sldId id="416" r:id="rId9"/>
    <p:sldId id="417" r:id="rId10"/>
    <p:sldId id="418" r:id="rId11"/>
    <p:sldId id="419" r:id="rId12"/>
    <p:sldId id="469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78" r:id="rId26"/>
    <p:sldId id="434" r:id="rId27"/>
    <p:sldId id="471" r:id="rId28"/>
    <p:sldId id="435" r:id="rId29"/>
    <p:sldId id="436" r:id="rId30"/>
    <p:sldId id="437" r:id="rId31"/>
    <p:sldId id="488" r:id="rId32"/>
    <p:sldId id="489" r:id="rId33"/>
    <p:sldId id="490" r:id="rId34"/>
    <p:sldId id="491" r:id="rId35"/>
    <p:sldId id="492" r:id="rId36"/>
    <p:sldId id="443" r:id="rId37"/>
    <p:sldId id="479" r:id="rId38"/>
    <p:sldId id="473" r:id="rId39"/>
    <p:sldId id="476" r:id="rId40"/>
    <p:sldId id="445" r:id="rId41"/>
    <p:sldId id="446" r:id="rId42"/>
    <p:sldId id="447" r:id="rId43"/>
    <p:sldId id="448" r:id="rId44"/>
    <p:sldId id="449" r:id="rId45"/>
    <p:sldId id="495" r:id="rId46"/>
    <p:sldId id="451" r:id="rId47"/>
    <p:sldId id="496" r:id="rId48"/>
    <p:sldId id="497" r:id="rId49"/>
    <p:sldId id="498" r:id="rId50"/>
    <p:sldId id="455" r:id="rId51"/>
    <p:sldId id="456" r:id="rId52"/>
    <p:sldId id="457" r:id="rId53"/>
    <p:sldId id="458" r:id="rId54"/>
    <p:sldId id="459" r:id="rId55"/>
    <p:sldId id="460" r:id="rId56"/>
    <p:sldId id="461" r:id="rId57"/>
    <p:sldId id="462" r:id="rId58"/>
    <p:sldId id="477" r:id="rId59"/>
    <p:sldId id="463" r:id="rId60"/>
    <p:sldId id="464" r:id="rId61"/>
    <p:sldId id="465" r:id="rId62"/>
    <p:sldId id="466" r:id="rId6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8" y="40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ctr" anchorCtr="0" compatLnSpc="1">
            <a:prstTxWarp prst="textNoShape">
              <a:avLst/>
            </a:prstTxWarp>
          </a:bodyPr>
          <a:lstStyle>
            <a:lvl1pPr defTabSz="883092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ctr" anchorCtr="0" compatLnSpc="1">
            <a:prstTxWarp prst="textNoShape">
              <a:avLst/>
            </a:prstTxWarp>
          </a:bodyPr>
          <a:lstStyle>
            <a:lvl1pPr algn="r" defTabSz="883092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b" anchorCtr="0" compatLnSpc="1">
            <a:prstTxWarp prst="textNoShape">
              <a:avLst/>
            </a:prstTxWarp>
          </a:bodyPr>
          <a:lstStyle>
            <a:lvl1pPr defTabSz="883092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54" tIns="44128" rIns="88254" bIns="44128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fld id="{7B8B38C4-AA40-417E-8A07-B6768D4A9D4C}" type="slidenum">
              <a:rPr lang="en-US" altLang="ar-IQ"/>
              <a:pPr/>
              <a:t>‹#›</a:t>
            </a:fld>
            <a:endParaRPr lang="en-U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>
            <a:lvl1pPr defTabSz="93108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>
            <a:lvl1pPr algn="r" defTabSz="93108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b" anchorCtr="0" compatLnSpc="1">
            <a:prstTxWarp prst="textNoShape">
              <a:avLst/>
            </a:prstTxWarp>
          </a:bodyPr>
          <a:lstStyle>
            <a:lvl1pPr defTabSz="93108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fld id="{E2E7F887-CB85-4B61-A4AD-A5BA678BC8A7}" type="slidenum">
              <a:rPr lang="en-US" altLang="ar-IQ"/>
              <a:pPr/>
              <a:t>‹#›</a:t>
            </a:fld>
            <a:endParaRPr lang="en-U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IQ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5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0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711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13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781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59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39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1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6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3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7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1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0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1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2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00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  <p:sldLayoutId id="214748420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533400"/>
            <a:ext cx="8305800" cy="5734572"/>
            <a:chOff x="381000" y="533400"/>
            <a:chExt cx="8305800" cy="573457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62799" y="533400"/>
              <a:ext cx="1384777" cy="1366268"/>
            </a:xfrm>
            <a:prstGeom prst="rect">
              <a:avLst/>
            </a:prstGeom>
            <a:noFill/>
          </p:spPr>
        </p:pic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381000" y="727994"/>
              <a:ext cx="8305800" cy="5539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Ministry of Higher Education and Scientific Research</a:t>
              </a:r>
              <a:endPara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University of </a:t>
              </a:r>
              <a:r>
                <a:rPr kumimoji="0" lang="en-US" altLang="zh-CN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Diyala</a:t>
              </a: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                              </a:t>
              </a:r>
              <a:endPara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College of Engineering</a:t>
              </a:r>
              <a:endPara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Computer Eng. Dept.</a:t>
              </a:r>
              <a:endPara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SimSun" pitchFamily="2" charset="-122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SimSun" pitchFamily="2" charset="-122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Chapter  </a:t>
              </a:r>
              <a:r>
                <a:rPr kumimoji="0" lang="en-US" altLang="zh-CN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Four</a:t>
              </a:r>
              <a:endParaRPr lang="en-US" altLang="zh-CN" sz="900" dirty="0">
                <a:latin typeface="Arial" pitchFamily="34" charset="0"/>
                <a:cs typeface="Arial" pitchFamily="34" charset="0"/>
              </a:endParaRPr>
            </a:p>
            <a:p>
              <a:pPr lvl="0" algn="ctr"/>
              <a:r>
                <a:rPr lang="en-US" sz="3200" b="1" kern="0" dirty="0" smtClean="0">
                  <a:solidFill>
                    <a:srgbClr val="FFFF00"/>
                  </a:solidFill>
                  <a:latin typeface="Monotype Corsiva" pitchFamily="66" charset="0"/>
                  <a:cs typeface="Arabic Typesetting" pitchFamily="66" charset="-78"/>
                </a:rPr>
                <a:t> </a:t>
              </a:r>
              <a:r>
                <a:rPr lang="en-US" altLang="en-US" sz="3600" dirty="0" smtClean="0"/>
                <a:t>  </a:t>
              </a:r>
              <a:r>
                <a:rPr lang="en-US" altLang="en-US" sz="3600" b="1" kern="0" dirty="0">
                  <a:solidFill>
                    <a:srgbClr val="FFFF00"/>
                  </a:solidFill>
                  <a:latin typeface="Monotype Corsiva" pitchFamily="66" charset="0"/>
                  <a:cs typeface="Arabic Typesetting" pitchFamily="66" charset="-78"/>
                </a:rPr>
                <a:t>Processes</a:t>
              </a:r>
              <a:r>
                <a:rPr lang="en-US" altLang="en-US" sz="3600" dirty="0" smtClean="0"/>
                <a:t> </a:t>
              </a:r>
            </a:p>
            <a:p>
              <a:pPr lvl="0" algn="ctr"/>
              <a:r>
                <a:rPr kumimoji="0" lang="en-US" altLang="zh-CN" sz="3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2nd </a:t>
              </a:r>
              <a:r>
                <a:rPr kumimoji="0" lang="en-US" altLang="zh-CN" sz="3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Stage</a:t>
              </a:r>
              <a:endParaRPr lang="en-US" altLang="zh-CN" sz="900" dirty="0" smtClean="0">
                <a:latin typeface="Arial" pitchFamily="34" charset="0"/>
                <a:ea typeface="SimSun" pitchFamily="2" charset="-122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3600" b="1" dirty="0" smtClean="0">
                <a:latin typeface="Monotype Corsiva" pitchFamily="66" charset="0"/>
                <a:ea typeface="SimSun" pitchFamily="2" charset="-122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Prepare and implement by: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Lecturer : </a:t>
              </a:r>
              <a:r>
                <a:rPr kumimoji="0" lang="en-US" altLang="zh-CN" sz="3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Huda Mohammed </a:t>
              </a:r>
              <a:r>
                <a:rPr kumimoji="0" lang="en-US" altLang="zh-CN" sz="3600" b="1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Salih</a:t>
              </a:r>
              <a:r>
                <a:rPr kumimoji="0" lang="en-US" altLang="zh-CN" sz="3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 Al-</a:t>
              </a:r>
              <a:r>
                <a:rPr kumimoji="0" lang="en-US" altLang="zh-CN" sz="3600" b="1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Monotype Corsiva" pitchFamily="66" charset="0"/>
                  <a:ea typeface="SimSun" pitchFamily="2" charset="-122"/>
                  <a:cs typeface="Arial" pitchFamily="34" charset="0"/>
                </a:rPr>
                <a:t>Ansari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8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CPU Switch From Process to Process</a:t>
            </a:r>
          </a:p>
        </p:txBody>
      </p:sp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104900"/>
            <a:ext cx="6969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136525"/>
            <a:ext cx="76454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Threads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87425" y="1093788"/>
            <a:ext cx="6975475" cy="3983037"/>
          </a:xfrm>
        </p:spPr>
        <p:txBody>
          <a:bodyPr/>
          <a:lstStyle/>
          <a:p>
            <a:pPr algn="l" rtl="0"/>
            <a:r>
              <a:rPr lang="en-US" altLang="en-US" dirty="0" smtClean="0"/>
              <a:t>So far, process has a single thread of execution</a:t>
            </a:r>
          </a:p>
          <a:p>
            <a:pPr algn="l" rtl="0"/>
            <a:r>
              <a:rPr lang="en-US" altLang="en-US" dirty="0" smtClean="0"/>
              <a:t>Consider having multiple program counters per process</a:t>
            </a:r>
          </a:p>
          <a:p>
            <a:pPr lvl="1" algn="l" rtl="0"/>
            <a:r>
              <a:rPr lang="en-US" altLang="en-US" dirty="0" smtClean="0"/>
              <a:t>Multiple locations can execute at once</a:t>
            </a:r>
          </a:p>
          <a:p>
            <a:pPr lvl="2" algn="l" rtl="0"/>
            <a:r>
              <a:rPr lang="en-US" altLang="en-US" dirty="0" smtClean="0"/>
              <a:t>Multiple threads of control -&gt; </a:t>
            </a:r>
            <a:r>
              <a:rPr lang="en-US" altLang="en-US" b="1" dirty="0" smtClean="0">
                <a:solidFill>
                  <a:srgbClr val="3366FF"/>
                </a:solidFill>
              </a:rPr>
              <a:t>threads</a:t>
            </a:r>
          </a:p>
          <a:p>
            <a:pPr algn="l" rtl="0"/>
            <a:r>
              <a:rPr lang="en-US" altLang="en-US" dirty="0" smtClean="0"/>
              <a:t>Must then have storage for thread details, multiple program counters in PCB</a:t>
            </a:r>
          </a:p>
          <a:p>
            <a:pPr algn="l" rtl="0"/>
            <a:r>
              <a:rPr lang="en-US" altLang="en-US" dirty="0" smtClean="0"/>
              <a:t>See next chapter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60438" y="1444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Process Representation in Linux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smtClean="0"/>
              <a:t>Represented by the C structure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</a:p>
          <a:p>
            <a:pPr>
              <a:buFont typeface="Monotype Sorts" pitchFamily="-84" charset="2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pid t_pid; /* process identifier */ </a:t>
            </a:r>
            <a:b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long state; /* state of the process */ </a:t>
            </a:r>
            <a:b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unsigned int time_slice /* scheduling information */ </a:t>
            </a:r>
            <a:b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 task_struct *parent; /* this process</a:t>
            </a:r>
            <a:r>
              <a:rPr lang="ja-JP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altLang="ja-JP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s parent */ </a:t>
            </a:r>
            <a:br>
              <a:rPr lang="en-US" altLang="ja-JP" sz="16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ja-JP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 list_head children; /* this process</a:t>
            </a:r>
            <a:r>
              <a:rPr lang="ja-JP" alt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altLang="ja-JP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s children */ </a:t>
            </a:r>
            <a:br>
              <a:rPr lang="en-US" altLang="ja-JP" sz="16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ja-JP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 files_struct *files; /* list of open files */ </a:t>
            </a:r>
            <a:br>
              <a:rPr lang="en-US" altLang="ja-JP" sz="16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ja-JP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 mm_struct *mm; /* address space of this process */</a:t>
            </a:r>
            <a:endParaRPr lang="en-US" altLang="en-US" sz="16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340" name="Picture 3" descr="C:\Users\as668\Desktop\in-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4111625"/>
            <a:ext cx="5865812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136525"/>
            <a:ext cx="76454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Process Scheduling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87413" y="1168400"/>
            <a:ext cx="6975475" cy="3983038"/>
          </a:xfrm>
        </p:spPr>
        <p:txBody>
          <a:bodyPr/>
          <a:lstStyle/>
          <a:p>
            <a:r>
              <a:rPr lang="en-US" altLang="en-US" smtClean="0"/>
              <a:t>Maximize CPU use, quickly switch processes onto CPU for time sharing</a:t>
            </a:r>
          </a:p>
          <a:p>
            <a:r>
              <a:rPr lang="en-US" altLang="en-US" b="1" smtClean="0">
                <a:solidFill>
                  <a:srgbClr val="3366FF"/>
                </a:solidFill>
              </a:rPr>
              <a:t>Process scheduler </a:t>
            </a:r>
            <a:r>
              <a:rPr lang="en-US" altLang="en-US" smtClean="0"/>
              <a:t>selects among available processes for next execution on CPU</a:t>
            </a:r>
          </a:p>
          <a:p>
            <a:r>
              <a:rPr lang="en-US" altLang="en-US" smtClean="0"/>
              <a:t>Maintains </a:t>
            </a:r>
            <a:r>
              <a:rPr lang="en-US" altLang="en-US" b="1" smtClean="0">
                <a:solidFill>
                  <a:srgbClr val="3366FF"/>
                </a:solidFill>
              </a:rPr>
              <a:t>scheduling queues </a:t>
            </a:r>
            <a:r>
              <a:rPr lang="en-US" altLang="en-US" smtClean="0"/>
              <a:t>of processes</a:t>
            </a:r>
          </a:p>
          <a:p>
            <a:pPr lvl="1"/>
            <a:r>
              <a:rPr lang="en-US" altLang="en-US" b="1" smtClean="0">
                <a:solidFill>
                  <a:srgbClr val="3366FF"/>
                </a:solidFill>
              </a:rPr>
              <a:t>Job queue </a:t>
            </a:r>
            <a:r>
              <a:rPr lang="en-US" altLang="en-US" smtClean="0"/>
              <a:t>– set of all processes in the system</a:t>
            </a:r>
          </a:p>
          <a:p>
            <a:pPr lvl="1"/>
            <a:r>
              <a:rPr lang="en-US" altLang="en-US" b="1" smtClean="0">
                <a:solidFill>
                  <a:srgbClr val="3366FF"/>
                </a:solidFill>
              </a:rPr>
              <a:t>Ready queue </a:t>
            </a:r>
            <a:r>
              <a:rPr lang="en-US" altLang="en-US" smtClean="0"/>
              <a:t>– set of all processes residing in main memory, ready and waiting to execute</a:t>
            </a:r>
          </a:p>
          <a:p>
            <a:pPr lvl="1"/>
            <a:r>
              <a:rPr lang="en-US" altLang="en-US" b="1" smtClean="0">
                <a:solidFill>
                  <a:srgbClr val="3366FF"/>
                </a:solidFill>
              </a:rPr>
              <a:t>Device queues </a:t>
            </a:r>
            <a:r>
              <a:rPr lang="en-US" altLang="en-US" smtClean="0"/>
              <a:t>– set of processes waiting for an I/O device</a:t>
            </a:r>
          </a:p>
          <a:p>
            <a:pPr lvl="1"/>
            <a:r>
              <a:rPr lang="en-US" altLang="en-US" smtClean="0"/>
              <a:t>Processes migrate among the various queues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4725" y="236538"/>
            <a:ext cx="7983538" cy="457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Ready Queue And Various I/O Device Queues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214438"/>
            <a:ext cx="582295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524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Representation of Process Scheduling</a:t>
            </a:r>
          </a:p>
        </p:txBody>
      </p:sp>
      <p:pic>
        <p:nvPicPr>
          <p:cNvPr id="17411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966913"/>
            <a:ext cx="65468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808038" y="1303338"/>
            <a:ext cx="69754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Queueing diagram </a:t>
            </a:r>
            <a:r>
              <a:rPr kumimoji="1" lang="en-US" altLang="en-US">
                <a:latin typeface="Helvetica" panose="020B0604020202020204" pitchFamily="34" charset="0"/>
              </a:rPr>
              <a:t>represents queues, resources, 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Schedulers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87413" y="1108075"/>
            <a:ext cx="7453312" cy="5022850"/>
          </a:xfrm>
        </p:spPr>
        <p:txBody>
          <a:bodyPr>
            <a:normAutofit lnSpcReduction="10000"/>
          </a:bodyPr>
          <a:lstStyle/>
          <a:p>
            <a:r>
              <a:rPr lang="en-US" altLang="en-US" sz="1600" b="1" smtClean="0">
                <a:solidFill>
                  <a:srgbClr val="3366FF"/>
                </a:solidFill>
              </a:rPr>
              <a:t>Short-term scheduler  </a:t>
            </a:r>
            <a:r>
              <a:rPr lang="en-US" altLang="en-US" sz="1600" smtClean="0"/>
              <a:t>(or </a:t>
            </a:r>
            <a:r>
              <a:rPr lang="en-US" altLang="en-US" sz="1600" b="1" smtClean="0">
                <a:solidFill>
                  <a:srgbClr val="3366FF"/>
                </a:solidFill>
              </a:rPr>
              <a:t>CPU scheduler</a:t>
            </a:r>
            <a:r>
              <a:rPr lang="en-US" altLang="en-US" sz="1600" smtClean="0"/>
              <a:t>) – selects which process should be executed next and allocates CPU</a:t>
            </a:r>
          </a:p>
          <a:p>
            <a:pPr lvl="1"/>
            <a:r>
              <a:rPr lang="en-US" altLang="en-US" sz="1600" smtClean="0"/>
              <a:t>Sometimes the only scheduler in a system</a:t>
            </a:r>
          </a:p>
          <a:p>
            <a:pPr lvl="1"/>
            <a:r>
              <a:rPr lang="en-US" altLang="en-US" sz="1600" smtClean="0"/>
              <a:t>Short-term scheduler is invoked frequently (milliseconds) </a:t>
            </a:r>
            <a:r>
              <a:rPr lang="en-US" altLang="en-US" sz="1600" smtClean="0">
                <a:sym typeface="Symbol" panose="05050102010706020507" pitchFamily="18" charset="2"/>
              </a:rPr>
              <a:t> (must be fast)</a:t>
            </a:r>
            <a:endParaRPr lang="en-US" altLang="en-US" sz="800" smtClean="0">
              <a:sym typeface="Symbol" panose="05050102010706020507" pitchFamily="18" charset="2"/>
            </a:endParaRPr>
          </a:p>
          <a:p>
            <a:r>
              <a:rPr lang="en-US" altLang="en-US" sz="1600" b="1" smtClean="0">
                <a:solidFill>
                  <a:srgbClr val="3366FF"/>
                </a:solidFill>
              </a:rPr>
              <a:t>Long-term scheduler  </a:t>
            </a:r>
            <a:r>
              <a:rPr lang="en-US" altLang="en-US" sz="1600" smtClean="0"/>
              <a:t>(or </a:t>
            </a:r>
            <a:r>
              <a:rPr lang="en-US" altLang="en-US" sz="1600" b="1" smtClean="0">
                <a:solidFill>
                  <a:srgbClr val="3366FF"/>
                </a:solidFill>
              </a:rPr>
              <a:t>job scheduler</a:t>
            </a:r>
            <a:r>
              <a:rPr lang="en-US" altLang="en-US" sz="1600" smtClean="0"/>
              <a:t>) – selects which processes should be brought into the ready queue</a:t>
            </a:r>
          </a:p>
          <a:p>
            <a:pPr lvl="1"/>
            <a:r>
              <a:rPr lang="en-US" altLang="en-US" sz="1600" smtClean="0">
                <a:sym typeface="Symbol" panose="05050102010706020507" pitchFamily="18" charset="2"/>
              </a:rPr>
              <a:t>Long-term scheduler is invoked  infrequently (seconds, minutes)  (may be slow)</a:t>
            </a:r>
            <a:endParaRPr lang="en-US" altLang="en-US" sz="800" smtClean="0">
              <a:sym typeface="Symbol" panose="05050102010706020507" pitchFamily="18" charset="2"/>
            </a:endParaRPr>
          </a:p>
          <a:p>
            <a:pPr lvl="1"/>
            <a:r>
              <a:rPr lang="en-US" altLang="en-US" sz="1600" smtClean="0">
                <a:sym typeface="Symbol" panose="05050102010706020507" pitchFamily="18" charset="2"/>
              </a:rPr>
              <a:t>The long-term scheduler controls the </a:t>
            </a:r>
            <a:r>
              <a:rPr lang="en-US" altLang="en-US" sz="1600" b="1" smtClean="0">
                <a:solidFill>
                  <a:srgbClr val="3366FF"/>
                </a:solidFill>
                <a:sym typeface="Symbol" panose="05050102010706020507" pitchFamily="18" charset="2"/>
              </a:rPr>
              <a:t>degree of multiprogramming</a:t>
            </a:r>
            <a:endParaRPr lang="en-US" altLang="en-US" sz="800" i="1" smtClean="0">
              <a:sym typeface="Symbol" panose="05050102010706020507" pitchFamily="18" charset="2"/>
            </a:endParaRPr>
          </a:p>
          <a:p>
            <a:r>
              <a:rPr lang="en-US" altLang="en-US" sz="1600" smtClean="0">
                <a:sym typeface="Symbol" panose="05050102010706020507" pitchFamily="18" charset="2"/>
              </a:rPr>
              <a:t>Processes can be described as either:</a:t>
            </a:r>
          </a:p>
          <a:p>
            <a:pPr lvl="1"/>
            <a:r>
              <a:rPr lang="en-US" altLang="en-US" sz="1600" b="1" smtClean="0">
                <a:solidFill>
                  <a:srgbClr val="3366FF"/>
                </a:solidFill>
                <a:sym typeface="Symbol" panose="05050102010706020507" pitchFamily="18" charset="2"/>
              </a:rPr>
              <a:t>I/O-bound process</a:t>
            </a:r>
            <a:r>
              <a:rPr lang="en-US" altLang="en-US" sz="1600" smtClean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1600" smtClean="0">
                <a:sym typeface="Symbol" panose="05050102010706020507" pitchFamily="18" charset="2"/>
              </a:rPr>
              <a:t>– spends more time doing I/O than computations, many short CPU bursts</a:t>
            </a:r>
          </a:p>
          <a:p>
            <a:pPr lvl="1"/>
            <a:r>
              <a:rPr lang="en-US" altLang="en-US" sz="1600" b="1" smtClean="0">
                <a:solidFill>
                  <a:srgbClr val="3366FF"/>
                </a:solidFill>
                <a:sym typeface="Symbol" panose="05050102010706020507" pitchFamily="18" charset="2"/>
              </a:rPr>
              <a:t>CPU-bound process </a:t>
            </a:r>
            <a:r>
              <a:rPr lang="en-US" altLang="en-US" sz="1600" smtClean="0">
                <a:sym typeface="Symbol" panose="05050102010706020507" pitchFamily="18" charset="2"/>
              </a:rPr>
              <a:t>– spends more time doing computations; few very long CPU bursts</a:t>
            </a:r>
          </a:p>
          <a:p>
            <a:r>
              <a:rPr lang="en-US" altLang="en-US" sz="1600" smtClean="0">
                <a:sym typeface="Symbol" panose="05050102010706020507" pitchFamily="18" charset="2"/>
              </a:rPr>
              <a:t>Long-term scheduler strives for good </a:t>
            </a:r>
            <a:r>
              <a:rPr lang="en-US" altLang="en-US" sz="1600" b="1" i="1" smtClean="0">
                <a:sym typeface="Symbol" panose="05050102010706020507" pitchFamily="18" charset="2"/>
              </a:rPr>
              <a:t>process mix</a:t>
            </a:r>
            <a:endParaRPr lang="en-US" altLang="en-US" sz="1600" smtClean="0">
              <a:sym typeface="Symbol" panose="05050102010706020507" pitchFamily="18" charset="2"/>
            </a:endParaRP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Addition of Medium Term Scheduling</a:t>
            </a:r>
          </a:p>
        </p:txBody>
      </p:sp>
      <p:pic>
        <p:nvPicPr>
          <p:cNvPr id="194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827338"/>
            <a:ext cx="73279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806450" y="1160463"/>
            <a:ext cx="72009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Medium-term scheduler  </a:t>
            </a:r>
            <a:r>
              <a:rPr kumimoji="1" lang="en-US" altLang="en-US">
                <a:latin typeface="Helvetica" panose="020B0604020202020204" pitchFamily="34" charset="0"/>
              </a:rPr>
              <a:t>can be added if degree of multiple programming needs to decrease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>
                <a:latin typeface="Helvetica" panose="020B0604020202020204" pitchFamily="34" charset="0"/>
              </a:rPr>
              <a:t>Remove process from memory, store on disk, bring back in from disk to continue execution: </a:t>
            </a: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swapping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Multitasking in Mobile Systems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22363"/>
            <a:ext cx="7359650" cy="4448175"/>
          </a:xfrm>
        </p:spPr>
        <p:txBody>
          <a:bodyPr/>
          <a:lstStyle/>
          <a:p>
            <a:r>
              <a:rPr lang="en-US" altLang="en-US" smtClean="0"/>
              <a:t>Some mobile systems (e.g., early version of iOS)  allow only one process to run, others suspended</a:t>
            </a:r>
          </a:p>
          <a:p>
            <a:r>
              <a:rPr lang="en-US" altLang="en-US" smtClean="0"/>
              <a:t>Due to screen real estate, user interface limits iOS provides for a </a:t>
            </a:r>
          </a:p>
          <a:p>
            <a:pPr lvl="1"/>
            <a:r>
              <a:rPr lang="en-US" altLang="en-US" smtClean="0"/>
              <a:t>Single </a:t>
            </a:r>
            <a:r>
              <a:rPr lang="en-US" altLang="en-US" b="1" smtClean="0">
                <a:solidFill>
                  <a:srgbClr val="3366FF"/>
                </a:solidFill>
              </a:rPr>
              <a:t>foreground</a:t>
            </a:r>
            <a:r>
              <a:rPr lang="en-US" altLang="en-US" smtClean="0"/>
              <a:t> process- controlled via user interface</a:t>
            </a:r>
          </a:p>
          <a:p>
            <a:pPr lvl="1"/>
            <a:r>
              <a:rPr lang="en-US" altLang="en-US" smtClean="0"/>
              <a:t>Multiple </a:t>
            </a:r>
            <a:r>
              <a:rPr lang="en-US" altLang="en-US" b="1" smtClean="0">
                <a:solidFill>
                  <a:srgbClr val="3366FF"/>
                </a:solidFill>
              </a:rPr>
              <a:t>background</a:t>
            </a:r>
            <a:r>
              <a:rPr lang="en-US" altLang="en-US" smtClean="0"/>
              <a:t> processes– in memory, running, but not on the display, and with limits</a:t>
            </a:r>
          </a:p>
          <a:p>
            <a:pPr lvl="1"/>
            <a:r>
              <a:rPr lang="en-US" altLang="en-US" smtClean="0"/>
              <a:t>Limits include single, short task, receiving notification of events, specific long-running tasks like audio playback</a:t>
            </a:r>
          </a:p>
          <a:p>
            <a:r>
              <a:rPr lang="en-US" altLang="en-US" smtClean="0"/>
              <a:t>Android runs foreground and background, with fewer limits</a:t>
            </a:r>
          </a:p>
          <a:p>
            <a:pPr lvl="1"/>
            <a:r>
              <a:rPr lang="en-US" altLang="en-US" smtClean="0"/>
              <a:t>Background process uses a </a:t>
            </a:r>
            <a:r>
              <a:rPr lang="en-US" altLang="en-US" b="1" smtClean="0">
                <a:solidFill>
                  <a:srgbClr val="3366FF"/>
                </a:solidFill>
              </a:rPr>
              <a:t>service</a:t>
            </a:r>
            <a:r>
              <a:rPr lang="en-US" altLang="en-US" smtClean="0"/>
              <a:t> to perform tasks</a:t>
            </a:r>
          </a:p>
          <a:p>
            <a:pPr lvl="1"/>
            <a:r>
              <a:rPr lang="en-US" altLang="en-US" smtClean="0"/>
              <a:t>Service can keep running even if background process is suspended</a:t>
            </a:r>
          </a:p>
          <a:p>
            <a:pPr lvl="1"/>
            <a:r>
              <a:rPr lang="en-US" altLang="en-US" smtClean="0"/>
              <a:t>Service has no user interface, small memory use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Context Switch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54075" y="1108075"/>
            <a:ext cx="6997700" cy="4448175"/>
          </a:xfrm>
        </p:spPr>
        <p:txBody>
          <a:bodyPr/>
          <a:lstStyle/>
          <a:p>
            <a:r>
              <a:rPr lang="en-US" altLang="en-US" smtClean="0"/>
              <a:t>When CPU switches to another process, the system must </a:t>
            </a:r>
            <a:r>
              <a:rPr lang="en-US" altLang="en-US" b="1" smtClean="0">
                <a:solidFill>
                  <a:srgbClr val="3366FF"/>
                </a:solidFill>
              </a:rPr>
              <a:t>save the state </a:t>
            </a:r>
            <a:r>
              <a:rPr lang="en-US" altLang="en-US" smtClean="0"/>
              <a:t>of the old process and load the </a:t>
            </a:r>
            <a:r>
              <a:rPr lang="en-US" altLang="en-US" b="1" smtClean="0">
                <a:solidFill>
                  <a:srgbClr val="3366FF"/>
                </a:solidFill>
              </a:rPr>
              <a:t>saved state </a:t>
            </a:r>
            <a:r>
              <a:rPr lang="en-US" altLang="en-US" smtClean="0"/>
              <a:t>for the new process via a </a:t>
            </a:r>
            <a:r>
              <a:rPr lang="en-US" altLang="en-US" b="1" smtClean="0">
                <a:solidFill>
                  <a:srgbClr val="3366FF"/>
                </a:solidFill>
              </a:rPr>
              <a:t>context switch</a:t>
            </a:r>
            <a:endParaRPr lang="en-US" altLang="en-US" smtClean="0"/>
          </a:p>
          <a:p>
            <a:r>
              <a:rPr lang="en-US" altLang="en-US" b="1" smtClean="0">
                <a:solidFill>
                  <a:srgbClr val="3366FF"/>
                </a:solidFill>
              </a:rPr>
              <a:t>Context </a:t>
            </a:r>
            <a:r>
              <a:rPr lang="en-US" altLang="en-US" smtClean="0"/>
              <a:t>of a process represented in the PCB</a:t>
            </a:r>
          </a:p>
          <a:p>
            <a:r>
              <a:rPr lang="en-US" altLang="en-US" smtClean="0"/>
              <a:t>Context-switch time is overhead; the system does no useful work while switching</a:t>
            </a:r>
          </a:p>
          <a:p>
            <a:pPr lvl="1"/>
            <a:r>
              <a:rPr lang="en-US" altLang="en-US" smtClean="0"/>
              <a:t>The more complex the OS and the PCB </a:t>
            </a:r>
            <a:r>
              <a:rPr lang="en-US" altLang="en-US" smtClean="0">
                <a:sym typeface="Wingdings" panose="05000000000000000000" pitchFamily="2" charset="2"/>
              </a:rPr>
              <a:t> the </a:t>
            </a:r>
            <a:r>
              <a:rPr lang="en-US" altLang="en-US" smtClean="0"/>
              <a:t>longer the context switch</a:t>
            </a:r>
          </a:p>
          <a:p>
            <a:r>
              <a:rPr lang="en-US" altLang="en-US" smtClean="0"/>
              <a:t>Time dependent on hardware support</a:t>
            </a:r>
          </a:p>
          <a:p>
            <a:pPr lvl="1"/>
            <a:r>
              <a:rPr lang="en-US" altLang="en-US" smtClean="0"/>
              <a:t>Some hardware provides multiple sets of registers per CPU </a:t>
            </a:r>
            <a:r>
              <a:rPr lang="en-US" altLang="en-US" smtClean="0">
                <a:sym typeface="Wingdings" panose="05000000000000000000" pitchFamily="2" charset="2"/>
              </a:rPr>
              <a:t></a:t>
            </a:r>
            <a:r>
              <a:rPr lang="en-US" altLang="en-US" smtClean="0"/>
              <a:t> multiple contexts loaded at once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4650" y="182563"/>
            <a:ext cx="6380163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Chapter 3:  Processes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120775"/>
            <a:ext cx="7370763" cy="3822700"/>
          </a:xfrm>
        </p:spPr>
        <p:txBody>
          <a:bodyPr/>
          <a:lstStyle/>
          <a:p>
            <a:pPr algn="l" rtl="0"/>
            <a:r>
              <a:rPr lang="en-US" altLang="en-US" dirty="0" smtClean="0"/>
              <a:t>Process Concept</a:t>
            </a:r>
          </a:p>
          <a:p>
            <a:pPr algn="l" rtl="0"/>
            <a:r>
              <a:rPr lang="en-US" altLang="en-US" dirty="0" smtClean="0"/>
              <a:t>Process Scheduling</a:t>
            </a:r>
          </a:p>
          <a:p>
            <a:pPr algn="l" rtl="0"/>
            <a:r>
              <a:rPr lang="en-US" altLang="en-US" dirty="0" smtClean="0"/>
              <a:t>Operations on Processes</a:t>
            </a:r>
          </a:p>
          <a:p>
            <a:pPr algn="l" rtl="0"/>
            <a:r>
              <a:rPr lang="en-US" altLang="en-US" dirty="0" err="1" smtClean="0"/>
              <a:t>Interprocess</a:t>
            </a:r>
            <a:r>
              <a:rPr lang="en-US" altLang="en-US" dirty="0" smtClean="0"/>
              <a:t> Communication</a:t>
            </a:r>
          </a:p>
          <a:p>
            <a:pPr algn="l" rtl="0"/>
            <a:r>
              <a:rPr lang="en-US" altLang="en-US" dirty="0" smtClean="0"/>
              <a:t>Examples of IPC Systems</a:t>
            </a:r>
          </a:p>
          <a:p>
            <a:pPr algn="l" rtl="0"/>
            <a:r>
              <a:rPr lang="en-US" altLang="en-US" dirty="0" smtClean="0"/>
              <a:t>Communication in Client-Server Systems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Operations on Processes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480300" cy="4448175"/>
          </a:xfrm>
        </p:spPr>
        <p:txBody>
          <a:bodyPr/>
          <a:lstStyle/>
          <a:p>
            <a:r>
              <a:rPr lang="en-US" altLang="en-US" smtClean="0"/>
              <a:t>System must provide mechanisms for:</a:t>
            </a:r>
          </a:p>
          <a:p>
            <a:pPr lvl="1"/>
            <a:r>
              <a:rPr lang="en-US" altLang="en-US" smtClean="0"/>
              <a:t> process creation,</a:t>
            </a:r>
          </a:p>
          <a:p>
            <a:pPr lvl="1"/>
            <a:r>
              <a:rPr lang="en-US" altLang="en-US" smtClean="0"/>
              <a:t> process termination, </a:t>
            </a:r>
          </a:p>
          <a:p>
            <a:pPr lvl="1"/>
            <a:r>
              <a:rPr lang="en-US" altLang="en-US" smtClean="0"/>
              <a:t> and so on as detailed next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Process Creation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54075" y="1169988"/>
            <a:ext cx="6918325" cy="5076825"/>
          </a:xfrm>
        </p:spPr>
        <p:txBody>
          <a:bodyPr/>
          <a:lstStyle/>
          <a:p>
            <a:r>
              <a:rPr lang="en-US" altLang="en-US" b="1" smtClean="0">
                <a:solidFill>
                  <a:srgbClr val="3366FF"/>
                </a:solidFill>
              </a:rPr>
              <a:t>Parent</a:t>
            </a:r>
            <a:r>
              <a:rPr lang="en-US" altLang="en-US" b="1" smtClean="0"/>
              <a:t> </a:t>
            </a:r>
            <a:r>
              <a:rPr lang="en-US" altLang="en-US" smtClean="0"/>
              <a:t>process create </a:t>
            </a:r>
            <a:r>
              <a:rPr lang="en-US" altLang="en-US" b="1" smtClean="0">
                <a:solidFill>
                  <a:srgbClr val="3366FF"/>
                </a:solidFill>
              </a:rPr>
              <a:t>children</a:t>
            </a:r>
            <a:r>
              <a:rPr lang="en-US" altLang="en-US" b="1" smtClean="0"/>
              <a:t> </a:t>
            </a:r>
            <a:r>
              <a:rPr lang="en-US" altLang="en-US" smtClean="0"/>
              <a:t>processes, which, in turn create other processes, forming a </a:t>
            </a:r>
            <a:r>
              <a:rPr lang="en-US" altLang="en-US" b="1" smtClean="0">
                <a:solidFill>
                  <a:srgbClr val="3366FF"/>
                </a:solidFill>
              </a:rPr>
              <a:t>tree</a:t>
            </a:r>
            <a:r>
              <a:rPr lang="en-US" altLang="en-US" smtClean="0"/>
              <a:t> of processes</a:t>
            </a:r>
            <a:endParaRPr lang="en-US" altLang="en-US" sz="800" smtClean="0"/>
          </a:p>
          <a:p>
            <a:r>
              <a:rPr lang="en-US" altLang="en-US" smtClean="0"/>
              <a:t>Generally, process identified and managed via a</a:t>
            </a:r>
            <a:r>
              <a:rPr lang="en-US" altLang="en-US" b="1" smtClean="0"/>
              <a:t> </a:t>
            </a:r>
            <a:r>
              <a:rPr lang="en-US" altLang="en-US" b="1" smtClean="0">
                <a:solidFill>
                  <a:srgbClr val="3366FF"/>
                </a:solidFill>
              </a:rPr>
              <a:t>process identifier </a:t>
            </a:r>
            <a:r>
              <a:rPr lang="en-US" altLang="en-US" smtClean="0"/>
              <a:t>(</a:t>
            </a:r>
            <a:r>
              <a:rPr lang="en-US" altLang="en-US" b="1" smtClean="0">
                <a:solidFill>
                  <a:srgbClr val="3366FF"/>
                </a:solidFill>
              </a:rPr>
              <a:t>pid</a:t>
            </a:r>
            <a:r>
              <a:rPr lang="en-US" altLang="en-US" smtClean="0"/>
              <a:t>)</a:t>
            </a:r>
            <a:endParaRPr lang="en-US" altLang="en-US" sz="800" smtClean="0"/>
          </a:p>
          <a:p>
            <a:r>
              <a:rPr lang="en-US" altLang="en-US" smtClean="0"/>
              <a:t>Resource sharing options</a:t>
            </a:r>
          </a:p>
          <a:p>
            <a:pPr lvl="1"/>
            <a:r>
              <a:rPr lang="en-US" altLang="en-US" smtClean="0"/>
              <a:t>Parent and children share all resources</a:t>
            </a:r>
          </a:p>
          <a:p>
            <a:pPr lvl="1"/>
            <a:r>
              <a:rPr lang="en-US" altLang="en-US" smtClean="0"/>
              <a:t>Children share subset of parent</a:t>
            </a:r>
            <a:r>
              <a:rPr lang="ja-JP" altLang="en-US" smtClean="0"/>
              <a:t>’</a:t>
            </a:r>
            <a:r>
              <a:rPr lang="en-US" altLang="ja-JP" smtClean="0"/>
              <a:t>s resources</a:t>
            </a:r>
          </a:p>
          <a:p>
            <a:pPr lvl="1"/>
            <a:r>
              <a:rPr lang="en-US" altLang="en-US" smtClean="0"/>
              <a:t>Parent and child share no resources</a:t>
            </a:r>
            <a:endParaRPr lang="en-US" altLang="en-US" sz="800" smtClean="0"/>
          </a:p>
          <a:p>
            <a:r>
              <a:rPr lang="en-US" altLang="en-US" smtClean="0"/>
              <a:t>Execution options</a:t>
            </a:r>
          </a:p>
          <a:p>
            <a:pPr lvl="1"/>
            <a:r>
              <a:rPr lang="en-US" altLang="en-US" smtClean="0"/>
              <a:t>Parent and children execute concurrently</a:t>
            </a:r>
          </a:p>
          <a:p>
            <a:pPr lvl="1"/>
            <a:r>
              <a:rPr lang="en-US" altLang="en-US" smtClean="0"/>
              <a:t>Parent waits until children terminate</a:t>
            </a:r>
          </a:p>
          <a:p>
            <a:pPr>
              <a:buFont typeface="Monotype Sorts" pitchFamily="-84" charset="2"/>
              <a:buNone/>
            </a:pPr>
            <a:endParaRPr lang="en-US" alt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78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 Tree of Processes in Linux</a:t>
            </a:r>
          </a:p>
        </p:txBody>
      </p:sp>
      <p:pic>
        <p:nvPicPr>
          <p:cNvPr id="24579" name="Picture 1" descr="3_0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352550"/>
            <a:ext cx="706120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5" y="152400"/>
            <a:ext cx="76168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Process Creation 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69950" y="1060450"/>
            <a:ext cx="7154863" cy="4530725"/>
          </a:xfrm>
        </p:spPr>
        <p:txBody>
          <a:bodyPr/>
          <a:lstStyle/>
          <a:p>
            <a:r>
              <a:rPr lang="en-US" altLang="en-US" smtClean="0"/>
              <a:t>Address space</a:t>
            </a:r>
          </a:p>
          <a:p>
            <a:pPr lvl="1"/>
            <a:r>
              <a:rPr lang="en-US" altLang="en-US" smtClean="0"/>
              <a:t>Child duplicate of parent</a:t>
            </a:r>
          </a:p>
          <a:p>
            <a:pPr lvl="1"/>
            <a:r>
              <a:rPr lang="en-US" altLang="en-US" smtClean="0"/>
              <a:t>Child has a program loaded into it</a:t>
            </a:r>
          </a:p>
          <a:p>
            <a:r>
              <a:rPr lang="en-US" altLang="en-US" smtClean="0"/>
              <a:t>UNIX examples</a:t>
            </a:r>
          </a:p>
          <a:p>
            <a:pPr lvl="1"/>
            <a:r>
              <a:rPr lang="en-US" altLang="en-US" b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/>
              <a:t>system call creates new process</a:t>
            </a:r>
          </a:p>
          <a:p>
            <a:pPr lvl="1"/>
            <a:r>
              <a:rPr lang="en-US" altLang="en-US" b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exec()</a:t>
            </a:r>
            <a:r>
              <a:rPr lang="en-US" altLang="en-US" smtClean="0"/>
              <a:t> system call used after a </a:t>
            </a:r>
            <a:r>
              <a:rPr lang="en-US" altLang="en-US" b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altLang="en-US" smtClean="0"/>
              <a:t> to replace the process</a:t>
            </a:r>
            <a:r>
              <a:rPr lang="ja-JP" altLang="en-US" smtClean="0"/>
              <a:t>’</a:t>
            </a:r>
            <a:r>
              <a:rPr lang="en-US" altLang="ja-JP" smtClean="0"/>
              <a:t> memory space with a new program</a:t>
            </a:r>
            <a:endParaRPr lang="en-US" altLang="en-US" smtClean="0"/>
          </a:p>
        </p:txBody>
      </p:sp>
      <p:pic>
        <p:nvPicPr>
          <p:cNvPr id="25604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798888"/>
            <a:ext cx="64198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16192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 Program Forking Separate Process</a:t>
            </a:r>
          </a:p>
        </p:txBody>
      </p:sp>
      <p:pic>
        <p:nvPicPr>
          <p:cNvPr id="26627" name="Picture 5" descr="Screen Shot 2012-12-04 at 11.21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969963"/>
            <a:ext cx="603885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1158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Creating a Separate Process via Windows API</a:t>
            </a:r>
          </a:p>
        </p:txBody>
      </p:sp>
      <p:pic>
        <p:nvPicPr>
          <p:cNvPr id="27651" name="Picture 1" descr="Screen Shot 2012-12-04 at 11.23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963613"/>
            <a:ext cx="436562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Process Termination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170738" cy="4530725"/>
          </a:xfrm>
        </p:spPr>
        <p:txBody>
          <a:bodyPr/>
          <a:lstStyle/>
          <a:p>
            <a:r>
              <a:rPr lang="en-US" altLang="en-US" smtClean="0"/>
              <a:t>Process executes last statement and then asks the operating system to delete it using the </a:t>
            </a:r>
            <a:r>
              <a:rPr lang="en-US" altLang="en-US" b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exit()</a:t>
            </a:r>
            <a:r>
              <a:rPr lang="en-US" altLang="en-US" smtClean="0">
                <a:cs typeface="Courier New" panose="02070309020205020404" pitchFamily="49" charset="0"/>
              </a:rPr>
              <a:t> system call.</a:t>
            </a:r>
            <a:endParaRPr lang="en-US" altLang="en-US" smtClean="0"/>
          </a:p>
          <a:p>
            <a:pPr lvl="1"/>
            <a:r>
              <a:rPr lang="en-US" altLang="en-US" smtClean="0"/>
              <a:t>Returns  status data from child to parent (via </a:t>
            </a:r>
            <a:r>
              <a:rPr lang="en-US" altLang="en-US" b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altLang="en-US" smtClean="0"/>
              <a:t>)</a:t>
            </a:r>
          </a:p>
          <a:p>
            <a:pPr lvl="1"/>
            <a:r>
              <a:rPr lang="en-US" altLang="en-US" smtClean="0"/>
              <a:t>Process</a:t>
            </a:r>
            <a:r>
              <a:rPr lang="ja-JP" altLang="en-US" smtClean="0"/>
              <a:t>’</a:t>
            </a:r>
            <a:r>
              <a:rPr lang="en-US" altLang="ja-JP" smtClean="0"/>
              <a:t> resources are deallocated by operating system</a:t>
            </a:r>
            <a:endParaRPr lang="en-US" altLang="en-US" smtClean="0"/>
          </a:p>
          <a:p>
            <a:r>
              <a:rPr lang="en-US" altLang="en-US" smtClean="0"/>
              <a:t>Parent may terminate the execution of children processes  using the </a:t>
            </a:r>
            <a:r>
              <a:rPr lang="en-US" altLang="en-US" b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abort()</a:t>
            </a:r>
            <a:r>
              <a:rPr lang="en-US" altLang="en-US" smtClean="0">
                <a:cs typeface="Courier New" panose="02070309020205020404" pitchFamily="49" charset="0"/>
              </a:rPr>
              <a:t> system call.  Some reasons for doing so:</a:t>
            </a:r>
            <a:endParaRPr lang="en-US" altLang="en-US" smtClean="0"/>
          </a:p>
          <a:p>
            <a:pPr lvl="1"/>
            <a:r>
              <a:rPr lang="en-US" altLang="en-US" smtClean="0"/>
              <a:t>Child has exceeded allocated resources</a:t>
            </a:r>
          </a:p>
          <a:p>
            <a:pPr lvl="1"/>
            <a:r>
              <a:rPr lang="en-US" altLang="en-US" smtClean="0"/>
              <a:t>Task assigned to child is no longer required</a:t>
            </a:r>
          </a:p>
          <a:p>
            <a:pPr lvl="1"/>
            <a:r>
              <a:rPr lang="en-US" altLang="en-US" smtClean="0"/>
              <a:t>The parent is exiting and the operating systems does not allow  a child to continue if its parent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Process Termination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57263" y="1042988"/>
            <a:ext cx="7369175" cy="4530725"/>
          </a:xfrm>
        </p:spPr>
        <p:txBody>
          <a:bodyPr>
            <a:normAutofit lnSpcReduction="10000"/>
          </a:bodyPr>
          <a:lstStyle/>
          <a:p>
            <a:pPr lvl="1"/>
            <a:endParaRPr lang="en-US" altLang="en-US" sz="800" smtClean="0"/>
          </a:p>
          <a:p>
            <a:r>
              <a:rPr lang="en-US" altLang="en-US" smtClean="0"/>
              <a:t>Some operating systems do not allow child to exists if its parent has terminated.  If a process terminates, then all its children must also be terminated.</a:t>
            </a:r>
          </a:p>
          <a:p>
            <a:pPr lvl="1"/>
            <a:r>
              <a:rPr lang="en-US" altLang="en-US" b="1" smtClean="0"/>
              <a:t>cascading termination.  </a:t>
            </a:r>
            <a:r>
              <a:rPr lang="en-US" altLang="en-US" smtClean="0"/>
              <a:t>All children, grandchildren, etc.  are  terminated.</a:t>
            </a:r>
            <a:endParaRPr lang="en-US" altLang="en-US" b="1" smtClean="0"/>
          </a:p>
          <a:p>
            <a:pPr lvl="1"/>
            <a:r>
              <a:rPr lang="en-US" altLang="en-US" smtClean="0"/>
              <a:t>The termination is initiated by the operating system.</a:t>
            </a:r>
            <a:endParaRPr lang="en-US" altLang="en-US" b="1" smtClean="0"/>
          </a:p>
          <a:p>
            <a:r>
              <a:rPr lang="en-US" altLang="en-US" smtClean="0"/>
              <a:t>The parent process may wait for termination of a child process by using the </a:t>
            </a:r>
            <a:r>
              <a:rPr lang="en-US" altLang="en-US" b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altLang="en-US" smtClean="0"/>
              <a:t>system call</a:t>
            </a:r>
            <a:r>
              <a:rPr lang="en-US" altLang="en-US" b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altLang="en-US" smtClean="0"/>
              <a:t>The call returns status information and the pid of the terminated process</a:t>
            </a:r>
            <a:endParaRPr lang="en-US" altLang="en-US" b="1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b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pid = wait(&amp;status); </a:t>
            </a:r>
          </a:p>
          <a:p>
            <a:r>
              <a:rPr lang="en-US" altLang="en-US" smtClean="0"/>
              <a:t>If no parent waiting (did not invoke </a:t>
            </a:r>
            <a:r>
              <a:rPr lang="en-US" altLang="en-US" b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altLang="en-US" smtClean="0">
                <a:cs typeface="Courier New" panose="02070309020205020404" pitchFamily="49" charset="0"/>
              </a:rPr>
              <a:t>) </a:t>
            </a:r>
            <a:r>
              <a:rPr lang="en-US" altLang="en-US" smtClean="0"/>
              <a:t>process is a </a:t>
            </a:r>
            <a:r>
              <a:rPr lang="en-US" altLang="en-US" b="1" smtClean="0">
                <a:solidFill>
                  <a:srgbClr val="3366FF"/>
                </a:solidFill>
              </a:rPr>
              <a:t>zombie</a:t>
            </a:r>
          </a:p>
          <a:p>
            <a:r>
              <a:rPr lang="en-US" altLang="en-US" smtClean="0"/>
              <a:t>If parent terminated without invoking</a:t>
            </a:r>
            <a:r>
              <a:rPr lang="en-US" altLang="en-US" b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wait</a:t>
            </a:r>
            <a:r>
              <a:rPr lang="en-US" altLang="en-US" smtClean="0"/>
              <a:t> , process is an </a:t>
            </a:r>
            <a:r>
              <a:rPr lang="en-US" altLang="en-US" b="1" smtClean="0">
                <a:solidFill>
                  <a:srgbClr val="3366FF"/>
                </a:solidFill>
              </a:rPr>
              <a:t>orphan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225550" y="150813"/>
            <a:ext cx="7997825" cy="576262"/>
          </a:xfrm>
        </p:spPr>
        <p:txBody>
          <a:bodyPr/>
          <a:lstStyle/>
          <a:p>
            <a:r>
              <a:rPr lang="en-US" altLang="en-US" sz="2800" smtClean="0"/>
              <a:t>Multiprocess Architecture – Chrome Browser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7512050" cy="4530725"/>
          </a:xfrm>
        </p:spPr>
        <p:txBody>
          <a:bodyPr/>
          <a:lstStyle/>
          <a:p>
            <a:r>
              <a:rPr lang="en-US" altLang="en-US" smtClean="0"/>
              <a:t>Many web browsers ran as single process (some still do)</a:t>
            </a:r>
          </a:p>
          <a:p>
            <a:pPr lvl="1"/>
            <a:r>
              <a:rPr lang="en-US" altLang="en-US" smtClean="0"/>
              <a:t>If one web site causes trouble, entire browser can hang or crash</a:t>
            </a:r>
          </a:p>
          <a:p>
            <a:r>
              <a:rPr lang="en-US" altLang="en-US" smtClean="0"/>
              <a:t>Google Chrome Browser is multiprocess with 3 different types of processes: </a:t>
            </a:r>
          </a:p>
          <a:p>
            <a:pPr lvl="1"/>
            <a:r>
              <a:rPr lang="en-US" altLang="en-US" b="1" smtClean="0">
                <a:solidFill>
                  <a:srgbClr val="3366FF"/>
                </a:solidFill>
              </a:rPr>
              <a:t>Browser</a:t>
            </a:r>
            <a:r>
              <a:rPr lang="en-US" altLang="en-US" smtClean="0"/>
              <a:t> process manages user interface, disk and network I/O</a:t>
            </a:r>
          </a:p>
          <a:p>
            <a:pPr lvl="1"/>
            <a:r>
              <a:rPr lang="en-US" altLang="en-US" b="1" smtClean="0">
                <a:solidFill>
                  <a:srgbClr val="3366FF"/>
                </a:solidFill>
              </a:rPr>
              <a:t>Renderer</a:t>
            </a:r>
            <a:r>
              <a:rPr lang="en-US" altLang="en-US" smtClean="0"/>
              <a:t> process renders web pages, deals with HTML, Javascript. A new renderer created for each website opened</a:t>
            </a:r>
          </a:p>
          <a:p>
            <a:pPr lvl="2"/>
            <a:r>
              <a:rPr lang="en-US" altLang="en-US" smtClean="0"/>
              <a:t>Runs in </a:t>
            </a:r>
            <a:r>
              <a:rPr lang="en-US" altLang="en-US" b="1" smtClean="0">
                <a:solidFill>
                  <a:srgbClr val="3366FF"/>
                </a:solidFill>
              </a:rPr>
              <a:t>sandbox</a:t>
            </a:r>
            <a:r>
              <a:rPr lang="en-US" altLang="en-US" smtClean="0"/>
              <a:t> restricting disk and network I/O, minimizing effect of security exploits</a:t>
            </a:r>
          </a:p>
          <a:p>
            <a:pPr lvl="1"/>
            <a:r>
              <a:rPr lang="en-US" altLang="en-US" b="1" smtClean="0">
                <a:solidFill>
                  <a:srgbClr val="3366FF"/>
                </a:solidFill>
              </a:rPr>
              <a:t>Plug-in </a:t>
            </a:r>
            <a:r>
              <a:rPr lang="en-US" altLang="en-US" smtClean="0"/>
              <a:t>process for each type of plug-in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pic>
        <p:nvPicPr>
          <p:cNvPr id="30724" name="Picture 1" descr="in-3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4926013"/>
            <a:ext cx="62928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82663" y="168275"/>
            <a:ext cx="7704137" cy="576263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Interprocess Communication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885825" y="1154113"/>
            <a:ext cx="7485063" cy="4530725"/>
          </a:xfrm>
        </p:spPr>
        <p:txBody>
          <a:bodyPr/>
          <a:lstStyle/>
          <a:p>
            <a:r>
              <a:rPr lang="en-US" altLang="en-US" smtClean="0"/>
              <a:t>Processes within a system may be </a:t>
            </a:r>
            <a:r>
              <a:rPr lang="en-US" altLang="en-US" b="1" i="1" smtClean="0"/>
              <a:t>independent</a:t>
            </a:r>
            <a:r>
              <a:rPr lang="en-US" altLang="en-US" b="1" smtClean="0"/>
              <a:t> </a:t>
            </a:r>
            <a:r>
              <a:rPr lang="en-US" altLang="en-US" smtClean="0"/>
              <a:t>or </a:t>
            </a:r>
            <a:r>
              <a:rPr lang="en-US" altLang="en-US" b="1" i="1" smtClean="0"/>
              <a:t>cooperating</a:t>
            </a:r>
          </a:p>
          <a:p>
            <a:r>
              <a:rPr lang="en-US" altLang="en-US" smtClean="0"/>
              <a:t>Cooperating process can affect or be affected by other processes, including sharing data</a:t>
            </a:r>
          </a:p>
          <a:p>
            <a:r>
              <a:rPr lang="en-US" altLang="en-US" smtClean="0"/>
              <a:t>Reasons for cooperating processes:</a:t>
            </a:r>
          </a:p>
          <a:p>
            <a:pPr lvl="1"/>
            <a:r>
              <a:rPr lang="en-US" altLang="en-US" smtClean="0"/>
              <a:t>Information sharing</a:t>
            </a:r>
          </a:p>
          <a:p>
            <a:pPr lvl="1"/>
            <a:r>
              <a:rPr lang="en-US" altLang="en-US" smtClean="0"/>
              <a:t>Computation speedup</a:t>
            </a:r>
          </a:p>
          <a:p>
            <a:pPr lvl="1"/>
            <a:r>
              <a:rPr lang="en-US" altLang="en-US" smtClean="0"/>
              <a:t>Modularity</a:t>
            </a:r>
          </a:p>
          <a:p>
            <a:pPr lvl="1"/>
            <a:r>
              <a:rPr lang="en-US" altLang="en-US" smtClean="0"/>
              <a:t>Convenience	</a:t>
            </a:r>
          </a:p>
          <a:p>
            <a:r>
              <a:rPr lang="en-US" altLang="en-US" smtClean="0"/>
              <a:t>Cooperating processes need </a:t>
            </a:r>
            <a:r>
              <a:rPr lang="en-US" altLang="en-US" b="1" smtClean="0">
                <a:solidFill>
                  <a:srgbClr val="3366FF"/>
                </a:solidFill>
              </a:rPr>
              <a:t>interprocess communication </a:t>
            </a:r>
            <a:r>
              <a:rPr lang="en-US" altLang="en-US" smtClean="0"/>
              <a:t>(</a:t>
            </a:r>
            <a:r>
              <a:rPr lang="en-US" altLang="en-US" b="1" smtClean="0">
                <a:solidFill>
                  <a:srgbClr val="3366FF"/>
                </a:solidFill>
              </a:rPr>
              <a:t>IPC</a:t>
            </a:r>
            <a:r>
              <a:rPr lang="en-US" altLang="en-US" smtClean="0"/>
              <a:t>)</a:t>
            </a:r>
          </a:p>
          <a:p>
            <a:r>
              <a:rPr lang="en-US" altLang="en-US" smtClean="0"/>
              <a:t>Two models of IPC</a:t>
            </a:r>
          </a:p>
          <a:p>
            <a:pPr lvl="1"/>
            <a:r>
              <a:rPr lang="en-US" altLang="en-US" b="1" smtClean="0">
                <a:solidFill>
                  <a:srgbClr val="3366FF"/>
                </a:solidFill>
              </a:rPr>
              <a:t>Shared memory</a:t>
            </a:r>
          </a:p>
          <a:p>
            <a:pPr lvl="1"/>
            <a:r>
              <a:rPr lang="en-US" altLang="en-US" b="1" smtClean="0">
                <a:solidFill>
                  <a:srgbClr val="3366FF"/>
                </a:solidFill>
              </a:rPr>
              <a:t>Message passing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1138238"/>
            <a:ext cx="6823075" cy="4530725"/>
          </a:xfrm>
        </p:spPr>
        <p:txBody>
          <a:bodyPr/>
          <a:lstStyle/>
          <a:p>
            <a:pPr algn="l" rtl="0"/>
            <a:r>
              <a:rPr lang="en-US" altLang="en-US" dirty="0" smtClean="0"/>
              <a:t>To introduce the notion of a process -- a program in execution, which forms the basis of all computation</a:t>
            </a:r>
          </a:p>
          <a:p>
            <a:pPr algn="l" rtl="0"/>
            <a:r>
              <a:rPr lang="en-US" altLang="en-US" dirty="0" smtClean="0"/>
              <a:t>To describe the various features of processes, including scheduling, creation and termination, and communication</a:t>
            </a:r>
          </a:p>
          <a:p>
            <a:pPr algn="l" rtl="0"/>
            <a:r>
              <a:rPr lang="en-US" altLang="en-US" dirty="0" smtClean="0"/>
              <a:t>To explore </a:t>
            </a:r>
            <a:r>
              <a:rPr lang="en-US" altLang="en-US" dirty="0" err="1" smtClean="0"/>
              <a:t>interprocess</a:t>
            </a:r>
            <a:r>
              <a:rPr lang="en-US" altLang="en-US" dirty="0" smtClean="0"/>
              <a:t> communication using shared memory and message passing</a:t>
            </a:r>
          </a:p>
          <a:p>
            <a:pPr algn="l" rtl="0"/>
            <a:r>
              <a:rPr lang="en-US" altLang="en-US" dirty="0" smtClean="0"/>
              <a:t>To describe communication in client-server systems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Communications Models </a:t>
            </a:r>
          </a:p>
        </p:txBody>
      </p:sp>
      <p:pic>
        <p:nvPicPr>
          <p:cNvPr id="32771" name="Picture 1" descr="3_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725613"/>
            <a:ext cx="610076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969963" y="1143000"/>
            <a:ext cx="6372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 Message passing.  (b) shared memory. </a:t>
            </a:r>
            <a:r>
              <a:rPr lang="en-US" altLang="en-US">
                <a:cs typeface="Courier New" panose="02070309020205020404" pitchFamily="49" charset="0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0450" y="277813"/>
            <a:ext cx="76263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Cooperating Processes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529513" cy="4530725"/>
          </a:xfrm>
        </p:spPr>
        <p:txBody>
          <a:bodyPr/>
          <a:lstStyle/>
          <a:p>
            <a:r>
              <a:rPr lang="en-US" altLang="ar-IQ" b="1" i="1" smtClean="0"/>
              <a:t>Independent</a:t>
            </a:r>
            <a:r>
              <a:rPr lang="en-US" altLang="ar-IQ" smtClean="0"/>
              <a:t> process cannot affect or be affected by the execution of another process</a:t>
            </a:r>
          </a:p>
          <a:p>
            <a:r>
              <a:rPr lang="en-US" altLang="ar-IQ" b="1" i="1" smtClean="0">
                <a:solidFill>
                  <a:srgbClr val="000000"/>
                </a:solidFill>
              </a:rPr>
              <a:t>Cooperating</a:t>
            </a:r>
            <a:r>
              <a:rPr lang="en-US" altLang="ar-IQ" smtClean="0"/>
              <a:t> process can affect or be affected by the execution of another process</a:t>
            </a:r>
          </a:p>
          <a:p>
            <a:r>
              <a:rPr lang="en-US" altLang="ar-IQ" smtClean="0"/>
              <a:t>Advantages of process cooperation</a:t>
            </a:r>
          </a:p>
          <a:p>
            <a:pPr lvl="1"/>
            <a:r>
              <a:rPr lang="en-US" altLang="ar-IQ" smtClean="0"/>
              <a:t>Information sharing </a:t>
            </a:r>
          </a:p>
          <a:p>
            <a:pPr lvl="1"/>
            <a:r>
              <a:rPr lang="en-US" altLang="ar-IQ" smtClean="0"/>
              <a:t>Computation speed-up</a:t>
            </a:r>
          </a:p>
          <a:p>
            <a:pPr lvl="1"/>
            <a:r>
              <a:rPr lang="en-US" altLang="ar-IQ" smtClean="0"/>
              <a:t>Modularity</a:t>
            </a:r>
          </a:p>
          <a:p>
            <a:pPr lvl="1"/>
            <a:r>
              <a:rPr lang="en-US" altLang="ar-IQ" smtClean="0"/>
              <a:t>Convenience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47650"/>
            <a:ext cx="79375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Producer-Consumer Problem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42963" y="1185863"/>
            <a:ext cx="6667500" cy="4498975"/>
          </a:xfrm>
        </p:spPr>
        <p:txBody>
          <a:bodyPr/>
          <a:lstStyle/>
          <a:p>
            <a:r>
              <a:rPr lang="en-US" altLang="ar-IQ" smtClean="0"/>
              <a:t>Paradigm for cooperating processes, </a:t>
            </a:r>
            <a:r>
              <a:rPr lang="en-US" altLang="ar-IQ" i="1" smtClean="0"/>
              <a:t>producer</a:t>
            </a:r>
            <a:r>
              <a:rPr lang="en-US" altLang="ar-IQ" smtClean="0"/>
              <a:t> process produces information that is consumed by a </a:t>
            </a:r>
            <a:r>
              <a:rPr lang="en-US" altLang="ar-IQ" i="1" smtClean="0"/>
              <a:t>consumer</a:t>
            </a:r>
            <a:r>
              <a:rPr lang="en-US" altLang="ar-IQ" smtClean="0"/>
              <a:t> process</a:t>
            </a:r>
          </a:p>
          <a:p>
            <a:pPr lvl="1"/>
            <a:r>
              <a:rPr lang="en-US" altLang="ar-IQ" b="1" smtClean="0">
                <a:solidFill>
                  <a:srgbClr val="3366FF"/>
                </a:solidFill>
              </a:rPr>
              <a:t>unbounded-buffer </a:t>
            </a:r>
            <a:r>
              <a:rPr lang="en-US" altLang="ar-IQ" smtClean="0"/>
              <a:t>places no practical limit on the size of the buffer</a:t>
            </a:r>
          </a:p>
          <a:p>
            <a:pPr lvl="1"/>
            <a:r>
              <a:rPr lang="en-US" altLang="ar-IQ" b="1" smtClean="0">
                <a:solidFill>
                  <a:srgbClr val="3366FF"/>
                </a:solidFill>
              </a:rPr>
              <a:t>bounded-buffer </a:t>
            </a:r>
            <a:r>
              <a:rPr lang="en-US" altLang="ar-IQ" smtClean="0"/>
              <a:t>assumes that there is a fixed buffer size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163" y="300038"/>
            <a:ext cx="807402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z="2800" smtClean="0"/>
              <a:t>Bounded-Buffer – Shared-Memory Solution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195388" y="1203325"/>
            <a:ext cx="7131050" cy="4700588"/>
          </a:xfrm>
        </p:spPr>
        <p:txBody>
          <a:bodyPr/>
          <a:lstStyle/>
          <a:p>
            <a:r>
              <a:rPr lang="en-US" altLang="ar-IQ" sz="1600" smtClean="0"/>
              <a:t>Shared data</a:t>
            </a:r>
          </a:p>
          <a:p>
            <a:pPr marL="1598613" lvl="3">
              <a:buFontTx/>
              <a:buNone/>
            </a:pPr>
            <a: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BUFFER_SIZE 10</a:t>
            </a:r>
          </a:p>
          <a:p>
            <a:pPr marL="1598613" lvl="3">
              <a:buFontTx/>
              <a:buNone/>
            </a:pPr>
            <a: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1598613" lvl="3">
              <a:buFontTx/>
              <a:buNone/>
            </a:pPr>
            <a: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	. . .</a:t>
            </a:r>
          </a:p>
          <a:p>
            <a:pPr marL="1598613" lvl="3">
              <a:buFontTx/>
              <a:buNone/>
            </a:pPr>
            <a: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} item;</a:t>
            </a:r>
          </a:p>
          <a:p>
            <a:pPr marL="1598613" lvl="3">
              <a:buFontTx/>
              <a:buNone/>
            </a:pPr>
            <a:endParaRPr lang="en-US" altLang="ar-IQ" sz="16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598613" lvl="3">
              <a:buFontTx/>
              <a:buNone/>
            </a:pPr>
            <a: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item buffer[BUFFER_SIZE];</a:t>
            </a:r>
          </a:p>
          <a:p>
            <a:pPr marL="1598613" lvl="3">
              <a:buFontTx/>
              <a:buNone/>
            </a:pPr>
            <a: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int in = 0;</a:t>
            </a:r>
          </a:p>
          <a:p>
            <a:pPr marL="1598613" lvl="3">
              <a:buFontTx/>
              <a:buNone/>
            </a:pPr>
            <a: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int out = 0;</a:t>
            </a:r>
          </a:p>
          <a:p>
            <a:pPr marL="1598613" lvl="3">
              <a:buFontTx/>
              <a:buNone/>
            </a:pPr>
            <a:endParaRPr lang="en-US" altLang="ar-IQ" sz="1600" smtClean="0"/>
          </a:p>
          <a:p>
            <a:r>
              <a:rPr lang="en-US" altLang="ar-IQ" sz="1600" smtClean="0"/>
              <a:t>Solution is correct, but can only use BUFFER_SIZE-1 elements</a:t>
            </a:r>
          </a:p>
          <a:p>
            <a:pPr marL="1598613" lvl="3">
              <a:buFontTx/>
              <a:buNone/>
            </a:pPr>
            <a:endParaRPr lang="en-US" altLang="ar-IQ" sz="2000" b="1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203200"/>
            <a:ext cx="75692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Bounded-Buffer – Producer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603375" y="1014413"/>
            <a:ext cx="6940550" cy="4483100"/>
          </a:xfrm>
        </p:spPr>
        <p:txBody>
          <a:bodyPr>
            <a:normAutofit lnSpcReduction="10000"/>
          </a:bodyPr>
          <a:lstStyle/>
          <a:p>
            <a:pPr>
              <a:buFont typeface="Monotype Sorts" charset="0"/>
              <a:buNone/>
              <a:defRPr/>
            </a:pPr>
            <a:endParaRPr lang="en-US" sz="1600" dirty="0">
              <a:latin typeface="Monaco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 smtClean="0"/>
              <a:t>item </a:t>
            </a:r>
            <a:r>
              <a:rPr lang="en-US" sz="1600" dirty="0" err="1" smtClean="0"/>
              <a:t>next_produced</a:t>
            </a:r>
            <a:r>
              <a:rPr lang="en-US" sz="1600" dirty="0" smtClean="0"/>
              <a:t>;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 smtClean="0"/>
              <a:t>while (true) {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 smtClean="0"/>
              <a:t>	/* produce an item in next produced */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 smtClean="0"/>
              <a:t>	while (((in + 1) % BUFFER_SIZE) == out)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 smtClean="0"/>
              <a:t>		; /* do nothing */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 smtClean="0"/>
              <a:t>	buffer[in] = </a:t>
            </a:r>
            <a:r>
              <a:rPr lang="en-US" sz="1600" dirty="0" err="1" smtClean="0"/>
              <a:t>next_produced</a:t>
            </a:r>
            <a:r>
              <a:rPr lang="en-US" sz="1600" dirty="0" smtClean="0"/>
              <a:t>;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 smtClean="0"/>
              <a:t>	in = (in + 1) % BUFFER_SIZE;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 smtClean="0"/>
              <a:t>} </a:t>
            </a:r>
          </a:p>
          <a:p>
            <a:pPr>
              <a:buFont typeface="Monotype Sorts" charset="0"/>
              <a:buNone/>
              <a:defRPr/>
            </a:pPr>
            <a:endParaRPr lang="en-US" sz="2000" dirty="0">
              <a:latin typeface="Monaco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	</a:t>
            </a:r>
          </a:p>
          <a:p>
            <a:pPr marL="7168674" lvl="4">
              <a:buFontTx/>
              <a:buNone/>
              <a:defRPr/>
            </a:pPr>
            <a:endParaRPr lang="en-US" sz="11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Bounded Buffer – Consumer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649413" y="1219200"/>
            <a:ext cx="6894512" cy="4411663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item next_consumed;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(true) {</a:t>
            </a:r>
            <a:b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	while (in == out)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		; /* do nothing */</a:t>
            </a:r>
            <a:b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	next_consumed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	out = (out + 1) % BUFFER_SIZE;</a:t>
            </a:r>
            <a:b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ar-IQ" sz="16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ar-IQ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5" y="952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500" smtClean="0"/>
              <a:t>Interprocess Communication –  Shared Memory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98525" y="1233488"/>
            <a:ext cx="6621463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An area of memory shared among the processes that wish to communicate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The communication is under the control of the users processes not the operating system.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Major issues is to provide mechanism that will allow the user processes to synchronize their actions when they access shared memory. 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Synchronization is discussed in great details in Chapter 5.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5" y="12700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500" smtClean="0"/>
              <a:t>Interprocess Communication – Message Passing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85825" y="1201738"/>
            <a:ext cx="69342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Mechanism for processes to communicate and to synchronize their actions</a:t>
            </a:r>
          </a:p>
          <a:p>
            <a:pPr>
              <a:lnSpc>
                <a:spcPct val="90000"/>
              </a:lnSpc>
            </a:pPr>
            <a:endParaRPr lang="en-US" altLang="en-US" sz="800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Message system – processes communicate with each other without resorting to shared variables</a:t>
            </a:r>
          </a:p>
          <a:p>
            <a:pPr>
              <a:lnSpc>
                <a:spcPct val="90000"/>
              </a:lnSpc>
            </a:pPr>
            <a:endParaRPr lang="en-US" altLang="en-US" sz="800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IPC facility provides two operations: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en-US" altLang="en-US" smtClean="0"/>
              <a:t>(</a:t>
            </a:r>
            <a:r>
              <a:rPr lang="en-US" altLang="en-US" i="1" smtClean="0"/>
              <a:t>message</a:t>
            </a:r>
            <a:r>
              <a:rPr lang="en-US" altLang="en-US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receive</a:t>
            </a:r>
            <a:r>
              <a:rPr lang="en-US" altLang="en-US" smtClean="0"/>
              <a:t>(</a:t>
            </a:r>
            <a:r>
              <a:rPr lang="en-US" altLang="en-US" i="1" smtClean="0"/>
              <a:t>message</a:t>
            </a:r>
            <a:r>
              <a:rPr lang="en-US" altLang="en-US" smtClean="0"/>
              <a:t>)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The</a:t>
            </a:r>
            <a:r>
              <a:rPr lang="en-US" altLang="en-US" i="1" smtClean="0"/>
              <a:t> message</a:t>
            </a:r>
            <a:r>
              <a:rPr lang="en-US" altLang="en-US" smtClean="0"/>
              <a:t> size is either fixed or variable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1079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500" smtClean="0"/>
              <a:t>Message Passing (Cont.)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1016000"/>
            <a:ext cx="7694613" cy="4530725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800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If processes </a:t>
            </a:r>
            <a:r>
              <a:rPr lang="en-US" altLang="en-US" i="1" smtClean="0"/>
              <a:t>P</a:t>
            </a:r>
            <a:r>
              <a:rPr lang="en-US" altLang="en-US" smtClean="0"/>
              <a:t> and </a:t>
            </a:r>
            <a:r>
              <a:rPr lang="en-US" altLang="en-US" i="1" smtClean="0"/>
              <a:t>Q</a:t>
            </a:r>
            <a:r>
              <a:rPr lang="en-US" altLang="en-US" smtClean="0"/>
              <a:t> wish to communicate, they need to: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Establish a </a:t>
            </a:r>
            <a:r>
              <a:rPr lang="en-US" altLang="en-US" b="1" i="1" smtClean="0"/>
              <a:t>communication</a:t>
            </a:r>
            <a:r>
              <a:rPr lang="en-US" altLang="en-US" b="1" smtClean="0"/>
              <a:t> </a:t>
            </a:r>
            <a:r>
              <a:rPr lang="en-US" altLang="en-US" b="1" i="1" smtClean="0"/>
              <a:t>link</a:t>
            </a:r>
            <a:r>
              <a:rPr lang="en-US" altLang="en-US" b="1" smtClean="0"/>
              <a:t> </a:t>
            </a:r>
            <a:r>
              <a:rPr lang="en-US" altLang="en-US" smtClean="0"/>
              <a:t>between them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Exchange messages via send/receive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Implementation issues:</a:t>
            </a:r>
          </a:p>
          <a:p>
            <a:pPr lvl="1"/>
            <a:r>
              <a:rPr lang="en-US" altLang="en-US" smtClean="0"/>
              <a:t>How are links established?</a:t>
            </a:r>
          </a:p>
          <a:p>
            <a:pPr lvl="1"/>
            <a:r>
              <a:rPr lang="en-US" altLang="en-US" smtClean="0"/>
              <a:t>Can a link be associated with more than two processes?</a:t>
            </a:r>
          </a:p>
          <a:p>
            <a:pPr lvl="1"/>
            <a:r>
              <a:rPr lang="en-US" altLang="en-US" smtClean="0"/>
              <a:t>How many links can there be between every pair of communicating processes?</a:t>
            </a:r>
          </a:p>
          <a:p>
            <a:pPr lvl="1"/>
            <a:r>
              <a:rPr lang="en-US" altLang="en-US" smtClean="0"/>
              <a:t>What is the capacity of a link?</a:t>
            </a:r>
          </a:p>
          <a:p>
            <a:pPr lvl="1"/>
            <a:r>
              <a:rPr lang="en-US" altLang="en-US" smtClean="0"/>
              <a:t>Is the size of a message that the link can accommodate fixed or variable?</a:t>
            </a:r>
          </a:p>
          <a:p>
            <a:pPr lvl="1"/>
            <a:r>
              <a:rPr lang="en-US" altLang="en-US" smtClean="0"/>
              <a:t>Is a link unidirectional or bi-directional?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12382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500" smtClean="0"/>
              <a:t>Message Passing (Cont.)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785813"/>
            <a:ext cx="7694613" cy="4530725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800" smtClean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Implementation of communication link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Physical: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Shared memory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Hardware bus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Network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Logical: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 Direct or indirect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 Synchronous or asynchronous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 Automatic or explicit buffering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166688"/>
            <a:ext cx="61071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Process Concept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1177925"/>
            <a:ext cx="7370762" cy="4786313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en-US" dirty="0" smtClean="0"/>
              <a:t>An operating system executes a variety of programs:</a:t>
            </a:r>
          </a:p>
          <a:p>
            <a:pPr lvl="1" algn="l" rtl="0">
              <a:lnSpc>
                <a:spcPct val="90000"/>
              </a:lnSpc>
            </a:pPr>
            <a:r>
              <a:rPr lang="en-US" altLang="en-US" dirty="0" smtClean="0"/>
              <a:t>Batch system – </a:t>
            </a:r>
            <a:r>
              <a:rPr lang="en-US" altLang="en-US" b="1" dirty="0" smtClean="0">
                <a:solidFill>
                  <a:srgbClr val="3366FF"/>
                </a:solidFill>
              </a:rPr>
              <a:t>jobs</a:t>
            </a:r>
          </a:p>
          <a:p>
            <a:pPr lvl="1" algn="l" rtl="0">
              <a:lnSpc>
                <a:spcPct val="90000"/>
              </a:lnSpc>
            </a:pPr>
            <a:r>
              <a:rPr lang="en-US" altLang="en-US" dirty="0" smtClean="0"/>
              <a:t>Time-shared systems – </a:t>
            </a:r>
            <a:r>
              <a:rPr lang="en-US" altLang="en-US" b="1" dirty="0" smtClean="0">
                <a:solidFill>
                  <a:srgbClr val="3366FF"/>
                </a:solidFill>
              </a:rPr>
              <a:t>user programs </a:t>
            </a:r>
            <a:r>
              <a:rPr lang="en-US" altLang="en-US" dirty="0" smtClean="0"/>
              <a:t>or </a:t>
            </a:r>
            <a:r>
              <a:rPr lang="en-US" altLang="en-US" b="1" dirty="0" smtClean="0">
                <a:solidFill>
                  <a:srgbClr val="3366FF"/>
                </a:solidFill>
              </a:rPr>
              <a:t>tasks</a:t>
            </a:r>
            <a:endParaRPr lang="en-US" altLang="en-US" dirty="0" smtClean="0"/>
          </a:p>
          <a:p>
            <a:pPr algn="l" rtl="0">
              <a:lnSpc>
                <a:spcPct val="90000"/>
              </a:lnSpc>
            </a:pPr>
            <a:r>
              <a:rPr lang="en-US" altLang="en-US" dirty="0" smtClean="0"/>
              <a:t>Textbook uses the terms </a:t>
            </a:r>
            <a:r>
              <a:rPr lang="en-US" altLang="en-US" b="1" i="1" dirty="0" smtClean="0"/>
              <a:t>job</a:t>
            </a:r>
            <a:r>
              <a:rPr lang="en-US" altLang="en-US" dirty="0" smtClean="0"/>
              <a:t> and </a:t>
            </a:r>
            <a:r>
              <a:rPr lang="en-US" altLang="en-US" b="1" i="1" dirty="0" smtClean="0"/>
              <a:t>process</a:t>
            </a:r>
            <a:r>
              <a:rPr lang="en-US" altLang="en-US" dirty="0" smtClean="0"/>
              <a:t> almost interchangeably</a:t>
            </a:r>
          </a:p>
          <a:p>
            <a:pPr algn="l" rtl="0">
              <a:lnSpc>
                <a:spcPct val="90000"/>
              </a:lnSpc>
            </a:pPr>
            <a:r>
              <a:rPr lang="en-US" altLang="en-US" b="1" dirty="0" smtClean="0">
                <a:solidFill>
                  <a:srgbClr val="3366FF"/>
                </a:solidFill>
              </a:rPr>
              <a:t>Process</a:t>
            </a:r>
            <a:r>
              <a:rPr lang="en-US" altLang="en-US" dirty="0" smtClean="0"/>
              <a:t> – a program in execution; process execution must progress in sequential fashion</a:t>
            </a:r>
          </a:p>
          <a:p>
            <a:pPr algn="l" rtl="0"/>
            <a:r>
              <a:rPr lang="en-US" altLang="en-US" dirty="0" smtClean="0"/>
              <a:t>Multiple parts</a:t>
            </a:r>
          </a:p>
          <a:p>
            <a:pPr lvl="1" algn="l" rtl="0"/>
            <a:r>
              <a:rPr lang="en-US" altLang="en-US" dirty="0" smtClean="0"/>
              <a:t>The program code, also called </a:t>
            </a:r>
            <a:r>
              <a:rPr lang="en-US" altLang="en-US" b="1" dirty="0" smtClean="0">
                <a:solidFill>
                  <a:srgbClr val="3366FF"/>
                </a:solidFill>
              </a:rPr>
              <a:t>text section</a:t>
            </a:r>
          </a:p>
          <a:p>
            <a:pPr lvl="1" algn="l" rtl="0"/>
            <a:r>
              <a:rPr lang="en-US" altLang="en-US" dirty="0" smtClean="0"/>
              <a:t>Current activity including</a:t>
            </a:r>
            <a:r>
              <a:rPr lang="en-US" altLang="en-US" b="1" dirty="0" smtClean="0">
                <a:solidFill>
                  <a:srgbClr val="3366FF"/>
                </a:solidFill>
              </a:rPr>
              <a:t> program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olidFill>
                  <a:srgbClr val="3366FF"/>
                </a:solidFill>
              </a:rPr>
              <a:t>counter</a:t>
            </a:r>
            <a:r>
              <a:rPr lang="en-US" altLang="en-US" dirty="0" smtClean="0"/>
              <a:t>, processor registers</a:t>
            </a:r>
          </a:p>
          <a:p>
            <a:pPr lvl="1" algn="l" rtl="0"/>
            <a:r>
              <a:rPr lang="en-US" altLang="en-US" b="1" dirty="0" smtClean="0">
                <a:solidFill>
                  <a:srgbClr val="3366FF"/>
                </a:solidFill>
              </a:rPr>
              <a:t>Stack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containing temporary data</a:t>
            </a:r>
          </a:p>
          <a:p>
            <a:pPr lvl="2" algn="l" rtl="0"/>
            <a:r>
              <a:rPr lang="en-US" altLang="en-US" dirty="0" smtClean="0"/>
              <a:t>Function parameters, return addresses, local variables</a:t>
            </a:r>
          </a:p>
          <a:p>
            <a:pPr lvl="1" algn="l" rtl="0"/>
            <a:r>
              <a:rPr lang="en-US" altLang="en-US" b="1" dirty="0" smtClean="0">
                <a:solidFill>
                  <a:srgbClr val="3366FF"/>
                </a:solidFill>
              </a:rPr>
              <a:t>Data section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containing global variables</a:t>
            </a:r>
          </a:p>
          <a:p>
            <a:pPr lvl="1" algn="l" rtl="0"/>
            <a:r>
              <a:rPr lang="en-US" altLang="en-US" b="1" dirty="0" smtClean="0">
                <a:solidFill>
                  <a:srgbClr val="3366FF"/>
                </a:solidFill>
              </a:rPr>
              <a:t>Heap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containing memory dynamically allocated during run time</a:t>
            </a:r>
          </a:p>
          <a:p>
            <a:pPr algn="l" rtl="0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 smtClean="0"/>
          </a:p>
          <a:p>
            <a:pPr algn="l" rtl="0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Direct Communication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885825" y="1138238"/>
            <a:ext cx="7635875" cy="4530725"/>
          </a:xfrm>
        </p:spPr>
        <p:txBody>
          <a:bodyPr/>
          <a:lstStyle/>
          <a:p>
            <a:r>
              <a:rPr lang="en-US" altLang="en-US" smtClean="0"/>
              <a:t>Processes must name each other explicitly:</a:t>
            </a:r>
          </a:p>
          <a:p>
            <a:pPr lvl="1"/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en-US" altLang="en-US" smtClean="0"/>
              <a:t> (</a:t>
            </a:r>
            <a:r>
              <a:rPr lang="en-US" altLang="en-US" i="1" smtClean="0"/>
              <a:t>P, message</a:t>
            </a:r>
            <a:r>
              <a:rPr lang="en-US" altLang="en-US" smtClean="0"/>
              <a:t>) – send a message to process P</a:t>
            </a:r>
          </a:p>
          <a:p>
            <a:pPr lvl="1"/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receive</a:t>
            </a:r>
            <a:r>
              <a:rPr lang="en-US" altLang="en-US" smtClean="0"/>
              <a:t>(</a:t>
            </a:r>
            <a:r>
              <a:rPr lang="en-US" altLang="en-US" i="1" smtClean="0"/>
              <a:t>Q, message</a:t>
            </a:r>
            <a:r>
              <a:rPr lang="en-US" altLang="en-US" smtClean="0"/>
              <a:t>) – receive a message from process Q</a:t>
            </a:r>
          </a:p>
          <a:p>
            <a:r>
              <a:rPr lang="en-US" altLang="en-US" smtClean="0"/>
              <a:t>Properties of communication link</a:t>
            </a:r>
          </a:p>
          <a:p>
            <a:pPr lvl="1"/>
            <a:r>
              <a:rPr lang="en-US" altLang="en-US" smtClean="0"/>
              <a:t>Links are established automatically</a:t>
            </a:r>
          </a:p>
          <a:p>
            <a:pPr lvl="1"/>
            <a:r>
              <a:rPr lang="en-US" altLang="en-US" smtClean="0"/>
              <a:t>A link is associated with exactly one pair of communicating processes</a:t>
            </a:r>
          </a:p>
          <a:p>
            <a:pPr lvl="1"/>
            <a:r>
              <a:rPr lang="en-US" altLang="en-US" smtClean="0"/>
              <a:t>Between each pair there exists exactly one link</a:t>
            </a:r>
          </a:p>
          <a:p>
            <a:pPr lvl="1"/>
            <a:r>
              <a:rPr lang="en-US" altLang="en-US" smtClean="0"/>
              <a:t>The link may be unidirectional, but is usually bi-directional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Indirect Communication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854075" y="1166813"/>
            <a:ext cx="7391400" cy="4159250"/>
          </a:xfrm>
        </p:spPr>
        <p:txBody>
          <a:bodyPr/>
          <a:lstStyle/>
          <a:p>
            <a:r>
              <a:rPr lang="en-US" altLang="en-US" smtClean="0"/>
              <a:t>Messages are directed and received from mailboxes (also referred to as ports)</a:t>
            </a:r>
          </a:p>
          <a:p>
            <a:pPr lvl="1"/>
            <a:r>
              <a:rPr lang="en-US" altLang="en-US" smtClean="0"/>
              <a:t>Each mailbox has a unique id</a:t>
            </a:r>
          </a:p>
          <a:p>
            <a:pPr lvl="1"/>
            <a:r>
              <a:rPr lang="en-US" altLang="en-US" smtClean="0"/>
              <a:t>Processes can communicate only if they share a mailbox</a:t>
            </a:r>
          </a:p>
          <a:p>
            <a:r>
              <a:rPr lang="en-US" altLang="en-US" smtClean="0"/>
              <a:t>Properties of communication link</a:t>
            </a:r>
          </a:p>
          <a:p>
            <a:pPr lvl="1"/>
            <a:r>
              <a:rPr lang="en-US" altLang="en-US" smtClean="0"/>
              <a:t>Link established only if processes share a common mailbox</a:t>
            </a:r>
          </a:p>
          <a:p>
            <a:pPr lvl="1"/>
            <a:r>
              <a:rPr lang="en-US" altLang="en-US" smtClean="0"/>
              <a:t>A link may be associated with many processes</a:t>
            </a:r>
          </a:p>
          <a:p>
            <a:pPr lvl="1"/>
            <a:r>
              <a:rPr lang="en-US" altLang="en-US" smtClean="0"/>
              <a:t>Each pair of processes may share several communication links</a:t>
            </a:r>
          </a:p>
          <a:p>
            <a:pPr lvl="1"/>
            <a:r>
              <a:rPr lang="en-US" altLang="en-US" smtClean="0"/>
              <a:t>Link may be unidirectional or bi-directional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8265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Indirect Communication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35063"/>
            <a:ext cx="7580313" cy="3821112"/>
          </a:xfrm>
        </p:spPr>
        <p:txBody>
          <a:bodyPr/>
          <a:lstStyle/>
          <a:p>
            <a:r>
              <a:rPr lang="en-US" altLang="en-US" smtClean="0"/>
              <a:t>Operations</a:t>
            </a:r>
          </a:p>
          <a:p>
            <a:pPr lvl="1"/>
            <a:r>
              <a:rPr lang="en-US" altLang="en-US" smtClean="0"/>
              <a:t>create a new mailbox (port)</a:t>
            </a:r>
          </a:p>
          <a:p>
            <a:pPr lvl="1"/>
            <a:r>
              <a:rPr lang="en-US" altLang="en-US" smtClean="0"/>
              <a:t>send and receive messages through mailbox</a:t>
            </a:r>
          </a:p>
          <a:p>
            <a:pPr lvl="1"/>
            <a:r>
              <a:rPr lang="en-US" altLang="en-US" smtClean="0"/>
              <a:t>destroy a mailbox</a:t>
            </a:r>
          </a:p>
          <a:p>
            <a:r>
              <a:rPr lang="en-US" altLang="en-US" smtClean="0"/>
              <a:t>Primitives are defined as:</a:t>
            </a:r>
          </a:p>
          <a:p>
            <a:pPr>
              <a:buFont typeface="Monotype Sorts" pitchFamily="-84" charset="2"/>
              <a:buNone/>
            </a:pPr>
            <a:r>
              <a:rPr lang="en-US" altLang="en-US" smtClean="0"/>
              <a:t>	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en-US" altLang="en-US" smtClean="0"/>
              <a:t>(</a:t>
            </a:r>
            <a:r>
              <a:rPr lang="en-US" altLang="en-US" i="1" smtClean="0"/>
              <a:t>A, message</a:t>
            </a:r>
            <a:r>
              <a:rPr lang="en-US" altLang="en-US" smtClean="0"/>
              <a:t>) – send a message to mailbox A</a:t>
            </a:r>
          </a:p>
          <a:p>
            <a:pPr>
              <a:buFont typeface="Monotype Sorts" pitchFamily="-84" charset="2"/>
              <a:buNone/>
            </a:pPr>
            <a:r>
              <a:rPr lang="en-US" altLang="en-US" smtClean="0"/>
              <a:t>	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receive</a:t>
            </a:r>
            <a:r>
              <a:rPr lang="en-US" altLang="en-US" smtClean="0"/>
              <a:t>(</a:t>
            </a:r>
            <a:r>
              <a:rPr lang="en-US" altLang="en-US" i="1" smtClean="0"/>
              <a:t>A, message</a:t>
            </a:r>
            <a:r>
              <a:rPr lang="en-US" altLang="en-US" smtClean="0"/>
              <a:t>) – receive a message from mailbox 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82563"/>
            <a:ext cx="7810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Indirect Communication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882650" y="1127125"/>
            <a:ext cx="6637338" cy="4530725"/>
          </a:xfrm>
        </p:spPr>
        <p:txBody>
          <a:bodyPr/>
          <a:lstStyle/>
          <a:p>
            <a:r>
              <a:rPr lang="en-US" altLang="en-US" smtClean="0"/>
              <a:t>Mailbox sharing</a:t>
            </a:r>
          </a:p>
          <a:p>
            <a:pPr lvl="1"/>
            <a:r>
              <a:rPr lang="en-US" altLang="en-US" i="1" smtClean="0"/>
              <a:t>P</a:t>
            </a:r>
            <a:r>
              <a:rPr lang="en-US" altLang="en-US" i="1" baseline="-25000" smtClean="0"/>
              <a:t>1</a:t>
            </a:r>
            <a:r>
              <a:rPr lang="en-US" altLang="en-US" i="1" smtClean="0"/>
              <a:t>, P</a:t>
            </a:r>
            <a:r>
              <a:rPr lang="en-US" altLang="en-US" i="1" baseline="-25000" smtClean="0"/>
              <a:t>2</a:t>
            </a:r>
            <a:r>
              <a:rPr lang="en-US" altLang="en-US" i="1" smtClean="0"/>
              <a:t>,</a:t>
            </a:r>
            <a:r>
              <a:rPr lang="en-US" altLang="en-US" smtClean="0"/>
              <a:t> and</a:t>
            </a:r>
            <a:r>
              <a:rPr lang="en-US" altLang="en-US" i="1" smtClean="0"/>
              <a:t> P</a:t>
            </a:r>
            <a:r>
              <a:rPr lang="en-US" altLang="en-US" i="1" baseline="-25000" smtClean="0"/>
              <a:t>3</a:t>
            </a:r>
            <a:r>
              <a:rPr lang="en-US" altLang="en-US" smtClean="0"/>
              <a:t> share mailbox A</a:t>
            </a:r>
          </a:p>
          <a:p>
            <a:pPr lvl="1"/>
            <a:r>
              <a:rPr lang="en-US" altLang="en-US" i="1" smtClean="0"/>
              <a:t>P</a:t>
            </a:r>
            <a:r>
              <a:rPr lang="en-US" altLang="en-US" i="1" baseline="-25000" smtClean="0"/>
              <a:t>1</a:t>
            </a:r>
            <a:r>
              <a:rPr lang="en-US" altLang="en-US" smtClean="0"/>
              <a:t>, sends; </a:t>
            </a:r>
            <a:r>
              <a:rPr lang="en-US" altLang="en-US" i="1" smtClean="0"/>
              <a:t>P</a:t>
            </a:r>
            <a:r>
              <a:rPr lang="en-US" altLang="en-US" i="1" baseline="-25000" smtClean="0"/>
              <a:t>2</a:t>
            </a:r>
            <a:r>
              <a:rPr lang="en-US" altLang="en-US" i="1" smtClean="0"/>
              <a:t> </a:t>
            </a:r>
            <a:r>
              <a:rPr lang="en-US" altLang="en-US" smtClean="0"/>
              <a:t>and</a:t>
            </a:r>
            <a:r>
              <a:rPr lang="en-US" altLang="en-US" i="1" smtClean="0"/>
              <a:t> P</a:t>
            </a:r>
            <a:r>
              <a:rPr lang="en-US" altLang="en-US" i="1" baseline="-25000" smtClean="0"/>
              <a:t>3</a:t>
            </a:r>
            <a:r>
              <a:rPr lang="en-US" altLang="en-US" smtClean="0"/>
              <a:t> receive</a:t>
            </a:r>
          </a:p>
          <a:p>
            <a:pPr lvl="1"/>
            <a:r>
              <a:rPr lang="en-US" altLang="en-US" smtClean="0"/>
              <a:t>Who gets the message?</a:t>
            </a:r>
          </a:p>
          <a:p>
            <a:r>
              <a:rPr lang="en-US" altLang="en-US" smtClean="0"/>
              <a:t>Solutions</a:t>
            </a:r>
          </a:p>
          <a:p>
            <a:pPr lvl="1"/>
            <a:r>
              <a:rPr lang="en-US" altLang="en-US" smtClean="0"/>
              <a:t>Allow a link to be associated with at most two processes</a:t>
            </a:r>
          </a:p>
          <a:p>
            <a:pPr lvl="1"/>
            <a:r>
              <a:rPr lang="en-US" altLang="en-US" smtClean="0"/>
              <a:t>Allow only one process at a time to execute a receive operation</a:t>
            </a:r>
          </a:p>
          <a:p>
            <a:pPr lvl="1"/>
            <a:r>
              <a:rPr lang="en-US" altLang="en-US" smtClean="0"/>
              <a:t>Allow the system to select arbitrarily the receiver.  Sender is notified who the receiver was.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Synchronization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31863" y="1050925"/>
            <a:ext cx="7267575" cy="4984750"/>
          </a:xfrm>
        </p:spPr>
        <p:txBody>
          <a:bodyPr/>
          <a:lstStyle/>
          <a:p>
            <a:pPr marL="379413" indent="-379413">
              <a:defRPr/>
            </a:pPr>
            <a:r>
              <a:rPr lang="en-US" dirty="0" smtClean="0"/>
              <a:t>Message passing may be either blocking or non-blocking</a:t>
            </a:r>
          </a:p>
          <a:p>
            <a:pPr marL="379413" indent="-379413">
              <a:defRPr/>
            </a:pPr>
            <a:r>
              <a:rPr lang="en-US" b="1" dirty="0" smtClean="0">
                <a:solidFill>
                  <a:srgbClr val="3366FF"/>
                </a:solidFill>
              </a:rPr>
              <a:t>Blocking</a:t>
            </a:r>
            <a:r>
              <a:rPr lang="en-US" dirty="0" smtClean="0"/>
              <a:t> is considered </a:t>
            </a:r>
            <a:r>
              <a:rPr lang="en-US" b="1" dirty="0" smtClean="0">
                <a:solidFill>
                  <a:srgbClr val="3366FF"/>
                </a:solidFill>
              </a:rPr>
              <a:t>synchronous</a:t>
            </a:r>
          </a:p>
          <a:p>
            <a:pPr marL="798513" lvl="1" indent="-341313">
              <a:defRPr/>
            </a:pPr>
            <a:r>
              <a:rPr lang="en-US" b="1" dirty="0" smtClean="0"/>
              <a:t>Blocking send </a:t>
            </a:r>
            <a:r>
              <a:rPr lang="en-US" dirty="0" smtClean="0"/>
              <a:t>--</a:t>
            </a:r>
            <a:r>
              <a:rPr lang="en-US" b="1" dirty="0" smtClean="0"/>
              <a:t> </a:t>
            </a:r>
            <a:r>
              <a:rPr lang="en-US" dirty="0" smtClean="0"/>
              <a:t>the sender is blocked until the message is received</a:t>
            </a:r>
          </a:p>
          <a:p>
            <a:pPr marL="798513" lvl="1" indent="-341313">
              <a:defRPr/>
            </a:pPr>
            <a:r>
              <a:rPr lang="en-US" b="1" dirty="0" smtClean="0"/>
              <a:t>Blocking receive </a:t>
            </a:r>
            <a:r>
              <a:rPr lang="en-US" dirty="0" smtClean="0"/>
              <a:t>--</a:t>
            </a:r>
            <a:r>
              <a:rPr lang="en-US" b="1" dirty="0" smtClean="0"/>
              <a:t> </a:t>
            </a:r>
            <a:r>
              <a:rPr lang="en-US" dirty="0" smtClean="0"/>
              <a:t>the receiver is  blocked until a message is available</a:t>
            </a:r>
          </a:p>
          <a:p>
            <a:pPr marL="379413" indent="-379413">
              <a:defRPr/>
            </a:pPr>
            <a:r>
              <a:rPr lang="en-US" b="1" dirty="0" smtClean="0">
                <a:solidFill>
                  <a:srgbClr val="3366FF"/>
                </a:solidFill>
              </a:rPr>
              <a:t>Non-blocking</a:t>
            </a:r>
            <a:r>
              <a:rPr lang="en-US" dirty="0" smtClean="0"/>
              <a:t> is considered </a:t>
            </a:r>
            <a:r>
              <a:rPr lang="en-US" b="1" dirty="0" smtClean="0">
                <a:solidFill>
                  <a:srgbClr val="3366FF"/>
                </a:solidFill>
              </a:rPr>
              <a:t>asynchronous</a:t>
            </a:r>
          </a:p>
          <a:p>
            <a:pPr marL="798513" lvl="1" indent="-341313">
              <a:defRPr/>
            </a:pPr>
            <a:r>
              <a:rPr lang="en-US" b="1" dirty="0" smtClean="0"/>
              <a:t>Non-blocking send</a:t>
            </a:r>
            <a:r>
              <a:rPr lang="en-US" dirty="0" smtClean="0"/>
              <a:t> -- the sender sends the message and continue</a:t>
            </a:r>
          </a:p>
          <a:p>
            <a:pPr marL="798513" lvl="1" indent="-341313">
              <a:defRPr/>
            </a:pPr>
            <a:r>
              <a:rPr lang="en-US" b="1" dirty="0" smtClean="0"/>
              <a:t>Non-blocking receive</a:t>
            </a:r>
            <a:r>
              <a:rPr lang="en-US" dirty="0" smtClean="0"/>
              <a:t> -- the receiver receives:</a:t>
            </a:r>
          </a:p>
          <a:p>
            <a:pPr marL="1141413" lvl="2" indent="-341313">
              <a:buFont typeface="Monotype Sorts" pitchFamily="-84" charset="2"/>
              <a:buChar char="l"/>
              <a:defRPr/>
            </a:pPr>
            <a:r>
              <a:rPr lang="en-US" dirty="0" smtClean="0"/>
              <a:t> A valid message,  or </a:t>
            </a:r>
          </a:p>
          <a:p>
            <a:pPr marL="1141413" lvl="2" indent="-341313">
              <a:buFont typeface="Monotype Sorts" pitchFamily="-84" charset="2"/>
              <a:buChar char="l"/>
              <a:defRPr/>
            </a:pPr>
            <a:r>
              <a:rPr lang="en-US" dirty="0" smtClean="0"/>
              <a:t> Null message</a:t>
            </a:r>
          </a:p>
          <a:p>
            <a:pPr marL="398939">
              <a:buFont typeface="Monotype Sorts" charset="0"/>
              <a:buChar char="n"/>
              <a:defRPr/>
            </a:pPr>
            <a:r>
              <a:rPr lang="en-US" dirty="0" smtClean="0">
                <a:ea typeface="ＭＳ Ｐゴシック" charset="0"/>
              </a:rPr>
              <a:t>Different combinations possible</a:t>
            </a:r>
          </a:p>
          <a:p>
            <a:pPr marL="798989" lvl="1">
              <a:buFont typeface="Monotype Sorts" charset="0"/>
              <a:buChar char="l"/>
              <a:defRPr/>
            </a:pPr>
            <a:r>
              <a:rPr lang="en-US" dirty="0" smtClean="0">
                <a:ea typeface="ＭＳ Ｐゴシック" charset="0"/>
              </a:rPr>
              <a:t>If both send and receive are blocking, we have a </a:t>
            </a:r>
            <a:r>
              <a:rPr lang="en-US" b="1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rendezvous</a:t>
            </a:r>
          </a:p>
          <a:p>
            <a:pPr marL="398463" indent="-341313">
              <a:defRPr/>
            </a:pPr>
            <a:endParaRPr lang="en-US" dirty="0" smtClean="0"/>
          </a:p>
          <a:p>
            <a:pPr marL="1141413" lvl="2" indent="-341313">
              <a:buFont typeface="Monotype Sorts" pitchFamily="-84" charset="2"/>
              <a:buChar char="l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IQ" smtClean="0"/>
              <a:t>Synchronization (Cont.)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81063" y="1203325"/>
            <a:ext cx="6599237" cy="534988"/>
          </a:xfrm>
        </p:spPr>
        <p:txBody>
          <a:bodyPr>
            <a:normAutofit fontScale="25000" lnSpcReduction="20000"/>
          </a:bodyPr>
          <a:lstStyle/>
          <a:p>
            <a:pPr>
              <a:buFont typeface="Monotype Sorts" charset="0"/>
              <a:buChar char="n"/>
              <a:defRPr/>
            </a:pPr>
            <a:r>
              <a:rPr lang="en-US" dirty="0" smtClean="0">
                <a:ea typeface="ＭＳ Ｐゴシック" charset="0"/>
              </a:rPr>
              <a:t>Producer-consumer becomes trivial</a:t>
            </a:r>
            <a:br>
              <a:rPr lang="en-US" dirty="0" smtClean="0">
                <a:ea typeface="ＭＳ Ｐゴシック" charset="0"/>
              </a:rPr>
            </a:br>
            <a:endParaRPr lang="en-US" dirty="0" smtClean="0">
              <a:ea typeface="ＭＳ Ｐゴシック" charset="0"/>
            </a:endParaRP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 smtClean="0">
                <a:latin typeface="Courier New"/>
                <a:ea typeface="ＭＳ Ｐゴシック" charset="-128"/>
                <a:cs typeface="Courier New"/>
              </a:rPr>
              <a:t>       message </a:t>
            </a:r>
            <a:r>
              <a:rPr lang="en-US" sz="1600" dirty="0" err="1" smtClean="0">
                <a:latin typeface="Courier New"/>
                <a:ea typeface="ＭＳ Ｐゴシック" charset="-128"/>
                <a:cs typeface="Courier New"/>
              </a:rPr>
              <a:t>next_produced</a:t>
            </a:r>
            <a:r>
              <a:rPr lang="en-US" sz="1600" dirty="0">
                <a:latin typeface="Courier New"/>
                <a:ea typeface="ＭＳ Ｐゴシック" charset="-128"/>
                <a:cs typeface="Courier New"/>
              </a:rPr>
              <a:t>; </a:t>
            </a:r>
            <a:endParaRPr lang="en-US" sz="1600" dirty="0" smtClean="0">
              <a:latin typeface="Courier New"/>
              <a:ea typeface="ＭＳ Ｐゴシック" charset="-128"/>
              <a:cs typeface="Courier New"/>
            </a:endParaRP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 smtClean="0">
                <a:latin typeface="Courier New"/>
                <a:ea typeface="ＭＳ Ｐゴシック" charset="-128"/>
                <a:cs typeface="Courier New"/>
              </a:rPr>
              <a:t>       while </a:t>
            </a:r>
            <a:r>
              <a:rPr lang="en-US" sz="1600" dirty="0">
                <a:latin typeface="Courier New"/>
                <a:ea typeface="ＭＳ Ｐゴシック" charset="-128"/>
                <a:cs typeface="Courier New"/>
              </a:rPr>
              <a:t>(true) {</a:t>
            </a:r>
            <a:br>
              <a:rPr lang="en-US" sz="1600" dirty="0">
                <a:latin typeface="Courier New"/>
                <a:ea typeface="ＭＳ Ｐゴシック" charset="-128"/>
                <a:cs typeface="Courier New"/>
              </a:rPr>
            </a:br>
            <a:r>
              <a:rPr lang="en-US" sz="1600" dirty="0">
                <a:latin typeface="Courier New"/>
                <a:ea typeface="ＭＳ Ｐゴシック" charset="-128"/>
                <a:cs typeface="Courier New"/>
              </a:rPr>
              <a:t> </a:t>
            </a:r>
            <a:r>
              <a:rPr lang="en-US" sz="1600" dirty="0" smtClean="0">
                <a:latin typeface="Courier New"/>
                <a:ea typeface="ＭＳ Ｐゴシック" charset="-128"/>
                <a:cs typeface="Courier New"/>
              </a:rPr>
              <a:t>          /* </a:t>
            </a:r>
            <a:r>
              <a:rPr lang="en-US" sz="1600" dirty="0">
                <a:latin typeface="Courier New"/>
                <a:ea typeface="ＭＳ Ｐゴシック" charset="-128"/>
                <a:cs typeface="Courier New"/>
              </a:rPr>
              <a:t>produce an item in next produced */ </a:t>
            </a:r>
            <a:endParaRPr lang="en-US" sz="1600" dirty="0" smtClean="0">
              <a:latin typeface="Courier New"/>
              <a:ea typeface="ＭＳ Ｐゴシック" charset="-128"/>
              <a:cs typeface="Courier New"/>
            </a:endParaRP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>
                <a:latin typeface="Courier New"/>
                <a:ea typeface="ＭＳ Ｐゴシック" charset="-128"/>
                <a:cs typeface="Courier New"/>
              </a:rPr>
              <a:t> </a:t>
            </a:r>
            <a:r>
              <a:rPr lang="en-US" sz="1600" dirty="0" smtClean="0">
                <a:latin typeface="Courier New"/>
                <a:ea typeface="ＭＳ Ｐゴシック" charset="-128"/>
                <a:cs typeface="Courier New"/>
              </a:rPr>
              <a:t>      send(</a:t>
            </a:r>
            <a:r>
              <a:rPr lang="en-US" sz="1600" dirty="0" err="1" smtClean="0">
                <a:latin typeface="Courier New"/>
                <a:ea typeface="ＭＳ Ｐゴシック" charset="-128"/>
                <a:cs typeface="Courier New"/>
              </a:rPr>
              <a:t>next_produced</a:t>
            </a:r>
            <a:r>
              <a:rPr lang="en-US" sz="1600" dirty="0">
                <a:latin typeface="Courier New"/>
                <a:ea typeface="ＭＳ Ｐゴシック" charset="-128"/>
                <a:cs typeface="Courier New"/>
              </a:rPr>
              <a:t>); </a:t>
            </a:r>
            <a:endParaRPr lang="en-US" sz="1600" dirty="0" smtClean="0">
              <a:latin typeface="Courier New"/>
              <a:ea typeface="ＭＳ Ｐゴシック" charset="-128"/>
              <a:cs typeface="Courier New"/>
            </a:endParaRP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600" dirty="0" smtClean="0">
                <a:latin typeface="Courier New"/>
                <a:ea typeface="ＭＳ Ｐゴシック" charset="-128"/>
                <a:cs typeface="Courier New"/>
              </a:rPr>
              <a:t>       } </a:t>
            </a: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1558925" y="3598863"/>
            <a:ext cx="63706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ar-IQ" sz="170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kumimoji="1" lang="en-US" altLang="ar-IQ" sz="1600">
                <a:latin typeface="Courier New" panose="02070309020205020404" pitchFamily="49" charset="0"/>
                <a:cs typeface="Courier New" panose="02070309020205020404" pitchFamily="49" charset="0"/>
              </a:rPr>
              <a:t>essage next_consumed;</a:t>
            </a:r>
          </a:p>
          <a:p>
            <a:r>
              <a:rPr kumimoji="1" lang="en-US" altLang="ar-IQ" sz="1600">
                <a:latin typeface="Courier New" panose="02070309020205020404" pitchFamily="49" charset="0"/>
                <a:cs typeface="Courier New" panose="02070309020205020404" pitchFamily="49" charset="0"/>
              </a:rPr>
              <a:t>while (true) {</a:t>
            </a:r>
          </a:p>
          <a:p>
            <a:r>
              <a:rPr kumimoji="1" lang="en-US" altLang="ar-IQ" sz="1600">
                <a:latin typeface="Courier New" panose="02070309020205020404" pitchFamily="49" charset="0"/>
                <a:cs typeface="Courier New" panose="02070309020205020404" pitchFamily="49" charset="0"/>
              </a:rPr>
              <a:t>   receive(next_consumed);</a:t>
            </a:r>
          </a:p>
          <a:p>
            <a:r>
              <a:rPr kumimoji="1" lang="en-US" altLang="ar-IQ" sz="160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kumimoji="1" lang="en-US" altLang="ar-IQ" sz="1600">
                <a:latin typeface="Courier New" panose="02070309020205020404" pitchFamily="49" charset="0"/>
                <a:cs typeface="Courier New" panose="02070309020205020404" pitchFamily="49" charset="0"/>
              </a:rPr>
              <a:t>   /* consume the item in next consumed */</a:t>
            </a:r>
          </a:p>
          <a:p>
            <a:r>
              <a:rPr kumimoji="1" lang="en-US" altLang="ar-IQ" sz="17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Buffering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89000" y="1233488"/>
            <a:ext cx="7121525" cy="4530725"/>
          </a:xfrm>
        </p:spPr>
        <p:txBody>
          <a:bodyPr/>
          <a:lstStyle/>
          <a:p>
            <a:r>
              <a:rPr lang="en-US" altLang="en-US" smtClean="0"/>
              <a:t>Queue of messages attached to the link.</a:t>
            </a:r>
          </a:p>
          <a:p>
            <a:r>
              <a:rPr lang="en-US" altLang="en-US" smtClean="0"/>
              <a:t>implemented in one of three ways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mtClean="0">
                <a:solidFill>
                  <a:srgbClr val="CC6600"/>
                </a:solidFill>
              </a:rPr>
              <a:t>1.</a:t>
            </a:r>
            <a:r>
              <a:rPr lang="en-US" altLang="en-US" smtClean="0"/>
              <a:t>	Zero capacity – no messages are queued on a link.</a:t>
            </a:r>
            <a:br>
              <a:rPr lang="en-US" altLang="en-US" smtClean="0"/>
            </a:br>
            <a:r>
              <a:rPr lang="en-US" altLang="en-US" smtClean="0"/>
              <a:t>Sender must wait for receiver (rendezvous)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mtClean="0">
                <a:solidFill>
                  <a:srgbClr val="CC6600"/>
                </a:solidFill>
              </a:rPr>
              <a:t>2.</a:t>
            </a:r>
            <a:r>
              <a:rPr lang="en-US" altLang="en-US" smtClean="0"/>
              <a:t>	Bounded capacity – finite length of </a:t>
            </a:r>
            <a:r>
              <a:rPr lang="en-US" altLang="en-US" i="1" smtClean="0"/>
              <a:t>n</a:t>
            </a:r>
            <a:r>
              <a:rPr lang="en-US" altLang="en-US" smtClean="0"/>
              <a:t> messages</a:t>
            </a:r>
            <a:br>
              <a:rPr lang="en-US" altLang="en-US" smtClean="0"/>
            </a:br>
            <a:r>
              <a:rPr lang="en-US" altLang="en-US" smtClean="0"/>
              <a:t>Sender must wait if link full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mtClean="0">
                <a:solidFill>
                  <a:srgbClr val="CC6600"/>
                </a:solidFill>
              </a:rPr>
              <a:t>3.</a:t>
            </a:r>
            <a:r>
              <a:rPr lang="en-US" altLang="en-US" smtClean="0"/>
              <a:t>	Unbounded capacity – infinite length </a:t>
            </a:r>
            <a:br>
              <a:rPr lang="en-US" altLang="en-US" smtClean="0"/>
            </a:br>
            <a:r>
              <a:rPr lang="en-US" altLang="en-US" smtClean="0"/>
              <a:t>Sender never waits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966788" y="187325"/>
            <a:ext cx="7850187" cy="576263"/>
          </a:xfrm>
        </p:spPr>
        <p:txBody>
          <a:bodyPr>
            <a:normAutofit fontScale="90000"/>
          </a:bodyPr>
          <a:lstStyle/>
          <a:p>
            <a:r>
              <a:rPr lang="en-US" altLang="ar-IQ" smtClean="0"/>
              <a:t>Examples of IPC Systems - POSIX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911225" y="1233488"/>
            <a:ext cx="7577138" cy="4530725"/>
          </a:xfrm>
        </p:spPr>
        <p:txBody>
          <a:bodyPr/>
          <a:lstStyle/>
          <a:p>
            <a:pPr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POSIX Shared Memory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dirty="0">
                <a:ea typeface="ＭＳ Ｐゴシック" charset="0"/>
              </a:rPr>
              <a:t>Process first creates shared memory </a:t>
            </a:r>
            <a:r>
              <a:rPr lang="en-US" dirty="0" smtClean="0">
                <a:ea typeface="ＭＳ Ｐゴシック" charset="0"/>
              </a:rPr>
              <a:t>segment</a:t>
            </a:r>
            <a:br>
              <a:rPr lang="en-US" dirty="0" smtClean="0">
                <a:ea typeface="ＭＳ Ｐゴシック" charset="0"/>
              </a:rPr>
            </a:br>
            <a:r>
              <a:rPr lang="en-US" b="1" dirty="0" err="1" smtClean="0">
                <a:latin typeface="Courier New" charset="0"/>
                <a:ea typeface="ＭＳ Ｐゴシック" charset="0"/>
                <a:cs typeface="Courier New" charset="0"/>
              </a:rPr>
              <a:t>shm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_</a:t>
            </a:r>
            <a:r>
              <a:rPr lang="en-US" b="1" dirty="0" err="1" smtClean="0">
                <a:latin typeface="Courier New" charset="0"/>
                <a:ea typeface="ＭＳ Ｐゴシック" charset="0"/>
                <a:cs typeface="Courier New" charset="0"/>
              </a:rPr>
              <a:t>fd</a:t>
            </a:r>
            <a:r>
              <a:rPr lang="en-US" b="1" dirty="0" smtClean="0"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= </a:t>
            </a:r>
            <a:r>
              <a:rPr lang="en-US" b="1" dirty="0" err="1" smtClean="0">
                <a:latin typeface="Courier New" charset="0"/>
                <a:ea typeface="ＭＳ Ｐゴシック" charset="0"/>
                <a:cs typeface="Courier New" charset="0"/>
              </a:rPr>
              <a:t>shm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_</a:t>
            </a:r>
            <a:r>
              <a:rPr lang="en-US" b="1" dirty="0" err="1" smtClean="0">
                <a:latin typeface="Courier New" charset="0"/>
                <a:ea typeface="ＭＳ Ｐゴシック" charset="0"/>
                <a:cs typeface="Courier New" charset="0"/>
              </a:rPr>
              <a:t>open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(name, O CREAT | O </a:t>
            </a:r>
            <a:r>
              <a:rPr lang="en-US" b="1" dirty="0" smtClean="0">
                <a:latin typeface="Courier New" charset="0"/>
                <a:ea typeface="ＭＳ Ｐゴシック" charset="0"/>
                <a:cs typeface="Courier New" charset="0"/>
              </a:rPr>
              <a:t>RDWR, 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0666)</a:t>
            </a:r>
            <a:r>
              <a:rPr lang="en-US" b="1" dirty="0" smtClean="0"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dirty="0">
                <a:ea typeface="ＭＳ Ｐゴシック" charset="0"/>
              </a:rPr>
              <a:t>Also used to open an existing segment to share it 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dirty="0" smtClean="0">
                <a:ea typeface="ＭＳ Ｐゴシック" charset="0"/>
              </a:rPr>
              <a:t>Set the size of the object</a:t>
            </a:r>
            <a:endParaRPr lang="en-US" dirty="0">
              <a:ea typeface="ＭＳ Ｐゴシック" charset="0"/>
            </a:endParaRP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	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ftruncate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shm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fd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, 4096); 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dirty="0" smtClean="0">
                <a:ea typeface="ＭＳ Ｐゴシック" charset="0"/>
              </a:rPr>
              <a:t>Now </a:t>
            </a:r>
            <a:r>
              <a:rPr lang="en-US" dirty="0">
                <a:ea typeface="ＭＳ Ｐゴシック" charset="0"/>
              </a:rPr>
              <a:t>the process could write to the shared memory</a:t>
            </a:r>
          </a:p>
          <a:p>
            <a:pPr lvl="1">
              <a:buFont typeface="Monotype Sorts" charset="0"/>
              <a:buNone/>
              <a:defRPr/>
            </a:pPr>
            <a:r>
              <a:rPr lang="en-US" b="1" dirty="0" smtClean="0">
                <a:latin typeface="Courier New" charset="0"/>
                <a:ea typeface="ＭＳ Ｐゴシック" charset="0"/>
                <a:cs typeface="Courier New" charset="0"/>
              </a:rPr>
              <a:t>	</a:t>
            </a:r>
            <a:r>
              <a:rPr lang="en-US" b="1" dirty="0" err="1" smtClean="0">
                <a:latin typeface="Courier New" charset="0"/>
                <a:ea typeface="ＭＳ Ｐゴシック" charset="0"/>
                <a:cs typeface="Courier New" charset="0"/>
              </a:rPr>
              <a:t>sprintf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(shared memory, "Writing to shared memory")</a:t>
            </a:r>
            <a:r>
              <a:rPr lang="en-US" b="1" dirty="0" smtClean="0">
                <a:latin typeface="Courier New" charset="0"/>
                <a:ea typeface="ＭＳ Ｐゴシック" charset="0"/>
                <a:cs typeface="Courier New" charset="0"/>
              </a:rPr>
              <a:t>;</a:t>
            </a:r>
            <a:endParaRPr lang="en-US" b="1" dirty="0">
              <a:latin typeface="Courier New" charset="0"/>
              <a:ea typeface="ＭＳ Ｐゴシック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36625" y="173038"/>
            <a:ext cx="7850188" cy="576262"/>
          </a:xfrm>
        </p:spPr>
        <p:txBody>
          <a:bodyPr>
            <a:normAutofit fontScale="90000"/>
          </a:bodyPr>
          <a:lstStyle/>
          <a:p>
            <a:r>
              <a:rPr lang="en-US" altLang="ar-IQ" smtClean="0"/>
              <a:t>IPC POSIX Producer</a:t>
            </a:r>
          </a:p>
        </p:txBody>
      </p:sp>
      <p:pic>
        <p:nvPicPr>
          <p:cNvPr id="51203" name="Picture 1" descr="Screen Shot 2013-03-14 at 6.46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903288"/>
            <a:ext cx="37544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936625" y="187325"/>
            <a:ext cx="7850188" cy="576263"/>
          </a:xfrm>
        </p:spPr>
        <p:txBody>
          <a:bodyPr>
            <a:normAutofit fontScale="90000"/>
          </a:bodyPr>
          <a:lstStyle/>
          <a:p>
            <a:r>
              <a:rPr lang="en-US" altLang="ar-IQ" smtClean="0"/>
              <a:t>IPC POSIX Consumer</a:t>
            </a:r>
          </a:p>
        </p:txBody>
      </p:sp>
      <p:pic>
        <p:nvPicPr>
          <p:cNvPr id="52227" name="Picture 1" descr="Screen Shot 2013-03-12 at 1.3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892175"/>
            <a:ext cx="45212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155575"/>
            <a:ext cx="610711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Process Concept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33450" y="1041400"/>
            <a:ext cx="7164388" cy="4786313"/>
          </a:xfrm>
        </p:spPr>
        <p:txBody>
          <a:bodyPr/>
          <a:lstStyle/>
          <a:p>
            <a:pPr algn="l" rtl="0"/>
            <a:r>
              <a:rPr lang="en-US" altLang="en-US" dirty="0" smtClean="0"/>
              <a:t>Program is </a:t>
            </a:r>
            <a:r>
              <a:rPr lang="en-US" altLang="en-US" b="1" i="1" dirty="0" smtClean="0"/>
              <a:t>passive</a:t>
            </a:r>
            <a:r>
              <a:rPr lang="en-US" altLang="en-US" dirty="0" smtClean="0"/>
              <a:t> entity stored on disk (</a:t>
            </a:r>
            <a:r>
              <a:rPr lang="en-US" altLang="en-US" b="1" dirty="0" smtClean="0">
                <a:solidFill>
                  <a:srgbClr val="3366FF"/>
                </a:solidFill>
              </a:rPr>
              <a:t>executable file</a:t>
            </a:r>
            <a:r>
              <a:rPr lang="en-US" altLang="en-US" dirty="0" smtClean="0"/>
              <a:t>), process is </a:t>
            </a:r>
            <a:r>
              <a:rPr lang="en-US" altLang="en-US" b="1" i="1" dirty="0" smtClean="0"/>
              <a:t>active </a:t>
            </a:r>
          </a:p>
          <a:p>
            <a:pPr lvl="1" algn="l" rtl="0"/>
            <a:r>
              <a:rPr lang="en-US" altLang="en-US" dirty="0" smtClean="0"/>
              <a:t>Program becomes process when executable file loaded into memory</a:t>
            </a:r>
          </a:p>
          <a:p>
            <a:pPr algn="l" rtl="0"/>
            <a:r>
              <a:rPr lang="en-US" altLang="en-US" dirty="0" smtClean="0"/>
              <a:t>Execution of program started via GUI mouse clicks, command line entry of its name, </a:t>
            </a:r>
            <a:r>
              <a:rPr lang="en-US" altLang="en-US" dirty="0" err="1" smtClean="0"/>
              <a:t>etc</a:t>
            </a:r>
            <a:endParaRPr lang="en-US" altLang="en-US" dirty="0" smtClean="0"/>
          </a:p>
          <a:p>
            <a:pPr algn="l" rtl="0"/>
            <a:r>
              <a:rPr lang="en-US" altLang="en-US" dirty="0" smtClean="0"/>
              <a:t>One program can be several processes</a:t>
            </a:r>
          </a:p>
          <a:p>
            <a:pPr lvl="1" algn="l" rtl="0"/>
            <a:r>
              <a:rPr lang="en-US" altLang="en-US" dirty="0" smtClean="0"/>
              <a:t>Consider multiple users executing the same program</a:t>
            </a:r>
          </a:p>
          <a:p>
            <a:pPr algn="l" rtl="0">
              <a:lnSpc>
                <a:spcPct val="90000"/>
              </a:lnSpc>
            </a:pPr>
            <a:endParaRPr lang="en-US" altLang="en-US" dirty="0" smtClean="0"/>
          </a:p>
          <a:p>
            <a:pPr algn="l" rtl="0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138238" y="155575"/>
            <a:ext cx="7548562" cy="576263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Examples of IPC Systems - Mach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854075" y="1076325"/>
            <a:ext cx="8229600" cy="4530725"/>
          </a:xfrm>
        </p:spPr>
        <p:txBody>
          <a:bodyPr/>
          <a:lstStyle/>
          <a:p>
            <a:r>
              <a:rPr lang="en-US" altLang="en-US" smtClean="0"/>
              <a:t>Mach communication is message based</a:t>
            </a:r>
          </a:p>
          <a:p>
            <a:pPr lvl="1"/>
            <a:r>
              <a:rPr lang="en-US" altLang="en-US" smtClean="0"/>
              <a:t>Even system calls are messages</a:t>
            </a:r>
          </a:p>
          <a:p>
            <a:pPr lvl="1"/>
            <a:r>
              <a:rPr lang="en-US" altLang="en-US" smtClean="0"/>
              <a:t>Each task gets two mailboxes at creation- Kernel and Notify</a:t>
            </a:r>
          </a:p>
          <a:p>
            <a:pPr lvl="1"/>
            <a:r>
              <a:rPr lang="en-US" altLang="en-US" smtClean="0"/>
              <a:t>Only three system calls needed for message transfer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	msg_send(), msg_receive(), msg_rpc()</a:t>
            </a:r>
          </a:p>
          <a:p>
            <a:pPr lvl="1"/>
            <a:r>
              <a:rPr lang="en-US" altLang="en-US" smtClean="0"/>
              <a:t>Mailboxes needed for commuication, created via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	port_allocate()</a:t>
            </a:r>
          </a:p>
          <a:p>
            <a:pPr lvl="1"/>
            <a:r>
              <a:rPr lang="en-US" altLang="en-US" smtClean="0"/>
              <a:t>Send and receive are flexible, for example four options if mailbox full:</a:t>
            </a:r>
          </a:p>
          <a:p>
            <a:pPr lvl="2"/>
            <a:r>
              <a:rPr lang="en-US" altLang="en-US" smtClean="0"/>
              <a:t>Wait indefinitely</a:t>
            </a:r>
          </a:p>
          <a:p>
            <a:pPr lvl="2"/>
            <a:r>
              <a:rPr lang="en-US" altLang="en-US" smtClean="0"/>
              <a:t>Wait at most n milliseconds</a:t>
            </a:r>
          </a:p>
          <a:p>
            <a:pPr lvl="2"/>
            <a:r>
              <a:rPr lang="en-US" altLang="en-US" smtClean="0"/>
              <a:t>Return immediately</a:t>
            </a:r>
          </a:p>
          <a:p>
            <a:pPr lvl="2"/>
            <a:r>
              <a:rPr lang="en-US" altLang="en-US" smtClean="0"/>
              <a:t>Temporarily cache a message</a:t>
            </a:r>
          </a:p>
          <a:p>
            <a:pPr lvl="1"/>
            <a:endParaRPr lang="en-US" altLang="en-US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757238" y="182563"/>
            <a:ext cx="8229600" cy="576262"/>
          </a:xfrm>
        </p:spPr>
        <p:txBody>
          <a:bodyPr/>
          <a:lstStyle/>
          <a:p>
            <a:r>
              <a:rPr lang="en-US" altLang="en-US" sz="2800" smtClean="0"/>
              <a:t>Examples of IPC Systems – Windows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869950" y="1154113"/>
            <a:ext cx="6950075" cy="4530725"/>
          </a:xfrm>
        </p:spPr>
        <p:txBody>
          <a:bodyPr/>
          <a:lstStyle/>
          <a:p>
            <a:r>
              <a:rPr lang="en-US" altLang="en-US" smtClean="0"/>
              <a:t>Message-passing centric via </a:t>
            </a:r>
            <a:r>
              <a:rPr lang="en-US" altLang="en-US" b="1" smtClean="0">
                <a:solidFill>
                  <a:srgbClr val="0000FF"/>
                </a:solidFill>
              </a:rPr>
              <a:t>advanced local procedure call </a:t>
            </a:r>
            <a:r>
              <a:rPr lang="en-US" altLang="en-US" b="1" smtClean="0">
                <a:solidFill>
                  <a:srgbClr val="000000"/>
                </a:solidFill>
              </a:rPr>
              <a:t>(</a:t>
            </a:r>
            <a:r>
              <a:rPr lang="en-US" altLang="en-US" b="1" smtClean="0">
                <a:solidFill>
                  <a:srgbClr val="0000FF"/>
                </a:solidFill>
              </a:rPr>
              <a:t>LPC</a:t>
            </a:r>
            <a:r>
              <a:rPr lang="en-US" altLang="en-US" b="1" smtClean="0">
                <a:solidFill>
                  <a:srgbClr val="000000"/>
                </a:solidFill>
              </a:rPr>
              <a:t>)</a:t>
            </a:r>
            <a:r>
              <a:rPr lang="en-US" altLang="en-US" smtClean="0"/>
              <a:t> facility</a:t>
            </a:r>
          </a:p>
          <a:p>
            <a:pPr lvl="1"/>
            <a:r>
              <a:rPr lang="en-US" altLang="en-US" smtClean="0"/>
              <a:t>Only works between processes on the same system</a:t>
            </a:r>
          </a:p>
          <a:p>
            <a:pPr lvl="1"/>
            <a:r>
              <a:rPr lang="en-US" altLang="en-US" smtClean="0"/>
              <a:t>Uses ports (like mailboxes) to establish and maintain communication channels</a:t>
            </a:r>
          </a:p>
          <a:p>
            <a:pPr lvl="1"/>
            <a:r>
              <a:rPr lang="en-US" altLang="en-US" smtClean="0"/>
              <a:t>Communication works as follows:</a:t>
            </a:r>
          </a:p>
          <a:p>
            <a:pPr lvl="2"/>
            <a:r>
              <a:rPr lang="en-US" altLang="en-US" smtClean="0"/>
              <a:t>The client opens a handle to the subsystem’</a:t>
            </a:r>
            <a:r>
              <a:rPr lang="en-US" altLang="ja-JP" smtClean="0"/>
              <a:t>s </a:t>
            </a:r>
            <a:r>
              <a:rPr lang="en-US" altLang="ja-JP" b="1" smtClean="0">
                <a:solidFill>
                  <a:srgbClr val="0000FF"/>
                </a:solidFill>
              </a:rPr>
              <a:t>connection port</a:t>
            </a:r>
            <a:r>
              <a:rPr lang="en-US" altLang="ja-JP" smtClean="0"/>
              <a:t> object.</a:t>
            </a:r>
          </a:p>
          <a:p>
            <a:pPr lvl="2"/>
            <a:r>
              <a:rPr lang="en-US" altLang="en-US" smtClean="0"/>
              <a:t>The client sends a connection request.</a:t>
            </a:r>
          </a:p>
          <a:p>
            <a:pPr lvl="2"/>
            <a:r>
              <a:rPr lang="en-US" altLang="en-US" smtClean="0"/>
              <a:t>The server creates two private </a:t>
            </a:r>
            <a:r>
              <a:rPr lang="en-US" altLang="en-US" b="1" smtClean="0">
                <a:solidFill>
                  <a:srgbClr val="0000FF"/>
                </a:solidFill>
              </a:rPr>
              <a:t>communication ports </a:t>
            </a:r>
            <a:r>
              <a:rPr lang="en-US" altLang="en-US" smtClean="0"/>
              <a:t>and returns the handle to one of them to the client.</a:t>
            </a:r>
          </a:p>
          <a:p>
            <a:pPr lvl="2"/>
            <a:r>
              <a:rPr lang="en-US" altLang="en-US" smtClean="0"/>
              <a:t>The client and server use the corresponding port handle to send messages or callbacks and to listen for replies.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025525" y="1825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Local Procedure Calls in Windows</a:t>
            </a:r>
          </a:p>
        </p:txBody>
      </p:sp>
      <p:pic>
        <p:nvPicPr>
          <p:cNvPr id="55299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830388"/>
            <a:ext cx="6567487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12382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Communications in Client-Server Systems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889000" y="1233488"/>
            <a:ext cx="6794500" cy="4530725"/>
          </a:xfrm>
        </p:spPr>
        <p:txBody>
          <a:bodyPr/>
          <a:lstStyle/>
          <a:p>
            <a:r>
              <a:rPr lang="en-US" altLang="en-US" smtClean="0"/>
              <a:t>Sockets</a:t>
            </a:r>
          </a:p>
          <a:p>
            <a:r>
              <a:rPr lang="en-US" altLang="en-US" smtClean="0"/>
              <a:t>Remote Procedure Calls</a:t>
            </a:r>
          </a:p>
          <a:p>
            <a:r>
              <a:rPr lang="en-US" altLang="en-US" smtClean="0"/>
              <a:t>Pipes</a:t>
            </a:r>
          </a:p>
          <a:p>
            <a:r>
              <a:rPr lang="en-US" altLang="en-US" smtClean="0"/>
              <a:t>Remote Method Invocation (Java)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Sockets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822325" y="1154113"/>
            <a:ext cx="6977063" cy="4530725"/>
          </a:xfrm>
        </p:spPr>
        <p:txBody>
          <a:bodyPr>
            <a:normAutofit fontScale="92500"/>
          </a:bodyPr>
          <a:lstStyle/>
          <a:p>
            <a:r>
              <a:rPr lang="en-US" altLang="en-US" smtClean="0"/>
              <a:t>A </a:t>
            </a:r>
            <a:r>
              <a:rPr lang="en-US" altLang="en-US" b="1" smtClean="0">
                <a:solidFill>
                  <a:srgbClr val="0000FF"/>
                </a:solidFill>
              </a:rPr>
              <a:t>socket </a:t>
            </a:r>
            <a:r>
              <a:rPr lang="en-US" altLang="en-US" smtClean="0"/>
              <a:t>is defined as an endpoint for communication</a:t>
            </a:r>
          </a:p>
          <a:p>
            <a:endParaRPr lang="en-US" altLang="en-US" sz="800" smtClean="0"/>
          </a:p>
          <a:p>
            <a:r>
              <a:rPr lang="en-US" altLang="en-US" smtClean="0"/>
              <a:t>Concatenation of IP address and </a:t>
            </a:r>
            <a:r>
              <a:rPr lang="en-US" altLang="en-US" b="1" smtClean="0">
                <a:solidFill>
                  <a:srgbClr val="0000FF"/>
                </a:solidFill>
              </a:rPr>
              <a:t>port</a:t>
            </a:r>
            <a:r>
              <a:rPr lang="en-US" altLang="en-US" smtClean="0"/>
              <a:t> – a number included at start of message packet to differentiate network services on a host</a:t>
            </a:r>
          </a:p>
          <a:p>
            <a:endParaRPr lang="en-US" altLang="en-US" sz="800" smtClean="0"/>
          </a:p>
          <a:p>
            <a:r>
              <a:rPr lang="en-US" altLang="en-US" smtClean="0"/>
              <a:t>The socket </a:t>
            </a:r>
            <a:r>
              <a:rPr lang="en-US" altLang="en-US" b="1" smtClean="0"/>
              <a:t>161.25.19.8:1625</a:t>
            </a:r>
            <a:r>
              <a:rPr lang="en-US" altLang="en-US" smtClean="0"/>
              <a:t> refers to port </a:t>
            </a:r>
            <a:r>
              <a:rPr lang="en-US" altLang="en-US" b="1" smtClean="0"/>
              <a:t>1625</a:t>
            </a:r>
            <a:r>
              <a:rPr lang="en-US" altLang="en-US" smtClean="0"/>
              <a:t> on host </a:t>
            </a:r>
            <a:r>
              <a:rPr lang="en-US" altLang="en-US" b="1" smtClean="0"/>
              <a:t>161.25.19.8</a:t>
            </a:r>
          </a:p>
          <a:p>
            <a:endParaRPr lang="en-US" altLang="en-US" sz="800" b="1" smtClean="0"/>
          </a:p>
          <a:p>
            <a:r>
              <a:rPr lang="en-US" altLang="en-US" smtClean="0"/>
              <a:t>Communication consists between a pair of sockets</a:t>
            </a:r>
          </a:p>
          <a:p>
            <a:endParaRPr lang="en-US" altLang="en-US" sz="800" smtClean="0"/>
          </a:p>
          <a:p>
            <a:r>
              <a:rPr lang="en-US" altLang="en-US" smtClean="0"/>
              <a:t>All ports below 1024 are </a:t>
            </a:r>
            <a:r>
              <a:rPr lang="en-US" altLang="en-US" b="1" i="1" smtClean="0"/>
              <a:t>well known</a:t>
            </a:r>
            <a:r>
              <a:rPr lang="en-US" altLang="en-US" smtClean="0"/>
              <a:t>, used for standard services</a:t>
            </a:r>
          </a:p>
          <a:p>
            <a:endParaRPr lang="en-US" altLang="en-US" sz="800" smtClean="0"/>
          </a:p>
          <a:p>
            <a:r>
              <a:rPr lang="en-US" altLang="en-US" smtClean="0"/>
              <a:t>Special IP address 127.0.0.1 (</a:t>
            </a:r>
            <a:r>
              <a:rPr lang="en-US" altLang="en-US" b="1" smtClean="0">
                <a:solidFill>
                  <a:srgbClr val="0000FF"/>
                </a:solidFill>
              </a:rPr>
              <a:t>loopback</a:t>
            </a:r>
            <a:r>
              <a:rPr lang="en-US" altLang="en-US" smtClean="0"/>
              <a:t>) to refer to system on which process is running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152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Socket Communication</a:t>
            </a:r>
          </a:p>
        </p:txBody>
      </p:sp>
      <p:pic>
        <p:nvPicPr>
          <p:cNvPr id="583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166813"/>
            <a:ext cx="57943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Sockets in Java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3419475" cy="4530725"/>
          </a:xfrm>
        </p:spPr>
        <p:txBody>
          <a:bodyPr/>
          <a:lstStyle/>
          <a:p>
            <a:r>
              <a:rPr lang="en-US" altLang="en-US" smtClean="0"/>
              <a:t>Three types of sockets</a:t>
            </a:r>
          </a:p>
          <a:p>
            <a:pPr lvl="1"/>
            <a:r>
              <a:rPr lang="en-US" altLang="en-US" b="1" smtClean="0">
                <a:solidFill>
                  <a:srgbClr val="0000FF"/>
                </a:solidFill>
              </a:rPr>
              <a:t>Connection-oriented </a:t>
            </a:r>
            <a:r>
              <a:rPr lang="en-US" altLang="en-US" smtClean="0"/>
              <a:t>(</a:t>
            </a:r>
            <a:r>
              <a:rPr lang="en-US" altLang="en-US" b="1" smtClean="0">
                <a:solidFill>
                  <a:srgbClr val="0000FF"/>
                </a:solidFill>
              </a:rPr>
              <a:t>TCP</a:t>
            </a:r>
            <a:r>
              <a:rPr lang="en-US" altLang="en-US" smtClean="0"/>
              <a:t>)</a:t>
            </a:r>
          </a:p>
          <a:p>
            <a:pPr lvl="1"/>
            <a:r>
              <a:rPr lang="en-US" altLang="en-US" b="1" smtClean="0">
                <a:solidFill>
                  <a:srgbClr val="0000FF"/>
                </a:solidFill>
              </a:rPr>
              <a:t>Connectionless</a:t>
            </a:r>
            <a:r>
              <a:rPr lang="en-US" altLang="en-US" smtClean="0"/>
              <a:t> (</a:t>
            </a:r>
            <a:r>
              <a:rPr lang="en-US" altLang="en-US" b="1" smtClean="0">
                <a:solidFill>
                  <a:srgbClr val="0000FF"/>
                </a:solidFill>
              </a:rPr>
              <a:t>UDP</a:t>
            </a:r>
            <a:r>
              <a:rPr lang="en-US" altLang="en-US" smtClean="0"/>
              <a:t>)</a:t>
            </a:r>
          </a:p>
          <a:p>
            <a:pPr lvl="1"/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MulticastSocket</a:t>
            </a:r>
            <a:r>
              <a:rPr lang="en-US" altLang="en-US" smtClean="0"/>
              <a:t> class– data can be sent to multiple recipients</a:t>
            </a:r>
          </a:p>
          <a:p>
            <a:pPr>
              <a:buFont typeface="Monotype Sorts" pitchFamily="-84" charset="2"/>
              <a:buNone/>
            </a:pPr>
            <a:endParaRPr lang="en-US" altLang="en-US" smtClean="0"/>
          </a:p>
          <a:p>
            <a:r>
              <a:rPr lang="en-US" altLang="en-US" smtClean="0"/>
              <a:t>Consider this “Date” server: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59396" name="Picture 1" descr="Screen Shot 2012-12-04 at 1.11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1125538"/>
            <a:ext cx="4967287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Remote Procedure Calls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1138238"/>
            <a:ext cx="6823075" cy="4867275"/>
          </a:xfrm>
        </p:spPr>
        <p:txBody>
          <a:bodyPr/>
          <a:lstStyle/>
          <a:p>
            <a:r>
              <a:rPr lang="en-US" altLang="en-US" smtClean="0"/>
              <a:t>Remote procedure call (RPC) abstracts procedure calls between processes on networked systems</a:t>
            </a:r>
          </a:p>
          <a:p>
            <a:pPr lvl="1"/>
            <a:r>
              <a:rPr lang="en-US" altLang="en-US" smtClean="0"/>
              <a:t>Again uses ports for service differentiation</a:t>
            </a:r>
          </a:p>
          <a:p>
            <a:r>
              <a:rPr lang="en-US" altLang="en-US" b="1" smtClean="0">
                <a:solidFill>
                  <a:srgbClr val="0000FF"/>
                </a:solidFill>
              </a:rPr>
              <a:t>Stubs</a:t>
            </a:r>
            <a:r>
              <a:rPr lang="en-US" altLang="en-US" smtClean="0"/>
              <a:t> – client-side proxy for the actual procedure on the server</a:t>
            </a:r>
          </a:p>
          <a:p>
            <a:r>
              <a:rPr lang="en-US" altLang="en-US" smtClean="0"/>
              <a:t>The client-side stub locates the server and </a:t>
            </a:r>
            <a:r>
              <a:rPr lang="en-US" altLang="en-US" b="1" smtClean="0">
                <a:solidFill>
                  <a:srgbClr val="0000FF"/>
                </a:solidFill>
              </a:rPr>
              <a:t>marshalls</a:t>
            </a:r>
            <a:r>
              <a:rPr lang="en-US" altLang="en-US" smtClean="0"/>
              <a:t> the parameters</a:t>
            </a:r>
          </a:p>
          <a:p>
            <a:r>
              <a:rPr lang="en-US" altLang="en-US" smtClean="0"/>
              <a:t>The server-side stub receives this message, unpacks the marshalled parameters, and performs the procedure on the server</a:t>
            </a:r>
          </a:p>
          <a:p>
            <a:r>
              <a:rPr lang="en-US" altLang="en-US" smtClean="0"/>
              <a:t>On Windows, stub code compile from specification written in </a:t>
            </a:r>
            <a:r>
              <a:rPr lang="en-US" altLang="en-US" b="1" smtClean="0">
                <a:solidFill>
                  <a:srgbClr val="0000FF"/>
                </a:solidFill>
              </a:rPr>
              <a:t>Microsoft Interface Definition Language </a:t>
            </a:r>
            <a:r>
              <a:rPr lang="en-US" altLang="en-US" smtClean="0"/>
              <a:t>(</a:t>
            </a:r>
            <a:r>
              <a:rPr lang="en-US" altLang="en-US" b="1" smtClean="0">
                <a:solidFill>
                  <a:srgbClr val="0000FF"/>
                </a:solidFill>
              </a:rPr>
              <a:t>MIDL</a:t>
            </a:r>
            <a:r>
              <a:rPr lang="en-US" altLang="en-US" smtClean="0"/>
              <a:t>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275" y="2301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Remote Procedure Calls (Cont.)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874713" y="777875"/>
            <a:ext cx="6818312" cy="4867275"/>
          </a:xfrm>
        </p:spPr>
        <p:txBody>
          <a:bodyPr/>
          <a:lstStyle/>
          <a:p>
            <a:pPr algn="l" rtl="0">
              <a:buFont typeface="Monotype Sorts" pitchFamily="-84" charset="2"/>
              <a:buNone/>
            </a:pPr>
            <a:endParaRPr lang="en-US" altLang="en-US" sz="1600" dirty="0" smtClean="0"/>
          </a:p>
          <a:p>
            <a:pPr algn="l" rtl="0"/>
            <a:r>
              <a:rPr lang="en-US" altLang="en-US" dirty="0" smtClean="0"/>
              <a:t>Data representation handled via </a:t>
            </a:r>
            <a:r>
              <a:rPr lang="en-US" altLang="en-US" b="1" dirty="0" smtClean="0">
                <a:solidFill>
                  <a:srgbClr val="0000FF"/>
                </a:solidFill>
              </a:rPr>
              <a:t>External Data Representation </a:t>
            </a:r>
            <a:r>
              <a:rPr lang="en-US" altLang="en-US" dirty="0" smtClean="0"/>
              <a:t>(</a:t>
            </a:r>
            <a:r>
              <a:rPr lang="en-US" altLang="en-US" b="1" dirty="0" smtClean="0">
                <a:solidFill>
                  <a:srgbClr val="0000FF"/>
                </a:solidFill>
              </a:rPr>
              <a:t>XDL</a:t>
            </a:r>
            <a:r>
              <a:rPr lang="en-US" altLang="en-US" dirty="0" smtClean="0"/>
              <a:t>) format to account for different architectures</a:t>
            </a:r>
          </a:p>
          <a:p>
            <a:pPr lvl="1" algn="l" rtl="0"/>
            <a:r>
              <a:rPr lang="en-US" altLang="en-US" b="1" dirty="0" smtClean="0">
                <a:solidFill>
                  <a:srgbClr val="0000FF"/>
                </a:solidFill>
              </a:rPr>
              <a:t>Big-endian </a:t>
            </a:r>
            <a:r>
              <a:rPr lang="en-US" altLang="en-US" dirty="0" smtClean="0"/>
              <a:t>and </a:t>
            </a:r>
            <a:r>
              <a:rPr lang="en-US" altLang="en-US" b="1" dirty="0" smtClean="0">
                <a:solidFill>
                  <a:srgbClr val="0000FF"/>
                </a:solidFill>
              </a:rPr>
              <a:t>little-endian</a:t>
            </a:r>
          </a:p>
          <a:p>
            <a:pPr algn="l" rtl="0"/>
            <a:r>
              <a:rPr lang="en-US" altLang="en-US" dirty="0" smtClean="0"/>
              <a:t>Remote communication has more failure scenarios than local</a:t>
            </a:r>
          </a:p>
          <a:p>
            <a:pPr lvl="1" algn="l" rtl="0"/>
            <a:r>
              <a:rPr lang="en-US" altLang="en-US" dirty="0" smtClean="0"/>
              <a:t>Messages can be delivered </a:t>
            </a:r>
            <a:r>
              <a:rPr lang="en-US" altLang="en-US" b="1" i="1" dirty="0" smtClean="0"/>
              <a:t>exactly once </a:t>
            </a:r>
            <a:r>
              <a:rPr lang="en-US" altLang="en-US" dirty="0" smtClean="0"/>
              <a:t>rather than </a:t>
            </a:r>
            <a:r>
              <a:rPr lang="en-US" altLang="en-US" b="1" i="1" dirty="0" smtClean="0"/>
              <a:t>at most once</a:t>
            </a:r>
          </a:p>
          <a:p>
            <a:pPr algn="l" rtl="0"/>
            <a:r>
              <a:rPr lang="en-US" altLang="en-US" dirty="0" smtClean="0"/>
              <a:t>OS typically provides a rendezvous (or </a:t>
            </a:r>
            <a:r>
              <a:rPr lang="en-US" altLang="en-US" b="1" dirty="0" smtClean="0">
                <a:solidFill>
                  <a:srgbClr val="0000FF"/>
                </a:solidFill>
              </a:rPr>
              <a:t>matchmaker</a:t>
            </a:r>
            <a:r>
              <a:rPr lang="en-US" altLang="en-US" dirty="0" smtClean="0"/>
              <a:t>) service to connect client and server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Execution of RPC</a:t>
            </a:r>
          </a:p>
        </p:txBody>
      </p:sp>
      <p:pic>
        <p:nvPicPr>
          <p:cNvPr id="62467" name="Picture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016000"/>
            <a:ext cx="442118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Process in Memory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254125"/>
            <a:ext cx="2911475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Pipes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874713" y="1154113"/>
            <a:ext cx="6945312" cy="4530725"/>
          </a:xfrm>
        </p:spPr>
        <p:txBody>
          <a:bodyPr/>
          <a:lstStyle/>
          <a:p>
            <a:pPr algn="l" rtl="0"/>
            <a:r>
              <a:rPr lang="en-US" altLang="en-US" dirty="0" smtClean="0"/>
              <a:t>Acts as a conduit allowing two processes to communicate</a:t>
            </a:r>
          </a:p>
          <a:p>
            <a:pPr algn="l" rtl="0"/>
            <a:r>
              <a:rPr lang="en-US" altLang="en-US" dirty="0" smtClean="0"/>
              <a:t>Issues:</a:t>
            </a:r>
          </a:p>
          <a:p>
            <a:pPr lvl="1" algn="l" rtl="0"/>
            <a:r>
              <a:rPr lang="en-US" altLang="en-US" dirty="0" smtClean="0"/>
              <a:t>Is communication unidirectional or bidirectional?</a:t>
            </a:r>
          </a:p>
          <a:p>
            <a:pPr lvl="1" algn="l" rtl="0"/>
            <a:r>
              <a:rPr lang="en-US" altLang="en-US" dirty="0" smtClean="0"/>
              <a:t>In the case of two-way communication, is it half or full-duplex?</a:t>
            </a:r>
          </a:p>
          <a:p>
            <a:pPr lvl="1" algn="l" rtl="0"/>
            <a:r>
              <a:rPr lang="en-US" altLang="en-US" dirty="0" smtClean="0"/>
              <a:t>Must there exist a relationship (i.e., </a:t>
            </a:r>
            <a:r>
              <a:rPr lang="en-US" altLang="en-US" b="1" i="1" dirty="0" smtClean="0"/>
              <a:t>parent-child</a:t>
            </a:r>
            <a:r>
              <a:rPr lang="en-US" altLang="en-US" dirty="0" smtClean="0"/>
              <a:t>) between the communicating processes?</a:t>
            </a:r>
          </a:p>
          <a:p>
            <a:pPr lvl="1" algn="l" rtl="0"/>
            <a:r>
              <a:rPr lang="en-US" altLang="en-US" dirty="0" smtClean="0"/>
              <a:t>Can the pipes be used over a network?</a:t>
            </a:r>
          </a:p>
          <a:p>
            <a:pPr algn="l" rtl="0"/>
            <a:r>
              <a:rPr lang="en-US" altLang="en-US" dirty="0" smtClean="0"/>
              <a:t>Ordinary pipes – cannot be accessed  from outside the process that created it. Typically, a parent process creates a pipe and uses it to communicate with a child process that it created. </a:t>
            </a:r>
          </a:p>
          <a:p>
            <a:pPr algn="l" rtl="0"/>
            <a:r>
              <a:rPr lang="en-US" altLang="en-US" dirty="0" smtClean="0"/>
              <a:t>Named pipes – can be accessed without a parent-child relationship.</a:t>
            </a:r>
          </a:p>
          <a:p>
            <a:pPr algn="l" rtl="0">
              <a:buFont typeface="Monotype Sorts" pitchFamily="-84" charset="2"/>
              <a:buNone/>
            </a:pPr>
            <a:endParaRPr lang="en-US" altLang="en-US" dirty="0" smtClean="0"/>
          </a:p>
          <a:p>
            <a:pPr lvl="1" algn="l" rtl="0"/>
            <a:endParaRPr lang="en-US" altLang="en-US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6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Ordinary Pipes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822325" y="1138238"/>
            <a:ext cx="7612063" cy="4930775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Ordinary Pipes</a:t>
            </a:r>
            <a:r>
              <a:rPr lang="en-US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allow communication in standard producer-consumer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style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algn="l" rtl="0"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Producer writes to one end (the </a:t>
            </a:r>
            <a:r>
              <a:rPr lang="en-US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write-end </a:t>
            </a:r>
            <a:r>
              <a:rPr lang="en-US" dirty="0">
                <a:ea typeface="ＭＳ Ｐゴシック" charset="0"/>
                <a:cs typeface="ＭＳ Ｐゴシック" charset="0"/>
              </a:rPr>
              <a:t>of the pipe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algn="l" rtl="0"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Consumer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reads </a:t>
            </a:r>
            <a:r>
              <a:rPr lang="en-US" dirty="0">
                <a:ea typeface="ＭＳ Ｐゴシック" charset="0"/>
                <a:cs typeface="ＭＳ Ｐゴシック" charset="0"/>
              </a:rPr>
              <a:t>from the other end (the </a:t>
            </a:r>
            <a:r>
              <a:rPr lang="en-US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read-end</a:t>
            </a:r>
            <a:r>
              <a:rPr lang="en-US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of the pipe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algn="l" rtl="0"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Ordinary pipes are therefore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unidirectional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algn="l" rtl="0"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Require parent-child relationship between communicating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processes</a:t>
            </a:r>
          </a:p>
          <a:p>
            <a:pPr marL="0" indent="0" algn="l" rtl="0">
              <a:buFont typeface="Monotype Sorts" pitchFamily="-84" charset="2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algn="l" rtl="0">
              <a:buFont typeface="Monotype Sorts" charset="0"/>
              <a:buChar char="n"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algn="l" rtl="0"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algn="l" rtl="0">
              <a:buFont typeface="Monotype Sorts" charset="0"/>
              <a:buChar char="n"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 algn="l" rtl="0">
              <a:buFont typeface="Monotype Sorts" pitchFamily="-84" charset="2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 algn="l" rtl="0">
              <a:buFont typeface="Monotype Sorts" pitchFamily="-84" charset="2"/>
              <a:buNone/>
              <a:defRPr/>
            </a:pPr>
            <a:endParaRPr lang="en-US" sz="800" dirty="0" smtClean="0">
              <a:ea typeface="ＭＳ Ｐゴシック" charset="0"/>
              <a:cs typeface="ＭＳ Ｐゴシック" charset="0"/>
            </a:endParaRPr>
          </a:p>
          <a:p>
            <a:pPr algn="l" rtl="0">
              <a:buFont typeface="Monotype Sorts" charset="0"/>
              <a:buChar char="n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Windows calls these </a:t>
            </a:r>
            <a:r>
              <a:rPr lang="en-US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anonymous </a:t>
            </a:r>
            <a:r>
              <a:rPr lang="en-US" b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pipes</a:t>
            </a:r>
          </a:p>
          <a:p>
            <a:pPr algn="l" rtl="0"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See Unix and Windows code samples in textbook</a:t>
            </a:r>
          </a:p>
          <a:p>
            <a:pPr algn="l" rtl="0"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45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3313113"/>
            <a:ext cx="5592762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6"/>
          <p:cNvSpPr>
            <a:spLocks noGrp="1"/>
          </p:cNvSpPr>
          <p:nvPr>
            <p:ph type="title"/>
          </p:nvPr>
        </p:nvSpPr>
        <p:spPr>
          <a:xfrm>
            <a:off x="473075" y="152400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Named Pipes</a:t>
            </a:r>
          </a:p>
        </p:txBody>
      </p:sp>
      <p:sp>
        <p:nvSpPr>
          <p:cNvPr id="65539" name="Content Placeholder 7"/>
          <p:cNvSpPr>
            <a:spLocks noGrp="1"/>
          </p:cNvSpPr>
          <p:nvPr>
            <p:ph idx="1"/>
          </p:nvPr>
        </p:nvSpPr>
        <p:spPr>
          <a:xfrm>
            <a:off x="806450" y="1233488"/>
            <a:ext cx="7061200" cy="4530725"/>
          </a:xfrm>
        </p:spPr>
        <p:txBody>
          <a:bodyPr/>
          <a:lstStyle/>
          <a:p>
            <a:pPr algn="l" rtl="0"/>
            <a:r>
              <a:rPr lang="en-US" altLang="en-US" dirty="0" smtClean="0"/>
              <a:t>Named Pipes are more powerful than ordinary pipes</a:t>
            </a:r>
          </a:p>
          <a:p>
            <a:pPr algn="l" rtl="0"/>
            <a:r>
              <a:rPr lang="en-US" altLang="en-US" dirty="0" smtClean="0"/>
              <a:t>Communication is bidirectional</a:t>
            </a:r>
          </a:p>
          <a:p>
            <a:pPr algn="l" rtl="0"/>
            <a:r>
              <a:rPr lang="en-US" altLang="en-US" dirty="0" smtClean="0"/>
              <a:t>No parent-child relationship is necessary between the communicating processes</a:t>
            </a:r>
          </a:p>
          <a:p>
            <a:pPr algn="l" rtl="0"/>
            <a:r>
              <a:rPr lang="en-US" altLang="en-US" dirty="0" smtClean="0"/>
              <a:t>Several processes can use the named pipe for communication</a:t>
            </a:r>
          </a:p>
          <a:p>
            <a:pPr algn="l" rtl="0"/>
            <a:r>
              <a:rPr lang="en-US" altLang="en-US" dirty="0" smtClean="0"/>
              <a:t>Provided on both UNIX and Windows systems</a:t>
            </a:r>
          </a:p>
          <a:p>
            <a:pPr algn="l" rtl="0"/>
            <a:endParaRPr lang="en-US" alt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0488" y="182563"/>
            <a:ext cx="62515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Process State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246188"/>
            <a:ext cx="7370763" cy="3254375"/>
          </a:xfrm>
        </p:spPr>
        <p:txBody>
          <a:bodyPr/>
          <a:lstStyle/>
          <a:p>
            <a:pPr algn="l" rtl="0"/>
            <a:r>
              <a:rPr lang="en-US" altLang="en-US" dirty="0" smtClean="0"/>
              <a:t>As a process executes, it changes </a:t>
            </a:r>
            <a:r>
              <a:rPr lang="en-US" altLang="en-US" b="1" dirty="0" smtClean="0">
                <a:solidFill>
                  <a:srgbClr val="3366FF"/>
                </a:solidFill>
              </a:rPr>
              <a:t>state</a:t>
            </a:r>
          </a:p>
          <a:p>
            <a:pPr lvl="1" algn="l" rtl="0"/>
            <a:r>
              <a:rPr lang="en-US" altLang="en-US" b="1" dirty="0" smtClean="0"/>
              <a:t>new</a:t>
            </a:r>
            <a:r>
              <a:rPr lang="en-US" altLang="en-US" dirty="0" smtClean="0"/>
              <a:t>:  The process is being created</a:t>
            </a:r>
          </a:p>
          <a:p>
            <a:pPr lvl="1" algn="l" rtl="0"/>
            <a:r>
              <a:rPr lang="en-US" altLang="en-US" b="1" dirty="0" smtClean="0"/>
              <a:t>running</a:t>
            </a:r>
            <a:r>
              <a:rPr lang="en-US" altLang="en-US" dirty="0" smtClean="0"/>
              <a:t>:  Instructions are being executed</a:t>
            </a:r>
          </a:p>
          <a:p>
            <a:pPr lvl="1" algn="l" rtl="0"/>
            <a:r>
              <a:rPr lang="en-US" altLang="en-US" b="1" dirty="0" smtClean="0"/>
              <a:t>waiting</a:t>
            </a:r>
            <a:r>
              <a:rPr lang="en-US" altLang="en-US" dirty="0" smtClean="0"/>
              <a:t>:  The process is waiting for some event to occur</a:t>
            </a:r>
          </a:p>
          <a:p>
            <a:pPr lvl="1" algn="l" rtl="0"/>
            <a:r>
              <a:rPr lang="en-US" altLang="en-US" b="1" dirty="0" smtClean="0"/>
              <a:t>ready</a:t>
            </a:r>
            <a:r>
              <a:rPr lang="en-US" altLang="en-US" dirty="0" smtClean="0"/>
              <a:t>:  The process is waiting to be assigned to a processor</a:t>
            </a:r>
          </a:p>
          <a:p>
            <a:pPr lvl="1" algn="l" rtl="0"/>
            <a:r>
              <a:rPr lang="en-US" altLang="en-US" b="1" dirty="0" smtClean="0"/>
              <a:t>terminated</a:t>
            </a:r>
            <a:r>
              <a:rPr lang="en-US" altLang="en-US" dirty="0" smtClean="0"/>
              <a:t>:  The process has finished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182563"/>
            <a:ext cx="79470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Diagram of Process State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308100"/>
            <a:ext cx="663575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136525"/>
            <a:ext cx="751998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Process Control Block (PCB)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041400"/>
            <a:ext cx="4579938" cy="4772025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Monotype Sorts" pitchFamily="-84" charset="2"/>
              <a:buNone/>
            </a:pPr>
            <a:r>
              <a:rPr lang="en-US" altLang="en-US" dirty="0" smtClean="0"/>
              <a:t>Information associated with each process </a:t>
            </a:r>
          </a:p>
          <a:p>
            <a:pPr algn="l" rtl="0">
              <a:buFont typeface="Monotype Sorts" pitchFamily="-84" charset="2"/>
              <a:buNone/>
            </a:pPr>
            <a:r>
              <a:rPr lang="en-US" altLang="en-US" dirty="0" smtClean="0"/>
              <a:t>(also called </a:t>
            </a:r>
            <a:r>
              <a:rPr lang="en-US" altLang="en-US" b="1" dirty="0" smtClean="0">
                <a:solidFill>
                  <a:srgbClr val="3366FF"/>
                </a:solidFill>
              </a:rPr>
              <a:t>task control block</a:t>
            </a:r>
            <a:r>
              <a:rPr lang="en-US" altLang="en-US" dirty="0" smtClean="0"/>
              <a:t>)</a:t>
            </a:r>
          </a:p>
          <a:p>
            <a:pPr algn="l" rtl="0"/>
            <a:r>
              <a:rPr lang="en-US" altLang="en-US" dirty="0" smtClean="0"/>
              <a:t>Process state – running, waiting, </a:t>
            </a:r>
            <a:r>
              <a:rPr lang="en-US" altLang="en-US" dirty="0" err="1" smtClean="0"/>
              <a:t>etc</a:t>
            </a:r>
            <a:endParaRPr lang="en-US" altLang="en-US" dirty="0" smtClean="0"/>
          </a:p>
          <a:p>
            <a:pPr algn="l" rtl="0"/>
            <a:r>
              <a:rPr lang="en-US" altLang="en-US" dirty="0" smtClean="0"/>
              <a:t>Program counter – location of instruction to next execute</a:t>
            </a:r>
          </a:p>
          <a:p>
            <a:pPr algn="l" rtl="0"/>
            <a:r>
              <a:rPr lang="en-US" altLang="en-US" dirty="0" smtClean="0"/>
              <a:t>CPU registers – contents of all process-centric registers</a:t>
            </a:r>
          </a:p>
          <a:p>
            <a:pPr algn="l" rtl="0"/>
            <a:r>
              <a:rPr lang="en-US" altLang="en-US" dirty="0" smtClean="0"/>
              <a:t>CPU scheduling information- priorities, scheduling queue pointers</a:t>
            </a:r>
          </a:p>
          <a:p>
            <a:pPr algn="l" rtl="0"/>
            <a:r>
              <a:rPr lang="en-US" altLang="en-US" dirty="0" smtClean="0"/>
              <a:t>Memory-management information – memory allocated to the process</a:t>
            </a:r>
          </a:p>
          <a:p>
            <a:pPr algn="l" rtl="0"/>
            <a:r>
              <a:rPr lang="en-US" altLang="en-US" dirty="0" smtClean="0"/>
              <a:t>Accounting information – CPU used, clock time elapsed since start, time limits</a:t>
            </a:r>
          </a:p>
          <a:p>
            <a:pPr algn="l" rtl="0"/>
            <a:r>
              <a:rPr lang="en-US" altLang="en-US" dirty="0" smtClean="0"/>
              <a:t>I/O status information – I/O devices allocated to process, list of open files</a:t>
            </a:r>
          </a:p>
          <a:p>
            <a:pPr algn="l" rtl="0"/>
            <a:endParaRPr lang="en-US" altLang="en-US" dirty="0" smtClean="0"/>
          </a:p>
        </p:txBody>
      </p:sp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393825"/>
            <a:ext cx="2795588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13197</TotalTime>
  <Words>2759</Words>
  <Application>Microsoft Office PowerPoint</Application>
  <PresentationFormat>On-screen Show (4:3)</PresentationFormat>
  <Paragraphs>433</Paragraphs>
  <Slides>62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4" baseType="lpstr">
      <vt:lpstr>Verdana</vt:lpstr>
      <vt:lpstr>MS PGothic</vt:lpstr>
      <vt:lpstr>Arial</vt:lpstr>
      <vt:lpstr>Helvetica</vt:lpstr>
      <vt:lpstr>Monotype Sorts</vt:lpstr>
      <vt:lpstr>Webdings</vt:lpstr>
      <vt:lpstr>Times New Roman</vt:lpstr>
      <vt:lpstr>Courier New</vt:lpstr>
      <vt:lpstr>Symbol</vt:lpstr>
      <vt:lpstr>Wingdings</vt:lpstr>
      <vt:lpstr>Monaco</vt:lpstr>
      <vt:lpstr>Facet</vt:lpstr>
      <vt:lpstr>PowerPoint Presentation</vt:lpstr>
      <vt:lpstr>Chapter 3:  Processes</vt:lpstr>
      <vt:lpstr>Objectives</vt:lpstr>
      <vt:lpstr>Process Concept</vt:lpstr>
      <vt:lpstr>Process Concept (Cont.)</vt:lpstr>
      <vt:lpstr>Process in Memory</vt:lpstr>
      <vt:lpstr>Process State</vt:lpstr>
      <vt:lpstr>Diagram of Process State</vt:lpstr>
      <vt:lpstr>Process Control Block (PCB)</vt:lpstr>
      <vt:lpstr>CPU Switch From Process to Process</vt:lpstr>
      <vt:lpstr>Threads</vt:lpstr>
      <vt:lpstr>Process Representation in Linux</vt:lpstr>
      <vt:lpstr>Process Scheduling</vt:lpstr>
      <vt:lpstr>Ready Queue And Various I/O Device Queues</vt:lpstr>
      <vt:lpstr>Representation of Process Scheduling</vt:lpstr>
      <vt:lpstr>Schedulers</vt:lpstr>
      <vt:lpstr>Addition of Medium Term Scheduling</vt:lpstr>
      <vt:lpstr>Multitasking in Mobile Systems</vt:lpstr>
      <vt:lpstr>Context Switch</vt:lpstr>
      <vt:lpstr>Operations on Processes</vt:lpstr>
      <vt:lpstr>Process Creation</vt:lpstr>
      <vt:lpstr>A Tree of Processes in Linux</vt:lpstr>
      <vt:lpstr>Process Creation (Cont.)</vt:lpstr>
      <vt:lpstr>C Program Forking Separate Process</vt:lpstr>
      <vt:lpstr>Creating a Separate Process via Windows API</vt:lpstr>
      <vt:lpstr>Process Termination</vt:lpstr>
      <vt:lpstr>Process Termination</vt:lpstr>
      <vt:lpstr>Multiprocess Architecture – Chrome Browser</vt:lpstr>
      <vt:lpstr>Interprocess Communication</vt:lpstr>
      <vt:lpstr>Communications Models </vt:lpstr>
      <vt:lpstr>Cooperating Processes</vt:lpstr>
      <vt:lpstr>Producer-Consumer Problem</vt:lpstr>
      <vt:lpstr>Bounded-Buffer – Shared-Memory Solution</vt:lpstr>
      <vt:lpstr>Bounded-Buffer – Producer</vt:lpstr>
      <vt:lpstr>Bounded Buffer – Consumer</vt:lpstr>
      <vt:lpstr>Interprocess Communication –  Shared Memory</vt:lpstr>
      <vt:lpstr>Interprocess Communication – Message Passing</vt:lpstr>
      <vt:lpstr>Message Passing (Cont.)</vt:lpstr>
      <vt:lpstr>Message Passing (Cont.)</vt:lpstr>
      <vt:lpstr>Direct Communication</vt:lpstr>
      <vt:lpstr>Indirect Communication</vt:lpstr>
      <vt:lpstr>Indirect Communication</vt:lpstr>
      <vt:lpstr>Indirect Communication</vt:lpstr>
      <vt:lpstr>Synchronization</vt:lpstr>
      <vt:lpstr>Synchronization (Cont.)</vt:lpstr>
      <vt:lpstr>Buffering</vt:lpstr>
      <vt:lpstr>Examples of IPC Systems - POSIX</vt:lpstr>
      <vt:lpstr>IPC POSIX Producer</vt:lpstr>
      <vt:lpstr>IPC POSIX Consumer</vt:lpstr>
      <vt:lpstr>Examples of IPC Systems - Mach</vt:lpstr>
      <vt:lpstr>Examples of IPC Systems – Windows</vt:lpstr>
      <vt:lpstr>Local Procedure Calls in Windows</vt:lpstr>
      <vt:lpstr>Communications in Client-Server Systems</vt:lpstr>
      <vt:lpstr>Sockets</vt:lpstr>
      <vt:lpstr>Socket Communication</vt:lpstr>
      <vt:lpstr>Sockets in Java</vt:lpstr>
      <vt:lpstr>Remote Procedure Calls</vt:lpstr>
      <vt:lpstr>Remote Procedure Calls (Cont.)</vt:lpstr>
      <vt:lpstr>Execution of RPC</vt:lpstr>
      <vt:lpstr>Pipes</vt:lpstr>
      <vt:lpstr>Ordinary Pipes</vt:lpstr>
      <vt:lpstr>Named Pipes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venous</cp:lastModifiedBy>
  <cp:revision>284</cp:revision>
  <cp:lastPrinted>2013-10-02T18:16:40Z</cp:lastPrinted>
  <dcterms:created xsi:type="dcterms:W3CDTF">2011-01-13T23:43:38Z</dcterms:created>
  <dcterms:modified xsi:type="dcterms:W3CDTF">2018-11-10T18:25:13Z</dcterms:modified>
</cp:coreProperties>
</file>