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0" r:id="rId1"/>
  </p:sldMasterIdLst>
  <p:notesMasterIdLst>
    <p:notesMasterId r:id="rId64"/>
  </p:notesMasterIdLst>
  <p:handoutMasterIdLst>
    <p:handoutMasterId r:id="rId65"/>
  </p:handoutMasterIdLst>
  <p:sldIdLst>
    <p:sldId id="332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329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">
          <p15:clr>
            <a:srgbClr val="A4A3A4"/>
          </p15:clr>
        </p15:guide>
        <p15:guide id="2" pos="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28" y="44"/>
      </p:cViewPr>
      <p:guideLst>
        <p:guide orient="horz" pos="810"/>
        <p:guide pos="5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82E3F-B3D6-4EDE-BB6D-3D10098998F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B092DF-0ED1-4368-923C-EF6783D9052D}">
      <dgm:prSet/>
      <dgm:spPr/>
      <dgm:t>
        <a:bodyPr/>
        <a:lstStyle/>
        <a:p>
          <a:pPr rtl="0"/>
          <a:r>
            <a:rPr lang="en-US" smtClean="0"/>
            <a:t>UNIX History</a:t>
          </a:r>
          <a:endParaRPr lang="ar-IQ"/>
        </a:p>
      </dgm:t>
    </dgm:pt>
    <dgm:pt modelId="{1ADA3E98-477A-43D6-96FA-50570B50A076}" type="parTrans" cxnId="{4A20E67C-1790-4DB0-8774-162DB973E892}">
      <dgm:prSet/>
      <dgm:spPr/>
      <dgm:t>
        <a:bodyPr/>
        <a:lstStyle/>
        <a:p>
          <a:endParaRPr lang="en-US"/>
        </a:p>
      </dgm:t>
    </dgm:pt>
    <dgm:pt modelId="{16E8342B-CC32-42F0-A869-1A23BC7EBA12}" type="sibTrans" cxnId="{4A20E67C-1790-4DB0-8774-162DB973E892}">
      <dgm:prSet/>
      <dgm:spPr/>
      <dgm:t>
        <a:bodyPr/>
        <a:lstStyle/>
        <a:p>
          <a:endParaRPr lang="en-US"/>
        </a:p>
      </dgm:t>
    </dgm:pt>
    <dgm:pt modelId="{BF0FD36C-7E8A-4EDE-9C12-115F59FF844B}">
      <dgm:prSet/>
      <dgm:spPr/>
      <dgm:t>
        <a:bodyPr/>
        <a:lstStyle/>
        <a:p>
          <a:pPr rtl="0"/>
          <a:r>
            <a:rPr lang="en-US" smtClean="0"/>
            <a:t>Design Principles</a:t>
          </a:r>
          <a:endParaRPr lang="ar-IQ"/>
        </a:p>
      </dgm:t>
    </dgm:pt>
    <dgm:pt modelId="{57EA98A7-E442-4C5E-985F-3D48D4DE2B7A}" type="parTrans" cxnId="{03D8375D-3445-47E7-B235-10AEF2C64C3C}">
      <dgm:prSet/>
      <dgm:spPr/>
      <dgm:t>
        <a:bodyPr/>
        <a:lstStyle/>
        <a:p>
          <a:endParaRPr lang="en-US"/>
        </a:p>
      </dgm:t>
    </dgm:pt>
    <dgm:pt modelId="{6E45F5A5-EDAB-41E3-B357-7E9836A972CE}" type="sibTrans" cxnId="{03D8375D-3445-47E7-B235-10AEF2C64C3C}">
      <dgm:prSet/>
      <dgm:spPr/>
      <dgm:t>
        <a:bodyPr/>
        <a:lstStyle/>
        <a:p>
          <a:endParaRPr lang="en-US"/>
        </a:p>
      </dgm:t>
    </dgm:pt>
    <dgm:pt modelId="{71454780-7970-4C0C-847A-C782D4B6535F}">
      <dgm:prSet/>
      <dgm:spPr/>
      <dgm:t>
        <a:bodyPr/>
        <a:lstStyle/>
        <a:p>
          <a:pPr rtl="0"/>
          <a:r>
            <a:rPr lang="en-US" smtClean="0"/>
            <a:t>Programmer Interface </a:t>
          </a:r>
          <a:endParaRPr lang="ar-IQ"/>
        </a:p>
      </dgm:t>
    </dgm:pt>
    <dgm:pt modelId="{C858F873-7066-4345-8B86-601F809B3C0A}" type="parTrans" cxnId="{D88146D3-8BAA-40CA-9637-C126D8756875}">
      <dgm:prSet/>
      <dgm:spPr/>
      <dgm:t>
        <a:bodyPr/>
        <a:lstStyle/>
        <a:p>
          <a:endParaRPr lang="en-US"/>
        </a:p>
      </dgm:t>
    </dgm:pt>
    <dgm:pt modelId="{F9A4ECB9-73D2-4CEA-9E10-2A31BA49A2C4}" type="sibTrans" cxnId="{D88146D3-8BAA-40CA-9637-C126D8756875}">
      <dgm:prSet/>
      <dgm:spPr/>
      <dgm:t>
        <a:bodyPr/>
        <a:lstStyle/>
        <a:p>
          <a:endParaRPr lang="en-US"/>
        </a:p>
      </dgm:t>
    </dgm:pt>
    <dgm:pt modelId="{0F29FC4A-16ED-4C3C-86C8-798705317546}">
      <dgm:prSet/>
      <dgm:spPr/>
      <dgm:t>
        <a:bodyPr/>
        <a:lstStyle/>
        <a:p>
          <a:pPr rtl="0"/>
          <a:r>
            <a:rPr lang="en-US" smtClean="0"/>
            <a:t>User Interface </a:t>
          </a:r>
          <a:endParaRPr lang="ar-IQ"/>
        </a:p>
      </dgm:t>
    </dgm:pt>
    <dgm:pt modelId="{8D2A3BE0-9F70-4B49-9BFE-63210FD11773}" type="parTrans" cxnId="{CC958E9A-7B1B-4BC7-803D-A1362B8C9847}">
      <dgm:prSet/>
      <dgm:spPr/>
      <dgm:t>
        <a:bodyPr/>
        <a:lstStyle/>
        <a:p>
          <a:endParaRPr lang="en-US"/>
        </a:p>
      </dgm:t>
    </dgm:pt>
    <dgm:pt modelId="{81CBFBF4-A88C-488F-A7F8-7D853C6FFD8D}" type="sibTrans" cxnId="{CC958E9A-7B1B-4BC7-803D-A1362B8C9847}">
      <dgm:prSet/>
      <dgm:spPr/>
      <dgm:t>
        <a:bodyPr/>
        <a:lstStyle/>
        <a:p>
          <a:endParaRPr lang="en-US"/>
        </a:p>
      </dgm:t>
    </dgm:pt>
    <dgm:pt modelId="{39895AF2-5845-4762-B4C8-A0A1648D78F0}">
      <dgm:prSet/>
      <dgm:spPr/>
      <dgm:t>
        <a:bodyPr/>
        <a:lstStyle/>
        <a:p>
          <a:pPr rtl="0"/>
          <a:r>
            <a:rPr lang="en-US" smtClean="0"/>
            <a:t>Process Management</a:t>
          </a:r>
          <a:endParaRPr lang="ar-IQ"/>
        </a:p>
      </dgm:t>
    </dgm:pt>
    <dgm:pt modelId="{C81505C9-93CC-4991-AEAB-585C07E7A34E}" type="parTrans" cxnId="{CDADD1D6-3CB4-4D09-BE7E-86F8BD3F6B5F}">
      <dgm:prSet/>
      <dgm:spPr/>
      <dgm:t>
        <a:bodyPr/>
        <a:lstStyle/>
        <a:p>
          <a:endParaRPr lang="en-US"/>
        </a:p>
      </dgm:t>
    </dgm:pt>
    <dgm:pt modelId="{5AB8971E-8CD9-4D14-ADBE-061D26EFCD12}" type="sibTrans" cxnId="{CDADD1D6-3CB4-4D09-BE7E-86F8BD3F6B5F}">
      <dgm:prSet/>
      <dgm:spPr/>
      <dgm:t>
        <a:bodyPr/>
        <a:lstStyle/>
        <a:p>
          <a:endParaRPr lang="en-US"/>
        </a:p>
      </dgm:t>
    </dgm:pt>
    <dgm:pt modelId="{07B445C6-9835-47BA-9BB5-997C60CFE7E0}">
      <dgm:prSet/>
      <dgm:spPr/>
      <dgm:t>
        <a:bodyPr/>
        <a:lstStyle/>
        <a:p>
          <a:pPr rtl="0"/>
          <a:r>
            <a:rPr lang="en-US" smtClean="0"/>
            <a:t>Memory Management</a:t>
          </a:r>
          <a:endParaRPr lang="ar-IQ"/>
        </a:p>
      </dgm:t>
    </dgm:pt>
    <dgm:pt modelId="{1CD6DA2E-9D6B-4518-B15A-D61FE357EB28}" type="parTrans" cxnId="{478AF0D5-0AB2-4779-8FA6-571D05FC1D56}">
      <dgm:prSet/>
      <dgm:spPr/>
      <dgm:t>
        <a:bodyPr/>
        <a:lstStyle/>
        <a:p>
          <a:endParaRPr lang="en-US"/>
        </a:p>
      </dgm:t>
    </dgm:pt>
    <dgm:pt modelId="{3E75661A-FCE4-4558-B881-4679C3AEA9BB}" type="sibTrans" cxnId="{478AF0D5-0AB2-4779-8FA6-571D05FC1D56}">
      <dgm:prSet/>
      <dgm:spPr/>
      <dgm:t>
        <a:bodyPr/>
        <a:lstStyle/>
        <a:p>
          <a:endParaRPr lang="en-US"/>
        </a:p>
      </dgm:t>
    </dgm:pt>
    <dgm:pt modelId="{6F54A3BF-75EA-4ADF-A88A-31FBE4951750}">
      <dgm:prSet/>
      <dgm:spPr/>
      <dgm:t>
        <a:bodyPr/>
        <a:lstStyle/>
        <a:p>
          <a:pPr rtl="0"/>
          <a:r>
            <a:rPr lang="en-US" smtClean="0"/>
            <a:t>File System</a:t>
          </a:r>
          <a:endParaRPr lang="ar-IQ"/>
        </a:p>
      </dgm:t>
    </dgm:pt>
    <dgm:pt modelId="{93A7C308-3EDC-4173-99D6-1AC3DCE7AA62}" type="parTrans" cxnId="{F129EDFE-2E86-4AF6-911F-1113DE3D0DE9}">
      <dgm:prSet/>
      <dgm:spPr/>
      <dgm:t>
        <a:bodyPr/>
        <a:lstStyle/>
        <a:p>
          <a:endParaRPr lang="en-US"/>
        </a:p>
      </dgm:t>
    </dgm:pt>
    <dgm:pt modelId="{8367AF8D-F498-4C8D-A796-33A69B229241}" type="sibTrans" cxnId="{F129EDFE-2E86-4AF6-911F-1113DE3D0DE9}">
      <dgm:prSet/>
      <dgm:spPr/>
      <dgm:t>
        <a:bodyPr/>
        <a:lstStyle/>
        <a:p>
          <a:endParaRPr lang="en-US"/>
        </a:p>
      </dgm:t>
    </dgm:pt>
    <dgm:pt modelId="{9E15A9C0-4082-4C24-985C-25F26D03BB75}">
      <dgm:prSet/>
      <dgm:spPr/>
      <dgm:t>
        <a:bodyPr/>
        <a:lstStyle/>
        <a:p>
          <a:endParaRPr lang="en-US"/>
        </a:p>
      </dgm:t>
    </dgm:pt>
    <dgm:pt modelId="{B81F1666-CF6C-44B1-9CFB-3E5367493566}" type="parTrans" cxnId="{3E5CEB3F-939A-4758-A131-0827B9FA4167}">
      <dgm:prSet/>
      <dgm:spPr/>
      <dgm:t>
        <a:bodyPr/>
        <a:lstStyle/>
        <a:p>
          <a:endParaRPr lang="en-US"/>
        </a:p>
      </dgm:t>
    </dgm:pt>
    <dgm:pt modelId="{D67C3B52-03E4-4CB7-834F-9F0769787E4E}" type="sibTrans" cxnId="{3E5CEB3F-939A-4758-A131-0827B9FA4167}">
      <dgm:prSet/>
      <dgm:spPr/>
      <dgm:t>
        <a:bodyPr/>
        <a:lstStyle/>
        <a:p>
          <a:endParaRPr lang="en-US"/>
        </a:p>
      </dgm:t>
    </dgm:pt>
    <dgm:pt modelId="{C5CCD6F2-D8A6-422D-A2C0-C1369DB44A9F}">
      <dgm:prSet/>
      <dgm:spPr/>
      <dgm:t>
        <a:bodyPr/>
        <a:lstStyle/>
        <a:p>
          <a:endParaRPr lang="en-US"/>
        </a:p>
      </dgm:t>
    </dgm:pt>
    <dgm:pt modelId="{B442A586-2AC3-4815-A8AC-9F959BBF5061}" type="parTrans" cxnId="{53DF7235-F11B-4904-9069-EBB16FEE9214}">
      <dgm:prSet/>
      <dgm:spPr/>
      <dgm:t>
        <a:bodyPr/>
        <a:lstStyle/>
        <a:p>
          <a:endParaRPr lang="en-US"/>
        </a:p>
      </dgm:t>
    </dgm:pt>
    <dgm:pt modelId="{411CADF7-691C-4CFD-81C7-528E50EDF766}" type="sibTrans" cxnId="{53DF7235-F11B-4904-9069-EBB16FEE9214}">
      <dgm:prSet/>
      <dgm:spPr/>
      <dgm:t>
        <a:bodyPr/>
        <a:lstStyle/>
        <a:p>
          <a:endParaRPr lang="en-US"/>
        </a:p>
      </dgm:t>
    </dgm:pt>
    <dgm:pt modelId="{02B5971E-6A33-4C27-9274-33FD2C827348}" type="pres">
      <dgm:prSet presAssocID="{89682E3F-B3D6-4EDE-BB6D-3D10098998F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562022-DAD1-4699-8191-223C2C22A947}" type="pres">
      <dgm:prSet presAssocID="{66B092DF-0ED1-4368-923C-EF6783D9052D}" presName="circ1" presStyleLbl="vennNode1" presStyleIdx="0" presStyleCnt="7"/>
      <dgm:spPr/>
    </dgm:pt>
    <dgm:pt modelId="{E734EFC0-98B0-4DEB-8678-E83A9088E2E3}" type="pres">
      <dgm:prSet presAssocID="{66B092DF-0ED1-4368-923C-EF6783D9052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1D7BE-8757-4541-AB44-8F11DBD2B7E2}" type="pres">
      <dgm:prSet presAssocID="{BF0FD36C-7E8A-4EDE-9C12-115F59FF844B}" presName="circ2" presStyleLbl="vennNode1" presStyleIdx="1" presStyleCnt="7"/>
      <dgm:spPr/>
    </dgm:pt>
    <dgm:pt modelId="{52CE63EE-1913-4BBD-B808-609F433CD718}" type="pres">
      <dgm:prSet presAssocID="{BF0FD36C-7E8A-4EDE-9C12-115F59FF84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BA1C2-EF01-49FB-855A-C85884C1F7D0}" type="pres">
      <dgm:prSet presAssocID="{71454780-7970-4C0C-847A-C782D4B6535F}" presName="circ3" presStyleLbl="vennNode1" presStyleIdx="2" presStyleCnt="7"/>
      <dgm:spPr/>
    </dgm:pt>
    <dgm:pt modelId="{AA026A7B-AA04-42DF-9D60-E481C0D27B19}" type="pres">
      <dgm:prSet presAssocID="{71454780-7970-4C0C-847A-C782D4B6535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A909D-26F8-4F39-882D-793079533845}" type="pres">
      <dgm:prSet presAssocID="{0F29FC4A-16ED-4C3C-86C8-798705317546}" presName="circ4" presStyleLbl="vennNode1" presStyleIdx="3" presStyleCnt="7"/>
      <dgm:spPr/>
    </dgm:pt>
    <dgm:pt modelId="{E2F0598E-F6E8-46AB-A30A-E3EAB4E3FBB9}" type="pres">
      <dgm:prSet presAssocID="{0F29FC4A-16ED-4C3C-86C8-79870531754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8BCDA-49E5-4A07-80EA-4D4A166DDB7E}" type="pres">
      <dgm:prSet presAssocID="{39895AF2-5845-4762-B4C8-A0A1648D78F0}" presName="circ5" presStyleLbl="vennNode1" presStyleIdx="4" presStyleCnt="7"/>
      <dgm:spPr/>
    </dgm:pt>
    <dgm:pt modelId="{EF928D73-68FB-489C-B1DB-FCE390291E18}" type="pres">
      <dgm:prSet presAssocID="{39895AF2-5845-4762-B4C8-A0A1648D78F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1803F-C850-47A8-BE42-8C58339F711E}" type="pres">
      <dgm:prSet presAssocID="{07B445C6-9835-47BA-9BB5-997C60CFE7E0}" presName="circ6" presStyleLbl="vennNode1" presStyleIdx="5" presStyleCnt="7"/>
      <dgm:spPr/>
    </dgm:pt>
    <dgm:pt modelId="{066334F1-BBA5-40D7-9BC1-E37CC37AFA6E}" type="pres">
      <dgm:prSet presAssocID="{07B445C6-9835-47BA-9BB5-997C60CFE7E0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8AB91-25B1-428B-B58B-9AD71C231CBF}" type="pres">
      <dgm:prSet presAssocID="{6F54A3BF-75EA-4ADF-A88A-31FBE4951750}" presName="circ7" presStyleLbl="vennNode1" presStyleIdx="6" presStyleCnt="7"/>
      <dgm:spPr/>
    </dgm:pt>
    <dgm:pt modelId="{0F4C9B6D-436D-46B7-AF72-9768FFD00521}" type="pres">
      <dgm:prSet presAssocID="{6F54A3BF-75EA-4ADF-A88A-31FBE4951750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A5ECA8-2980-4250-808C-EAFA5BBC25E2}" type="presOf" srcId="{66B092DF-0ED1-4368-923C-EF6783D9052D}" destId="{E734EFC0-98B0-4DEB-8678-E83A9088E2E3}" srcOrd="0" destOrd="0" presId="urn:microsoft.com/office/officeart/2005/8/layout/venn1"/>
    <dgm:cxn modelId="{03D8375D-3445-47E7-B235-10AEF2C64C3C}" srcId="{89682E3F-B3D6-4EDE-BB6D-3D10098998F6}" destId="{BF0FD36C-7E8A-4EDE-9C12-115F59FF844B}" srcOrd="1" destOrd="0" parTransId="{57EA98A7-E442-4C5E-985F-3D48D4DE2B7A}" sibTransId="{6E45F5A5-EDAB-41E3-B357-7E9836A972CE}"/>
    <dgm:cxn modelId="{CDADD1D6-3CB4-4D09-BE7E-86F8BD3F6B5F}" srcId="{89682E3F-B3D6-4EDE-BB6D-3D10098998F6}" destId="{39895AF2-5845-4762-B4C8-A0A1648D78F0}" srcOrd="4" destOrd="0" parTransId="{C81505C9-93CC-4991-AEAB-585C07E7A34E}" sibTransId="{5AB8971E-8CD9-4D14-ADBE-061D26EFCD12}"/>
    <dgm:cxn modelId="{53DF7235-F11B-4904-9069-EBB16FEE9214}" srcId="{89682E3F-B3D6-4EDE-BB6D-3D10098998F6}" destId="{C5CCD6F2-D8A6-422D-A2C0-C1369DB44A9F}" srcOrd="8" destOrd="0" parTransId="{B442A586-2AC3-4815-A8AC-9F959BBF5061}" sibTransId="{411CADF7-691C-4CFD-81C7-528E50EDF766}"/>
    <dgm:cxn modelId="{75107453-8FD0-470C-AF4E-408C2393133F}" type="presOf" srcId="{71454780-7970-4C0C-847A-C782D4B6535F}" destId="{AA026A7B-AA04-42DF-9D60-E481C0D27B19}" srcOrd="0" destOrd="0" presId="urn:microsoft.com/office/officeart/2005/8/layout/venn1"/>
    <dgm:cxn modelId="{17A5A82E-858F-4BA4-BC6E-F48C5C966B88}" type="presOf" srcId="{6F54A3BF-75EA-4ADF-A88A-31FBE4951750}" destId="{0F4C9B6D-436D-46B7-AF72-9768FFD00521}" srcOrd="0" destOrd="0" presId="urn:microsoft.com/office/officeart/2005/8/layout/venn1"/>
    <dgm:cxn modelId="{420B3024-45AA-4275-A33E-E5B2AEBCF56F}" type="presOf" srcId="{07B445C6-9835-47BA-9BB5-997C60CFE7E0}" destId="{066334F1-BBA5-40D7-9BC1-E37CC37AFA6E}" srcOrd="0" destOrd="0" presId="urn:microsoft.com/office/officeart/2005/8/layout/venn1"/>
    <dgm:cxn modelId="{4A20E67C-1790-4DB0-8774-162DB973E892}" srcId="{89682E3F-B3D6-4EDE-BB6D-3D10098998F6}" destId="{66B092DF-0ED1-4368-923C-EF6783D9052D}" srcOrd="0" destOrd="0" parTransId="{1ADA3E98-477A-43D6-96FA-50570B50A076}" sibTransId="{16E8342B-CC32-42F0-A869-1A23BC7EBA12}"/>
    <dgm:cxn modelId="{478AF0D5-0AB2-4779-8FA6-571D05FC1D56}" srcId="{89682E3F-B3D6-4EDE-BB6D-3D10098998F6}" destId="{07B445C6-9835-47BA-9BB5-997C60CFE7E0}" srcOrd="5" destOrd="0" parTransId="{1CD6DA2E-9D6B-4518-B15A-D61FE357EB28}" sibTransId="{3E75661A-FCE4-4558-B881-4679C3AEA9BB}"/>
    <dgm:cxn modelId="{B7789F1F-A4B4-400B-9816-CF5BF53DC7D9}" type="presOf" srcId="{39895AF2-5845-4762-B4C8-A0A1648D78F0}" destId="{EF928D73-68FB-489C-B1DB-FCE390291E18}" srcOrd="0" destOrd="0" presId="urn:microsoft.com/office/officeart/2005/8/layout/venn1"/>
    <dgm:cxn modelId="{D88146D3-8BAA-40CA-9637-C126D8756875}" srcId="{89682E3F-B3D6-4EDE-BB6D-3D10098998F6}" destId="{71454780-7970-4C0C-847A-C782D4B6535F}" srcOrd="2" destOrd="0" parTransId="{C858F873-7066-4345-8B86-601F809B3C0A}" sibTransId="{F9A4ECB9-73D2-4CEA-9E10-2A31BA49A2C4}"/>
    <dgm:cxn modelId="{3E5CEB3F-939A-4758-A131-0827B9FA4167}" srcId="{89682E3F-B3D6-4EDE-BB6D-3D10098998F6}" destId="{9E15A9C0-4082-4C24-985C-25F26D03BB75}" srcOrd="7" destOrd="0" parTransId="{B81F1666-CF6C-44B1-9CFB-3E5367493566}" sibTransId="{D67C3B52-03E4-4CB7-834F-9F0769787E4E}"/>
    <dgm:cxn modelId="{488AFC53-1735-4ECD-A149-E4CA8591EE83}" type="presOf" srcId="{0F29FC4A-16ED-4C3C-86C8-798705317546}" destId="{E2F0598E-F6E8-46AB-A30A-E3EAB4E3FBB9}" srcOrd="0" destOrd="0" presId="urn:microsoft.com/office/officeart/2005/8/layout/venn1"/>
    <dgm:cxn modelId="{5E1C7454-48D3-4B8B-B41B-8BEA086233B7}" type="presOf" srcId="{89682E3F-B3D6-4EDE-BB6D-3D10098998F6}" destId="{02B5971E-6A33-4C27-9274-33FD2C827348}" srcOrd="0" destOrd="0" presId="urn:microsoft.com/office/officeart/2005/8/layout/venn1"/>
    <dgm:cxn modelId="{DEC52BF8-A0A3-46E8-A23C-34D47E1B630B}" type="presOf" srcId="{BF0FD36C-7E8A-4EDE-9C12-115F59FF844B}" destId="{52CE63EE-1913-4BBD-B808-609F433CD718}" srcOrd="0" destOrd="0" presId="urn:microsoft.com/office/officeart/2005/8/layout/venn1"/>
    <dgm:cxn modelId="{F129EDFE-2E86-4AF6-911F-1113DE3D0DE9}" srcId="{89682E3F-B3D6-4EDE-BB6D-3D10098998F6}" destId="{6F54A3BF-75EA-4ADF-A88A-31FBE4951750}" srcOrd="6" destOrd="0" parTransId="{93A7C308-3EDC-4173-99D6-1AC3DCE7AA62}" sibTransId="{8367AF8D-F498-4C8D-A796-33A69B229241}"/>
    <dgm:cxn modelId="{CC958E9A-7B1B-4BC7-803D-A1362B8C9847}" srcId="{89682E3F-B3D6-4EDE-BB6D-3D10098998F6}" destId="{0F29FC4A-16ED-4C3C-86C8-798705317546}" srcOrd="3" destOrd="0" parTransId="{8D2A3BE0-9F70-4B49-9BFE-63210FD11773}" sibTransId="{81CBFBF4-A88C-488F-A7F8-7D853C6FFD8D}"/>
    <dgm:cxn modelId="{1D51DE18-3157-4A6F-9280-10CCCB7F2A62}" type="presParOf" srcId="{02B5971E-6A33-4C27-9274-33FD2C827348}" destId="{88562022-DAD1-4699-8191-223C2C22A947}" srcOrd="0" destOrd="0" presId="urn:microsoft.com/office/officeart/2005/8/layout/venn1"/>
    <dgm:cxn modelId="{D2A821B0-379C-441B-96CD-2376CEC06964}" type="presParOf" srcId="{02B5971E-6A33-4C27-9274-33FD2C827348}" destId="{E734EFC0-98B0-4DEB-8678-E83A9088E2E3}" srcOrd="1" destOrd="0" presId="urn:microsoft.com/office/officeart/2005/8/layout/venn1"/>
    <dgm:cxn modelId="{F7D3880F-9651-42E5-82C3-DEDEA5356E45}" type="presParOf" srcId="{02B5971E-6A33-4C27-9274-33FD2C827348}" destId="{D0A1D7BE-8757-4541-AB44-8F11DBD2B7E2}" srcOrd="2" destOrd="0" presId="urn:microsoft.com/office/officeart/2005/8/layout/venn1"/>
    <dgm:cxn modelId="{D587CFA3-EA2A-4DA9-A796-32524CAB1D8F}" type="presParOf" srcId="{02B5971E-6A33-4C27-9274-33FD2C827348}" destId="{52CE63EE-1913-4BBD-B808-609F433CD718}" srcOrd="3" destOrd="0" presId="urn:microsoft.com/office/officeart/2005/8/layout/venn1"/>
    <dgm:cxn modelId="{D9649E74-6560-40B3-8AFE-8B1F9C739C52}" type="presParOf" srcId="{02B5971E-6A33-4C27-9274-33FD2C827348}" destId="{E48BA1C2-EF01-49FB-855A-C85884C1F7D0}" srcOrd="4" destOrd="0" presId="urn:microsoft.com/office/officeart/2005/8/layout/venn1"/>
    <dgm:cxn modelId="{ABFFB488-BAF6-4E3B-9C42-417C6A0BFB0C}" type="presParOf" srcId="{02B5971E-6A33-4C27-9274-33FD2C827348}" destId="{AA026A7B-AA04-42DF-9D60-E481C0D27B19}" srcOrd="5" destOrd="0" presId="urn:microsoft.com/office/officeart/2005/8/layout/venn1"/>
    <dgm:cxn modelId="{B98D09B4-5880-4DDC-A084-17D1E0784814}" type="presParOf" srcId="{02B5971E-6A33-4C27-9274-33FD2C827348}" destId="{88CA909D-26F8-4F39-882D-793079533845}" srcOrd="6" destOrd="0" presId="urn:microsoft.com/office/officeart/2005/8/layout/venn1"/>
    <dgm:cxn modelId="{490D983C-F5AE-4530-98F1-D1F3023340D8}" type="presParOf" srcId="{02B5971E-6A33-4C27-9274-33FD2C827348}" destId="{E2F0598E-F6E8-46AB-A30A-E3EAB4E3FBB9}" srcOrd="7" destOrd="0" presId="urn:microsoft.com/office/officeart/2005/8/layout/venn1"/>
    <dgm:cxn modelId="{2B468022-E192-4DBC-8CB6-BBA32FB188FB}" type="presParOf" srcId="{02B5971E-6A33-4C27-9274-33FD2C827348}" destId="{2E98BCDA-49E5-4A07-80EA-4D4A166DDB7E}" srcOrd="8" destOrd="0" presId="urn:microsoft.com/office/officeart/2005/8/layout/venn1"/>
    <dgm:cxn modelId="{FB058E23-8BB4-4C96-93A8-07AD5780D2CE}" type="presParOf" srcId="{02B5971E-6A33-4C27-9274-33FD2C827348}" destId="{EF928D73-68FB-489C-B1DB-FCE390291E18}" srcOrd="9" destOrd="0" presId="urn:microsoft.com/office/officeart/2005/8/layout/venn1"/>
    <dgm:cxn modelId="{665A726C-0EF4-4438-9E7A-7B69F3271C6A}" type="presParOf" srcId="{02B5971E-6A33-4C27-9274-33FD2C827348}" destId="{7D31803F-C850-47A8-BE42-8C58339F711E}" srcOrd="10" destOrd="0" presId="urn:microsoft.com/office/officeart/2005/8/layout/venn1"/>
    <dgm:cxn modelId="{5AEF1F9B-3957-4F85-BDD7-62BDD7D8B55F}" type="presParOf" srcId="{02B5971E-6A33-4C27-9274-33FD2C827348}" destId="{066334F1-BBA5-40D7-9BC1-E37CC37AFA6E}" srcOrd="11" destOrd="0" presId="urn:microsoft.com/office/officeart/2005/8/layout/venn1"/>
    <dgm:cxn modelId="{22BEE765-DDEA-4112-9549-62E8B83BB046}" type="presParOf" srcId="{02B5971E-6A33-4C27-9274-33FD2C827348}" destId="{CBF8AB91-25B1-428B-B58B-9AD71C231CBF}" srcOrd="12" destOrd="0" presId="urn:microsoft.com/office/officeart/2005/8/layout/venn1"/>
    <dgm:cxn modelId="{080423F5-7C05-4F73-AD72-44457C2737A3}" type="presParOf" srcId="{02B5971E-6A33-4C27-9274-33FD2C827348}" destId="{0F4C9B6D-436D-46B7-AF72-9768FFD0052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62022-DAD1-4699-8191-223C2C22A947}">
      <dsp:nvSpPr>
        <dsp:cNvPr id="0" name=""/>
        <dsp:cNvSpPr/>
      </dsp:nvSpPr>
      <dsp:spPr>
        <a:xfrm>
          <a:off x="2944752" y="1141397"/>
          <a:ext cx="1462207" cy="1462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34EFC0-98B0-4DEB-8678-E83A9088E2E3}">
      <dsp:nvSpPr>
        <dsp:cNvPr id="0" name=""/>
        <dsp:cNvSpPr/>
      </dsp:nvSpPr>
      <dsp:spPr>
        <a:xfrm>
          <a:off x="2838132" y="0"/>
          <a:ext cx="1675446" cy="8966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UNIX History</a:t>
          </a:r>
          <a:endParaRPr lang="ar-IQ" sz="2100" kern="1200"/>
        </a:p>
      </dsp:txBody>
      <dsp:txXfrm>
        <a:off x="2838132" y="0"/>
        <a:ext cx="1675446" cy="896620"/>
      </dsp:txXfrm>
    </dsp:sp>
    <dsp:sp modelId="{D0A1D7BE-8757-4541-AB44-8F11DBD2B7E2}">
      <dsp:nvSpPr>
        <dsp:cNvPr id="0" name=""/>
        <dsp:cNvSpPr/>
      </dsp:nvSpPr>
      <dsp:spPr>
        <a:xfrm>
          <a:off x="3373666" y="1347619"/>
          <a:ext cx="1462207" cy="1462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CE63EE-1913-4BBD-B808-609F433CD718}">
      <dsp:nvSpPr>
        <dsp:cNvPr id="0" name=""/>
        <dsp:cNvSpPr/>
      </dsp:nvSpPr>
      <dsp:spPr>
        <a:xfrm>
          <a:off x="5016213" y="851788"/>
          <a:ext cx="1584058" cy="9862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Design Principles</a:t>
          </a:r>
          <a:endParaRPr lang="ar-IQ" sz="2100" kern="1200"/>
        </a:p>
      </dsp:txBody>
      <dsp:txXfrm>
        <a:off x="5016213" y="851788"/>
        <a:ext cx="1584058" cy="986282"/>
      </dsp:txXfrm>
    </dsp:sp>
    <dsp:sp modelId="{E48BA1C2-EF01-49FB-855A-C85884C1F7D0}">
      <dsp:nvSpPr>
        <dsp:cNvPr id="0" name=""/>
        <dsp:cNvSpPr/>
      </dsp:nvSpPr>
      <dsp:spPr>
        <a:xfrm>
          <a:off x="3479067" y="1811620"/>
          <a:ext cx="1462207" cy="1462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026A7B-AA04-42DF-9D60-E481C0D27B19}">
      <dsp:nvSpPr>
        <dsp:cNvPr id="0" name=""/>
        <dsp:cNvSpPr/>
      </dsp:nvSpPr>
      <dsp:spPr>
        <a:xfrm>
          <a:off x="5168526" y="2107057"/>
          <a:ext cx="1553595" cy="10535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Programmer Interface </a:t>
          </a:r>
          <a:endParaRPr lang="ar-IQ" sz="2100" kern="1200"/>
        </a:p>
      </dsp:txBody>
      <dsp:txXfrm>
        <a:off x="5168526" y="2107057"/>
        <a:ext cx="1553595" cy="1053528"/>
      </dsp:txXfrm>
    </dsp:sp>
    <dsp:sp modelId="{88CA909D-26F8-4F39-882D-793079533845}">
      <dsp:nvSpPr>
        <dsp:cNvPr id="0" name=""/>
        <dsp:cNvSpPr/>
      </dsp:nvSpPr>
      <dsp:spPr>
        <a:xfrm>
          <a:off x="3182360" y="2183718"/>
          <a:ext cx="1462207" cy="1462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F0598E-F6E8-46AB-A30A-E3EAB4E3FBB9}">
      <dsp:nvSpPr>
        <dsp:cNvPr id="0" name=""/>
        <dsp:cNvSpPr/>
      </dsp:nvSpPr>
      <dsp:spPr>
        <a:xfrm>
          <a:off x="4498347" y="3519233"/>
          <a:ext cx="1675446" cy="9638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User Interface </a:t>
          </a:r>
          <a:endParaRPr lang="ar-IQ" sz="2100" kern="1200"/>
        </a:p>
      </dsp:txBody>
      <dsp:txXfrm>
        <a:off x="4498347" y="3519233"/>
        <a:ext cx="1675446" cy="963866"/>
      </dsp:txXfrm>
    </dsp:sp>
    <dsp:sp modelId="{2E98BCDA-49E5-4A07-80EA-4D4A166DDB7E}">
      <dsp:nvSpPr>
        <dsp:cNvPr id="0" name=""/>
        <dsp:cNvSpPr/>
      </dsp:nvSpPr>
      <dsp:spPr>
        <a:xfrm>
          <a:off x="2707143" y="2183718"/>
          <a:ext cx="1462207" cy="1462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F928D73-68FB-489C-B1DB-FCE390291E18}">
      <dsp:nvSpPr>
        <dsp:cNvPr id="0" name=""/>
        <dsp:cNvSpPr/>
      </dsp:nvSpPr>
      <dsp:spPr>
        <a:xfrm>
          <a:off x="1177917" y="3519233"/>
          <a:ext cx="1675446" cy="9638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Process Management</a:t>
          </a:r>
          <a:endParaRPr lang="ar-IQ" sz="2100" kern="1200"/>
        </a:p>
      </dsp:txBody>
      <dsp:txXfrm>
        <a:off x="1177917" y="3519233"/>
        <a:ext cx="1675446" cy="963866"/>
      </dsp:txXfrm>
    </dsp:sp>
    <dsp:sp modelId="{7D31803F-C850-47A8-BE42-8C58339F711E}">
      <dsp:nvSpPr>
        <dsp:cNvPr id="0" name=""/>
        <dsp:cNvSpPr/>
      </dsp:nvSpPr>
      <dsp:spPr>
        <a:xfrm>
          <a:off x="2410436" y="1811620"/>
          <a:ext cx="1462207" cy="1462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6334F1-BBA5-40D7-9BC1-E37CC37AFA6E}">
      <dsp:nvSpPr>
        <dsp:cNvPr id="0" name=""/>
        <dsp:cNvSpPr/>
      </dsp:nvSpPr>
      <dsp:spPr>
        <a:xfrm>
          <a:off x="629589" y="2107057"/>
          <a:ext cx="1553595" cy="10535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Memory Management</a:t>
          </a:r>
          <a:endParaRPr lang="ar-IQ" sz="2100" kern="1200"/>
        </a:p>
      </dsp:txBody>
      <dsp:txXfrm>
        <a:off x="629589" y="2107057"/>
        <a:ext cx="1553595" cy="1053528"/>
      </dsp:txXfrm>
    </dsp:sp>
    <dsp:sp modelId="{CBF8AB91-25B1-428B-B58B-9AD71C231CBF}">
      <dsp:nvSpPr>
        <dsp:cNvPr id="0" name=""/>
        <dsp:cNvSpPr/>
      </dsp:nvSpPr>
      <dsp:spPr>
        <a:xfrm>
          <a:off x="2515837" y="1347619"/>
          <a:ext cx="1462207" cy="1462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4C9B6D-436D-46B7-AF72-9768FFD00521}">
      <dsp:nvSpPr>
        <dsp:cNvPr id="0" name=""/>
        <dsp:cNvSpPr/>
      </dsp:nvSpPr>
      <dsp:spPr>
        <a:xfrm>
          <a:off x="751440" y="851788"/>
          <a:ext cx="1584058" cy="9862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File System</a:t>
          </a:r>
          <a:endParaRPr lang="ar-IQ" sz="2100" kern="1200"/>
        </a:p>
      </dsp:txBody>
      <dsp:txXfrm>
        <a:off x="751440" y="851788"/>
        <a:ext cx="1584058" cy="986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954D05D9-9600-488C-8888-9DE3E93E69F0}" type="slidenum">
              <a:rPr lang="en-US" altLang="ar-IQ"/>
              <a:pPr/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8BD998F2-B7DB-4B97-9D40-E11D517115A9}" type="slidenum">
              <a:rPr lang="en-US" altLang="ar-IQ"/>
              <a:pPr/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75A4DAA-8360-4DC6-8702-14F34F332F9B}" type="slidenum">
              <a:rPr lang="en-US" altLang="ar-IQ">
                <a:latin typeface="Times New Roman" panose="02020603050405020304" pitchFamily="18" charset="0"/>
              </a:rPr>
              <a:pPr/>
              <a:t>2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3CDEE44-87BD-493F-9725-E2CEB919B573}" type="slidenum">
              <a:rPr lang="en-US" altLang="ar-IQ">
                <a:latin typeface="Times New Roman" panose="02020603050405020304" pitchFamily="18" charset="0"/>
              </a:rPr>
              <a:pPr/>
              <a:t>11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3EE0849-9384-43EB-A189-67A9A8F87F2E}" type="slidenum">
              <a:rPr lang="en-US" altLang="ar-IQ">
                <a:latin typeface="Times New Roman" panose="02020603050405020304" pitchFamily="18" charset="0"/>
              </a:rPr>
              <a:pPr/>
              <a:t>12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157EF45-CF10-441F-BB3F-6E7D44E9632F}" type="slidenum">
              <a:rPr lang="en-US" altLang="ar-IQ">
                <a:latin typeface="Times New Roman" panose="02020603050405020304" pitchFamily="18" charset="0"/>
              </a:rPr>
              <a:pPr/>
              <a:t>13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5CB6F29-5969-4EB2-95D5-AC8DA51D134A}" type="slidenum">
              <a:rPr lang="en-US" altLang="ar-IQ">
                <a:latin typeface="Times New Roman" panose="02020603050405020304" pitchFamily="18" charset="0"/>
              </a:rPr>
              <a:pPr/>
              <a:t>14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5D74143-D6B9-4D32-9035-9D85FD496FFF}" type="slidenum">
              <a:rPr lang="en-US" altLang="ar-IQ">
                <a:latin typeface="Times New Roman" panose="02020603050405020304" pitchFamily="18" charset="0"/>
              </a:rPr>
              <a:pPr/>
              <a:t>15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14A99E1-6C07-4098-A720-067F75001766}" type="slidenum">
              <a:rPr lang="en-US" altLang="ar-IQ">
                <a:latin typeface="Times New Roman" panose="02020603050405020304" pitchFamily="18" charset="0"/>
              </a:rPr>
              <a:pPr/>
              <a:t>16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047FE56-FD14-4F46-8A56-DA9DB81650C8}" type="slidenum">
              <a:rPr lang="en-US" altLang="ar-IQ">
                <a:latin typeface="Times New Roman" panose="02020603050405020304" pitchFamily="18" charset="0"/>
              </a:rPr>
              <a:pPr/>
              <a:t>17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4E4BC78-C1E6-4D37-B56B-94CC743C8060}" type="slidenum">
              <a:rPr lang="en-US" altLang="ar-IQ">
                <a:latin typeface="Times New Roman" panose="02020603050405020304" pitchFamily="18" charset="0"/>
              </a:rPr>
              <a:pPr/>
              <a:t>18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D832C4B-9648-48D6-9C03-7A27E2FAD9FE}" type="slidenum">
              <a:rPr lang="en-US" altLang="ar-IQ">
                <a:latin typeface="Times New Roman" panose="02020603050405020304" pitchFamily="18" charset="0"/>
              </a:rPr>
              <a:pPr/>
              <a:t>19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91AD33F-94F3-4F3B-85DD-3F3904559EF0}" type="slidenum">
              <a:rPr lang="en-US" altLang="ar-IQ">
                <a:latin typeface="Times New Roman" panose="02020603050405020304" pitchFamily="18" charset="0"/>
              </a:rPr>
              <a:pPr/>
              <a:t>20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631DD8D-DAAF-4441-A631-3EE733CF5AE4}" type="slidenum">
              <a:rPr lang="en-US" altLang="ar-IQ">
                <a:latin typeface="Times New Roman" panose="02020603050405020304" pitchFamily="18" charset="0"/>
              </a:rPr>
              <a:pPr/>
              <a:t>3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E692C5B-E8FA-424A-B4BA-E97E5EBDF270}" type="slidenum">
              <a:rPr lang="en-US" altLang="ar-IQ">
                <a:latin typeface="Times New Roman" panose="02020603050405020304" pitchFamily="18" charset="0"/>
              </a:rPr>
              <a:pPr/>
              <a:t>21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9032EE3-4B1C-4089-8954-4535DA171376}" type="slidenum">
              <a:rPr lang="en-US" altLang="ar-IQ">
                <a:latin typeface="Times New Roman" panose="02020603050405020304" pitchFamily="18" charset="0"/>
              </a:rPr>
              <a:pPr/>
              <a:t>22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F6AF966-7848-44E2-801E-52935C2CBCE4}" type="slidenum">
              <a:rPr lang="en-US" altLang="ar-IQ">
                <a:latin typeface="Times New Roman" panose="02020603050405020304" pitchFamily="18" charset="0"/>
              </a:rPr>
              <a:pPr/>
              <a:t>23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1FC0429-3380-470F-BF59-AB7E79489AB2}" type="slidenum">
              <a:rPr lang="en-US" altLang="ar-IQ">
                <a:latin typeface="Times New Roman" panose="02020603050405020304" pitchFamily="18" charset="0"/>
              </a:rPr>
              <a:pPr/>
              <a:t>24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D47D12C-36DC-4711-8799-AA6632A8FF78}" type="slidenum">
              <a:rPr lang="en-US" altLang="ar-IQ">
                <a:latin typeface="Times New Roman" panose="02020603050405020304" pitchFamily="18" charset="0"/>
              </a:rPr>
              <a:pPr/>
              <a:t>25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006EB91-B733-4086-A7AB-FA01FC035702}" type="slidenum">
              <a:rPr lang="en-US" altLang="ar-IQ">
                <a:latin typeface="Times New Roman" panose="02020603050405020304" pitchFamily="18" charset="0"/>
              </a:rPr>
              <a:pPr/>
              <a:t>26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2AD06E5-0638-445E-9A68-B5C8CCA4AB13}" type="slidenum">
              <a:rPr lang="en-US" altLang="ar-IQ">
                <a:latin typeface="Times New Roman" panose="02020603050405020304" pitchFamily="18" charset="0"/>
              </a:rPr>
              <a:pPr/>
              <a:t>27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D85400F-6A1B-40A6-AE06-77CB54720B2D}" type="slidenum">
              <a:rPr lang="en-US" altLang="ar-IQ">
                <a:latin typeface="Times New Roman" panose="02020603050405020304" pitchFamily="18" charset="0"/>
              </a:rPr>
              <a:pPr/>
              <a:t>28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1B1CC9B-B14D-43F7-B493-75CB39164DFE}" type="slidenum">
              <a:rPr lang="en-US" altLang="ar-IQ">
                <a:latin typeface="Times New Roman" panose="02020603050405020304" pitchFamily="18" charset="0"/>
              </a:rPr>
              <a:pPr/>
              <a:t>29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5B6F251-F431-44DA-B284-84FD13A8C070}" type="slidenum">
              <a:rPr lang="en-US" altLang="ar-IQ">
                <a:latin typeface="Times New Roman" panose="02020603050405020304" pitchFamily="18" charset="0"/>
              </a:rPr>
              <a:pPr/>
              <a:t>30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ED9E470-95F1-48E1-AABF-0A828009FA6F}" type="slidenum">
              <a:rPr lang="en-US" altLang="ar-IQ">
                <a:latin typeface="Times New Roman" panose="02020603050405020304" pitchFamily="18" charset="0"/>
              </a:rPr>
              <a:pPr/>
              <a:t>4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76BAA75-8AC9-4C7D-B93F-797EC740E8EF}" type="slidenum">
              <a:rPr lang="en-US" altLang="ar-IQ">
                <a:latin typeface="Times New Roman" panose="02020603050405020304" pitchFamily="18" charset="0"/>
              </a:rPr>
              <a:pPr/>
              <a:t>31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B181C4C-5A84-4A5E-913F-57D8F9133863}" type="slidenum">
              <a:rPr lang="en-US" altLang="ar-IQ">
                <a:latin typeface="Times New Roman" panose="02020603050405020304" pitchFamily="18" charset="0"/>
              </a:rPr>
              <a:pPr/>
              <a:t>32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5D18EF3-7EEE-4F17-A4FE-66BF3A3266FB}" type="slidenum">
              <a:rPr lang="en-US" altLang="ar-IQ">
                <a:latin typeface="Times New Roman" panose="02020603050405020304" pitchFamily="18" charset="0"/>
              </a:rPr>
              <a:pPr/>
              <a:t>33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9C7EE3E-DD34-436D-B624-CE8F6C297143}" type="slidenum">
              <a:rPr lang="en-US" altLang="ar-IQ">
                <a:latin typeface="Times New Roman" panose="02020603050405020304" pitchFamily="18" charset="0"/>
              </a:rPr>
              <a:pPr/>
              <a:t>34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F5B337B-AA95-4316-8746-8A332FD451D9}" type="slidenum">
              <a:rPr lang="en-US" altLang="ar-IQ">
                <a:latin typeface="Times New Roman" panose="02020603050405020304" pitchFamily="18" charset="0"/>
              </a:rPr>
              <a:pPr/>
              <a:t>35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0E51EC2-C884-45D8-8F16-5CECABB533F8}" type="slidenum">
              <a:rPr lang="en-US" altLang="ar-IQ">
                <a:latin typeface="Times New Roman" panose="02020603050405020304" pitchFamily="18" charset="0"/>
              </a:rPr>
              <a:pPr/>
              <a:t>36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FF7FDDC-6C96-4351-B564-A8B586D4893C}" type="slidenum">
              <a:rPr lang="en-US" altLang="ar-IQ">
                <a:latin typeface="Times New Roman" panose="02020603050405020304" pitchFamily="18" charset="0"/>
              </a:rPr>
              <a:pPr/>
              <a:t>37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CC40EA8-473A-4E0C-B26F-82885B467AC8}" type="slidenum">
              <a:rPr lang="en-US" altLang="ar-IQ">
                <a:latin typeface="Times New Roman" panose="02020603050405020304" pitchFamily="18" charset="0"/>
              </a:rPr>
              <a:pPr/>
              <a:t>38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50A492B-3DF1-4E16-9A39-015FCB299042}" type="slidenum">
              <a:rPr lang="en-US" altLang="ar-IQ">
                <a:latin typeface="Times New Roman" panose="02020603050405020304" pitchFamily="18" charset="0"/>
              </a:rPr>
              <a:pPr/>
              <a:t>39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93E7FB7-5210-43A4-8194-20FC94B4AECA}" type="slidenum">
              <a:rPr lang="en-US" altLang="ar-IQ">
                <a:latin typeface="Times New Roman" panose="02020603050405020304" pitchFamily="18" charset="0"/>
              </a:rPr>
              <a:pPr/>
              <a:t>40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730D4D4-27BD-475F-BF17-F88C2FF4111E}" type="slidenum">
              <a:rPr lang="en-US" altLang="ar-IQ">
                <a:latin typeface="Times New Roman" panose="02020603050405020304" pitchFamily="18" charset="0"/>
              </a:rPr>
              <a:pPr/>
              <a:t>5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35620C7-9E92-4431-B2A4-624AA0EFA3BE}" type="slidenum">
              <a:rPr lang="en-US" altLang="ar-IQ">
                <a:latin typeface="Times New Roman" panose="02020603050405020304" pitchFamily="18" charset="0"/>
              </a:rPr>
              <a:pPr/>
              <a:t>41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2482F68-5FF1-4565-B633-E86E0A4E08A8}" type="slidenum">
              <a:rPr lang="en-US" altLang="ar-IQ">
                <a:latin typeface="Times New Roman" panose="02020603050405020304" pitchFamily="18" charset="0"/>
              </a:rPr>
              <a:pPr/>
              <a:t>42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CFFB2A1-E0C4-49A2-96FF-4176F38065FF}" type="slidenum">
              <a:rPr lang="en-US" altLang="ar-IQ">
                <a:latin typeface="Times New Roman" panose="02020603050405020304" pitchFamily="18" charset="0"/>
              </a:rPr>
              <a:pPr/>
              <a:t>43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7C5F098-F958-42C6-AFC2-EFAC96BF52E1}" type="slidenum">
              <a:rPr lang="en-US" altLang="ar-IQ">
                <a:latin typeface="Times New Roman" panose="02020603050405020304" pitchFamily="18" charset="0"/>
              </a:rPr>
              <a:pPr/>
              <a:t>44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D6655F2-0203-4FF0-AB9B-351069BA1DAD}" type="slidenum">
              <a:rPr lang="en-US" altLang="ar-IQ">
                <a:latin typeface="Times New Roman" panose="02020603050405020304" pitchFamily="18" charset="0"/>
              </a:rPr>
              <a:pPr/>
              <a:t>45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550B8D3-048C-4722-B36A-6110A2D06195}" type="slidenum">
              <a:rPr lang="en-US" altLang="ar-IQ">
                <a:latin typeface="Times New Roman" panose="02020603050405020304" pitchFamily="18" charset="0"/>
              </a:rPr>
              <a:pPr/>
              <a:t>46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099131B-DD8B-4503-94EB-548C444E86E8}" type="slidenum">
              <a:rPr lang="en-US" altLang="ar-IQ">
                <a:latin typeface="Times New Roman" panose="02020603050405020304" pitchFamily="18" charset="0"/>
              </a:rPr>
              <a:pPr/>
              <a:t>47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BB716BF-3384-4192-859A-043ACA3F7904}" type="slidenum">
              <a:rPr lang="en-US" altLang="ar-IQ">
                <a:latin typeface="Times New Roman" panose="02020603050405020304" pitchFamily="18" charset="0"/>
              </a:rPr>
              <a:pPr/>
              <a:t>48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F48EF29-5F44-4EF8-984B-A5824B5FB94B}" type="slidenum">
              <a:rPr lang="en-US" altLang="ar-IQ">
                <a:latin typeface="Times New Roman" panose="02020603050405020304" pitchFamily="18" charset="0"/>
              </a:rPr>
              <a:pPr/>
              <a:t>49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C343BEF-EB9F-4D28-B708-09CD08EEF614}" type="slidenum">
              <a:rPr lang="en-US" altLang="ar-IQ">
                <a:latin typeface="Times New Roman" panose="02020603050405020304" pitchFamily="18" charset="0"/>
              </a:rPr>
              <a:pPr/>
              <a:t>50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3746563-ACDC-4AEE-8F8B-36FA0789C220}" type="slidenum">
              <a:rPr lang="en-US" altLang="ar-IQ">
                <a:latin typeface="Times New Roman" panose="02020603050405020304" pitchFamily="18" charset="0"/>
              </a:rPr>
              <a:pPr/>
              <a:t>6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F94945-43EF-4A4B-B3A5-ADE8439B50E0}" type="slidenum">
              <a:rPr lang="en-US" altLang="ar-IQ">
                <a:latin typeface="Times New Roman" panose="02020603050405020304" pitchFamily="18" charset="0"/>
              </a:rPr>
              <a:pPr/>
              <a:t>51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2B4C5E7-E74B-426A-9FE3-C6BEDBEBCE20}" type="slidenum">
              <a:rPr lang="en-US" altLang="ar-IQ">
                <a:latin typeface="Times New Roman" panose="02020603050405020304" pitchFamily="18" charset="0"/>
              </a:rPr>
              <a:pPr/>
              <a:t>52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13990F8-AB6F-494F-A296-BA2DA7404C28}" type="slidenum">
              <a:rPr lang="en-US" altLang="ar-IQ">
                <a:latin typeface="Times New Roman" panose="02020603050405020304" pitchFamily="18" charset="0"/>
              </a:rPr>
              <a:pPr/>
              <a:t>53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111B126-2354-4606-A2C9-2A11FD230A6D}" type="slidenum">
              <a:rPr lang="en-US" altLang="ar-IQ">
                <a:latin typeface="Times New Roman" panose="02020603050405020304" pitchFamily="18" charset="0"/>
              </a:rPr>
              <a:pPr/>
              <a:t>54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1187E09-0525-42BC-8CAC-C8F6D3185B4E}" type="slidenum">
              <a:rPr lang="en-US" altLang="ar-IQ">
                <a:latin typeface="Times New Roman" panose="02020603050405020304" pitchFamily="18" charset="0"/>
              </a:rPr>
              <a:pPr/>
              <a:t>55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11DB80B-D504-41E4-85D1-1908776157B1}" type="slidenum">
              <a:rPr lang="en-US" altLang="ar-IQ">
                <a:latin typeface="Times New Roman" panose="02020603050405020304" pitchFamily="18" charset="0"/>
              </a:rPr>
              <a:pPr/>
              <a:t>56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43DCB8F-C5E9-427B-9376-1A9CA65E9B29}" type="slidenum">
              <a:rPr lang="en-US" altLang="ar-IQ">
                <a:latin typeface="Times New Roman" panose="02020603050405020304" pitchFamily="18" charset="0"/>
              </a:rPr>
              <a:pPr/>
              <a:t>57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51C66D0-E01C-408F-83A5-191354A895EA}" type="slidenum">
              <a:rPr lang="en-US" altLang="ar-IQ">
                <a:latin typeface="Times New Roman" panose="02020603050405020304" pitchFamily="18" charset="0"/>
              </a:rPr>
              <a:pPr/>
              <a:t>58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78C0C9C-D592-45F7-9BCF-F6AA2AA8B515}" type="slidenum">
              <a:rPr lang="en-US" altLang="ar-IQ">
                <a:latin typeface="Times New Roman" panose="02020603050405020304" pitchFamily="18" charset="0"/>
              </a:rPr>
              <a:pPr/>
              <a:t>59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8E90EAC-F2D9-49B5-91C2-B28002980D03}" type="slidenum">
              <a:rPr lang="en-US" altLang="ar-IQ">
                <a:latin typeface="Times New Roman" panose="02020603050405020304" pitchFamily="18" charset="0"/>
              </a:rPr>
              <a:pPr/>
              <a:t>60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4285824-D8EB-4CF0-9B2F-5A6BA68C607C}" type="slidenum">
              <a:rPr lang="en-US" altLang="ar-IQ">
                <a:latin typeface="Times New Roman" panose="02020603050405020304" pitchFamily="18" charset="0"/>
              </a:rPr>
              <a:pPr/>
              <a:t>7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3AB1417-DD83-4622-90FF-9A382EDD1446}" type="slidenum">
              <a:rPr lang="en-US" altLang="ar-IQ">
                <a:latin typeface="Times New Roman" panose="02020603050405020304" pitchFamily="18" charset="0"/>
              </a:rPr>
              <a:pPr/>
              <a:t>61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B35524B-55E3-4239-963D-49C47471C90F}" type="slidenum">
              <a:rPr lang="en-US" altLang="ar-IQ">
                <a:latin typeface="Times New Roman" panose="02020603050405020304" pitchFamily="18" charset="0"/>
              </a:rPr>
              <a:pPr/>
              <a:t>62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201DCD3-D376-41D9-81B4-9BC190AEFD20}" type="slidenum">
              <a:rPr lang="en-US" altLang="ar-IQ">
                <a:latin typeface="Times New Roman" panose="02020603050405020304" pitchFamily="18" charset="0"/>
              </a:rPr>
              <a:pPr/>
              <a:t>8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EC6E210-071B-4833-BF34-651977B1B670}" type="slidenum">
              <a:rPr lang="en-US" altLang="ar-IQ">
                <a:latin typeface="Times New Roman" panose="02020603050405020304" pitchFamily="18" charset="0"/>
              </a:rPr>
              <a:pPr/>
              <a:t>9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54B6DEE-2F0F-4D30-9FCB-4AFB8424C8EF}" type="slidenum">
              <a:rPr lang="en-US" altLang="ar-IQ">
                <a:latin typeface="Times New Roman" panose="02020603050405020304" pitchFamily="18" charset="0"/>
              </a:rPr>
              <a:pPr/>
              <a:t>10</a:t>
            </a:fld>
            <a:endParaRPr lang="en-US" altLang="ar-IQ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2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3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93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8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3896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3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89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6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1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0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1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9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7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4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4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70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533400"/>
            <a:ext cx="8305800" cy="5803822"/>
            <a:chOff x="381000" y="533400"/>
            <a:chExt cx="8305800" cy="5803822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381000" y="658744"/>
              <a:ext cx="8305800" cy="567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Ministry of Higher Education and Scientific Research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University of </a:t>
              </a:r>
              <a:r>
                <a:rPr kumimoji="0" lang="en-US" altLang="zh-CN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Diyala</a:t>
              </a: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                              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College of Engineering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Computer Eng. Dept.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SimSun" pitchFamily="2" charset="-122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SimSun" pitchFamily="2" charset="-122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Chapter  One</a:t>
              </a:r>
              <a:endPara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kern="0" dirty="0" smtClean="0">
                  <a:solidFill>
                    <a:srgbClr val="FFFF00"/>
                  </a:solidFill>
                  <a:latin typeface="Monotype Corsiva" pitchFamily="66" charset="0"/>
                  <a:cs typeface="Arabic Typesetting" pitchFamily="66" charset="-78"/>
                </a:rPr>
                <a:t>Unix </a:t>
              </a:r>
              <a:r>
                <a:rPr lang="en-US" sz="3200" b="1" kern="0" dirty="0" smtClean="0">
                  <a:solidFill>
                    <a:srgbClr val="FFFF00"/>
                  </a:solidFill>
                  <a:latin typeface="Monotype Corsiva" pitchFamily="66" charset="0"/>
                  <a:cs typeface="Arabic Typesetting" pitchFamily="66" charset="-78"/>
                </a:rPr>
                <a:t>and </a:t>
              </a:r>
              <a:r>
                <a:rPr lang="en-US" altLang="ar-IQ" sz="3200" b="1" kern="0" dirty="0">
                  <a:solidFill>
                    <a:srgbClr val="FFFF00"/>
                  </a:solidFill>
                  <a:latin typeface="Monotype Corsiva" pitchFamily="66" charset="0"/>
                  <a:cs typeface="Arabic Typesetting" pitchFamily="66" charset="-78"/>
                </a:rPr>
                <a:t>FreeBSD</a:t>
              </a:r>
              <a:endParaRPr lang="en-US" sz="3200" b="1" kern="0" dirty="0">
                <a:solidFill>
                  <a:srgbClr val="FFFF00"/>
                </a:solidFill>
                <a:latin typeface="Monotype Corsiva" pitchFamily="66" charset="0"/>
                <a:cs typeface="Arabic Typesetting" pitchFamily="66" charset="-78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2nd Stage</a:t>
              </a:r>
              <a:endParaRPr lang="en-US" altLang="zh-CN" sz="900" dirty="0" smtClean="0">
                <a:latin typeface="Arial" pitchFamily="34" charset="0"/>
                <a:ea typeface="SimSun" pitchFamily="2" charset="-122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3600" b="1" dirty="0" smtClean="0">
                <a:latin typeface="Monotype Corsiva" pitchFamily="66" charset="0"/>
                <a:ea typeface="SimSun" pitchFamily="2" charset="-122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Prepare and implement by: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Lecturer : </a:t>
              </a:r>
              <a:r>
                <a:rPr kumimoji="0" lang="en-US" altLang="zh-CN" sz="3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Huda Mohammed </a:t>
              </a:r>
              <a:r>
                <a:rPr kumimoji="0" lang="en-US" altLang="zh-CN" sz="3600" b="1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Salih</a:t>
              </a:r>
              <a:r>
                <a:rPr kumimoji="0" lang="en-US" altLang="zh-CN" sz="3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 Al-</a:t>
              </a:r>
              <a:r>
                <a:rPr kumimoji="0" lang="en-US" altLang="zh-CN" sz="3600" b="1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Ansari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62799" y="533400"/>
              <a:ext cx="1384777" cy="136626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085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277813"/>
            <a:ext cx="7791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File Manipulation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46138" y="1285875"/>
            <a:ext cx="7653337" cy="4483100"/>
          </a:xfrm>
        </p:spPr>
        <p:txBody>
          <a:bodyPr>
            <a:normAutofit/>
          </a:bodyPr>
          <a:lstStyle/>
          <a:p>
            <a:r>
              <a:rPr lang="en-US" altLang="ar-IQ" smtClean="0"/>
              <a:t>A </a:t>
            </a:r>
            <a:r>
              <a:rPr lang="en-US" altLang="ar-IQ" b="1" smtClean="0"/>
              <a:t>file</a:t>
            </a:r>
            <a:r>
              <a:rPr lang="en-US" altLang="ar-IQ" smtClean="0"/>
              <a:t> is a sequence of bytes; the kernel does not impose a structure on files</a:t>
            </a:r>
          </a:p>
          <a:p>
            <a:r>
              <a:rPr lang="en-US" altLang="ar-IQ" smtClean="0"/>
              <a:t>Files are organized in tree-structured </a:t>
            </a:r>
            <a:r>
              <a:rPr lang="en-US" altLang="ar-IQ" b="1" smtClean="0"/>
              <a:t>directories</a:t>
            </a:r>
          </a:p>
          <a:p>
            <a:r>
              <a:rPr lang="en-US" altLang="ar-IQ" smtClean="0"/>
              <a:t>Directories are files that contain information on how to find other files</a:t>
            </a:r>
          </a:p>
          <a:p>
            <a:r>
              <a:rPr lang="en-US" altLang="ar-IQ" b="1" smtClean="0"/>
              <a:t>Path name</a:t>
            </a:r>
            <a:r>
              <a:rPr lang="en-US" altLang="ar-IQ" smtClean="0"/>
              <a:t>:  identifies a file by specifying a path through the directory structure to the file</a:t>
            </a:r>
          </a:p>
          <a:p>
            <a:pPr lvl="1"/>
            <a:r>
              <a:rPr lang="en-US" altLang="ar-IQ" smtClean="0"/>
              <a:t>Absolute path names start at root of file system</a:t>
            </a:r>
          </a:p>
          <a:p>
            <a:pPr lvl="1"/>
            <a:r>
              <a:rPr lang="en-US" altLang="ar-IQ" smtClean="0"/>
              <a:t>Relative path names start at the current directory</a:t>
            </a:r>
          </a:p>
          <a:p>
            <a:r>
              <a:rPr lang="en-US" altLang="ar-IQ" smtClean="0"/>
              <a:t>System calls for basic file manipulation:  </a:t>
            </a:r>
            <a:r>
              <a:rPr lang="en-US" altLang="ar-IQ" smtClean="0">
                <a:latin typeface="Courier New" panose="02070309020205020404" pitchFamily="49" charset="0"/>
              </a:rPr>
              <a:t>create, open, read, write, close, unlink, trunc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277813"/>
            <a:ext cx="7664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Typical UNIX Directory Structure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60450"/>
            <a:ext cx="3686175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277813"/>
            <a:ext cx="7694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Process Control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46138" y="1285875"/>
            <a:ext cx="7585075" cy="4699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ar-IQ" smtClean="0"/>
              <a:t>A process is a program in execution.</a:t>
            </a:r>
          </a:p>
          <a:p>
            <a:pPr>
              <a:lnSpc>
                <a:spcPct val="90000"/>
              </a:lnSpc>
            </a:pPr>
            <a:r>
              <a:rPr lang="en-US" altLang="ar-IQ" smtClean="0"/>
              <a:t>Processes are identified by their process identifier, an integer</a:t>
            </a:r>
          </a:p>
          <a:p>
            <a:pPr>
              <a:lnSpc>
                <a:spcPct val="90000"/>
              </a:lnSpc>
            </a:pPr>
            <a:r>
              <a:rPr lang="en-US" altLang="ar-IQ" smtClean="0"/>
              <a:t>Process control system calls</a:t>
            </a:r>
          </a:p>
          <a:p>
            <a:pPr lvl="1">
              <a:lnSpc>
                <a:spcPct val="90000"/>
              </a:lnSpc>
            </a:pPr>
            <a:r>
              <a:rPr lang="en-US" altLang="ar-IQ" smtClean="0">
                <a:latin typeface="Courier New" panose="02070309020205020404" pitchFamily="49" charset="0"/>
              </a:rPr>
              <a:t>fork</a:t>
            </a:r>
            <a:r>
              <a:rPr lang="en-US" altLang="ar-IQ" smtClean="0"/>
              <a:t> creates a new process</a:t>
            </a:r>
          </a:p>
          <a:p>
            <a:pPr lvl="1">
              <a:lnSpc>
                <a:spcPct val="90000"/>
              </a:lnSpc>
            </a:pPr>
            <a:r>
              <a:rPr lang="en-US" altLang="ar-IQ" smtClean="0">
                <a:latin typeface="Courier New" panose="02070309020205020404" pitchFamily="49" charset="0"/>
              </a:rPr>
              <a:t>execve</a:t>
            </a:r>
            <a:r>
              <a:rPr lang="en-US" altLang="ar-IQ" smtClean="0"/>
              <a:t> is used after a fork to replace on of the two processes’s virtual memory space with a new program </a:t>
            </a:r>
          </a:p>
          <a:p>
            <a:pPr lvl="1">
              <a:lnSpc>
                <a:spcPct val="90000"/>
              </a:lnSpc>
            </a:pPr>
            <a:r>
              <a:rPr lang="en-US" altLang="ar-IQ" smtClean="0"/>
              <a:t>exit terminates a process</a:t>
            </a:r>
          </a:p>
          <a:p>
            <a:pPr lvl="1">
              <a:lnSpc>
                <a:spcPct val="90000"/>
              </a:lnSpc>
            </a:pPr>
            <a:r>
              <a:rPr lang="en-US" altLang="ar-IQ" smtClean="0"/>
              <a:t>A parent may </a:t>
            </a:r>
            <a:r>
              <a:rPr lang="en-US" altLang="ar-IQ" smtClean="0">
                <a:latin typeface="Courier New" panose="02070309020205020404" pitchFamily="49" charset="0"/>
              </a:rPr>
              <a:t>wait </a:t>
            </a:r>
            <a:r>
              <a:rPr lang="en-US" altLang="ar-IQ" smtClean="0"/>
              <a:t>for a child process to terminate; </a:t>
            </a:r>
            <a:r>
              <a:rPr lang="en-US" altLang="ar-IQ" smtClean="0">
                <a:latin typeface="Courier New" panose="02070309020205020404" pitchFamily="49" charset="0"/>
              </a:rPr>
              <a:t>wait </a:t>
            </a:r>
            <a:r>
              <a:rPr lang="en-US" altLang="ar-IQ" smtClean="0"/>
              <a:t>provides the process id of a terminated child so that the parent can tell which child terminated</a:t>
            </a:r>
          </a:p>
          <a:p>
            <a:pPr lvl="1">
              <a:lnSpc>
                <a:spcPct val="90000"/>
              </a:lnSpc>
            </a:pPr>
            <a:r>
              <a:rPr lang="en-US" altLang="ar-IQ" smtClean="0">
                <a:latin typeface="Courier New" panose="02070309020205020404" pitchFamily="49" charset="0"/>
              </a:rPr>
              <a:t>wait3</a:t>
            </a:r>
            <a:r>
              <a:rPr lang="en-US" altLang="ar-IQ" smtClean="0"/>
              <a:t> allows the parent to collect performance statistics about the child</a:t>
            </a:r>
          </a:p>
          <a:p>
            <a:pPr>
              <a:lnSpc>
                <a:spcPct val="90000"/>
              </a:lnSpc>
            </a:pPr>
            <a:r>
              <a:rPr lang="en-US" altLang="ar-IQ" smtClean="0"/>
              <a:t>A </a:t>
            </a:r>
            <a:r>
              <a:rPr lang="en-US" altLang="ar-IQ" b="1" smtClean="0"/>
              <a:t>zombie</a:t>
            </a:r>
            <a:r>
              <a:rPr lang="en-US" altLang="ar-IQ" smtClean="0"/>
              <a:t> process results when the parent of a </a:t>
            </a:r>
            <a:r>
              <a:rPr lang="en-US" altLang="ar-IQ" b="1" smtClean="0"/>
              <a:t>defunct</a:t>
            </a:r>
            <a:r>
              <a:rPr lang="en-US" altLang="ar-IQ" smtClean="0"/>
              <a:t> child process exits before the terminated child.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77813"/>
            <a:ext cx="7810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Illustration of Process Control Calls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620838"/>
            <a:ext cx="77533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Process Control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46138" y="1285875"/>
            <a:ext cx="7351712" cy="4483100"/>
          </a:xfrm>
        </p:spPr>
        <p:txBody>
          <a:bodyPr>
            <a:normAutofit/>
          </a:bodyPr>
          <a:lstStyle/>
          <a:p>
            <a:r>
              <a:rPr lang="en-US" altLang="ar-IQ" smtClean="0"/>
              <a:t>Processes communicate via pipes; queues of bytes between two processes that are accessed by a file descriptor</a:t>
            </a:r>
          </a:p>
          <a:p>
            <a:endParaRPr lang="en-US" altLang="ar-IQ" smtClean="0"/>
          </a:p>
          <a:p>
            <a:r>
              <a:rPr lang="en-US" altLang="ar-IQ" smtClean="0"/>
              <a:t>All user processes are descendants of one original process, </a:t>
            </a:r>
            <a:r>
              <a:rPr lang="en-US" altLang="ar-IQ" i="1" smtClean="0"/>
              <a:t>init</a:t>
            </a:r>
          </a:p>
          <a:p>
            <a:endParaRPr lang="en-US" altLang="ar-IQ" smtClean="0"/>
          </a:p>
          <a:p>
            <a:r>
              <a:rPr lang="en-US" altLang="ar-IQ" i="1" smtClean="0"/>
              <a:t>init</a:t>
            </a:r>
            <a:r>
              <a:rPr lang="en-US" altLang="ar-IQ" smtClean="0"/>
              <a:t> forks a </a:t>
            </a:r>
            <a:r>
              <a:rPr lang="en-US" altLang="ar-IQ" i="1" smtClean="0"/>
              <a:t>getty</a:t>
            </a:r>
            <a:r>
              <a:rPr lang="en-US" altLang="ar-IQ" smtClean="0"/>
              <a:t> process: initializes terminal line parameters and passes the user’s </a:t>
            </a:r>
            <a:r>
              <a:rPr lang="en-US" altLang="ar-IQ" i="1" smtClean="0"/>
              <a:t>login name</a:t>
            </a:r>
            <a:r>
              <a:rPr lang="en-US" altLang="ar-IQ" smtClean="0"/>
              <a:t> to </a:t>
            </a:r>
            <a:r>
              <a:rPr lang="en-US" altLang="ar-IQ" i="1" smtClean="0"/>
              <a:t>login</a:t>
            </a:r>
            <a:endParaRPr lang="en-US" altLang="ar-IQ" smtClean="0"/>
          </a:p>
          <a:p>
            <a:pPr lvl="1"/>
            <a:r>
              <a:rPr lang="en-US" altLang="ar-IQ" i="1" smtClean="0"/>
              <a:t>login</a:t>
            </a:r>
            <a:r>
              <a:rPr lang="en-US" altLang="ar-IQ" smtClean="0"/>
              <a:t> sets the numeric </a:t>
            </a:r>
            <a:r>
              <a:rPr lang="en-US" altLang="ar-IQ" i="1" smtClean="0"/>
              <a:t>user identifier</a:t>
            </a:r>
            <a:r>
              <a:rPr lang="en-US" altLang="ar-IQ" smtClean="0"/>
              <a:t> of the process to that of the user</a:t>
            </a:r>
          </a:p>
          <a:p>
            <a:pPr lvl="1"/>
            <a:r>
              <a:rPr lang="en-US" altLang="ar-IQ" smtClean="0"/>
              <a:t>executes a </a:t>
            </a:r>
            <a:r>
              <a:rPr lang="en-US" altLang="ar-IQ" b="1" smtClean="0"/>
              <a:t>shell</a:t>
            </a:r>
            <a:r>
              <a:rPr lang="en-US" altLang="ar-IQ" smtClean="0"/>
              <a:t> which forks subprocesses for user commands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Process Control (Cont.)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46138" y="1285875"/>
            <a:ext cx="7634287" cy="4483100"/>
          </a:xfrm>
        </p:spPr>
        <p:txBody>
          <a:bodyPr/>
          <a:lstStyle/>
          <a:p>
            <a:r>
              <a:rPr lang="en-US" altLang="ar-IQ" b="1" smtClean="0"/>
              <a:t>setuid</a:t>
            </a:r>
            <a:r>
              <a:rPr lang="en-US" altLang="ar-IQ" smtClean="0"/>
              <a:t> bit sets the effective user identifier of the process to the user identifier of the owner of the file, and leaves the </a:t>
            </a:r>
            <a:r>
              <a:rPr lang="en-US" altLang="ar-IQ" i="1" smtClean="0"/>
              <a:t>real user identifier</a:t>
            </a:r>
            <a:r>
              <a:rPr lang="en-US" altLang="ar-IQ" smtClean="0"/>
              <a:t> as it was</a:t>
            </a:r>
          </a:p>
          <a:p>
            <a:endParaRPr lang="en-US" altLang="ar-IQ" smtClean="0"/>
          </a:p>
          <a:p>
            <a:r>
              <a:rPr lang="en-US" altLang="ar-IQ" b="1" smtClean="0"/>
              <a:t>setuid</a:t>
            </a:r>
            <a:r>
              <a:rPr lang="en-US" altLang="ar-IQ" smtClean="0"/>
              <a:t> scheme allows certain processes to have more than ordinary privileges while still being executable by ordinary users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Signals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236663"/>
            <a:ext cx="7686675" cy="4159250"/>
          </a:xfrm>
        </p:spPr>
        <p:txBody>
          <a:bodyPr>
            <a:normAutofit/>
          </a:bodyPr>
          <a:lstStyle/>
          <a:p>
            <a:r>
              <a:rPr lang="en-US" altLang="ar-IQ" smtClean="0"/>
              <a:t>Facility for handling exceptional conditions similar to software interrupts</a:t>
            </a:r>
          </a:p>
          <a:p>
            <a:endParaRPr lang="en-US" altLang="ar-IQ" smtClean="0"/>
          </a:p>
          <a:p>
            <a:r>
              <a:rPr lang="en-US" altLang="ar-IQ" smtClean="0"/>
              <a:t>The </a:t>
            </a:r>
            <a:r>
              <a:rPr lang="en-US" altLang="ar-IQ" b="1" smtClean="0"/>
              <a:t>interrupt</a:t>
            </a:r>
            <a:r>
              <a:rPr lang="en-US" altLang="ar-IQ" smtClean="0"/>
              <a:t> signal, </a:t>
            </a:r>
            <a:r>
              <a:rPr lang="en-US" altLang="ar-IQ" smtClean="0">
                <a:latin typeface="Courier New" panose="02070309020205020404" pitchFamily="49" charset="0"/>
              </a:rPr>
              <a:t>SIGINT</a:t>
            </a:r>
            <a:r>
              <a:rPr lang="en-US" altLang="ar-IQ" smtClean="0"/>
              <a:t>, is used to stop a command before that command completes (usually produced by ^C)</a:t>
            </a:r>
          </a:p>
          <a:p>
            <a:endParaRPr lang="en-US" altLang="ar-IQ" smtClean="0"/>
          </a:p>
          <a:p>
            <a:r>
              <a:rPr lang="en-US" altLang="ar-IQ" smtClean="0"/>
              <a:t>Signal use has expanded beyond dealing with exceptional events </a:t>
            </a:r>
          </a:p>
          <a:p>
            <a:pPr lvl="1"/>
            <a:r>
              <a:rPr lang="en-US" altLang="ar-IQ" smtClean="0"/>
              <a:t>Start and stop subprocesses on demand</a:t>
            </a:r>
          </a:p>
          <a:p>
            <a:pPr lvl="1"/>
            <a:r>
              <a:rPr lang="en-US" altLang="ar-IQ" smtClean="0">
                <a:latin typeface="Courier New" panose="02070309020205020404" pitchFamily="49" charset="0"/>
              </a:rPr>
              <a:t>SIGWINCH</a:t>
            </a:r>
            <a:r>
              <a:rPr lang="en-US" altLang="ar-IQ" smtClean="0"/>
              <a:t> informs a process that the window in which output is being displayed has changed size</a:t>
            </a:r>
          </a:p>
          <a:p>
            <a:pPr lvl="1"/>
            <a:r>
              <a:rPr lang="en-US" altLang="ar-IQ" smtClean="0"/>
              <a:t>Deliver urgent data from network connections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Process Groups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 altLang="ar-IQ" smtClean="0"/>
              <a:t>Set of related processes that cooperate to accomplish a common task</a:t>
            </a:r>
          </a:p>
          <a:p>
            <a:endParaRPr lang="en-US" altLang="ar-IQ" smtClean="0"/>
          </a:p>
          <a:p>
            <a:r>
              <a:rPr lang="en-US" altLang="ar-IQ" smtClean="0"/>
              <a:t>Only one process group may use a terminal device for I/O at any time</a:t>
            </a:r>
          </a:p>
          <a:p>
            <a:pPr lvl="1"/>
            <a:r>
              <a:rPr lang="en-US" altLang="ar-IQ" smtClean="0"/>
              <a:t>The foreground job has the attention of the user on the terminal</a:t>
            </a:r>
          </a:p>
          <a:p>
            <a:pPr lvl="1"/>
            <a:r>
              <a:rPr lang="en-US" altLang="ar-IQ" smtClean="0"/>
              <a:t>Background jobs – nonattached jobs that perform their function without user interaction</a:t>
            </a:r>
          </a:p>
          <a:p>
            <a:pPr lvl="1"/>
            <a:endParaRPr lang="en-US" altLang="ar-IQ" smtClean="0"/>
          </a:p>
          <a:p>
            <a:r>
              <a:rPr lang="en-US" altLang="ar-IQ" smtClean="0"/>
              <a:t>Access to the terminal is controlled by process group signals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Process Groups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23188" cy="4530725"/>
          </a:xfrm>
        </p:spPr>
        <p:txBody>
          <a:bodyPr/>
          <a:lstStyle/>
          <a:p>
            <a:r>
              <a:rPr lang="en-US" altLang="ar-IQ" smtClean="0"/>
              <a:t>Each job inherits a controlling terminal from its parent</a:t>
            </a:r>
          </a:p>
          <a:p>
            <a:pPr lvl="1"/>
            <a:r>
              <a:rPr lang="en-US" altLang="ar-IQ" smtClean="0"/>
              <a:t>If the process group of the controlling terminal matches the group of a process, that process is in the foreground</a:t>
            </a:r>
          </a:p>
          <a:p>
            <a:pPr lvl="1"/>
            <a:r>
              <a:rPr lang="en-US" altLang="ar-IQ" smtClean="0">
                <a:latin typeface="Courier New" panose="02070309020205020404" pitchFamily="49" charset="0"/>
              </a:rPr>
              <a:t>SIGTTIN</a:t>
            </a:r>
            <a:r>
              <a:rPr lang="en-US" altLang="ar-IQ" smtClean="0"/>
              <a:t> or </a:t>
            </a:r>
            <a:r>
              <a:rPr lang="en-US" altLang="ar-IQ" smtClean="0">
                <a:latin typeface="Courier New" panose="02070309020205020404" pitchFamily="49" charset="0"/>
              </a:rPr>
              <a:t>SIGTTOU</a:t>
            </a:r>
            <a:r>
              <a:rPr lang="en-US" altLang="ar-IQ" smtClean="0"/>
              <a:t> freezes a background process that attempts to perform I/O; if the user foregrounds that process, </a:t>
            </a:r>
            <a:r>
              <a:rPr lang="en-US" altLang="ar-IQ" smtClean="0">
                <a:latin typeface="Courier New" panose="02070309020205020404" pitchFamily="49" charset="0"/>
              </a:rPr>
              <a:t>SIGCONT</a:t>
            </a:r>
            <a:r>
              <a:rPr lang="en-US" altLang="ar-IQ" smtClean="0"/>
              <a:t> indicates that the process can now perform I/O</a:t>
            </a:r>
          </a:p>
          <a:p>
            <a:pPr lvl="1"/>
            <a:r>
              <a:rPr lang="en-US" altLang="ar-IQ" smtClean="0">
                <a:latin typeface="Courier New" panose="02070309020205020404" pitchFamily="49" charset="0"/>
              </a:rPr>
              <a:t>SIGSTOP</a:t>
            </a:r>
            <a:r>
              <a:rPr lang="en-US" altLang="ar-IQ" smtClean="0"/>
              <a:t> freezes a foreground process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44563" y="277813"/>
            <a:ext cx="7742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Information Manipulation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ar-IQ" smtClean="0"/>
              <a:t>System calls to set and return an interval timer:</a:t>
            </a:r>
            <a:br>
              <a:rPr lang="en-US" altLang="ar-IQ" smtClean="0"/>
            </a:br>
            <a:r>
              <a:rPr lang="en-US" altLang="ar-IQ" smtClean="0">
                <a:latin typeface="Courier New" panose="02070309020205020404" pitchFamily="49" charset="0"/>
              </a:rPr>
              <a:t>getitmer/setitmer</a:t>
            </a:r>
          </a:p>
          <a:p>
            <a:endParaRPr lang="en-US" altLang="ar-IQ" smtClean="0">
              <a:latin typeface="Courier New" panose="02070309020205020404" pitchFamily="49" charset="0"/>
            </a:endParaRPr>
          </a:p>
          <a:p>
            <a:r>
              <a:rPr lang="en-US" altLang="ar-IQ" smtClean="0"/>
              <a:t>Calls to set and return the current time:</a:t>
            </a:r>
            <a:br>
              <a:rPr lang="en-US" altLang="ar-IQ" smtClean="0"/>
            </a:br>
            <a:r>
              <a:rPr lang="en-US" altLang="ar-IQ" smtClean="0">
                <a:latin typeface="Courier New" panose="02070309020205020404" pitchFamily="49" charset="0"/>
              </a:rPr>
              <a:t>gettimeofday/settimeofday</a:t>
            </a:r>
          </a:p>
          <a:p>
            <a:endParaRPr lang="en-US" altLang="ar-IQ" smtClean="0">
              <a:latin typeface="Courier New" panose="02070309020205020404" pitchFamily="49" charset="0"/>
            </a:endParaRPr>
          </a:p>
          <a:p>
            <a:r>
              <a:rPr lang="en-US" altLang="ar-IQ" smtClean="0"/>
              <a:t>Processes can ask for</a:t>
            </a:r>
          </a:p>
          <a:p>
            <a:pPr lvl="1"/>
            <a:r>
              <a:rPr lang="en-US" altLang="ar-IQ" smtClean="0"/>
              <a:t>their process identifier:</a:t>
            </a:r>
            <a:r>
              <a:rPr lang="en-US" altLang="ar-IQ" b="1" smtClean="0"/>
              <a:t>  </a:t>
            </a:r>
            <a:r>
              <a:rPr lang="en-US" altLang="ar-IQ" smtClean="0">
                <a:latin typeface="Courier New" panose="02070309020205020404" pitchFamily="49" charset="0"/>
              </a:rPr>
              <a:t>getpid</a:t>
            </a:r>
          </a:p>
          <a:p>
            <a:pPr lvl="1"/>
            <a:r>
              <a:rPr lang="en-US" altLang="ar-IQ" smtClean="0"/>
              <a:t>their group identifier: </a:t>
            </a:r>
            <a:r>
              <a:rPr lang="en-US" altLang="ar-IQ" smtClean="0">
                <a:latin typeface="Courier New" panose="02070309020205020404" pitchFamily="49" charset="0"/>
              </a:rPr>
              <a:t>getgid</a:t>
            </a:r>
          </a:p>
          <a:p>
            <a:pPr lvl="1"/>
            <a:r>
              <a:rPr lang="en-US" altLang="ar-IQ" smtClean="0"/>
              <a:t>the name of the machine on which they are executing: </a:t>
            </a:r>
            <a:br>
              <a:rPr lang="en-US" altLang="ar-IQ" smtClean="0"/>
            </a:br>
            <a:r>
              <a:rPr lang="en-US" altLang="ar-IQ" smtClean="0">
                <a:latin typeface="Courier New" panose="02070309020205020404" pitchFamily="49" charset="0"/>
              </a:rPr>
              <a:t>gethostname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277813"/>
            <a:ext cx="7685087" cy="576262"/>
          </a:xfrm>
        </p:spPr>
        <p:txBody>
          <a:bodyPr>
            <a:normAutofit fontScale="90000"/>
          </a:bodyPr>
          <a:lstStyle/>
          <a:p>
            <a:pPr algn="ctr" rtl="0" eaLnBrk="1" hangingPunct="1"/>
            <a:r>
              <a:rPr lang="en-US" altLang="ar-IQ" dirty="0" smtClean="0"/>
              <a:t>Module A:  The FreeBSD System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881759"/>
              </p:ext>
            </p:extLst>
          </p:nvPr>
        </p:nvGraphicFramePr>
        <p:xfrm>
          <a:off x="846138" y="1285875"/>
          <a:ext cx="7351712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Library Routines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85088" cy="4530725"/>
          </a:xfrm>
        </p:spPr>
        <p:txBody>
          <a:bodyPr/>
          <a:lstStyle/>
          <a:p>
            <a:r>
              <a:rPr lang="en-US" altLang="ar-IQ" smtClean="0"/>
              <a:t>The system-call interface to UNIX is supported and augmented by a large collection of library routines</a:t>
            </a:r>
            <a:br>
              <a:rPr lang="en-US" altLang="ar-IQ" smtClean="0"/>
            </a:br>
            <a:endParaRPr lang="en-US" altLang="ar-IQ" smtClean="0"/>
          </a:p>
          <a:p>
            <a:r>
              <a:rPr lang="en-US" altLang="ar-IQ" smtClean="0"/>
              <a:t>Header files provide the definition of complex data structures used in system calls</a:t>
            </a:r>
            <a:br>
              <a:rPr lang="en-US" altLang="ar-IQ" smtClean="0"/>
            </a:br>
            <a:endParaRPr lang="en-US" altLang="ar-IQ" smtClean="0"/>
          </a:p>
          <a:p>
            <a:r>
              <a:rPr lang="en-US" altLang="ar-IQ" smtClean="0"/>
              <a:t>Additional library support is provided for mathematical functions, network access, data conversion, etc.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User Interface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26350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Programmers and users mainly deal with already existing systems programs: the needed system calls are embedded within the program and do not need to be obvious to the user.</a:t>
            </a:r>
          </a:p>
          <a:p>
            <a:endParaRPr lang="en-US" altLang="ar-IQ" smtClean="0"/>
          </a:p>
          <a:p>
            <a:r>
              <a:rPr lang="en-US" altLang="ar-IQ" smtClean="0"/>
              <a:t>The most common systems programs are file or directory oriented</a:t>
            </a:r>
          </a:p>
          <a:p>
            <a:pPr lvl="1"/>
            <a:r>
              <a:rPr lang="en-US" altLang="ar-IQ" smtClean="0"/>
              <a:t>Directory: </a:t>
            </a:r>
            <a:r>
              <a:rPr lang="en-US" altLang="ar-IQ" smtClean="0">
                <a:latin typeface="Courier New" panose="02070309020205020404" pitchFamily="49" charset="0"/>
              </a:rPr>
              <a:t>mkdir, rmdir, cd, pwd</a:t>
            </a:r>
          </a:p>
          <a:p>
            <a:pPr lvl="1"/>
            <a:r>
              <a:rPr lang="en-US" altLang="ar-IQ" smtClean="0"/>
              <a:t>File:  </a:t>
            </a:r>
            <a:r>
              <a:rPr lang="en-US" altLang="ar-IQ" smtClean="0">
                <a:latin typeface="Courier New" panose="02070309020205020404" pitchFamily="49" charset="0"/>
              </a:rPr>
              <a:t>ls, cp, mv, rm</a:t>
            </a:r>
          </a:p>
          <a:p>
            <a:pPr lvl="1"/>
            <a:endParaRPr lang="en-US" altLang="ar-IQ" smtClean="0">
              <a:latin typeface="Courier New" panose="02070309020205020404" pitchFamily="49" charset="0"/>
            </a:endParaRPr>
          </a:p>
          <a:p>
            <a:r>
              <a:rPr lang="en-US" altLang="ar-IQ" smtClean="0"/>
              <a:t>Other programs relate to editors (e.g., </a:t>
            </a:r>
            <a:r>
              <a:rPr lang="en-US" altLang="ar-IQ" smtClean="0">
                <a:latin typeface="Courier New" panose="02070309020205020404" pitchFamily="49" charset="0"/>
              </a:rPr>
              <a:t>emacs, vi</a:t>
            </a:r>
            <a:r>
              <a:rPr lang="en-US" altLang="ar-IQ" smtClean="0"/>
              <a:t>) text formatters (e.g., </a:t>
            </a:r>
            <a:r>
              <a:rPr lang="en-US" altLang="ar-IQ" smtClean="0">
                <a:latin typeface="Courier New" panose="02070309020205020404" pitchFamily="49" charset="0"/>
              </a:rPr>
              <a:t>troff, TEX</a:t>
            </a:r>
            <a:r>
              <a:rPr lang="en-US" altLang="ar-IQ" smtClean="0"/>
              <a:t>), and other activities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277813"/>
            <a:ext cx="7605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Shells and Commands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16825" cy="50958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ar-IQ" b="1" smtClean="0"/>
              <a:t>Shell </a:t>
            </a:r>
            <a:r>
              <a:rPr lang="en-US" altLang="ar-IQ" smtClean="0"/>
              <a:t>– the user process which executes programs (also called command interpreter)</a:t>
            </a:r>
          </a:p>
          <a:p>
            <a:pPr>
              <a:lnSpc>
                <a:spcPct val="90000"/>
              </a:lnSpc>
            </a:pPr>
            <a:endParaRPr lang="en-US" altLang="ar-IQ" smtClean="0"/>
          </a:p>
          <a:p>
            <a:pPr>
              <a:lnSpc>
                <a:spcPct val="90000"/>
              </a:lnSpc>
            </a:pPr>
            <a:r>
              <a:rPr lang="en-US" altLang="ar-IQ" smtClean="0"/>
              <a:t>Called a shell, because it surrounds the kernel</a:t>
            </a:r>
          </a:p>
          <a:p>
            <a:pPr>
              <a:lnSpc>
                <a:spcPct val="90000"/>
              </a:lnSpc>
            </a:pPr>
            <a:endParaRPr lang="en-US" altLang="ar-IQ" smtClean="0"/>
          </a:p>
          <a:p>
            <a:pPr>
              <a:lnSpc>
                <a:spcPct val="90000"/>
              </a:lnSpc>
            </a:pPr>
            <a:r>
              <a:rPr lang="en-US" altLang="ar-IQ" smtClean="0"/>
              <a:t>The shell indicates its readiness to accept another command by typing a prompt, and the user types a command on a single line</a:t>
            </a:r>
          </a:p>
          <a:p>
            <a:pPr>
              <a:lnSpc>
                <a:spcPct val="90000"/>
              </a:lnSpc>
            </a:pPr>
            <a:endParaRPr lang="en-US" altLang="ar-IQ" smtClean="0"/>
          </a:p>
          <a:p>
            <a:pPr>
              <a:lnSpc>
                <a:spcPct val="90000"/>
              </a:lnSpc>
            </a:pPr>
            <a:r>
              <a:rPr lang="en-US" altLang="ar-IQ" smtClean="0"/>
              <a:t>A typical command is an executable binary object file</a:t>
            </a:r>
          </a:p>
          <a:p>
            <a:pPr>
              <a:lnSpc>
                <a:spcPct val="90000"/>
              </a:lnSpc>
            </a:pPr>
            <a:endParaRPr lang="en-US" altLang="ar-IQ" smtClean="0"/>
          </a:p>
          <a:p>
            <a:pPr>
              <a:lnSpc>
                <a:spcPct val="90000"/>
              </a:lnSpc>
            </a:pPr>
            <a:r>
              <a:rPr lang="en-US" altLang="ar-IQ" smtClean="0"/>
              <a:t>The shell travels through the </a:t>
            </a:r>
            <a:r>
              <a:rPr lang="en-US" altLang="ar-IQ" i="1" smtClean="0"/>
              <a:t>search path</a:t>
            </a:r>
            <a:r>
              <a:rPr lang="en-US" altLang="ar-IQ" smtClean="0"/>
              <a:t> to find the command file, which is then loaded and executed</a:t>
            </a:r>
          </a:p>
          <a:p>
            <a:pPr>
              <a:lnSpc>
                <a:spcPct val="90000"/>
              </a:lnSpc>
            </a:pPr>
            <a:endParaRPr lang="en-US" altLang="ar-IQ" smtClean="0"/>
          </a:p>
          <a:p>
            <a:pPr>
              <a:lnSpc>
                <a:spcPct val="90000"/>
              </a:lnSpc>
            </a:pPr>
            <a:r>
              <a:rPr lang="en-US" altLang="ar-IQ" smtClean="0"/>
              <a:t>The directories </a:t>
            </a:r>
            <a:r>
              <a:rPr lang="en-US" altLang="ar-IQ" smtClean="0">
                <a:latin typeface="Courier New" panose="02070309020205020404" pitchFamily="49" charset="0"/>
              </a:rPr>
              <a:t>/bin</a:t>
            </a:r>
            <a:r>
              <a:rPr lang="en-US" altLang="ar-IQ" smtClean="0"/>
              <a:t> and </a:t>
            </a:r>
            <a:r>
              <a:rPr lang="en-US" altLang="ar-IQ" smtClean="0">
                <a:latin typeface="Courier New" panose="02070309020205020404" pitchFamily="49" charset="0"/>
              </a:rPr>
              <a:t>/usr/bin</a:t>
            </a:r>
            <a:r>
              <a:rPr lang="en-US" altLang="ar-IQ" smtClean="0"/>
              <a:t> are almost always in the search path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277813"/>
            <a:ext cx="75104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Shells and Commands 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45400" cy="4530725"/>
          </a:xfrm>
        </p:spPr>
        <p:txBody>
          <a:bodyPr/>
          <a:lstStyle/>
          <a:p>
            <a:r>
              <a:rPr lang="en-US" altLang="ar-IQ" smtClean="0"/>
              <a:t>Typical search path on a BSD system:</a:t>
            </a:r>
            <a:br>
              <a:rPr lang="en-US" altLang="ar-IQ" smtClean="0"/>
            </a:br>
            <a:r>
              <a:rPr lang="en-US" altLang="ar-IQ" smtClean="0"/>
              <a:t/>
            </a:r>
            <a:br>
              <a:rPr lang="en-US" altLang="ar-IQ" smtClean="0"/>
            </a:br>
            <a:r>
              <a:rPr lang="en-US" altLang="ar-IQ" smtClean="0"/>
              <a:t>	( </a:t>
            </a:r>
            <a:r>
              <a:rPr lang="en-US" altLang="ar-IQ" sz="1400" smtClean="0">
                <a:latin typeface="Courier New" panose="02070309020205020404" pitchFamily="49" charset="0"/>
              </a:rPr>
              <a:t>./home/prof/avi/bin /usr/local/bin /usr/ucb/bin /usr/bin</a:t>
            </a:r>
            <a:r>
              <a:rPr lang="en-US" altLang="ar-IQ" smtClean="0"/>
              <a:t> )</a:t>
            </a:r>
            <a:br>
              <a:rPr lang="en-US" altLang="ar-IQ" smtClean="0"/>
            </a:br>
            <a:endParaRPr lang="en-US" altLang="ar-IQ" smtClean="0"/>
          </a:p>
          <a:p>
            <a:r>
              <a:rPr lang="en-US" altLang="ar-IQ" smtClean="0"/>
              <a:t>The shell usually suspends its own execution until the command completes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Standard I/O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94613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Most processes expect three file descriptors to be open when they start:</a:t>
            </a:r>
          </a:p>
          <a:p>
            <a:pPr lvl="1"/>
            <a:r>
              <a:rPr lang="en-US" altLang="ar-IQ" i="1" smtClean="0"/>
              <a:t>standard input</a:t>
            </a:r>
            <a:r>
              <a:rPr lang="en-US" altLang="ar-IQ" smtClean="0"/>
              <a:t> – program can read what the user types</a:t>
            </a:r>
          </a:p>
          <a:p>
            <a:pPr lvl="1"/>
            <a:r>
              <a:rPr lang="en-US" altLang="ar-IQ" i="1" smtClean="0"/>
              <a:t>standard output</a:t>
            </a:r>
            <a:r>
              <a:rPr lang="en-US" altLang="ar-IQ" smtClean="0"/>
              <a:t> – program can send output to user’s screen </a:t>
            </a:r>
          </a:p>
          <a:p>
            <a:pPr lvl="1"/>
            <a:r>
              <a:rPr lang="en-US" altLang="ar-IQ" i="1" smtClean="0"/>
              <a:t>standard error</a:t>
            </a:r>
            <a:r>
              <a:rPr lang="en-US" altLang="ar-IQ" smtClean="0"/>
              <a:t> – error output</a:t>
            </a:r>
          </a:p>
          <a:p>
            <a:pPr lvl="1"/>
            <a:endParaRPr lang="en-US" altLang="ar-IQ" smtClean="0"/>
          </a:p>
          <a:p>
            <a:r>
              <a:rPr lang="en-US" altLang="ar-IQ" smtClean="0"/>
              <a:t>Most programs can also accept a file (rather than a terminal) for standard input and standard output</a:t>
            </a:r>
          </a:p>
          <a:p>
            <a:endParaRPr lang="en-US" altLang="ar-IQ" smtClean="0"/>
          </a:p>
          <a:p>
            <a:r>
              <a:rPr lang="en-US" altLang="ar-IQ" smtClean="0"/>
              <a:t>The common shells have a simple syntax for changing what files are open for the standard I/O streams of a process — I/O </a:t>
            </a:r>
            <a:r>
              <a:rPr lang="en-US" altLang="ar-IQ" i="1" smtClean="0"/>
              <a:t>redirection</a:t>
            </a:r>
            <a:endParaRPr lang="en-US" altLang="ar-IQ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277813"/>
            <a:ext cx="76660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Standard I/O Redirection</a:t>
            </a:r>
          </a:p>
        </p:txBody>
      </p:sp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336675"/>
            <a:ext cx="753586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277813"/>
            <a:ext cx="7440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Pipelines, Filters, and Shell Scripts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35875" cy="4530725"/>
          </a:xfrm>
        </p:spPr>
        <p:txBody>
          <a:bodyPr>
            <a:normAutofit lnSpcReduction="10000"/>
          </a:bodyPr>
          <a:lstStyle/>
          <a:p>
            <a:pPr>
              <a:tabLst>
                <a:tab pos="2406650" algn="l"/>
              </a:tabLst>
            </a:pPr>
            <a:r>
              <a:rPr lang="en-US" altLang="ar-IQ" smtClean="0"/>
              <a:t>Can coalesce individual commands via a vertical bar that tells the shell to pass the previous command’s output as input to the following command</a:t>
            </a:r>
            <a:br>
              <a:rPr lang="en-US" altLang="ar-IQ" smtClean="0"/>
            </a:br>
            <a:r>
              <a:rPr lang="en-US" altLang="ar-IQ" smtClean="0"/>
              <a:t/>
            </a:r>
            <a:br>
              <a:rPr lang="en-US" altLang="ar-IQ" smtClean="0"/>
            </a:br>
            <a:r>
              <a:rPr lang="en-US" altLang="ar-IQ" smtClean="0"/>
              <a:t>	</a:t>
            </a:r>
            <a:r>
              <a:rPr lang="en-US" altLang="ar-IQ" smtClean="0">
                <a:latin typeface="Courier New" panose="02070309020205020404" pitchFamily="49" charset="0"/>
              </a:rPr>
              <a:t>% ls | pr | lpr</a:t>
            </a:r>
          </a:p>
          <a:p>
            <a:pPr>
              <a:tabLst>
                <a:tab pos="2406650" algn="l"/>
              </a:tabLst>
            </a:pPr>
            <a:endParaRPr lang="en-US" altLang="ar-IQ" smtClean="0">
              <a:latin typeface="Courier New" panose="02070309020205020404" pitchFamily="49" charset="0"/>
            </a:endParaRPr>
          </a:p>
          <a:p>
            <a:pPr>
              <a:tabLst>
                <a:tab pos="2406650" algn="l"/>
              </a:tabLst>
            </a:pPr>
            <a:r>
              <a:rPr lang="en-US" altLang="ar-IQ" smtClean="0"/>
              <a:t>Filter – a command such as pr that passes its standard input to its standard output, performing some processing on it</a:t>
            </a:r>
          </a:p>
          <a:p>
            <a:pPr>
              <a:tabLst>
                <a:tab pos="2406650" algn="l"/>
              </a:tabLst>
            </a:pPr>
            <a:endParaRPr lang="en-US" altLang="ar-IQ" smtClean="0"/>
          </a:p>
          <a:p>
            <a:pPr>
              <a:tabLst>
                <a:tab pos="2406650" algn="l"/>
              </a:tabLst>
            </a:pPr>
            <a:r>
              <a:rPr lang="en-US" altLang="ar-IQ" smtClean="0"/>
              <a:t>Writing a new shell with a different syntax and semantics would change the user view, but not change the kernel or programmer interface</a:t>
            </a:r>
          </a:p>
          <a:p>
            <a:pPr>
              <a:tabLst>
                <a:tab pos="2406650" algn="l"/>
              </a:tabLst>
            </a:pPr>
            <a:endParaRPr lang="en-US" altLang="ar-IQ" smtClean="0"/>
          </a:p>
          <a:p>
            <a:pPr>
              <a:tabLst>
                <a:tab pos="2406650" algn="l"/>
              </a:tabLst>
            </a:pPr>
            <a:r>
              <a:rPr lang="en-US" altLang="ar-IQ" smtClean="0"/>
              <a:t>X Window System is a widely accepted iconic interface for UNIX</a:t>
            </a:r>
          </a:p>
          <a:p>
            <a:pPr>
              <a:tabLst>
                <a:tab pos="2406650" algn="l"/>
              </a:tabLst>
            </a:pPr>
            <a:endParaRPr lang="en-US" altLang="ar-IQ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763" y="277813"/>
            <a:ext cx="74120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Process Management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16825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Representation of processes is a major design problem for operating system</a:t>
            </a:r>
          </a:p>
          <a:p>
            <a:endParaRPr lang="en-US" altLang="ar-IQ" smtClean="0"/>
          </a:p>
          <a:p>
            <a:r>
              <a:rPr lang="en-US" altLang="ar-IQ" smtClean="0"/>
              <a:t>UNIX is distinct from other systems in that multiple processes can be created and manipulated with ease</a:t>
            </a:r>
          </a:p>
          <a:p>
            <a:endParaRPr lang="en-US" altLang="ar-IQ" smtClean="0"/>
          </a:p>
          <a:p>
            <a:r>
              <a:rPr lang="en-US" altLang="ar-IQ" smtClean="0"/>
              <a:t>These processes are represented in UNIX by various control blocks</a:t>
            </a:r>
          </a:p>
          <a:p>
            <a:pPr lvl="1"/>
            <a:r>
              <a:rPr lang="en-US" altLang="ar-IQ" smtClean="0"/>
              <a:t>Control blocks associated with a process are stored in the kernel</a:t>
            </a:r>
          </a:p>
          <a:p>
            <a:pPr lvl="1"/>
            <a:r>
              <a:rPr lang="en-US" altLang="ar-IQ" smtClean="0"/>
              <a:t>Information in these control blocks is used by the kernel for process control and CPU scheduling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075" y="277813"/>
            <a:ext cx="75787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Process Control Blocks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236663"/>
            <a:ext cx="7508875" cy="5233987"/>
          </a:xfrm>
        </p:spPr>
        <p:txBody>
          <a:bodyPr>
            <a:normAutofit/>
          </a:bodyPr>
          <a:lstStyle/>
          <a:p>
            <a:r>
              <a:rPr lang="en-US" altLang="ar-IQ" smtClean="0"/>
              <a:t>The most basic data structure associated with processes is the </a:t>
            </a:r>
            <a:r>
              <a:rPr lang="en-US" altLang="ar-IQ" b="1" smtClean="0"/>
              <a:t>process structure</a:t>
            </a:r>
          </a:p>
          <a:p>
            <a:pPr lvl="1"/>
            <a:r>
              <a:rPr lang="en-US" altLang="ar-IQ" smtClean="0"/>
              <a:t>unique process identifier</a:t>
            </a:r>
          </a:p>
          <a:p>
            <a:pPr lvl="1"/>
            <a:r>
              <a:rPr lang="en-US" altLang="ar-IQ" smtClean="0"/>
              <a:t>scheduling information (e.g., priority)</a:t>
            </a:r>
          </a:p>
          <a:p>
            <a:pPr lvl="1"/>
            <a:r>
              <a:rPr lang="en-US" altLang="ar-IQ" smtClean="0"/>
              <a:t>pointers to other control blocks </a:t>
            </a:r>
          </a:p>
          <a:p>
            <a:pPr lvl="1"/>
            <a:endParaRPr lang="en-US" altLang="ar-IQ" sz="800" smtClean="0"/>
          </a:p>
          <a:p>
            <a:r>
              <a:rPr lang="en-US" altLang="ar-IQ" smtClean="0"/>
              <a:t>The </a:t>
            </a:r>
            <a:r>
              <a:rPr lang="en-US" altLang="ar-IQ" b="1" smtClean="0"/>
              <a:t>virtual address space</a:t>
            </a:r>
            <a:r>
              <a:rPr lang="en-US" altLang="ar-IQ" smtClean="0"/>
              <a:t> of a user process is divided into text (program code), data, and stack segments</a:t>
            </a:r>
          </a:p>
          <a:p>
            <a:endParaRPr lang="en-US" altLang="ar-IQ" sz="800" smtClean="0"/>
          </a:p>
          <a:p>
            <a:r>
              <a:rPr lang="en-US" altLang="ar-IQ" smtClean="0"/>
              <a:t>Every process with sharable text has a pointer form its process structure to a </a:t>
            </a:r>
            <a:r>
              <a:rPr lang="en-US" altLang="ar-IQ" b="1" smtClean="0"/>
              <a:t>text structure</a:t>
            </a:r>
          </a:p>
          <a:p>
            <a:pPr lvl="1"/>
            <a:r>
              <a:rPr lang="en-US" altLang="ar-IQ" smtClean="0"/>
              <a:t>always resident in main memory</a:t>
            </a:r>
          </a:p>
          <a:p>
            <a:pPr lvl="1"/>
            <a:r>
              <a:rPr lang="en-US" altLang="ar-IQ" smtClean="0"/>
              <a:t>records how many processes are using the text segment </a:t>
            </a:r>
          </a:p>
          <a:p>
            <a:pPr lvl="1"/>
            <a:r>
              <a:rPr lang="en-US" altLang="ar-IQ" smtClean="0"/>
              <a:t>records were the page table for the text segment can be found on disk when it is swapped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925" y="277813"/>
            <a:ext cx="75088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System Data Segment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04138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Most ordinary work is done in </a:t>
            </a:r>
            <a:r>
              <a:rPr lang="en-US" altLang="ar-IQ" b="1" smtClean="0"/>
              <a:t>user mode</a:t>
            </a:r>
            <a:r>
              <a:rPr lang="en-US" altLang="ar-IQ" smtClean="0"/>
              <a:t>; system calls are performed in </a:t>
            </a:r>
            <a:r>
              <a:rPr lang="en-US" altLang="ar-IQ" b="1" smtClean="0"/>
              <a:t>system mode</a:t>
            </a:r>
          </a:p>
          <a:p>
            <a:endParaRPr lang="en-US" altLang="ar-IQ" b="1" smtClean="0"/>
          </a:p>
          <a:p>
            <a:r>
              <a:rPr lang="en-US" altLang="ar-IQ" smtClean="0"/>
              <a:t>The system and user phases of a process never execute simultaneously</a:t>
            </a:r>
          </a:p>
          <a:p>
            <a:endParaRPr lang="en-US" altLang="ar-IQ" smtClean="0"/>
          </a:p>
          <a:p>
            <a:r>
              <a:rPr lang="en-US" altLang="ar-IQ" smtClean="0"/>
              <a:t>A </a:t>
            </a:r>
            <a:r>
              <a:rPr lang="en-US" altLang="ar-IQ" b="1" smtClean="0"/>
              <a:t>kernel stack</a:t>
            </a:r>
            <a:r>
              <a:rPr lang="en-US" altLang="ar-IQ" smtClean="0"/>
              <a:t> (rather than the user stack) is used for a process  executing in system mode</a:t>
            </a:r>
          </a:p>
          <a:p>
            <a:endParaRPr lang="en-US" altLang="ar-IQ" smtClean="0"/>
          </a:p>
          <a:p>
            <a:r>
              <a:rPr lang="en-US" altLang="ar-IQ" smtClean="0"/>
              <a:t>The kernel stack and the user structure together compose the </a:t>
            </a:r>
            <a:r>
              <a:rPr lang="en-US" altLang="ar-IQ" b="1" smtClean="0"/>
              <a:t>system data</a:t>
            </a:r>
            <a:r>
              <a:rPr lang="en-US" altLang="ar-IQ" smtClean="0"/>
              <a:t> segment for the process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UNIX History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27113" y="1285875"/>
            <a:ext cx="7510462" cy="4795838"/>
          </a:xfrm>
        </p:spPr>
        <p:txBody>
          <a:bodyPr>
            <a:normAutofit/>
          </a:bodyPr>
          <a:lstStyle/>
          <a:p>
            <a:pPr algn="l" rtl="0"/>
            <a:r>
              <a:rPr lang="en-US" altLang="ar-IQ" dirty="0" smtClean="0"/>
              <a:t>First developed in 1969 by Ken Thompson and Dennis Ritchie of the Research Group at Bell Laboratories; incorporated features of other operating systems, especially MULTICS</a:t>
            </a:r>
          </a:p>
          <a:p>
            <a:pPr algn="l" rtl="0"/>
            <a:r>
              <a:rPr lang="en-US" altLang="ar-IQ" dirty="0" smtClean="0"/>
              <a:t>The third version was written in C, which was developed at Bell Labs specifically to support UNIX</a:t>
            </a:r>
          </a:p>
          <a:p>
            <a:pPr algn="l" rtl="0"/>
            <a:r>
              <a:rPr lang="en-US" altLang="ar-IQ" dirty="0" smtClean="0"/>
              <a:t>The most influential of the non-Bell Labs and non-AT&amp;T UNIX development groups — University of California at Berkeley (Berkeley Software Distributions - </a:t>
            </a:r>
            <a:r>
              <a:rPr lang="en-US" altLang="ar-IQ" b="1" dirty="0" smtClean="0"/>
              <a:t>BSD</a:t>
            </a:r>
            <a:r>
              <a:rPr lang="en-US" altLang="ar-IQ" dirty="0" smtClean="0"/>
              <a:t>)</a:t>
            </a:r>
          </a:p>
          <a:p>
            <a:pPr lvl="1" algn="l" rtl="0"/>
            <a:r>
              <a:rPr lang="en-US" altLang="ar-IQ" dirty="0" smtClean="0"/>
              <a:t>4BSD UNIX resulted from DARPA funding to develop a standard UNIX system for government use</a:t>
            </a:r>
          </a:p>
          <a:p>
            <a:pPr lvl="1" algn="l" rtl="0"/>
            <a:r>
              <a:rPr lang="en-US" altLang="ar-IQ" dirty="0" smtClean="0"/>
              <a:t>Developed for the VAX, 4.3BSD is one of the most influential versions, and has been ported to many other platforms</a:t>
            </a:r>
          </a:p>
          <a:p>
            <a:pPr algn="l" rtl="0"/>
            <a:r>
              <a:rPr lang="en-US" altLang="ar-IQ" dirty="0" smtClean="0"/>
              <a:t>Several standardization projects seek to consolidate the variant flavors of UNIX leading to one programming interface to UNIX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04788"/>
            <a:ext cx="7791450" cy="661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z="2800" smtClean="0"/>
              <a:t>Finding parts of a process using </a:t>
            </a:r>
            <a:br>
              <a:rPr lang="en-US" altLang="ar-IQ" sz="2800" smtClean="0"/>
            </a:br>
            <a:r>
              <a:rPr lang="en-US" altLang="ar-IQ" sz="2800" smtClean="0"/>
              <a:t>process structure</a:t>
            </a:r>
            <a:r>
              <a:rPr lang="en-US" altLang="ar-IQ" sz="2400" smtClean="0"/>
              <a:t> 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227138"/>
            <a:ext cx="68230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238" y="277813"/>
            <a:ext cx="75485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Allocating a New Process Structure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16825" cy="4530725"/>
          </a:xfrm>
        </p:spPr>
        <p:txBody>
          <a:bodyPr/>
          <a:lstStyle/>
          <a:p>
            <a:r>
              <a:rPr lang="en-US" altLang="ar-IQ" smtClean="0"/>
              <a:t>Fork allocates a new process structure for the child process, and copies the user structure</a:t>
            </a:r>
          </a:p>
          <a:p>
            <a:pPr lvl="1"/>
            <a:r>
              <a:rPr lang="en-US" altLang="ar-IQ" smtClean="0"/>
              <a:t>new page table is constructed</a:t>
            </a:r>
          </a:p>
          <a:p>
            <a:pPr lvl="1"/>
            <a:r>
              <a:rPr lang="en-US" altLang="ar-IQ" smtClean="0"/>
              <a:t>new main memory is allocated for the data and stack segments of the child process</a:t>
            </a:r>
          </a:p>
          <a:p>
            <a:pPr lvl="1"/>
            <a:r>
              <a:rPr lang="en-US" altLang="ar-IQ" smtClean="0"/>
              <a:t>copying the user structure preserves open file descriptors, user and group identifiers, signal handling, etc.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393700"/>
            <a:ext cx="77216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z="2800" smtClean="0"/>
              <a:t>Allocating a New Process Structure 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04138" cy="5018087"/>
          </a:xfrm>
        </p:spPr>
        <p:txBody>
          <a:bodyPr>
            <a:normAutofit/>
          </a:bodyPr>
          <a:lstStyle/>
          <a:p>
            <a:r>
              <a:rPr lang="en-US" altLang="ar-IQ" smtClean="0">
                <a:latin typeface="Courier New" panose="02070309020205020404" pitchFamily="49" charset="0"/>
              </a:rPr>
              <a:t>vfork</a:t>
            </a:r>
            <a:r>
              <a:rPr lang="en-US" altLang="ar-IQ" smtClean="0"/>
              <a:t> does </a:t>
            </a:r>
            <a:r>
              <a:rPr lang="en-US" altLang="ar-IQ" i="1" smtClean="0"/>
              <a:t>not</a:t>
            </a:r>
            <a:r>
              <a:rPr lang="en-US" altLang="ar-IQ" smtClean="0"/>
              <a:t> copy the data and stack to t he new process; the new process simply shares the page table of the old one</a:t>
            </a:r>
          </a:p>
          <a:p>
            <a:pPr lvl="1"/>
            <a:r>
              <a:rPr lang="en-US" altLang="ar-IQ" smtClean="0"/>
              <a:t>new user structure and a new process structure are still created</a:t>
            </a:r>
          </a:p>
          <a:p>
            <a:pPr lvl="1"/>
            <a:r>
              <a:rPr lang="en-US" altLang="ar-IQ" smtClean="0"/>
              <a:t>commonly used by a shell to execute a command and to wait for its completion</a:t>
            </a:r>
          </a:p>
          <a:p>
            <a:pPr lvl="1"/>
            <a:endParaRPr lang="en-US" altLang="ar-IQ" sz="800" smtClean="0"/>
          </a:p>
          <a:p>
            <a:r>
              <a:rPr lang="en-US" altLang="ar-IQ" smtClean="0"/>
              <a:t>A parent process uses </a:t>
            </a:r>
            <a:r>
              <a:rPr lang="en-US" altLang="ar-IQ" smtClean="0">
                <a:latin typeface="Courier New" panose="02070309020205020404" pitchFamily="49" charset="0"/>
              </a:rPr>
              <a:t>vfork</a:t>
            </a:r>
            <a:r>
              <a:rPr lang="en-US" altLang="ar-IQ" smtClean="0"/>
              <a:t> to produce a child process; the child uses </a:t>
            </a:r>
            <a:r>
              <a:rPr lang="en-US" altLang="ar-IQ" smtClean="0">
                <a:latin typeface="Courier New" panose="02070309020205020404" pitchFamily="49" charset="0"/>
              </a:rPr>
              <a:t>execve</a:t>
            </a:r>
            <a:r>
              <a:rPr lang="en-US" altLang="ar-IQ" smtClean="0"/>
              <a:t> to change its virtual address space, so there is no need for a copy of the parent</a:t>
            </a:r>
          </a:p>
          <a:p>
            <a:endParaRPr lang="en-US" altLang="ar-IQ" sz="800" smtClean="0"/>
          </a:p>
          <a:p>
            <a:r>
              <a:rPr lang="en-US" altLang="ar-IQ" smtClean="0"/>
              <a:t>Using </a:t>
            </a:r>
            <a:r>
              <a:rPr lang="en-US" altLang="ar-IQ" smtClean="0">
                <a:latin typeface="Courier New" panose="02070309020205020404" pitchFamily="49" charset="0"/>
              </a:rPr>
              <a:t>vfork</a:t>
            </a:r>
            <a:r>
              <a:rPr lang="en-US" altLang="ar-IQ" smtClean="0"/>
              <a:t> with a large parent process saves CPU time, but can be dangerous since any memory change occurs in both processes until </a:t>
            </a:r>
            <a:r>
              <a:rPr lang="en-US" altLang="ar-IQ" smtClean="0">
                <a:latin typeface="Courier New" panose="02070309020205020404" pitchFamily="49" charset="0"/>
              </a:rPr>
              <a:t>execve</a:t>
            </a:r>
            <a:r>
              <a:rPr lang="en-US" altLang="ar-IQ" smtClean="0"/>
              <a:t> occurs</a:t>
            </a:r>
          </a:p>
          <a:p>
            <a:endParaRPr lang="en-US" altLang="ar-IQ" sz="800" smtClean="0"/>
          </a:p>
          <a:p>
            <a:r>
              <a:rPr lang="en-US" altLang="ar-IQ" smtClean="0">
                <a:latin typeface="Courier New" panose="02070309020205020404" pitchFamily="49" charset="0"/>
              </a:rPr>
              <a:t>execve</a:t>
            </a:r>
            <a:r>
              <a:rPr lang="en-US" altLang="ar-IQ" smtClean="0"/>
              <a:t> creates no new process or user structure; rather the text and data of the process are replaced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CPU Scheduling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04138" cy="4530725"/>
          </a:xfrm>
        </p:spPr>
        <p:txBody>
          <a:bodyPr>
            <a:normAutofit lnSpcReduction="10000"/>
          </a:bodyPr>
          <a:lstStyle/>
          <a:p>
            <a:r>
              <a:rPr lang="en-US" altLang="ar-IQ" smtClean="0"/>
              <a:t>Every process has a </a:t>
            </a:r>
            <a:r>
              <a:rPr lang="en-US" altLang="ar-IQ" b="1" smtClean="0"/>
              <a:t>scheduling priority</a:t>
            </a:r>
            <a:r>
              <a:rPr lang="en-US" altLang="ar-IQ" smtClean="0"/>
              <a:t> associated with it; larger numbers indicate lower priority</a:t>
            </a:r>
          </a:p>
          <a:p>
            <a:endParaRPr lang="en-US" altLang="ar-IQ" sz="800" smtClean="0"/>
          </a:p>
          <a:p>
            <a:r>
              <a:rPr lang="en-US" altLang="ar-IQ" smtClean="0"/>
              <a:t>Negative feedback in CPU scheduling makes it difficult for a single process to take all the CPU time</a:t>
            </a:r>
          </a:p>
          <a:p>
            <a:endParaRPr lang="en-US" altLang="ar-IQ" sz="800" smtClean="0"/>
          </a:p>
          <a:p>
            <a:r>
              <a:rPr lang="en-US" altLang="ar-IQ" smtClean="0"/>
              <a:t>Process aging is employed to prevent starvation</a:t>
            </a:r>
          </a:p>
          <a:p>
            <a:endParaRPr lang="en-US" altLang="ar-IQ" sz="800" smtClean="0"/>
          </a:p>
          <a:p>
            <a:r>
              <a:rPr lang="en-US" altLang="ar-IQ" smtClean="0"/>
              <a:t>When a process chooses to relinquish the CPU, it goes to </a:t>
            </a:r>
            <a:r>
              <a:rPr lang="en-US" altLang="ar-IQ" b="1" smtClean="0"/>
              <a:t>sleep</a:t>
            </a:r>
            <a:r>
              <a:rPr lang="en-US" altLang="ar-IQ" smtClean="0"/>
              <a:t> on an </a:t>
            </a:r>
            <a:r>
              <a:rPr lang="en-US" altLang="ar-IQ" b="1" smtClean="0"/>
              <a:t>event</a:t>
            </a:r>
          </a:p>
          <a:p>
            <a:endParaRPr lang="en-US" altLang="ar-IQ" sz="800" b="1" smtClean="0"/>
          </a:p>
          <a:p>
            <a:r>
              <a:rPr lang="en-US" altLang="ar-IQ" smtClean="0"/>
              <a:t>When that event occurs, the system process that knows about it calls </a:t>
            </a:r>
            <a:r>
              <a:rPr lang="en-US" altLang="ar-IQ" smtClean="0">
                <a:latin typeface="Courier New" panose="02070309020205020404" pitchFamily="49" charset="0"/>
              </a:rPr>
              <a:t>wakeup</a:t>
            </a:r>
            <a:r>
              <a:rPr lang="en-US" altLang="ar-IQ" smtClean="0"/>
              <a:t> with the address corresponding to the event, and </a:t>
            </a:r>
            <a:r>
              <a:rPr lang="en-US" altLang="ar-IQ" i="1" smtClean="0"/>
              <a:t>all</a:t>
            </a:r>
            <a:r>
              <a:rPr lang="en-US" altLang="ar-IQ" smtClean="0"/>
              <a:t> processes that had done a </a:t>
            </a:r>
            <a:r>
              <a:rPr lang="en-US" altLang="ar-IQ" i="1" smtClean="0"/>
              <a:t>sleep</a:t>
            </a:r>
            <a:r>
              <a:rPr lang="en-US" altLang="ar-IQ" smtClean="0"/>
              <a:t> on the same address are put in the ready queue to be run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277813"/>
            <a:ext cx="7694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Memory Management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13663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The initial memory management schemes were constrained in size by the relatively small memory resources of the PDP machines on which UNIX was developed.</a:t>
            </a:r>
          </a:p>
          <a:p>
            <a:endParaRPr lang="en-US" altLang="ar-IQ" smtClean="0"/>
          </a:p>
          <a:p>
            <a:r>
              <a:rPr lang="en-US" altLang="ar-IQ" smtClean="0"/>
              <a:t>Pre 3BSD system use swapping exclusively to handle memory contention among processes:  If there is too much contention, processes are swapped out until enough memory is available</a:t>
            </a:r>
          </a:p>
          <a:p>
            <a:endParaRPr lang="en-US" altLang="ar-IQ" smtClean="0"/>
          </a:p>
          <a:p>
            <a:r>
              <a:rPr lang="en-US" altLang="ar-IQ" smtClean="0"/>
              <a:t>Allocation of both main memory and swap space is done first-fit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77813"/>
            <a:ext cx="7810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Memory Management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72400" cy="4530725"/>
          </a:xfrm>
        </p:spPr>
        <p:txBody>
          <a:bodyPr/>
          <a:lstStyle/>
          <a:p>
            <a:r>
              <a:rPr lang="en-US" altLang="ar-IQ" smtClean="0"/>
              <a:t>Sharable text segments do not need to be swapped; results in less swap traffic and reduces the amount of main memory required for multiple processes using the same text segment.</a:t>
            </a:r>
          </a:p>
          <a:p>
            <a:endParaRPr lang="en-US" altLang="ar-IQ" smtClean="0"/>
          </a:p>
          <a:p>
            <a:r>
              <a:rPr lang="en-US" altLang="ar-IQ" smtClean="0"/>
              <a:t>The </a:t>
            </a:r>
            <a:r>
              <a:rPr lang="en-US" altLang="ar-IQ" i="1" smtClean="0"/>
              <a:t>scheduler</a:t>
            </a:r>
            <a:r>
              <a:rPr lang="en-US" altLang="ar-IQ" smtClean="0"/>
              <a:t> </a:t>
            </a:r>
            <a:r>
              <a:rPr lang="en-US" altLang="ar-IQ" i="1" smtClean="0"/>
              <a:t>process</a:t>
            </a:r>
            <a:r>
              <a:rPr lang="en-US" altLang="ar-IQ" smtClean="0"/>
              <a:t> (or </a:t>
            </a:r>
            <a:r>
              <a:rPr lang="en-US" altLang="ar-IQ" i="1" smtClean="0"/>
              <a:t>swapper</a:t>
            </a:r>
            <a:r>
              <a:rPr lang="en-US" altLang="ar-IQ" smtClean="0"/>
              <a:t>) decides which processes to swap in or out, considering such factors as time idle, time in or out of main memory, size, etc.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Paging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75563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Berkeley UNIX systems depend primarily on paging for memory-contention management, and depend only secondarily on swapping.</a:t>
            </a:r>
          </a:p>
          <a:p>
            <a:endParaRPr lang="en-US" altLang="ar-IQ" smtClean="0"/>
          </a:p>
          <a:p>
            <a:r>
              <a:rPr lang="en-US" altLang="ar-IQ" b="1" smtClean="0"/>
              <a:t>Demand paging</a:t>
            </a:r>
            <a:r>
              <a:rPr lang="en-US" altLang="ar-IQ" smtClean="0"/>
              <a:t> – When a process needs a page and the page is not there, a page fault tot he kernel occurs, a frame of main memory is allocated, and the proper disk page is read into the frame. </a:t>
            </a:r>
          </a:p>
          <a:p>
            <a:endParaRPr lang="en-US" altLang="ar-IQ" smtClean="0"/>
          </a:p>
          <a:p>
            <a:r>
              <a:rPr lang="en-US" altLang="ar-IQ" smtClean="0"/>
              <a:t>A </a:t>
            </a:r>
            <a:r>
              <a:rPr lang="en-US" altLang="ar-IQ" smtClean="0">
                <a:latin typeface="Courier New" panose="02070309020205020404" pitchFamily="49" charset="0"/>
              </a:rPr>
              <a:t>pagedaemon </a:t>
            </a:r>
            <a:r>
              <a:rPr lang="en-US" altLang="ar-IQ" smtClean="0"/>
              <a:t>process uses a modified second-chance page-replacement algorithm to keep enough free frames to support the executing processes.</a:t>
            </a:r>
          </a:p>
          <a:p>
            <a:endParaRPr lang="en-US" altLang="ar-IQ" smtClean="0"/>
          </a:p>
          <a:p>
            <a:r>
              <a:rPr lang="en-US" altLang="ar-IQ" smtClean="0"/>
              <a:t>If the scheduler decides that the paging system is overloaded, processes will be swapped out whole until the overload is relieved.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File System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16825" cy="4530725"/>
          </a:xfrm>
        </p:spPr>
        <p:txBody>
          <a:bodyPr/>
          <a:lstStyle/>
          <a:p>
            <a:r>
              <a:rPr lang="en-US" altLang="ar-IQ" smtClean="0"/>
              <a:t>The UNIX file system supports two main objects: files and directories.</a:t>
            </a:r>
            <a:br>
              <a:rPr lang="en-US" altLang="ar-IQ" smtClean="0"/>
            </a:br>
            <a:endParaRPr lang="en-US" altLang="ar-IQ" smtClean="0"/>
          </a:p>
          <a:p>
            <a:r>
              <a:rPr lang="en-US" altLang="ar-IQ" smtClean="0"/>
              <a:t>Directories are just files with a special format, so the representation of a file is the basic UNIX concept.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277813"/>
            <a:ext cx="7723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Blocks and Fragments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 altLang="ar-IQ" smtClean="0"/>
              <a:t>Most of the file system is taken up by </a:t>
            </a:r>
            <a:r>
              <a:rPr lang="en-US" altLang="ar-IQ" i="1" smtClean="0"/>
              <a:t>data blocks</a:t>
            </a:r>
          </a:p>
          <a:p>
            <a:endParaRPr lang="en-US" altLang="ar-IQ" smtClean="0"/>
          </a:p>
          <a:p>
            <a:r>
              <a:rPr lang="en-US" altLang="ar-IQ" smtClean="0"/>
              <a:t>4.2BSD uses </a:t>
            </a:r>
            <a:r>
              <a:rPr lang="en-US" altLang="ar-IQ" i="1" smtClean="0"/>
              <a:t>two</a:t>
            </a:r>
            <a:r>
              <a:rPr lang="en-US" altLang="ar-IQ" smtClean="0"/>
              <a:t> block sized for files which have no indirect blocks:</a:t>
            </a:r>
          </a:p>
          <a:p>
            <a:pPr lvl="1"/>
            <a:r>
              <a:rPr lang="en-US" altLang="ar-IQ" smtClean="0"/>
              <a:t>All the blocks of a file are of a large </a:t>
            </a:r>
            <a:r>
              <a:rPr lang="en-US" altLang="ar-IQ" i="1" smtClean="0"/>
              <a:t>block</a:t>
            </a:r>
            <a:r>
              <a:rPr lang="en-US" altLang="ar-IQ" smtClean="0"/>
              <a:t> size (such as 8K), except the last</a:t>
            </a:r>
          </a:p>
          <a:p>
            <a:pPr lvl="1"/>
            <a:r>
              <a:rPr lang="en-US" altLang="ar-IQ" smtClean="0"/>
              <a:t>The last block is an appropriate multiple of a smaller </a:t>
            </a:r>
            <a:r>
              <a:rPr lang="en-US" altLang="ar-IQ" i="1" smtClean="0"/>
              <a:t>fragment size</a:t>
            </a:r>
            <a:r>
              <a:rPr lang="en-US" altLang="ar-IQ" smtClean="0"/>
              <a:t> (i.e., 1024) to fill out the file</a:t>
            </a:r>
          </a:p>
          <a:p>
            <a:pPr lvl="1"/>
            <a:r>
              <a:rPr lang="en-US" altLang="ar-IQ" smtClean="0"/>
              <a:t>Thus, a file of size 18,000 bytes would have two 8K blocks and one 2K fragment (which would not be filled completely)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77813"/>
            <a:ext cx="78295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Blocks and Fragments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 altLang="ar-IQ" smtClean="0"/>
              <a:t>The </a:t>
            </a:r>
            <a:r>
              <a:rPr lang="en-US" altLang="ar-IQ" b="1" smtClean="0"/>
              <a:t>block</a:t>
            </a:r>
            <a:r>
              <a:rPr lang="en-US" altLang="ar-IQ" smtClean="0"/>
              <a:t> and </a:t>
            </a:r>
            <a:r>
              <a:rPr lang="en-US" altLang="ar-IQ" b="1" smtClean="0"/>
              <a:t>fragment</a:t>
            </a:r>
            <a:r>
              <a:rPr lang="en-US" altLang="ar-IQ" smtClean="0"/>
              <a:t> sizes are set during file-system creation according to the intended use of the file system:</a:t>
            </a:r>
          </a:p>
          <a:p>
            <a:pPr lvl="1"/>
            <a:r>
              <a:rPr lang="en-US" altLang="ar-IQ" smtClean="0"/>
              <a:t>If many small files are expected, the fragment size should be small</a:t>
            </a:r>
          </a:p>
          <a:p>
            <a:pPr lvl="1"/>
            <a:r>
              <a:rPr lang="en-US" altLang="ar-IQ" smtClean="0"/>
              <a:t>If repeated transfers of large files are expected, the basic block size should be large</a:t>
            </a:r>
          </a:p>
          <a:p>
            <a:pPr lvl="1"/>
            <a:endParaRPr lang="en-US" altLang="ar-IQ" smtClean="0"/>
          </a:p>
          <a:p>
            <a:r>
              <a:rPr lang="en-US" altLang="ar-IQ" smtClean="0"/>
              <a:t>The maximum block-to-fragment ratio is 8 : 1; the minimum block size is 4K (typical choices are 4096 : 512 and 8192 : 1024)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History of UNIX Versions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130300"/>
            <a:ext cx="4392613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Inodes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13663" cy="50657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ar-IQ" smtClean="0"/>
              <a:t>A file is represented by an </a:t>
            </a:r>
            <a:r>
              <a:rPr lang="en-US" altLang="ar-IQ" b="1" smtClean="0"/>
              <a:t>inode</a:t>
            </a:r>
            <a:r>
              <a:rPr lang="en-US" altLang="ar-IQ" smtClean="0"/>
              <a:t> — a record that stores information about a specific file on the disk</a:t>
            </a:r>
          </a:p>
          <a:p>
            <a:pPr>
              <a:lnSpc>
                <a:spcPct val="90000"/>
              </a:lnSpc>
            </a:pPr>
            <a:endParaRPr lang="en-US" altLang="ar-IQ" smtClean="0"/>
          </a:p>
          <a:p>
            <a:pPr>
              <a:lnSpc>
                <a:spcPct val="90000"/>
              </a:lnSpc>
            </a:pPr>
            <a:r>
              <a:rPr lang="en-US" altLang="ar-IQ" smtClean="0"/>
              <a:t>The inode also contains 15 pointer to the disk blocks containing the file’s data contents</a:t>
            </a:r>
          </a:p>
          <a:p>
            <a:pPr lvl="1">
              <a:lnSpc>
                <a:spcPct val="90000"/>
              </a:lnSpc>
            </a:pPr>
            <a:r>
              <a:rPr lang="en-US" altLang="ar-IQ" smtClean="0"/>
              <a:t>First 12 point to </a:t>
            </a:r>
            <a:r>
              <a:rPr lang="en-US" altLang="ar-IQ" b="1" smtClean="0"/>
              <a:t>direct blocks</a:t>
            </a:r>
          </a:p>
          <a:p>
            <a:pPr lvl="1">
              <a:lnSpc>
                <a:spcPct val="90000"/>
              </a:lnSpc>
            </a:pPr>
            <a:r>
              <a:rPr lang="en-US" altLang="ar-IQ" smtClean="0"/>
              <a:t>Next three point to </a:t>
            </a:r>
            <a:r>
              <a:rPr lang="en-US" altLang="ar-IQ" b="1" smtClean="0"/>
              <a:t>indirect blocks</a:t>
            </a:r>
          </a:p>
          <a:p>
            <a:pPr lvl="2">
              <a:lnSpc>
                <a:spcPct val="90000"/>
              </a:lnSpc>
            </a:pPr>
            <a:r>
              <a:rPr lang="en-US" altLang="ar-IQ" smtClean="0"/>
              <a:t>First indirect block pointer is the address of a </a:t>
            </a:r>
            <a:r>
              <a:rPr lang="en-US" altLang="ar-IQ" b="1" smtClean="0"/>
              <a:t>single indirect block</a:t>
            </a:r>
            <a:r>
              <a:rPr lang="en-US" altLang="ar-IQ" smtClean="0"/>
              <a:t> — an index block containing the addresses of blocks that do contain data</a:t>
            </a:r>
          </a:p>
          <a:p>
            <a:pPr lvl="2">
              <a:lnSpc>
                <a:spcPct val="90000"/>
              </a:lnSpc>
            </a:pPr>
            <a:r>
              <a:rPr lang="en-US" altLang="ar-IQ" smtClean="0"/>
              <a:t>Second is a </a:t>
            </a:r>
            <a:r>
              <a:rPr lang="en-US" altLang="ar-IQ" b="1" smtClean="0"/>
              <a:t>double-indirect-block </a:t>
            </a:r>
            <a:r>
              <a:rPr lang="en-US" altLang="ar-IQ" smtClean="0"/>
              <a:t>pointer, the address of a block that contains the addresses of blocks that contain pointer to the actual data blocks.</a:t>
            </a:r>
          </a:p>
          <a:p>
            <a:pPr lvl="2">
              <a:lnSpc>
                <a:spcPct val="90000"/>
              </a:lnSpc>
            </a:pPr>
            <a:r>
              <a:rPr lang="en-US" altLang="ar-IQ" smtClean="0"/>
              <a:t>A </a:t>
            </a:r>
            <a:r>
              <a:rPr lang="en-US" altLang="ar-IQ" b="1" smtClean="0"/>
              <a:t>triple indirect</a:t>
            </a:r>
            <a:r>
              <a:rPr lang="en-US" altLang="ar-IQ" smtClean="0"/>
              <a:t> pointer is not needed; files with as many as 232 bytes will use only double indirection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Directories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04138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The inode type field distinguishes between plain files and directories</a:t>
            </a:r>
          </a:p>
          <a:p>
            <a:endParaRPr lang="en-US" altLang="ar-IQ" smtClean="0"/>
          </a:p>
          <a:p>
            <a:r>
              <a:rPr lang="en-US" altLang="ar-IQ" smtClean="0"/>
              <a:t>Directory entries are of variable length; each entry contains first the length of the entry, then the file name and the inode number</a:t>
            </a:r>
          </a:p>
          <a:p>
            <a:endParaRPr lang="en-US" altLang="ar-IQ" smtClean="0"/>
          </a:p>
          <a:p>
            <a:r>
              <a:rPr lang="en-US" altLang="ar-IQ" smtClean="0"/>
              <a:t>The user refers to a file by a path name,whereas the file system uses the inode as its definition of a file</a:t>
            </a:r>
          </a:p>
          <a:p>
            <a:pPr lvl="1"/>
            <a:r>
              <a:rPr lang="en-US" altLang="ar-IQ" smtClean="0"/>
              <a:t>The kernel has to map the supplied user path name to an inode</a:t>
            </a:r>
          </a:p>
          <a:p>
            <a:pPr lvl="1"/>
            <a:r>
              <a:rPr lang="en-US" altLang="ar-IQ" smtClean="0"/>
              <a:t>Directories are used for this mapping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Directories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04138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First determine the starting directory:</a:t>
            </a:r>
          </a:p>
          <a:p>
            <a:pPr lvl="1"/>
            <a:r>
              <a:rPr lang="en-US" altLang="ar-IQ" smtClean="0"/>
              <a:t>If the first character is “/”, the starting directory is the root directory</a:t>
            </a:r>
          </a:p>
          <a:p>
            <a:pPr lvl="1"/>
            <a:r>
              <a:rPr lang="en-US" altLang="ar-IQ" smtClean="0"/>
              <a:t>For any other starting character, the starting directory is the current directory</a:t>
            </a:r>
          </a:p>
          <a:p>
            <a:pPr lvl="1"/>
            <a:endParaRPr lang="en-US" altLang="ar-IQ" sz="800" smtClean="0"/>
          </a:p>
          <a:p>
            <a:r>
              <a:rPr lang="en-US" altLang="ar-IQ" smtClean="0"/>
              <a:t>The search process continues until the end of the path name is reached and the desired inode is returned</a:t>
            </a:r>
          </a:p>
          <a:p>
            <a:endParaRPr lang="en-US" altLang="ar-IQ" sz="800" smtClean="0"/>
          </a:p>
          <a:p>
            <a:r>
              <a:rPr lang="en-US" altLang="ar-IQ" smtClean="0"/>
              <a:t>Once the inode is found, a file structure is allocated to point to the inode</a:t>
            </a:r>
          </a:p>
          <a:p>
            <a:endParaRPr lang="en-US" altLang="ar-IQ" sz="800" smtClean="0"/>
          </a:p>
          <a:p>
            <a:r>
              <a:rPr lang="en-US" altLang="ar-IQ" smtClean="0"/>
              <a:t>4.3BSD improved file system performance by adding a directory name cache to hold recent directory-to-inode translations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422275"/>
            <a:ext cx="8143875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z="2800" smtClean="0"/>
              <a:t>Mapping of a File Descriptor to an Inode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94613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System calls that refer to open files indicate the file is passing a file descriptor as an argument</a:t>
            </a:r>
          </a:p>
          <a:p>
            <a:endParaRPr lang="en-US" altLang="ar-IQ" sz="800" smtClean="0"/>
          </a:p>
          <a:p>
            <a:r>
              <a:rPr lang="en-US" altLang="ar-IQ" smtClean="0"/>
              <a:t>The file descriptor is used by the kernel to index a table of open files for the current process</a:t>
            </a:r>
          </a:p>
          <a:p>
            <a:endParaRPr lang="en-US" altLang="ar-IQ" sz="800" smtClean="0"/>
          </a:p>
          <a:p>
            <a:r>
              <a:rPr lang="en-US" altLang="ar-IQ" smtClean="0"/>
              <a:t>Each entry of the table contains a pointer to a file structure</a:t>
            </a:r>
          </a:p>
          <a:p>
            <a:endParaRPr lang="en-US" altLang="ar-IQ" sz="800" smtClean="0"/>
          </a:p>
          <a:p>
            <a:r>
              <a:rPr lang="en-US" altLang="ar-IQ" smtClean="0"/>
              <a:t>This file structure in turn points to the inode</a:t>
            </a:r>
          </a:p>
          <a:p>
            <a:endParaRPr lang="en-US" altLang="ar-IQ" sz="800" smtClean="0"/>
          </a:p>
          <a:p>
            <a:r>
              <a:rPr lang="en-US" altLang="ar-IQ" smtClean="0"/>
              <a:t>Since the open file table has a fixed length which is only setable at boot time, there is a fixed limit on the number of concurrently open files in a system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File-System Control Blocks</a:t>
            </a:r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603375"/>
            <a:ext cx="7100888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Disk Structures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35875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The one file system that a user ordinarily sees may actually consist of several physical file systems, each on a different device</a:t>
            </a:r>
          </a:p>
          <a:p>
            <a:endParaRPr lang="en-US" altLang="ar-IQ" smtClean="0"/>
          </a:p>
          <a:p>
            <a:r>
              <a:rPr lang="en-US" altLang="ar-IQ" smtClean="0"/>
              <a:t>Partitioning a physical device into multiple file systems has several benefits</a:t>
            </a:r>
          </a:p>
          <a:p>
            <a:pPr lvl="1"/>
            <a:r>
              <a:rPr lang="en-US" altLang="ar-IQ" smtClean="0"/>
              <a:t>Different file systems can support different uses</a:t>
            </a:r>
          </a:p>
          <a:p>
            <a:pPr lvl="1"/>
            <a:r>
              <a:rPr lang="en-US" altLang="ar-IQ" smtClean="0"/>
              <a:t>Reliability is improved</a:t>
            </a:r>
          </a:p>
          <a:p>
            <a:pPr lvl="1"/>
            <a:r>
              <a:rPr lang="en-US" altLang="ar-IQ" smtClean="0"/>
              <a:t>Can improve efficiency by varying file-system parameters</a:t>
            </a:r>
          </a:p>
          <a:p>
            <a:pPr lvl="1"/>
            <a:r>
              <a:rPr lang="en-US" altLang="ar-IQ" smtClean="0"/>
              <a:t>Prevents one program form using all available space for a large file</a:t>
            </a:r>
          </a:p>
          <a:p>
            <a:pPr lvl="1"/>
            <a:r>
              <a:rPr lang="en-US" altLang="ar-IQ" smtClean="0"/>
              <a:t>Speeds up searches on backup tapes and restoring partitions from tape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Disk Structures (Cont.)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94613" cy="4530725"/>
          </a:xfrm>
        </p:spPr>
        <p:txBody>
          <a:bodyPr/>
          <a:lstStyle/>
          <a:p>
            <a:r>
              <a:rPr lang="en-US" altLang="ar-IQ" smtClean="0"/>
              <a:t>The </a:t>
            </a:r>
            <a:r>
              <a:rPr lang="en-US" altLang="ar-IQ" i="1" smtClean="0"/>
              <a:t>root file</a:t>
            </a:r>
            <a:r>
              <a:rPr lang="en-US" altLang="ar-IQ" smtClean="0"/>
              <a:t> system is always available on a drive</a:t>
            </a:r>
            <a:br>
              <a:rPr lang="en-US" altLang="ar-IQ" smtClean="0"/>
            </a:br>
            <a:endParaRPr lang="en-US" altLang="ar-IQ" smtClean="0"/>
          </a:p>
          <a:p>
            <a:r>
              <a:rPr lang="en-US" altLang="ar-IQ" smtClean="0"/>
              <a:t>Other file systems may be </a:t>
            </a:r>
            <a:r>
              <a:rPr lang="en-US" altLang="ar-IQ" b="1" smtClean="0"/>
              <a:t>mounted</a:t>
            </a:r>
            <a:r>
              <a:rPr lang="en-US" altLang="ar-IQ" smtClean="0"/>
              <a:t> — i.e., integrated into the directory hierarchy of the root file system</a:t>
            </a:r>
            <a:br>
              <a:rPr lang="en-US" altLang="ar-IQ" smtClean="0"/>
            </a:br>
            <a:endParaRPr lang="en-US" altLang="ar-IQ" smtClean="0"/>
          </a:p>
          <a:p>
            <a:r>
              <a:rPr lang="en-US" altLang="ar-IQ" smtClean="0"/>
              <a:t>The following figure illustrates how a directory structure is partitioned into file systems, which are mapped onto logical devices, which are partitions of physical devices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84175"/>
            <a:ext cx="76930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z="3000" smtClean="0"/>
              <a:t>Mapping File System to Physical Devices</a:t>
            </a: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9188"/>
            <a:ext cx="5946775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Implementations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46138" y="1285875"/>
            <a:ext cx="7707312" cy="4894263"/>
          </a:xfrm>
        </p:spPr>
        <p:txBody>
          <a:bodyPr>
            <a:normAutofit/>
          </a:bodyPr>
          <a:lstStyle/>
          <a:p>
            <a:r>
              <a:rPr lang="en-US" altLang="ar-IQ" smtClean="0"/>
              <a:t>The user interface to the file system is simple and well defined, allowing the implementation of the file system itself to be changed without significant effect on the user</a:t>
            </a:r>
          </a:p>
          <a:p>
            <a:r>
              <a:rPr lang="en-US" altLang="ar-IQ" smtClean="0"/>
              <a:t>For Version 7, the size of inodes doubled, the maximum file and file system sized increased, and the details of free-list handling and superblock information changed</a:t>
            </a:r>
          </a:p>
          <a:p>
            <a:r>
              <a:rPr lang="en-US" altLang="ar-IQ" smtClean="0"/>
              <a:t>In 4.0BSD, the size of blocks used in the file system was increased form 512 bytes to 1024 bytes — increased internal fragmentation, but doubled throughput</a:t>
            </a:r>
          </a:p>
          <a:p>
            <a:r>
              <a:rPr lang="en-US" altLang="ar-IQ" smtClean="0"/>
              <a:t>4.2BSD added the Berkeley Fast File System, which increased speed, and included new features</a:t>
            </a:r>
          </a:p>
          <a:p>
            <a:pPr lvl="1"/>
            <a:r>
              <a:rPr lang="en-US" altLang="ar-IQ" smtClean="0"/>
              <a:t>New directory system calls</a:t>
            </a:r>
          </a:p>
          <a:p>
            <a:pPr lvl="1"/>
            <a:r>
              <a:rPr lang="en-US" altLang="ar-IQ" smtClean="0">
                <a:latin typeface="Courier New" panose="02070309020205020404" pitchFamily="49" charset="0"/>
              </a:rPr>
              <a:t>truncate</a:t>
            </a:r>
            <a:r>
              <a:rPr lang="en-US" altLang="ar-IQ" smtClean="0"/>
              <a:t> calls</a:t>
            </a:r>
          </a:p>
          <a:p>
            <a:pPr lvl="1"/>
            <a:r>
              <a:rPr lang="en-US" altLang="ar-IQ" smtClean="0"/>
              <a:t>Fast File System found in most implementations of UNIX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8" y="277813"/>
            <a:ext cx="76755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Layout and Allocation Policy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13663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The kernel uses a &lt;</a:t>
            </a:r>
            <a:r>
              <a:rPr lang="en-US" altLang="ar-IQ" i="1" smtClean="0"/>
              <a:t>logical device number, inode number</a:t>
            </a:r>
            <a:r>
              <a:rPr lang="en-US" altLang="ar-IQ" smtClean="0"/>
              <a:t>&gt; pair to identify a file</a:t>
            </a:r>
          </a:p>
          <a:p>
            <a:pPr lvl="1"/>
            <a:r>
              <a:rPr lang="en-US" altLang="ar-IQ" smtClean="0"/>
              <a:t>The logical device number defines the file system involved</a:t>
            </a:r>
          </a:p>
          <a:p>
            <a:pPr lvl="1"/>
            <a:r>
              <a:rPr lang="en-US" altLang="ar-IQ" smtClean="0"/>
              <a:t>The inodes in the file system are numbered in sequence</a:t>
            </a:r>
          </a:p>
          <a:p>
            <a:pPr lvl="1"/>
            <a:endParaRPr lang="en-US" altLang="ar-IQ" smtClean="0"/>
          </a:p>
          <a:p>
            <a:r>
              <a:rPr lang="en-US" altLang="ar-IQ" smtClean="0"/>
              <a:t>4.3BSD introduced the </a:t>
            </a:r>
            <a:r>
              <a:rPr lang="en-US" altLang="ar-IQ" i="1" smtClean="0"/>
              <a:t>cylinder group</a:t>
            </a:r>
            <a:r>
              <a:rPr lang="en-US" altLang="ar-IQ" smtClean="0"/>
              <a:t> — allows localization of the blocks in a file</a:t>
            </a:r>
          </a:p>
          <a:p>
            <a:pPr lvl="1"/>
            <a:r>
              <a:rPr lang="en-US" altLang="ar-IQ" smtClean="0"/>
              <a:t>Each cylinder group occupies one or more consecutive cylinders of the disk, so that disk accesses within the cylinder group require minimal disk head movement</a:t>
            </a:r>
          </a:p>
          <a:p>
            <a:pPr lvl="1"/>
            <a:r>
              <a:rPr lang="en-US" altLang="ar-IQ" smtClean="0"/>
              <a:t>Every cylinder group has a superblock, a cylinder block, an array of inodes, and some data blocks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25" y="277813"/>
            <a:ext cx="74707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Early Advantages of UNIX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46138" y="1285875"/>
            <a:ext cx="7351712" cy="4483100"/>
          </a:xfrm>
        </p:spPr>
        <p:txBody>
          <a:bodyPr/>
          <a:lstStyle/>
          <a:p>
            <a:pPr algn="l" rtl="0"/>
            <a:r>
              <a:rPr lang="en-US" altLang="ar-IQ" dirty="0" smtClean="0"/>
              <a:t>Written in a high-level language</a:t>
            </a:r>
          </a:p>
          <a:p>
            <a:pPr algn="l" rtl="0"/>
            <a:r>
              <a:rPr lang="en-US" altLang="ar-IQ" dirty="0" smtClean="0"/>
              <a:t>Distributed in source form</a:t>
            </a:r>
          </a:p>
          <a:p>
            <a:pPr algn="l" rtl="0"/>
            <a:r>
              <a:rPr lang="en-US" altLang="ar-IQ" dirty="0" smtClean="0"/>
              <a:t>Provided powerful operating-system primitives on an inexpensive platform</a:t>
            </a:r>
          </a:p>
          <a:p>
            <a:pPr algn="l" rtl="0"/>
            <a:r>
              <a:rPr lang="en-US" altLang="ar-IQ" dirty="0" smtClean="0"/>
              <a:t>Small size, modular, clean design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4.3BSD Cylinder Group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216025"/>
            <a:ext cx="3667125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I/O System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45400" cy="4530725"/>
          </a:xfrm>
        </p:spPr>
        <p:txBody>
          <a:bodyPr/>
          <a:lstStyle/>
          <a:p>
            <a:r>
              <a:rPr lang="en-US" altLang="ar-IQ" smtClean="0"/>
              <a:t>The I/O system hides the peculiarities of I/O devices from the bulk of the kernel</a:t>
            </a:r>
            <a:br>
              <a:rPr lang="en-US" altLang="ar-IQ" smtClean="0"/>
            </a:br>
            <a:endParaRPr lang="en-US" altLang="ar-IQ" smtClean="0"/>
          </a:p>
          <a:p>
            <a:r>
              <a:rPr lang="en-US" altLang="ar-IQ" smtClean="0"/>
              <a:t>Consists of a buffer caching system, general device driver code, and drivers for specific hardware devices</a:t>
            </a:r>
            <a:br>
              <a:rPr lang="en-US" altLang="ar-IQ" smtClean="0"/>
            </a:br>
            <a:endParaRPr lang="en-US" altLang="ar-IQ" smtClean="0"/>
          </a:p>
          <a:p>
            <a:r>
              <a:rPr lang="en-US" altLang="ar-IQ" smtClean="0"/>
              <a:t>Only the device driver knows the peculiarities of a specific device</a:t>
            </a:r>
          </a:p>
          <a:p>
            <a:endParaRPr lang="en-US" altLang="ar-IQ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4.3 BSD Kernel I/O Structure</a:t>
            </a: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544638"/>
            <a:ext cx="75961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Block Buffer Cache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23188" cy="5249862"/>
          </a:xfrm>
        </p:spPr>
        <p:txBody>
          <a:bodyPr>
            <a:normAutofit/>
          </a:bodyPr>
          <a:lstStyle/>
          <a:p>
            <a:r>
              <a:rPr lang="en-US" altLang="ar-IQ" smtClean="0"/>
              <a:t>Consist of buffer headers, each of which can point to a piece of physical memory, as well as to a device number and a block number on the device.</a:t>
            </a:r>
          </a:p>
          <a:p>
            <a:endParaRPr lang="en-US" altLang="ar-IQ" sz="800" smtClean="0"/>
          </a:p>
          <a:p>
            <a:r>
              <a:rPr lang="en-US" altLang="ar-IQ" smtClean="0"/>
              <a:t>The buffer headers for blocks not currently in use are kept in several linked lists: </a:t>
            </a:r>
          </a:p>
          <a:p>
            <a:pPr lvl="1"/>
            <a:r>
              <a:rPr lang="en-US" altLang="ar-IQ" smtClean="0"/>
              <a:t>Buffers recently used, linked in LRU order (LRU list)</a:t>
            </a:r>
          </a:p>
          <a:p>
            <a:pPr lvl="1"/>
            <a:r>
              <a:rPr lang="en-US" altLang="ar-IQ" smtClean="0"/>
              <a:t>Buffers not recently used, or without valid contents (AGE list)</a:t>
            </a:r>
          </a:p>
          <a:p>
            <a:pPr lvl="1"/>
            <a:r>
              <a:rPr lang="en-US" altLang="ar-IQ" smtClean="0"/>
              <a:t>EMPTY buffers with no associated physical memory</a:t>
            </a:r>
          </a:p>
          <a:p>
            <a:pPr lvl="1"/>
            <a:endParaRPr lang="en-US" altLang="ar-IQ" sz="800" smtClean="0"/>
          </a:p>
          <a:p>
            <a:r>
              <a:rPr lang="en-US" altLang="ar-IQ" smtClean="0"/>
              <a:t>When a block is wanted from a device, the cache is searched.</a:t>
            </a:r>
          </a:p>
          <a:p>
            <a:endParaRPr lang="en-US" altLang="ar-IQ" sz="800" smtClean="0"/>
          </a:p>
          <a:p>
            <a:r>
              <a:rPr lang="en-US" altLang="ar-IQ" smtClean="0"/>
              <a:t>If the block is found it is used, and no I/O transfer is necessary.</a:t>
            </a:r>
          </a:p>
          <a:p>
            <a:endParaRPr lang="en-US" altLang="ar-IQ" sz="800" smtClean="0"/>
          </a:p>
          <a:p>
            <a:r>
              <a:rPr lang="en-US" altLang="ar-IQ" smtClean="0"/>
              <a:t>If it is not found, a buffer is chosen from the AGE list, or the LRU list if AGE is empty.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Block Buffer Cache (Cont.)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94613" cy="4530725"/>
          </a:xfrm>
        </p:spPr>
        <p:txBody>
          <a:bodyPr/>
          <a:lstStyle/>
          <a:p>
            <a:r>
              <a:rPr lang="en-US" altLang="ar-IQ" smtClean="0"/>
              <a:t>Buffer cache size effects system performance; if it is large enough,  the percentage of cache hits can be high and the number of actual I/O transfers low.</a:t>
            </a:r>
          </a:p>
          <a:p>
            <a:endParaRPr lang="en-US" altLang="ar-IQ" smtClean="0"/>
          </a:p>
          <a:p>
            <a:r>
              <a:rPr lang="en-US" altLang="ar-IQ" smtClean="0"/>
              <a:t>Data written to a disk file are buffered in the cache, and the disk driver sorts its output queue according to disk address — these actions allow the disk driver to minimize disk head seeks and to write data at times optimized for disk rotation.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Raw Device Interfaces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54925" cy="5018087"/>
          </a:xfrm>
        </p:spPr>
        <p:txBody>
          <a:bodyPr>
            <a:normAutofit lnSpcReduction="10000"/>
          </a:bodyPr>
          <a:lstStyle/>
          <a:p>
            <a:r>
              <a:rPr lang="en-US" altLang="ar-IQ" smtClean="0"/>
              <a:t>Almost every block device has a character interface, or </a:t>
            </a:r>
            <a:r>
              <a:rPr lang="en-US" altLang="ar-IQ" i="1" smtClean="0"/>
              <a:t>raw device</a:t>
            </a:r>
            <a:r>
              <a:rPr lang="en-US" altLang="ar-IQ" smtClean="0"/>
              <a:t> </a:t>
            </a:r>
            <a:r>
              <a:rPr lang="en-US" altLang="ar-IQ" i="1" smtClean="0"/>
              <a:t>interface</a:t>
            </a:r>
            <a:r>
              <a:rPr lang="en-US" altLang="ar-IQ" smtClean="0"/>
              <a:t> — unlike the block interface, it bypasses the block buffer cache.</a:t>
            </a:r>
          </a:p>
          <a:p>
            <a:endParaRPr lang="en-US" altLang="ar-IQ" smtClean="0"/>
          </a:p>
          <a:p>
            <a:r>
              <a:rPr lang="en-US" altLang="ar-IQ" smtClean="0"/>
              <a:t>Each disk driver maintains a queue of pending transfers.</a:t>
            </a:r>
          </a:p>
          <a:p>
            <a:endParaRPr lang="en-US" altLang="ar-IQ" smtClean="0"/>
          </a:p>
          <a:p>
            <a:r>
              <a:rPr lang="en-US" altLang="ar-IQ" smtClean="0"/>
              <a:t>Each record in the queue specifies: </a:t>
            </a:r>
          </a:p>
          <a:p>
            <a:pPr lvl="1"/>
            <a:r>
              <a:rPr lang="en-US" altLang="ar-IQ" smtClean="0"/>
              <a:t>whether it is a read or a write </a:t>
            </a:r>
          </a:p>
          <a:p>
            <a:pPr lvl="1"/>
            <a:r>
              <a:rPr lang="en-US" altLang="ar-IQ" smtClean="0"/>
              <a:t>a main memory address for the transfer</a:t>
            </a:r>
          </a:p>
          <a:p>
            <a:pPr lvl="1"/>
            <a:r>
              <a:rPr lang="en-US" altLang="ar-IQ" smtClean="0"/>
              <a:t>a device address for the transfer</a:t>
            </a:r>
          </a:p>
          <a:p>
            <a:pPr lvl="1"/>
            <a:r>
              <a:rPr lang="en-US" altLang="ar-IQ" smtClean="0"/>
              <a:t>a transfer size</a:t>
            </a:r>
          </a:p>
          <a:p>
            <a:pPr lvl="1"/>
            <a:endParaRPr lang="en-US" altLang="ar-IQ" smtClean="0"/>
          </a:p>
          <a:p>
            <a:r>
              <a:rPr lang="en-US" altLang="ar-IQ" smtClean="0"/>
              <a:t>It is simple to map the information from a block buffer to what is required for this queue.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C-Lists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45400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Terminal drivers use a character buffering system which involves keeping small blocks of characters in linked lists.</a:t>
            </a:r>
          </a:p>
          <a:p>
            <a:endParaRPr lang="en-US" altLang="ar-IQ" smtClean="0"/>
          </a:p>
          <a:p>
            <a:r>
              <a:rPr lang="en-US" altLang="ar-IQ" smtClean="0"/>
              <a:t>A </a:t>
            </a:r>
            <a:r>
              <a:rPr lang="en-US" altLang="ar-IQ" smtClean="0">
                <a:latin typeface="Courier New" panose="02070309020205020404" pitchFamily="49" charset="0"/>
              </a:rPr>
              <a:t>write</a:t>
            </a:r>
            <a:r>
              <a:rPr lang="en-US" altLang="ar-IQ" smtClean="0"/>
              <a:t> system call to a terminal enqueues characters on a list for the device. An initial transfer is started, and interrupts cause dequeueing of characters and further transfers.</a:t>
            </a:r>
          </a:p>
          <a:p>
            <a:endParaRPr lang="en-US" altLang="ar-IQ" smtClean="0"/>
          </a:p>
          <a:p>
            <a:r>
              <a:rPr lang="en-US" altLang="ar-IQ" smtClean="0"/>
              <a:t>Input is similarly interrupt driven</a:t>
            </a:r>
          </a:p>
          <a:p>
            <a:endParaRPr lang="en-US" altLang="ar-IQ" smtClean="0"/>
          </a:p>
          <a:p>
            <a:r>
              <a:rPr lang="en-US" altLang="ar-IQ" smtClean="0"/>
              <a:t>It is also possible to have the device driver bypass the canonical queue and return characters directly form the raw queue — </a:t>
            </a:r>
            <a:r>
              <a:rPr lang="en-US" altLang="ar-IQ" i="1" smtClean="0"/>
              <a:t>raw mode</a:t>
            </a:r>
            <a:r>
              <a:rPr lang="en-US" altLang="ar-IQ" smtClean="0"/>
              <a:t> (used by full-screen editors and other programs that need to react to every keystroke).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7152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Interprocess Communication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66038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The </a:t>
            </a:r>
            <a:r>
              <a:rPr lang="en-US" altLang="ar-IQ" i="1" smtClean="0"/>
              <a:t>pipe</a:t>
            </a:r>
            <a:r>
              <a:rPr lang="en-US" altLang="ar-IQ" smtClean="0"/>
              <a:t> is the IPC mechanism most characteristic of UNIX</a:t>
            </a:r>
          </a:p>
          <a:p>
            <a:pPr lvl="1"/>
            <a:r>
              <a:rPr lang="en-US" altLang="ar-IQ" smtClean="0"/>
              <a:t>Permits a reliable unidirectional byte stream between two processes</a:t>
            </a:r>
          </a:p>
          <a:p>
            <a:pPr lvl="1"/>
            <a:r>
              <a:rPr lang="en-US" altLang="ar-IQ" smtClean="0"/>
              <a:t>A benefit of pipes small size is that pipe data are seldom written to disk; they usually are kept in memory by the normal block buffer cache</a:t>
            </a:r>
          </a:p>
          <a:p>
            <a:pPr lvl="1"/>
            <a:endParaRPr lang="en-US" altLang="ar-IQ" smtClean="0"/>
          </a:p>
          <a:p>
            <a:r>
              <a:rPr lang="en-US" altLang="ar-IQ" smtClean="0"/>
              <a:t>In 4.3BSD, pipes are implemented as a special case of the </a:t>
            </a:r>
            <a:r>
              <a:rPr lang="en-US" altLang="ar-IQ" b="1" smtClean="0"/>
              <a:t>socket</a:t>
            </a:r>
            <a:r>
              <a:rPr lang="en-US" altLang="ar-IQ" smtClean="0"/>
              <a:t> mechanism which provides a general interface not only to facilities such as pipes, which are local to one machine, but also to networking facilities.</a:t>
            </a:r>
          </a:p>
          <a:p>
            <a:endParaRPr lang="en-US" altLang="ar-IQ" smtClean="0"/>
          </a:p>
          <a:p>
            <a:r>
              <a:rPr lang="en-US" altLang="ar-IQ" smtClean="0"/>
              <a:t>The socket mechanism can be used by unrelated processes.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Sockets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43013"/>
            <a:ext cx="7675563" cy="4530725"/>
          </a:xfrm>
        </p:spPr>
        <p:txBody>
          <a:bodyPr>
            <a:normAutofit/>
          </a:bodyPr>
          <a:lstStyle/>
          <a:p>
            <a:r>
              <a:rPr lang="en-US" altLang="ar-IQ" smtClean="0"/>
              <a:t>A socket is an endpont of communication.</a:t>
            </a:r>
          </a:p>
          <a:p>
            <a:endParaRPr lang="en-US" altLang="ar-IQ" sz="800" smtClean="0"/>
          </a:p>
          <a:p>
            <a:r>
              <a:rPr lang="en-US" altLang="ar-IQ" smtClean="0"/>
              <a:t>An in-use socket it usually bound with an address; the nature of the address depends on the </a:t>
            </a:r>
            <a:r>
              <a:rPr lang="en-US" altLang="ar-IQ" b="1" smtClean="0"/>
              <a:t>communication domain</a:t>
            </a:r>
            <a:r>
              <a:rPr lang="en-US" altLang="ar-IQ" smtClean="0"/>
              <a:t> of the socket.</a:t>
            </a:r>
          </a:p>
          <a:p>
            <a:endParaRPr lang="en-US" altLang="ar-IQ" sz="800" smtClean="0"/>
          </a:p>
          <a:p>
            <a:r>
              <a:rPr lang="en-US" altLang="ar-IQ" smtClean="0"/>
              <a:t>A characteristic property of a domain is that processes communication in the same domain use the same </a:t>
            </a:r>
            <a:r>
              <a:rPr lang="en-US" altLang="ar-IQ" b="1" smtClean="0"/>
              <a:t>address format</a:t>
            </a:r>
            <a:r>
              <a:rPr lang="en-US" altLang="ar-IQ" smtClean="0"/>
              <a:t>.</a:t>
            </a:r>
          </a:p>
          <a:p>
            <a:endParaRPr lang="en-US" altLang="ar-IQ" sz="800" b="1" smtClean="0"/>
          </a:p>
          <a:p>
            <a:r>
              <a:rPr lang="en-US" altLang="ar-IQ" smtClean="0"/>
              <a:t>A single socket can communicate in only one domain — the three domains currently implemented in 4.3BSD are:</a:t>
            </a:r>
          </a:p>
          <a:p>
            <a:pPr lvl="1"/>
            <a:r>
              <a:rPr lang="en-US" altLang="ar-IQ" smtClean="0"/>
              <a:t>the UNIX domain (AF_UNIX)</a:t>
            </a:r>
          </a:p>
          <a:p>
            <a:pPr lvl="1"/>
            <a:r>
              <a:rPr lang="en-US" altLang="ar-IQ" smtClean="0"/>
              <a:t>the Internet domain (AF_INET)</a:t>
            </a:r>
          </a:p>
          <a:p>
            <a:pPr lvl="1"/>
            <a:r>
              <a:rPr lang="en-US" altLang="ar-IQ" smtClean="0"/>
              <a:t>the XEROX Network Service (NS) domain (AF_NS)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Socket Types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46138" y="1285875"/>
            <a:ext cx="7678737" cy="4884738"/>
          </a:xfrm>
        </p:spPr>
        <p:txBody>
          <a:bodyPr>
            <a:normAutofit/>
          </a:bodyPr>
          <a:lstStyle/>
          <a:p>
            <a:pPr algn="l" rtl="0"/>
            <a:r>
              <a:rPr lang="en-US" altLang="ar-IQ" i="1" dirty="0" smtClean="0"/>
              <a:t>Stream sockets</a:t>
            </a:r>
            <a:r>
              <a:rPr lang="en-US" altLang="ar-IQ" dirty="0" smtClean="0"/>
              <a:t> provide reliable, duplex, sequenced data streams.  Supported in Internet domain by the TCP protocol.  In UNIX domain, pipes are implemented as a pair of communicating stream sockets.</a:t>
            </a:r>
          </a:p>
          <a:p>
            <a:pPr algn="l" rtl="0"/>
            <a:r>
              <a:rPr lang="en-US" altLang="ar-IQ" b="1" dirty="0" smtClean="0"/>
              <a:t>Sequenced packet sockets</a:t>
            </a:r>
            <a:r>
              <a:rPr lang="en-US" altLang="ar-IQ" dirty="0" smtClean="0"/>
              <a:t> provide similar data streams, except that record boundaries are provided</a:t>
            </a:r>
          </a:p>
          <a:p>
            <a:pPr lvl="1" algn="l" rtl="0"/>
            <a:r>
              <a:rPr lang="en-US" altLang="ar-IQ" dirty="0" smtClean="0"/>
              <a:t> Used in XEROX AF_NS protocol</a:t>
            </a:r>
          </a:p>
          <a:p>
            <a:pPr algn="l" rtl="0"/>
            <a:r>
              <a:rPr lang="en-US" altLang="ar-IQ" b="1" dirty="0" smtClean="0"/>
              <a:t>Datagram sockets</a:t>
            </a:r>
            <a:r>
              <a:rPr lang="en-US" altLang="ar-IQ" dirty="0" smtClean="0"/>
              <a:t> transfer messages of variable size in either direction.  Supported in Internet domain by UDP protocol.</a:t>
            </a:r>
          </a:p>
          <a:p>
            <a:pPr algn="l" rtl="0"/>
            <a:r>
              <a:rPr lang="en-US" altLang="ar-IQ" b="1" dirty="0" smtClean="0"/>
              <a:t>Reliably delivered message sockets</a:t>
            </a:r>
            <a:r>
              <a:rPr lang="en-US" altLang="ar-IQ" dirty="0" smtClean="0"/>
              <a:t> transfer messages that are guaranteed to arrive (Currently unsupported).</a:t>
            </a:r>
          </a:p>
          <a:p>
            <a:pPr algn="l" rtl="0"/>
            <a:r>
              <a:rPr lang="en-US" altLang="ar-IQ" b="1" dirty="0" smtClean="0"/>
              <a:t>Raw sockets</a:t>
            </a:r>
            <a:r>
              <a:rPr lang="en-US" altLang="ar-IQ" dirty="0" smtClean="0"/>
              <a:t> allow direct access by processes to the protocols that support the other socket types; e.g., in the Internet domain, it is possible to reach TCP, IP beneath that, or a deeper Ethernet protocol</a:t>
            </a:r>
          </a:p>
          <a:p>
            <a:pPr lvl="1" algn="l" rtl="0"/>
            <a:r>
              <a:rPr lang="en-US" altLang="ar-IQ" dirty="0" smtClean="0"/>
              <a:t> Useful for developing new protocols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277813"/>
            <a:ext cx="79470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UNIX Design Principles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46138" y="1285875"/>
            <a:ext cx="7750175" cy="4483100"/>
          </a:xfrm>
        </p:spPr>
        <p:txBody>
          <a:bodyPr>
            <a:normAutofit/>
          </a:bodyPr>
          <a:lstStyle/>
          <a:p>
            <a:pPr algn="l" rtl="0"/>
            <a:r>
              <a:rPr lang="en-US" altLang="ar-IQ" dirty="0" smtClean="0"/>
              <a:t>Designed to be a time-sharing system</a:t>
            </a:r>
          </a:p>
          <a:p>
            <a:pPr algn="l" rtl="0"/>
            <a:r>
              <a:rPr lang="en-US" altLang="ar-IQ" dirty="0" smtClean="0"/>
              <a:t>Has a simple standard user interface (shell) that can be replaced</a:t>
            </a:r>
          </a:p>
          <a:p>
            <a:pPr algn="l" rtl="0"/>
            <a:r>
              <a:rPr lang="en-US" altLang="ar-IQ" dirty="0" smtClean="0"/>
              <a:t>File system with multilevel tree-structured directories</a:t>
            </a:r>
          </a:p>
          <a:p>
            <a:pPr algn="l" rtl="0"/>
            <a:r>
              <a:rPr lang="en-US" altLang="ar-IQ" dirty="0" smtClean="0"/>
              <a:t>Files are supported by the kernel as unstructured sequences of bytes</a:t>
            </a:r>
          </a:p>
          <a:p>
            <a:pPr algn="l" rtl="0"/>
            <a:r>
              <a:rPr lang="en-US" altLang="ar-IQ" dirty="0" smtClean="0"/>
              <a:t>Supports multiple processes; a process can easily create new processes</a:t>
            </a:r>
          </a:p>
          <a:p>
            <a:pPr algn="l" rtl="0"/>
            <a:r>
              <a:rPr lang="en-US" altLang="ar-IQ" dirty="0" smtClean="0"/>
              <a:t>High priority given to making system interactive, and providing facilities for program development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Socket System Calls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846138" y="1285875"/>
            <a:ext cx="7705725" cy="5119688"/>
          </a:xfrm>
        </p:spPr>
        <p:txBody>
          <a:bodyPr>
            <a:normAutofit/>
          </a:bodyPr>
          <a:lstStyle/>
          <a:p>
            <a:pPr algn="l" rtl="0"/>
            <a:r>
              <a:rPr lang="en-US" altLang="ar-IQ" dirty="0" smtClean="0"/>
              <a:t>The </a:t>
            </a:r>
            <a:r>
              <a:rPr lang="en-US" altLang="ar-IQ" dirty="0" smtClean="0">
                <a:latin typeface="Courier New" panose="02070309020205020404" pitchFamily="49" charset="0"/>
              </a:rPr>
              <a:t>socket </a:t>
            </a:r>
            <a:r>
              <a:rPr lang="en-US" altLang="ar-IQ" dirty="0" smtClean="0"/>
              <a:t>call creates a socket; takes as arguments specifications of the communication domain, socket type, and protocol to be used and returns a small integer called a </a:t>
            </a:r>
            <a:r>
              <a:rPr lang="en-US" altLang="ar-IQ" b="1" dirty="0" smtClean="0"/>
              <a:t>socket descriptor</a:t>
            </a:r>
            <a:r>
              <a:rPr lang="en-US" altLang="ar-IQ" dirty="0" smtClean="0"/>
              <a:t>.</a:t>
            </a:r>
          </a:p>
          <a:p>
            <a:pPr algn="l" rtl="0"/>
            <a:endParaRPr lang="en-US" altLang="ar-IQ" sz="800" b="1" dirty="0" smtClean="0"/>
          </a:p>
          <a:p>
            <a:pPr algn="l" rtl="0"/>
            <a:r>
              <a:rPr lang="en-US" altLang="ar-IQ" dirty="0" smtClean="0"/>
              <a:t>A name is bound to a socket by the </a:t>
            </a:r>
            <a:r>
              <a:rPr lang="en-US" altLang="ar-IQ" dirty="0" smtClean="0">
                <a:latin typeface="Courier New" panose="02070309020205020404" pitchFamily="49" charset="0"/>
              </a:rPr>
              <a:t>bind</a:t>
            </a:r>
            <a:r>
              <a:rPr lang="en-US" altLang="ar-IQ" dirty="0" smtClean="0"/>
              <a:t> system call.</a:t>
            </a:r>
          </a:p>
          <a:p>
            <a:pPr algn="l" rtl="0"/>
            <a:endParaRPr lang="en-US" altLang="ar-IQ" sz="800" dirty="0" smtClean="0"/>
          </a:p>
          <a:p>
            <a:pPr algn="l" rtl="0"/>
            <a:r>
              <a:rPr lang="en-US" altLang="ar-IQ" dirty="0" smtClean="0"/>
              <a:t>The </a:t>
            </a:r>
            <a:r>
              <a:rPr lang="en-US" altLang="ar-IQ" dirty="0" smtClean="0">
                <a:latin typeface="Courier New" panose="02070309020205020404" pitchFamily="49" charset="0"/>
              </a:rPr>
              <a:t>connect</a:t>
            </a:r>
            <a:r>
              <a:rPr lang="en-US" altLang="ar-IQ" dirty="0" smtClean="0"/>
              <a:t> system call is used to initiate a connection.</a:t>
            </a:r>
          </a:p>
          <a:p>
            <a:pPr algn="l" rtl="0"/>
            <a:endParaRPr lang="en-US" altLang="ar-IQ" sz="800" dirty="0" smtClean="0"/>
          </a:p>
          <a:p>
            <a:pPr algn="l" rtl="0"/>
            <a:r>
              <a:rPr lang="en-US" altLang="ar-IQ" dirty="0" smtClean="0"/>
              <a:t>A server process uses </a:t>
            </a:r>
            <a:r>
              <a:rPr lang="en-US" altLang="ar-IQ" dirty="0" smtClean="0">
                <a:latin typeface="Courier New" panose="02070309020205020404" pitchFamily="49" charset="0"/>
              </a:rPr>
              <a:t>socket</a:t>
            </a:r>
            <a:r>
              <a:rPr lang="en-US" altLang="ar-IQ" dirty="0" smtClean="0"/>
              <a:t> to create a socket and </a:t>
            </a:r>
            <a:r>
              <a:rPr lang="en-US" altLang="ar-IQ" dirty="0" smtClean="0">
                <a:latin typeface="Courier New" panose="02070309020205020404" pitchFamily="49" charset="0"/>
              </a:rPr>
              <a:t>bind</a:t>
            </a:r>
            <a:r>
              <a:rPr lang="en-US" altLang="ar-IQ" dirty="0" smtClean="0"/>
              <a:t> to bind the well-known address of its service to that socket</a:t>
            </a:r>
          </a:p>
          <a:p>
            <a:pPr lvl="1" algn="l" rtl="0"/>
            <a:r>
              <a:rPr lang="en-US" altLang="ar-IQ" dirty="0" smtClean="0"/>
              <a:t>Uses </a:t>
            </a:r>
            <a:r>
              <a:rPr lang="en-US" altLang="ar-IQ" dirty="0" smtClean="0">
                <a:latin typeface="Courier New" panose="02070309020205020404" pitchFamily="49" charset="0"/>
              </a:rPr>
              <a:t>listen</a:t>
            </a:r>
            <a:r>
              <a:rPr lang="en-US" altLang="ar-IQ" dirty="0" smtClean="0"/>
              <a:t> to tell the kernel that it is ready to accept connections from clients</a:t>
            </a:r>
          </a:p>
          <a:p>
            <a:pPr lvl="1" algn="l" rtl="0"/>
            <a:r>
              <a:rPr lang="en-US" altLang="ar-IQ" dirty="0" smtClean="0"/>
              <a:t>Uses </a:t>
            </a:r>
            <a:r>
              <a:rPr lang="en-US" altLang="ar-IQ" dirty="0" smtClean="0">
                <a:latin typeface="Courier New" panose="02070309020205020404" pitchFamily="49" charset="0"/>
              </a:rPr>
              <a:t>accept </a:t>
            </a:r>
            <a:r>
              <a:rPr lang="en-US" altLang="ar-IQ" dirty="0" smtClean="0"/>
              <a:t>to accept individual connections</a:t>
            </a:r>
          </a:p>
          <a:p>
            <a:pPr lvl="1" algn="l" rtl="0"/>
            <a:r>
              <a:rPr lang="en-US" altLang="ar-IQ" dirty="0" smtClean="0"/>
              <a:t>Uses </a:t>
            </a:r>
            <a:r>
              <a:rPr lang="en-US" altLang="ar-IQ" dirty="0" smtClean="0">
                <a:latin typeface="Courier New" panose="02070309020205020404" pitchFamily="49" charset="0"/>
              </a:rPr>
              <a:t>fork</a:t>
            </a:r>
            <a:r>
              <a:rPr lang="en-US" altLang="ar-IQ" dirty="0" smtClean="0"/>
              <a:t> to produce a new process after the </a:t>
            </a:r>
            <a:r>
              <a:rPr lang="en-US" altLang="ar-IQ" dirty="0" smtClean="0">
                <a:latin typeface="Courier New" panose="02070309020205020404" pitchFamily="49" charset="0"/>
              </a:rPr>
              <a:t>accept</a:t>
            </a:r>
            <a:r>
              <a:rPr lang="en-US" altLang="ar-IQ" dirty="0" smtClean="0"/>
              <a:t> to service the client while the original server process continues to listen for more connections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13" y="277813"/>
            <a:ext cx="78120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Socket System Calls (Cont.)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26350" cy="4530725"/>
          </a:xfrm>
        </p:spPr>
        <p:txBody>
          <a:bodyPr/>
          <a:lstStyle/>
          <a:p>
            <a:pPr algn="l" rtl="0"/>
            <a:r>
              <a:rPr lang="en-US" altLang="ar-IQ" dirty="0" smtClean="0"/>
              <a:t>The simplest way to terminate a connection and to destroy the associated socket is to use the </a:t>
            </a:r>
            <a:r>
              <a:rPr lang="en-US" altLang="ar-IQ" dirty="0" smtClean="0">
                <a:latin typeface="Courier New" panose="02070309020205020404" pitchFamily="49" charset="0"/>
              </a:rPr>
              <a:t>close</a:t>
            </a:r>
            <a:r>
              <a:rPr lang="en-US" altLang="ar-IQ" dirty="0" smtClean="0"/>
              <a:t> system call on its socket descriptor.</a:t>
            </a:r>
          </a:p>
          <a:p>
            <a:pPr algn="l" rtl="0"/>
            <a:endParaRPr lang="en-US" altLang="ar-IQ" dirty="0" smtClean="0"/>
          </a:p>
          <a:p>
            <a:pPr algn="l" rtl="0"/>
            <a:r>
              <a:rPr lang="en-US" altLang="ar-IQ" dirty="0" smtClean="0"/>
              <a:t>The </a:t>
            </a:r>
            <a:r>
              <a:rPr lang="en-US" altLang="ar-IQ" dirty="0" smtClean="0">
                <a:latin typeface="Courier New" panose="02070309020205020404" pitchFamily="49" charset="0"/>
              </a:rPr>
              <a:t>select</a:t>
            </a:r>
            <a:r>
              <a:rPr lang="en-US" altLang="ar-IQ" dirty="0" smtClean="0"/>
              <a:t> system call can be used to multiplex data transfers on several file descriptors and /or socket descriptors.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dirty="0" smtClean="0"/>
              <a:t>Network Support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626350" cy="453072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altLang="ar-IQ" dirty="0" smtClean="0"/>
              <a:t>Networking support is one of the most important features in 4.3BSD.</a:t>
            </a:r>
          </a:p>
          <a:p>
            <a:pPr algn="l" rtl="0"/>
            <a:endParaRPr lang="en-US" altLang="ar-IQ" sz="800" dirty="0" smtClean="0"/>
          </a:p>
          <a:p>
            <a:pPr algn="l" rtl="0"/>
            <a:r>
              <a:rPr lang="en-US" altLang="ar-IQ" dirty="0" smtClean="0"/>
              <a:t>The socket concept provides the programming mechanism to access other processes, even across a network.</a:t>
            </a:r>
          </a:p>
          <a:p>
            <a:pPr algn="l" rtl="0"/>
            <a:endParaRPr lang="en-US" altLang="ar-IQ" sz="800" dirty="0" smtClean="0"/>
          </a:p>
          <a:p>
            <a:pPr algn="l" rtl="0"/>
            <a:r>
              <a:rPr lang="en-US" altLang="ar-IQ" dirty="0" smtClean="0"/>
              <a:t>Sockets provide an interface to several sets of protocols.</a:t>
            </a:r>
          </a:p>
          <a:p>
            <a:pPr algn="l" rtl="0"/>
            <a:endParaRPr lang="en-US" altLang="ar-IQ" sz="800" dirty="0" smtClean="0"/>
          </a:p>
          <a:p>
            <a:pPr algn="l" rtl="0"/>
            <a:r>
              <a:rPr lang="en-US" altLang="ar-IQ" dirty="0" smtClean="0"/>
              <a:t>Almost all current UNIX systems support UUCP.</a:t>
            </a:r>
          </a:p>
          <a:p>
            <a:pPr algn="l" rtl="0"/>
            <a:endParaRPr lang="en-US" altLang="ar-IQ" sz="800" dirty="0" smtClean="0"/>
          </a:p>
          <a:p>
            <a:pPr algn="l" rtl="0"/>
            <a:r>
              <a:rPr lang="en-US" altLang="ar-IQ" dirty="0" smtClean="0"/>
              <a:t>4.3BSD supports the DARPA Internet protocols UDP, TCP, IP, and ICMP on a wide range of Ethernet, token-ring, and ARPANET interfaces.</a:t>
            </a:r>
          </a:p>
          <a:p>
            <a:pPr algn="l" rtl="0"/>
            <a:endParaRPr lang="en-US" altLang="ar-IQ" sz="800" dirty="0" smtClean="0"/>
          </a:p>
          <a:p>
            <a:pPr algn="l" rtl="0"/>
            <a:r>
              <a:rPr lang="en-US" altLang="ar-IQ" dirty="0" smtClean="0"/>
              <a:t>The 4.3BSD networking implementation, and to a certain extent the socket facility, is more oriented toward the ARPANET Reference Model (ARM).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Programmer Interface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62038" y="1849438"/>
            <a:ext cx="7427912" cy="4114800"/>
          </a:xfrm>
        </p:spPr>
        <p:txBody>
          <a:bodyPr/>
          <a:lstStyle/>
          <a:p>
            <a:r>
              <a:rPr lang="en-US" altLang="ar-IQ" smtClean="0"/>
              <a:t>Kernel:  everything below the system-call interface and above the physical hardware</a:t>
            </a:r>
          </a:p>
          <a:p>
            <a:pPr lvl="1"/>
            <a:r>
              <a:rPr lang="en-US" altLang="ar-IQ" smtClean="0"/>
              <a:t>Provides file system, CPU scheduling, memory management, and other OS functions through system calls</a:t>
            </a:r>
          </a:p>
          <a:p>
            <a:r>
              <a:rPr lang="en-US" altLang="ar-IQ" smtClean="0"/>
              <a:t>Systems programs:  use the kernel-supported system calls to provide useful functions, such as compilation and file manipulation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46138" y="1285875"/>
            <a:ext cx="7008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ar-IQ">
                <a:latin typeface="Helvetica" panose="020B0604020202020204" pitchFamily="34" charset="0"/>
              </a:rPr>
              <a:t>Like most computer systems, UNIX consists of two separable parts: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4.4BSD Layer Structure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220788"/>
            <a:ext cx="621188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IQ" smtClean="0"/>
              <a:t>System Calls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46138" y="1285875"/>
            <a:ext cx="7653337" cy="4483100"/>
          </a:xfrm>
        </p:spPr>
        <p:txBody>
          <a:bodyPr/>
          <a:lstStyle/>
          <a:p>
            <a:r>
              <a:rPr lang="en-US" altLang="ar-IQ" smtClean="0"/>
              <a:t>System calls define the programmer interface to UNIX </a:t>
            </a:r>
          </a:p>
          <a:p>
            <a:r>
              <a:rPr lang="en-US" altLang="ar-IQ" smtClean="0"/>
              <a:t>The set of systems programs commonly available defines the user interface</a:t>
            </a:r>
          </a:p>
          <a:p>
            <a:r>
              <a:rPr lang="en-US" altLang="ar-IQ" smtClean="0"/>
              <a:t>The programmer and user interface define the context that the kernel must support</a:t>
            </a:r>
          </a:p>
          <a:p>
            <a:r>
              <a:rPr lang="en-US" altLang="ar-IQ" smtClean="0"/>
              <a:t>Roughly three categories of system calls in UNIX</a:t>
            </a:r>
          </a:p>
          <a:p>
            <a:pPr lvl="1"/>
            <a:r>
              <a:rPr lang="en-US" altLang="ar-IQ" smtClean="0"/>
              <a:t>File manipulation (same system calls also support device manipulation)</a:t>
            </a:r>
          </a:p>
          <a:p>
            <a:pPr lvl="1"/>
            <a:r>
              <a:rPr lang="en-US" altLang="ar-IQ" smtClean="0"/>
              <a:t>Process control</a:t>
            </a:r>
          </a:p>
          <a:p>
            <a:pPr lvl="1"/>
            <a:r>
              <a:rPr lang="en-US" altLang="ar-IQ" smtClean="0"/>
              <a:t>Information manipulation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2201</TotalTime>
  <Words>4053</Words>
  <Application>Microsoft Office PowerPoint</Application>
  <PresentationFormat>On-screen Show (4:3)</PresentationFormat>
  <Paragraphs>479</Paragraphs>
  <Slides>62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5" baseType="lpstr">
      <vt:lpstr>SimSun</vt:lpstr>
      <vt:lpstr>Arabic Typesetting</vt:lpstr>
      <vt:lpstr>Arial</vt:lpstr>
      <vt:lpstr>Courier New</vt:lpstr>
      <vt:lpstr>Helvetica</vt:lpstr>
      <vt:lpstr>Monotype Corsiva</vt:lpstr>
      <vt:lpstr>华文新魏</vt:lpstr>
      <vt:lpstr>Tahoma</vt:lpstr>
      <vt:lpstr>Times New Roman</vt:lpstr>
      <vt:lpstr>Trebuchet MS</vt:lpstr>
      <vt:lpstr>Verdana</vt:lpstr>
      <vt:lpstr>Wingdings 3</vt:lpstr>
      <vt:lpstr>Facet</vt:lpstr>
      <vt:lpstr>PowerPoint Presentation</vt:lpstr>
      <vt:lpstr>Module A:  The FreeBSD System</vt:lpstr>
      <vt:lpstr>UNIX History</vt:lpstr>
      <vt:lpstr>History of UNIX Versions</vt:lpstr>
      <vt:lpstr>Early Advantages of UNIX</vt:lpstr>
      <vt:lpstr>UNIX Design Principles</vt:lpstr>
      <vt:lpstr>Programmer Interface</vt:lpstr>
      <vt:lpstr>4.4BSD Layer Structure</vt:lpstr>
      <vt:lpstr>System Calls</vt:lpstr>
      <vt:lpstr>File Manipulation</vt:lpstr>
      <vt:lpstr>Typical UNIX Directory Structure</vt:lpstr>
      <vt:lpstr>Process Control</vt:lpstr>
      <vt:lpstr>Illustration of Process Control Calls</vt:lpstr>
      <vt:lpstr>Process Control (Cont.)</vt:lpstr>
      <vt:lpstr>Process Control (Cont.)</vt:lpstr>
      <vt:lpstr>Signals</vt:lpstr>
      <vt:lpstr>Process Groups</vt:lpstr>
      <vt:lpstr>Process Groups (Cont.)</vt:lpstr>
      <vt:lpstr>Information Manipulation</vt:lpstr>
      <vt:lpstr>Library Routines</vt:lpstr>
      <vt:lpstr>User Interface</vt:lpstr>
      <vt:lpstr>Shells and Commands</vt:lpstr>
      <vt:lpstr>Shells and Commands (Cont.)</vt:lpstr>
      <vt:lpstr>Standard I/O</vt:lpstr>
      <vt:lpstr>Standard I/O Redirection</vt:lpstr>
      <vt:lpstr>Pipelines, Filters, and Shell Scripts</vt:lpstr>
      <vt:lpstr>Process Management</vt:lpstr>
      <vt:lpstr>Process Control Blocks</vt:lpstr>
      <vt:lpstr>System Data Segment</vt:lpstr>
      <vt:lpstr>Finding parts of a process using  process structure </vt:lpstr>
      <vt:lpstr>Allocating a New Process Structure</vt:lpstr>
      <vt:lpstr>Allocating a New Process Structure (Cont.)</vt:lpstr>
      <vt:lpstr>CPU Scheduling</vt:lpstr>
      <vt:lpstr>Memory Management</vt:lpstr>
      <vt:lpstr>Memory Management (Cont.)</vt:lpstr>
      <vt:lpstr>Paging </vt:lpstr>
      <vt:lpstr>File System</vt:lpstr>
      <vt:lpstr>Blocks and Fragments</vt:lpstr>
      <vt:lpstr>Blocks and Fragments (Cont.)</vt:lpstr>
      <vt:lpstr>Inodes</vt:lpstr>
      <vt:lpstr>Directories</vt:lpstr>
      <vt:lpstr>Directories (Cont.)</vt:lpstr>
      <vt:lpstr>Mapping of a File Descriptor to an Inode</vt:lpstr>
      <vt:lpstr>File-System Control Blocks</vt:lpstr>
      <vt:lpstr>Disk Structures</vt:lpstr>
      <vt:lpstr>Disk Structures (Cont.)</vt:lpstr>
      <vt:lpstr>Mapping File System to Physical Devices</vt:lpstr>
      <vt:lpstr>Implementations</vt:lpstr>
      <vt:lpstr>Layout and Allocation Policy</vt:lpstr>
      <vt:lpstr>4.3BSD Cylinder Group</vt:lpstr>
      <vt:lpstr>I/O System</vt:lpstr>
      <vt:lpstr>4.3 BSD Kernel I/O Structure</vt:lpstr>
      <vt:lpstr>Block Buffer Cache</vt:lpstr>
      <vt:lpstr>Block Buffer Cache (Cont.)</vt:lpstr>
      <vt:lpstr>Raw Device Interfaces</vt:lpstr>
      <vt:lpstr>C-Lists</vt:lpstr>
      <vt:lpstr>Interprocess Communication</vt:lpstr>
      <vt:lpstr>Sockets</vt:lpstr>
      <vt:lpstr>Socket Types</vt:lpstr>
      <vt:lpstr>Socket System Calls</vt:lpstr>
      <vt:lpstr>Socket System Calls (Cont.)</vt:lpstr>
      <vt:lpstr>Network Support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venous</cp:lastModifiedBy>
  <cp:revision>163</cp:revision>
  <cp:lastPrinted>2001-07-05T21:27:27Z</cp:lastPrinted>
  <dcterms:created xsi:type="dcterms:W3CDTF">1999-08-24T18:18:06Z</dcterms:created>
  <dcterms:modified xsi:type="dcterms:W3CDTF">2018-11-10T19:09:42Z</dcterms:modified>
</cp:coreProperties>
</file>