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994" r:id="rId1"/>
  </p:sldMasterIdLst>
  <p:notesMasterIdLst>
    <p:notesMasterId r:id="rId59"/>
  </p:notesMasterIdLst>
  <p:handoutMasterIdLst>
    <p:handoutMasterId r:id="rId60"/>
  </p:handoutMasterIdLst>
  <p:sldIdLst>
    <p:sldId id="411" r:id="rId2"/>
    <p:sldId id="347" r:id="rId3"/>
    <p:sldId id="348" r:id="rId4"/>
    <p:sldId id="349" r:id="rId5"/>
    <p:sldId id="350" r:id="rId6"/>
    <p:sldId id="351" r:id="rId7"/>
    <p:sldId id="352" r:id="rId8"/>
    <p:sldId id="353" r:id="rId9"/>
    <p:sldId id="354" r:id="rId10"/>
    <p:sldId id="355" r:id="rId11"/>
    <p:sldId id="356" r:id="rId12"/>
    <p:sldId id="357" r:id="rId13"/>
    <p:sldId id="358" r:id="rId14"/>
    <p:sldId id="359" r:id="rId15"/>
    <p:sldId id="360" r:id="rId16"/>
    <p:sldId id="361" r:id="rId17"/>
    <p:sldId id="393" r:id="rId18"/>
    <p:sldId id="363" r:id="rId19"/>
    <p:sldId id="364" r:id="rId20"/>
    <p:sldId id="408" r:id="rId21"/>
    <p:sldId id="366" r:id="rId22"/>
    <p:sldId id="403" r:id="rId23"/>
    <p:sldId id="404" r:id="rId24"/>
    <p:sldId id="367" r:id="rId25"/>
    <p:sldId id="369" r:id="rId26"/>
    <p:sldId id="370" r:id="rId27"/>
    <p:sldId id="371" r:id="rId28"/>
    <p:sldId id="372" r:id="rId29"/>
    <p:sldId id="373" r:id="rId30"/>
    <p:sldId id="374" r:id="rId31"/>
    <p:sldId id="375" r:id="rId32"/>
    <p:sldId id="410" r:id="rId33"/>
    <p:sldId id="376" r:id="rId34"/>
    <p:sldId id="377" r:id="rId35"/>
    <p:sldId id="378" r:id="rId36"/>
    <p:sldId id="379" r:id="rId37"/>
    <p:sldId id="380" r:id="rId38"/>
    <p:sldId id="381" r:id="rId39"/>
    <p:sldId id="382" r:id="rId40"/>
    <p:sldId id="407" r:id="rId41"/>
    <p:sldId id="384" r:id="rId42"/>
    <p:sldId id="385" r:id="rId43"/>
    <p:sldId id="394" r:id="rId44"/>
    <p:sldId id="395" r:id="rId45"/>
    <p:sldId id="396" r:id="rId46"/>
    <p:sldId id="386" r:id="rId47"/>
    <p:sldId id="398" r:id="rId48"/>
    <p:sldId id="397" r:id="rId49"/>
    <p:sldId id="389" r:id="rId50"/>
    <p:sldId id="390" r:id="rId51"/>
    <p:sldId id="391" r:id="rId52"/>
    <p:sldId id="409" r:id="rId53"/>
    <p:sldId id="400" r:id="rId54"/>
    <p:sldId id="401" r:id="rId55"/>
    <p:sldId id="402" r:id="rId56"/>
    <p:sldId id="387" r:id="rId57"/>
    <p:sldId id="392" r:id="rId58"/>
  </p:sldIdLst>
  <p:sldSz cx="9144000" cy="6858000" type="screen4x3"/>
  <p:notesSz cx="6881813" cy="9296400"/>
  <p:defaultTextStyle>
    <a:defPPr>
      <a:defRPr lang="en-US"/>
    </a:defPPr>
    <a:lvl1pPr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Verdana" panose="020B060403050404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Verdana" panose="020B060403050404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816">
          <p15:clr>
            <a:srgbClr val="A4A3A4"/>
          </p15:clr>
        </p15:guide>
        <p15:guide id="2" pos="4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CECFF"/>
    <a:srgbClr val="66CCFF"/>
    <a:srgbClr val="CCFFFF"/>
    <a:srgbClr val="F8F8F8"/>
    <a:srgbClr val="EAEAEA"/>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59" autoAdjust="0"/>
    <p:restoredTop sz="94660"/>
  </p:normalViewPr>
  <p:slideViewPr>
    <p:cSldViewPr snapToGrid="0">
      <p:cViewPr varScale="1">
        <p:scale>
          <a:sx n="62" d="100"/>
          <a:sy n="62" d="100"/>
        </p:scale>
        <p:origin x="648" y="40"/>
      </p:cViewPr>
      <p:guideLst>
        <p:guide orient="horz" pos="816"/>
        <p:guide pos="4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0"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3" name="Rectangle 3"/>
          <p:cNvSpPr>
            <a:spLocks noGrp="1" noChangeArrowheads="1"/>
          </p:cNvSpPr>
          <p:nvPr>
            <p:ph type="dt" sz="quarter" idx="1"/>
          </p:nvPr>
        </p:nvSpPr>
        <p:spPr bwMode="auto">
          <a:xfrm>
            <a:off x="3878263" y="0"/>
            <a:ext cx="3016250" cy="442913"/>
          </a:xfrm>
          <a:prstGeom prst="rect">
            <a:avLst/>
          </a:prstGeom>
          <a:noFill/>
          <a:ln w="9525">
            <a:noFill/>
            <a:miter lim="800000"/>
            <a:headEnd/>
            <a:tailEnd/>
          </a:ln>
        </p:spPr>
        <p:txBody>
          <a:bodyPr vert="horz" wrap="none" lIns="87575" tIns="43788" rIns="87575" bIns="43788" numCol="1" anchor="ctr" anchorCtr="0" compatLnSpc="1">
            <a:prstTxWarp prst="textNoShape">
              <a:avLst/>
            </a:prstTxWarp>
          </a:bodyPr>
          <a:lstStyle>
            <a:lvl1pPr algn="r" defTabSz="876300">
              <a:defRPr sz="1100">
                <a:latin typeface="Helvetica" charset="0"/>
                <a:ea typeface="ＭＳ Ｐゴシック" charset="-128"/>
                <a:cs typeface="ＭＳ Ｐゴシック" charset="-128"/>
              </a:defRPr>
            </a:lvl1pPr>
          </a:lstStyle>
          <a:p>
            <a:pPr>
              <a:defRPr/>
            </a:pPr>
            <a:endParaRPr lang="en-US"/>
          </a:p>
        </p:txBody>
      </p:sp>
      <p:sp>
        <p:nvSpPr>
          <p:cNvPr id="46084" name="Rectangle 4"/>
          <p:cNvSpPr>
            <a:spLocks noGrp="1" noChangeArrowheads="1"/>
          </p:cNvSpPr>
          <p:nvPr>
            <p:ph type="ftr" sz="quarter" idx="2"/>
          </p:nvPr>
        </p:nvSpPr>
        <p:spPr bwMode="auto">
          <a:xfrm>
            <a:off x="0"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defTabSz="876300">
              <a:defRPr sz="1100">
                <a:latin typeface="Helvetica" charset="0"/>
                <a:ea typeface="ＭＳ Ｐゴシック" charset="-128"/>
                <a:cs typeface="ＭＳ Ｐゴシック" charset="-128"/>
              </a:defRPr>
            </a:lvl1pPr>
          </a:lstStyle>
          <a:p>
            <a:pPr>
              <a:defRPr/>
            </a:pPr>
            <a:endParaRPr lang="en-US"/>
          </a:p>
        </p:txBody>
      </p:sp>
      <p:sp>
        <p:nvSpPr>
          <p:cNvPr id="46085" name="Rectangle 5"/>
          <p:cNvSpPr>
            <a:spLocks noGrp="1" noChangeArrowheads="1"/>
          </p:cNvSpPr>
          <p:nvPr>
            <p:ph type="sldNum" sz="quarter" idx="3"/>
          </p:nvPr>
        </p:nvSpPr>
        <p:spPr bwMode="auto">
          <a:xfrm>
            <a:off x="3878263" y="8866188"/>
            <a:ext cx="3016250" cy="442912"/>
          </a:xfrm>
          <a:prstGeom prst="rect">
            <a:avLst/>
          </a:prstGeom>
          <a:noFill/>
          <a:ln w="9525">
            <a:noFill/>
            <a:miter lim="800000"/>
            <a:headEnd/>
            <a:tailEnd/>
          </a:ln>
        </p:spPr>
        <p:txBody>
          <a:bodyPr vert="horz" wrap="none" lIns="87575" tIns="43788" rIns="87575" bIns="43788" numCol="1" anchor="b" anchorCtr="0" compatLnSpc="1">
            <a:prstTxWarp prst="textNoShape">
              <a:avLst/>
            </a:prstTxWarp>
          </a:bodyPr>
          <a:lstStyle>
            <a:lvl1pPr algn="r" defTabSz="876300">
              <a:defRPr sz="1100">
                <a:latin typeface="Helvetica" panose="020B0604020202020204" pitchFamily="34" charset="0"/>
              </a:defRPr>
            </a:lvl1pPr>
          </a:lstStyle>
          <a:p>
            <a:fld id="{E47C994C-49CC-4DAB-BF3D-CAF4AE954F80}" type="slidenum">
              <a:rPr lang="en-US" altLang="ar-IQ"/>
              <a:pPr/>
              <a:t>‹#›</a:t>
            </a:fld>
            <a:endParaRPr lang="en-US" altLang="ar-IQ"/>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47" name="Rectangle 3"/>
          <p:cNvSpPr>
            <a:spLocks noGrp="1" noChangeArrowheads="1"/>
          </p:cNvSpPr>
          <p:nvPr>
            <p:ph type="dt" idx="1"/>
          </p:nvPr>
        </p:nvSpPr>
        <p:spPr bwMode="auto">
          <a:xfrm>
            <a:off x="3900488" y="0"/>
            <a:ext cx="2981325" cy="463550"/>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lvl1pPr algn="r" defTabSz="923925">
              <a:defRPr sz="1200">
                <a:latin typeface="Times New Roman" charset="0"/>
                <a:ea typeface="ＭＳ Ｐゴシック" charset="-128"/>
                <a:cs typeface="ＭＳ Ｐゴシック" charset="-128"/>
              </a:defRPr>
            </a:lvl1pPr>
          </a:lstStyle>
          <a:p>
            <a:pPr>
              <a:defRPr/>
            </a:pPr>
            <a:endParaRPr lang="en-US"/>
          </a:p>
        </p:txBody>
      </p:sp>
      <p:sp>
        <p:nvSpPr>
          <p:cNvPr id="62468" name="Rectangle 4"/>
          <p:cNvSpPr>
            <a:spLocks noChangeArrowheads="1" noTextEdit="1"/>
          </p:cNvSpPr>
          <p:nvPr>
            <p:ph type="sldImg" idx="2"/>
          </p:nvPr>
        </p:nvSpPr>
        <p:spPr bwMode="auto">
          <a:xfrm>
            <a:off x="1117600" y="698500"/>
            <a:ext cx="46482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917575" y="4416425"/>
            <a:ext cx="5046663" cy="4181475"/>
          </a:xfrm>
          <a:prstGeom prst="rect">
            <a:avLst/>
          </a:prstGeom>
          <a:noFill/>
          <a:ln w="9525">
            <a:noFill/>
            <a:miter lim="800000"/>
            <a:headEnd/>
            <a:tailEnd/>
          </a:ln>
        </p:spPr>
        <p:txBody>
          <a:bodyPr vert="horz" wrap="none" lIns="92436" tIns="46217" rIns="92436" bIns="46217" numCol="1" anchor="ctr"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150" name="Rectangle 6"/>
          <p:cNvSpPr>
            <a:spLocks noGrp="1" noChangeArrowheads="1"/>
          </p:cNvSpPr>
          <p:nvPr>
            <p:ph type="ftr" sz="quarter" idx="4"/>
          </p:nvPr>
        </p:nvSpPr>
        <p:spPr bwMode="auto">
          <a:xfrm>
            <a:off x="0"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defTabSz="923925">
              <a:defRPr sz="1200">
                <a:latin typeface="Times New Roman" charset="0"/>
                <a:ea typeface="ＭＳ Ｐゴシック" charset="-128"/>
                <a:cs typeface="ＭＳ Ｐゴシック" charset="-128"/>
              </a:defRPr>
            </a:lvl1pPr>
          </a:lstStyle>
          <a:p>
            <a:pPr>
              <a:defRPr/>
            </a:pPr>
            <a:endParaRPr lang="en-US"/>
          </a:p>
        </p:txBody>
      </p:sp>
      <p:sp>
        <p:nvSpPr>
          <p:cNvPr id="6151" name="Rectangle 7"/>
          <p:cNvSpPr>
            <a:spLocks noGrp="1" noChangeArrowheads="1"/>
          </p:cNvSpPr>
          <p:nvPr>
            <p:ph type="sldNum" sz="quarter" idx="5"/>
          </p:nvPr>
        </p:nvSpPr>
        <p:spPr bwMode="auto">
          <a:xfrm>
            <a:off x="3900488" y="8832850"/>
            <a:ext cx="2981325" cy="463550"/>
          </a:xfrm>
          <a:prstGeom prst="rect">
            <a:avLst/>
          </a:prstGeom>
          <a:noFill/>
          <a:ln w="9525">
            <a:noFill/>
            <a:miter lim="800000"/>
            <a:headEnd/>
            <a:tailEnd/>
          </a:ln>
        </p:spPr>
        <p:txBody>
          <a:bodyPr vert="horz" wrap="none" lIns="92436" tIns="46217" rIns="92436" bIns="46217" numCol="1" anchor="b" anchorCtr="0" compatLnSpc="1">
            <a:prstTxWarp prst="textNoShape">
              <a:avLst/>
            </a:prstTxWarp>
          </a:bodyPr>
          <a:lstStyle>
            <a:lvl1pPr algn="r" defTabSz="923925">
              <a:defRPr sz="1200">
                <a:latin typeface="Times New Roman" panose="02020603050405020304" pitchFamily="18" charset="0"/>
              </a:defRPr>
            </a:lvl1pPr>
          </a:lstStyle>
          <a:p>
            <a:fld id="{240D4449-1A28-4522-BB4A-FDE55C7032FE}" type="slidenum">
              <a:rPr lang="en-US" altLang="ar-IQ"/>
              <a:pPr/>
              <a:t>‹#›</a:t>
            </a:fld>
            <a:endParaRPr lang="en-US" altLang="ar-IQ"/>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S PGothic" pitchFamily="34"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Rot="1" noChangeArrowheads="1" noTextEdit="1"/>
          </p:cNvSpPr>
          <p:nvPr>
            <p:ph type="sldImg"/>
          </p:nvPr>
        </p:nvSpPr>
        <p:spPr>
          <a:xfrm>
            <a:off x="1117600" y="696913"/>
            <a:ext cx="4648200" cy="3486150"/>
          </a:xfrm>
          <a:ln/>
        </p:spPr>
      </p:sp>
      <p:sp>
        <p:nvSpPr>
          <p:cNvPr id="6451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Rot="1" noChangeArrowheads="1" noTextEdit="1"/>
          </p:cNvSpPr>
          <p:nvPr>
            <p:ph type="sldImg"/>
          </p:nvPr>
        </p:nvSpPr>
        <p:spPr>
          <a:xfrm>
            <a:off x="1117600" y="696913"/>
            <a:ext cx="4648200" cy="3486150"/>
          </a:xfrm>
          <a:ln/>
        </p:spPr>
      </p:sp>
      <p:sp>
        <p:nvSpPr>
          <p:cNvPr id="7373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Rot="1" noChangeArrowheads="1" noTextEdit="1"/>
          </p:cNvSpPr>
          <p:nvPr>
            <p:ph type="sldImg"/>
          </p:nvPr>
        </p:nvSpPr>
        <p:spPr>
          <a:xfrm>
            <a:off x="1117600" y="696913"/>
            <a:ext cx="4648200" cy="3486150"/>
          </a:xfrm>
          <a:ln/>
        </p:spPr>
      </p:sp>
      <p:sp>
        <p:nvSpPr>
          <p:cNvPr id="7475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Rot="1" noChangeArrowheads="1" noTextEdit="1"/>
          </p:cNvSpPr>
          <p:nvPr>
            <p:ph type="sldImg"/>
          </p:nvPr>
        </p:nvSpPr>
        <p:spPr>
          <a:xfrm>
            <a:off x="1117600" y="696913"/>
            <a:ext cx="4648200" cy="3486150"/>
          </a:xfrm>
          <a:ln/>
        </p:spPr>
      </p:sp>
      <p:sp>
        <p:nvSpPr>
          <p:cNvPr id="7577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Rot="1" noChangeArrowheads="1" noTextEdit="1"/>
          </p:cNvSpPr>
          <p:nvPr>
            <p:ph type="sldImg"/>
          </p:nvPr>
        </p:nvSpPr>
        <p:spPr>
          <a:xfrm>
            <a:off x="1117600" y="696913"/>
            <a:ext cx="4648200" cy="3486150"/>
          </a:xfrm>
          <a:ln/>
        </p:spPr>
      </p:sp>
      <p:sp>
        <p:nvSpPr>
          <p:cNvPr id="7680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Rot="1" noChangeArrowheads="1" noTextEdit="1"/>
          </p:cNvSpPr>
          <p:nvPr>
            <p:ph type="sldImg"/>
          </p:nvPr>
        </p:nvSpPr>
        <p:spPr>
          <a:xfrm>
            <a:off x="1117600" y="696913"/>
            <a:ext cx="4648200" cy="3486150"/>
          </a:xfrm>
          <a:ln/>
        </p:spPr>
      </p:sp>
      <p:sp>
        <p:nvSpPr>
          <p:cNvPr id="7782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Rot="1" noChangeArrowheads="1" noTextEdit="1"/>
          </p:cNvSpPr>
          <p:nvPr>
            <p:ph type="sldImg"/>
          </p:nvPr>
        </p:nvSpPr>
        <p:spPr>
          <a:xfrm>
            <a:off x="1117600" y="696913"/>
            <a:ext cx="4648200" cy="3486150"/>
          </a:xfrm>
          <a:ln/>
        </p:spPr>
      </p:sp>
      <p:sp>
        <p:nvSpPr>
          <p:cNvPr id="7885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Rot="1" noChangeArrowheads="1" noTextEdit="1"/>
          </p:cNvSpPr>
          <p:nvPr>
            <p:ph type="sldImg"/>
          </p:nvPr>
        </p:nvSpPr>
        <p:spPr>
          <a:xfrm>
            <a:off x="1117600" y="696913"/>
            <a:ext cx="4648200" cy="3486150"/>
          </a:xfrm>
          <a:ln/>
        </p:spPr>
      </p:sp>
      <p:sp>
        <p:nvSpPr>
          <p:cNvPr id="7987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Rot="1" noChangeArrowheads="1" noTextEdit="1"/>
          </p:cNvSpPr>
          <p:nvPr>
            <p:ph type="sldImg"/>
          </p:nvPr>
        </p:nvSpPr>
        <p:spPr>
          <a:xfrm>
            <a:off x="1117600" y="696913"/>
            <a:ext cx="4648200" cy="3486150"/>
          </a:xfrm>
          <a:ln/>
        </p:spPr>
      </p:sp>
      <p:sp>
        <p:nvSpPr>
          <p:cNvPr id="8089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Rot="1" noChangeArrowheads="1" noTextEdit="1"/>
          </p:cNvSpPr>
          <p:nvPr>
            <p:ph type="sldImg"/>
          </p:nvPr>
        </p:nvSpPr>
        <p:spPr>
          <a:xfrm>
            <a:off x="1117600" y="696913"/>
            <a:ext cx="4648200" cy="3486150"/>
          </a:xfrm>
          <a:ln/>
        </p:spPr>
      </p:sp>
      <p:sp>
        <p:nvSpPr>
          <p:cNvPr id="8192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Rot="1" noChangeArrowheads="1" noTextEdit="1"/>
          </p:cNvSpPr>
          <p:nvPr>
            <p:ph type="sldImg"/>
          </p:nvPr>
        </p:nvSpPr>
        <p:spPr>
          <a:xfrm>
            <a:off x="1117600" y="696913"/>
            <a:ext cx="4648200" cy="3486150"/>
          </a:xfrm>
          <a:ln/>
        </p:spPr>
      </p:sp>
      <p:sp>
        <p:nvSpPr>
          <p:cNvPr id="8294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Rot="1" noChangeArrowheads="1" noTextEdit="1"/>
          </p:cNvSpPr>
          <p:nvPr>
            <p:ph type="sldImg"/>
          </p:nvPr>
        </p:nvSpPr>
        <p:spPr>
          <a:xfrm>
            <a:off x="1117600" y="696913"/>
            <a:ext cx="4648200" cy="3486150"/>
          </a:xfrm>
          <a:ln/>
        </p:spPr>
      </p:sp>
      <p:sp>
        <p:nvSpPr>
          <p:cNvPr id="6553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Rot="1" noChangeArrowheads="1" noTextEdit="1"/>
          </p:cNvSpPr>
          <p:nvPr>
            <p:ph type="sldImg"/>
          </p:nvPr>
        </p:nvSpPr>
        <p:spPr>
          <a:xfrm>
            <a:off x="1117600" y="696913"/>
            <a:ext cx="4648200" cy="3486150"/>
          </a:xfrm>
          <a:ln/>
        </p:spPr>
      </p:sp>
      <p:sp>
        <p:nvSpPr>
          <p:cNvPr id="8397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Rot="1" noChangeArrowheads="1" noTextEdit="1"/>
          </p:cNvSpPr>
          <p:nvPr>
            <p:ph type="sldImg"/>
          </p:nvPr>
        </p:nvSpPr>
        <p:spPr>
          <a:xfrm>
            <a:off x="1117600" y="696913"/>
            <a:ext cx="4648200" cy="3486150"/>
          </a:xfrm>
          <a:ln/>
        </p:spPr>
      </p:sp>
      <p:sp>
        <p:nvSpPr>
          <p:cNvPr id="8499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Rot="1" noChangeArrowheads="1" noTextEdit="1"/>
          </p:cNvSpPr>
          <p:nvPr>
            <p:ph type="sldImg"/>
          </p:nvPr>
        </p:nvSpPr>
        <p:spPr>
          <a:xfrm>
            <a:off x="1117600" y="696913"/>
            <a:ext cx="4648200" cy="3486150"/>
          </a:xfrm>
          <a:ln/>
        </p:spPr>
      </p:sp>
      <p:sp>
        <p:nvSpPr>
          <p:cNvPr id="8601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Rot="1" noChangeArrowheads="1" noTextEdit="1"/>
          </p:cNvSpPr>
          <p:nvPr>
            <p:ph type="sldImg"/>
          </p:nvPr>
        </p:nvSpPr>
        <p:spPr>
          <a:xfrm>
            <a:off x="1117600" y="696913"/>
            <a:ext cx="4648200" cy="3486150"/>
          </a:xfrm>
          <a:ln/>
        </p:spPr>
      </p:sp>
      <p:sp>
        <p:nvSpPr>
          <p:cNvPr id="8704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Rot="1" noChangeArrowheads="1" noTextEdit="1"/>
          </p:cNvSpPr>
          <p:nvPr>
            <p:ph type="sldImg"/>
          </p:nvPr>
        </p:nvSpPr>
        <p:spPr>
          <a:xfrm>
            <a:off x="1117600" y="696913"/>
            <a:ext cx="4648200" cy="3486150"/>
          </a:xfrm>
          <a:ln/>
        </p:spPr>
      </p:sp>
      <p:sp>
        <p:nvSpPr>
          <p:cNvPr id="8806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2"/>
          <p:cNvSpPr>
            <a:spLocks noRot="1" noChangeArrowheads="1" noTextEdit="1"/>
          </p:cNvSpPr>
          <p:nvPr>
            <p:ph type="sldImg"/>
          </p:nvPr>
        </p:nvSpPr>
        <p:spPr>
          <a:xfrm>
            <a:off x="1117600" y="696913"/>
            <a:ext cx="4648200" cy="3486150"/>
          </a:xfrm>
          <a:ln/>
        </p:spPr>
      </p:sp>
      <p:sp>
        <p:nvSpPr>
          <p:cNvPr id="8909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Rot="1" noChangeArrowheads="1" noTextEdit="1"/>
          </p:cNvSpPr>
          <p:nvPr>
            <p:ph type="sldImg"/>
          </p:nvPr>
        </p:nvSpPr>
        <p:spPr>
          <a:xfrm>
            <a:off x="1117600" y="696913"/>
            <a:ext cx="4648200" cy="3486150"/>
          </a:xfrm>
          <a:ln/>
        </p:spPr>
      </p:sp>
      <p:sp>
        <p:nvSpPr>
          <p:cNvPr id="9011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Rot="1" noChangeArrowheads="1" noTextEdit="1"/>
          </p:cNvSpPr>
          <p:nvPr>
            <p:ph type="sldImg"/>
          </p:nvPr>
        </p:nvSpPr>
        <p:spPr>
          <a:xfrm>
            <a:off x="1117600" y="696913"/>
            <a:ext cx="4648200" cy="3486150"/>
          </a:xfrm>
          <a:ln/>
        </p:spPr>
      </p:sp>
      <p:sp>
        <p:nvSpPr>
          <p:cNvPr id="9113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Rot="1" noChangeArrowheads="1" noTextEdit="1"/>
          </p:cNvSpPr>
          <p:nvPr>
            <p:ph type="sldImg"/>
          </p:nvPr>
        </p:nvSpPr>
        <p:spPr>
          <a:xfrm>
            <a:off x="1117600" y="696913"/>
            <a:ext cx="4648200" cy="3486150"/>
          </a:xfrm>
          <a:ln/>
        </p:spPr>
      </p:sp>
      <p:sp>
        <p:nvSpPr>
          <p:cNvPr id="9216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Rot="1" noChangeArrowheads="1" noTextEdit="1"/>
          </p:cNvSpPr>
          <p:nvPr>
            <p:ph type="sldImg"/>
          </p:nvPr>
        </p:nvSpPr>
        <p:spPr>
          <a:xfrm>
            <a:off x="1117600" y="696913"/>
            <a:ext cx="4648200" cy="3486150"/>
          </a:xfrm>
          <a:ln/>
        </p:spPr>
      </p:sp>
      <p:sp>
        <p:nvSpPr>
          <p:cNvPr id="9318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Rot="1" noChangeArrowheads="1" noTextEdit="1"/>
          </p:cNvSpPr>
          <p:nvPr>
            <p:ph type="sldImg"/>
          </p:nvPr>
        </p:nvSpPr>
        <p:spPr>
          <a:xfrm>
            <a:off x="1117600" y="696913"/>
            <a:ext cx="4648200" cy="3486150"/>
          </a:xfrm>
          <a:ln/>
        </p:spPr>
      </p:sp>
      <p:sp>
        <p:nvSpPr>
          <p:cNvPr id="6656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Rot="1" noChangeArrowheads="1" noTextEdit="1"/>
          </p:cNvSpPr>
          <p:nvPr>
            <p:ph type="sldImg"/>
          </p:nvPr>
        </p:nvSpPr>
        <p:spPr>
          <a:xfrm>
            <a:off x="1117600" y="696913"/>
            <a:ext cx="4648200" cy="3486150"/>
          </a:xfrm>
          <a:ln/>
        </p:spPr>
      </p:sp>
      <p:sp>
        <p:nvSpPr>
          <p:cNvPr id="9421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Rot="1" noChangeArrowheads="1" noTextEdit="1"/>
          </p:cNvSpPr>
          <p:nvPr>
            <p:ph type="sldImg"/>
          </p:nvPr>
        </p:nvSpPr>
        <p:spPr>
          <a:xfrm>
            <a:off x="1117600" y="696913"/>
            <a:ext cx="4648200" cy="3486150"/>
          </a:xfrm>
          <a:ln/>
        </p:spPr>
      </p:sp>
      <p:sp>
        <p:nvSpPr>
          <p:cNvPr id="9523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Rot="1" noChangeArrowheads="1" noTextEdit="1"/>
          </p:cNvSpPr>
          <p:nvPr>
            <p:ph type="sldImg"/>
          </p:nvPr>
        </p:nvSpPr>
        <p:spPr>
          <a:xfrm>
            <a:off x="1117600" y="696913"/>
            <a:ext cx="4648200" cy="3486150"/>
          </a:xfrm>
          <a:ln/>
        </p:spPr>
      </p:sp>
      <p:sp>
        <p:nvSpPr>
          <p:cNvPr id="9625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Rot="1" noChangeArrowheads="1" noTextEdit="1"/>
          </p:cNvSpPr>
          <p:nvPr>
            <p:ph type="sldImg"/>
          </p:nvPr>
        </p:nvSpPr>
        <p:spPr>
          <a:xfrm>
            <a:off x="1117600" y="696913"/>
            <a:ext cx="4648200" cy="3486150"/>
          </a:xfrm>
          <a:ln/>
        </p:spPr>
      </p:sp>
      <p:sp>
        <p:nvSpPr>
          <p:cNvPr id="9728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Rot="1" noChangeArrowheads="1" noTextEdit="1"/>
          </p:cNvSpPr>
          <p:nvPr>
            <p:ph type="sldImg"/>
          </p:nvPr>
        </p:nvSpPr>
        <p:spPr>
          <a:xfrm>
            <a:off x="1117600" y="696913"/>
            <a:ext cx="4648200" cy="3486150"/>
          </a:xfrm>
          <a:ln/>
        </p:spPr>
      </p:sp>
      <p:sp>
        <p:nvSpPr>
          <p:cNvPr id="9830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Rot="1" noChangeArrowheads="1" noTextEdit="1"/>
          </p:cNvSpPr>
          <p:nvPr>
            <p:ph type="sldImg"/>
          </p:nvPr>
        </p:nvSpPr>
        <p:spPr>
          <a:xfrm>
            <a:off x="1117600" y="696913"/>
            <a:ext cx="4648200" cy="3486150"/>
          </a:xfrm>
          <a:ln/>
        </p:spPr>
      </p:sp>
      <p:sp>
        <p:nvSpPr>
          <p:cNvPr id="9933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Rot="1" noChangeArrowheads="1" noTextEdit="1"/>
          </p:cNvSpPr>
          <p:nvPr>
            <p:ph type="sldImg"/>
          </p:nvPr>
        </p:nvSpPr>
        <p:spPr>
          <a:xfrm>
            <a:off x="1117600" y="696913"/>
            <a:ext cx="4648200" cy="3486150"/>
          </a:xfrm>
          <a:ln/>
        </p:spPr>
      </p:sp>
      <p:sp>
        <p:nvSpPr>
          <p:cNvPr id="10035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Rot="1" noChangeArrowheads="1" noTextEdit="1"/>
          </p:cNvSpPr>
          <p:nvPr>
            <p:ph type="sldImg"/>
          </p:nvPr>
        </p:nvSpPr>
        <p:spPr>
          <a:xfrm>
            <a:off x="1117600" y="696913"/>
            <a:ext cx="4648200" cy="3486150"/>
          </a:xfrm>
          <a:ln/>
        </p:spPr>
      </p:sp>
      <p:sp>
        <p:nvSpPr>
          <p:cNvPr id="10137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Rot="1" noChangeArrowheads="1" noTextEdit="1"/>
          </p:cNvSpPr>
          <p:nvPr>
            <p:ph type="sldImg"/>
          </p:nvPr>
        </p:nvSpPr>
        <p:spPr>
          <a:xfrm>
            <a:off x="1117600" y="696913"/>
            <a:ext cx="4648200" cy="3486150"/>
          </a:xfrm>
          <a:ln/>
        </p:spPr>
      </p:sp>
      <p:sp>
        <p:nvSpPr>
          <p:cNvPr id="10240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Rot="1" noChangeArrowheads="1" noTextEdit="1"/>
          </p:cNvSpPr>
          <p:nvPr>
            <p:ph type="sldImg"/>
          </p:nvPr>
        </p:nvSpPr>
        <p:spPr>
          <a:xfrm>
            <a:off x="1117600" y="696913"/>
            <a:ext cx="4648200" cy="3486150"/>
          </a:xfrm>
          <a:ln/>
        </p:spPr>
      </p:sp>
      <p:sp>
        <p:nvSpPr>
          <p:cNvPr id="10342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Rot="1" noChangeArrowheads="1" noTextEdit="1"/>
          </p:cNvSpPr>
          <p:nvPr>
            <p:ph type="sldImg"/>
          </p:nvPr>
        </p:nvSpPr>
        <p:spPr>
          <a:xfrm>
            <a:off x="1117600" y="696913"/>
            <a:ext cx="4648200" cy="3486150"/>
          </a:xfrm>
          <a:ln/>
        </p:spPr>
      </p:sp>
      <p:sp>
        <p:nvSpPr>
          <p:cNvPr id="6758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Rot="1" noChangeArrowheads="1" noTextEdit="1"/>
          </p:cNvSpPr>
          <p:nvPr>
            <p:ph type="sldImg"/>
          </p:nvPr>
        </p:nvSpPr>
        <p:spPr>
          <a:xfrm>
            <a:off x="1117600" y="696913"/>
            <a:ext cx="4648200" cy="3486150"/>
          </a:xfrm>
          <a:ln/>
        </p:spPr>
      </p:sp>
      <p:sp>
        <p:nvSpPr>
          <p:cNvPr id="10445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Rot="1" noChangeArrowheads="1" noTextEdit="1"/>
          </p:cNvSpPr>
          <p:nvPr>
            <p:ph type="sldImg"/>
          </p:nvPr>
        </p:nvSpPr>
        <p:spPr>
          <a:xfrm>
            <a:off x="1117600" y="696913"/>
            <a:ext cx="4648200" cy="3486150"/>
          </a:xfrm>
          <a:ln/>
        </p:spPr>
      </p:sp>
      <p:sp>
        <p:nvSpPr>
          <p:cNvPr id="10547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Rot="1" noChangeArrowheads="1" noTextEdit="1"/>
          </p:cNvSpPr>
          <p:nvPr>
            <p:ph type="sldImg"/>
          </p:nvPr>
        </p:nvSpPr>
        <p:spPr>
          <a:xfrm>
            <a:off x="1117600" y="696913"/>
            <a:ext cx="4648200" cy="3486150"/>
          </a:xfrm>
          <a:ln/>
        </p:spPr>
      </p:sp>
      <p:sp>
        <p:nvSpPr>
          <p:cNvPr id="10649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Rot="1" noChangeArrowheads="1" noTextEdit="1"/>
          </p:cNvSpPr>
          <p:nvPr>
            <p:ph type="sldImg"/>
          </p:nvPr>
        </p:nvSpPr>
        <p:spPr>
          <a:xfrm>
            <a:off x="1117600" y="696913"/>
            <a:ext cx="4648200" cy="3486150"/>
          </a:xfrm>
          <a:ln/>
        </p:spPr>
      </p:sp>
      <p:sp>
        <p:nvSpPr>
          <p:cNvPr id="10752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Rot="1" noChangeArrowheads="1" noTextEdit="1"/>
          </p:cNvSpPr>
          <p:nvPr>
            <p:ph type="sldImg"/>
          </p:nvPr>
        </p:nvSpPr>
        <p:spPr>
          <a:xfrm>
            <a:off x="1117600" y="696913"/>
            <a:ext cx="4648200" cy="3486150"/>
          </a:xfrm>
          <a:ln/>
        </p:spPr>
      </p:sp>
      <p:sp>
        <p:nvSpPr>
          <p:cNvPr id="10854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Rot="1" noChangeArrowheads="1" noTextEdit="1"/>
          </p:cNvSpPr>
          <p:nvPr>
            <p:ph type="sldImg"/>
          </p:nvPr>
        </p:nvSpPr>
        <p:spPr>
          <a:xfrm>
            <a:off x="1117600" y="696913"/>
            <a:ext cx="4648200" cy="3486150"/>
          </a:xfrm>
          <a:ln/>
        </p:spPr>
      </p:sp>
      <p:sp>
        <p:nvSpPr>
          <p:cNvPr id="10957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Rot="1" noChangeArrowheads="1" noTextEdit="1"/>
          </p:cNvSpPr>
          <p:nvPr>
            <p:ph type="sldImg"/>
          </p:nvPr>
        </p:nvSpPr>
        <p:spPr>
          <a:xfrm>
            <a:off x="1117600" y="696913"/>
            <a:ext cx="4648200" cy="3486150"/>
          </a:xfrm>
          <a:ln/>
        </p:spPr>
      </p:sp>
      <p:sp>
        <p:nvSpPr>
          <p:cNvPr id="11059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Rot="1" noChangeArrowheads="1" noTextEdit="1"/>
          </p:cNvSpPr>
          <p:nvPr>
            <p:ph type="sldImg"/>
          </p:nvPr>
        </p:nvSpPr>
        <p:spPr>
          <a:xfrm>
            <a:off x="1117600" y="696913"/>
            <a:ext cx="4648200" cy="3486150"/>
          </a:xfrm>
          <a:ln/>
        </p:spPr>
      </p:sp>
      <p:sp>
        <p:nvSpPr>
          <p:cNvPr id="68611"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Rot="1" noChangeArrowheads="1" noTextEdit="1"/>
          </p:cNvSpPr>
          <p:nvPr>
            <p:ph type="sldImg"/>
          </p:nvPr>
        </p:nvSpPr>
        <p:spPr>
          <a:xfrm>
            <a:off x="1117600" y="696913"/>
            <a:ext cx="4648200" cy="3486150"/>
          </a:xfrm>
          <a:ln/>
        </p:spPr>
      </p:sp>
      <p:sp>
        <p:nvSpPr>
          <p:cNvPr id="69635"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Rot="1" noChangeArrowheads="1" noTextEdit="1"/>
          </p:cNvSpPr>
          <p:nvPr>
            <p:ph type="sldImg"/>
          </p:nvPr>
        </p:nvSpPr>
        <p:spPr>
          <a:xfrm>
            <a:off x="1117600" y="696913"/>
            <a:ext cx="4648200" cy="3486150"/>
          </a:xfrm>
          <a:ln/>
        </p:spPr>
      </p:sp>
      <p:sp>
        <p:nvSpPr>
          <p:cNvPr id="70659"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Rot="1" noChangeArrowheads="1" noTextEdit="1"/>
          </p:cNvSpPr>
          <p:nvPr>
            <p:ph type="sldImg"/>
          </p:nvPr>
        </p:nvSpPr>
        <p:spPr>
          <a:xfrm>
            <a:off x="1117600" y="696913"/>
            <a:ext cx="4648200" cy="3486150"/>
          </a:xfrm>
          <a:ln/>
        </p:spPr>
      </p:sp>
      <p:sp>
        <p:nvSpPr>
          <p:cNvPr id="71683"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Rot="1" noChangeArrowheads="1" noTextEdit="1"/>
          </p:cNvSpPr>
          <p:nvPr>
            <p:ph type="sldImg"/>
          </p:nvPr>
        </p:nvSpPr>
        <p:spPr>
          <a:xfrm>
            <a:off x="1117600" y="696913"/>
            <a:ext cx="4648200" cy="3486150"/>
          </a:xfrm>
          <a:ln/>
        </p:spPr>
      </p:sp>
      <p:sp>
        <p:nvSpPr>
          <p:cNvPr id="72707" name="Rectangle 3"/>
          <p:cNvSpPr>
            <a:spLocks noGrp="1" noChangeArrowheads="1"/>
          </p:cNvSpPr>
          <p:nvPr>
            <p:ph type="body" idx="1"/>
          </p:nvPr>
        </p:nvSpPr>
        <p:spPr>
          <a:xfrm>
            <a:off x="688975" y="4416425"/>
            <a:ext cx="5505450" cy="418306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2438" tIns="46219" rIns="92438" bIns="46219" anchor="t"/>
          <a:lstStyle/>
          <a:p>
            <a:endParaRPr lang="ar-IQ" altLang="ar-IQ" smtClean="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8466" y="-8468"/>
            <a:ext cx="9169804"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Freeform 28"/>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lumMod val="75000"/>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130595" y="2404534"/>
            <a:ext cx="5826719" cy="1646302"/>
          </a:xfrm>
        </p:spPr>
        <p:txBody>
          <a:bodyPr anchor="b">
            <a:noAutofit/>
          </a:bodyPr>
          <a:lstStyle>
            <a:lvl1pPr algn="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30595" y="4050834"/>
            <a:ext cx="5826719"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924232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3403600"/>
          </a:xfrm>
        </p:spPr>
        <p:txBody>
          <a:bodyPr anchor="ctr">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600" y="4470400"/>
            <a:ext cx="6347714"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155616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1101074" y="3632200"/>
            <a:ext cx="541980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470400"/>
            <a:ext cx="6347715"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2931833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09598" y="1931988"/>
            <a:ext cx="6347715" cy="2595460"/>
          </a:xfrm>
        </p:spPr>
        <p:txBody>
          <a:bodyPr anchor="b">
            <a:normAutofit/>
          </a:bodyPr>
          <a:lstStyle>
            <a:lvl1pPr algn="l">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06619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774885" y="609600"/>
            <a:ext cx="6072182"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
        <p:nvSpPr>
          <p:cNvPr id="24" name="TextBox 23"/>
          <p:cNvSpPr txBox="1"/>
          <p:nvPr/>
        </p:nvSpPr>
        <p:spPr>
          <a:xfrm>
            <a:off x="482711" y="790378"/>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6747699" y="288655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2223830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15848" y="609600"/>
            <a:ext cx="6341465" cy="3022600"/>
          </a:xfrm>
        </p:spPr>
        <p:txBody>
          <a:bodyPr anchor="ctr">
            <a:normAutofit/>
          </a:bodyPr>
          <a:lstStyle>
            <a:lvl1pPr algn="l">
              <a:defRPr sz="4400" b="0" cap="none"/>
            </a:lvl1pPr>
          </a:lstStyle>
          <a:p>
            <a:r>
              <a:rPr lang="en-US" smtClean="0"/>
              <a:t>Click to edit Master title style</a:t>
            </a:r>
            <a:endParaRPr lang="en-US" dirty="0"/>
          </a:p>
        </p:txBody>
      </p:sp>
      <p:sp>
        <p:nvSpPr>
          <p:cNvPr id="23" name="Text Placeholder 9"/>
          <p:cNvSpPr>
            <a:spLocks noGrp="1"/>
          </p:cNvSpPr>
          <p:nvPr>
            <p:ph type="body" sz="quarter" idx="13"/>
          </p:nvPr>
        </p:nvSpPr>
        <p:spPr>
          <a:xfrm>
            <a:off x="609597" y="4013200"/>
            <a:ext cx="6347716"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609598" y="4527448"/>
            <a:ext cx="6347715"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0187927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650820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977312" y="609600"/>
            <a:ext cx="978812" cy="5251451"/>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09599" y="609600"/>
            <a:ext cx="5195026" cy="5251451"/>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57416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1883892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598" y="2700868"/>
            <a:ext cx="6347715" cy="1826581"/>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609598" y="4527448"/>
            <a:ext cx="6347715" cy="860400"/>
          </a:xfrm>
        </p:spPr>
        <p:txBody>
          <a:bodyPr anchor="t"/>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903219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6347714" cy="13208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600" y="2160589"/>
            <a:ext cx="3088109" cy="3880772"/>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869204" y="2160590"/>
            <a:ext cx="3088110" cy="388077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6036828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3" cy="1320800"/>
          </a:xfrm>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09599"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609599"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866640" y="2160983"/>
            <a:ext cx="309067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3866640" y="2737246"/>
            <a:ext cx="3090672" cy="330411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519674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09599" y="609600"/>
            <a:ext cx="6347714" cy="132080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100766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365816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1498604"/>
            <a:ext cx="2790182" cy="1278466"/>
          </a:xfrm>
        </p:spPr>
        <p:txBody>
          <a:bodyPr anchor="b">
            <a:normAutofit/>
          </a:bodyPr>
          <a:lstStyle>
            <a:lvl1pPr>
              <a:defRPr sz="2000"/>
            </a:lvl1pPr>
          </a:lstStyle>
          <a:p>
            <a:r>
              <a:rPr lang="en-US" smtClean="0"/>
              <a:t>Click to edit Master title style</a:t>
            </a:r>
            <a:endParaRPr lang="en-US" dirty="0"/>
          </a:p>
        </p:txBody>
      </p:sp>
      <p:sp>
        <p:nvSpPr>
          <p:cNvPr id="3" name="Content Placeholder 2"/>
          <p:cNvSpPr>
            <a:spLocks noGrp="1"/>
          </p:cNvSpPr>
          <p:nvPr>
            <p:ph idx="1"/>
          </p:nvPr>
        </p:nvSpPr>
        <p:spPr>
          <a:xfrm>
            <a:off x="3571275" y="514925"/>
            <a:ext cx="3386037" cy="552643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09599" y="2777069"/>
            <a:ext cx="2790182" cy="2584449"/>
          </a:xfrm>
        </p:spPr>
        <p:txBody>
          <a:bodyPr>
            <a:normAutofit/>
          </a:bodyPr>
          <a:lstStyle>
            <a:lvl1pPr marL="0" indent="0">
              <a:buNone/>
              <a:defRPr sz="14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Edit Master text styles</a:t>
            </a:r>
          </a:p>
        </p:txBody>
      </p:sp>
      <p:sp>
        <p:nvSpPr>
          <p:cNvPr id="5" name="Date Placeholder 4"/>
          <p:cNvSpPr>
            <a:spLocks noGrp="1"/>
          </p:cNvSpPr>
          <p:nvPr>
            <p:ph type="dt" sz="half" idx="10"/>
          </p:nvPr>
        </p:nvSpPr>
        <p:spPr/>
        <p:txBody>
          <a:bodyPr/>
          <a:lstStyle/>
          <a:p>
            <a:fld id="{70DDF080-5E8C-48AD-84E5-6C08B304C14E}" type="datetimeFigureOut">
              <a:rPr lang="en-US" smtClean="0"/>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7333891-D5E7-4C7B-BF1D-E855E53CB5A8}" type="slidenum">
              <a:rPr lang="en-US" smtClean="0"/>
              <a:t>‹#›</a:t>
            </a:fld>
            <a:endParaRPr lang="en-US" dirty="0"/>
          </a:p>
        </p:txBody>
      </p:sp>
    </p:spTree>
    <p:extLst>
      <p:ext uri="{BB962C8B-B14F-4D97-AF65-F5344CB8AC3E}">
        <p14:creationId xmlns:p14="http://schemas.microsoft.com/office/powerpoint/2010/main" val="33325532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599" y="4800600"/>
            <a:ext cx="6347714"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09599" y="609600"/>
            <a:ext cx="6347714"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609599" y="5367338"/>
            <a:ext cx="6347714"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11/10/2018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147026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grpSp>
        <p:nvGrpSpPr>
          <p:cNvPr id="17" name="Group 16"/>
          <p:cNvGrpSpPr/>
          <p:nvPr/>
        </p:nvGrpSpPr>
        <p:grpSpPr>
          <a:xfrm>
            <a:off x="-8467" y="-8468"/>
            <a:ext cx="9169805" cy="6874935"/>
            <a:chOff x="-8467" y="-8468"/>
            <a:chExt cx="9169805" cy="6874935"/>
          </a:xfrm>
        </p:grpSpPr>
        <p:cxnSp>
          <p:nvCxnSpPr>
            <p:cNvPr id="7" name="Straight Connector 6"/>
            <p:cNvCxnSpPr/>
            <p:nvPr/>
          </p:nvCxnSpPr>
          <p:spPr>
            <a:xfrm flipV="1">
              <a:off x="5130830" y="4175605"/>
              <a:ext cx="4022475" cy="2682396"/>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cxnSp>
          <p:nvCxnSpPr>
            <p:cNvPr id="8" name="Straight Connector 7"/>
            <p:cNvCxnSpPr/>
            <p:nvPr/>
          </p:nvCxnSpPr>
          <p:spPr>
            <a:xfrm>
              <a:off x="7042707" y="0"/>
              <a:ext cx="1219200" cy="6858000"/>
            </a:xfrm>
            <a:prstGeom prst="line">
              <a:avLst/>
            </a:prstGeom>
            <a:ln w="9525">
              <a:solidFill>
                <a:schemeClr val="bg1">
                  <a:lumMod val="85000"/>
                  <a:lumOff val="15000"/>
                </a:schemeClr>
              </a:solidFill>
            </a:ln>
          </p:spPr>
          <p:style>
            <a:lnRef idx="2">
              <a:schemeClr val="accent1"/>
            </a:lnRef>
            <a:fillRef idx="0">
              <a:schemeClr val="accent1"/>
            </a:fillRef>
            <a:effectRef idx="1">
              <a:schemeClr val="accent1"/>
            </a:effectRef>
            <a:fontRef idx="minor">
              <a:schemeClr val="tx1"/>
            </a:fontRef>
          </p:style>
        </p:cxnSp>
        <p:sp>
          <p:nvSpPr>
            <p:cNvPr id="9" name="Freeform 8"/>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09599" y="609600"/>
            <a:ext cx="6347713" cy="132080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09599" y="2160590"/>
            <a:ext cx="6347714" cy="3880773"/>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05258" y="6041363"/>
            <a:ext cx="684132"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11/10/2018</a:t>
            </a:fld>
            <a:endParaRPr lang="en-US" dirty="0"/>
          </a:p>
        </p:txBody>
      </p:sp>
      <p:sp>
        <p:nvSpPr>
          <p:cNvPr id="5" name="Footer Placeholder 4"/>
          <p:cNvSpPr>
            <a:spLocks noGrp="1"/>
          </p:cNvSpPr>
          <p:nvPr>
            <p:ph type="ftr" sz="quarter" idx="3"/>
          </p:nvPr>
        </p:nvSpPr>
        <p:spPr>
          <a:xfrm>
            <a:off x="609599" y="6041363"/>
            <a:ext cx="4622973"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44676" y="6041363"/>
            <a:ext cx="512638"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32745480"/>
      </p:ext>
    </p:extLst>
  </p:cSld>
  <p:clrMap bg1="dk1" tx1="lt1" bg2="dk2" tx2="lt2" accent1="accent1" accent2="accent2" accent3="accent3" accent4="accent4" accent5="accent5" accent6="accent6" hlink="hlink" folHlink="folHlink"/>
  <p:sldLayoutIdLst>
    <p:sldLayoutId id="2147483995" r:id="rId1"/>
    <p:sldLayoutId id="2147483996" r:id="rId2"/>
    <p:sldLayoutId id="2147483997" r:id="rId3"/>
    <p:sldLayoutId id="2147483998" r:id="rId4"/>
    <p:sldLayoutId id="2147483999" r:id="rId5"/>
    <p:sldLayoutId id="2147484000" r:id="rId6"/>
    <p:sldLayoutId id="2147484001" r:id="rId7"/>
    <p:sldLayoutId id="2147484002" r:id="rId8"/>
    <p:sldLayoutId id="2147484003" r:id="rId9"/>
    <p:sldLayoutId id="2147484004" r:id="rId10"/>
    <p:sldLayoutId id="2147484005" r:id="rId11"/>
    <p:sldLayoutId id="2147484006" r:id="rId12"/>
    <p:sldLayoutId id="2147484007" r:id="rId13"/>
    <p:sldLayoutId id="2147484008" r:id="rId14"/>
    <p:sldLayoutId id="2147484009" r:id="rId15"/>
    <p:sldLayoutId id="2147484010" r:id="rId16"/>
  </p:sldLayoutIdLst>
  <p:txStyles>
    <p:titleStyle>
      <a:lvl1pPr algn="l" defTabSz="457200" rtl="1" eaLnBrk="1" latinLnBrk="0" hangingPunct="1">
        <a:spcBef>
          <a:spcPct val="0"/>
        </a:spcBef>
        <a:buNone/>
        <a:defRPr sz="3600" kern="1200">
          <a:solidFill>
            <a:schemeClr val="accent1"/>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342900" indent="-342900" algn="r" defTabSz="457200" rtl="1"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r" defTabSz="457200" rtl="1"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r" defTabSz="457200" rtl="1"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r" defTabSz="457200" rtl="1"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r" defTabSz="457200" rtl="1" eaLnBrk="1" latinLnBrk="0" hangingPunct="1">
        <a:defRPr sz="1800" kern="1200">
          <a:solidFill>
            <a:schemeClr val="tx1"/>
          </a:solidFill>
          <a:latin typeface="+mn-lt"/>
          <a:ea typeface="+mn-ea"/>
          <a:cs typeface="+mn-cs"/>
        </a:defRPr>
      </a:lvl1pPr>
      <a:lvl2pPr marL="457200" algn="r" defTabSz="457200" rtl="1" eaLnBrk="1" latinLnBrk="0" hangingPunct="1">
        <a:defRPr sz="1800" kern="1200">
          <a:solidFill>
            <a:schemeClr val="tx1"/>
          </a:solidFill>
          <a:latin typeface="+mn-lt"/>
          <a:ea typeface="+mn-ea"/>
          <a:cs typeface="+mn-cs"/>
        </a:defRPr>
      </a:lvl2pPr>
      <a:lvl3pPr marL="914400" algn="r" defTabSz="457200" rtl="1" eaLnBrk="1" latinLnBrk="0" hangingPunct="1">
        <a:defRPr sz="1800" kern="1200">
          <a:solidFill>
            <a:schemeClr val="tx1"/>
          </a:solidFill>
          <a:latin typeface="+mn-lt"/>
          <a:ea typeface="+mn-ea"/>
          <a:cs typeface="+mn-cs"/>
        </a:defRPr>
      </a:lvl3pPr>
      <a:lvl4pPr marL="1371600" algn="r" defTabSz="457200" rtl="1" eaLnBrk="1" latinLnBrk="0" hangingPunct="1">
        <a:defRPr sz="1800" kern="1200">
          <a:solidFill>
            <a:schemeClr val="tx1"/>
          </a:solidFill>
          <a:latin typeface="+mn-lt"/>
          <a:ea typeface="+mn-ea"/>
          <a:cs typeface="+mn-cs"/>
        </a:defRPr>
      </a:lvl4pPr>
      <a:lvl5pPr marL="1828800" algn="r" defTabSz="457200" rtl="1" eaLnBrk="1" latinLnBrk="0" hangingPunct="1">
        <a:defRPr sz="1800" kern="1200">
          <a:solidFill>
            <a:schemeClr val="tx1"/>
          </a:solidFill>
          <a:latin typeface="+mn-lt"/>
          <a:ea typeface="+mn-ea"/>
          <a:cs typeface="+mn-cs"/>
        </a:defRPr>
      </a:lvl5pPr>
      <a:lvl6pPr marL="2286000" algn="r" defTabSz="457200" rtl="1" eaLnBrk="1" latinLnBrk="0" hangingPunct="1">
        <a:defRPr sz="1800" kern="1200">
          <a:solidFill>
            <a:schemeClr val="tx1"/>
          </a:solidFill>
          <a:latin typeface="+mn-lt"/>
          <a:ea typeface="+mn-ea"/>
          <a:cs typeface="+mn-cs"/>
        </a:defRPr>
      </a:lvl6pPr>
      <a:lvl7pPr marL="2743200" algn="r" defTabSz="457200" rtl="1" eaLnBrk="1" latinLnBrk="0" hangingPunct="1">
        <a:defRPr sz="1800" kern="1200">
          <a:solidFill>
            <a:schemeClr val="tx1"/>
          </a:solidFill>
          <a:latin typeface="+mn-lt"/>
          <a:ea typeface="+mn-ea"/>
          <a:cs typeface="+mn-cs"/>
        </a:defRPr>
      </a:lvl7pPr>
      <a:lvl8pPr marL="3200400" algn="r" defTabSz="457200" rtl="1" eaLnBrk="1" latinLnBrk="0" hangingPunct="1">
        <a:defRPr sz="1800" kern="1200">
          <a:solidFill>
            <a:schemeClr val="tx1"/>
          </a:solidFill>
          <a:latin typeface="+mn-lt"/>
          <a:ea typeface="+mn-ea"/>
          <a:cs typeface="+mn-cs"/>
        </a:defRPr>
      </a:lvl8pPr>
      <a:lvl9pPr marL="3657600" algn="r" defTabSz="4572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44.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381000" y="533400"/>
            <a:ext cx="8305800" cy="5734572"/>
            <a:chOff x="381000" y="533400"/>
            <a:chExt cx="8305800" cy="5734572"/>
          </a:xfrm>
        </p:grpSpPr>
        <p:pic>
          <p:nvPicPr>
            <p:cNvPr id="1027" name="Picture 3"/>
            <p:cNvPicPr>
              <a:picLocks noChangeAspect="1" noChangeArrowheads="1"/>
            </p:cNvPicPr>
            <p:nvPr/>
          </p:nvPicPr>
          <p:blipFill>
            <a:blip r:embed="rId2"/>
            <a:srcRect/>
            <a:stretch>
              <a:fillRect/>
            </a:stretch>
          </p:blipFill>
          <p:spPr bwMode="auto">
            <a:xfrm>
              <a:off x="7162799" y="533400"/>
              <a:ext cx="1384777" cy="1366268"/>
            </a:xfrm>
            <a:prstGeom prst="rect">
              <a:avLst/>
            </a:prstGeom>
            <a:noFill/>
          </p:spPr>
        </p:pic>
        <p:sp>
          <p:nvSpPr>
            <p:cNvPr id="12" name="Rectangle 2"/>
            <p:cNvSpPr>
              <a:spLocks noChangeArrowheads="1"/>
            </p:cNvSpPr>
            <p:nvPr/>
          </p:nvSpPr>
          <p:spPr bwMode="auto">
            <a:xfrm>
              <a:off x="381000" y="727994"/>
              <a:ext cx="8305800" cy="553997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0" eaLnBrk="1" fontAlgn="base" latinLnBrk="0" hangingPunct="1">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Ministry of Higher Education and Scientific Research</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University of </a:t>
              </a:r>
              <a:r>
                <a:rPr kumimoji="0" lang="en-US" altLang="zh-CN" sz="2400" b="1" i="0" u="none" strike="noStrike" cap="none" normalizeH="0" baseline="0" dirty="0" err="1" smtClean="0">
                  <a:ln>
                    <a:noFill/>
                  </a:ln>
                  <a:solidFill>
                    <a:schemeClr val="tx1"/>
                  </a:solidFill>
                  <a:effectLst/>
                  <a:latin typeface="Monotype Corsiva" pitchFamily="66" charset="0"/>
                  <a:ea typeface="SimSun" pitchFamily="2" charset="-122"/>
                  <a:cs typeface="Arial" pitchFamily="34" charset="0"/>
                </a:rPr>
                <a:t>Diyala</a:t>
              </a: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                              </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College of Engineering</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defTabSz="914400" rtl="1"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Computer Eng. Dept.</a:t>
              </a:r>
              <a:endParaRPr kumimoji="0" lang="en-US" altLang="zh-CN"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Chapter  </a:t>
              </a:r>
              <a:r>
                <a:rPr kumimoji="0" lang="en-US" altLang="zh-CN" sz="26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Two</a:t>
              </a:r>
              <a:endParaRPr lang="en-US" altLang="zh-CN" sz="900" dirty="0">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lang="en-US" sz="3200" b="1" kern="0" dirty="0" smtClean="0">
                  <a:solidFill>
                    <a:srgbClr val="FFFF00"/>
                  </a:solidFill>
                  <a:latin typeface="Monotype Corsiva" pitchFamily="66" charset="0"/>
                  <a:cs typeface="Arabic Typesetting" pitchFamily="66" charset="-78"/>
                </a:rPr>
                <a:t> </a:t>
              </a:r>
              <a:r>
                <a:rPr lang="en-US" altLang="ar-IQ" sz="3600" b="1" kern="0" dirty="0">
                  <a:solidFill>
                    <a:srgbClr val="FFFF00"/>
                  </a:solidFill>
                  <a:latin typeface="Monotype Corsiva" pitchFamily="66" charset="0"/>
                  <a:cs typeface="Arabic Typesetting" pitchFamily="66" charset="-78"/>
                </a:rPr>
                <a:t>Introduction</a:t>
              </a:r>
              <a:endParaRPr lang="en-US" altLang="zh-CN" sz="3600" b="1" kern="0" dirty="0">
                <a:solidFill>
                  <a:srgbClr val="FFFF00"/>
                </a:solidFill>
                <a:latin typeface="Monotype Corsiva" pitchFamily="66" charset="0"/>
                <a:cs typeface="Arabic Typesetting" pitchFamily="66" charset="-78"/>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30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2nd </a:t>
              </a:r>
              <a:r>
                <a:rPr kumimoji="0" lang="en-US" altLang="zh-CN" sz="30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Stage</a:t>
              </a:r>
              <a:endParaRPr lang="en-US" altLang="zh-CN" sz="900" dirty="0" smtClean="0">
                <a:latin typeface="Arial" pitchFamily="34"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lang="en-US" altLang="zh-CN" sz="3600" b="1" dirty="0" smtClean="0">
                <a:latin typeface="Monotype Corsiva" pitchFamily="66" charset="0"/>
                <a:ea typeface="SimSun" pitchFamily="2" charset="-122"/>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Prepare and implement by:</a:t>
              </a:r>
            </a:p>
            <a:p>
              <a:pPr marL="0" marR="0" lvl="0" indent="0" algn="ctr" defTabSz="914400" rtl="0" eaLnBrk="0" fontAlgn="base" latinLnBrk="0" hangingPunct="0">
                <a:lnSpc>
                  <a:spcPct val="100000"/>
                </a:lnSpc>
                <a:spcBef>
                  <a:spcPct val="0"/>
                </a:spcBef>
                <a:spcAft>
                  <a:spcPct val="0"/>
                </a:spcAft>
                <a:buClrTx/>
                <a:buSzTx/>
                <a:buFontTx/>
                <a:buNone/>
                <a:tabLst/>
              </a:pPr>
              <a:endParaRPr kumimoji="0" lang="en-US" altLang="zh-CN"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zh-CN" sz="2400" b="1" i="0" u="none" strike="noStrike" cap="none" normalizeH="0" baseline="0" dirty="0" smtClean="0">
                  <a:ln>
                    <a:noFill/>
                  </a:ln>
                  <a:solidFill>
                    <a:schemeClr val="tx1"/>
                  </a:solidFill>
                  <a:effectLst/>
                  <a:latin typeface="Monotype Corsiva" pitchFamily="66" charset="0"/>
                  <a:ea typeface="SimSun" pitchFamily="2" charset="-122"/>
                  <a:cs typeface="Arial" pitchFamily="34" charset="0"/>
                </a:rPr>
                <a:t>Lecturer : </a:t>
              </a:r>
              <a:r>
                <a:rPr kumimoji="0" lang="en-US" altLang="zh-CN" sz="3600" b="1" i="0" u="none" strike="noStrike" cap="none" normalizeH="0" baseline="0" dirty="0" smtClean="0">
                  <a:ln>
                    <a:noFill/>
                  </a:ln>
                  <a:solidFill>
                    <a:srgbClr val="FFFF00"/>
                  </a:solidFill>
                  <a:effectLst/>
                  <a:latin typeface="Monotype Corsiva" pitchFamily="66" charset="0"/>
                  <a:ea typeface="SimSun" pitchFamily="2" charset="-122"/>
                  <a:cs typeface="Arial" pitchFamily="34" charset="0"/>
                </a:rPr>
                <a:t>Huda Mohammed </a:t>
              </a:r>
              <a:r>
                <a:rPr kumimoji="0" lang="en-US" altLang="zh-CN" sz="3600" b="1" i="0" u="none" strike="noStrike" cap="none" normalizeH="0" baseline="0" dirty="0" err="1" smtClean="0">
                  <a:ln>
                    <a:noFill/>
                  </a:ln>
                  <a:solidFill>
                    <a:srgbClr val="FFFF00"/>
                  </a:solidFill>
                  <a:effectLst/>
                  <a:latin typeface="Monotype Corsiva" pitchFamily="66" charset="0"/>
                  <a:ea typeface="SimSun" pitchFamily="2" charset="-122"/>
                  <a:cs typeface="Arial" pitchFamily="34" charset="0"/>
                </a:rPr>
                <a:t>Salih</a:t>
              </a:r>
              <a:r>
                <a:rPr kumimoji="0" lang="en-US" altLang="zh-CN" sz="3600" b="1" i="0" u="none" strike="noStrike" cap="none" normalizeH="0" baseline="0" dirty="0" smtClean="0">
                  <a:ln>
                    <a:noFill/>
                  </a:ln>
                  <a:solidFill>
                    <a:srgbClr val="FFFF00"/>
                  </a:solidFill>
                  <a:effectLst/>
                  <a:latin typeface="Monotype Corsiva" pitchFamily="66" charset="0"/>
                  <a:ea typeface="SimSun" pitchFamily="2" charset="-122"/>
                  <a:cs typeface="Arial" pitchFamily="34" charset="0"/>
                </a:rPr>
                <a:t> Al-</a:t>
              </a:r>
              <a:r>
                <a:rPr kumimoji="0" lang="en-US" altLang="zh-CN" sz="3600" b="1" i="0" u="none" strike="noStrike" cap="none" normalizeH="0" baseline="0" dirty="0" err="1" smtClean="0">
                  <a:ln>
                    <a:noFill/>
                  </a:ln>
                  <a:solidFill>
                    <a:srgbClr val="FFFF00"/>
                  </a:solidFill>
                  <a:effectLst/>
                  <a:latin typeface="Monotype Corsiva" pitchFamily="66" charset="0"/>
                  <a:ea typeface="SimSun" pitchFamily="2" charset="-122"/>
                  <a:cs typeface="Arial" pitchFamily="34" charset="0"/>
                </a:rPr>
                <a:t>Ansari</a:t>
              </a:r>
              <a:endParaRPr kumimoji="0" lang="en-US" altLang="zh-CN" sz="1800" b="0" i="0" u="none" strike="noStrike" cap="none" normalizeH="0" baseline="0" dirty="0" smtClean="0">
                <a:ln>
                  <a:noFill/>
                </a:ln>
                <a:solidFill>
                  <a:srgbClr val="FFFF00"/>
                </a:solidFill>
                <a:effectLst/>
                <a:latin typeface="Arial" pitchFamily="34" charset="0"/>
                <a:cs typeface="Arial" pitchFamily="34" charset="0"/>
              </a:endParaRPr>
            </a:p>
          </p:txBody>
        </p:sp>
      </p:grpSp>
    </p:spTree>
    <p:extLst>
      <p:ext uri="{BB962C8B-B14F-4D97-AF65-F5344CB8AC3E}">
        <p14:creationId xmlns:p14="http://schemas.microsoft.com/office/powerpoint/2010/main" val="33023494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idx="4294967295"/>
          </p:nvPr>
        </p:nvSpPr>
        <p:spPr>
          <a:xfrm>
            <a:off x="0" y="182563"/>
            <a:ext cx="8229600" cy="576262"/>
          </a:xfrm>
        </p:spPr>
        <p:txBody>
          <a:bodyPr>
            <a:normAutofit fontScale="90000"/>
          </a:bodyPr>
          <a:lstStyle/>
          <a:p>
            <a:pPr eaLnBrk="1" hangingPunct="1"/>
            <a:r>
              <a:rPr lang="en-US" altLang="ar-IQ" smtClean="0"/>
              <a:t>Computer Startup</a:t>
            </a:r>
          </a:p>
        </p:txBody>
      </p:sp>
      <p:sp>
        <p:nvSpPr>
          <p:cNvPr id="12291" name="Rectangle 3"/>
          <p:cNvSpPr>
            <a:spLocks noGrp="1" noChangeArrowheads="1"/>
          </p:cNvSpPr>
          <p:nvPr>
            <p:ph type="body" idx="4294967295"/>
          </p:nvPr>
        </p:nvSpPr>
        <p:spPr>
          <a:xfrm>
            <a:off x="0" y="1233488"/>
            <a:ext cx="6318250" cy="4530725"/>
          </a:xfrm>
        </p:spPr>
        <p:txBody>
          <a:bodyPr/>
          <a:lstStyle/>
          <a:p>
            <a:r>
              <a:rPr lang="en-US" altLang="ar-IQ" b="1" smtClean="0">
                <a:solidFill>
                  <a:srgbClr val="3366FF"/>
                </a:solidFill>
              </a:rPr>
              <a:t>bootstrap program</a:t>
            </a:r>
            <a:r>
              <a:rPr lang="en-US" altLang="ar-IQ" smtClean="0">
                <a:solidFill>
                  <a:srgbClr val="3366FF"/>
                </a:solidFill>
              </a:rPr>
              <a:t> </a:t>
            </a:r>
            <a:r>
              <a:rPr lang="en-US" altLang="ar-IQ" smtClean="0"/>
              <a:t>is loaded at power-up or reboot</a:t>
            </a:r>
          </a:p>
          <a:p>
            <a:pPr lvl="1"/>
            <a:r>
              <a:rPr lang="en-US" altLang="ar-IQ" smtClean="0"/>
              <a:t>Typically stored in ROM or EPROM, generally known as </a:t>
            </a:r>
            <a:r>
              <a:rPr lang="en-US" altLang="ar-IQ" b="1" smtClean="0">
                <a:solidFill>
                  <a:srgbClr val="3366FF"/>
                </a:solidFill>
              </a:rPr>
              <a:t>firmware</a:t>
            </a:r>
          </a:p>
          <a:p>
            <a:pPr lvl="1"/>
            <a:r>
              <a:rPr lang="en-US" altLang="ar-IQ" smtClean="0"/>
              <a:t>Initializes all aspects of system</a:t>
            </a:r>
          </a:p>
          <a:p>
            <a:pPr lvl="1"/>
            <a:r>
              <a:rPr lang="en-US" altLang="ar-IQ" smtClean="0"/>
              <a:t>Loads operating system kernel and starts execution</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idx="4294967295"/>
          </p:nvPr>
        </p:nvSpPr>
        <p:spPr>
          <a:xfrm>
            <a:off x="0" y="214313"/>
            <a:ext cx="8229600" cy="576262"/>
          </a:xfrm>
        </p:spPr>
        <p:txBody>
          <a:bodyPr>
            <a:normAutofit fontScale="90000"/>
          </a:bodyPr>
          <a:lstStyle/>
          <a:p>
            <a:pPr eaLnBrk="1" hangingPunct="1"/>
            <a:r>
              <a:rPr lang="en-US" altLang="ar-IQ" smtClean="0"/>
              <a:t>Computer System Organization</a:t>
            </a:r>
          </a:p>
        </p:txBody>
      </p:sp>
      <p:sp>
        <p:nvSpPr>
          <p:cNvPr id="13315" name="Rectangle 3"/>
          <p:cNvSpPr>
            <a:spLocks noGrp="1" noChangeArrowheads="1"/>
          </p:cNvSpPr>
          <p:nvPr>
            <p:ph type="body" idx="4294967295"/>
          </p:nvPr>
        </p:nvSpPr>
        <p:spPr>
          <a:xfrm>
            <a:off x="1546225" y="1233488"/>
            <a:ext cx="7597775" cy="4530725"/>
          </a:xfrm>
        </p:spPr>
        <p:txBody>
          <a:bodyPr/>
          <a:lstStyle/>
          <a:p>
            <a:r>
              <a:rPr lang="en-US" altLang="ar-IQ" smtClean="0"/>
              <a:t>Computer-system operation</a:t>
            </a:r>
          </a:p>
          <a:p>
            <a:pPr lvl="1"/>
            <a:r>
              <a:rPr lang="en-US" altLang="ar-IQ" smtClean="0"/>
              <a:t>One or more CPUs, device controllers connect through common bus providing access to shared memory</a:t>
            </a:r>
          </a:p>
          <a:p>
            <a:pPr lvl="1"/>
            <a:r>
              <a:rPr lang="en-US" altLang="ar-IQ" smtClean="0"/>
              <a:t>Concurrent execution of CPUs and devices competing for memory cycles</a:t>
            </a:r>
          </a:p>
          <a:p>
            <a:pPr lvl="1"/>
            <a:endParaRPr lang="en-US" altLang="ar-IQ" smtClean="0"/>
          </a:p>
        </p:txBody>
      </p:sp>
      <p:pic>
        <p:nvPicPr>
          <p:cNvPr id="13316"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5938" y="2963863"/>
            <a:ext cx="6059487" cy="2994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idx="4294967295"/>
          </p:nvPr>
        </p:nvSpPr>
        <p:spPr>
          <a:xfrm>
            <a:off x="0" y="182563"/>
            <a:ext cx="8229600" cy="576262"/>
          </a:xfrm>
        </p:spPr>
        <p:txBody>
          <a:bodyPr>
            <a:normAutofit fontScale="90000"/>
          </a:bodyPr>
          <a:lstStyle/>
          <a:p>
            <a:pPr eaLnBrk="1" hangingPunct="1"/>
            <a:r>
              <a:rPr lang="en-US" altLang="ar-IQ" smtClean="0"/>
              <a:t>Computer-System Operation</a:t>
            </a:r>
          </a:p>
        </p:txBody>
      </p:sp>
      <p:sp>
        <p:nvSpPr>
          <p:cNvPr id="14339" name="Rectangle 3"/>
          <p:cNvSpPr>
            <a:spLocks noGrp="1" noChangeArrowheads="1"/>
          </p:cNvSpPr>
          <p:nvPr>
            <p:ph type="body" idx="4294967295"/>
          </p:nvPr>
        </p:nvSpPr>
        <p:spPr>
          <a:xfrm>
            <a:off x="0" y="1233488"/>
            <a:ext cx="6745288" cy="4530725"/>
          </a:xfrm>
        </p:spPr>
        <p:txBody>
          <a:bodyPr/>
          <a:lstStyle/>
          <a:p>
            <a:r>
              <a:rPr lang="en-US" altLang="ar-IQ" smtClean="0"/>
              <a:t>I/O devices and the CPU can execute concurrently</a:t>
            </a:r>
            <a:endParaRPr lang="en-US" altLang="ar-IQ" sz="800" smtClean="0"/>
          </a:p>
          <a:p>
            <a:r>
              <a:rPr lang="en-US" altLang="ar-IQ" smtClean="0"/>
              <a:t>Each device controller is in charge of a particular device type</a:t>
            </a:r>
            <a:endParaRPr lang="en-US" altLang="ar-IQ" sz="800" smtClean="0"/>
          </a:p>
          <a:p>
            <a:r>
              <a:rPr lang="en-US" altLang="ar-IQ" smtClean="0"/>
              <a:t>Each device controller has a local buffer</a:t>
            </a:r>
            <a:endParaRPr lang="en-US" altLang="ar-IQ" sz="800" smtClean="0"/>
          </a:p>
          <a:p>
            <a:r>
              <a:rPr lang="en-US" altLang="ar-IQ" smtClean="0"/>
              <a:t>CPU moves data from/to main memory to/from local buffers</a:t>
            </a:r>
            <a:endParaRPr lang="en-US" altLang="ar-IQ" sz="800" smtClean="0"/>
          </a:p>
          <a:p>
            <a:r>
              <a:rPr lang="en-US" altLang="ar-IQ" smtClean="0"/>
              <a:t>I/O is from the device to local buffer of controller</a:t>
            </a:r>
            <a:endParaRPr lang="en-US" altLang="ar-IQ" sz="800" smtClean="0"/>
          </a:p>
          <a:p>
            <a:r>
              <a:rPr lang="en-US" altLang="ar-IQ" smtClean="0"/>
              <a:t>Device controller informs CPU that it has finished its operation by causing an </a:t>
            </a:r>
            <a:r>
              <a:rPr lang="en-US" altLang="ar-IQ" smtClean="0">
                <a:solidFill>
                  <a:srgbClr val="0000FF"/>
                </a:solidFill>
              </a:rPr>
              <a:t>interrupt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idx="4294967295"/>
          </p:nvPr>
        </p:nvSpPr>
        <p:spPr>
          <a:xfrm>
            <a:off x="914400" y="166688"/>
            <a:ext cx="8229600" cy="576262"/>
          </a:xfrm>
        </p:spPr>
        <p:txBody>
          <a:bodyPr>
            <a:normAutofit fontScale="90000"/>
          </a:bodyPr>
          <a:lstStyle/>
          <a:p>
            <a:pPr eaLnBrk="1" hangingPunct="1"/>
            <a:r>
              <a:rPr lang="en-US" altLang="ar-IQ" smtClean="0"/>
              <a:t>Common Functions of Interrupts</a:t>
            </a:r>
          </a:p>
        </p:txBody>
      </p:sp>
      <p:sp>
        <p:nvSpPr>
          <p:cNvPr id="15363" name="Rectangle 3"/>
          <p:cNvSpPr>
            <a:spLocks noGrp="1" noChangeArrowheads="1"/>
          </p:cNvSpPr>
          <p:nvPr>
            <p:ph type="body" idx="4294967295"/>
          </p:nvPr>
        </p:nvSpPr>
        <p:spPr>
          <a:xfrm>
            <a:off x="0" y="1233488"/>
            <a:ext cx="6572250" cy="4530725"/>
          </a:xfrm>
        </p:spPr>
        <p:txBody>
          <a:bodyPr/>
          <a:lstStyle/>
          <a:p>
            <a:r>
              <a:rPr lang="en-US" altLang="ar-IQ" smtClean="0"/>
              <a:t>Interrupt transfers control to the interrupt service routine generally, through the </a:t>
            </a:r>
            <a:r>
              <a:rPr lang="en-US" altLang="ar-IQ" b="1" smtClean="0">
                <a:solidFill>
                  <a:srgbClr val="3366FF"/>
                </a:solidFill>
              </a:rPr>
              <a:t>interrupt</a:t>
            </a:r>
            <a:r>
              <a:rPr lang="en-US" altLang="ar-IQ" i="1" smtClean="0"/>
              <a:t> </a:t>
            </a:r>
            <a:r>
              <a:rPr lang="en-US" altLang="ar-IQ" b="1" smtClean="0">
                <a:solidFill>
                  <a:srgbClr val="3366FF"/>
                </a:solidFill>
              </a:rPr>
              <a:t>vector</a:t>
            </a:r>
            <a:r>
              <a:rPr lang="en-US" altLang="ar-IQ" smtClean="0"/>
              <a:t>, which contains the addresses of all the service routines</a:t>
            </a:r>
            <a:endParaRPr lang="en-US" altLang="ar-IQ" sz="800" smtClean="0"/>
          </a:p>
          <a:p>
            <a:r>
              <a:rPr lang="en-US" altLang="ar-IQ" smtClean="0"/>
              <a:t>Interrupt architecture must save the address of the interrupted instruction</a:t>
            </a:r>
            <a:endParaRPr lang="en-US" altLang="ar-IQ" sz="800" i="1" smtClean="0"/>
          </a:p>
          <a:p>
            <a:r>
              <a:rPr lang="en-US" altLang="ar-IQ" smtClean="0"/>
              <a:t>A </a:t>
            </a:r>
            <a:r>
              <a:rPr lang="en-US" altLang="ar-IQ" b="1" smtClean="0">
                <a:solidFill>
                  <a:srgbClr val="3366FF"/>
                </a:solidFill>
              </a:rPr>
              <a:t>trap</a:t>
            </a:r>
            <a:r>
              <a:rPr lang="en-US" altLang="ar-IQ" smtClean="0"/>
              <a:t> or </a:t>
            </a:r>
            <a:r>
              <a:rPr lang="en-US" altLang="ar-IQ" b="1" smtClean="0">
                <a:solidFill>
                  <a:srgbClr val="3366FF"/>
                </a:solidFill>
              </a:rPr>
              <a:t>exception</a:t>
            </a:r>
            <a:r>
              <a:rPr lang="en-US" altLang="ar-IQ" smtClean="0"/>
              <a:t> is a software-generated interrupt caused either by an error or a user request</a:t>
            </a:r>
            <a:endParaRPr lang="en-US" altLang="ar-IQ" sz="800" smtClean="0"/>
          </a:p>
          <a:p>
            <a:r>
              <a:rPr lang="en-US" altLang="ar-IQ" smtClean="0"/>
              <a:t>An operating system is </a:t>
            </a:r>
            <a:r>
              <a:rPr lang="en-US" altLang="ar-IQ" b="1" smtClean="0">
                <a:solidFill>
                  <a:srgbClr val="3366FF"/>
                </a:solidFill>
              </a:rPr>
              <a:t>interrupt driven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idx="4294967295"/>
          </p:nvPr>
        </p:nvSpPr>
        <p:spPr>
          <a:xfrm>
            <a:off x="1371600" y="-95250"/>
            <a:ext cx="7772400" cy="844550"/>
          </a:xfrm>
        </p:spPr>
        <p:txBody>
          <a:bodyPr/>
          <a:lstStyle/>
          <a:p>
            <a:pPr eaLnBrk="1" hangingPunct="1"/>
            <a:r>
              <a:rPr lang="en-US" altLang="ar-IQ" smtClean="0"/>
              <a:t>Interrupt Handling</a:t>
            </a:r>
          </a:p>
        </p:txBody>
      </p:sp>
      <p:sp>
        <p:nvSpPr>
          <p:cNvPr id="16387" name="Rectangle 3"/>
          <p:cNvSpPr>
            <a:spLocks noGrp="1" noChangeArrowheads="1"/>
          </p:cNvSpPr>
          <p:nvPr>
            <p:ph type="body" idx="4294967295"/>
          </p:nvPr>
        </p:nvSpPr>
        <p:spPr>
          <a:xfrm>
            <a:off x="0" y="1233488"/>
            <a:ext cx="6619875" cy="4530725"/>
          </a:xfrm>
        </p:spPr>
        <p:txBody>
          <a:bodyPr/>
          <a:lstStyle/>
          <a:p>
            <a:r>
              <a:rPr lang="en-US" altLang="ar-IQ" smtClean="0"/>
              <a:t>The operating system preserves the state of the CPU by storing registers and the program counter</a:t>
            </a:r>
          </a:p>
          <a:p>
            <a:r>
              <a:rPr lang="en-US" altLang="ar-IQ" smtClean="0"/>
              <a:t>Determines which type of interrupt has occurred:</a:t>
            </a:r>
          </a:p>
          <a:p>
            <a:pPr lvl="1"/>
            <a:r>
              <a:rPr lang="en-US" altLang="ar-IQ" b="1" smtClean="0">
                <a:solidFill>
                  <a:srgbClr val="3366FF"/>
                </a:solidFill>
              </a:rPr>
              <a:t>polling</a:t>
            </a:r>
          </a:p>
          <a:p>
            <a:pPr lvl="1"/>
            <a:r>
              <a:rPr lang="en-US" altLang="ar-IQ" b="1" smtClean="0">
                <a:solidFill>
                  <a:srgbClr val="3366FF"/>
                </a:solidFill>
              </a:rPr>
              <a:t>vectored</a:t>
            </a:r>
            <a:r>
              <a:rPr lang="en-US" altLang="ar-IQ" smtClean="0"/>
              <a:t> interrupt system</a:t>
            </a:r>
          </a:p>
          <a:p>
            <a:r>
              <a:rPr lang="en-US" altLang="ar-IQ" smtClean="0"/>
              <a:t>Separate segments of code determine what action should be taken for each type of interrupt</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a:xfrm>
            <a:off x="0" y="214313"/>
            <a:ext cx="8229600" cy="576262"/>
          </a:xfrm>
        </p:spPr>
        <p:txBody>
          <a:bodyPr>
            <a:normAutofit fontScale="90000"/>
          </a:bodyPr>
          <a:lstStyle/>
          <a:p>
            <a:pPr eaLnBrk="1" hangingPunct="1"/>
            <a:r>
              <a:rPr lang="en-US" altLang="ar-IQ" smtClean="0"/>
              <a:t>Interrupt Timeline</a:t>
            </a:r>
          </a:p>
        </p:txBody>
      </p:sp>
      <p:pic>
        <p:nvPicPr>
          <p:cNvPr id="1741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49425" y="1277938"/>
            <a:ext cx="6264275" cy="3060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idx="4294967295"/>
          </p:nvPr>
        </p:nvSpPr>
        <p:spPr>
          <a:xfrm>
            <a:off x="0" y="277813"/>
            <a:ext cx="8229600" cy="576262"/>
          </a:xfrm>
        </p:spPr>
        <p:txBody>
          <a:bodyPr>
            <a:normAutofit fontScale="90000"/>
          </a:bodyPr>
          <a:lstStyle/>
          <a:p>
            <a:pPr eaLnBrk="1" hangingPunct="1"/>
            <a:r>
              <a:rPr lang="en-US" altLang="ar-IQ" smtClean="0"/>
              <a:t>I/O Structure</a:t>
            </a:r>
          </a:p>
        </p:txBody>
      </p:sp>
      <p:sp>
        <p:nvSpPr>
          <p:cNvPr id="18435" name="Rectangle 3"/>
          <p:cNvSpPr>
            <a:spLocks noGrp="1" noChangeArrowheads="1"/>
          </p:cNvSpPr>
          <p:nvPr>
            <p:ph type="body" idx="4294967295"/>
          </p:nvPr>
        </p:nvSpPr>
        <p:spPr>
          <a:xfrm>
            <a:off x="0" y="1244600"/>
            <a:ext cx="6845300" cy="4583113"/>
          </a:xfrm>
        </p:spPr>
        <p:txBody>
          <a:bodyPr/>
          <a:lstStyle/>
          <a:p>
            <a:pPr>
              <a:lnSpc>
                <a:spcPct val="90000"/>
              </a:lnSpc>
            </a:pPr>
            <a:r>
              <a:rPr lang="en-US" altLang="ar-IQ" smtClean="0"/>
              <a:t>After I/O starts, control returns to user program only upon I/O completion</a:t>
            </a:r>
          </a:p>
          <a:p>
            <a:pPr lvl="1">
              <a:lnSpc>
                <a:spcPct val="90000"/>
              </a:lnSpc>
            </a:pPr>
            <a:r>
              <a:rPr lang="en-US" altLang="ar-IQ" smtClean="0"/>
              <a:t>Wait instruction idles the CPU until the next interrupt</a:t>
            </a:r>
          </a:p>
          <a:p>
            <a:pPr lvl="1">
              <a:lnSpc>
                <a:spcPct val="90000"/>
              </a:lnSpc>
            </a:pPr>
            <a:r>
              <a:rPr lang="en-US" altLang="ar-IQ" smtClean="0"/>
              <a:t>Wait loop (contention for memory access)</a:t>
            </a:r>
          </a:p>
          <a:p>
            <a:pPr lvl="1">
              <a:lnSpc>
                <a:spcPct val="90000"/>
              </a:lnSpc>
            </a:pPr>
            <a:r>
              <a:rPr lang="en-US" altLang="ar-IQ" smtClean="0"/>
              <a:t>At most one I/O request is outstanding at a time, no simultaneous I/O processing</a:t>
            </a:r>
          </a:p>
          <a:p>
            <a:pPr>
              <a:lnSpc>
                <a:spcPct val="90000"/>
              </a:lnSpc>
            </a:pPr>
            <a:r>
              <a:rPr lang="en-US" altLang="ar-IQ" smtClean="0"/>
              <a:t>After I/O starts, control returns to user program without waiting for I/O completion</a:t>
            </a:r>
          </a:p>
          <a:p>
            <a:pPr lvl="1">
              <a:lnSpc>
                <a:spcPct val="90000"/>
              </a:lnSpc>
            </a:pPr>
            <a:r>
              <a:rPr lang="en-US" altLang="ar-IQ" b="1" smtClean="0">
                <a:solidFill>
                  <a:srgbClr val="3366FF"/>
                </a:solidFill>
              </a:rPr>
              <a:t>System call </a:t>
            </a:r>
            <a:r>
              <a:rPr lang="en-US" altLang="ar-IQ" smtClean="0"/>
              <a:t>– request to the OS to allow user to wait for I/O completion</a:t>
            </a:r>
          </a:p>
          <a:p>
            <a:pPr lvl="1">
              <a:lnSpc>
                <a:spcPct val="90000"/>
              </a:lnSpc>
            </a:pPr>
            <a:r>
              <a:rPr lang="en-US" altLang="ar-IQ" b="1" smtClean="0">
                <a:solidFill>
                  <a:srgbClr val="3366FF"/>
                </a:solidFill>
              </a:rPr>
              <a:t>Device-status table </a:t>
            </a:r>
            <a:r>
              <a:rPr lang="en-US" altLang="ar-IQ" smtClean="0"/>
              <a:t>contains entry for each I/O device indicating its type, address, and state</a:t>
            </a:r>
          </a:p>
          <a:p>
            <a:pPr lvl="1">
              <a:lnSpc>
                <a:spcPct val="90000"/>
              </a:lnSpc>
            </a:pPr>
            <a:r>
              <a:rPr lang="en-US" altLang="ar-IQ" smtClean="0"/>
              <a:t>OS indexes into I/O device table to determine device status and to modify table entry to include interrupt</a:t>
            </a:r>
          </a:p>
          <a:p>
            <a:pPr lvl="1">
              <a:lnSpc>
                <a:spcPct val="90000"/>
              </a:lnSpc>
            </a:pPr>
            <a:endParaRPr lang="en-US" altLang="ar-IQ"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1287463" y="277813"/>
            <a:ext cx="7399337" cy="576262"/>
          </a:xfrm>
        </p:spPr>
        <p:txBody>
          <a:bodyPr/>
          <a:lstStyle/>
          <a:p>
            <a:r>
              <a:rPr lang="en-US" altLang="ar-IQ" sz="2800" smtClean="0"/>
              <a:t>Storage Definitions and Notation Review</a:t>
            </a:r>
          </a:p>
        </p:txBody>
      </p:sp>
      <p:sp>
        <p:nvSpPr>
          <p:cNvPr id="19459" name="Rectangle 5"/>
          <p:cNvSpPr>
            <a:spLocks noChangeArrowheads="1"/>
          </p:cNvSpPr>
          <p:nvPr/>
        </p:nvSpPr>
        <p:spPr bwMode="auto">
          <a:xfrm>
            <a:off x="747713" y="1177925"/>
            <a:ext cx="7440612" cy="5191125"/>
          </a:xfrm>
          <a:prstGeom prst="rect">
            <a:avLst/>
          </a:prstGeom>
          <a:solidFill>
            <a:srgbClr val="CC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ar-IQ" sz="1400"/>
              <a:t>The basic unit of computer storage is the </a:t>
            </a:r>
            <a:r>
              <a:rPr lang="en-US" altLang="ar-IQ" sz="1400" b="1"/>
              <a:t>bit</a:t>
            </a:r>
            <a:r>
              <a:rPr lang="en-US" altLang="ar-IQ" sz="1400"/>
              <a:t>. A bit can contain one of two values, 0 and 1. All other storage in a computer is based on collections of bits. Given enough bits, it is amazing how many things a computer can represent: numbers, letters, images, movies, sounds, documents, and programs, to name a few. A </a:t>
            </a:r>
            <a:r>
              <a:rPr lang="en-US" altLang="ar-IQ" sz="1400" b="1"/>
              <a:t>byte </a:t>
            </a:r>
            <a:r>
              <a:rPr lang="en-US" altLang="ar-IQ" sz="1400"/>
              <a:t>is 8 bits, and on most computers it is the smallest convenient chunk of storage. For example, most computers don</a:t>
            </a:r>
            <a:r>
              <a:rPr lang="en-US" altLang="en-US" sz="1400"/>
              <a:t>’</a:t>
            </a:r>
            <a:r>
              <a:rPr lang="en-US" altLang="ar-IQ" sz="1400"/>
              <a:t>t have an instruction to move a bit but do have one to move a byte. A less common term is </a:t>
            </a:r>
            <a:r>
              <a:rPr lang="en-US" altLang="ar-IQ" sz="1400" b="1"/>
              <a:t>word</a:t>
            </a:r>
            <a:r>
              <a:rPr lang="en-US" altLang="ar-IQ" sz="1400"/>
              <a:t>, which is a given computer architecture</a:t>
            </a:r>
            <a:r>
              <a:rPr lang="en-US" altLang="en-US" sz="1400"/>
              <a:t>’</a:t>
            </a:r>
            <a:r>
              <a:rPr lang="en-US" altLang="ar-IQ" sz="1400"/>
              <a:t>s native unit of data. A word is made up of one or more bytes. For example, a computer that has 64-bit registers and 64-bit memory addressing typically has 64-bit (8-byte) words. A computer executes many operations in its native word size rather than a byte at a time.</a:t>
            </a:r>
          </a:p>
          <a:p>
            <a:endParaRPr lang="en-US" altLang="ar-IQ" sz="1400" baseline="-25000"/>
          </a:p>
          <a:p>
            <a:r>
              <a:rPr lang="en-US" altLang="ar-IQ" sz="1400"/>
              <a:t>Computer storage, along with most computer throughput, is generally measured and manipulated in bytes and collections of bytes. </a:t>
            </a:r>
          </a:p>
          <a:p>
            <a:r>
              <a:rPr lang="en-US" altLang="ar-IQ" sz="1400"/>
              <a:t>A </a:t>
            </a:r>
            <a:r>
              <a:rPr lang="en-US" altLang="ar-IQ" sz="1400" b="1"/>
              <a:t>kilobyte</a:t>
            </a:r>
            <a:r>
              <a:rPr lang="en-US" altLang="ar-IQ" sz="1400"/>
              <a:t>, or </a:t>
            </a:r>
            <a:r>
              <a:rPr lang="en-US" altLang="ar-IQ" sz="1400" b="1"/>
              <a:t>KB</a:t>
            </a:r>
            <a:r>
              <a:rPr lang="en-US" altLang="ar-IQ" sz="1400"/>
              <a:t>, is 1,024 bytes</a:t>
            </a:r>
          </a:p>
          <a:p>
            <a:r>
              <a:rPr lang="en-US" altLang="ar-IQ" sz="1400"/>
              <a:t>a </a:t>
            </a:r>
            <a:r>
              <a:rPr lang="en-US" altLang="ar-IQ" sz="1400" b="1"/>
              <a:t>megabyte</a:t>
            </a:r>
            <a:r>
              <a:rPr lang="en-US" altLang="ar-IQ" sz="1400"/>
              <a:t>, or </a:t>
            </a:r>
            <a:r>
              <a:rPr lang="en-US" altLang="ar-IQ" sz="1400" b="1"/>
              <a:t>MB</a:t>
            </a:r>
            <a:r>
              <a:rPr lang="en-US" altLang="ar-IQ" sz="1400"/>
              <a:t>, is 1,024</a:t>
            </a:r>
            <a:r>
              <a:rPr lang="en-US" altLang="ar-IQ" sz="1400" baseline="30000"/>
              <a:t>2</a:t>
            </a:r>
            <a:r>
              <a:rPr lang="en-US" altLang="ar-IQ" sz="1400"/>
              <a:t> bytes</a:t>
            </a:r>
          </a:p>
          <a:p>
            <a:r>
              <a:rPr lang="en-US" altLang="ar-IQ" sz="1400"/>
              <a:t>a </a:t>
            </a:r>
            <a:r>
              <a:rPr lang="en-US" altLang="ar-IQ" sz="1400" b="1"/>
              <a:t>gigabyte</a:t>
            </a:r>
            <a:r>
              <a:rPr lang="en-US" altLang="ar-IQ" sz="1400"/>
              <a:t>, or </a:t>
            </a:r>
            <a:r>
              <a:rPr lang="en-US" altLang="ar-IQ" sz="1400" b="1"/>
              <a:t>GB</a:t>
            </a:r>
            <a:r>
              <a:rPr lang="en-US" altLang="ar-IQ" sz="1400"/>
              <a:t>, is 1,024</a:t>
            </a:r>
            <a:r>
              <a:rPr lang="en-US" altLang="ar-IQ" sz="1400" baseline="30000"/>
              <a:t>3</a:t>
            </a:r>
            <a:r>
              <a:rPr lang="en-US" altLang="ar-IQ" sz="1400"/>
              <a:t> bytes</a:t>
            </a:r>
          </a:p>
          <a:p>
            <a:r>
              <a:rPr lang="en-US" altLang="ar-IQ" sz="1400"/>
              <a:t>a </a:t>
            </a:r>
            <a:r>
              <a:rPr lang="en-US" altLang="ar-IQ" sz="1400" b="1"/>
              <a:t>terabyte</a:t>
            </a:r>
            <a:r>
              <a:rPr lang="en-US" altLang="ar-IQ" sz="1400"/>
              <a:t>, or </a:t>
            </a:r>
            <a:r>
              <a:rPr lang="en-US" altLang="ar-IQ" sz="1400" b="1"/>
              <a:t>TB</a:t>
            </a:r>
            <a:r>
              <a:rPr lang="en-US" altLang="ar-IQ" sz="1400"/>
              <a:t>, is 1,024</a:t>
            </a:r>
            <a:r>
              <a:rPr lang="en-US" altLang="ar-IQ" sz="1400" baseline="30000"/>
              <a:t>4 </a:t>
            </a:r>
            <a:r>
              <a:rPr lang="en-US" altLang="ar-IQ" sz="1400"/>
              <a:t>bytes </a:t>
            </a:r>
          </a:p>
          <a:p>
            <a:r>
              <a:rPr lang="en-US" altLang="ar-IQ" sz="1400"/>
              <a:t>a </a:t>
            </a:r>
            <a:r>
              <a:rPr lang="en-US" altLang="ar-IQ" sz="1400" b="1"/>
              <a:t>petabyte</a:t>
            </a:r>
            <a:r>
              <a:rPr lang="en-US" altLang="ar-IQ" sz="1400"/>
              <a:t>, or </a:t>
            </a:r>
            <a:r>
              <a:rPr lang="en-US" altLang="ar-IQ" sz="1400" b="1"/>
              <a:t>PB</a:t>
            </a:r>
            <a:r>
              <a:rPr lang="en-US" altLang="ar-IQ" sz="1400"/>
              <a:t>, is 1,024</a:t>
            </a:r>
            <a:r>
              <a:rPr lang="en-US" altLang="ar-IQ" sz="1400" baseline="30000"/>
              <a:t>5</a:t>
            </a:r>
            <a:r>
              <a:rPr lang="en-US" altLang="ar-IQ" sz="1400"/>
              <a:t> bytes</a:t>
            </a:r>
          </a:p>
          <a:p>
            <a:endParaRPr lang="en-US" altLang="ar-IQ" sz="1400"/>
          </a:p>
          <a:p>
            <a:r>
              <a:rPr lang="en-US" altLang="ar-IQ" sz="1400"/>
              <a:t>Computer manufacturers often round off these numbers and say that a megabyte is 1 million bytes and a gigabyte is 1 billion bytes. Networking measurements are an exception to this general rule; they are given in bits (because networks move data a bit at a time).</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idx="4294967295"/>
          </p:nvPr>
        </p:nvSpPr>
        <p:spPr>
          <a:xfrm>
            <a:off x="0" y="198438"/>
            <a:ext cx="8229600" cy="576262"/>
          </a:xfrm>
        </p:spPr>
        <p:txBody>
          <a:bodyPr>
            <a:normAutofit fontScale="90000"/>
          </a:bodyPr>
          <a:lstStyle/>
          <a:p>
            <a:pPr eaLnBrk="1" hangingPunct="1"/>
            <a:r>
              <a:rPr lang="en-US" altLang="ar-IQ" smtClean="0"/>
              <a:t>Storage Structure</a:t>
            </a:r>
          </a:p>
        </p:txBody>
      </p:sp>
      <p:sp>
        <p:nvSpPr>
          <p:cNvPr id="20483" name="Rectangle 3"/>
          <p:cNvSpPr>
            <a:spLocks noGrp="1" noChangeArrowheads="1"/>
          </p:cNvSpPr>
          <p:nvPr>
            <p:ph type="body" idx="4294967295"/>
          </p:nvPr>
        </p:nvSpPr>
        <p:spPr>
          <a:xfrm>
            <a:off x="1531938" y="1138238"/>
            <a:ext cx="7612062" cy="4805362"/>
          </a:xfrm>
        </p:spPr>
        <p:txBody>
          <a:bodyPr>
            <a:normAutofit lnSpcReduction="10000"/>
          </a:bodyPr>
          <a:lstStyle/>
          <a:p>
            <a:r>
              <a:rPr lang="en-US" altLang="ar-IQ" smtClean="0"/>
              <a:t>Main memory – only large storage media that the CPU can access directly</a:t>
            </a:r>
          </a:p>
          <a:p>
            <a:pPr lvl="1"/>
            <a:r>
              <a:rPr lang="en-US" altLang="ar-IQ" sz="1600" b="1" smtClean="0">
                <a:solidFill>
                  <a:srgbClr val="3366FF"/>
                </a:solidFill>
              </a:rPr>
              <a:t>Random</a:t>
            </a:r>
            <a:r>
              <a:rPr lang="en-US" altLang="ar-IQ" sz="1600" smtClean="0">
                <a:solidFill>
                  <a:srgbClr val="0000FF"/>
                </a:solidFill>
              </a:rPr>
              <a:t> </a:t>
            </a:r>
            <a:r>
              <a:rPr lang="en-US" altLang="ar-IQ" sz="1600" b="1" smtClean="0">
                <a:solidFill>
                  <a:srgbClr val="3366FF"/>
                </a:solidFill>
              </a:rPr>
              <a:t>access</a:t>
            </a:r>
          </a:p>
          <a:p>
            <a:pPr lvl="1"/>
            <a:r>
              <a:rPr lang="en-US" altLang="ar-IQ" sz="1600" smtClean="0"/>
              <a:t>Typically </a:t>
            </a:r>
            <a:r>
              <a:rPr lang="en-US" altLang="ar-IQ" sz="1600" b="1" smtClean="0">
                <a:solidFill>
                  <a:srgbClr val="3366FF"/>
                </a:solidFill>
              </a:rPr>
              <a:t>volatile</a:t>
            </a:r>
          </a:p>
          <a:p>
            <a:r>
              <a:rPr lang="en-US" altLang="ar-IQ" smtClean="0"/>
              <a:t>Secondary storage – extension of main memory that provides large </a:t>
            </a:r>
            <a:r>
              <a:rPr lang="en-US" altLang="ar-IQ" b="1" smtClean="0">
                <a:solidFill>
                  <a:srgbClr val="3366FF"/>
                </a:solidFill>
              </a:rPr>
              <a:t>nonvolatile</a:t>
            </a:r>
            <a:r>
              <a:rPr lang="en-US" altLang="ar-IQ" smtClean="0">
                <a:solidFill>
                  <a:srgbClr val="0000FF"/>
                </a:solidFill>
              </a:rPr>
              <a:t> </a:t>
            </a:r>
            <a:r>
              <a:rPr lang="en-US" altLang="ar-IQ" smtClean="0"/>
              <a:t>storage capacity</a:t>
            </a:r>
          </a:p>
          <a:p>
            <a:r>
              <a:rPr lang="en-US" altLang="ar-IQ" smtClean="0"/>
              <a:t>Hard disks – rigid metal or glass platters covered with magnetic recording material </a:t>
            </a:r>
          </a:p>
          <a:p>
            <a:pPr lvl="1"/>
            <a:r>
              <a:rPr lang="en-US" altLang="ar-IQ" sz="1600" smtClean="0"/>
              <a:t>Disk surface is logically divided into </a:t>
            </a:r>
            <a:r>
              <a:rPr lang="en-US" altLang="ar-IQ" sz="1600" b="1" smtClean="0">
                <a:solidFill>
                  <a:srgbClr val="3366FF"/>
                </a:solidFill>
              </a:rPr>
              <a:t>tracks</a:t>
            </a:r>
            <a:r>
              <a:rPr lang="en-US" altLang="ar-IQ" sz="1600" smtClean="0"/>
              <a:t>, which are subdivided into </a:t>
            </a:r>
            <a:r>
              <a:rPr lang="en-US" altLang="ar-IQ" sz="1600" b="1" smtClean="0">
                <a:solidFill>
                  <a:srgbClr val="3366FF"/>
                </a:solidFill>
              </a:rPr>
              <a:t>sectors</a:t>
            </a:r>
          </a:p>
          <a:p>
            <a:pPr lvl="1"/>
            <a:r>
              <a:rPr lang="en-US" altLang="ar-IQ" sz="1600" smtClean="0"/>
              <a:t>The </a:t>
            </a:r>
            <a:r>
              <a:rPr lang="en-US" altLang="ar-IQ" sz="1600" b="1" smtClean="0">
                <a:solidFill>
                  <a:srgbClr val="3366FF"/>
                </a:solidFill>
              </a:rPr>
              <a:t>disk controller </a:t>
            </a:r>
            <a:r>
              <a:rPr lang="en-US" altLang="ar-IQ" sz="1600" smtClean="0"/>
              <a:t>determines the logical interaction between the device and the computer </a:t>
            </a:r>
          </a:p>
          <a:p>
            <a:r>
              <a:rPr lang="en-US" altLang="ar-IQ" b="1" smtClean="0">
                <a:solidFill>
                  <a:srgbClr val="3366FF"/>
                </a:solidFill>
              </a:rPr>
              <a:t>Solid-state disks </a:t>
            </a:r>
            <a:r>
              <a:rPr lang="en-US" altLang="ar-IQ" smtClean="0"/>
              <a:t>– faster than hard disks, nonvolatile</a:t>
            </a:r>
          </a:p>
          <a:p>
            <a:pPr lvl="1"/>
            <a:r>
              <a:rPr lang="en-US" altLang="ar-IQ" sz="1600" smtClean="0"/>
              <a:t>Various technologies</a:t>
            </a:r>
          </a:p>
          <a:p>
            <a:pPr lvl="1"/>
            <a:r>
              <a:rPr lang="en-US" altLang="ar-IQ" sz="1600" smtClean="0"/>
              <a:t>Becoming more popular</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1333500" y="182563"/>
            <a:ext cx="7810500" cy="576262"/>
          </a:xfrm>
        </p:spPr>
        <p:txBody>
          <a:bodyPr>
            <a:normAutofit fontScale="90000"/>
          </a:bodyPr>
          <a:lstStyle/>
          <a:p>
            <a:pPr eaLnBrk="1" hangingPunct="1"/>
            <a:r>
              <a:rPr lang="en-US" altLang="ar-IQ" smtClean="0"/>
              <a:t>Storage Hierarchy</a:t>
            </a:r>
          </a:p>
        </p:txBody>
      </p:sp>
      <p:sp>
        <p:nvSpPr>
          <p:cNvPr id="21507" name="Rectangle 3"/>
          <p:cNvSpPr>
            <a:spLocks noGrp="1" noChangeArrowheads="1"/>
          </p:cNvSpPr>
          <p:nvPr>
            <p:ph type="body" idx="4294967295"/>
          </p:nvPr>
        </p:nvSpPr>
        <p:spPr>
          <a:xfrm>
            <a:off x="0" y="1233488"/>
            <a:ext cx="6492875" cy="4530725"/>
          </a:xfrm>
        </p:spPr>
        <p:txBody>
          <a:bodyPr/>
          <a:lstStyle/>
          <a:p>
            <a:r>
              <a:rPr lang="en-US" altLang="ar-IQ" smtClean="0"/>
              <a:t>Storage systems organized in hierarchy</a:t>
            </a:r>
          </a:p>
          <a:p>
            <a:pPr lvl="1"/>
            <a:r>
              <a:rPr lang="en-US" altLang="ar-IQ" smtClean="0"/>
              <a:t>Speed</a:t>
            </a:r>
          </a:p>
          <a:p>
            <a:pPr lvl="1"/>
            <a:r>
              <a:rPr lang="en-US" altLang="ar-IQ" smtClean="0"/>
              <a:t>Cost</a:t>
            </a:r>
          </a:p>
          <a:p>
            <a:pPr lvl="1"/>
            <a:r>
              <a:rPr lang="en-US" altLang="ar-IQ" smtClean="0"/>
              <a:t>Volatility</a:t>
            </a:r>
          </a:p>
          <a:p>
            <a:r>
              <a:rPr lang="en-US" altLang="ar-IQ" b="1" smtClean="0">
                <a:solidFill>
                  <a:srgbClr val="3366FF"/>
                </a:solidFill>
              </a:rPr>
              <a:t>Caching</a:t>
            </a:r>
            <a:r>
              <a:rPr lang="en-US" altLang="ar-IQ" smtClean="0"/>
              <a:t> – copying information into faster storage system; main memory can be viewed as a cache for secondary storage</a:t>
            </a:r>
          </a:p>
          <a:p>
            <a:r>
              <a:rPr lang="en-US" altLang="ar-IQ" b="1" smtClean="0">
                <a:solidFill>
                  <a:srgbClr val="3366FF"/>
                </a:solidFill>
              </a:rPr>
              <a:t>Device Driver </a:t>
            </a:r>
            <a:r>
              <a:rPr lang="en-US" altLang="ar-IQ" smtClean="0"/>
              <a:t>for each device controller to manage I/O</a:t>
            </a:r>
          </a:p>
          <a:p>
            <a:pPr lvl="1"/>
            <a:r>
              <a:rPr lang="en-US" altLang="ar-IQ" smtClean="0"/>
              <a:t>Provides uniform interface between controller and kernel</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idx="4294967295"/>
          </p:nvPr>
        </p:nvSpPr>
        <p:spPr>
          <a:xfrm>
            <a:off x="0" y="277813"/>
            <a:ext cx="8229600" cy="576262"/>
          </a:xfrm>
        </p:spPr>
        <p:txBody>
          <a:bodyPr>
            <a:normAutofit fontScale="90000"/>
          </a:bodyPr>
          <a:lstStyle/>
          <a:p>
            <a:pPr eaLnBrk="1" hangingPunct="1"/>
            <a:r>
              <a:rPr lang="en-US" altLang="ar-IQ" smtClean="0"/>
              <a:t>Chapter 1: Introduction</a:t>
            </a:r>
          </a:p>
        </p:txBody>
      </p:sp>
      <p:sp>
        <p:nvSpPr>
          <p:cNvPr id="4099" name="Rectangle 3"/>
          <p:cNvSpPr>
            <a:spLocks noGrp="1" noChangeArrowheads="1"/>
          </p:cNvSpPr>
          <p:nvPr>
            <p:ph type="body" idx="4294967295"/>
          </p:nvPr>
        </p:nvSpPr>
        <p:spPr>
          <a:xfrm>
            <a:off x="914400" y="1233488"/>
            <a:ext cx="8229600" cy="4530725"/>
          </a:xfrm>
        </p:spPr>
        <p:txBody>
          <a:bodyPr>
            <a:normAutofit lnSpcReduction="10000"/>
          </a:bodyPr>
          <a:lstStyle/>
          <a:p>
            <a:pPr algn="l" rtl="0"/>
            <a:r>
              <a:rPr lang="en-US" altLang="ar-IQ" dirty="0" smtClean="0"/>
              <a:t>What Operating Systems Do</a:t>
            </a:r>
          </a:p>
          <a:p>
            <a:pPr algn="l" rtl="0"/>
            <a:r>
              <a:rPr lang="en-US" altLang="ar-IQ" dirty="0" smtClean="0"/>
              <a:t>Computer-System Organization</a:t>
            </a:r>
          </a:p>
          <a:p>
            <a:pPr algn="l" rtl="0"/>
            <a:r>
              <a:rPr lang="en-US" altLang="ar-IQ" dirty="0" smtClean="0"/>
              <a:t>Computer-System Architecture</a:t>
            </a:r>
          </a:p>
          <a:p>
            <a:pPr algn="l" rtl="0"/>
            <a:r>
              <a:rPr lang="en-US" altLang="ar-IQ" dirty="0" smtClean="0"/>
              <a:t>Operating-System Structure</a:t>
            </a:r>
          </a:p>
          <a:p>
            <a:pPr algn="l" rtl="0"/>
            <a:r>
              <a:rPr lang="en-US" altLang="ar-IQ" dirty="0" smtClean="0"/>
              <a:t>Operating-System Operations</a:t>
            </a:r>
          </a:p>
          <a:p>
            <a:pPr algn="l" rtl="0"/>
            <a:r>
              <a:rPr lang="en-US" altLang="ar-IQ" dirty="0" smtClean="0"/>
              <a:t>Process Management</a:t>
            </a:r>
          </a:p>
          <a:p>
            <a:pPr algn="l" rtl="0"/>
            <a:r>
              <a:rPr lang="en-US" altLang="ar-IQ" dirty="0" smtClean="0"/>
              <a:t>Memory Management</a:t>
            </a:r>
          </a:p>
          <a:p>
            <a:pPr algn="l" rtl="0"/>
            <a:r>
              <a:rPr lang="en-US" altLang="ar-IQ" dirty="0" smtClean="0"/>
              <a:t>Storage Management</a:t>
            </a:r>
          </a:p>
          <a:p>
            <a:pPr algn="l" rtl="0"/>
            <a:r>
              <a:rPr lang="en-US" altLang="ar-IQ" dirty="0" smtClean="0"/>
              <a:t>Protection and Security</a:t>
            </a:r>
          </a:p>
          <a:p>
            <a:pPr algn="l" rtl="0"/>
            <a:r>
              <a:rPr lang="en-US" altLang="ar-IQ" dirty="0" smtClean="0"/>
              <a:t>Kernel Data Structures</a:t>
            </a:r>
          </a:p>
          <a:p>
            <a:pPr algn="l" rtl="0"/>
            <a:r>
              <a:rPr lang="en-US" altLang="ar-IQ" dirty="0" smtClean="0"/>
              <a:t>Computing Environments</a:t>
            </a:r>
          </a:p>
          <a:p>
            <a:pPr algn="l" rtl="0"/>
            <a:r>
              <a:rPr lang="en-US" altLang="ar-IQ" dirty="0" smtClean="0"/>
              <a:t>Open-Source Operating Systems</a:t>
            </a:r>
          </a:p>
          <a:p>
            <a:pPr algn="l" rtl="0">
              <a:buFont typeface="Monotype Sorts" pitchFamily="2" charset="2"/>
              <a:buNone/>
            </a:pPr>
            <a:endParaRPr lang="en-US" altLang="ar-IQ" dirty="0" smtClean="0"/>
          </a:p>
          <a:p>
            <a:pPr algn="l" rtl="0"/>
            <a:endParaRPr lang="en-US" altLang="ar-IQ"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idx="4294967295"/>
          </p:nvPr>
        </p:nvSpPr>
        <p:spPr>
          <a:xfrm>
            <a:off x="0" y="198438"/>
            <a:ext cx="8229600" cy="576262"/>
          </a:xfrm>
        </p:spPr>
        <p:txBody>
          <a:bodyPr>
            <a:normAutofit fontScale="90000"/>
          </a:bodyPr>
          <a:lstStyle/>
          <a:p>
            <a:pPr eaLnBrk="1" hangingPunct="1"/>
            <a:r>
              <a:rPr lang="en-US" altLang="ar-IQ" smtClean="0"/>
              <a:t>Storage-Device Hierarchy</a:t>
            </a:r>
          </a:p>
        </p:txBody>
      </p:sp>
      <p:pic>
        <p:nvPicPr>
          <p:cNvPr id="22531" name="Picture 3" descr="C:\Users\as668\Desktop\1_0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92313" y="1370013"/>
            <a:ext cx="5322887" cy="4430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idx="4294967295"/>
          </p:nvPr>
        </p:nvSpPr>
        <p:spPr>
          <a:xfrm>
            <a:off x="0" y="198438"/>
            <a:ext cx="8229600" cy="576262"/>
          </a:xfrm>
        </p:spPr>
        <p:txBody>
          <a:bodyPr>
            <a:normAutofit fontScale="90000"/>
          </a:bodyPr>
          <a:lstStyle/>
          <a:p>
            <a:pPr eaLnBrk="1" hangingPunct="1"/>
            <a:r>
              <a:rPr lang="en-US" altLang="ar-IQ" smtClean="0"/>
              <a:t>Caching</a:t>
            </a:r>
          </a:p>
        </p:txBody>
      </p:sp>
      <p:sp>
        <p:nvSpPr>
          <p:cNvPr id="23555" name="Rectangle 3"/>
          <p:cNvSpPr>
            <a:spLocks noGrp="1" noChangeArrowheads="1"/>
          </p:cNvSpPr>
          <p:nvPr>
            <p:ph type="body" idx="4294967295"/>
          </p:nvPr>
        </p:nvSpPr>
        <p:spPr>
          <a:xfrm>
            <a:off x="0" y="1233488"/>
            <a:ext cx="6665913" cy="4910137"/>
          </a:xfrm>
        </p:spPr>
        <p:txBody>
          <a:bodyPr/>
          <a:lstStyle/>
          <a:p>
            <a:r>
              <a:rPr lang="en-US" altLang="ar-IQ" smtClean="0"/>
              <a:t>Important principle, performed at many levels in a computer (in hardware, operating system, software)</a:t>
            </a:r>
            <a:endParaRPr lang="en-US" altLang="ar-IQ" sz="800" smtClean="0"/>
          </a:p>
          <a:p>
            <a:r>
              <a:rPr lang="en-US" altLang="ar-IQ" smtClean="0"/>
              <a:t>Information in use copied from slower to faster storage temporarily</a:t>
            </a:r>
            <a:endParaRPr lang="en-US" altLang="ar-IQ" sz="800" smtClean="0"/>
          </a:p>
          <a:p>
            <a:r>
              <a:rPr lang="en-US" altLang="ar-IQ" smtClean="0"/>
              <a:t>Faster storage (cache) checked first to determine if information is there</a:t>
            </a:r>
          </a:p>
          <a:p>
            <a:pPr lvl="1"/>
            <a:r>
              <a:rPr lang="en-US" altLang="ar-IQ" smtClean="0"/>
              <a:t>If it is, information used directly from the cache (fast)</a:t>
            </a:r>
          </a:p>
          <a:p>
            <a:pPr lvl="1"/>
            <a:r>
              <a:rPr lang="en-US" altLang="ar-IQ" smtClean="0"/>
              <a:t>If not, data copied to cache and used there</a:t>
            </a:r>
            <a:endParaRPr lang="en-US" altLang="ar-IQ" sz="800" smtClean="0"/>
          </a:p>
          <a:p>
            <a:r>
              <a:rPr lang="en-US" altLang="ar-IQ" smtClean="0"/>
              <a:t>Cache smaller than storage being cached</a:t>
            </a:r>
          </a:p>
          <a:p>
            <a:pPr lvl="1"/>
            <a:r>
              <a:rPr lang="en-US" altLang="ar-IQ" smtClean="0"/>
              <a:t>Cache management important design problem</a:t>
            </a:r>
          </a:p>
          <a:p>
            <a:pPr lvl="1"/>
            <a:r>
              <a:rPr lang="en-US" altLang="ar-IQ" smtClean="0"/>
              <a:t>Cache size and replacement policy</a:t>
            </a:r>
          </a:p>
          <a:p>
            <a:pPr>
              <a:buFont typeface="Monotype Sorts" pitchFamily="2" charset="2"/>
              <a:buNone/>
            </a:pPr>
            <a:endParaRPr lang="en-US" altLang="ar-IQ"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1477963" y="166688"/>
            <a:ext cx="7666037" cy="576262"/>
          </a:xfrm>
        </p:spPr>
        <p:txBody>
          <a:bodyPr>
            <a:normAutofit fontScale="90000"/>
          </a:bodyPr>
          <a:lstStyle/>
          <a:p>
            <a:pPr eaLnBrk="1" hangingPunct="1"/>
            <a:r>
              <a:rPr lang="en-US" altLang="ar-IQ" smtClean="0"/>
              <a:t>Direct Memory Access Structure</a:t>
            </a:r>
          </a:p>
        </p:txBody>
      </p:sp>
      <p:sp>
        <p:nvSpPr>
          <p:cNvPr id="24579" name="Rectangle 3"/>
          <p:cNvSpPr>
            <a:spLocks noGrp="1" noChangeArrowheads="1"/>
          </p:cNvSpPr>
          <p:nvPr>
            <p:ph type="body" idx="4294967295"/>
          </p:nvPr>
        </p:nvSpPr>
        <p:spPr>
          <a:xfrm>
            <a:off x="0" y="1233488"/>
            <a:ext cx="6208713" cy="4530725"/>
          </a:xfrm>
        </p:spPr>
        <p:txBody>
          <a:bodyPr/>
          <a:lstStyle/>
          <a:p>
            <a:r>
              <a:rPr lang="en-US" altLang="ar-IQ" smtClean="0"/>
              <a:t>Used for high-speed I/O devices able to transmit information at close to memory speeds</a:t>
            </a:r>
          </a:p>
          <a:p>
            <a:r>
              <a:rPr lang="en-US" altLang="ar-IQ" smtClean="0"/>
              <a:t>Device controller transfers blocks of data from buffer storage directly to main memory without CPU intervention</a:t>
            </a:r>
          </a:p>
          <a:p>
            <a:r>
              <a:rPr lang="en-US" altLang="ar-IQ" smtClean="0"/>
              <a:t>Only one interrupt is generated per block, rather than the one interrupt per byte</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idx="4294967295"/>
          </p:nvPr>
        </p:nvSpPr>
        <p:spPr>
          <a:xfrm>
            <a:off x="914400" y="166688"/>
            <a:ext cx="8229600" cy="576262"/>
          </a:xfrm>
        </p:spPr>
        <p:txBody>
          <a:bodyPr>
            <a:normAutofit fontScale="90000"/>
          </a:bodyPr>
          <a:lstStyle/>
          <a:p>
            <a:r>
              <a:rPr lang="en-US" altLang="ar-IQ" smtClean="0"/>
              <a:t>How a Modern Computer Works</a:t>
            </a:r>
          </a:p>
        </p:txBody>
      </p:sp>
      <p:pic>
        <p:nvPicPr>
          <p:cNvPr id="25603" name="Picture 5"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20913" y="1230313"/>
            <a:ext cx="5132387" cy="408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4787900" y="5637213"/>
            <a:ext cx="2874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r>
              <a:rPr lang="en-US" altLang="ar-IQ" sz="1400" i="1"/>
              <a:t>A von Neumann architecture</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idx="4294967295"/>
          </p:nvPr>
        </p:nvSpPr>
        <p:spPr>
          <a:xfrm>
            <a:off x="1557338" y="198438"/>
            <a:ext cx="7586662" cy="576262"/>
          </a:xfrm>
        </p:spPr>
        <p:txBody>
          <a:bodyPr>
            <a:normAutofit fontScale="90000"/>
          </a:bodyPr>
          <a:lstStyle/>
          <a:p>
            <a:r>
              <a:rPr lang="en-US" altLang="ar-IQ" smtClean="0"/>
              <a:t>Computer-System Architecture</a:t>
            </a:r>
          </a:p>
        </p:txBody>
      </p:sp>
      <p:sp>
        <p:nvSpPr>
          <p:cNvPr id="26627" name="Content Placeholder 2"/>
          <p:cNvSpPr>
            <a:spLocks noGrp="1"/>
          </p:cNvSpPr>
          <p:nvPr>
            <p:ph idx="4294967295"/>
          </p:nvPr>
        </p:nvSpPr>
        <p:spPr>
          <a:xfrm>
            <a:off x="806450" y="1233488"/>
            <a:ext cx="8337550" cy="4867275"/>
          </a:xfrm>
        </p:spPr>
        <p:txBody>
          <a:bodyPr/>
          <a:lstStyle/>
          <a:p>
            <a:r>
              <a:rPr lang="en-US" altLang="ar-IQ" smtClean="0"/>
              <a:t>Most systems use a single general-purpose processor</a:t>
            </a:r>
          </a:p>
          <a:p>
            <a:pPr lvl="1"/>
            <a:r>
              <a:rPr lang="en-US" altLang="ar-IQ" smtClean="0"/>
              <a:t>Most systems have special-purpose processors as well</a:t>
            </a:r>
            <a:endParaRPr lang="en-US" altLang="ar-IQ" sz="800" smtClean="0"/>
          </a:p>
          <a:p>
            <a:r>
              <a:rPr lang="en-US" altLang="ar-IQ" b="1" smtClean="0">
                <a:solidFill>
                  <a:srgbClr val="3366FF"/>
                </a:solidFill>
              </a:rPr>
              <a:t>Multiprocessors</a:t>
            </a:r>
            <a:r>
              <a:rPr lang="en-US" altLang="ar-IQ" smtClean="0">
                <a:solidFill>
                  <a:srgbClr val="3366FF"/>
                </a:solidFill>
              </a:rPr>
              <a:t> </a:t>
            </a:r>
            <a:r>
              <a:rPr lang="en-US" altLang="ar-IQ" smtClean="0"/>
              <a:t>systems growing in use and importance</a:t>
            </a:r>
          </a:p>
          <a:p>
            <a:pPr lvl="1"/>
            <a:r>
              <a:rPr lang="en-US" altLang="ar-IQ" smtClean="0"/>
              <a:t>Also known as </a:t>
            </a:r>
            <a:r>
              <a:rPr lang="en-US" altLang="ar-IQ" b="1" smtClean="0">
                <a:solidFill>
                  <a:srgbClr val="3366FF"/>
                </a:solidFill>
              </a:rPr>
              <a:t>parallel systems</a:t>
            </a:r>
            <a:r>
              <a:rPr lang="en-US" altLang="ar-IQ" smtClean="0"/>
              <a:t>, </a:t>
            </a:r>
            <a:r>
              <a:rPr lang="en-US" altLang="ar-IQ" b="1" smtClean="0">
                <a:solidFill>
                  <a:srgbClr val="3366FF"/>
                </a:solidFill>
              </a:rPr>
              <a:t>tightly-coupled systems</a:t>
            </a:r>
          </a:p>
          <a:p>
            <a:pPr lvl="1"/>
            <a:r>
              <a:rPr lang="en-US" altLang="ar-IQ" smtClean="0"/>
              <a:t>Advantages include:</a:t>
            </a:r>
          </a:p>
          <a:p>
            <a:pPr marL="1200150" lvl="2" indent="-342900">
              <a:buFont typeface="Arial" panose="020B0604020202020204" pitchFamily="34" charset="0"/>
              <a:buAutoNum type="arabicPeriod"/>
            </a:pPr>
            <a:r>
              <a:rPr lang="en-US" altLang="ar-IQ" b="1" smtClean="0">
                <a:solidFill>
                  <a:srgbClr val="3366FF"/>
                </a:solidFill>
              </a:rPr>
              <a:t>Increased throughput</a:t>
            </a:r>
          </a:p>
          <a:p>
            <a:pPr marL="1200150" lvl="2" indent="-342900">
              <a:buFont typeface="Arial" panose="020B0604020202020204" pitchFamily="34" charset="0"/>
              <a:buAutoNum type="arabicPeriod"/>
            </a:pPr>
            <a:r>
              <a:rPr lang="en-US" altLang="ar-IQ" b="1" smtClean="0">
                <a:solidFill>
                  <a:srgbClr val="3366FF"/>
                </a:solidFill>
              </a:rPr>
              <a:t>Economy of scale</a:t>
            </a:r>
          </a:p>
          <a:p>
            <a:pPr marL="1200150" lvl="2" indent="-342900">
              <a:buFont typeface="Arial" panose="020B0604020202020204" pitchFamily="34" charset="0"/>
              <a:buAutoNum type="arabicPeriod"/>
            </a:pPr>
            <a:r>
              <a:rPr lang="en-US" altLang="ar-IQ" b="1" smtClean="0">
                <a:solidFill>
                  <a:srgbClr val="3366FF"/>
                </a:solidFill>
              </a:rPr>
              <a:t>Increased reliability </a:t>
            </a:r>
            <a:r>
              <a:rPr lang="en-US" altLang="ar-IQ" smtClean="0"/>
              <a:t>– graceful degradation or fault tolerance</a:t>
            </a:r>
          </a:p>
          <a:p>
            <a:pPr lvl="1"/>
            <a:r>
              <a:rPr lang="en-US" altLang="ar-IQ" smtClean="0"/>
              <a:t>Two types:</a:t>
            </a:r>
          </a:p>
          <a:p>
            <a:pPr marL="1200150" lvl="2" indent="-342900">
              <a:buFont typeface="Arial" panose="020B0604020202020204" pitchFamily="34" charset="0"/>
              <a:buAutoNum type="arabicPeriod"/>
            </a:pPr>
            <a:r>
              <a:rPr lang="en-US" altLang="ar-IQ" b="1" smtClean="0">
                <a:solidFill>
                  <a:srgbClr val="3366FF"/>
                </a:solidFill>
              </a:rPr>
              <a:t>Asymmetric Multiprocessing </a:t>
            </a:r>
            <a:r>
              <a:rPr lang="en-US" altLang="ar-IQ" smtClean="0"/>
              <a:t>– each processor is assigned a specie task.</a:t>
            </a:r>
          </a:p>
          <a:p>
            <a:pPr marL="1200150" lvl="2" indent="-342900">
              <a:buFont typeface="Arial" panose="020B0604020202020204" pitchFamily="34" charset="0"/>
              <a:buAutoNum type="arabicPeriod"/>
            </a:pPr>
            <a:r>
              <a:rPr lang="en-US" altLang="ar-IQ" b="1" smtClean="0">
                <a:solidFill>
                  <a:srgbClr val="3366FF"/>
                </a:solidFill>
              </a:rPr>
              <a:t>Symmetric Multiprocessing </a:t>
            </a:r>
            <a:r>
              <a:rPr lang="en-US" altLang="ar-IQ" smtClean="0"/>
              <a:t>– each processor performs all tasks</a:t>
            </a:r>
          </a:p>
          <a:p>
            <a:pPr marL="1200150" lvl="2" indent="-342900">
              <a:buFont typeface="Webdings" panose="05030102010509060703" pitchFamily="18" charset="2"/>
              <a:buNone/>
            </a:pPr>
            <a:endParaRPr lang="en-US" altLang="ar-IQ" smtClean="0">
              <a:solidFill>
                <a:srgbClr val="3366FF"/>
              </a:solidFill>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idx="4294967295"/>
          </p:nvPr>
        </p:nvSpPr>
        <p:spPr>
          <a:xfrm>
            <a:off x="914400" y="152400"/>
            <a:ext cx="8229600" cy="576263"/>
          </a:xfrm>
        </p:spPr>
        <p:txBody>
          <a:bodyPr/>
          <a:lstStyle/>
          <a:p>
            <a:r>
              <a:rPr lang="en-US" altLang="ar-IQ" sz="2800" smtClean="0"/>
              <a:t>Symmetric Multiprocessing Architecture</a:t>
            </a:r>
          </a:p>
        </p:txBody>
      </p:sp>
      <p:pic>
        <p:nvPicPr>
          <p:cNvPr id="27651" name="Picture 7"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8613" y="1760538"/>
            <a:ext cx="6319837" cy="303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457200" y="214313"/>
            <a:ext cx="8229600" cy="576262"/>
          </a:xfrm>
        </p:spPr>
        <p:txBody>
          <a:bodyPr>
            <a:normAutofit fontScale="90000"/>
          </a:bodyPr>
          <a:lstStyle/>
          <a:p>
            <a:r>
              <a:rPr lang="en-US" altLang="ar-IQ" smtClean="0"/>
              <a:t>A Dual-Core Design</a:t>
            </a:r>
          </a:p>
        </p:txBody>
      </p:sp>
      <p:sp>
        <p:nvSpPr>
          <p:cNvPr id="28675" name="Content Placeholder 1"/>
          <p:cNvSpPr>
            <a:spLocks noGrp="1"/>
          </p:cNvSpPr>
          <p:nvPr>
            <p:ph sz="half" idx="1"/>
          </p:nvPr>
        </p:nvSpPr>
        <p:spPr>
          <a:xfrm>
            <a:off x="854075" y="1108075"/>
            <a:ext cx="7108825" cy="2682875"/>
          </a:xfrm>
        </p:spPr>
        <p:txBody>
          <a:bodyPr/>
          <a:lstStyle/>
          <a:p>
            <a:r>
              <a:rPr lang="en-US" altLang="ar-IQ" sz="1800" smtClean="0"/>
              <a:t>Multi-chip and </a:t>
            </a:r>
            <a:r>
              <a:rPr lang="en-US" altLang="ar-IQ" sz="1800" b="1" smtClean="0">
                <a:solidFill>
                  <a:srgbClr val="3366FF"/>
                </a:solidFill>
              </a:rPr>
              <a:t>multicore</a:t>
            </a:r>
          </a:p>
          <a:p>
            <a:r>
              <a:rPr lang="en-US" altLang="ar-IQ" sz="1800" smtClean="0"/>
              <a:t>Systems containing all  chips</a:t>
            </a:r>
            <a:endParaRPr lang="en-US" altLang="ar-IQ" sz="1800" b="1" smtClean="0">
              <a:solidFill>
                <a:srgbClr val="3366FF"/>
              </a:solidFill>
            </a:endParaRPr>
          </a:p>
          <a:p>
            <a:pPr lvl="1"/>
            <a:r>
              <a:rPr lang="en-US" altLang="ar-IQ" sz="1800" smtClean="0"/>
              <a:t>Chassis containing multiple separate systems</a:t>
            </a:r>
          </a:p>
          <a:p>
            <a:pPr lvl="1"/>
            <a:endParaRPr lang="en-US" altLang="ar-IQ" smtClean="0"/>
          </a:p>
        </p:txBody>
      </p:sp>
      <p:pic>
        <p:nvPicPr>
          <p:cNvPr id="28676" name="Picture 10" desc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4788" y="2563813"/>
            <a:ext cx="3073400" cy="226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idx="4294967295"/>
          </p:nvPr>
        </p:nvSpPr>
        <p:spPr>
          <a:xfrm>
            <a:off x="0" y="182563"/>
            <a:ext cx="8229600" cy="576262"/>
          </a:xfrm>
        </p:spPr>
        <p:txBody>
          <a:bodyPr>
            <a:normAutofit fontScale="90000"/>
          </a:bodyPr>
          <a:lstStyle/>
          <a:p>
            <a:r>
              <a:rPr lang="en-US" altLang="ar-IQ" smtClean="0"/>
              <a:t>Clustered Systems</a:t>
            </a:r>
          </a:p>
        </p:txBody>
      </p:sp>
      <p:sp>
        <p:nvSpPr>
          <p:cNvPr id="29699" name="Content Placeholder 2"/>
          <p:cNvSpPr>
            <a:spLocks noGrp="1"/>
          </p:cNvSpPr>
          <p:nvPr>
            <p:ph idx="4294967295"/>
          </p:nvPr>
        </p:nvSpPr>
        <p:spPr>
          <a:xfrm>
            <a:off x="914400" y="1233488"/>
            <a:ext cx="8229600" cy="4530725"/>
          </a:xfrm>
        </p:spPr>
        <p:txBody>
          <a:bodyPr/>
          <a:lstStyle/>
          <a:p>
            <a:r>
              <a:rPr lang="en-US" altLang="ar-IQ" smtClean="0"/>
              <a:t>Like multiprocessor systems, but multiple systems working together</a:t>
            </a:r>
          </a:p>
          <a:p>
            <a:pPr lvl="1"/>
            <a:r>
              <a:rPr lang="en-US" altLang="ar-IQ" smtClean="0"/>
              <a:t>Usually sharing storage via a </a:t>
            </a:r>
            <a:r>
              <a:rPr lang="en-US" altLang="ar-IQ" b="1" smtClean="0">
                <a:solidFill>
                  <a:srgbClr val="3366FF"/>
                </a:solidFill>
              </a:rPr>
              <a:t>storage-area network (SAN)</a:t>
            </a:r>
          </a:p>
          <a:p>
            <a:pPr lvl="1"/>
            <a:r>
              <a:rPr lang="en-US" altLang="ar-IQ" smtClean="0"/>
              <a:t>Provides a </a:t>
            </a:r>
            <a:r>
              <a:rPr lang="en-US" altLang="ar-IQ" b="1" smtClean="0">
                <a:solidFill>
                  <a:srgbClr val="3366FF"/>
                </a:solidFill>
              </a:rPr>
              <a:t>high-availability</a:t>
            </a:r>
            <a:r>
              <a:rPr lang="en-US" altLang="ar-IQ" b="1" smtClean="0"/>
              <a:t> </a:t>
            </a:r>
            <a:r>
              <a:rPr lang="en-US" altLang="ar-IQ" smtClean="0"/>
              <a:t>service which survives failures</a:t>
            </a:r>
          </a:p>
          <a:p>
            <a:pPr lvl="2"/>
            <a:r>
              <a:rPr lang="en-US" altLang="ar-IQ" b="1" smtClean="0">
                <a:solidFill>
                  <a:srgbClr val="3366FF"/>
                </a:solidFill>
              </a:rPr>
              <a:t>Asymmetric clustering</a:t>
            </a:r>
            <a:r>
              <a:rPr lang="en-US" altLang="ar-IQ" smtClean="0">
                <a:solidFill>
                  <a:srgbClr val="3366FF"/>
                </a:solidFill>
              </a:rPr>
              <a:t> </a:t>
            </a:r>
            <a:r>
              <a:rPr lang="en-US" altLang="ar-IQ" smtClean="0"/>
              <a:t>has one machine in hot-standby mode</a:t>
            </a:r>
          </a:p>
          <a:p>
            <a:pPr lvl="2"/>
            <a:r>
              <a:rPr lang="en-US" altLang="ar-IQ" b="1" smtClean="0">
                <a:solidFill>
                  <a:srgbClr val="3366FF"/>
                </a:solidFill>
              </a:rPr>
              <a:t>Symmetric clustering</a:t>
            </a:r>
            <a:r>
              <a:rPr lang="en-US" altLang="ar-IQ" smtClean="0">
                <a:solidFill>
                  <a:srgbClr val="3366FF"/>
                </a:solidFill>
              </a:rPr>
              <a:t> </a:t>
            </a:r>
            <a:r>
              <a:rPr lang="en-US" altLang="ar-IQ" smtClean="0"/>
              <a:t>has multiple nodes running applications, monitoring each other</a:t>
            </a:r>
          </a:p>
          <a:p>
            <a:pPr lvl="1"/>
            <a:r>
              <a:rPr lang="en-US" altLang="ar-IQ" smtClean="0"/>
              <a:t>Some clusters are for </a:t>
            </a:r>
            <a:r>
              <a:rPr lang="en-US" altLang="ar-IQ" b="1" smtClean="0">
                <a:solidFill>
                  <a:srgbClr val="3366FF"/>
                </a:solidFill>
              </a:rPr>
              <a:t>high-performance computing (HPC)</a:t>
            </a:r>
          </a:p>
          <a:p>
            <a:pPr lvl="2"/>
            <a:r>
              <a:rPr lang="en-US" altLang="ar-IQ" smtClean="0"/>
              <a:t>Applications must be written to use </a:t>
            </a:r>
            <a:r>
              <a:rPr lang="en-US" altLang="ar-IQ" b="1" smtClean="0">
                <a:solidFill>
                  <a:srgbClr val="3366FF"/>
                </a:solidFill>
              </a:rPr>
              <a:t>parallelization</a:t>
            </a:r>
          </a:p>
          <a:p>
            <a:pPr lvl="1"/>
            <a:r>
              <a:rPr lang="en-US" altLang="ar-IQ" smtClean="0"/>
              <a:t>Some have</a:t>
            </a:r>
            <a:r>
              <a:rPr lang="en-US" altLang="ar-IQ" b="1" smtClean="0">
                <a:solidFill>
                  <a:srgbClr val="3366FF"/>
                </a:solidFill>
              </a:rPr>
              <a:t> distributed lock manager </a:t>
            </a:r>
            <a:r>
              <a:rPr lang="en-US" altLang="ar-IQ" smtClean="0"/>
              <a:t>(</a:t>
            </a:r>
            <a:r>
              <a:rPr lang="en-US" altLang="ar-IQ" b="1" smtClean="0">
                <a:solidFill>
                  <a:srgbClr val="3366FF"/>
                </a:solidFill>
              </a:rPr>
              <a:t>DLM</a:t>
            </a:r>
            <a:r>
              <a:rPr lang="en-US" altLang="ar-IQ" smtClean="0"/>
              <a:t>) to avoid conflicting operations</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idx="4294967295"/>
          </p:nvPr>
        </p:nvSpPr>
        <p:spPr>
          <a:xfrm>
            <a:off x="0" y="198438"/>
            <a:ext cx="8229600" cy="576262"/>
          </a:xfrm>
        </p:spPr>
        <p:txBody>
          <a:bodyPr>
            <a:normAutofit fontScale="90000"/>
          </a:bodyPr>
          <a:lstStyle/>
          <a:p>
            <a:r>
              <a:rPr lang="en-US" altLang="ar-IQ" smtClean="0"/>
              <a:t>Clustered Systems</a:t>
            </a:r>
          </a:p>
        </p:txBody>
      </p:sp>
      <p:pic>
        <p:nvPicPr>
          <p:cNvPr id="30723" name="Content Placeholder 3" descr="1.08.pdf"/>
          <p:cNvPicPr>
            <a:picLocks noGrp="1" noChangeAspect="1"/>
          </p:cNvPicPr>
          <p:nvPr>
            <p:ph idx="4294967295"/>
          </p:nvPr>
        </p:nvPicPr>
        <p:blipFill>
          <a:blip r:embed="rId2">
            <a:extLst>
              <a:ext uri="{28A0092B-C50C-407E-A947-70E740481C1C}">
                <a14:useLocalDpi xmlns:a14="http://schemas.microsoft.com/office/drawing/2010/main" val="0"/>
              </a:ext>
            </a:extLst>
          </a:blip>
          <a:srcRect t="-3476" b="-3476"/>
          <a:stretch>
            <a:fillRect/>
          </a:stretch>
        </p:blipFill>
        <p:spPr>
          <a:xfrm>
            <a:off x="2741613" y="1557338"/>
            <a:ext cx="6402387" cy="3524250"/>
          </a:xfrm>
        </p:spPr>
      </p:pic>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527175" y="166688"/>
            <a:ext cx="7616825" cy="576262"/>
          </a:xfrm>
        </p:spPr>
        <p:txBody>
          <a:bodyPr>
            <a:normAutofit fontScale="90000"/>
          </a:bodyPr>
          <a:lstStyle/>
          <a:p>
            <a:pPr eaLnBrk="1" hangingPunct="1"/>
            <a:r>
              <a:rPr lang="en-US" altLang="ar-IQ" smtClean="0"/>
              <a:t>Operating System Structure</a:t>
            </a:r>
          </a:p>
        </p:txBody>
      </p:sp>
      <p:sp>
        <p:nvSpPr>
          <p:cNvPr id="31747" name="Rectangle 3"/>
          <p:cNvSpPr>
            <a:spLocks noGrp="1" noChangeArrowheads="1"/>
          </p:cNvSpPr>
          <p:nvPr>
            <p:ph type="body" idx="4294967295"/>
          </p:nvPr>
        </p:nvSpPr>
        <p:spPr>
          <a:xfrm>
            <a:off x="1311275" y="835025"/>
            <a:ext cx="7832725" cy="5462588"/>
          </a:xfrm>
        </p:spPr>
        <p:txBody>
          <a:bodyPr/>
          <a:lstStyle/>
          <a:p>
            <a:pPr>
              <a:lnSpc>
                <a:spcPct val="90000"/>
              </a:lnSpc>
              <a:buFont typeface="Monotype Sorts" pitchFamily="2" charset="2"/>
              <a:buNone/>
            </a:pPr>
            <a:endParaRPr lang="en-US" altLang="ar-IQ" sz="1600" smtClean="0"/>
          </a:p>
          <a:p>
            <a:pPr>
              <a:lnSpc>
                <a:spcPct val="90000"/>
              </a:lnSpc>
            </a:pPr>
            <a:r>
              <a:rPr lang="en-US" altLang="ar-IQ" b="1" smtClean="0">
                <a:solidFill>
                  <a:srgbClr val="3366FF"/>
                </a:solidFill>
              </a:rPr>
              <a:t>Multiprogramming</a:t>
            </a:r>
            <a:r>
              <a:rPr lang="en-US" altLang="ar-IQ" sz="1600" smtClean="0"/>
              <a:t> (</a:t>
            </a:r>
            <a:r>
              <a:rPr lang="en-US" altLang="ar-IQ" b="1" smtClean="0">
                <a:solidFill>
                  <a:srgbClr val="3366FF"/>
                </a:solidFill>
              </a:rPr>
              <a:t>Batch system</a:t>
            </a:r>
            <a:r>
              <a:rPr lang="en-US" altLang="ar-IQ" sz="1600" smtClean="0"/>
              <a:t>) needed for efficiency</a:t>
            </a:r>
          </a:p>
          <a:p>
            <a:pPr lvl="1">
              <a:lnSpc>
                <a:spcPct val="90000"/>
              </a:lnSpc>
            </a:pPr>
            <a:r>
              <a:rPr lang="en-US" altLang="ar-IQ" sz="1600" smtClean="0"/>
              <a:t>Single user cannot keep CPU and I/O devices busy at all times</a:t>
            </a:r>
          </a:p>
          <a:p>
            <a:pPr lvl="1">
              <a:lnSpc>
                <a:spcPct val="90000"/>
              </a:lnSpc>
            </a:pPr>
            <a:r>
              <a:rPr lang="en-US" altLang="ar-IQ" sz="1600" smtClean="0"/>
              <a:t>Multiprogramming organizes jobs (code and data) so CPU always has one to execute</a:t>
            </a:r>
          </a:p>
          <a:p>
            <a:pPr lvl="1">
              <a:lnSpc>
                <a:spcPct val="90000"/>
              </a:lnSpc>
            </a:pPr>
            <a:r>
              <a:rPr lang="en-US" altLang="ar-IQ" sz="1600" smtClean="0"/>
              <a:t>A subset of total jobs in system is kept in memory</a:t>
            </a:r>
          </a:p>
          <a:p>
            <a:pPr lvl="1">
              <a:lnSpc>
                <a:spcPct val="90000"/>
              </a:lnSpc>
            </a:pPr>
            <a:r>
              <a:rPr lang="en-US" altLang="ar-IQ" sz="1600" smtClean="0"/>
              <a:t>One job selected and run via </a:t>
            </a:r>
            <a:r>
              <a:rPr lang="en-US" altLang="ar-IQ" b="1" smtClean="0">
                <a:solidFill>
                  <a:srgbClr val="3366FF"/>
                </a:solidFill>
              </a:rPr>
              <a:t>job scheduling</a:t>
            </a:r>
          </a:p>
          <a:p>
            <a:pPr lvl="1">
              <a:lnSpc>
                <a:spcPct val="90000"/>
              </a:lnSpc>
            </a:pPr>
            <a:r>
              <a:rPr lang="en-US" altLang="ar-IQ" sz="1600" smtClean="0"/>
              <a:t>When it has to wait (for I/O for example), OS switches to another job</a:t>
            </a:r>
          </a:p>
          <a:p>
            <a:pPr lvl="1">
              <a:lnSpc>
                <a:spcPct val="90000"/>
              </a:lnSpc>
            </a:pPr>
            <a:endParaRPr lang="en-US" altLang="ar-IQ" sz="800" smtClean="0"/>
          </a:p>
          <a:p>
            <a:pPr>
              <a:lnSpc>
                <a:spcPct val="90000"/>
              </a:lnSpc>
            </a:pPr>
            <a:r>
              <a:rPr lang="en-US" altLang="ar-IQ" b="1" smtClean="0">
                <a:solidFill>
                  <a:srgbClr val="3366FF"/>
                </a:solidFill>
              </a:rPr>
              <a:t>Timesharing </a:t>
            </a:r>
            <a:r>
              <a:rPr lang="en-US" altLang="ar-IQ" sz="1600" smtClean="0"/>
              <a:t>(</a:t>
            </a:r>
            <a:r>
              <a:rPr lang="en-US" altLang="ar-IQ" b="1" smtClean="0">
                <a:solidFill>
                  <a:srgbClr val="3366FF"/>
                </a:solidFill>
              </a:rPr>
              <a:t>multitasking</a:t>
            </a:r>
            <a:r>
              <a:rPr lang="en-US" altLang="ar-IQ" sz="1600" smtClean="0"/>
              <a:t>)</a:t>
            </a:r>
            <a:r>
              <a:rPr lang="en-US" altLang="ar-IQ" b="1" smtClean="0">
                <a:solidFill>
                  <a:srgbClr val="3366FF"/>
                </a:solidFill>
              </a:rPr>
              <a:t> </a:t>
            </a:r>
            <a:r>
              <a:rPr lang="en-US" altLang="ar-IQ" sz="1600" smtClean="0"/>
              <a:t>is logical extension in which CPU switches jobs so frequently that users can interact with each job while it is running, creating </a:t>
            </a:r>
            <a:r>
              <a:rPr lang="en-US" altLang="ar-IQ" b="1" smtClean="0">
                <a:solidFill>
                  <a:srgbClr val="3366FF"/>
                </a:solidFill>
              </a:rPr>
              <a:t>interactive</a:t>
            </a:r>
            <a:r>
              <a:rPr lang="en-US" altLang="ar-IQ" sz="1600" smtClean="0"/>
              <a:t> computing</a:t>
            </a:r>
          </a:p>
          <a:p>
            <a:pPr lvl="1">
              <a:lnSpc>
                <a:spcPct val="90000"/>
              </a:lnSpc>
            </a:pPr>
            <a:r>
              <a:rPr lang="en-US" altLang="ar-IQ" b="1" smtClean="0">
                <a:solidFill>
                  <a:srgbClr val="3366FF"/>
                </a:solidFill>
              </a:rPr>
              <a:t>Response time </a:t>
            </a:r>
            <a:r>
              <a:rPr lang="en-US" altLang="ar-IQ" sz="1600" smtClean="0"/>
              <a:t>should be &lt; 1 second</a:t>
            </a:r>
          </a:p>
          <a:p>
            <a:pPr lvl="1">
              <a:lnSpc>
                <a:spcPct val="90000"/>
              </a:lnSpc>
            </a:pPr>
            <a:r>
              <a:rPr lang="en-US" altLang="ar-IQ" sz="1600" smtClean="0"/>
              <a:t>Each user has at least one program executing in memory </a:t>
            </a:r>
            <a:r>
              <a:rPr lang="en-US" altLang="ar-IQ" sz="1600" smtClean="0">
                <a:sym typeface="Wingdings 3" panose="05040102010807070707" pitchFamily="18" charset="2"/>
              </a:rPr>
              <a:t></a:t>
            </a:r>
            <a:r>
              <a:rPr lang="en-US" altLang="ar-IQ" b="1" smtClean="0">
                <a:solidFill>
                  <a:srgbClr val="3366FF"/>
                </a:solidFill>
                <a:sym typeface="Wingdings 3" panose="05040102010807070707" pitchFamily="18" charset="2"/>
              </a:rPr>
              <a:t>process</a:t>
            </a:r>
          </a:p>
          <a:p>
            <a:pPr lvl="1">
              <a:lnSpc>
                <a:spcPct val="90000"/>
              </a:lnSpc>
            </a:pPr>
            <a:r>
              <a:rPr lang="en-US" altLang="ar-IQ" sz="1600" smtClean="0">
                <a:sym typeface="Wingdings 3" panose="05040102010807070707" pitchFamily="18" charset="2"/>
              </a:rPr>
              <a:t>If several jobs ready to run at the same time  </a:t>
            </a:r>
            <a:r>
              <a:rPr lang="en-US" altLang="ar-IQ" b="1" smtClean="0">
                <a:solidFill>
                  <a:srgbClr val="3366FF"/>
                </a:solidFill>
                <a:sym typeface="Wingdings 3" panose="05040102010807070707" pitchFamily="18" charset="2"/>
              </a:rPr>
              <a:t>CPU scheduling</a:t>
            </a:r>
          </a:p>
          <a:p>
            <a:pPr lvl="1">
              <a:lnSpc>
                <a:spcPct val="90000"/>
              </a:lnSpc>
            </a:pPr>
            <a:r>
              <a:rPr lang="en-US" altLang="ar-IQ" sz="1600" smtClean="0">
                <a:sym typeface="Wingdings 3" panose="05040102010807070707" pitchFamily="18" charset="2"/>
              </a:rPr>
              <a:t>If processes don</a:t>
            </a:r>
            <a:r>
              <a:rPr lang="ja-JP" altLang="en-US" sz="1600" smtClean="0">
                <a:sym typeface="Wingdings 3" panose="05040102010807070707" pitchFamily="18" charset="2"/>
              </a:rPr>
              <a:t>’</a:t>
            </a:r>
            <a:r>
              <a:rPr lang="en-US" altLang="ja-JP" sz="1600" smtClean="0">
                <a:sym typeface="Wingdings 3" panose="05040102010807070707" pitchFamily="18" charset="2"/>
              </a:rPr>
              <a:t>t fit in memory, </a:t>
            </a:r>
            <a:r>
              <a:rPr lang="en-US" altLang="ja-JP" b="1" smtClean="0">
                <a:solidFill>
                  <a:srgbClr val="3366FF"/>
                </a:solidFill>
                <a:sym typeface="Wingdings 3" panose="05040102010807070707" pitchFamily="18" charset="2"/>
              </a:rPr>
              <a:t>swapping</a:t>
            </a:r>
            <a:r>
              <a:rPr lang="en-US" altLang="ja-JP" sz="1600" smtClean="0">
                <a:sym typeface="Wingdings 3" panose="05040102010807070707" pitchFamily="18" charset="2"/>
              </a:rPr>
              <a:t> moves them in and out to run</a:t>
            </a:r>
          </a:p>
          <a:p>
            <a:pPr lvl="1">
              <a:lnSpc>
                <a:spcPct val="90000"/>
              </a:lnSpc>
            </a:pPr>
            <a:r>
              <a:rPr lang="en-US" altLang="ar-IQ" b="1" smtClean="0">
                <a:solidFill>
                  <a:srgbClr val="3366FF"/>
                </a:solidFill>
                <a:sym typeface="Wingdings 3" panose="05040102010807070707" pitchFamily="18" charset="2"/>
              </a:rPr>
              <a:t>Virtual memory </a:t>
            </a:r>
            <a:r>
              <a:rPr lang="en-US" altLang="ar-IQ" sz="1600" smtClean="0">
                <a:sym typeface="Wingdings 3" panose="05040102010807070707" pitchFamily="18" charset="2"/>
              </a:rPr>
              <a:t>allows execution of processes not completely in memory</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idx="4294967295"/>
          </p:nvPr>
        </p:nvSpPr>
        <p:spPr>
          <a:xfrm>
            <a:off x="0" y="166688"/>
            <a:ext cx="8229600" cy="576262"/>
          </a:xfrm>
        </p:spPr>
        <p:txBody>
          <a:bodyPr>
            <a:normAutofit fontScale="90000"/>
          </a:bodyPr>
          <a:lstStyle/>
          <a:p>
            <a:pPr eaLnBrk="1" hangingPunct="1"/>
            <a:r>
              <a:rPr lang="en-US" altLang="ar-IQ" smtClean="0"/>
              <a:t>Objectives</a:t>
            </a:r>
          </a:p>
        </p:txBody>
      </p:sp>
      <p:sp>
        <p:nvSpPr>
          <p:cNvPr id="5123" name="Rectangle 3"/>
          <p:cNvSpPr>
            <a:spLocks noGrp="1" noChangeArrowheads="1"/>
          </p:cNvSpPr>
          <p:nvPr>
            <p:ph type="body" idx="4294967295"/>
          </p:nvPr>
        </p:nvSpPr>
        <p:spPr>
          <a:xfrm>
            <a:off x="0" y="1233488"/>
            <a:ext cx="6492875" cy="4530725"/>
          </a:xfrm>
        </p:spPr>
        <p:txBody>
          <a:bodyPr/>
          <a:lstStyle/>
          <a:p>
            <a:pPr algn="l" rtl="0"/>
            <a:r>
              <a:rPr lang="en-US" altLang="ar-IQ" dirty="0" smtClean="0"/>
              <a:t>To describe the basic organization of computer systems</a:t>
            </a:r>
          </a:p>
          <a:p>
            <a:pPr algn="l" rtl="0"/>
            <a:r>
              <a:rPr lang="en-US" altLang="ar-IQ" dirty="0" smtClean="0"/>
              <a:t>To provide a grand tour of the major components of operating systems</a:t>
            </a:r>
          </a:p>
          <a:p>
            <a:pPr algn="l" rtl="0"/>
            <a:r>
              <a:rPr lang="en-US" altLang="ar-IQ" dirty="0" smtClean="0"/>
              <a:t>To give an overview of the many types of computing environments</a:t>
            </a:r>
          </a:p>
          <a:p>
            <a:pPr algn="l" rtl="0"/>
            <a:r>
              <a:rPr lang="en-US" altLang="ar-IQ" dirty="0" smtClean="0"/>
              <a:t>To explore several open-source operating systems</a:t>
            </a:r>
          </a:p>
          <a:p>
            <a:pPr algn="l" rtl="0">
              <a:buFont typeface="Monotype Sorts" pitchFamily="2" charset="2"/>
              <a:buNone/>
            </a:pPr>
            <a:endParaRPr lang="en-US" altLang="ar-IQ" dirty="0" smtClean="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idx="4294967295"/>
          </p:nvPr>
        </p:nvSpPr>
        <p:spPr>
          <a:xfrm>
            <a:off x="914400" y="198438"/>
            <a:ext cx="8229600" cy="576262"/>
          </a:xfrm>
        </p:spPr>
        <p:txBody>
          <a:bodyPr/>
          <a:lstStyle/>
          <a:p>
            <a:pPr eaLnBrk="1" hangingPunct="1"/>
            <a:r>
              <a:rPr lang="en-US" altLang="ar-IQ" sz="2800" smtClean="0"/>
              <a:t>Memory Layout for Multiprogrammed System</a:t>
            </a:r>
          </a:p>
        </p:txBody>
      </p:sp>
      <p:pic>
        <p:nvPicPr>
          <p:cNvPr id="32771"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87663" y="1230313"/>
            <a:ext cx="2814637" cy="433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352550" y="166688"/>
            <a:ext cx="7791450" cy="576262"/>
          </a:xfrm>
        </p:spPr>
        <p:txBody>
          <a:bodyPr>
            <a:normAutofit fontScale="90000"/>
          </a:bodyPr>
          <a:lstStyle/>
          <a:p>
            <a:pPr eaLnBrk="1" hangingPunct="1"/>
            <a:r>
              <a:rPr lang="en-US" altLang="ar-IQ" smtClean="0"/>
              <a:t>Operating-System Operations</a:t>
            </a:r>
          </a:p>
        </p:txBody>
      </p:sp>
      <p:sp>
        <p:nvSpPr>
          <p:cNvPr id="33795" name="Rectangle 3"/>
          <p:cNvSpPr>
            <a:spLocks noGrp="1" noChangeArrowheads="1"/>
          </p:cNvSpPr>
          <p:nvPr>
            <p:ph type="body" idx="4294967295"/>
          </p:nvPr>
        </p:nvSpPr>
        <p:spPr>
          <a:xfrm>
            <a:off x="0" y="1154113"/>
            <a:ext cx="6886575" cy="4938712"/>
          </a:xfrm>
        </p:spPr>
        <p:txBody>
          <a:bodyPr/>
          <a:lstStyle/>
          <a:p>
            <a:pPr>
              <a:lnSpc>
                <a:spcPct val="90000"/>
              </a:lnSpc>
            </a:pPr>
            <a:r>
              <a:rPr lang="en-US" altLang="ar-IQ" b="1" smtClean="0">
                <a:solidFill>
                  <a:srgbClr val="3366FF"/>
                </a:solidFill>
              </a:rPr>
              <a:t>Interrupt driven </a:t>
            </a:r>
            <a:r>
              <a:rPr lang="en-US" altLang="ar-IQ" smtClean="0"/>
              <a:t>(hardware and software)</a:t>
            </a:r>
          </a:p>
          <a:p>
            <a:pPr lvl="1">
              <a:lnSpc>
                <a:spcPct val="90000"/>
              </a:lnSpc>
            </a:pPr>
            <a:r>
              <a:rPr lang="en-US" altLang="ar-IQ" smtClean="0"/>
              <a:t>Hardware interrupt by one of the devices </a:t>
            </a:r>
          </a:p>
          <a:p>
            <a:pPr lvl="1">
              <a:lnSpc>
                <a:spcPct val="90000"/>
              </a:lnSpc>
            </a:pPr>
            <a:r>
              <a:rPr lang="en-US" altLang="ar-IQ" smtClean="0"/>
              <a:t>Software interrupt (</a:t>
            </a:r>
            <a:r>
              <a:rPr lang="en-US" altLang="ar-IQ" b="1" smtClean="0">
                <a:solidFill>
                  <a:srgbClr val="3366FF"/>
                </a:solidFill>
              </a:rPr>
              <a:t>exception </a:t>
            </a:r>
            <a:r>
              <a:rPr lang="en-US" altLang="ar-IQ" smtClean="0"/>
              <a:t>or </a:t>
            </a:r>
            <a:r>
              <a:rPr lang="en-US" altLang="ar-IQ" b="1" smtClean="0">
                <a:solidFill>
                  <a:srgbClr val="3366FF"/>
                </a:solidFill>
              </a:rPr>
              <a:t>trap):</a:t>
            </a:r>
          </a:p>
          <a:p>
            <a:pPr lvl="2">
              <a:lnSpc>
                <a:spcPct val="90000"/>
              </a:lnSpc>
            </a:pPr>
            <a:r>
              <a:rPr lang="en-US" altLang="ar-IQ" smtClean="0"/>
              <a:t>Software error (e.g., division by zero)</a:t>
            </a:r>
            <a:endParaRPr lang="en-US" altLang="ar-IQ" b="1" smtClean="0">
              <a:solidFill>
                <a:srgbClr val="3366FF"/>
              </a:solidFill>
            </a:endParaRPr>
          </a:p>
          <a:p>
            <a:pPr lvl="2">
              <a:lnSpc>
                <a:spcPct val="90000"/>
              </a:lnSpc>
            </a:pPr>
            <a:r>
              <a:rPr lang="en-US" altLang="ar-IQ" smtClean="0"/>
              <a:t>Request for operating system service</a:t>
            </a:r>
          </a:p>
          <a:p>
            <a:pPr lvl="2">
              <a:lnSpc>
                <a:spcPct val="90000"/>
              </a:lnSpc>
            </a:pPr>
            <a:r>
              <a:rPr lang="en-US" altLang="ar-IQ" smtClean="0"/>
              <a:t>Other process problems include infinite loop, processes modifying each other or the operating system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idx="4294967295"/>
          </p:nvPr>
        </p:nvSpPr>
        <p:spPr>
          <a:xfrm>
            <a:off x="1352550" y="198438"/>
            <a:ext cx="7791450" cy="576262"/>
          </a:xfrm>
        </p:spPr>
        <p:txBody>
          <a:bodyPr>
            <a:normAutofit fontScale="90000"/>
          </a:bodyPr>
          <a:lstStyle/>
          <a:p>
            <a:pPr eaLnBrk="1" hangingPunct="1"/>
            <a:r>
              <a:rPr lang="en-US" altLang="ar-IQ" smtClean="0"/>
              <a:t>Operating-System Operations (cont.)</a:t>
            </a:r>
          </a:p>
        </p:txBody>
      </p:sp>
      <p:sp>
        <p:nvSpPr>
          <p:cNvPr id="34819" name="Rectangle 3"/>
          <p:cNvSpPr>
            <a:spLocks noGrp="1" noChangeArrowheads="1"/>
          </p:cNvSpPr>
          <p:nvPr>
            <p:ph type="body" idx="4294967295"/>
          </p:nvPr>
        </p:nvSpPr>
        <p:spPr>
          <a:xfrm>
            <a:off x="0" y="1233488"/>
            <a:ext cx="7297738" cy="4938712"/>
          </a:xfrm>
        </p:spPr>
        <p:txBody>
          <a:bodyPr/>
          <a:lstStyle/>
          <a:p>
            <a:pPr>
              <a:lnSpc>
                <a:spcPct val="90000"/>
              </a:lnSpc>
            </a:pPr>
            <a:r>
              <a:rPr lang="en-US" altLang="ar-IQ" b="1" smtClean="0">
                <a:solidFill>
                  <a:srgbClr val="3366FF"/>
                </a:solidFill>
              </a:rPr>
              <a:t>Dual-mode </a:t>
            </a:r>
            <a:r>
              <a:rPr lang="en-US" altLang="ar-IQ" smtClean="0"/>
              <a:t>operation allows OS to protect itself and other system components</a:t>
            </a:r>
          </a:p>
          <a:p>
            <a:pPr lvl="1">
              <a:lnSpc>
                <a:spcPct val="90000"/>
              </a:lnSpc>
            </a:pPr>
            <a:r>
              <a:rPr lang="en-US" altLang="ar-IQ" b="1" smtClean="0">
                <a:solidFill>
                  <a:srgbClr val="3366FF"/>
                </a:solidFill>
              </a:rPr>
              <a:t>User mode </a:t>
            </a:r>
            <a:r>
              <a:rPr lang="en-US" altLang="ar-IQ" smtClean="0"/>
              <a:t>and </a:t>
            </a:r>
            <a:r>
              <a:rPr lang="en-US" altLang="ar-IQ" b="1" smtClean="0">
                <a:solidFill>
                  <a:srgbClr val="3366FF"/>
                </a:solidFill>
              </a:rPr>
              <a:t>kernel mode </a:t>
            </a:r>
          </a:p>
          <a:p>
            <a:pPr lvl="1">
              <a:lnSpc>
                <a:spcPct val="90000"/>
              </a:lnSpc>
            </a:pPr>
            <a:r>
              <a:rPr lang="en-US" altLang="ar-IQ" b="1" smtClean="0">
                <a:solidFill>
                  <a:srgbClr val="3366FF"/>
                </a:solidFill>
              </a:rPr>
              <a:t>Mode bit </a:t>
            </a:r>
            <a:r>
              <a:rPr lang="en-US" altLang="ar-IQ" smtClean="0"/>
              <a:t>provided by hardware</a:t>
            </a:r>
          </a:p>
          <a:p>
            <a:pPr lvl="2">
              <a:lnSpc>
                <a:spcPct val="90000"/>
              </a:lnSpc>
            </a:pPr>
            <a:r>
              <a:rPr lang="en-US" altLang="ar-IQ" smtClean="0"/>
              <a:t>Provides ability to distinguish when system is running user code or kernel code</a:t>
            </a:r>
          </a:p>
          <a:p>
            <a:pPr lvl="2">
              <a:lnSpc>
                <a:spcPct val="90000"/>
              </a:lnSpc>
            </a:pPr>
            <a:r>
              <a:rPr lang="en-US" altLang="ar-IQ" smtClean="0"/>
              <a:t>Some instructions designated as </a:t>
            </a:r>
            <a:r>
              <a:rPr lang="en-US" altLang="ar-IQ" b="1" smtClean="0">
                <a:solidFill>
                  <a:srgbClr val="3366FF"/>
                </a:solidFill>
              </a:rPr>
              <a:t>privileged</a:t>
            </a:r>
            <a:r>
              <a:rPr lang="en-US" altLang="ar-IQ" smtClean="0"/>
              <a:t>, only executable in kernel mode</a:t>
            </a:r>
          </a:p>
          <a:p>
            <a:pPr lvl="2">
              <a:lnSpc>
                <a:spcPct val="90000"/>
              </a:lnSpc>
            </a:pPr>
            <a:r>
              <a:rPr lang="en-US" altLang="ar-IQ" smtClean="0"/>
              <a:t>System call changes mode to kernel, return from call resets it to user</a:t>
            </a:r>
          </a:p>
          <a:p>
            <a:pPr>
              <a:lnSpc>
                <a:spcPct val="90000"/>
              </a:lnSpc>
            </a:pPr>
            <a:r>
              <a:rPr lang="en-US" altLang="ar-IQ" smtClean="0"/>
              <a:t>Increasingly CPUs support multi-mode operations</a:t>
            </a:r>
          </a:p>
          <a:p>
            <a:pPr lvl="1">
              <a:lnSpc>
                <a:spcPct val="90000"/>
              </a:lnSpc>
            </a:pPr>
            <a:r>
              <a:rPr lang="en-US" altLang="ar-IQ" smtClean="0"/>
              <a:t>i.e. </a:t>
            </a:r>
            <a:r>
              <a:rPr lang="en-US" altLang="ar-IQ" b="1" smtClean="0">
                <a:solidFill>
                  <a:srgbClr val="3366FF"/>
                </a:solidFill>
              </a:rPr>
              <a:t>virtual machine manager </a:t>
            </a:r>
            <a:r>
              <a:rPr lang="en-US" altLang="ar-IQ" smtClean="0"/>
              <a:t>(</a:t>
            </a:r>
            <a:r>
              <a:rPr lang="en-US" altLang="ar-IQ" b="1" smtClean="0">
                <a:solidFill>
                  <a:srgbClr val="3366FF"/>
                </a:solidFill>
              </a:rPr>
              <a:t>VMM</a:t>
            </a:r>
            <a:r>
              <a:rPr lang="en-US" altLang="ar-IQ" smtClean="0"/>
              <a:t>) mode for guest </a:t>
            </a:r>
            <a:r>
              <a:rPr lang="en-US" altLang="ar-IQ" b="1" smtClean="0">
                <a:solidFill>
                  <a:srgbClr val="3366FF"/>
                </a:solidFill>
              </a:rPr>
              <a:t>VMs</a:t>
            </a:r>
          </a:p>
          <a:p>
            <a:pPr lvl="1">
              <a:lnSpc>
                <a:spcPct val="90000"/>
              </a:lnSpc>
            </a:pPr>
            <a:endParaRPr lang="en-US" altLang="ar-IQ" sz="1600" smtClean="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idx="4294967295"/>
          </p:nvPr>
        </p:nvSpPr>
        <p:spPr>
          <a:xfrm>
            <a:off x="728663" y="136525"/>
            <a:ext cx="8415337" cy="576263"/>
          </a:xfrm>
        </p:spPr>
        <p:txBody>
          <a:bodyPr>
            <a:normAutofit fontScale="90000"/>
          </a:bodyPr>
          <a:lstStyle/>
          <a:p>
            <a:pPr eaLnBrk="1" hangingPunct="1"/>
            <a:r>
              <a:rPr lang="en-US" altLang="ar-IQ" smtClean="0"/>
              <a:t>Transition from User to Kernel Mode</a:t>
            </a:r>
          </a:p>
        </p:txBody>
      </p:sp>
      <p:sp>
        <p:nvSpPr>
          <p:cNvPr id="35843" name="Rectangle 4"/>
          <p:cNvSpPr>
            <a:spLocks noGrp="1" noChangeArrowheads="1"/>
          </p:cNvSpPr>
          <p:nvPr>
            <p:ph type="body" idx="4294967295"/>
          </p:nvPr>
        </p:nvSpPr>
        <p:spPr>
          <a:xfrm>
            <a:off x="1390650" y="1060450"/>
            <a:ext cx="7753350" cy="2817813"/>
          </a:xfrm>
        </p:spPr>
        <p:txBody>
          <a:bodyPr/>
          <a:lstStyle/>
          <a:p>
            <a:r>
              <a:rPr lang="en-US" altLang="ar-IQ" smtClean="0"/>
              <a:t>Timer to prevent infinite loop / process hogging resources</a:t>
            </a:r>
          </a:p>
          <a:p>
            <a:pPr lvl="1"/>
            <a:r>
              <a:rPr lang="en-US" altLang="ar-IQ" smtClean="0"/>
              <a:t>Timer is set to interrupt the computer after some time period</a:t>
            </a:r>
          </a:p>
          <a:p>
            <a:pPr lvl="1"/>
            <a:r>
              <a:rPr lang="en-US" altLang="ar-IQ" smtClean="0"/>
              <a:t>Keep a counter that is decremented by the physical clock.</a:t>
            </a:r>
          </a:p>
          <a:p>
            <a:pPr lvl="1"/>
            <a:r>
              <a:rPr lang="en-US" altLang="ar-IQ" smtClean="0"/>
              <a:t>Operating system set the counter (privileged instruction)</a:t>
            </a:r>
          </a:p>
          <a:p>
            <a:pPr lvl="1"/>
            <a:r>
              <a:rPr lang="en-US" altLang="ar-IQ" smtClean="0"/>
              <a:t>When counter zero generate an interrupt</a:t>
            </a:r>
          </a:p>
          <a:p>
            <a:pPr lvl="1"/>
            <a:r>
              <a:rPr lang="en-US" altLang="ar-IQ" smtClean="0"/>
              <a:t>Set up before scheduling process to regain control or terminate program that exceeds allotted time</a:t>
            </a:r>
          </a:p>
        </p:txBody>
      </p:sp>
      <p:pic>
        <p:nvPicPr>
          <p:cNvPr id="35844"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8350" y="3895725"/>
            <a:ext cx="7602538" cy="2346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idx="4294967295"/>
          </p:nvPr>
        </p:nvSpPr>
        <p:spPr>
          <a:xfrm>
            <a:off x="1546225" y="198438"/>
            <a:ext cx="7597775" cy="576262"/>
          </a:xfrm>
        </p:spPr>
        <p:txBody>
          <a:bodyPr>
            <a:normAutofit fontScale="90000"/>
          </a:bodyPr>
          <a:lstStyle/>
          <a:p>
            <a:pPr eaLnBrk="1" hangingPunct="1"/>
            <a:r>
              <a:rPr lang="en-US" altLang="ar-IQ" smtClean="0"/>
              <a:t>Process Management</a:t>
            </a:r>
          </a:p>
        </p:txBody>
      </p:sp>
      <p:sp>
        <p:nvSpPr>
          <p:cNvPr id="36867" name="Rectangle 3"/>
          <p:cNvSpPr>
            <a:spLocks noGrp="1" noChangeArrowheads="1"/>
          </p:cNvSpPr>
          <p:nvPr>
            <p:ph type="body" idx="4294967295"/>
          </p:nvPr>
        </p:nvSpPr>
        <p:spPr>
          <a:xfrm>
            <a:off x="0" y="809625"/>
            <a:ext cx="7197725" cy="5105400"/>
          </a:xfrm>
        </p:spPr>
        <p:txBody>
          <a:bodyPr>
            <a:normAutofit lnSpcReduction="10000"/>
          </a:bodyPr>
          <a:lstStyle/>
          <a:p>
            <a:pPr>
              <a:lnSpc>
                <a:spcPct val="90000"/>
              </a:lnSpc>
            </a:pPr>
            <a:endParaRPr lang="en-US" altLang="ar-IQ" smtClean="0"/>
          </a:p>
          <a:p>
            <a:pPr>
              <a:lnSpc>
                <a:spcPct val="90000"/>
              </a:lnSpc>
            </a:pPr>
            <a:r>
              <a:rPr lang="en-US" altLang="ar-IQ" smtClean="0"/>
              <a:t>A process is a program in execution. It is a unit of work within the system. Program is a </a:t>
            </a:r>
            <a:r>
              <a:rPr lang="en-US" altLang="ar-IQ" b="1" i="1" smtClean="0"/>
              <a:t>passive entity</a:t>
            </a:r>
            <a:r>
              <a:rPr lang="en-US" altLang="ar-IQ" smtClean="0"/>
              <a:t>, process is </a:t>
            </a:r>
            <a:r>
              <a:rPr lang="en-US" altLang="ar-IQ" smtClean="0">
                <a:solidFill>
                  <a:srgbClr val="000000"/>
                </a:solidFill>
              </a:rPr>
              <a:t>an </a:t>
            </a:r>
            <a:r>
              <a:rPr lang="en-US" altLang="ar-IQ" b="1" i="1" smtClean="0">
                <a:solidFill>
                  <a:srgbClr val="000000"/>
                </a:solidFill>
              </a:rPr>
              <a:t>active entity</a:t>
            </a:r>
            <a:r>
              <a:rPr lang="en-US" altLang="ar-IQ" smtClean="0"/>
              <a:t>.</a:t>
            </a:r>
          </a:p>
          <a:p>
            <a:pPr>
              <a:lnSpc>
                <a:spcPct val="90000"/>
              </a:lnSpc>
            </a:pPr>
            <a:r>
              <a:rPr lang="en-US" altLang="ar-IQ" smtClean="0"/>
              <a:t>Process needs resources to accomplish its task</a:t>
            </a:r>
          </a:p>
          <a:p>
            <a:pPr lvl="1">
              <a:lnSpc>
                <a:spcPct val="90000"/>
              </a:lnSpc>
            </a:pPr>
            <a:r>
              <a:rPr lang="en-US" altLang="ar-IQ" smtClean="0"/>
              <a:t>CPU, memory, I/O, files</a:t>
            </a:r>
          </a:p>
          <a:p>
            <a:pPr lvl="1">
              <a:lnSpc>
                <a:spcPct val="90000"/>
              </a:lnSpc>
            </a:pPr>
            <a:r>
              <a:rPr lang="en-US" altLang="ar-IQ" smtClean="0"/>
              <a:t>Initialization data</a:t>
            </a:r>
          </a:p>
          <a:p>
            <a:pPr>
              <a:lnSpc>
                <a:spcPct val="90000"/>
              </a:lnSpc>
            </a:pPr>
            <a:r>
              <a:rPr lang="en-US" altLang="ar-IQ" smtClean="0"/>
              <a:t>Process termination requires reclaim of any reusable resources</a:t>
            </a:r>
          </a:p>
          <a:p>
            <a:pPr>
              <a:lnSpc>
                <a:spcPct val="90000"/>
              </a:lnSpc>
            </a:pPr>
            <a:r>
              <a:rPr lang="en-US" altLang="ar-IQ" smtClean="0"/>
              <a:t>Single-threaded process has one </a:t>
            </a:r>
            <a:r>
              <a:rPr lang="en-US" altLang="ar-IQ" b="1" smtClean="0">
                <a:solidFill>
                  <a:srgbClr val="3366FF"/>
                </a:solidFill>
              </a:rPr>
              <a:t>program counter</a:t>
            </a:r>
            <a:r>
              <a:rPr lang="en-US" altLang="ar-IQ" sz="2000" b="1" smtClean="0">
                <a:solidFill>
                  <a:srgbClr val="3366FF"/>
                </a:solidFill>
              </a:rPr>
              <a:t> </a:t>
            </a:r>
            <a:r>
              <a:rPr lang="en-US" altLang="ar-IQ" smtClean="0"/>
              <a:t>specifying location of next instruction to execute</a:t>
            </a:r>
          </a:p>
          <a:p>
            <a:pPr lvl="1">
              <a:lnSpc>
                <a:spcPct val="90000"/>
              </a:lnSpc>
            </a:pPr>
            <a:r>
              <a:rPr lang="en-US" altLang="ar-IQ" smtClean="0"/>
              <a:t>Process executes instructions sequentially, one at a time, until completion</a:t>
            </a:r>
          </a:p>
          <a:p>
            <a:pPr>
              <a:lnSpc>
                <a:spcPct val="90000"/>
              </a:lnSpc>
            </a:pPr>
            <a:r>
              <a:rPr lang="en-US" altLang="ar-IQ" smtClean="0"/>
              <a:t>Multi-threaded process has one program counter per thread</a:t>
            </a:r>
          </a:p>
          <a:p>
            <a:pPr>
              <a:lnSpc>
                <a:spcPct val="90000"/>
              </a:lnSpc>
            </a:pPr>
            <a:r>
              <a:rPr lang="en-US" altLang="ar-IQ" smtClean="0"/>
              <a:t>Typically system has many processes, some user, some operating system running concurrently on one or more CPUs</a:t>
            </a:r>
          </a:p>
          <a:p>
            <a:pPr lvl="1">
              <a:lnSpc>
                <a:spcPct val="90000"/>
              </a:lnSpc>
            </a:pPr>
            <a:r>
              <a:rPr lang="en-US" altLang="ar-IQ" smtClean="0"/>
              <a:t>Concurrency by multiplexing the CPUs among the processes / threads</a:t>
            </a:r>
          </a:p>
          <a:p>
            <a:pPr>
              <a:lnSpc>
                <a:spcPct val="90000"/>
              </a:lnSpc>
              <a:buFont typeface="Monotype Sorts" pitchFamily="2" charset="2"/>
              <a:buNone/>
            </a:pPr>
            <a:endParaRPr lang="en-US" altLang="ar-IQ"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idx="4294967295"/>
          </p:nvPr>
        </p:nvSpPr>
        <p:spPr>
          <a:xfrm>
            <a:off x="1585913" y="152400"/>
            <a:ext cx="7558087" cy="576263"/>
          </a:xfrm>
        </p:spPr>
        <p:txBody>
          <a:bodyPr>
            <a:normAutofit fontScale="90000"/>
          </a:bodyPr>
          <a:lstStyle/>
          <a:p>
            <a:pPr eaLnBrk="1" hangingPunct="1"/>
            <a:r>
              <a:rPr lang="en-US" altLang="ar-IQ" smtClean="0"/>
              <a:t>Process Management Activities</a:t>
            </a:r>
          </a:p>
        </p:txBody>
      </p:sp>
      <p:sp>
        <p:nvSpPr>
          <p:cNvPr id="37891" name="Rectangle 3"/>
          <p:cNvSpPr>
            <a:spLocks noGrp="1" noChangeArrowheads="1"/>
          </p:cNvSpPr>
          <p:nvPr>
            <p:ph type="body" idx="4294967295"/>
          </p:nvPr>
        </p:nvSpPr>
        <p:spPr>
          <a:xfrm>
            <a:off x="1185863" y="1587500"/>
            <a:ext cx="7958137" cy="4035425"/>
          </a:xfrm>
        </p:spPr>
        <p:txBody>
          <a:bodyPr/>
          <a:lstStyle/>
          <a:p>
            <a:pPr>
              <a:buFont typeface="Monotype Sorts" pitchFamily="2" charset="2"/>
              <a:buNone/>
            </a:pPr>
            <a:r>
              <a:rPr lang="en-US" altLang="ar-IQ" smtClean="0"/>
              <a:t>     </a:t>
            </a:r>
          </a:p>
          <a:p>
            <a:r>
              <a:rPr lang="en-US" altLang="ar-IQ" smtClean="0"/>
              <a:t>Creating and deleting both user and system processes</a:t>
            </a:r>
          </a:p>
          <a:p>
            <a:r>
              <a:rPr lang="en-US" altLang="ar-IQ" smtClean="0"/>
              <a:t>Suspending and resuming processes</a:t>
            </a:r>
          </a:p>
          <a:p>
            <a:r>
              <a:rPr lang="en-US" altLang="ar-IQ" smtClean="0"/>
              <a:t>Providing mechanisms for process synchronization</a:t>
            </a:r>
          </a:p>
          <a:p>
            <a:r>
              <a:rPr lang="en-US" altLang="ar-IQ" smtClean="0"/>
              <a:t>Providing mechanisms for process communication</a:t>
            </a:r>
          </a:p>
          <a:p>
            <a:r>
              <a:rPr lang="en-US" altLang="ar-IQ" smtClean="0"/>
              <a:t>Providing mechanisms for deadlock handling</a:t>
            </a:r>
          </a:p>
        </p:txBody>
      </p:sp>
      <p:sp>
        <p:nvSpPr>
          <p:cNvPr id="37892" name="Text Box 4"/>
          <p:cNvSpPr txBox="1">
            <a:spLocks noChangeArrowheads="1"/>
          </p:cNvSpPr>
          <p:nvPr/>
        </p:nvSpPr>
        <p:spPr bwMode="auto">
          <a:xfrm>
            <a:off x="885825" y="1238250"/>
            <a:ext cx="7586663"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14300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spcBef>
                <a:spcPct val="50000"/>
              </a:spcBef>
            </a:pPr>
            <a:r>
              <a:rPr lang="en-US" altLang="ar-IQ">
                <a:latin typeface="Helvetica" panose="020B0604020202020204" pitchFamily="34" charset="0"/>
              </a:rPr>
              <a:t>The operating system is responsible for the following activities in connection with process management: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idx="4294967295"/>
          </p:nvPr>
        </p:nvSpPr>
        <p:spPr>
          <a:xfrm>
            <a:off x="1547813" y="166688"/>
            <a:ext cx="7596187" cy="576262"/>
          </a:xfrm>
        </p:spPr>
        <p:txBody>
          <a:bodyPr>
            <a:normAutofit fontScale="90000"/>
          </a:bodyPr>
          <a:lstStyle/>
          <a:p>
            <a:pPr eaLnBrk="1" hangingPunct="1"/>
            <a:r>
              <a:rPr lang="en-US" altLang="ar-IQ" smtClean="0"/>
              <a:t>Memory Management</a:t>
            </a:r>
          </a:p>
        </p:txBody>
      </p:sp>
      <p:sp>
        <p:nvSpPr>
          <p:cNvPr id="38915" name="Rectangle 3"/>
          <p:cNvSpPr>
            <a:spLocks noGrp="1" noChangeArrowheads="1"/>
          </p:cNvSpPr>
          <p:nvPr>
            <p:ph type="body" idx="4294967295"/>
          </p:nvPr>
        </p:nvSpPr>
        <p:spPr>
          <a:xfrm>
            <a:off x="0" y="1233488"/>
            <a:ext cx="7107238" cy="4530725"/>
          </a:xfrm>
        </p:spPr>
        <p:txBody>
          <a:bodyPr/>
          <a:lstStyle/>
          <a:p>
            <a:r>
              <a:rPr lang="en-US" altLang="ar-IQ" smtClean="0"/>
              <a:t>To execute a program all (or part) of the instructions must be in memory</a:t>
            </a:r>
          </a:p>
          <a:p>
            <a:r>
              <a:rPr lang="en-US" altLang="ar-IQ" smtClean="0"/>
              <a:t>All  (or part) of the data that is needed by the program must be in memory.</a:t>
            </a:r>
            <a:endParaRPr lang="en-US" altLang="ar-IQ" sz="800" smtClean="0"/>
          </a:p>
          <a:p>
            <a:r>
              <a:rPr lang="en-US" altLang="ar-IQ" smtClean="0"/>
              <a:t>Memory management determines what is in memory and when</a:t>
            </a:r>
          </a:p>
          <a:p>
            <a:pPr lvl="1"/>
            <a:r>
              <a:rPr lang="en-US" altLang="ar-IQ" smtClean="0"/>
              <a:t>Optimizing CPU utilization and computer response to users</a:t>
            </a:r>
            <a:endParaRPr lang="en-US" altLang="ar-IQ" sz="800" smtClean="0"/>
          </a:p>
          <a:p>
            <a:r>
              <a:rPr lang="en-US" altLang="ar-IQ" smtClean="0"/>
              <a:t>Memory management activities</a:t>
            </a:r>
          </a:p>
          <a:p>
            <a:pPr lvl="1"/>
            <a:r>
              <a:rPr lang="en-US" altLang="ar-IQ" smtClean="0"/>
              <a:t>Keeping track of which parts of memory are currently being used and by whom</a:t>
            </a:r>
          </a:p>
          <a:p>
            <a:pPr lvl="1"/>
            <a:r>
              <a:rPr lang="en-US" altLang="ar-IQ" smtClean="0"/>
              <a:t>Deciding which processes (or parts thereof) and data to move into and out of memory</a:t>
            </a:r>
          </a:p>
          <a:p>
            <a:pPr lvl="1"/>
            <a:r>
              <a:rPr lang="en-US" altLang="ar-IQ" smtClean="0"/>
              <a:t>Allocating and deallocating memory space as needed</a:t>
            </a:r>
          </a:p>
          <a:p>
            <a:pPr lvl="1">
              <a:buFont typeface="Monotype Sorts" pitchFamily="2" charset="2"/>
              <a:buNone/>
            </a:pPr>
            <a:endParaRPr lang="en-US" altLang="ar-IQ"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idx="4294967295"/>
          </p:nvPr>
        </p:nvSpPr>
        <p:spPr>
          <a:xfrm>
            <a:off x="1585913" y="182563"/>
            <a:ext cx="7558087" cy="576262"/>
          </a:xfrm>
        </p:spPr>
        <p:txBody>
          <a:bodyPr>
            <a:normAutofit fontScale="90000"/>
          </a:bodyPr>
          <a:lstStyle/>
          <a:p>
            <a:pPr eaLnBrk="1" hangingPunct="1"/>
            <a:r>
              <a:rPr lang="en-US" altLang="ar-IQ" smtClean="0"/>
              <a:t>Storage Management</a:t>
            </a:r>
          </a:p>
        </p:txBody>
      </p:sp>
      <p:sp>
        <p:nvSpPr>
          <p:cNvPr id="39939" name="Rectangle 3"/>
          <p:cNvSpPr>
            <a:spLocks noGrp="1" noChangeArrowheads="1"/>
          </p:cNvSpPr>
          <p:nvPr>
            <p:ph type="body" idx="4294967295"/>
          </p:nvPr>
        </p:nvSpPr>
        <p:spPr>
          <a:xfrm>
            <a:off x="1709738" y="1104900"/>
            <a:ext cx="7434262" cy="4992688"/>
          </a:xfrm>
        </p:spPr>
        <p:txBody>
          <a:bodyPr/>
          <a:lstStyle/>
          <a:p>
            <a:pPr>
              <a:lnSpc>
                <a:spcPct val="90000"/>
              </a:lnSpc>
            </a:pPr>
            <a:r>
              <a:rPr lang="en-US" altLang="ar-IQ" smtClean="0"/>
              <a:t>OS provides uniform, logical view of information storage</a:t>
            </a:r>
          </a:p>
          <a:p>
            <a:pPr lvl="1">
              <a:lnSpc>
                <a:spcPct val="90000"/>
              </a:lnSpc>
            </a:pPr>
            <a:r>
              <a:rPr lang="en-US" altLang="ar-IQ" smtClean="0"/>
              <a:t>Abstracts physical properties to logical storage unit  - </a:t>
            </a:r>
            <a:r>
              <a:rPr lang="en-US" altLang="ar-IQ" b="1" smtClean="0">
                <a:solidFill>
                  <a:srgbClr val="3366FF"/>
                </a:solidFill>
              </a:rPr>
              <a:t>file</a:t>
            </a:r>
          </a:p>
          <a:p>
            <a:pPr lvl="1">
              <a:lnSpc>
                <a:spcPct val="90000"/>
              </a:lnSpc>
            </a:pPr>
            <a:r>
              <a:rPr lang="en-US" altLang="ar-IQ" smtClean="0"/>
              <a:t>Each medium is controlled by device (i.e., disk drive, tape drive)</a:t>
            </a:r>
          </a:p>
          <a:p>
            <a:pPr lvl="2">
              <a:lnSpc>
                <a:spcPct val="90000"/>
              </a:lnSpc>
            </a:pPr>
            <a:r>
              <a:rPr lang="en-US" altLang="ar-IQ" smtClean="0"/>
              <a:t>Varying properties include access speed, capacity, data-transfer rate, access method (sequential or random)</a:t>
            </a:r>
          </a:p>
          <a:p>
            <a:pPr lvl="2">
              <a:lnSpc>
                <a:spcPct val="90000"/>
              </a:lnSpc>
            </a:pPr>
            <a:endParaRPr lang="en-US" altLang="ar-IQ" sz="800" smtClean="0"/>
          </a:p>
          <a:p>
            <a:pPr>
              <a:lnSpc>
                <a:spcPct val="90000"/>
              </a:lnSpc>
            </a:pPr>
            <a:r>
              <a:rPr lang="en-US" altLang="ar-IQ" smtClean="0"/>
              <a:t>File-System management</a:t>
            </a:r>
          </a:p>
          <a:p>
            <a:pPr lvl="1">
              <a:lnSpc>
                <a:spcPct val="90000"/>
              </a:lnSpc>
            </a:pPr>
            <a:r>
              <a:rPr lang="en-US" altLang="ar-IQ" smtClean="0"/>
              <a:t>Files usually organized into directories</a:t>
            </a:r>
          </a:p>
          <a:p>
            <a:pPr lvl="1">
              <a:lnSpc>
                <a:spcPct val="90000"/>
              </a:lnSpc>
            </a:pPr>
            <a:r>
              <a:rPr lang="en-US" altLang="ar-IQ" smtClean="0"/>
              <a:t>Access control on most systems to determine who can access what</a:t>
            </a:r>
          </a:p>
          <a:p>
            <a:pPr lvl="1">
              <a:lnSpc>
                <a:spcPct val="90000"/>
              </a:lnSpc>
            </a:pPr>
            <a:r>
              <a:rPr lang="en-US" altLang="ar-IQ" smtClean="0"/>
              <a:t>OS activities include</a:t>
            </a:r>
          </a:p>
          <a:p>
            <a:pPr lvl="2">
              <a:lnSpc>
                <a:spcPct val="90000"/>
              </a:lnSpc>
            </a:pPr>
            <a:r>
              <a:rPr lang="en-US" altLang="ar-IQ" smtClean="0"/>
              <a:t>Creating and deleting files and directories</a:t>
            </a:r>
          </a:p>
          <a:p>
            <a:pPr lvl="2">
              <a:lnSpc>
                <a:spcPct val="90000"/>
              </a:lnSpc>
            </a:pPr>
            <a:r>
              <a:rPr lang="en-US" altLang="ar-IQ" smtClean="0"/>
              <a:t>Primitives to manipulate files and directories</a:t>
            </a:r>
          </a:p>
          <a:p>
            <a:pPr lvl="2">
              <a:lnSpc>
                <a:spcPct val="90000"/>
              </a:lnSpc>
            </a:pPr>
            <a:r>
              <a:rPr lang="en-US" altLang="ar-IQ" smtClean="0"/>
              <a:t>Mapping files onto secondary storage</a:t>
            </a:r>
          </a:p>
          <a:p>
            <a:pPr lvl="2">
              <a:lnSpc>
                <a:spcPct val="90000"/>
              </a:lnSpc>
            </a:pPr>
            <a:r>
              <a:rPr lang="en-US" altLang="ar-IQ" smtClean="0"/>
              <a:t>Backup files onto stable (non-volatile) storage media</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idx="4294967295"/>
          </p:nvPr>
        </p:nvSpPr>
        <p:spPr>
          <a:xfrm>
            <a:off x="1789113" y="277813"/>
            <a:ext cx="7354887" cy="576262"/>
          </a:xfrm>
        </p:spPr>
        <p:txBody>
          <a:bodyPr>
            <a:normAutofit fontScale="90000"/>
          </a:bodyPr>
          <a:lstStyle/>
          <a:p>
            <a:pPr eaLnBrk="1" hangingPunct="1"/>
            <a:r>
              <a:rPr lang="en-US" altLang="ar-IQ" smtClean="0"/>
              <a:t>Mass-Storage Management</a:t>
            </a:r>
          </a:p>
        </p:txBody>
      </p:sp>
      <p:sp>
        <p:nvSpPr>
          <p:cNvPr id="40963" name="Rectangle 3"/>
          <p:cNvSpPr>
            <a:spLocks noGrp="1" noChangeArrowheads="1"/>
          </p:cNvSpPr>
          <p:nvPr>
            <p:ph type="body" idx="4294967295"/>
          </p:nvPr>
        </p:nvSpPr>
        <p:spPr>
          <a:xfrm>
            <a:off x="1568450" y="1233488"/>
            <a:ext cx="7575550" cy="4938712"/>
          </a:xfrm>
        </p:spPr>
        <p:txBody>
          <a:bodyPr>
            <a:normAutofit lnSpcReduction="10000"/>
          </a:bodyPr>
          <a:lstStyle/>
          <a:p>
            <a:r>
              <a:rPr lang="en-US" altLang="ar-IQ" smtClean="0"/>
              <a:t>Usually disks used to store data that does not fit in main memory or data that must be kept for a </a:t>
            </a:r>
            <a:r>
              <a:rPr lang="ja-JP" altLang="en-US" smtClean="0"/>
              <a:t>“</a:t>
            </a:r>
            <a:r>
              <a:rPr lang="en-US" altLang="ja-JP" smtClean="0"/>
              <a:t>long</a:t>
            </a:r>
            <a:r>
              <a:rPr lang="ja-JP" altLang="en-US" smtClean="0"/>
              <a:t>”</a:t>
            </a:r>
            <a:r>
              <a:rPr lang="en-US" altLang="ja-JP" smtClean="0"/>
              <a:t> period of time</a:t>
            </a:r>
          </a:p>
          <a:p>
            <a:r>
              <a:rPr lang="en-US" altLang="ar-IQ" smtClean="0"/>
              <a:t>Proper management is of central importance</a:t>
            </a:r>
          </a:p>
          <a:p>
            <a:r>
              <a:rPr lang="en-US" altLang="ar-IQ" smtClean="0"/>
              <a:t>Entire speed of computer operation hinges on disk subsystem and its algorithms</a:t>
            </a:r>
          </a:p>
          <a:p>
            <a:r>
              <a:rPr lang="en-US" altLang="ar-IQ" smtClean="0"/>
              <a:t>OS activities</a:t>
            </a:r>
          </a:p>
          <a:p>
            <a:pPr lvl="1"/>
            <a:r>
              <a:rPr lang="en-US" altLang="ar-IQ" smtClean="0"/>
              <a:t>Free-space management</a:t>
            </a:r>
          </a:p>
          <a:p>
            <a:pPr lvl="1"/>
            <a:r>
              <a:rPr lang="en-US" altLang="ar-IQ" smtClean="0"/>
              <a:t>Storage allocation</a:t>
            </a:r>
          </a:p>
          <a:p>
            <a:pPr lvl="1"/>
            <a:r>
              <a:rPr lang="en-US" altLang="ar-IQ" smtClean="0"/>
              <a:t>Disk scheduling</a:t>
            </a:r>
          </a:p>
          <a:p>
            <a:r>
              <a:rPr lang="en-US" altLang="ar-IQ" smtClean="0"/>
              <a:t>Some storage need not be fast</a:t>
            </a:r>
          </a:p>
          <a:p>
            <a:pPr lvl="1"/>
            <a:r>
              <a:rPr lang="en-US" altLang="ar-IQ" smtClean="0"/>
              <a:t>Tertiary storage includes optical storage, magnetic tape</a:t>
            </a:r>
          </a:p>
          <a:p>
            <a:pPr lvl="1"/>
            <a:r>
              <a:rPr lang="en-US" altLang="ar-IQ" smtClean="0"/>
              <a:t>Still must be managed – by OS or applications</a:t>
            </a:r>
          </a:p>
          <a:p>
            <a:pPr lvl="1"/>
            <a:r>
              <a:rPr lang="en-US" altLang="ar-IQ" smtClean="0"/>
              <a:t>Varies between WORM (write-once, read-many-times) and RW (read-write)</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idx="4294967295"/>
          </p:nvPr>
        </p:nvSpPr>
        <p:spPr>
          <a:xfrm>
            <a:off x="612775" y="182563"/>
            <a:ext cx="8531225" cy="576262"/>
          </a:xfrm>
        </p:spPr>
        <p:txBody>
          <a:bodyPr/>
          <a:lstStyle/>
          <a:p>
            <a:pPr eaLnBrk="1" hangingPunct="1"/>
            <a:r>
              <a:rPr lang="en-US" altLang="ar-IQ" sz="2800" smtClean="0"/>
              <a:t>Performance of Various Levels of Storage</a:t>
            </a:r>
          </a:p>
        </p:txBody>
      </p:sp>
      <p:sp>
        <p:nvSpPr>
          <p:cNvPr id="39939" name="Rectangle 3"/>
          <p:cNvSpPr>
            <a:spLocks noGrp="1" noChangeArrowheads="1"/>
          </p:cNvSpPr>
          <p:nvPr>
            <p:ph type="body" idx="4294967295"/>
          </p:nvPr>
        </p:nvSpPr>
        <p:spPr>
          <a:xfrm>
            <a:off x="1436688" y="1233488"/>
            <a:ext cx="7707312" cy="4521200"/>
          </a:xfrm>
        </p:spPr>
        <p:txBody>
          <a:bodyPr/>
          <a:lstStyle/>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a:buFont typeface="Monotype Sorts" charset="0"/>
              <a:buChar char="n"/>
              <a:defRPr/>
            </a:pPr>
            <a:endParaRPr lang="en-US" dirty="0" smtClean="0">
              <a:ea typeface="ＭＳ Ｐゴシック" charset="0"/>
              <a:cs typeface="ＭＳ Ｐゴシック" charset="0"/>
            </a:endParaRPr>
          </a:p>
          <a:p>
            <a:pPr>
              <a:buFont typeface="Monotype Sorts" charset="0"/>
              <a:buChar char="n"/>
              <a:defRPr/>
            </a:pPr>
            <a:endParaRPr lang="en-US" dirty="0">
              <a:ea typeface="ＭＳ Ｐゴシック" charset="0"/>
              <a:cs typeface="ＭＳ Ｐゴシック" charset="0"/>
            </a:endParaRPr>
          </a:p>
          <a:p>
            <a:pPr marL="0" indent="0">
              <a:buFont typeface="Monotype Sorts" charset="0"/>
              <a:buNone/>
              <a:defRPr/>
            </a:pPr>
            <a:endParaRPr lang="en-US" dirty="0">
              <a:ea typeface="ＭＳ Ｐゴシック" charset="0"/>
              <a:cs typeface="ＭＳ Ｐゴシック" charset="0"/>
            </a:endParaRPr>
          </a:p>
          <a:p>
            <a:pPr>
              <a:buFont typeface="Monotype Sorts" pitchFamily="-84" charset="2"/>
              <a:buNone/>
              <a:defRPr/>
            </a:pPr>
            <a:r>
              <a:rPr lang="en-US" dirty="0" smtClean="0">
                <a:ea typeface="ＭＳ Ｐゴシック" charset="0"/>
                <a:cs typeface="ＭＳ Ｐゴシック" charset="0"/>
              </a:rPr>
              <a:t>    Movement </a:t>
            </a:r>
            <a:r>
              <a:rPr lang="en-US" dirty="0">
                <a:ea typeface="ＭＳ Ｐゴシック" charset="0"/>
                <a:cs typeface="ＭＳ Ｐゴシック" charset="0"/>
              </a:rPr>
              <a:t>between levels of storage hierarchy can be explicit or implicit</a:t>
            </a:r>
          </a:p>
        </p:txBody>
      </p:sp>
      <p:pic>
        <p:nvPicPr>
          <p:cNvPr id="41988" name="Picture 1" descr="1_1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387475" y="1349375"/>
            <a:ext cx="6877050"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idx="4294967295"/>
          </p:nvPr>
        </p:nvSpPr>
        <p:spPr>
          <a:xfrm>
            <a:off x="1420813" y="198438"/>
            <a:ext cx="7723187" cy="576262"/>
          </a:xfrm>
        </p:spPr>
        <p:txBody>
          <a:bodyPr>
            <a:normAutofit fontScale="90000"/>
          </a:bodyPr>
          <a:lstStyle/>
          <a:p>
            <a:pPr eaLnBrk="1" hangingPunct="1"/>
            <a:r>
              <a:rPr lang="en-US" altLang="ar-IQ" smtClean="0"/>
              <a:t>What is an Operating System?</a:t>
            </a:r>
          </a:p>
        </p:txBody>
      </p:sp>
      <p:sp>
        <p:nvSpPr>
          <p:cNvPr id="6147" name="Rectangle 3"/>
          <p:cNvSpPr>
            <a:spLocks noGrp="1" noChangeArrowheads="1"/>
          </p:cNvSpPr>
          <p:nvPr>
            <p:ph type="body" idx="4294967295"/>
          </p:nvPr>
        </p:nvSpPr>
        <p:spPr>
          <a:xfrm>
            <a:off x="0" y="1268413"/>
            <a:ext cx="7121525" cy="4159250"/>
          </a:xfrm>
        </p:spPr>
        <p:txBody>
          <a:bodyPr/>
          <a:lstStyle/>
          <a:p>
            <a:pPr algn="l" rtl="0"/>
            <a:r>
              <a:rPr lang="en-US" altLang="ar-IQ" dirty="0" smtClean="0"/>
              <a:t>A program that acts as an intermediary between a user of a computer and the computer hardware</a:t>
            </a:r>
          </a:p>
          <a:p>
            <a:pPr algn="l" rtl="0"/>
            <a:r>
              <a:rPr lang="en-US" altLang="ar-IQ" dirty="0" smtClean="0"/>
              <a:t>Operating system goals:</a:t>
            </a:r>
          </a:p>
          <a:p>
            <a:pPr lvl="1" algn="l" rtl="0"/>
            <a:r>
              <a:rPr lang="en-US" altLang="ar-IQ" dirty="0" smtClean="0"/>
              <a:t>Execute user programs and make solving user problems easier</a:t>
            </a:r>
          </a:p>
          <a:p>
            <a:pPr lvl="1" algn="l" rtl="0"/>
            <a:r>
              <a:rPr lang="en-US" altLang="ar-IQ" dirty="0" smtClean="0"/>
              <a:t>Make the computer system convenient to use</a:t>
            </a:r>
          </a:p>
          <a:p>
            <a:pPr lvl="1" algn="l" rtl="0"/>
            <a:r>
              <a:rPr lang="en-US" altLang="ar-IQ" dirty="0" smtClean="0"/>
              <a:t>Use the computer hardware in an efficient manner</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idx="4294967295"/>
          </p:nvPr>
        </p:nvSpPr>
        <p:spPr>
          <a:xfrm>
            <a:off x="914400" y="136525"/>
            <a:ext cx="8229600" cy="576263"/>
          </a:xfrm>
        </p:spPr>
        <p:txBody>
          <a:bodyPr/>
          <a:lstStyle/>
          <a:p>
            <a:pPr eaLnBrk="1" hangingPunct="1"/>
            <a:r>
              <a:rPr lang="en-US" altLang="ar-IQ" sz="2800" smtClean="0"/>
              <a:t>Migration of data “A” from Disk to Register</a:t>
            </a:r>
          </a:p>
        </p:txBody>
      </p:sp>
      <p:sp>
        <p:nvSpPr>
          <p:cNvPr id="43011" name="Rectangle 3"/>
          <p:cNvSpPr>
            <a:spLocks noGrp="1" noChangeArrowheads="1"/>
          </p:cNvSpPr>
          <p:nvPr>
            <p:ph type="body" idx="4294967295"/>
          </p:nvPr>
        </p:nvSpPr>
        <p:spPr>
          <a:xfrm>
            <a:off x="0" y="1233488"/>
            <a:ext cx="7391400" cy="4530725"/>
          </a:xfrm>
        </p:spPr>
        <p:txBody>
          <a:bodyPr/>
          <a:lstStyle/>
          <a:p>
            <a:r>
              <a:rPr lang="en-US" altLang="ar-IQ" smtClean="0"/>
              <a:t>Multitasking environments must be careful to use most recent value, no matter where it is stored in the storage hierarchy</a:t>
            </a:r>
            <a:br>
              <a:rPr lang="en-US" altLang="ar-IQ" smtClean="0"/>
            </a:br>
            <a:r>
              <a:rPr lang="en-US" altLang="ar-IQ" smtClean="0"/>
              <a:t/>
            </a:r>
            <a:br>
              <a:rPr lang="en-US" altLang="ar-IQ" smtClean="0"/>
            </a:br>
            <a:r>
              <a:rPr lang="en-US" altLang="ar-IQ" smtClean="0"/>
              <a:t/>
            </a:r>
            <a:br>
              <a:rPr lang="en-US" altLang="ar-IQ" smtClean="0"/>
            </a:br>
            <a:r>
              <a:rPr lang="en-US" altLang="ar-IQ" smtClean="0"/>
              <a:t/>
            </a:r>
            <a:br>
              <a:rPr lang="en-US" altLang="ar-IQ" smtClean="0"/>
            </a:br>
            <a:r>
              <a:rPr lang="en-US" altLang="ar-IQ" smtClean="0"/>
              <a:t/>
            </a:r>
            <a:br>
              <a:rPr lang="en-US" altLang="ar-IQ" smtClean="0"/>
            </a:br>
            <a:r>
              <a:rPr lang="en-US" altLang="ar-IQ" smtClean="0"/>
              <a:t/>
            </a:r>
            <a:br>
              <a:rPr lang="en-US" altLang="ar-IQ" smtClean="0"/>
            </a:br>
            <a:endParaRPr lang="en-US" altLang="ar-IQ" smtClean="0"/>
          </a:p>
          <a:p>
            <a:r>
              <a:rPr lang="en-US" altLang="ar-IQ" smtClean="0"/>
              <a:t>Multiprocessor environment must provide </a:t>
            </a:r>
            <a:r>
              <a:rPr lang="en-US" altLang="ar-IQ" b="1" smtClean="0">
                <a:solidFill>
                  <a:srgbClr val="3366FF"/>
                </a:solidFill>
              </a:rPr>
              <a:t>cache coherency </a:t>
            </a:r>
            <a:r>
              <a:rPr lang="en-US" altLang="ar-IQ" smtClean="0"/>
              <a:t>in hardware such that all CPUs have the most recent value in their cache</a:t>
            </a:r>
            <a:endParaRPr lang="en-US" altLang="ar-IQ" sz="800" smtClean="0"/>
          </a:p>
          <a:p>
            <a:r>
              <a:rPr lang="en-US" altLang="ar-IQ" smtClean="0"/>
              <a:t>Distributed environment situation even more complex</a:t>
            </a:r>
          </a:p>
          <a:p>
            <a:pPr lvl="1"/>
            <a:r>
              <a:rPr lang="en-US" altLang="ar-IQ" smtClean="0"/>
              <a:t>Several copies of a datum can exist</a:t>
            </a:r>
          </a:p>
          <a:p>
            <a:pPr lvl="1"/>
            <a:r>
              <a:rPr lang="en-US" altLang="ar-IQ" smtClean="0"/>
              <a:t>Various solutions covered in Chapter 17</a:t>
            </a:r>
          </a:p>
        </p:txBody>
      </p:sp>
      <p:pic>
        <p:nvPicPr>
          <p:cNvPr id="43012" name="Picture 5" descr="C:\Users\as668\Desktop\1_1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92250" y="2211388"/>
            <a:ext cx="6559550" cy="819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idx="4294967295"/>
          </p:nvPr>
        </p:nvSpPr>
        <p:spPr>
          <a:xfrm>
            <a:off x="0" y="214313"/>
            <a:ext cx="8229600" cy="576262"/>
          </a:xfrm>
        </p:spPr>
        <p:txBody>
          <a:bodyPr>
            <a:normAutofit fontScale="90000"/>
          </a:bodyPr>
          <a:lstStyle/>
          <a:p>
            <a:pPr eaLnBrk="1" hangingPunct="1"/>
            <a:r>
              <a:rPr lang="en-US" altLang="ar-IQ" smtClean="0"/>
              <a:t>I/O Subsystem</a:t>
            </a:r>
          </a:p>
        </p:txBody>
      </p:sp>
      <p:sp>
        <p:nvSpPr>
          <p:cNvPr id="44035" name="Rectangle 3"/>
          <p:cNvSpPr>
            <a:spLocks noGrp="1" noChangeArrowheads="1"/>
          </p:cNvSpPr>
          <p:nvPr>
            <p:ph type="body" idx="4294967295"/>
          </p:nvPr>
        </p:nvSpPr>
        <p:spPr>
          <a:xfrm>
            <a:off x="0" y="1169988"/>
            <a:ext cx="7265988" cy="4530725"/>
          </a:xfrm>
        </p:spPr>
        <p:txBody>
          <a:bodyPr/>
          <a:lstStyle/>
          <a:p>
            <a:r>
              <a:rPr lang="en-US" altLang="ar-IQ" smtClean="0"/>
              <a:t>One purpose of OS is to hide peculiarities of hardware devices from the user</a:t>
            </a:r>
          </a:p>
          <a:p>
            <a:r>
              <a:rPr lang="en-US" altLang="ar-IQ" smtClean="0"/>
              <a:t>I/O subsystem responsible for</a:t>
            </a:r>
          </a:p>
          <a:p>
            <a:pPr lvl="1"/>
            <a:r>
              <a:rPr lang="en-US" altLang="ar-IQ" smtClean="0"/>
              <a:t>Memory management of I/O including buffering (storing data temporarily while it is being transferred), caching (storing parts of data in faster storage for performance), spooling (the overlapping of output of one job with input of other jobs)</a:t>
            </a:r>
          </a:p>
          <a:p>
            <a:pPr lvl="1"/>
            <a:r>
              <a:rPr lang="en-US" altLang="ar-IQ" smtClean="0"/>
              <a:t>General device-driver interface</a:t>
            </a:r>
          </a:p>
          <a:p>
            <a:pPr lvl="1"/>
            <a:r>
              <a:rPr lang="en-US" altLang="ar-IQ" smtClean="0"/>
              <a:t>Drivers for specific hardware devices</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idx="4294967295"/>
          </p:nvPr>
        </p:nvSpPr>
        <p:spPr>
          <a:xfrm>
            <a:off x="1479550" y="182563"/>
            <a:ext cx="7664450" cy="576262"/>
          </a:xfrm>
        </p:spPr>
        <p:txBody>
          <a:bodyPr>
            <a:normAutofit fontScale="90000"/>
          </a:bodyPr>
          <a:lstStyle/>
          <a:p>
            <a:pPr eaLnBrk="1" hangingPunct="1"/>
            <a:r>
              <a:rPr lang="en-US" altLang="ar-IQ" smtClean="0"/>
              <a:t>Protection and Security</a:t>
            </a:r>
          </a:p>
        </p:txBody>
      </p:sp>
      <p:sp>
        <p:nvSpPr>
          <p:cNvPr id="45059" name="Rectangle 3"/>
          <p:cNvSpPr>
            <a:spLocks noGrp="1" noChangeArrowheads="1"/>
          </p:cNvSpPr>
          <p:nvPr>
            <p:ph type="body" idx="4294967295"/>
          </p:nvPr>
        </p:nvSpPr>
        <p:spPr>
          <a:xfrm>
            <a:off x="1495425" y="1233488"/>
            <a:ext cx="7648575" cy="5183187"/>
          </a:xfrm>
        </p:spPr>
        <p:txBody>
          <a:bodyPr/>
          <a:lstStyle/>
          <a:p>
            <a:pPr>
              <a:lnSpc>
                <a:spcPct val="90000"/>
              </a:lnSpc>
            </a:pPr>
            <a:r>
              <a:rPr lang="en-US" altLang="ar-IQ" b="1" smtClean="0">
                <a:solidFill>
                  <a:srgbClr val="3366FF"/>
                </a:solidFill>
              </a:rPr>
              <a:t>Protection </a:t>
            </a:r>
            <a:r>
              <a:rPr lang="en-US" altLang="ar-IQ" smtClean="0"/>
              <a:t>– any mechanism for controlling access of processes or users to resources defined by the OS</a:t>
            </a:r>
            <a:endParaRPr lang="en-US" altLang="ar-IQ" sz="800" smtClean="0"/>
          </a:p>
          <a:p>
            <a:pPr>
              <a:lnSpc>
                <a:spcPct val="90000"/>
              </a:lnSpc>
            </a:pPr>
            <a:r>
              <a:rPr lang="en-US" altLang="ar-IQ" b="1" smtClean="0">
                <a:solidFill>
                  <a:srgbClr val="3366FF"/>
                </a:solidFill>
              </a:rPr>
              <a:t>Security </a:t>
            </a:r>
            <a:r>
              <a:rPr lang="en-US" altLang="ar-IQ" smtClean="0"/>
              <a:t>– defense of the system against internal and external attacks</a:t>
            </a:r>
          </a:p>
          <a:p>
            <a:pPr lvl="1">
              <a:lnSpc>
                <a:spcPct val="90000"/>
              </a:lnSpc>
            </a:pPr>
            <a:r>
              <a:rPr lang="en-US" altLang="ar-IQ" smtClean="0"/>
              <a:t>Huge range, including denial-of-service, worms, viruses, identity theft, theft of service</a:t>
            </a:r>
            <a:endParaRPr lang="en-US" altLang="ar-IQ" sz="800" smtClean="0"/>
          </a:p>
          <a:p>
            <a:pPr>
              <a:lnSpc>
                <a:spcPct val="90000"/>
              </a:lnSpc>
            </a:pPr>
            <a:r>
              <a:rPr lang="en-US" altLang="ar-IQ" smtClean="0"/>
              <a:t>Systems generally first distinguish among users, to determine who can do what</a:t>
            </a:r>
          </a:p>
          <a:p>
            <a:pPr lvl="1">
              <a:lnSpc>
                <a:spcPct val="90000"/>
              </a:lnSpc>
            </a:pPr>
            <a:r>
              <a:rPr lang="en-US" altLang="ar-IQ" smtClean="0"/>
              <a:t>User identities (</a:t>
            </a:r>
            <a:r>
              <a:rPr lang="en-US" altLang="ar-IQ" b="1" smtClean="0">
                <a:solidFill>
                  <a:srgbClr val="3366FF"/>
                </a:solidFill>
              </a:rPr>
              <a:t>user IDs</a:t>
            </a:r>
            <a:r>
              <a:rPr lang="en-US" altLang="ar-IQ" smtClean="0"/>
              <a:t>, security IDs) include name and associated number, one per user</a:t>
            </a:r>
          </a:p>
          <a:p>
            <a:pPr lvl="1">
              <a:lnSpc>
                <a:spcPct val="90000"/>
              </a:lnSpc>
            </a:pPr>
            <a:r>
              <a:rPr lang="en-US" altLang="ar-IQ" smtClean="0"/>
              <a:t>User ID then associated with all files, processes of that user to determine access control</a:t>
            </a:r>
          </a:p>
          <a:p>
            <a:pPr lvl="1">
              <a:lnSpc>
                <a:spcPct val="90000"/>
              </a:lnSpc>
            </a:pPr>
            <a:r>
              <a:rPr lang="en-US" altLang="ar-IQ" smtClean="0"/>
              <a:t>Group identifier (</a:t>
            </a:r>
            <a:r>
              <a:rPr lang="en-US" altLang="ar-IQ" b="1" smtClean="0">
                <a:solidFill>
                  <a:srgbClr val="3366FF"/>
                </a:solidFill>
              </a:rPr>
              <a:t>group ID</a:t>
            </a:r>
            <a:r>
              <a:rPr lang="en-US" altLang="ar-IQ" smtClean="0"/>
              <a:t>) allows set of users to be defined and controls managed, then also associated with each process, file</a:t>
            </a:r>
          </a:p>
          <a:p>
            <a:pPr lvl="1">
              <a:lnSpc>
                <a:spcPct val="90000"/>
              </a:lnSpc>
            </a:pPr>
            <a:r>
              <a:rPr lang="en-US" altLang="ar-IQ" b="1" smtClean="0">
                <a:solidFill>
                  <a:srgbClr val="3366FF"/>
                </a:solidFill>
              </a:rPr>
              <a:t>Privilege escalation </a:t>
            </a:r>
            <a:r>
              <a:rPr lang="en-US" altLang="ar-IQ" smtClean="0"/>
              <a:t>allows user to change to effective ID with more rights</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457200" y="182563"/>
            <a:ext cx="8229600" cy="576262"/>
          </a:xfrm>
        </p:spPr>
        <p:txBody>
          <a:bodyPr>
            <a:normAutofit fontScale="90000"/>
          </a:bodyPr>
          <a:lstStyle/>
          <a:p>
            <a:r>
              <a:rPr lang="en-US" altLang="ar-IQ" smtClean="0"/>
              <a:t>Kernel Data Structures</a:t>
            </a:r>
          </a:p>
        </p:txBody>
      </p:sp>
      <p:sp>
        <p:nvSpPr>
          <p:cNvPr id="3" name="Content Placeholder 2"/>
          <p:cNvSpPr>
            <a:spLocks noGrp="1"/>
          </p:cNvSpPr>
          <p:nvPr>
            <p:ph idx="1"/>
          </p:nvPr>
        </p:nvSpPr>
        <p:spPr/>
        <p:txBody>
          <a:bodyPr>
            <a:normAutofit lnSpcReduction="10000"/>
          </a:bodyPr>
          <a:lstStyle/>
          <a:p>
            <a:pPr>
              <a:buFont typeface="Monotype Sorts" charset="0"/>
              <a:buChar char="n"/>
              <a:defRPr/>
            </a:pPr>
            <a:r>
              <a:rPr lang="en-US" dirty="0" smtClean="0">
                <a:ea typeface="ＭＳ Ｐゴシック" charset="-128"/>
              </a:rPr>
              <a:t>Many similar to standard programming data structures</a:t>
            </a:r>
          </a:p>
          <a:p>
            <a:pPr>
              <a:buFont typeface="Monotype Sorts" charset="0"/>
              <a:buChar char="n"/>
              <a:defRPr/>
            </a:pPr>
            <a:r>
              <a:rPr lang="en-US" b="1" i="1" dirty="0" smtClean="0">
                <a:ea typeface="ＭＳ Ｐゴシック" charset="-128"/>
              </a:rPr>
              <a:t>Singly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smtClean="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r>
              <a:rPr lang="en-US" b="1" i="1" dirty="0" smtClean="0">
                <a:ea typeface="ＭＳ Ｐゴシック" charset="-128"/>
              </a:rPr>
              <a:t>Doubly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smtClean="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r>
              <a:rPr lang="en-US" b="1" i="1" dirty="0" smtClean="0">
                <a:ea typeface="ＭＳ Ｐゴシック" charset="-128"/>
              </a:rPr>
              <a:t>Circular linked list</a:t>
            </a:r>
          </a:p>
          <a:p>
            <a:pPr>
              <a:buFont typeface="Monotype Sorts" charset="0"/>
              <a:buChar char="n"/>
              <a:defRPr/>
            </a:pPr>
            <a:endParaRPr lang="en-US" dirty="0">
              <a:ea typeface="ＭＳ Ｐゴシック" charset="-128"/>
            </a:endParaRPr>
          </a:p>
          <a:p>
            <a:pPr>
              <a:buFont typeface="Monotype Sorts" charset="0"/>
              <a:buChar char="n"/>
              <a:defRPr/>
            </a:pPr>
            <a:endParaRPr lang="en-US" dirty="0" smtClean="0">
              <a:ea typeface="ＭＳ Ｐゴシック" charset="-128"/>
            </a:endParaRPr>
          </a:p>
          <a:p>
            <a:pPr>
              <a:buFont typeface="Monotype Sorts" charset="0"/>
              <a:buChar char="n"/>
              <a:defRPr/>
            </a:pPr>
            <a:endParaRPr lang="en-US" dirty="0">
              <a:ea typeface="ＭＳ Ｐゴシック" charset="-128"/>
            </a:endParaRPr>
          </a:p>
          <a:p>
            <a:pPr>
              <a:buFont typeface="Monotype Sorts" charset="0"/>
              <a:buChar char="n"/>
              <a:defRPr/>
            </a:pPr>
            <a:endParaRPr lang="en-US" dirty="0" smtClean="0">
              <a:ea typeface="ＭＳ Ｐゴシック" charset="-128"/>
            </a:endParaRPr>
          </a:p>
          <a:p>
            <a:pPr marL="0" indent="0">
              <a:buFont typeface="Monotype Sorts" charset="0"/>
              <a:buNone/>
              <a:defRPr/>
            </a:pPr>
            <a:endParaRPr lang="en-US" dirty="0" smtClean="0">
              <a:ea typeface="ＭＳ Ｐゴシック" charset="-128"/>
            </a:endParaRPr>
          </a:p>
          <a:p>
            <a:pPr>
              <a:buFont typeface="Monotype Sorts" charset="0"/>
              <a:buChar char="n"/>
              <a:defRPr/>
            </a:pPr>
            <a:endParaRPr lang="en-US" dirty="0">
              <a:ea typeface="ＭＳ Ｐゴシック" charset="-128"/>
            </a:endParaRPr>
          </a:p>
        </p:txBody>
      </p:sp>
      <p:pic>
        <p:nvPicPr>
          <p:cNvPr id="46084" name="Picture 3" descr="1_13.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27150" y="2068513"/>
            <a:ext cx="6932613" cy="779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5" name="Picture 4" descr="1_14.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287463" y="3632200"/>
            <a:ext cx="7026275" cy="94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6" name="Picture 5" descr="1_15.pdf"/>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231900" y="5099050"/>
            <a:ext cx="6842125"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a:xfrm>
            <a:off x="457200" y="198438"/>
            <a:ext cx="8229600" cy="576262"/>
          </a:xfrm>
        </p:spPr>
        <p:txBody>
          <a:bodyPr>
            <a:normAutofit fontScale="90000"/>
          </a:bodyPr>
          <a:lstStyle/>
          <a:p>
            <a:r>
              <a:rPr lang="en-US" altLang="ar-IQ" smtClean="0"/>
              <a:t>Kernel Data Structures</a:t>
            </a:r>
          </a:p>
        </p:txBody>
      </p:sp>
      <p:sp>
        <p:nvSpPr>
          <p:cNvPr id="47107" name="Content Placeholder 2"/>
          <p:cNvSpPr>
            <a:spLocks noGrp="1"/>
          </p:cNvSpPr>
          <p:nvPr>
            <p:ph sz="half" idx="1"/>
          </p:nvPr>
        </p:nvSpPr>
        <p:spPr>
          <a:xfrm>
            <a:off x="806450" y="1233488"/>
            <a:ext cx="5468938" cy="1604962"/>
          </a:xfrm>
        </p:spPr>
        <p:txBody>
          <a:bodyPr/>
          <a:lstStyle/>
          <a:p>
            <a:r>
              <a:rPr lang="en-US" altLang="ar-IQ" sz="1800" b="1" smtClean="0">
                <a:solidFill>
                  <a:srgbClr val="3366FF"/>
                </a:solidFill>
              </a:rPr>
              <a:t>Binary search tree</a:t>
            </a:r>
            <a:r>
              <a:rPr lang="en-US" altLang="ar-IQ" sz="1800" smtClean="0"/>
              <a:t/>
            </a:r>
            <a:br>
              <a:rPr lang="en-US" altLang="ar-IQ" sz="1800" smtClean="0"/>
            </a:br>
            <a:r>
              <a:rPr lang="en-US" altLang="ar-IQ" sz="1800" smtClean="0"/>
              <a:t>left &lt;= right</a:t>
            </a:r>
          </a:p>
          <a:p>
            <a:pPr lvl="1"/>
            <a:r>
              <a:rPr lang="en-US" altLang="ar-IQ" sz="1800" smtClean="0"/>
              <a:t>Search performance is </a:t>
            </a:r>
            <a:r>
              <a:rPr lang="en-US" altLang="ar-IQ" sz="1800" i="1" smtClean="0"/>
              <a:t>O(n)</a:t>
            </a:r>
          </a:p>
          <a:p>
            <a:pPr lvl="1"/>
            <a:r>
              <a:rPr lang="en-US" altLang="ar-IQ" sz="1800" b="1" smtClean="0">
                <a:solidFill>
                  <a:srgbClr val="3366FF"/>
                </a:solidFill>
              </a:rPr>
              <a:t>Balanced binary search tree </a:t>
            </a:r>
            <a:r>
              <a:rPr lang="en-US" altLang="ar-IQ" sz="1800" smtClean="0"/>
              <a:t>is </a:t>
            </a:r>
            <a:r>
              <a:rPr lang="en-US" altLang="ar-IQ" sz="1800" i="1" smtClean="0"/>
              <a:t>O(lg n)</a:t>
            </a:r>
          </a:p>
          <a:p>
            <a:endParaRPr lang="en-US" altLang="ar-IQ" smtClean="0"/>
          </a:p>
          <a:p>
            <a:endParaRPr lang="en-US" altLang="ar-IQ" smtClean="0"/>
          </a:p>
          <a:p>
            <a:endParaRPr lang="en-US" altLang="ar-IQ" smtClean="0"/>
          </a:p>
          <a:p>
            <a:endParaRPr lang="en-US" altLang="ar-IQ" smtClean="0"/>
          </a:p>
          <a:p>
            <a:endParaRPr lang="en-US" altLang="ar-IQ" smtClean="0"/>
          </a:p>
          <a:p>
            <a:endParaRPr lang="en-US" altLang="ar-IQ" smtClean="0"/>
          </a:p>
          <a:p>
            <a:endParaRPr lang="en-US" altLang="ar-IQ" smtClean="0"/>
          </a:p>
          <a:p>
            <a:pPr>
              <a:buFont typeface="Monotype Sorts" pitchFamily="2" charset="2"/>
              <a:buNone/>
            </a:pPr>
            <a:endParaRPr lang="en-US" altLang="ar-IQ" smtClean="0"/>
          </a:p>
          <a:p>
            <a:endParaRPr lang="en-US" altLang="ar-IQ" smtClean="0"/>
          </a:p>
        </p:txBody>
      </p:sp>
      <p:pic>
        <p:nvPicPr>
          <p:cNvPr id="47108" name="Picture 1" descr="1_16.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35163" y="2979738"/>
            <a:ext cx="2755900" cy="215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a:xfrm>
            <a:off x="457200" y="198438"/>
            <a:ext cx="8229600" cy="576262"/>
          </a:xfrm>
        </p:spPr>
        <p:txBody>
          <a:bodyPr>
            <a:normAutofit fontScale="90000"/>
          </a:bodyPr>
          <a:lstStyle/>
          <a:p>
            <a:r>
              <a:rPr lang="en-US" altLang="ar-IQ" smtClean="0"/>
              <a:t>Kernel Data Structures</a:t>
            </a:r>
          </a:p>
        </p:txBody>
      </p:sp>
      <p:sp>
        <p:nvSpPr>
          <p:cNvPr id="48131" name="Content Placeholder 2"/>
          <p:cNvSpPr>
            <a:spLocks noGrp="1"/>
          </p:cNvSpPr>
          <p:nvPr>
            <p:ph sz="half" idx="1"/>
          </p:nvPr>
        </p:nvSpPr>
        <p:spPr>
          <a:xfrm>
            <a:off x="806450" y="1233488"/>
            <a:ext cx="7726363" cy="4983162"/>
          </a:xfrm>
        </p:spPr>
        <p:txBody>
          <a:bodyPr/>
          <a:lstStyle/>
          <a:p>
            <a:r>
              <a:rPr lang="en-US" altLang="ar-IQ" sz="1800" b="1" smtClean="0">
                <a:solidFill>
                  <a:srgbClr val="3366FF"/>
                </a:solidFill>
              </a:rPr>
              <a:t>Hash function </a:t>
            </a:r>
            <a:r>
              <a:rPr lang="en-US" altLang="ar-IQ" sz="1800" smtClean="0"/>
              <a:t>can create a</a:t>
            </a:r>
            <a:r>
              <a:rPr lang="en-US" altLang="ar-IQ" sz="1800" b="1" smtClean="0">
                <a:solidFill>
                  <a:srgbClr val="3366FF"/>
                </a:solidFill>
              </a:rPr>
              <a:t> hash map</a:t>
            </a:r>
          </a:p>
          <a:p>
            <a:endParaRPr lang="en-US" altLang="ar-IQ" sz="1800" b="1" i="1" smtClean="0">
              <a:solidFill>
                <a:srgbClr val="3366FF"/>
              </a:solidFill>
            </a:endParaRPr>
          </a:p>
          <a:p>
            <a:endParaRPr lang="en-US" altLang="ar-IQ" sz="1800" b="1" i="1" smtClean="0">
              <a:solidFill>
                <a:srgbClr val="3366FF"/>
              </a:solidFill>
            </a:endParaRPr>
          </a:p>
          <a:p>
            <a:endParaRPr lang="en-US" altLang="ar-IQ" sz="1800" b="1" i="1" smtClean="0">
              <a:solidFill>
                <a:srgbClr val="3366FF"/>
              </a:solidFill>
            </a:endParaRPr>
          </a:p>
          <a:p>
            <a:endParaRPr lang="en-US" altLang="ar-IQ" sz="1800" b="1" i="1" smtClean="0">
              <a:solidFill>
                <a:srgbClr val="3366FF"/>
              </a:solidFill>
            </a:endParaRPr>
          </a:p>
          <a:p>
            <a:endParaRPr lang="en-US" altLang="ar-IQ" sz="1800" b="1" i="1" smtClean="0">
              <a:solidFill>
                <a:srgbClr val="3366FF"/>
              </a:solidFill>
            </a:endParaRPr>
          </a:p>
          <a:p>
            <a:endParaRPr lang="en-US" altLang="ar-IQ" sz="1800" b="1" i="1" smtClean="0">
              <a:solidFill>
                <a:srgbClr val="3366FF"/>
              </a:solidFill>
            </a:endParaRPr>
          </a:p>
          <a:p>
            <a:pPr>
              <a:buFont typeface="Monotype Sorts" pitchFamily="2" charset="2"/>
              <a:buNone/>
            </a:pPr>
            <a:endParaRPr lang="en-US" altLang="ar-IQ" sz="1800" b="1" i="1" smtClean="0">
              <a:solidFill>
                <a:srgbClr val="3366FF"/>
              </a:solidFill>
            </a:endParaRPr>
          </a:p>
          <a:p>
            <a:r>
              <a:rPr lang="en-US" altLang="ar-IQ" sz="1800" b="1" smtClean="0">
                <a:solidFill>
                  <a:srgbClr val="3366FF"/>
                </a:solidFill>
              </a:rPr>
              <a:t>Bitmap</a:t>
            </a:r>
            <a:r>
              <a:rPr lang="en-US" altLang="ar-IQ" sz="1800" smtClean="0"/>
              <a:t> – string of </a:t>
            </a:r>
            <a:r>
              <a:rPr lang="en-US" altLang="ar-IQ" sz="1800" i="1" smtClean="0"/>
              <a:t>n</a:t>
            </a:r>
            <a:r>
              <a:rPr lang="en-US" altLang="ar-IQ" sz="1800" smtClean="0"/>
              <a:t> binary digits representing the status of </a:t>
            </a:r>
            <a:r>
              <a:rPr lang="en-US" altLang="ar-IQ" sz="1800" i="1" smtClean="0"/>
              <a:t>n</a:t>
            </a:r>
            <a:r>
              <a:rPr lang="en-US" altLang="ar-IQ" sz="1800" smtClean="0"/>
              <a:t> items</a:t>
            </a:r>
          </a:p>
          <a:p>
            <a:r>
              <a:rPr lang="en-US" altLang="ar-IQ" sz="1800" smtClean="0"/>
              <a:t>Linux data structures defined in</a:t>
            </a:r>
          </a:p>
          <a:p>
            <a:pPr>
              <a:buFont typeface="Monotype Sorts" pitchFamily="2" charset="2"/>
              <a:buNone/>
            </a:pPr>
            <a:r>
              <a:rPr lang="en-US" altLang="ar-IQ" sz="1800" smtClean="0"/>
              <a:t>             </a:t>
            </a:r>
            <a:r>
              <a:rPr lang="en-US" altLang="ar-IQ" sz="1800" b="1" i="1" smtClean="0"/>
              <a:t>include</a:t>
            </a:r>
            <a:r>
              <a:rPr lang="en-US" altLang="ar-IQ" sz="1800" smtClean="0"/>
              <a:t> files </a:t>
            </a:r>
            <a:r>
              <a:rPr lang="en-US" altLang="ar-IQ" sz="1800" smtClean="0">
                <a:latin typeface="Courier New" panose="02070309020205020404" pitchFamily="49" charset="0"/>
                <a:cs typeface="Courier New" panose="02070309020205020404" pitchFamily="49" charset="0"/>
              </a:rPr>
              <a:t>&lt;linux/list.h&gt;, &lt;linux/kfifo.h&gt;,       &lt;linux/rbtree.h&gt;</a:t>
            </a:r>
          </a:p>
          <a:p>
            <a:endParaRPr lang="en-US" altLang="ar-IQ" smtClean="0"/>
          </a:p>
          <a:p>
            <a:endParaRPr lang="en-US" altLang="ar-IQ" smtClean="0"/>
          </a:p>
          <a:p>
            <a:endParaRPr lang="en-US" altLang="ar-IQ" smtClean="0"/>
          </a:p>
          <a:p>
            <a:endParaRPr lang="en-US" altLang="ar-IQ" smtClean="0"/>
          </a:p>
          <a:p>
            <a:endParaRPr lang="en-US" altLang="ar-IQ" smtClean="0"/>
          </a:p>
          <a:p>
            <a:endParaRPr lang="en-US" altLang="ar-IQ" smtClean="0"/>
          </a:p>
          <a:p>
            <a:endParaRPr lang="en-US" altLang="ar-IQ" smtClean="0"/>
          </a:p>
          <a:p>
            <a:pPr>
              <a:buFont typeface="Monotype Sorts" pitchFamily="2" charset="2"/>
              <a:buNone/>
            </a:pPr>
            <a:endParaRPr lang="en-US" altLang="ar-IQ" smtClean="0"/>
          </a:p>
          <a:p>
            <a:endParaRPr lang="en-US" altLang="ar-IQ" smtClean="0"/>
          </a:p>
        </p:txBody>
      </p:sp>
      <p:pic>
        <p:nvPicPr>
          <p:cNvPr id="48132" name="Picture 3" descr="1_17.pd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92325" y="1863725"/>
            <a:ext cx="4873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idx="4294967295"/>
          </p:nvPr>
        </p:nvSpPr>
        <p:spPr>
          <a:xfrm>
            <a:off x="914400" y="152400"/>
            <a:ext cx="8229600" cy="576263"/>
          </a:xfrm>
        </p:spPr>
        <p:txBody>
          <a:bodyPr/>
          <a:lstStyle/>
          <a:p>
            <a:r>
              <a:rPr lang="en-US" altLang="ar-IQ" sz="2800" smtClean="0"/>
              <a:t>Computing Environments - Traditional</a:t>
            </a:r>
          </a:p>
        </p:txBody>
      </p:sp>
      <p:sp>
        <p:nvSpPr>
          <p:cNvPr id="49155" name="Content Placeholder 2"/>
          <p:cNvSpPr>
            <a:spLocks noGrp="1"/>
          </p:cNvSpPr>
          <p:nvPr>
            <p:ph idx="4294967295"/>
          </p:nvPr>
        </p:nvSpPr>
        <p:spPr>
          <a:xfrm>
            <a:off x="0" y="1138238"/>
            <a:ext cx="6572250" cy="4530725"/>
          </a:xfrm>
        </p:spPr>
        <p:txBody>
          <a:bodyPr/>
          <a:lstStyle/>
          <a:p>
            <a:r>
              <a:rPr lang="en-US" altLang="ar-IQ" smtClean="0"/>
              <a:t>Stand-alone general purpose machines</a:t>
            </a:r>
          </a:p>
          <a:p>
            <a:r>
              <a:rPr lang="en-US" altLang="ar-IQ" smtClean="0"/>
              <a:t>But blurred as most systems interconnect with others (i.e., the Internet)</a:t>
            </a:r>
          </a:p>
          <a:p>
            <a:r>
              <a:rPr lang="en-US" altLang="ar-IQ" b="1" smtClean="0">
                <a:solidFill>
                  <a:srgbClr val="3366FF"/>
                </a:solidFill>
              </a:rPr>
              <a:t>Portals</a:t>
            </a:r>
            <a:r>
              <a:rPr lang="en-US" altLang="ar-IQ" smtClean="0"/>
              <a:t> provide web access to internal systems</a:t>
            </a:r>
          </a:p>
          <a:p>
            <a:r>
              <a:rPr lang="en-US" altLang="ar-IQ" b="1" smtClean="0">
                <a:solidFill>
                  <a:srgbClr val="3366FF"/>
                </a:solidFill>
              </a:rPr>
              <a:t>Network computers </a:t>
            </a:r>
            <a:r>
              <a:rPr lang="en-US" altLang="ar-IQ" smtClean="0"/>
              <a:t>(</a:t>
            </a:r>
            <a:r>
              <a:rPr lang="en-US" altLang="ar-IQ" b="1" smtClean="0">
                <a:solidFill>
                  <a:srgbClr val="3366FF"/>
                </a:solidFill>
              </a:rPr>
              <a:t>thin clients</a:t>
            </a:r>
            <a:r>
              <a:rPr lang="en-US" altLang="ar-IQ" smtClean="0"/>
              <a:t>) are like Web terminals</a:t>
            </a:r>
          </a:p>
          <a:p>
            <a:r>
              <a:rPr lang="en-US" altLang="ar-IQ" smtClean="0"/>
              <a:t>Mobile computers interconnect via </a:t>
            </a:r>
            <a:r>
              <a:rPr lang="en-US" altLang="ar-IQ" b="1" smtClean="0">
                <a:solidFill>
                  <a:srgbClr val="3366FF"/>
                </a:solidFill>
              </a:rPr>
              <a:t>wireless networks</a:t>
            </a:r>
          </a:p>
          <a:p>
            <a:r>
              <a:rPr lang="en-US" altLang="ar-IQ" smtClean="0"/>
              <a:t>Networking becoming ubiquitous – even home systems use </a:t>
            </a:r>
            <a:r>
              <a:rPr lang="en-US" altLang="ar-IQ" b="1" smtClean="0">
                <a:solidFill>
                  <a:srgbClr val="3366FF"/>
                </a:solidFill>
              </a:rPr>
              <a:t>firewalls</a:t>
            </a:r>
            <a:r>
              <a:rPr lang="en-US" altLang="ar-IQ" smtClean="0"/>
              <a:t> to protect home computers from Internet attacks</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idx="4294967295"/>
          </p:nvPr>
        </p:nvSpPr>
        <p:spPr>
          <a:xfrm>
            <a:off x="0" y="152400"/>
            <a:ext cx="8229600" cy="576263"/>
          </a:xfrm>
        </p:spPr>
        <p:txBody>
          <a:bodyPr/>
          <a:lstStyle/>
          <a:p>
            <a:r>
              <a:rPr lang="en-US" altLang="ar-IQ" sz="2800" smtClean="0"/>
              <a:t>Computing Environments - Mobile</a:t>
            </a:r>
          </a:p>
        </p:txBody>
      </p:sp>
      <p:sp>
        <p:nvSpPr>
          <p:cNvPr id="50179" name="Content Placeholder 2"/>
          <p:cNvSpPr>
            <a:spLocks noGrp="1"/>
          </p:cNvSpPr>
          <p:nvPr>
            <p:ph idx="4294967295"/>
          </p:nvPr>
        </p:nvSpPr>
        <p:spPr>
          <a:xfrm>
            <a:off x="0" y="1122363"/>
            <a:ext cx="6792913" cy="4530725"/>
          </a:xfrm>
        </p:spPr>
        <p:txBody>
          <a:bodyPr/>
          <a:lstStyle/>
          <a:p>
            <a:r>
              <a:rPr lang="en-US" altLang="ar-IQ" smtClean="0"/>
              <a:t>Handheld smartphones, tablets, etc</a:t>
            </a:r>
          </a:p>
          <a:p>
            <a:r>
              <a:rPr lang="en-US" altLang="ar-IQ" smtClean="0"/>
              <a:t>What is the functional difference between them and a </a:t>
            </a:r>
            <a:r>
              <a:rPr lang="en-US" altLang="en-US" smtClean="0"/>
              <a:t>“</a:t>
            </a:r>
            <a:r>
              <a:rPr lang="en-US" altLang="ar-IQ" smtClean="0"/>
              <a:t>traditional</a:t>
            </a:r>
            <a:r>
              <a:rPr lang="en-US" altLang="en-US" smtClean="0"/>
              <a:t>”</a:t>
            </a:r>
            <a:r>
              <a:rPr lang="en-US" altLang="ar-IQ" smtClean="0"/>
              <a:t> laptop?</a:t>
            </a:r>
          </a:p>
          <a:p>
            <a:r>
              <a:rPr lang="en-US" altLang="ar-IQ" smtClean="0"/>
              <a:t>Extra feature – more OS features (GPS, gyroscope)</a:t>
            </a:r>
          </a:p>
          <a:p>
            <a:r>
              <a:rPr lang="en-US" altLang="ar-IQ" smtClean="0"/>
              <a:t>Allows new types of apps like </a:t>
            </a:r>
            <a:r>
              <a:rPr lang="en-US" altLang="ar-IQ" b="1" i="1" smtClean="0"/>
              <a:t>augmented reality</a:t>
            </a:r>
          </a:p>
          <a:p>
            <a:r>
              <a:rPr lang="en-US" altLang="ar-IQ" smtClean="0"/>
              <a:t>Use IEEE 802.11 wireless, or cellular data networks for connectivity</a:t>
            </a:r>
          </a:p>
          <a:p>
            <a:r>
              <a:rPr lang="en-US" altLang="ar-IQ" smtClean="0"/>
              <a:t>Leaders are </a:t>
            </a:r>
            <a:r>
              <a:rPr lang="en-US" altLang="ar-IQ" b="1" smtClean="0">
                <a:solidFill>
                  <a:srgbClr val="3366FF"/>
                </a:solidFill>
              </a:rPr>
              <a:t>Apple iOS </a:t>
            </a:r>
            <a:r>
              <a:rPr lang="en-US" altLang="ar-IQ" smtClean="0"/>
              <a:t>and </a:t>
            </a:r>
            <a:r>
              <a:rPr lang="en-US" altLang="ar-IQ" b="1" smtClean="0">
                <a:solidFill>
                  <a:srgbClr val="3366FF"/>
                </a:solidFill>
              </a:rPr>
              <a:t>Google Android</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idx="4294967295"/>
          </p:nvPr>
        </p:nvSpPr>
        <p:spPr>
          <a:xfrm>
            <a:off x="914400" y="152400"/>
            <a:ext cx="8229600" cy="576263"/>
          </a:xfrm>
        </p:spPr>
        <p:txBody>
          <a:bodyPr/>
          <a:lstStyle/>
          <a:p>
            <a:r>
              <a:rPr lang="en-US" altLang="ar-IQ" sz="2800" smtClean="0"/>
              <a:t>Computing Environments – Distributed</a:t>
            </a:r>
          </a:p>
        </p:txBody>
      </p:sp>
      <p:sp>
        <p:nvSpPr>
          <p:cNvPr id="51203" name="Content Placeholder 2"/>
          <p:cNvSpPr>
            <a:spLocks noGrp="1"/>
          </p:cNvSpPr>
          <p:nvPr>
            <p:ph idx="4294967295"/>
          </p:nvPr>
        </p:nvSpPr>
        <p:spPr>
          <a:xfrm>
            <a:off x="0" y="1092200"/>
            <a:ext cx="7313613" cy="4530725"/>
          </a:xfrm>
        </p:spPr>
        <p:txBody>
          <a:bodyPr/>
          <a:lstStyle/>
          <a:p>
            <a:r>
              <a:rPr lang="en-US" altLang="ar-IQ" smtClean="0"/>
              <a:t>Distributed computiing</a:t>
            </a:r>
          </a:p>
          <a:p>
            <a:pPr lvl="1"/>
            <a:r>
              <a:rPr lang="en-US" altLang="ar-IQ" smtClean="0"/>
              <a:t>Collection of separate, possibly heterogeneous, systems networked together</a:t>
            </a:r>
          </a:p>
          <a:p>
            <a:pPr lvl="2"/>
            <a:r>
              <a:rPr lang="en-US" altLang="ar-IQ" b="1" smtClean="0">
                <a:solidFill>
                  <a:srgbClr val="3366FF"/>
                </a:solidFill>
              </a:rPr>
              <a:t>Network</a:t>
            </a:r>
            <a:r>
              <a:rPr lang="en-US" altLang="ar-IQ" smtClean="0"/>
              <a:t> is a communications path, </a:t>
            </a:r>
            <a:r>
              <a:rPr lang="en-US" altLang="ar-IQ" b="1" smtClean="0">
                <a:solidFill>
                  <a:srgbClr val="3366FF"/>
                </a:solidFill>
              </a:rPr>
              <a:t>TCP/IP </a:t>
            </a:r>
            <a:r>
              <a:rPr lang="en-US" altLang="ar-IQ" smtClean="0"/>
              <a:t>most common</a:t>
            </a:r>
          </a:p>
          <a:p>
            <a:pPr lvl="3"/>
            <a:r>
              <a:rPr lang="en-US" altLang="ar-IQ" b="1" smtClean="0">
                <a:solidFill>
                  <a:srgbClr val="3366FF"/>
                </a:solidFill>
              </a:rPr>
              <a:t>Local Area Network </a:t>
            </a:r>
            <a:r>
              <a:rPr lang="en-US" altLang="ar-IQ" smtClean="0"/>
              <a:t>(</a:t>
            </a:r>
            <a:r>
              <a:rPr lang="en-US" altLang="ar-IQ" b="1" smtClean="0">
                <a:solidFill>
                  <a:srgbClr val="3366FF"/>
                </a:solidFill>
              </a:rPr>
              <a:t>LAN</a:t>
            </a:r>
            <a:r>
              <a:rPr lang="en-US" altLang="ar-IQ" smtClean="0"/>
              <a:t>)</a:t>
            </a:r>
          </a:p>
          <a:p>
            <a:pPr lvl="3"/>
            <a:r>
              <a:rPr lang="en-US" altLang="ar-IQ" b="1" smtClean="0">
                <a:solidFill>
                  <a:srgbClr val="3366FF"/>
                </a:solidFill>
              </a:rPr>
              <a:t>Wide Area Network </a:t>
            </a:r>
            <a:r>
              <a:rPr lang="en-US" altLang="ar-IQ" smtClean="0"/>
              <a:t>(</a:t>
            </a:r>
            <a:r>
              <a:rPr lang="en-US" altLang="ar-IQ" b="1" smtClean="0">
                <a:solidFill>
                  <a:srgbClr val="3366FF"/>
                </a:solidFill>
              </a:rPr>
              <a:t>WAN</a:t>
            </a:r>
            <a:r>
              <a:rPr lang="en-US" altLang="ar-IQ" smtClean="0"/>
              <a:t>)</a:t>
            </a:r>
          </a:p>
          <a:p>
            <a:pPr lvl="3"/>
            <a:r>
              <a:rPr lang="en-US" altLang="ar-IQ" b="1" smtClean="0">
                <a:solidFill>
                  <a:srgbClr val="3366FF"/>
                </a:solidFill>
              </a:rPr>
              <a:t>Metropolitan Area Network </a:t>
            </a:r>
            <a:r>
              <a:rPr lang="en-US" altLang="ar-IQ" smtClean="0"/>
              <a:t>(</a:t>
            </a:r>
            <a:r>
              <a:rPr lang="en-US" altLang="ar-IQ" b="1" smtClean="0">
                <a:solidFill>
                  <a:srgbClr val="3366FF"/>
                </a:solidFill>
              </a:rPr>
              <a:t>MAN</a:t>
            </a:r>
            <a:r>
              <a:rPr lang="en-US" altLang="ar-IQ" smtClean="0"/>
              <a:t>)</a:t>
            </a:r>
            <a:endParaRPr lang="en-US" altLang="ar-IQ" b="1" smtClean="0">
              <a:solidFill>
                <a:srgbClr val="3366FF"/>
              </a:solidFill>
            </a:endParaRPr>
          </a:p>
          <a:p>
            <a:pPr lvl="3"/>
            <a:r>
              <a:rPr lang="en-US" altLang="ar-IQ" b="1" smtClean="0">
                <a:solidFill>
                  <a:srgbClr val="3366FF"/>
                </a:solidFill>
              </a:rPr>
              <a:t>Personal Area Network </a:t>
            </a:r>
            <a:r>
              <a:rPr lang="en-US" altLang="ar-IQ" smtClean="0"/>
              <a:t>(</a:t>
            </a:r>
            <a:r>
              <a:rPr lang="en-US" altLang="ar-IQ" b="1" smtClean="0">
                <a:solidFill>
                  <a:srgbClr val="3366FF"/>
                </a:solidFill>
              </a:rPr>
              <a:t>PAN</a:t>
            </a:r>
            <a:r>
              <a:rPr lang="en-US" altLang="ar-IQ" smtClean="0"/>
              <a:t>)</a:t>
            </a:r>
          </a:p>
          <a:p>
            <a:pPr lvl="1"/>
            <a:r>
              <a:rPr lang="en-US" altLang="ar-IQ" b="1" smtClean="0">
                <a:solidFill>
                  <a:srgbClr val="3366FF"/>
                </a:solidFill>
              </a:rPr>
              <a:t>Network Operating System </a:t>
            </a:r>
            <a:r>
              <a:rPr lang="en-US" altLang="ar-IQ" smtClean="0"/>
              <a:t>provides features between systems across network</a:t>
            </a:r>
          </a:p>
          <a:p>
            <a:pPr lvl="2"/>
            <a:r>
              <a:rPr lang="en-US" altLang="ar-IQ" smtClean="0"/>
              <a:t>Communication scheme allows systems to exchange messages</a:t>
            </a:r>
          </a:p>
          <a:p>
            <a:pPr lvl="2"/>
            <a:r>
              <a:rPr lang="en-US" altLang="ar-IQ" smtClean="0"/>
              <a:t>Illusion of a single system</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idx="4294967295"/>
          </p:nvPr>
        </p:nvSpPr>
        <p:spPr>
          <a:xfrm>
            <a:off x="1528763" y="152400"/>
            <a:ext cx="7615237" cy="576263"/>
          </a:xfrm>
        </p:spPr>
        <p:txBody>
          <a:bodyPr/>
          <a:lstStyle/>
          <a:p>
            <a:pPr eaLnBrk="1" hangingPunct="1"/>
            <a:r>
              <a:rPr lang="en-US" altLang="ar-IQ" sz="2800" smtClean="0"/>
              <a:t>Computing Environments – Client-Server</a:t>
            </a:r>
          </a:p>
        </p:txBody>
      </p:sp>
      <p:sp>
        <p:nvSpPr>
          <p:cNvPr id="52227" name="Rectangle 4"/>
          <p:cNvSpPr>
            <a:spLocks noChangeArrowheads="1"/>
          </p:cNvSpPr>
          <p:nvPr/>
        </p:nvSpPr>
        <p:spPr bwMode="auto">
          <a:xfrm>
            <a:off x="874713" y="1166813"/>
            <a:ext cx="7351712" cy="467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defRPr>
                <a:solidFill>
                  <a:schemeClr val="tx1"/>
                </a:solidFill>
                <a:latin typeface="Verdana" panose="020B0604030504040204" pitchFamily="34" charset="0"/>
                <a:ea typeface="MS PGothic" panose="020B0600070205080204" pitchFamily="34" charset="-128"/>
              </a:defRPr>
            </a:lvl1pPr>
            <a:lvl2pPr marL="742950" indent="-285750">
              <a:defRPr>
                <a:solidFill>
                  <a:schemeClr val="tx1"/>
                </a:solidFill>
                <a:latin typeface="Verdana" panose="020B0604030504040204" pitchFamily="34" charset="0"/>
                <a:ea typeface="MS PGothic" panose="020B0600070205080204" pitchFamily="34" charset="-128"/>
              </a:defRPr>
            </a:lvl2pPr>
            <a:lvl3pPr marL="1085850" indent="-228600">
              <a:defRPr>
                <a:solidFill>
                  <a:schemeClr val="tx1"/>
                </a:solidFill>
                <a:latin typeface="Verdana" panose="020B0604030504040204" pitchFamily="34" charset="0"/>
                <a:ea typeface="MS PGothic" panose="020B0600070205080204" pitchFamily="34" charset="-128"/>
              </a:defRPr>
            </a:lvl3pPr>
            <a:lvl4pPr marL="1600200" indent="-228600">
              <a:defRPr>
                <a:solidFill>
                  <a:schemeClr val="tx1"/>
                </a:solidFill>
                <a:latin typeface="Verdana" panose="020B0604030504040204" pitchFamily="34" charset="0"/>
                <a:ea typeface="MS PGothic" panose="020B0600070205080204" pitchFamily="34" charset="-128"/>
              </a:defRPr>
            </a:lvl4pPr>
            <a:lvl5pPr marL="2057400" indent="-228600">
              <a:defRPr>
                <a:solidFill>
                  <a:schemeClr val="tx1"/>
                </a:solidFill>
                <a:latin typeface="Verdana" panose="020B060403050404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Verdana" panose="020B0604030504040204" pitchFamily="34" charset="0"/>
                <a:ea typeface="MS PGothic" panose="020B0600070205080204" pitchFamily="34" charset="-128"/>
              </a:defRPr>
            </a:lvl9pPr>
          </a:lstStyle>
          <a:p>
            <a:pPr>
              <a:lnSpc>
                <a:spcPct val="90000"/>
              </a:lnSpc>
              <a:spcBef>
                <a:spcPct val="35000"/>
              </a:spcBef>
              <a:buClr>
                <a:srgbClr val="993300"/>
              </a:buClr>
              <a:buSzPct val="90000"/>
              <a:buFont typeface="Monotype Sorts" pitchFamily="2" charset="2"/>
              <a:buChar char="n"/>
            </a:pPr>
            <a:r>
              <a:rPr kumimoji="1" lang="en-US" altLang="ar-IQ">
                <a:latin typeface="Helvetica" panose="020B0604020202020204" pitchFamily="34" charset="0"/>
              </a:rPr>
              <a:t>Client-Server Computing</a:t>
            </a:r>
          </a:p>
          <a:p>
            <a:pPr lvl="1">
              <a:lnSpc>
                <a:spcPct val="90000"/>
              </a:lnSpc>
              <a:spcBef>
                <a:spcPct val="35000"/>
              </a:spcBef>
              <a:buClr>
                <a:srgbClr val="CC6600"/>
              </a:buClr>
              <a:buSzPct val="80000"/>
              <a:buFont typeface="Monotype Sorts" pitchFamily="2" charset="2"/>
              <a:buChar char="l"/>
            </a:pPr>
            <a:r>
              <a:rPr kumimoji="1" lang="en-US" altLang="ar-IQ">
                <a:latin typeface="Helvetica" panose="020B0604020202020204" pitchFamily="34" charset="0"/>
              </a:rPr>
              <a:t>Dumb terminals supplanted by smart PCs</a:t>
            </a:r>
          </a:p>
          <a:p>
            <a:pPr lvl="1">
              <a:lnSpc>
                <a:spcPct val="90000"/>
              </a:lnSpc>
              <a:spcBef>
                <a:spcPct val="35000"/>
              </a:spcBef>
              <a:buClr>
                <a:srgbClr val="CC6600"/>
              </a:buClr>
              <a:buSzPct val="80000"/>
              <a:buFont typeface="Monotype Sorts" pitchFamily="2" charset="2"/>
              <a:buChar char="l"/>
            </a:pPr>
            <a:r>
              <a:rPr kumimoji="1" lang="en-US" altLang="ar-IQ">
                <a:latin typeface="Helvetica" panose="020B0604020202020204" pitchFamily="34" charset="0"/>
              </a:rPr>
              <a:t>Many systems now </a:t>
            </a:r>
            <a:r>
              <a:rPr kumimoji="1" lang="en-US" altLang="ar-IQ" b="1">
                <a:solidFill>
                  <a:srgbClr val="3366FF"/>
                </a:solidFill>
                <a:latin typeface="Helvetica" panose="020B0604020202020204" pitchFamily="34" charset="0"/>
              </a:rPr>
              <a:t>servers</a:t>
            </a:r>
            <a:r>
              <a:rPr kumimoji="1" lang="en-US" altLang="ar-IQ">
                <a:latin typeface="Helvetica" panose="020B0604020202020204" pitchFamily="34" charset="0"/>
              </a:rPr>
              <a:t>, responding to requests generated by </a:t>
            </a:r>
            <a:r>
              <a:rPr kumimoji="1" lang="en-US" altLang="ar-IQ" b="1">
                <a:solidFill>
                  <a:srgbClr val="3366FF"/>
                </a:solidFill>
                <a:latin typeface="Helvetica" panose="020B0604020202020204" pitchFamily="34" charset="0"/>
              </a:rPr>
              <a:t>clients</a:t>
            </a:r>
          </a:p>
          <a:p>
            <a:pPr lvl="2">
              <a:lnSpc>
                <a:spcPct val="90000"/>
              </a:lnSpc>
              <a:spcBef>
                <a:spcPct val="35000"/>
              </a:spcBef>
              <a:buClr>
                <a:srgbClr val="009900"/>
              </a:buClr>
              <a:buSzPct val="75000"/>
              <a:buFont typeface="Webdings" panose="05030102010509060703" pitchFamily="18" charset="2"/>
              <a:buChar char="4"/>
            </a:pPr>
            <a:r>
              <a:rPr kumimoji="1" lang="en-US" altLang="ar-IQ" b="1">
                <a:solidFill>
                  <a:srgbClr val="3366FF"/>
                </a:solidFill>
                <a:latin typeface="Helvetica" panose="020B0604020202020204" pitchFamily="34" charset="0"/>
              </a:rPr>
              <a:t>Compute-server system </a:t>
            </a:r>
            <a:r>
              <a:rPr kumimoji="1" lang="en-US" altLang="ar-IQ">
                <a:latin typeface="Helvetica" panose="020B0604020202020204" pitchFamily="34" charset="0"/>
              </a:rPr>
              <a:t>provides an interface to client to request services (i.e., database)</a:t>
            </a:r>
          </a:p>
          <a:p>
            <a:pPr lvl="2">
              <a:lnSpc>
                <a:spcPct val="90000"/>
              </a:lnSpc>
              <a:spcBef>
                <a:spcPct val="35000"/>
              </a:spcBef>
              <a:buClr>
                <a:srgbClr val="009900"/>
              </a:buClr>
              <a:buSzPct val="75000"/>
              <a:buFont typeface="Webdings" panose="05030102010509060703" pitchFamily="18" charset="2"/>
              <a:buChar char="4"/>
            </a:pPr>
            <a:r>
              <a:rPr kumimoji="1" lang="en-US" altLang="ar-IQ" b="1">
                <a:solidFill>
                  <a:srgbClr val="3366FF"/>
                </a:solidFill>
                <a:latin typeface="Helvetica" panose="020B0604020202020204" pitchFamily="34" charset="0"/>
              </a:rPr>
              <a:t>File-server system </a:t>
            </a:r>
            <a:r>
              <a:rPr kumimoji="1" lang="en-US" altLang="ar-IQ">
                <a:latin typeface="Helvetica" panose="020B0604020202020204" pitchFamily="34" charset="0"/>
              </a:rPr>
              <a:t>provides interface for clients to store and retrieve files</a:t>
            </a:r>
          </a:p>
        </p:txBody>
      </p:sp>
      <p:pic>
        <p:nvPicPr>
          <p:cNvPr id="52228" name="Picture 1" descr="1_18.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81213" y="3805238"/>
            <a:ext cx="4610100" cy="2005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1498600" y="182563"/>
            <a:ext cx="7645400" cy="576262"/>
          </a:xfrm>
        </p:spPr>
        <p:txBody>
          <a:bodyPr>
            <a:normAutofit fontScale="90000"/>
          </a:bodyPr>
          <a:lstStyle/>
          <a:p>
            <a:pPr eaLnBrk="1" hangingPunct="1"/>
            <a:r>
              <a:rPr lang="en-US" altLang="ar-IQ" smtClean="0"/>
              <a:t>Computer System Structure</a:t>
            </a:r>
          </a:p>
        </p:txBody>
      </p:sp>
      <p:sp>
        <p:nvSpPr>
          <p:cNvPr id="7171" name="Rectangle 3"/>
          <p:cNvSpPr>
            <a:spLocks noGrp="1" noChangeArrowheads="1"/>
          </p:cNvSpPr>
          <p:nvPr>
            <p:ph type="body" idx="4294967295"/>
          </p:nvPr>
        </p:nvSpPr>
        <p:spPr>
          <a:xfrm>
            <a:off x="0" y="1204913"/>
            <a:ext cx="7351713" cy="4483100"/>
          </a:xfrm>
        </p:spPr>
        <p:txBody>
          <a:bodyPr/>
          <a:lstStyle/>
          <a:p>
            <a:pPr algn="l" rtl="0"/>
            <a:r>
              <a:rPr lang="en-US" altLang="ar-IQ" dirty="0" smtClean="0"/>
              <a:t>Computer system can be divided into four components:</a:t>
            </a:r>
          </a:p>
          <a:p>
            <a:pPr lvl="1" algn="l" rtl="0"/>
            <a:r>
              <a:rPr lang="en-US" altLang="ar-IQ" dirty="0" smtClean="0"/>
              <a:t>Hardware – provides basic computing resources</a:t>
            </a:r>
          </a:p>
          <a:p>
            <a:pPr lvl="2" algn="l" rtl="0"/>
            <a:r>
              <a:rPr lang="en-US" altLang="ar-IQ" dirty="0" smtClean="0"/>
              <a:t>CPU, memory, I/O devices</a:t>
            </a:r>
          </a:p>
          <a:p>
            <a:pPr lvl="1" algn="l" rtl="0"/>
            <a:r>
              <a:rPr lang="en-US" altLang="ar-IQ" dirty="0" smtClean="0"/>
              <a:t>Operating system</a:t>
            </a:r>
          </a:p>
          <a:p>
            <a:pPr lvl="2" algn="l" rtl="0"/>
            <a:r>
              <a:rPr lang="en-US" altLang="ar-IQ" dirty="0" smtClean="0"/>
              <a:t>Controls and coordinates use of hardware among various applications and users</a:t>
            </a:r>
          </a:p>
          <a:p>
            <a:pPr lvl="1" algn="l" rtl="0"/>
            <a:r>
              <a:rPr lang="en-US" altLang="ar-IQ" dirty="0" smtClean="0"/>
              <a:t>Application programs – define the ways in which the system resources are used to solve the computing problems of the users</a:t>
            </a:r>
          </a:p>
          <a:p>
            <a:pPr lvl="2" algn="l" rtl="0"/>
            <a:r>
              <a:rPr lang="en-US" altLang="ar-IQ" dirty="0" smtClean="0"/>
              <a:t>Word processors, compilers, web browsers, database systems, video games</a:t>
            </a:r>
          </a:p>
          <a:p>
            <a:pPr lvl="1" algn="l" rtl="0"/>
            <a:r>
              <a:rPr lang="en-US" altLang="ar-IQ" dirty="0" smtClean="0"/>
              <a:t>Users</a:t>
            </a:r>
          </a:p>
          <a:p>
            <a:pPr lvl="2" algn="l" rtl="0"/>
            <a:r>
              <a:rPr lang="en-US" altLang="ar-IQ" dirty="0" smtClean="0"/>
              <a:t>People, machines, other computers</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1498600" y="166688"/>
            <a:ext cx="7645400" cy="576262"/>
          </a:xfrm>
        </p:spPr>
        <p:txBody>
          <a:bodyPr/>
          <a:lstStyle/>
          <a:p>
            <a:pPr eaLnBrk="1" hangingPunct="1"/>
            <a:r>
              <a:rPr lang="en-US" altLang="ar-IQ" sz="2800" smtClean="0"/>
              <a:t>Computing Environments - Peer-to-Peer</a:t>
            </a:r>
          </a:p>
        </p:txBody>
      </p:sp>
      <p:sp>
        <p:nvSpPr>
          <p:cNvPr id="53251" name="Rectangle 3"/>
          <p:cNvSpPr>
            <a:spLocks noGrp="1" noChangeArrowheads="1"/>
          </p:cNvSpPr>
          <p:nvPr>
            <p:ph type="body" idx="4294967295"/>
          </p:nvPr>
        </p:nvSpPr>
        <p:spPr>
          <a:xfrm>
            <a:off x="0" y="1233488"/>
            <a:ext cx="5057775" cy="4530725"/>
          </a:xfrm>
        </p:spPr>
        <p:txBody>
          <a:bodyPr/>
          <a:lstStyle/>
          <a:p>
            <a:r>
              <a:rPr lang="en-US" altLang="ar-IQ" smtClean="0"/>
              <a:t>Another model of distributed system</a:t>
            </a:r>
          </a:p>
          <a:p>
            <a:r>
              <a:rPr lang="en-US" altLang="ar-IQ" smtClean="0"/>
              <a:t>P2P does not distinguish clients and servers</a:t>
            </a:r>
          </a:p>
          <a:p>
            <a:pPr lvl="1"/>
            <a:r>
              <a:rPr lang="en-US" altLang="ar-IQ" smtClean="0"/>
              <a:t>Instead all nodes are considered peers</a:t>
            </a:r>
          </a:p>
          <a:p>
            <a:pPr lvl="1"/>
            <a:r>
              <a:rPr lang="en-US" altLang="ar-IQ" smtClean="0"/>
              <a:t>May each act as client, server or both</a:t>
            </a:r>
          </a:p>
          <a:p>
            <a:pPr lvl="1"/>
            <a:r>
              <a:rPr lang="en-US" altLang="ar-IQ" smtClean="0"/>
              <a:t>Node must join P2P network</a:t>
            </a:r>
          </a:p>
          <a:p>
            <a:pPr lvl="2"/>
            <a:r>
              <a:rPr lang="en-US" altLang="ar-IQ" smtClean="0"/>
              <a:t>Registers its service with central lookup service on network, or</a:t>
            </a:r>
          </a:p>
          <a:p>
            <a:pPr lvl="2"/>
            <a:r>
              <a:rPr lang="en-US" altLang="ar-IQ" smtClean="0"/>
              <a:t>Broadcast request for service and respond to requests for service via </a:t>
            </a:r>
            <a:r>
              <a:rPr lang="en-US" altLang="ar-IQ" b="1" i="1" smtClean="0"/>
              <a:t>discovery protocol</a:t>
            </a:r>
          </a:p>
          <a:p>
            <a:pPr lvl="1"/>
            <a:r>
              <a:rPr lang="en-US" altLang="ar-IQ" smtClean="0"/>
              <a:t>Examples include</a:t>
            </a:r>
            <a:r>
              <a:rPr lang="en-US" altLang="ar-IQ" i="1" smtClean="0"/>
              <a:t> </a:t>
            </a:r>
            <a:r>
              <a:rPr lang="en-US" altLang="ar-IQ" smtClean="0"/>
              <a:t>Napster</a:t>
            </a:r>
            <a:r>
              <a:rPr lang="en-US" altLang="ar-IQ" i="1" smtClean="0"/>
              <a:t> </a:t>
            </a:r>
            <a:r>
              <a:rPr lang="en-US" altLang="ar-IQ" smtClean="0"/>
              <a:t>and</a:t>
            </a:r>
            <a:r>
              <a:rPr lang="en-US" altLang="ar-IQ" i="1" smtClean="0"/>
              <a:t> </a:t>
            </a:r>
            <a:r>
              <a:rPr lang="en-US" altLang="ar-IQ" smtClean="0"/>
              <a:t>Gnutella</a:t>
            </a:r>
            <a:r>
              <a:rPr lang="en-US" altLang="ar-IQ" i="1" smtClean="0"/>
              <a:t>, </a:t>
            </a:r>
            <a:r>
              <a:rPr lang="en-US" altLang="ar-IQ" b="1" smtClean="0">
                <a:solidFill>
                  <a:srgbClr val="3366FF"/>
                </a:solidFill>
              </a:rPr>
              <a:t>Voice over IP </a:t>
            </a:r>
            <a:r>
              <a:rPr lang="en-US" altLang="ar-IQ" smtClean="0"/>
              <a:t>(</a:t>
            </a:r>
            <a:r>
              <a:rPr lang="en-US" altLang="ar-IQ" b="1" smtClean="0">
                <a:solidFill>
                  <a:srgbClr val="3366FF"/>
                </a:solidFill>
              </a:rPr>
              <a:t>VoIP</a:t>
            </a:r>
            <a:r>
              <a:rPr lang="en-US" altLang="ar-IQ" smtClean="0"/>
              <a:t>)</a:t>
            </a:r>
            <a:r>
              <a:rPr lang="en-US" altLang="ar-IQ" i="1" smtClean="0"/>
              <a:t> </a:t>
            </a:r>
            <a:r>
              <a:rPr lang="en-US" altLang="ar-IQ" smtClean="0"/>
              <a:t>such as Skype </a:t>
            </a:r>
          </a:p>
        </p:txBody>
      </p:sp>
      <p:pic>
        <p:nvPicPr>
          <p:cNvPr id="53252" name="Picture 1" descr="1_19.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59488" y="1984375"/>
            <a:ext cx="2668587" cy="202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1498600" y="166688"/>
            <a:ext cx="7645400" cy="576262"/>
          </a:xfrm>
        </p:spPr>
        <p:txBody>
          <a:bodyPr/>
          <a:lstStyle/>
          <a:p>
            <a:pPr eaLnBrk="1" hangingPunct="1"/>
            <a:r>
              <a:rPr lang="en-US" altLang="ar-IQ" sz="2800" smtClean="0"/>
              <a:t>Computing Environments - Virtualization</a:t>
            </a:r>
          </a:p>
        </p:txBody>
      </p:sp>
      <p:sp>
        <p:nvSpPr>
          <p:cNvPr id="54275" name="Rectangle 3"/>
          <p:cNvSpPr>
            <a:spLocks noGrp="1" noChangeArrowheads="1"/>
          </p:cNvSpPr>
          <p:nvPr>
            <p:ph type="body" idx="4294967295"/>
          </p:nvPr>
        </p:nvSpPr>
        <p:spPr>
          <a:xfrm>
            <a:off x="0" y="1233488"/>
            <a:ext cx="6918325" cy="4530725"/>
          </a:xfrm>
        </p:spPr>
        <p:txBody>
          <a:bodyPr/>
          <a:lstStyle/>
          <a:p>
            <a:r>
              <a:rPr lang="en-US" altLang="ar-IQ" smtClean="0"/>
              <a:t>Allows operating systems to run applications within other OSes</a:t>
            </a:r>
          </a:p>
          <a:p>
            <a:pPr lvl="1"/>
            <a:r>
              <a:rPr lang="en-US" altLang="ar-IQ" smtClean="0"/>
              <a:t>Vast and growing industry</a:t>
            </a:r>
            <a:endParaRPr lang="en-US" altLang="ar-IQ" sz="800" smtClean="0"/>
          </a:p>
          <a:p>
            <a:r>
              <a:rPr lang="en-US" altLang="ar-IQ" b="1" smtClean="0">
                <a:solidFill>
                  <a:srgbClr val="3366FF"/>
                </a:solidFill>
              </a:rPr>
              <a:t>Emulation</a:t>
            </a:r>
            <a:r>
              <a:rPr lang="en-US" altLang="ar-IQ" smtClean="0"/>
              <a:t> used when source CPU type different from target type (i.e. PowerPC to Intel x86)</a:t>
            </a:r>
          </a:p>
          <a:p>
            <a:pPr lvl="1"/>
            <a:r>
              <a:rPr lang="en-US" altLang="ar-IQ" smtClean="0"/>
              <a:t>Generally slowest method</a:t>
            </a:r>
          </a:p>
          <a:p>
            <a:pPr lvl="1"/>
            <a:r>
              <a:rPr lang="en-US" altLang="ar-IQ" smtClean="0"/>
              <a:t>When computer language not compiled to native code – </a:t>
            </a:r>
            <a:r>
              <a:rPr lang="en-US" altLang="ar-IQ" b="1" smtClean="0">
                <a:solidFill>
                  <a:srgbClr val="3366FF"/>
                </a:solidFill>
              </a:rPr>
              <a:t>Interpretation</a:t>
            </a:r>
          </a:p>
          <a:p>
            <a:r>
              <a:rPr lang="en-US" altLang="ar-IQ" b="1" smtClean="0">
                <a:solidFill>
                  <a:srgbClr val="3366FF"/>
                </a:solidFill>
              </a:rPr>
              <a:t>Virtualization</a:t>
            </a:r>
            <a:r>
              <a:rPr lang="en-US" altLang="ar-IQ" smtClean="0"/>
              <a:t> – OS natively compiled for CPU, running </a:t>
            </a:r>
            <a:r>
              <a:rPr lang="en-US" altLang="ar-IQ" b="1" smtClean="0">
                <a:solidFill>
                  <a:srgbClr val="3366FF"/>
                </a:solidFill>
              </a:rPr>
              <a:t>guest</a:t>
            </a:r>
            <a:r>
              <a:rPr lang="en-US" altLang="ar-IQ" smtClean="0"/>
              <a:t> OSes  also natively compiled </a:t>
            </a:r>
          </a:p>
          <a:p>
            <a:pPr lvl="1"/>
            <a:r>
              <a:rPr lang="en-US" altLang="ar-IQ" smtClean="0"/>
              <a:t>Consider VMware running WinXP guests, each running applications, all on native WinXP </a:t>
            </a:r>
            <a:r>
              <a:rPr lang="en-US" altLang="ar-IQ" b="1" smtClean="0">
                <a:solidFill>
                  <a:srgbClr val="3366FF"/>
                </a:solidFill>
              </a:rPr>
              <a:t>host</a:t>
            </a:r>
            <a:r>
              <a:rPr lang="en-US" altLang="ar-IQ" smtClean="0"/>
              <a:t> OS</a:t>
            </a:r>
          </a:p>
          <a:p>
            <a:pPr lvl="1"/>
            <a:r>
              <a:rPr lang="en-US" altLang="ar-IQ" b="1" smtClean="0">
                <a:solidFill>
                  <a:srgbClr val="3366FF"/>
                </a:solidFill>
              </a:rPr>
              <a:t>VMM</a:t>
            </a:r>
            <a:r>
              <a:rPr lang="en-US" altLang="ar-IQ" smtClean="0"/>
              <a:t> (virtual machine Manager) provides virtualization services</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498600" y="150813"/>
            <a:ext cx="7645400" cy="576262"/>
          </a:xfrm>
        </p:spPr>
        <p:txBody>
          <a:bodyPr/>
          <a:lstStyle/>
          <a:p>
            <a:pPr eaLnBrk="1" hangingPunct="1"/>
            <a:r>
              <a:rPr lang="en-US" altLang="ar-IQ" sz="2800" smtClean="0"/>
              <a:t>Computing Environments - Virtualization</a:t>
            </a:r>
          </a:p>
        </p:txBody>
      </p:sp>
      <p:sp>
        <p:nvSpPr>
          <p:cNvPr id="55299" name="Rectangle 3"/>
          <p:cNvSpPr>
            <a:spLocks noGrp="1" noChangeArrowheads="1"/>
          </p:cNvSpPr>
          <p:nvPr>
            <p:ph type="body" idx="4294967295"/>
          </p:nvPr>
        </p:nvSpPr>
        <p:spPr>
          <a:xfrm>
            <a:off x="0" y="1233488"/>
            <a:ext cx="7061200" cy="4530725"/>
          </a:xfrm>
        </p:spPr>
        <p:txBody>
          <a:bodyPr/>
          <a:lstStyle/>
          <a:p>
            <a:r>
              <a:rPr lang="en-US" altLang="ar-IQ" smtClean="0"/>
              <a:t>Use cases involve laptops and desktops running multiple OSes for exploration or compatibility</a:t>
            </a:r>
          </a:p>
          <a:p>
            <a:pPr lvl="1"/>
            <a:r>
              <a:rPr lang="en-US" altLang="ar-IQ" smtClean="0"/>
              <a:t>Apple laptop running Mac OS X host, Windows as a guest</a:t>
            </a:r>
          </a:p>
          <a:p>
            <a:pPr lvl="1"/>
            <a:r>
              <a:rPr lang="en-US" altLang="ar-IQ" smtClean="0"/>
              <a:t>Developing apps for multiple OSes without having multiple systems</a:t>
            </a:r>
          </a:p>
          <a:p>
            <a:pPr lvl="1"/>
            <a:r>
              <a:rPr lang="en-US" altLang="ar-IQ" smtClean="0"/>
              <a:t>QA testing applications without having multiple systems</a:t>
            </a:r>
          </a:p>
          <a:p>
            <a:pPr lvl="1"/>
            <a:r>
              <a:rPr lang="en-US" altLang="ar-IQ" smtClean="0"/>
              <a:t>Executing and managing compute environments within data centers</a:t>
            </a:r>
          </a:p>
          <a:p>
            <a:r>
              <a:rPr lang="en-US" altLang="ar-IQ" smtClean="0"/>
              <a:t>VMM can run natively, in which case they are also the host</a:t>
            </a:r>
          </a:p>
          <a:p>
            <a:pPr lvl="1"/>
            <a:r>
              <a:rPr lang="en-US" altLang="ar-IQ" smtClean="0"/>
              <a:t>There is no general purpose host then (VMware ESX and Citrix XenServer)</a:t>
            </a:r>
          </a:p>
          <a:p>
            <a:pPr lvl="2"/>
            <a:endParaRPr lang="en-US" altLang="ar-IQ" smtClean="0"/>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idx="4294967295"/>
          </p:nvPr>
        </p:nvSpPr>
        <p:spPr>
          <a:xfrm>
            <a:off x="1498600" y="136525"/>
            <a:ext cx="7645400" cy="576263"/>
          </a:xfrm>
        </p:spPr>
        <p:txBody>
          <a:bodyPr/>
          <a:lstStyle/>
          <a:p>
            <a:pPr eaLnBrk="1" hangingPunct="1"/>
            <a:r>
              <a:rPr lang="en-US" altLang="ar-IQ" sz="2800" smtClean="0"/>
              <a:t>Computing Environments - Virtualization</a:t>
            </a:r>
          </a:p>
        </p:txBody>
      </p:sp>
      <p:pic>
        <p:nvPicPr>
          <p:cNvPr id="56323" name="Picture 1" descr="1_20.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408113" y="1554163"/>
            <a:ext cx="6396037" cy="433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idx="4294967295"/>
          </p:nvPr>
        </p:nvSpPr>
        <p:spPr>
          <a:xfrm>
            <a:off x="1498600" y="114300"/>
            <a:ext cx="7645400" cy="576263"/>
          </a:xfrm>
        </p:spPr>
        <p:txBody>
          <a:bodyPr/>
          <a:lstStyle/>
          <a:p>
            <a:pPr eaLnBrk="1" hangingPunct="1"/>
            <a:r>
              <a:rPr lang="en-US" altLang="ar-IQ" sz="2400" smtClean="0"/>
              <a:t>Computing Environments – Cloud Computing</a:t>
            </a:r>
          </a:p>
        </p:txBody>
      </p:sp>
      <p:sp>
        <p:nvSpPr>
          <p:cNvPr id="57347" name="Rectangle 3"/>
          <p:cNvSpPr>
            <a:spLocks noGrp="1" noChangeArrowheads="1"/>
          </p:cNvSpPr>
          <p:nvPr>
            <p:ph type="body" idx="4294967295"/>
          </p:nvPr>
        </p:nvSpPr>
        <p:spPr>
          <a:xfrm>
            <a:off x="0" y="1060450"/>
            <a:ext cx="7439025" cy="5103813"/>
          </a:xfrm>
        </p:spPr>
        <p:txBody>
          <a:bodyPr/>
          <a:lstStyle/>
          <a:p>
            <a:pPr algn="l" rtl="0"/>
            <a:r>
              <a:rPr lang="en-US" altLang="ar-IQ" sz="1600" dirty="0" smtClean="0"/>
              <a:t>Delivers computing, storage, even apps as a service across a network</a:t>
            </a:r>
          </a:p>
          <a:p>
            <a:pPr algn="l" rtl="0"/>
            <a:r>
              <a:rPr lang="en-US" altLang="ar-IQ" sz="1600" dirty="0" smtClean="0"/>
              <a:t>Logical extension of virtualization because it uses virtualization as the base for it functionality.</a:t>
            </a:r>
          </a:p>
          <a:p>
            <a:pPr lvl="1" algn="l" rtl="0"/>
            <a:r>
              <a:rPr lang="en-US" altLang="ar-IQ" sz="1600" dirty="0" smtClean="0"/>
              <a:t>Amazon </a:t>
            </a:r>
            <a:r>
              <a:rPr lang="en-US" altLang="ar-IQ" sz="1600" b="1" dirty="0" smtClean="0">
                <a:solidFill>
                  <a:srgbClr val="3366FF"/>
                </a:solidFill>
              </a:rPr>
              <a:t>EC2</a:t>
            </a:r>
            <a:r>
              <a:rPr lang="en-US" altLang="ar-IQ" sz="1600" dirty="0" smtClean="0"/>
              <a:t>  has thousands of servers, millions of virtual machines, petabytes of storage available across the Internet, pay based on usage</a:t>
            </a:r>
          </a:p>
          <a:p>
            <a:pPr algn="l" rtl="0"/>
            <a:r>
              <a:rPr lang="en-US" altLang="ar-IQ" sz="1600" dirty="0" smtClean="0"/>
              <a:t>Many types</a:t>
            </a:r>
          </a:p>
          <a:p>
            <a:pPr lvl="1" algn="l" rtl="0"/>
            <a:r>
              <a:rPr lang="en-US" altLang="ar-IQ" sz="1600" b="1" dirty="0" smtClean="0">
                <a:solidFill>
                  <a:srgbClr val="3366FF"/>
                </a:solidFill>
              </a:rPr>
              <a:t>Public cloud </a:t>
            </a:r>
            <a:r>
              <a:rPr lang="en-US" altLang="ar-IQ" sz="1600" dirty="0" smtClean="0"/>
              <a:t>– available via Internet to anyone willing to pay</a:t>
            </a:r>
          </a:p>
          <a:p>
            <a:pPr lvl="1" algn="l" rtl="0"/>
            <a:r>
              <a:rPr lang="en-US" altLang="ar-IQ" sz="1600" b="1" dirty="0" smtClean="0">
                <a:solidFill>
                  <a:srgbClr val="3366FF"/>
                </a:solidFill>
              </a:rPr>
              <a:t>Private cloud </a:t>
            </a:r>
            <a:r>
              <a:rPr lang="en-US" altLang="ar-IQ" sz="1600" dirty="0" smtClean="0"/>
              <a:t>– run by a company for the company</a:t>
            </a:r>
            <a:r>
              <a:rPr lang="en-US" altLang="en-US" sz="1600" dirty="0" smtClean="0"/>
              <a:t>’</a:t>
            </a:r>
            <a:r>
              <a:rPr lang="en-US" altLang="ar-IQ" sz="1600" dirty="0" smtClean="0"/>
              <a:t>s own use</a:t>
            </a:r>
          </a:p>
          <a:p>
            <a:pPr lvl="1" algn="l" rtl="0"/>
            <a:r>
              <a:rPr lang="en-US" altLang="ar-IQ" sz="1600" b="1" dirty="0" smtClean="0">
                <a:solidFill>
                  <a:srgbClr val="3366FF"/>
                </a:solidFill>
              </a:rPr>
              <a:t>Hybrid cloud </a:t>
            </a:r>
            <a:r>
              <a:rPr lang="en-US" altLang="ar-IQ" sz="1600" dirty="0" smtClean="0"/>
              <a:t>– includes both public and private cloud components</a:t>
            </a:r>
          </a:p>
          <a:p>
            <a:pPr lvl="1" algn="l" rtl="0"/>
            <a:r>
              <a:rPr lang="en-US" altLang="ar-IQ" sz="1600" dirty="0" smtClean="0"/>
              <a:t>Software as a Service (</a:t>
            </a:r>
            <a:r>
              <a:rPr lang="en-US" altLang="ar-IQ" sz="1600" b="1" dirty="0" smtClean="0">
                <a:solidFill>
                  <a:srgbClr val="3366FF"/>
                </a:solidFill>
              </a:rPr>
              <a:t>SaaS</a:t>
            </a:r>
            <a:r>
              <a:rPr lang="en-US" altLang="ar-IQ" sz="1600" dirty="0" smtClean="0"/>
              <a:t>) – one or more applications available via the Internet (i.e., word processor)</a:t>
            </a:r>
          </a:p>
          <a:p>
            <a:pPr lvl="1" algn="l" rtl="0"/>
            <a:r>
              <a:rPr lang="en-US" altLang="ar-IQ" sz="1600" dirty="0" smtClean="0"/>
              <a:t>Platform as a Service (</a:t>
            </a:r>
            <a:r>
              <a:rPr lang="en-US" altLang="ar-IQ" sz="1600" b="1" dirty="0" smtClean="0">
                <a:solidFill>
                  <a:srgbClr val="3366FF"/>
                </a:solidFill>
              </a:rPr>
              <a:t>PaaS</a:t>
            </a:r>
            <a:r>
              <a:rPr lang="en-US" altLang="ar-IQ" sz="1600" dirty="0" smtClean="0"/>
              <a:t>) – software stack ready for application use via the Internet (i.e., a database server)</a:t>
            </a:r>
          </a:p>
          <a:p>
            <a:pPr lvl="1" algn="l" rtl="0"/>
            <a:r>
              <a:rPr lang="en-US" altLang="ar-IQ" sz="1600" dirty="0" smtClean="0"/>
              <a:t>Infrastructure as a Service (</a:t>
            </a:r>
            <a:r>
              <a:rPr lang="en-US" altLang="ar-IQ" sz="1600" b="1" dirty="0" smtClean="0">
                <a:solidFill>
                  <a:srgbClr val="3366FF"/>
                </a:solidFill>
              </a:rPr>
              <a:t>IaaS</a:t>
            </a:r>
            <a:r>
              <a:rPr lang="en-US" altLang="ar-IQ" sz="1600" dirty="0" smtClean="0"/>
              <a:t>) – servers or storage available over Internet (i.e., storage available for backup use)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idx="4294967295"/>
          </p:nvPr>
        </p:nvSpPr>
        <p:spPr>
          <a:xfrm>
            <a:off x="1498600" y="73025"/>
            <a:ext cx="7645400" cy="576263"/>
          </a:xfrm>
        </p:spPr>
        <p:txBody>
          <a:bodyPr/>
          <a:lstStyle/>
          <a:p>
            <a:pPr eaLnBrk="1" hangingPunct="1"/>
            <a:r>
              <a:rPr lang="en-US" altLang="ar-IQ" sz="2400" smtClean="0"/>
              <a:t>Computing Environments – Cloud Computing</a:t>
            </a:r>
          </a:p>
        </p:txBody>
      </p:sp>
      <p:sp>
        <p:nvSpPr>
          <p:cNvPr id="58371" name="Rectangle 3"/>
          <p:cNvSpPr>
            <a:spLocks noGrp="1" noChangeArrowheads="1"/>
          </p:cNvSpPr>
          <p:nvPr>
            <p:ph type="body" idx="4294967295"/>
          </p:nvPr>
        </p:nvSpPr>
        <p:spPr>
          <a:xfrm>
            <a:off x="0" y="1092200"/>
            <a:ext cx="7154863" cy="1571625"/>
          </a:xfrm>
        </p:spPr>
        <p:txBody>
          <a:bodyPr/>
          <a:lstStyle/>
          <a:p>
            <a:pPr algn="l" rtl="0"/>
            <a:r>
              <a:rPr lang="en-US" altLang="ar-IQ" dirty="0" smtClean="0"/>
              <a:t>Cloud computing environments composed of traditional OSes, plus VMMs, plus cloud management tools</a:t>
            </a:r>
          </a:p>
          <a:p>
            <a:pPr lvl="1" algn="l" rtl="0"/>
            <a:r>
              <a:rPr lang="en-US" altLang="ar-IQ" dirty="0" smtClean="0"/>
              <a:t>Internet connectivity requires security like firewalls</a:t>
            </a:r>
            <a:endParaRPr lang="en-US" altLang="ar-IQ" sz="800" dirty="0" smtClean="0"/>
          </a:p>
          <a:p>
            <a:pPr lvl="1" algn="l" rtl="0"/>
            <a:r>
              <a:rPr lang="en-US" altLang="ar-IQ" dirty="0" smtClean="0"/>
              <a:t>Load balancers spread traffic across multiple applications</a:t>
            </a:r>
          </a:p>
        </p:txBody>
      </p:sp>
      <p:pic>
        <p:nvPicPr>
          <p:cNvPr id="58372" name="Picture 1" descr="1_21.pd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27288" y="2800350"/>
            <a:ext cx="4119562" cy="326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1"/>
          <p:cNvSpPr>
            <a:spLocks noGrp="1"/>
          </p:cNvSpPr>
          <p:nvPr>
            <p:ph type="title" idx="4294967295"/>
          </p:nvPr>
        </p:nvSpPr>
        <p:spPr>
          <a:xfrm>
            <a:off x="914400" y="73025"/>
            <a:ext cx="8229600" cy="576263"/>
          </a:xfrm>
        </p:spPr>
        <p:txBody>
          <a:bodyPr/>
          <a:lstStyle/>
          <a:p>
            <a:r>
              <a:rPr lang="en-US" altLang="ar-IQ" sz="2000" smtClean="0"/>
              <a:t>Computing Environments – Real-Time Embedded Systems</a:t>
            </a:r>
          </a:p>
        </p:txBody>
      </p:sp>
      <p:sp>
        <p:nvSpPr>
          <p:cNvPr id="59395" name="Content Placeholder 2"/>
          <p:cNvSpPr>
            <a:spLocks noGrp="1"/>
          </p:cNvSpPr>
          <p:nvPr>
            <p:ph idx="4294967295"/>
          </p:nvPr>
        </p:nvSpPr>
        <p:spPr>
          <a:xfrm>
            <a:off x="0" y="1154113"/>
            <a:ext cx="7245350" cy="4530725"/>
          </a:xfrm>
        </p:spPr>
        <p:txBody>
          <a:bodyPr/>
          <a:lstStyle/>
          <a:p>
            <a:pPr algn="l" rtl="0"/>
            <a:r>
              <a:rPr lang="en-US" altLang="ar-IQ" dirty="0" smtClean="0"/>
              <a:t>Real-time embedded systems most prevalent form of computers</a:t>
            </a:r>
          </a:p>
          <a:p>
            <a:pPr lvl="1" algn="l" rtl="0"/>
            <a:r>
              <a:rPr lang="en-US" altLang="ar-IQ" dirty="0" smtClean="0"/>
              <a:t>Vary considerable, special purpose, limited purpose OS,    </a:t>
            </a:r>
            <a:r>
              <a:rPr lang="en-US" altLang="ar-IQ" b="1" dirty="0" smtClean="0">
                <a:solidFill>
                  <a:srgbClr val="3366FF"/>
                </a:solidFill>
              </a:rPr>
              <a:t>real-time OS</a:t>
            </a:r>
          </a:p>
          <a:p>
            <a:pPr lvl="1" algn="l" rtl="0"/>
            <a:r>
              <a:rPr lang="en-US" altLang="ar-IQ" dirty="0" smtClean="0"/>
              <a:t>Use expanding</a:t>
            </a:r>
          </a:p>
          <a:p>
            <a:pPr algn="l" rtl="0"/>
            <a:r>
              <a:rPr lang="en-US" altLang="ar-IQ" dirty="0" smtClean="0"/>
              <a:t>Many other special computing environments as well</a:t>
            </a:r>
          </a:p>
          <a:p>
            <a:pPr lvl="1" algn="l" rtl="0"/>
            <a:r>
              <a:rPr lang="en-US" altLang="ar-IQ" dirty="0" smtClean="0"/>
              <a:t>Some have OSes, some perform tasks without an OS</a:t>
            </a:r>
          </a:p>
          <a:p>
            <a:pPr algn="l" rtl="0"/>
            <a:r>
              <a:rPr lang="en-US" altLang="ar-IQ" dirty="0" smtClean="0"/>
              <a:t>Real-time OS has well-defined fixed time constraints</a:t>
            </a:r>
          </a:p>
          <a:p>
            <a:pPr lvl="1" algn="l" rtl="0"/>
            <a:r>
              <a:rPr lang="en-US" altLang="ar-IQ" dirty="0" smtClean="0"/>
              <a:t>Processing </a:t>
            </a:r>
            <a:r>
              <a:rPr lang="en-US" altLang="ar-IQ" b="1" i="1" dirty="0" smtClean="0"/>
              <a:t>must</a:t>
            </a:r>
            <a:r>
              <a:rPr lang="en-US" altLang="ar-IQ" dirty="0" smtClean="0"/>
              <a:t> be done within constraint</a:t>
            </a:r>
          </a:p>
          <a:p>
            <a:pPr lvl="1" algn="l" rtl="0"/>
            <a:r>
              <a:rPr lang="en-US" altLang="ar-IQ" dirty="0" smtClean="0"/>
              <a:t>Correct operation only if constraints met</a:t>
            </a:r>
          </a:p>
          <a:p>
            <a:pPr lvl="1" algn="l" rtl="0"/>
            <a:endParaRPr lang="en-US" altLang="ar-IQ" dirty="0" smtClean="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Title 1"/>
          <p:cNvSpPr>
            <a:spLocks noGrp="1"/>
          </p:cNvSpPr>
          <p:nvPr>
            <p:ph type="title" idx="4294967295"/>
          </p:nvPr>
        </p:nvSpPr>
        <p:spPr>
          <a:xfrm>
            <a:off x="1439863" y="127000"/>
            <a:ext cx="7704137" cy="576263"/>
          </a:xfrm>
        </p:spPr>
        <p:txBody>
          <a:bodyPr/>
          <a:lstStyle/>
          <a:p>
            <a:r>
              <a:rPr lang="en-US" altLang="ar-IQ" sz="2800" smtClean="0"/>
              <a:t>Open-Source Operating Systems</a:t>
            </a:r>
          </a:p>
        </p:txBody>
      </p:sp>
      <p:sp>
        <p:nvSpPr>
          <p:cNvPr id="60419" name="Content Placeholder 2"/>
          <p:cNvSpPr>
            <a:spLocks noGrp="1"/>
          </p:cNvSpPr>
          <p:nvPr>
            <p:ph idx="4294967295"/>
          </p:nvPr>
        </p:nvSpPr>
        <p:spPr>
          <a:xfrm>
            <a:off x="0" y="1233488"/>
            <a:ext cx="7186613" cy="4530725"/>
          </a:xfrm>
        </p:spPr>
        <p:txBody>
          <a:bodyPr/>
          <a:lstStyle/>
          <a:p>
            <a:pPr algn="l" rtl="0"/>
            <a:r>
              <a:rPr lang="en-US" altLang="ar-IQ" dirty="0" smtClean="0"/>
              <a:t>Operating systems made available in source-code format rather than just binary </a:t>
            </a:r>
            <a:r>
              <a:rPr lang="en-US" altLang="ar-IQ" b="1" dirty="0" smtClean="0">
                <a:solidFill>
                  <a:srgbClr val="3366FF"/>
                </a:solidFill>
              </a:rPr>
              <a:t>closed-source</a:t>
            </a:r>
            <a:endParaRPr lang="en-US" altLang="ar-IQ" sz="800" b="1" dirty="0" smtClean="0">
              <a:solidFill>
                <a:srgbClr val="3366FF"/>
              </a:solidFill>
            </a:endParaRPr>
          </a:p>
          <a:p>
            <a:pPr algn="l" rtl="0"/>
            <a:r>
              <a:rPr lang="en-US" altLang="ar-IQ" dirty="0" smtClean="0"/>
              <a:t>Counter to the </a:t>
            </a:r>
            <a:r>
              <a:rPr lang="en-US" altLang="ar-IQ" b="1" dirty="0" smtClean="0">
                <a:solidFill>
                  <a:srgbClr val="3366FF"/>
                </a:solidFill>
              </a:rPr>
              <a:t>copy protection</a:t>
            </a:r>
            <a:r>
              <a:rPr lang="en-US" altLang="ar-IQ" dirty="0" smtClean="0">
                <a:solidFill>
                  <a:srgbClr val="3366FF"/>
                </a:solidFill>
              </a:rPr>
              <a:t> </a:t>
            </a:r>
            <a:r>
              <a:rPr lang="en-US" altLang="ar-IQ" dirty="0" smtClean="0">
                <a:solidFill>
                  <a:srgbClr val="000000"/>
                </a:solidFill>
              </a:rPr>
              <a:t>and </a:t>
            </a:r>
            <a:r>
              <a:rPr lang="en-US" altLang="ar-IQ" b="1" dirty="0" smtClean="0">
                <a:solidFill>
                  <a:srgbClr val="3366FF"/>
                </a:solidFill>
              </a:rPr>
              <a:t>Digital Rights Management (DRM)</a:t>
            </a:r>
            <a:r>
              <a:rPr lang="en-US" altLang="ar-IQ" dirty="0" smtClean="0">
                <a:solidFill>
                  <a:srgbClr val="3366FF"/>
                </a:solidFill>
              </a:rPr>
              <a:t> </a:t>
            </a:r>
            <a:r>
              <a:rPr lang="en-US" altLang="ar-IQ" dirty="0" smtClean="0">
                <a:solidFill>
                  <a:srgbClr val="000000"/>
                </a:solidFill>
              </a:rPr>
              <a:t>movement</a:t>
            </a:r>
            <a:endParaRPr lang="en-US" altLang="ar-IQ" sz="800" dirty="0" smtClean="0">
              <a:solidFill>
                <a:srgbClr val="000000"/>
              </a:solidFill>
            </a:endParaRPr>
          </a:p>
          <a:p>
            <a:pPr algn="l" rtl="0"/>
            <a:r>
              <a:rPr lang="en-US" altLang="ar-IQ" dirty="0" smtClean="0">
                <a:solidFill>
                  <a:srgbClr val="000000"/>
                </a:solidFill>
              </a:rPr>
              <a:t>Started by </a:t>
            </a:r>
            <a:r>
              <a:rPr lang="en-US" altLang="ar-IQ" b="1" dirty="0" smtClean="0">
                <a:solidFill>
                  <a:srgbClr val="3366FF"/>
                </a:solidFill>
              </a:rPr>
              <a:t>Free Software Foundation (FSF)</a:t>
            </a:r>
            <a:r>
              <a:rPr lang="en-US" altLang="ar-IQ" dirty="0" smtClean="0">
                <a:solidFill>
                  <a:srgbClr val="000000"/>
                </a:solidFill>
              </a:rPr>
              <a:t>, which has </a:t>
            </a:r>
            <a:r>
              <a:rPr lang="ja-JP" altLang="en-US" dirty="0" smtClean="0">
                <a:solidFill>
                  <a:srgbClr val="000000"/>
                </a:solidFill>
              </a:rPr>
              <a:t>“</a:t>
            </a:r>
            <a:r>
              <a:rPr lang="en-US" altLang="ja-JP" dirty="0" err="1" smtClean="0">
                <a:solidFill>
                  <a:srgbClr val="000000"/>
                </a:solidFill>
              </a:rPr>
              <a:t>copyleft</a:t>
            </a:r>
            <a:r>
              <a:rPr lang="ja-JP" altLang="en-US" dirty="0" smtClean="0">
                <a:solidFill>
                  <a:srgbClr val="000000"/>
                </a:solidFill>
              </a:rPr>
              <a:t>”</a:t>
            </a:r>
            <a:r>
              <a:rPr lang="en-US" altLang="ja-JP" dirty="0" smtClean="0">
                <a:solidFill>
                  <a:srgbClr val="000000"/>
                </a:solidFill>
              </a:rPr>
              <a:t> </a:t>
            </a:r>
            <a:r>
              <a:rPr lang="en-US" altLang="ja-JP" b="1" dirty="0" smtClean="0">
                <a:solidFill>
                  <a:srgbClr val="3366FF"/>
                </a:solidFill>
              </a:rPr>
              <a:t>GNU Public License (GPL)</a:t>
            </a:r>
            <a:endParaRPr lang="en-US" altLang="ar-IQ" sz="800" b="1" dirty="0" smtClean="0">
              <a:solidFill>
                <a:srgbClr val="3366FF"/>
              </a:solidFill>
            </a:endParaRPr>
          </a:p>
          <a:p>
            <a:pPr algn="l" rtl="0"/>
            <a:r>
              <a:rPr lang="en-US" altLang="ar-IQ" dirty="0" smtClean="0">
                <a:solidFill>
                  <a:srgbClr val="000000"/>
                </a:solidFill>
              </a:rPr>
              <a:t>Examples include </a:t>
            </a:r>
            <a:r>
              <a:rPr lang="en-US" altLang="ar-IQ" b="1" dirty="0" smtClean="0">
                <a:solidFill>
                  <a:srgbClr val="3366FF"/>
                </a:solidFill>
              </a:rPr>
              <a:t>GNU/Linux</a:t>
            </a:r>
            <a:r>
              <a:rPr lang="en-US" altLang="ar-IQ" dirty="0" smtClean="0"/>
              <a:t> and </a:t>
            </a:r>
            <a:r>
              <a:rPr lang="en-US" altLang="ar-IQ" b="1" dirty="0" smtClean="0">
                <a:solidFill>
                  <a:srgbClr val="3366FF"/>
                </a:solidFill>
              </a:rPr>
              <a:t>BSD UNIX</a:t>
            </a:r>
            <a:r>
              <a:rPr lang="en-US" altLang="ar-IQ" dirty="0" smtClean="0">
                <a:solidFill>
                  <a:srgbClr val="3366FF"/>
                </a:solidFill>
              </a:rPr>
              <a:t> </a:t>
            </a:r>
            <a:r>
              <a:rPr lang="en-US" altLang="ar-IQ" dirty="0" smtClean="0">
                <a:solidFill>
                  <a:srgbClr val="000000"/>
                </a:solidFill>
              </a:rPr>
              <a:t>(including core of </a:t>
            </a:r>
            <a:r>
              <a:rPr lang="en-US" altLang="ar-IQ" b="1" dirty="0" smtClean="0">
                <a:solidFill>
                  <a:srgbClr val="3366FF"/>
                </a:solidFill>
              </a:rPr>
              <a:t>Mac OS X</a:t>
            </a:r>
            <a:r>
              <a:rPr lang="en-US" altLang="ar-IQ" dirty="0" smtClean="0">
                <a:solidFill>
                  <a:srgbClr val="000000"/>
                </a:solidFill>
              </a:rPr>
              <a:t>), and many more</a:t>
            </a:r>
          </a:p>
          <a:p>
            <a:pPr algn="l" rtl="0"/>
            <a:r>
              <a:rPr lang="en-US" altLang="ar-IQ" dirty="0" smtClean="0">
                <a:solidFill>
                  <a:srgbClr val="000000"/>
                </a:solidFill>
              </a:rPr>
              <a:t>Can use VMM like VMware Player (Free on Windows), </a:t>
            </a:r>
            <a:r>
              <a:rPr lang="en-US" altLang="ar-IQ" dirty="0" err="1" smtClean="0">
                <a:solidFill>
                  <a:srgbClr val="000000"/>
                </a:solidFill>
              </a:rPr>
              <a:t>Virtualbox</a:t>
            </a:r>
            <a:r>
              <a:rPr lang="en-US" altLang="ar-IQ" dirty="0" smtClean="0">
                <a:solidFill>
                  <a:srgbClr val="000000"/>
                </a:solidFill>
              </a:rPr>
              <a:t> (open source and free on many platforms - </a:t>
            </a:r>
            <a:r>
              <a:rPr lang="en-US" altLang="ar-IQ" dirty="0" smtClean="0"/>
              <a:t>http://www.virtualbox.com) </a:t>
            </a:r>
          </a:p>
          <a:p>
            <a:pPr lvl="1" algn="l" rtl="0"/>
            <a:r>
              <a:rPr lang="en-US" altLang="ar-IQ" dirty="0" smtClean="0">
                <a:solidFill>
                  <a:srgbClr val="000000"/>
                </a:solidFill>
              </a:rPr>
              <a:t>Use to run guest operating systems for exploration</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idx="4294967295"/>
          </p:nvPr>
        </p:nvSpPr>
        <p:spPr>
          <a:xfrm>
            <a:off x="914400" y="120650"/>
            <a:ext cx="8229600" cy="576263"/>
          </a:xfrm>
        </p:spPr>
        <p:txBody>
          <a:bodyPr/>
          <a:lstStyle/>
          <a:p>
            <a:pPr eaLnBrk="1" hangingPunct="1"/>
            <a:r>
              <a:rPr lang="en-US" altLang="ar-IQ" sz="2800" smtClean="0"/>
              <a:t>Four Components of a Computer System</a:t>
            </a:r>
          </a:p>
        </p:txBody>
      </p:sp>
      <p:pic>
        <p:nvPicPr>
          <p:cNvPr id="819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2625" y="1533525"/>
            <a:ext cx="5448300" cy="4340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idx="4294967295"/>
          </p:nvPr>
        </p:nvSpPr>
        <p:spPr>
          <a:xfrm>
            <a:off x="0" y="182563"/>
            <a:ext cx="8229600" cy="576262"/>
          </a:xfrm>
        </p:spPr>
        <p:txBody>
          <a:bodyPr>
            <a:normAutofit fontScale="90000"/>
          </a:bodyPr>
          <a:lstStyle/>
          <a:p>
            <a:r>
              <a:rPr lang="en-US" altLang="ar-IQ" smtClean="0"/>
              <a:t>What Operating Systems Do</a:t>
            </a:r>
          </a:p>
        </p:txBody>
      </p:sp>
      <p:sp>
        <p:nvSpPr>
          <p:cNvPr id="9219" name="Content Placeholder 2"/>
          <p:cNvSpPr>
            <a:spLocks noGrp="1"/>
          </p:cNvSpPr>
          <p:nvPr>
            <p:ph idx="4294967295"/>
          </p:nvPr>
        </p:nvSpPr>
        <p:spPr>
          <a:xfrm>
            <a:off x="0" y="1233488"/>
            <a:ext cx="7245350" cy="4530725"/>
          </a:xfrm>
        </p:spPr>
        <p:txBody>
          <a:bodyPr/>
          <a:lstStyle/>
          <a:p>
            <a:r>
              <a:rPr lang="en-US" altLang="ar-IQ" smtClean="0"/>
              <a:t>Depends on the point of view</a:t>
            </a:r>
          </a:p>
          <a:p>
            <a:r>
              <a:rPr lang="en-US" altLang="ar-IQ" smtClean="0"/>
              <a:t>Users want convenience, </a:t>
            </a:r>
            <a:r>
              <a:rPr lang="en-US" altLang="ar-IQ" b="1" smtClean="0">
                <a:solidFill>
                  <a:srgbClr val="3366FF"/>
                </a:solidFill>
              </a:rPr>
              <a:t>ease</a:t>
            </a:r>
            <a:r>
              <a:rPr lang="en-US" altLang="ar-IQ" smtClean="0">
                <a:solidFill>
                  <a:srgbClr val="3366FF"/>
                </a:solidFill>
              </a:rPr>
              <a:t> </a:t>
            </a:r>
            <a:r>
              <a:rPr lang="en-US" altLang="ar-IQ" b="1" smtClean="0">
                <a:solidFill>
                  <a:srgbClr val="3366FF"/>
                </a:solidFill>
              </a:rPr>
              <a:t>of</a:t>
            </a:r>
            <a:r>
              <a:rPr lang="en-US" altLang="ar-IQ" smtClean="0">
                <a:solidFill>
                  <a:srgbClr val="3366FF"/>
                </a:solidFill>
              </a:rPr>
              <a:t> </a:t>
            </a:r>
            <a:r>
              <a:rPr lang="en-US" altLang="ar-IQ" b="1" smtClean="0">
                <a:solidFill>
                  <a:srgbClr val="3366FF"/>
                </a:solidFill>
              </a:rPr>
              <a:t>use </a:t>
            </a:r>
            <a:r>
              <a:rPr lang="en-US" altLang="ar-IQ" smtClean="0"/>
              <a:t>and</a:t>
            </a:r>
            <a:r>
              <a:rPr lang="en-US" altLang="ar-IQ" b="1" smtClean="0">
                <a:solidFill>
                  <a:srgbClr val="3366FF"/>
                </a:solidFill>
              </a:rPr>
              <a:t> good performance </a:t>
            </a:r>
          </a:p>
          <a:p>
            <a:pPr lvl="1"/>
            <a:r>
              <a:rPr lang="en-US" altLang="ar-IQ" smtClean="0"/>
              <a:t>Don</a:t>
            </a:r>
            <a:r>
              <a:rPr lang="ja-JP" altLang="en-US" smtClean="0"/>
              <a:t>’</a:t>
            </a:r>
            <a:r>
              <a:rPr lang="en-US" altLang="ja-JP" smtClean="0"/>
              <a:t>t care about </a:t>
            </a:r>
            <a:r>
              <a:rPr lang="en-US" altLang="ja-JP" b="1" smtClean="0">
                <a:solidFill>
                  <a:srgbClr val="3366FF"/>
                </a:solidFill>
              </a:rPr>
              <a:t>resource</a:t>
            </a:r>
            <a:r>
              <a:rPr lang="en-US" altLang="ja-JP" smtClean="0">
                <a:solidFill>
                  <a:srgbClr val="3366FF"/>
                </a:solidFill>
              </a:rPr>
              <a:t> </a:t>
            </a:r>
            <a:r>
              <a:rPr lang="en-US" altLang="ja-JP" b="1" smtClean="0">
                <a:solidFill>
                  <a:srgbClr val="3366FF"/>
                </a:solidFill>
              </a:rPr>
              <a:t>utilization</a:t>
            </a:r>
          </a:p>
          <a:p>
            <a:r>
              <a:rPr lang="en-US" altLang="ar-IQ" smtClean="0"/>
              <a:t>But shared computer such as </a:t>
            </a:r>
            <a:r>
              <a:rPr lang="en-US" altLang="ar-IQ" b="1" smtClean="0">
                <a:solidFill>
                  <a:srgbClr val="3366FF"/>
                </a:solidFill>
              </a:rPr>
              <a:t>mainframe</a:t>
            </a:r>
            <a:r>
              <a:rPr lang="en-US" altLang="ar-IQ" smtClean="0"/>
              <a:t> or </a:t>
            </a:r>
            <a:r>
              <a:rPr lang="en-US" altLang="ar-IQ" b="1" smtClean="0">
                <a:solidFill>
                  <a:srgbClr val="3366FF"/>
                </a:solidFill>
              </a:rPr>
              <a:t>minicomputer</a:t>
            </a:r>
            <a:r>
              <a:rPr lang="en-US" altLang="ar-IQ" smtClean="0"/>
              <a:t> must keep all users happy</a:t>
            </a:r>
          </a:p>
          <a:p>
            <a:r>
              <a:rPr lang="en-US" altLang="ar-IQ" smtClean="0"/>
              <a:t>Users of dedicate systems such as </a:t>
            </a:r>
            <a:r>
              <a:rPr lang="en-US" altLang="ar-IQ" b="1" smtClean="0">
                <a:solidFill>
                  <a:srgbClr val="3366FF"/>
                </a:solidFill>
              </a:rPr>
              <a:t>workstations</a:t>
            </a:r>
            <a:r>
              <a:rPr lang="en-US" altLang="ar-IQ" smtClean="0"/>
              <a:t> have dedicated resources but frequently use shared resources from </a:t>
            </a:r>
            <a:r>
              <a:rPr lang="en-US" altLang="ar-IQ" b="1" smtClean="0">
                <a:solidFill>
                  <a:srgbClr val="3366FF"/>
                </a:solidFill>
              </a:rPr>
              <a:t>servers</a:t>
            </a:r>
          </a:p>
          <a:p>
            <a:r>
              <a:rPr lang="en-US" altLang="ar-IQ" smtClean="0">
                <a:solidFill>
                  <a:srgbClr val="000000"/>
                </a:solidFill>
              </a:rPr>
              <a:t>Handheld computers are resource poor,  optimized for usability and battery life</a:t>
            </a:r>
          </a:p>
          <a:p>
            <a:r>
              <a:rPr lang="en-US" altLang="ar-IQ" smtClean="0">
                <a:solidFill>
                  <a:srgbClr val="000000"/>
                </a:solidFill>
              </a:rPr>
              <a:t>Some computers have little or no user interface, such as embedded computers in devices and automobiles</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1633538" y="166688"/>
            <a:ext cx="7510462" cy="576262"/>
          </a:xfrm>
        </p:spPr>
        <p:txBody>
          <a:bodyPr>
            <a:normAutofit fontScale="90000"/>
          </a:bodyPr>
          <a:lstStyle/>
          <a:p>
            <a:pPr eaLnBrk="1" hangingPunct="1"/>
            <a:r>
              <a:rPr lang="en-US" altLang="ar-IQ" smtClean="0"/>
              <a:t>Operating System Definition</a:t>
            </a:r>
          </a:p>
        </p:txBody>
      </p:sp>
      <p:sp>
        <p:nvSpPr>
          <p:cNvPr id="10243" name="Rectangle 3"/>
          <p:cNvSpPr>
            <a:spLocks noGrp="1" noChangeArrowheads="1"/>
          </p:cNvSpPr>
          <p:nvPr>
            <p:ph type="body" idx="4294967295"/>
          </p:nvPr>
        </p:nvSpPr>
        <p:spPr>
          <a:xfrm>
            <a:off x="0" y="1028700"/>
            <a:ext cx="6638925" cy="4265613"/>
          </a:xfrm>
        </p:spPr>
        <p:txBody>
          <a:bodyPr/>
          <a:lstStyle/>
          <a:p>
            <a:pPr>
              <a:buFont typeface="Monotype Sorts" pitchFamily="2" charset="2"/>
              <a:buNone/>
            </a:pPr>
            <a:endParaRPr lang="en-US" altLang="ar-IQ" smtClean="0"/>
          </a:p>
          <a:p>
            <a:r>
              <a:rPr lang="en-US" altLang="ar-IQ" smtClean="0"/>
              <a:t>OS is a </a:t>
            </a:r>
            <a:r>
              <a:rPr lang="en-US" altLang="ar-IQ" b="1" smtClean="0">
                <a:solidFill>
                  <a:srgbClr val="3366FF"/>
                </a:solidFill>
              </a:rPr>
              <a:t>resource allocator</a:t>
            </a:r>
          </a:p>
          <a:p>
            <a:pPr lvl="1"/>
            <a:r>
              <a:rPr lang="en-US" altLang="ar-IQ" smtClean="0"/>
              <a:t>Manages all resources</a:t>
            </a:r>
          </a:p>
          <a:p>
            <a:pPr lvl="1"/>
            <a:r>
              <a:rPr lang="en-US" altLang="ar-IQ" smtClean="0"/>
              <a:t>Decides between conflicting requests for efficient and fair resource use</a:t>
            </a:r>
          </a:p>
          <a:p>
            <a:r>
              <a:rPr lang="en-US" altLang="ar-IQ" smtClean="0"/>
              <a:t>OS is a </a:t>
            </a:r>
            <a:r>
              <a:rPr lang="en-US" altLang="ar-IQ" b="1" smtClean="0">
                <a:solidFill>
                  <a:srgbClr val="3366FF"/>
                </a:solidFill>
              </a:rPr>
              <a:t>control program</a:t>
            </a:r>
          </a:p>
          <a:p>
            <a:pPr lvl="1"/>
            <a:r>
              <a:rPr lang="en-US" altLang="ar-IQ" smtClean="0"/>
              <a:t>Controls execution of programs to prevent errors and improper use of the computer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idx="4294967295"/>
          </p:nvPr>
        </p:nvSpPr>
        <p:spPr>
          <a:xfrm>
            <a:off x="1119188" y="198438"/>
            <a:ext cx="8024812" cy="576262"/>
          </a:xfrm>
        </p:spPr>
        <p:txBody>
          <a:bodyPr>
            <a:normAutofit fontScale="90000"/>
          </a:bodyPr>
          <a:lstStyle/>
          <a:p>
            <a:pPr eaLnBrk="1" hangingPunct="1"/>
            <a:r>
              <a:rPr lang="en-US" altLang="ar-IQ" smtClean="0"/>
              <a:t>Operating System Definition (Cont.)</a:t>
            </a:r>
          </a:p>
        </p:txBody>
      </p:sp>
      <p:sp>
        <p:nvSpPr>
          <p:cNvPr id="11267" name="Rectangle 3"/>
          <p:cNvSpPr>
            <a:spLocks noGrp="1" noChangeArrowheads="1"/>
          </p:cNvSpPr>
          <p:nvPr>
            <p:ph type="body" idx="4294967295"/>
          </p:nvPr>
        </p:nvSpPr>
        <p:spPr>
          <a:xfrm>
            <a:off x="0" y="1247775"/>
            <a:ext cx="6808788" cy="4545013"/>
          </a:xfrm>
        </p:spPr>
        <p:txBody>
          <a:bodyPr/>
          <a:lstStyle/>
          <a:p>
            <a:r>
              <a:rPr lang="en-US" altLang="ar-IQ" smtClean="0"/>
              <a:t>No universally accepted definition</a:t>
            </a:r>
          </a:p>
          <a:p>
            <a:r>
              <a:rPr lang="ja-JP" altLang="en-US" smtClean="0"/>
              <a:t>“</a:t>
            </a:r>
            <a:r>
              <a:rPr lang="en-US" altLang="ja-JP" smtClean="0"/>
              <a:t>Everything a vendor ships when you order an operating system</a:t>
            </a:r>
            <a:r>
              <a:rPr lang="ja-JP" altLang="en-US" smtClean="0"/>
              <a:t>”</a:t>
            </a:r>
            <a:r>
              <a:rPr lang="en-US" altLang="ja-JP" smtClean="0"/>
              <a:t> is a good approximation</a:t>
            </a:r>
          </a:p>
          <a:p>
            <a:pPr lvl="1"/>
            <a:r>
              <a:rPr lang="en-US" altLang="ar-IQ" smtClean="0"/>
              <a:t>But varies wildly</a:t>
            </a:r>
          </a:p>
          <a:p>
            <a:r>
              <a:rPr lang="ja-JP" altLang="en-US" smtClean="0"/>
              <a:t>“</a:t>
            </a:r>
            <a:r>
              <a:rPr lang="en-US" altLang="ja-JP" smtClean="0"/>
              <a:t>The one program running at all times on the computer</a:t>
            </a:r>
            <a:r>
              <a:rPr lang="ja-JP" altLang="en-US" smtClean="0"/>
              <a:t>”</a:t>
            </a:r>
            <a:r>
              <a:rPr lang="en-US" altLang="ja-JP" smtClean="0"/>
              <a:t> is the </a:t>
            </a:r>
            <a:r>
              <a:rPr lang="en-US" altLang="ja-JP" b="1" smtClean="0">
                <a:solidFill>
                  <a:srgbClr val="3366FF"/>
                </a:solidFill>
              </a:rPr>
              <a:t>kernel</a:t>
            </a:r>
            <a:r>
              <a:rPr lang="en-US" altLang="ja-JP" smtClean="0"/>
              <a:t>.</a:t>
            </a:r>
            <a:r>
              <a:rPr lang="en-US" altLang="ja-JP" b="1" smtClean="0"/>
              <a:t>  </a:t>
            </a:r>
            <a:endParaRPr lang="en-US" altLang="ja-JP" smtClean="0"/>
          </a:p>
          <a:p>
            <a:r>
              <a:rPr lang="en-US" altLang="ja-JP" smtClean="0"/>
              <a:t>Everything else is either</a:t>
            </a:r>
          </a:p>
          <a:p>
            <a:pPr lvl="1"/>
            <a:r>
              <a:rPr lang="en-US" altLang="ja-JP" smtClean="0"/>
              <a:t>a system program (ships with the operating system) , or</a:t>
            </a:r>
          </a:p>
          <a:p>
            <a:pPr lvl="1"/>
            <a:r>
              <a:rPr lang="en-US" altLang="ja-JP" smtClean="0"/>
              <a:t>an application program.</a:t>
            </a:r>
            <a:endParaRPr lang="en-US" altLang="ar-IQ" smtClean="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8C59B386-999D-4CB6-B907-9F3997C027CC}"/>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Facet</Template>
  <TotalTime>9990</TotalTime>
  <Words>3486</Words>
  <Application>Microsoft Office PowerPoint</Application>
  <PresentationFormat>On-screen Show (4:3)</PresentationFormat>
  <Paragraphs>442</Paragraphs>
  <Slides>57</Slides>
  <Notes>46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57</vt:i4>
      </vt:variant>
    </vt:vector>
  </HeadingPairs>
  <TitlesOfParts>
    <vt:vector size="67" baseType="lpstr">
      <vt:lpstr>Verdana</vt:lpstr>
      <vt:lpstr>MS PGothic</vt:lpstr>
      <vt:lpstr>Arial</vt:lpstr>
      <vt:lpstr>Helvetica</vt:lpstr>
      <vt:lpstr>Monotype Sorts</vt:lpstr>
      <vt:lpstr>Webdings</vt:lpstr>
      <vt:lpstr>Times New Roman</vt:lpstr>
      <vt:lpstr>Wingdings 3</vt:lpstr>
      <vt:lpstr>Courier New</vt:lpstr>
      <vt:lpstr>Facet</vt:lpstr>
      <vt:lpstr>PowerPoint Presentation</vt:lpstr>
      <vt:lpstr>Chapter 1: Introduction</vt:lpstr>
      <vt:lpstr>Objectives</vt:lpstr>
      <vt:lpstr>What is an Operating System?</vt:lpstr>
      <vt:lpstr>Computer System Structure</vt:lpstr>
      <vt:lpstr>Four Components of a Computer System</vt:lpstr>
      <vt:lpstr>What Operating Systems Do</vt:lpstr>
      <vt:lpstr>Operating System Definition</vt:lpstr>
      <vt:lpstr>Operating System Definition (Cont.)</vt:lpstr>
      <vt:lpstr>Computer Startup</vt:lpstr>
      <vt:lpstr>Computer System Organization</vt:lpstr>
      <vt:lpstr>Computer-System Operation</vt:lpstr>
      <vt:lpstr>Common Functions of Interrupts</vt:lpstr>
      <vt:lpstr>Interrupt Handling</vt:lpstr>
      <vt:lpstr>Interrupt Timeline</vt:lpstr>
      <vt:lpstr>I/O Structure</vt:lpstr>
      <vt:lpstr>Storage Definitions and Notation Review</vt:lpstr>
      <vt:lpstr>Storage Structure</vt:lpstr>
      <vt:lpstr>Storage Hierarchy</vt:lpstr>
      <vt:lpstr>Storage-Device Hierarchy</vt:lpstr>
      <vt:lpstr>Caching</vt:lpstr>
      <vt:lpstr>Direct Memory Access Structure</vt:lpstr>
      <vt:lpstr>How a Modern Computer Works</vt:lpstr>
      <vt:lpstr>Computer-System Architecture</vt:lpstr>
      <vt:lpstr>Symmetric Multiprocessing Architecture</vt:lpstr>
      <vt:lpstr>A Dual-Core Design</vt:lpstr>
      <vt:lpstr>Clustered Systems</vt:lpstr>
      <vt:lpstr>Clustered Systems</vt:lpstr>
      <vt:lpstr>Operating System Structure</vt:lpstr>
      <vt:lpstr>Memory Layout for Multiprogrammed System</vt:lpstr>
      <vt:lpstr>Operating-System Operations</vt:lpstr>
      <vt:lpstr>Operating-System Operations (cont.)</vt:lpstr>
      <vt:lpstr>Transition from User to Kernel Mode</vt:lpstr>
      <vt:lpstr>Process Management</vt:lpstr>
      <vt:lpstr>Process Management Activities</vt:lpstr>
      <vt:lpstr>Memory Management</vt:lpstr>
      <vt:lpstr>Storage Management</vt:lpstr>
      <vt:lpstr>Mass-Storage Management</vt:lpstr>
      <vt:lpstr>Performance of Various Levels of Storage</vt:lpstr>
      <vt:lpstr>Migration of data “A” from Disk to Register</vt:lpstr>
      <vt:lpstr>I/O Subsystem</vt:lpstr>
      <vt:lpstr>Protection and Security</vt:lpstr>
      <vt:lpstr>Kernel Data Structures</vt:lpstr>
      <vt:lpstr>Kernel Data Structures</vt:lpstr>
      <vt:lpstr>Kernel Data Structures</vt:lpstr>
      <vt:lpstr>Computing Environments - Traditional</vt:lpstr>
      <vt:lpstr>Computing Environments - Mobile</vt:lpstr>
      <vt:lpstr>Computing Environments – Distributed</vt:lpstr>
      <vt:lpstr>Computing Environments – Client-Server</vt:lpstr>
      <vt:lpstr>Computing Environments - Peer-to-Peer</vt:lpstr>
      <vt:lpstr>Computing Environments - Virtualization</vt:lpstr>
      <vt:lpstr>Computing Environments - Virtualization</vt:lpstr>
      <vt:lpstr>Computing Environments - Virtualization</vt:lpstr>
      <vt:lpstr>Computing Environments – Cloud Computing</vt:lpstr>
      <vt:lpstr>Computing Environments – Cloud Computing</vt:lpstr>
      <vt:lpstr>Computing Environments – Real-Time Embedded Systems</vt:lpstr>
      <vt:lpstr>Open-Source Operating Systems</vt:lpstr>
    </vt:vector>
  </TitlesOfParts>
  <Company>Lucent Technologies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dc:title>
  <dc:creator>Lucent End User</dc:creator>
  <cp:lastModifiedBy>venous</cp:lastModifiedBy>
  <cp:revision>184</cp:revision>
  <cp:lastPrinted>2001-06-14T13:58:17Z</cp:lastPrinted>
  <dcterms:created xsi:type="dcterms:W3CDTF">2011-01-13T23:43:38Z</dcterms:created>
  <dcterms:modified xsi:type="dcterms:W3CDTF">2018-11-10T18:00:26Z</dcterms:modified>
</cp:coreProperties>
</file>