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7" r:id="rId2"/>
    <p:sldId id="263" r:id="rId3"/>
    <p:sldId id="264" r:id="rId4"/>
    <p:sldId id="265" r:id="rId5"/>
    <p:sldId id="266" r:id="rId6"/>
    <p:sldId id="267" r:id="rId7"/>
    <p:sldId id="299" r:id="rId8"/>
    <p:sldId id="268" r:id="rId9"/>
    <p:sldId id="269" r:id="rId10"/>
    <p:sldId id="270" r:id="rId11"/>
    <p:sldId id="30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301" r:id="rId27"/>
    <p:sldId id="302" r:id="rId28"/>
    <p:sldId id="303" r:id="rId29"/>
    <p:sldId id="304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CEE5D-AEA9-488B-A388-48F2FF4BF6D3}" type="datetimeFigureOut">
              <a:rPr lang="en-US" smtClean="0"/>
              <a:pPr/>
              <a:t>1/8/2017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F2185-AFBF-4D34-B639-17FBC731D7F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2185-AFBF-4D34-B639-17FBC731D7F5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6DD7-AABB-4843-9BCA-3A64A62C9808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22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2-6FA3-413C-BD26-2337135487E6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68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1E5B-9C79-4BBD-A101-BD8D5C2FE425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06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3DE4-524C-4703-AE70-C5CDA9B080C3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4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78C-CDF1-4DBB-A0E5-B3C35507C50F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08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5DA4-41EB-428B-8127-CE196B74964B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36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C858-C6AA-4D57-A049-E605D4A84A1B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41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CADC-78B9-4EE3-B6D6-D63471DC3A71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28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8A6A-2C62-4942-B0B6-DA0909EF9C9A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3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6FA2-E37E-4023-AA22-125312E7BC70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07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EA87-D455-4D0A-8AB6-0164ED095428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08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61B5-A5BB-46E3-9B3E-0A17D1ED4D4C}" type="datetime1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B556-8E09-40CF-A770-8E454D8B3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5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807" y="3066237"/>
            <a:ext cx="10942820" cy="1234461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Mechanical Design of Overhead Transmission Lines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54832" y="381000"/>
            <a:ext cx="11587397" cy="121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Diyala -College of Engineering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Power and Electrical Machines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Subject: Power System Engineering</a:t>
            </a:r>
            <a:endParaRPr lang="en-US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0315" y="533400"/>
            <a:ext cx="172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936163"/>
            <a:ext cx="9144000" cy="1119864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Prepared by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Lecturer: Husham I. Hussein 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298585" y="2530090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CHAPTER THREE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2119" y="4239182"/>
            <a:ext cx="386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INSULATORS</a:t>
            </a:r>
            <a:endParaRPr lang="en-CA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981200"/>
            <a:ext cx="32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Last Up date  2015-2016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576" y="227583"/>
            <a:ext cx="10494403" cy="58907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72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882" y="434715"/>
            <a:ext cx="117822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If there were mutual capacitance alone, then charging current would have been the same through all the discs and consequently voltage across each unit would have been the same i.e., V/3 as shown in Fig. 8.10 (ii). </a:t>
            </a:r>
          </a:p>
          <a:p>
            <a:pPr algn="just"/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In actual practice, capacitance also exists 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 fitting of each disc and tower or earth</a:t>
            </a: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This is known as 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shunt capacitance C 1. </a:t>
            </a: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shunt capacitance, 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charging current </a:t>
            </a:r>
            <a:r>
              <a:rPr lang="en-C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not the same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through all the discs of the string [See Fig. 8.10 (iii)].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Therefore, voltage across each disc will be different. Obviously, </a:t>
            </a:r>
            <a:r>
              <a:rPr lang="en-C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disc nearest to the line conductor will have the maximum voltage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 Thus referring to Fig. 8.10 (iii), V3 will be much more than V2 or V1.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03" y="0"/>
            <a:ext cx="10515600" cy="1519706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Notes regarding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potential distribution over a string of suspension insulators 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3" y="1120462"/>
            <a:ext cx="11767278" cy="48156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i)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Voltage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impressed on a string of suspension insulators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itself uniformly across the individual discs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presence of shunt capacitance.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disc nearest to the conductor has maximum voltage across 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As we move towards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cross-arm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voltage across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each disc goes on decreasing.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(iii) The unit nearest to the conductor is under maximum electrical stress and is likely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punctured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Therefore, means must be provided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equalize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potential across each unit.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iv) If the voltage impressed across the string were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D.C,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then voltage across each unit would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same. It is because insulator capacitances are ineffective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48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208807"/>
            <a:ext cx="11982138" cy="2519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String </a:t>
            </a:r>
            <a:r>
              <a:rPr lang="en-US" sz="3200" b="1" u="sng" dirty="0" smtClean="0">
                <a:solidFill>
                  <a:srgbClr val="FF0000"/>
                </a:solidFill>
              </a:rPr>
              <a:t>Efficiency: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stated above, the voltage applied across the string of suspension insulators is not uniformly distributed across various units or discs. The disc nearest to the conductor has much higher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potential than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other discs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ratio of voltage across the whole string to the product of number of discs and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voltage across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disc nearest to the conductor is known as string efficiency i.e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775" y="2849819"/>
            <a:ext cx="10653756" cy="1216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0235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String efficiency is an important consideration since it decides the potential distribution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along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string. The greater the string efficiency, the more uniform is the voltage distribution.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01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247337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Mathematical </a:t>
            </a:r>
            <a:r>
              <a:rPr lang="en-US" b="1" u="sng" dirty="0" smtClean="0">
                <a:solidFill>
                  <a:srgbClr val="FF0000"/>
                </a:solidFill>
              </a:rPr>
              <a:t>expression: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8.11 shows the equivalent circuit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3-disc string. Let us suppose that self capacitance of each disc is C.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us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further assume that shunt capacitance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C1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fraction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  of self capacitance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i.e.,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C1  = KC.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the cross-arm or tower, the voltage across each unit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V1,V2 and V3 respectively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shown. Applying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Kirchhoff’s current law to node A, we get,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3087" y="2368446"/>
            <a:ext cx="3588913" cy="3808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53" y="2355252"/>
            <a:ext cx="5822660" cy="4225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4446" y="4936306"/>
            <a:ext cx="1619250" cy="3714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79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06" y="134154"/>
            <a:ext cx="8889804" cy="320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6369" y="134154"/>
            <a:ext cx="2755631" cy="3438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065" y="4022433"/>
            <a:ext cx="8783085" cy="19598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54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456"/>
            <a:ext cx="10515600" cy="590650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Methods of Improving String </a:t>
            </a:r>
            <a:r>
              <a:rPr lang="en-US" b="1" u="sng" dirty="0" smtClean="0">
                <a:solidFill>
                  <a:srgbClr val="FF0000"/>
                </a:solidFill>
              </a:rPr>
              <a:t>Efficiency: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longer </a:t>
            </a:r>
            <a:r>
              <a:rPr lang="en-US" dirty="0" smtClean="0"/>
              <a:t>cross-arms(reducing K).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By grading the </a:t>
            </a:r>
            <a:r>
              <a:rPr lang="en-US" dirty="0" smtClean="0"/>
              <a:t>insulators.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/>
              <a:t>a guard </a:t>
            </a:r>
            <a:r>
              <a:rPr lang="en-US" dirty="0" smtClean="0"/>
              <a:t>ring.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9454" y="347158"/>
            <a:ext cx="3104345" cy="4041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829" y="2481664"/>
            <a:ext cx="3286864" cy="40172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33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608"/>
            <a:ext cx="10515600" cy="5816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00B050"/>
                </a:solidFill>
              </a:rPr>
              <a:t>Important </a:t>
            </a:r>
            <a:r>
              <a:rPr lang="en-US" sz="3200" b="1" u="sng" dirty="0" smtClean="0">
                <a:solidFill>
                  <a:srgbClr val="00B050"/>
                </a:solidFill>
              </a:rPr>
              <a:t>Points:</a:t>
            </a:r>
            <a:endParaRPr lang="en-US" sz="3200" b="1" u="sng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The maximum voltage appears across the disc nearest </a:t>
            </a:r>
            <a:r>
              <a:rPr lang="en-US" dirty="0" smtClean="0"/>
              <a:t>to the conductor </a:t>
            </a:r>
            <a:r>
              <a:rPr lang="en-US" dirty="0"/>
              <a:t>(i.e</a:t>
            </a:r>
            <a:r>
              <a:rPr lang="en-US" dirty="0" smtClean="0"/>
              <a:t>., line </a:t>
            </a:r>
            <a:r>
              <a:rPr lang="en-US" dirty="0"/>
              <a:t>conductor).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voltage across the string is equal to phase voltage i.e</a:t>
            </a:r>
            <a:r>
              <a:rPr lang="en-US" dirty="0" smtClean="0"/>
              <a:t>., Voltage </a:t>
            </a:r>
            <a:r>
              <a:rPr lang="en-US" dirty="0"/>
              <a:t>across string = Voltage between line and earth = Phase </a:t>
            </a:r>
            <a:r>
              <a:rPr lang="en-US" dirty="0" smtClean="0"/>
              <a:t>Voltage.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 </a:t>
            </a:r>
            <a:r>
              <a:rPr lang="en-US" dirty="0"/>
              <a:t>Voltage = </a:t>
            </a:r>
            <a:r>
              <a:rPr lang="en-US" dirty="0" smtClean="0"/>
              <a:t>√3×Voltage </a:t>
            </a:r>
            <a:r>
              <a:rPr lang="en-US" dirty="0"/>
              <a:t>across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24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311" y="123289"/>
            <a:ext cx="10296525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940" y="1171039"/>
            <a:ext cx="7534275" cy="2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140" y="4061339"/>
            <a:ext cx="7077075" cy="2238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9262" y="1171039"/>
            <a:ext cx="2657475" cy="51149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62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t="1690"/>
          <a:stretch>
            <a:fillRect/>
          </a:stretch>
        </p:blipFill>
        <p:spPr>
          <a:xfrm>
            <a:off x="510996" y="1078173"/>
            <a:ext cx="11296784" cy="57798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62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43" y="1825625"/>
            <a:ext cx="11752288" cy="4351338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overhead line conductors should be supported on the poles or towers in such a way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currents 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conductors do not flow to earth through supports i.e., line conductors must be properly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insulated 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supports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insulators provide necessary insulation between line conductors and supports and thus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 any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leakage current from conductors to earth.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74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025" y="270456"/>
            <a:ext cx="10267950" cy="63750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11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30" y="1"/>
            <a:ext cx="11809839" cy="3477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709" y="3461038"/>
            <a:ext cx="9813568" cy="14407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7955" y="3709908"/>
            <a:ext cx="2090346" cy="38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802" y="5057617"/>
            <a:ext cx="8889167" cy="42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7004" y="4118703"/>
            <a:ext cx="2773105" cy="37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766" y="5588443"/>
            <a:ext cx="10069330" cy="5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5271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1348" y="1"/>
            <a:ext cx="7943850" cy="3541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846" y="3930940"/>
            <a:ext cx="9370253" cy="24378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89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962" y="245168"/>
            <a:ext cx="11807347" cy="10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962" y="1483484"/>
            <a:ext cx="11807347" cy="1128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133" y="2935175"/>
            <a:ext cx="11339580" cy="21923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863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18" y="242551"/>
            <a:ext cx="11812764" cy="1483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1690" y="1871260"/>
            <a:ext cx="7981950" cy="4429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08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97" y="302386"/>
            <a:ext cx="8353425" cy="6072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8063" y="961086"/>
            <a:ext cx="3095625" cy="4343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420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02190" cy="152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3245"/>
            <a:ext cx="8229600" cy="20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9266" y="1545392"/>
            <a:ext cx="3236470" cy="39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24781"/>
            <a:ext cx="4706911" cy="18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1744" cy="293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274" y="2598686"/>
            <a:ext cx="752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42795"/>
            <a:ext cx="6019800" cy="237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616"/>
            <a:ext cx="12192000" cy="161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87209"/>
            <a:ext cx="12192000" cy="337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0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296214"/>
            <a:ext cx="11722308" cy="588074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insulators should have the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 desirable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 mechanical strength in order to withstand conductor load, wind load etc.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 electrical resistance of insulator material in order to avoid leakage currents to earth.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relative permittivity of insulator material in order that dielectric strength is high.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insulator material should be non-porous, free from impurities and cracks otherwise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permittivity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will be lowered.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ratio of puncture strength to flashover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most commonly used material for insulators of overhead line is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porcelain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but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glass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special composition materials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also used to a limited extent.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755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793" y="614597"/>
            <a:ext cx="113625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CA" sz="3200" dirty="0" smtClean="0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PRINCIPLES OF POWER SYSTEMS MEHTA. 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SYSTEM ANALYSIS BY HADI SADATT.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SYSTEM ANALYSIS AND DESIGN BY GLOVER.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 SYSTEM ANALYSIS BY GRAINGER.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ELECTRICAL POWER SYSTEMS BY A.E. GUILE, W. PATERSON.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ELEMENTS OF POWER SYSTEM ANALYSIS BYWILLIAM STEVENSON.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ELECTRICAL POWER SYSTEMS BY WEEDY, B.M. 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6943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Types of Insulators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574" y="1810635"/>
            <a:ext cx="11923426" cy="4351338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Pin type insulators.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part section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pin type insulator is shown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Fig. below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As the name suggests,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pin type insulator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secured to the cross-arm on the Pin type insulators are used for transmission and distribution of electric power at voltages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33 kV. Beyond operating voltage of 33 kV,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type insulators become too bulky and hence uneconomical.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808" y="3852472"/>
            <a:ext cx="6578540" cy="2552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802" y="854440"/>
            <a:ext cx="11707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There are several types of insulators but the most commonly used are pin type, suspension type, strain insulator and shackle insulator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9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9751" y="180304"/>
            <a:ext cx="2642249" cy="6677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404439"/>
            <a:ext cx="92449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 of insulator failure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Insulators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required to withstand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mechanical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electrical stresses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electrical breakdown of the insulator can occur either by flash-over or puncture.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flashover, an arc occurs between the line conductor and insulator pin (i.e.,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earth)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discharge jumps across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gaps, following shortest distance. Fig. 8.6 shows the arcing distance (i.e. a+ b+ c) for the insulator.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case of flash-over, the insulator will continue to act in its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proper capacity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unless extreme heat produced by the arc destroys the insulator.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054" y="3477718"/>
            <a:ext cx="9144000" cy="311045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7" y="240183"/>
            <a:ext cx="116854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case of puncture, the discharge occurs from conductor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pin through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body of the insulator. When such breakdown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involved,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insulator is permanently destroyed due to excessive heat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ratio of puncture strength to flashover voltage is known as safety factor i.e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b="14750"/>
          <a:stretch>
            <a:fillRect/>
          </a:stretch>
        </p:blipFill>
        <p:spPr>
          <a:xfrm>
            <a:off x="3175442" y="1454046"/>
            <a:ext cx="4298526" cy="7195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853" y="2143593"/>
            <a:ext cx="117951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2"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Suspension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insulators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cost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pin type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insulator increases rapidly as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working voltage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increased. Therefore, this type of insulator is not economical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beyond 33 kV.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high voltages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(&gt;33 kV), it is a usual practice to use suspension type insulators shown in Fig. 8.7.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 of a number of porcelain discs connected in series by metal links in the form of a string.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conductor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suspended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the bottom end of this string while the other end of the string is secured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the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cross-arm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tower.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unit or disc is designed for low voltage, say 11 kV.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discs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series would obviously depend upon the working voltage. For instance, if the working voltage is 66 kV, then six discs in series will be provided on the string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387"/>
            <a:ext cx="11812249" cy="48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9666" y="179882"/>
            <a:ext cx="2848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52" y="0"/>
            <a:ext cx="1158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3. Strain </a:t>
            </a:r>
            <a:r>
              <a:rPr lang="en-US" sz="2400" b="1" u="sng" dirty="0" smtClean="0">
                <a:solidFill>
                  <a:srgbClr val="FF0000"/>
                </a:solidFill>
              </a:rPr>
              <a:t>insulators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is a dead end of the line or there is corner or sharp curve,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subjected to greater tension. In order to relieve the line of excessive tension, strain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insulators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 voltage lines (&lt; 11 kV), shackle insulators are used as strain insulators.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However,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voltage transmission lines, strain insulator consists of an assembly of suspension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insulators 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shown in Fig. 8.8. The discs of strain insulators are used in the vertical plane. When the tension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lines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exceedingly high, as at long river spans, two or more strings are used in parallel.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177" y="3387777"/>
            <a:ext cx="9703829" cy="31676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1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9" y="270455"/>
            <a:ext cx="11526591" cy="6387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Shackle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insulators: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early days, the shackle insulators were used as strain insulators.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now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days, they are frequently used for low voltage distribution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lines.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Insulators can be used either in a horizontal position or in a vertical position.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They can be directly fixed to the pole with a bolt or to the cross arm.  </a:t>
            </a:r>
          </a:p>
          <a:p>
            <a:pPr marL="0" indent="0">
              <a:buFont typeface="Wingdings" pitchFamily="2" charset="2"/>
              <a:buChar char="v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Fig. 8.9 shows a shackle insulator fixed to the pole. The conductor in the groove is fixed with a soft binding wire.</a:t>
            </a: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 Distribution over Suspension Insulator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String: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string of suspension insulators consists of a number of porcelain discs connected in series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metallic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links. Fig. 8.10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shows 3-disc string of suspension insulators. The porcelain portion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each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disc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two metal links. Therefore, each disc forms a capacitor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shown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Fig. 8.10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(ii).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known as mutual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capacitance 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self-capacitance.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556-8E09-40CF-A770-8E454D8B3E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4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1483</Words>
  <Application>Microsoft Office PowerPoint</Application>
  <PresentationFormat>Custom</PresentationFormat>
  <Paragraphs>121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Mechanical Design of Overhead Transmission Lines</vt:lpstr>
      <vt:lpstr>Insulators</vt:lpstr>
      <vt:lpstr>Slide 3</vt:lpstr>
      <vt:lpstr> Types of Insulators</vt:lpstr>
      <vt:lpstr>Slide 5</vt:lpstr>
      <vt:lpstr>Slide 6</vt:lpstr>
      <vt:lpstr>Slide 7</vt:lpstr>
      <vt:lpstr>Slide 8</vt:lpstr>
      <vt:lpstr>Slide 9</vt:lpstr>
      <vt:lpstr>Slide 10</vt:lpstr>
      <vt:lpstr>Slide 11</vt:lpstr>
      <vt:lpstr>Notes regarding the potential distribution over a string of suspension insulators :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Design of Overhead Transmission Lines</dc:title>
  <dc:creator>Matrix</dc:creator>
  <cp:lastModifiedBy>husham</cp:lastModifiedBy>
  <cp:revision>116</cp:revision>
  <dcterms:created xsi:type="dcterms:W3CDTF">2014-03-11T07:42:40Z</dcterms:created>
  <dcterms:modified xsi:type="dcterms:W3CDTF">2017-01-08T16:14:36Z</dcterms:modified>
</cp:coreProperties>
</file>