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1B38AED-3C39-4F9A-95B9-45873AE577B6}" type="datetimeFigureOut">
              <a:rPr lang="ar-IQ" smtClean="0"/>
              <a:t>11/07/1439</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77887674-6345-4261-A845-967FDEB8961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38AED-3C39-4F9A-95B9-45873AE577B6}" type="datetimeFigureOut">
              <a:rPr lang="ar-IQ" smtClean="0"/>
              <a:t>11/07/1439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38AED-3C39-4F9A-95B9-45873AE577B6}" type="datetimeFigureOut">
              <a:rPr lang="ar-IQ" smtClean="0"/>
              <a:t>11/07/1439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B38AED-3C39-4F9A-95B9-45873AE577B6}" type="datetimeFigureOut">
              <a:rPr lang="ar-IQ" smtClean="0"/>
              <a:t>11/07/1439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B38AED-3C39-4F9A-95B9-45873AE577B6}" type="datetimeFigureOut">
              <a:rPr lang="ar-IQ" smtClean="0"/>
              <a:t>11/07/1439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7887674-6345-4261-A845-967FDEB89615}"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38AED-3C39-4F9A-95B9-45873AE577B6}" type="datetimeFigureOut">
              <a:rPr lang="ar-IQ" smtClean="0"/>
              <a:t>11/07/1439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B38AED-3C39-4F9A-95B9-45873AE577B6}" type="datetimeFigureOut">
              <a:rPr lang="ar-IQ" smtClean="0"/>
              <a:t>11/07/1439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B38AED-3C39-4F9A-95B9-45873AE577B6}" type="datetimeFigureOut">
              <a:rPr lang="ar-IQ" smtClean="0"/>
              <a:t>11/07/1439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38AED-3C39-4F9A-95B9-45873AE577B6}" type="datetimeFigureOut">
              <a:rPr lang="ar-IQ" smtClean="0"/>
              <a:t>11/07/1439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B38AED-3C39-4F9A-95B9-45873AE577B6}" type="datetimeFigureOut">
              <a:rPr lang="ar-IQ" smtClean="0"/>
              <a:t>11/07/1439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7887674-6345-4261-A845-967FDEB8961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B38AED-3C39-4F9A-95B9-45873AE577B6}" type="datetimeFigureOut">
              <a:rPr lang="ar-IQ" smtClean="0"/>
              <a:t>11/07/1439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77887674-6345-4261-A845-967FDEB89615}"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B38AED-3C39-4F9A-95B9-45873AE577B6}" type="datetimeFigureOut">
              <a:rPr lang="ar-IQ" smtClean="0"/>
              <a:t>11/07/1439</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887674-6345-4261-A845-967FDEB89615}"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0728"/>
            <a:ext cx="9144000" cy="4896544"/>
          </a:xfrm>
        </p:spPr>
        <p:txBody>
          <a:bodyPr>
            <a:normAutofit/>
          </a:bodyPr>
          <a:lstStyle/>
          <a:p>
            <a:pPr algn="ctr"/>
            <a:r>
              <a:rPr lang="en-US" sz="7200" dirty="0" smtClean="0">
                <a:solidFill>
                  <a:schemeClr val="accent4">
                    <a:lumMod val="20000"/>
                    <a:lumOff val="80000"/>
                  </a:schemeClr>
                </a:solidFill>
                <a:effectLst/>
                <a:latin typeface="Arial"/>
                <a:ea typeface="Times New Roman"/>
              </a:rPr>
              <a:t>Chapter Eight</a:t>
            </a:r>
            <a:r>
              <a:rPr lang="en-US" sz="3600" dirty="0" smtClean="0">
                <a:solidFill>
                  <a:schemeClr val="accent4">
                    <a:lumMod val="20000"/>
                    <a:lumOff val="80000"/>
                  </a:schemeClr>
                </a:solidFill>
                <a:effectLst/>
                <a:latin typeface="Arial"/>
                <a:ea typeface="Times New Roman"/>
              </a:rPr>
              <a:t/>
            </a:r>
            <a:br>
              <a:rPr lang="en-US" sz="3600" dirty="0" smtClean="0">
                <a:solidFill>
                  <a:schemeClr val="accent4">
                    <a:lumMod val="20000"/>
                    <a:lumOff val="80000"/>
                  </a:schemeClr>
                </a:solidFill>
                <a:effectLst/>
                <a:latin typeface="Arial"/>
                <a:ea typeface="Times New Roman"/>
              </a:rPr>
            </a:br>
            <a:r>
              <a:rPr lang="en-US" sz="3600" dirty="0" smtClean="0">
                <a:solidFill>
                  <a:schemeClr val="accent4">
                    <a:lumMod val="20000"/>
                    <a:lumOff val="80000"/>
                  </a:schemeClr>
                </a:solidFill>
                <a:effectLst/>
                <a:latin typeface="Arial"/>
                <a:ea typeface="Times New Roman"/>
              </a:rPr>
              <a:t/>
            </a:r>
            <a:br>
              <a:rPr lang="en-US" sz="3600" dirty="0" smtClean="0">
                <a:solidFill>
                  <a:schemeClr val="accent4">
                    <a:lumMod val="20000"/>
                    <a:lumOff val="80000"/>
                  </a:schemeClr>
                </a:solidFill>
                <a:effectLst/>
                <a:latin typeface="Arial"/>
                <a:ea typeface="Times New Roman"/>
              </a:rPr>
            </a:br>
            <a:r>
              <a:rPr lang="en-US" sz="6000" dirty="0" smtClean="0">
                <a:solidFill>
                  <a:schemeClr val="accent4">
                    <a:lumMod val="20000"/>
                    <a:lumOff val="80000"/>
                  </a:schemeClr>
                </a:solidFill>
                <a:effectLst/>
                <a:latin typeface="Arial"/>
                <a:ea typeface="Times New Roman"/>
              </a:rPr>
              <a:t>Magnetic </a:t>
            </a:r>
            <a:r>
              <a:rPr lang="en-US" sz="6000" dirty="0">
                <a:solidFill>
                  <a:schemeClr val="accent4">
                    <a:lumMod val="20000"/>
                    <a:lumOff val="80000"/>
                  </a:schemeClr>
                </a:solidFill>
                <a:effectLst/>
                <a:latin typeface="Arial"/>
                <a:ea typeface="Times New Roman"/>
              </a:rPr>
              <a:t>Forces, Materials, </a:t>
            </a:r>
            <a:r>
              <a:rPr lang="en-US" sz="6000" dirty="0" smtClean="0">
                <a:solidFill>
                  <a:schemeClr val="accent4">
                    <a:lumMod val="20000"/>
                    <a:lumOff val="80000"/>
                  </a:schemeClr>
                </a:solidFill>
                <a:effectLst/>
                <a:latin typeface="Arial"/>
                <a:ea typeface="Times New Roman"/>
              </a:rPr>
              <a:t>Inductance and </a:t>
            </a:r>
            <a:r>
              <a:rPr lang="en-US" sz="6000" dirty="0">
                <a:solidFill>
                  <a:schemeClr val="accent4">
                    <a:lumMod val="20000"/>
                    <a:lumOff val="80000"/>
                  </a:schemeClr>
                </a:solidFill>
                <a:effectLst/>
                <a:latin typeface="Arial"/>
                <a:ea typeface="Times New Roman"/>
              </a:rPr>
              <a:t>Devices</a:t>
            </a:r>
            <a:endParaRPr lang="ar-IQ" sz="6000" dirty="0">
              <a:solidFill>
                <a:schemeClr val="accent4">
                  <a:lumMod val="20000"/>
                  <a:lumOff val="80000"/>
                </a:schemeClr>
              </a:solidFill>
            </a:endParaRPr>
          </a:p>
        </p:txBody>
      </p:sp>
    </p:spTree>
    <p:extLst>
      <p:ext uri="{BB962C8B-B14F-4D97-AF65-F5344CB8AC3E}">
        <p14:creationId xmlns:p14="http://schemas.microsoft.com/office/powerpoint/2010/main" val="60727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algn="just" rtl="0">
                  <a:lnSpc>
                    <a:spcPct val="150000"/>
                  </a:lnSpc>
                  <a:spcAft>
                    <a:spcPts val="0"/>
                  </a:spcAft>
                </a:pPr>
                <a:r>
                  <a:rPr lang="en-US" sz="2800" dirty="0" smtClean="0">
                    <a:latin typeface="Times New Roman"/>
                    <a:ea typeface="Times New Roman"/>
                    <a:cs typeface="Arial"/>
                  </a:rPr>
                  <a:t>and</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Calibri"/>
                          <a:cs typeface="Times New Roman"/>
                        </a:rPr>
                        <m:t>𝐅</m:t>
                      </m:r>
                      <m:r>
                        <a:rPr lang="en-US" sz="2800" i="1">
                          <a:effectLst/>
                          <a:latin typeface="Cambria Math"/>
                          <a:ea typeface="Calibri"/>
                          <a:cs typeface="Times New Roman"/>
                        </a:rPr>
                        <m:t>=</m:t>
                      </m:r>
                      <m:nary>
                        <m:naryPr>
                          <m:chr m:val="∮"/>
                          <m:limLoc m:val="undOvr"/>
                          <m:subHide m:val="on"/>
                          <m:supHide m:val="on"/>
                          <m:ctrlPr>
                            <a:rPr lang="en-US" sz="2800" i="1">
                              <a:effectLst/>
                              <a:latin typeface="Cambria Math"/>
                              <a:cs typeface="Times New Roman"/>
                            </a:rPr>
                          </m:ctrlPr>
                        </m:naryPr>
                        <m:sub/>
                        <m:sup/>
                        <m:e>
                          <m:r>
                            <a:rPr lang="en-US" sz="2800" i="1">
                              <a:effectLst/>
                              <a:latin typeface="Cambria Math"/>
                              <a:ea typeface="Calibri"/>
                              <a:cs typeface="Times New Roman"/>
                            </a:rPr>
                            <m:t>𝐼𝑑</m:t>
                          </m:r>
                          <m:r>
                            <a:rPr lang="en-US" sz="2800" b="1" i="1">
                              <a:effectLst/>
                              <a:latin typeface="Cambria Math"/>
                              <a:ea typeface="Calibri"/>
                              <a:cs typeface="Times New Roman"/>
                            </a:rPr>
                            <m:t>𝐋</m:t>
                          </m:r>
                          <m:r>
                            <a:rPr lang="en-US" sz="2800" i="1">
                              <a:effectLst/>
                              <a:latin typeface="Cambria Math"/>
                              <a:ea typeface="Calibri"/>
                              <a:cs typeface="Times New Roman"/>
                            </a:rPr>
                            <m:t>×</m:t>
                          </m:r>
                          <m:r>
                            <a:rPr lang="en-US" sz="2800" b="1" i="1">
                              <a:effectLst/>
                              <a:latin typeface="Cambria Math"/>
                              <a:ea typeface="Calibri"/>
                              <a:cs typeface="Times New Roman"/>
                            </a:rPr>
                            <m:t>𝐁</m:t>
                          </m:r>
                        </m:e>
                      </m:nary>
                      <m:r>
                        <a:rPr lang="en-US" sz="2800" i="1">
                          <a:effectLst/>
                          <a:latin typeface="Cambria Math"/>
                          <a:ea typeface="Calibri"/>
                          <a:cs typeface="Times New Roman"/>
                        </a:rPr>
                        <m:t>=−</m:t>
                      </m:r>
                      <m:r>
                        <a:rPr lang="en-US" sz="2800" i="1">
                          <a:effectLst/>
                          <a:latin typeface="Cambria Math"/>
                          <a:ea typeface="Calibri"/>
                          <a:cs typeface="Times New Roman"/>
                        </a:rPr>
                        <m:t>𝐼</m:t>
                      </m:r>
                      <m:nary>
                        <m:naryPr>
                          <m:chr m:val="∮"/>
                          <m:limLoc m:val="undOvr"/>
                          <m:subHide m:val="on"/>
                          <m:supHide m:val="on"/>
                          <m:ctrlPr>
                            <a:rPr lang="en-US" sz="2800" i="1">
                              <a:effectLst/>
                              <a:latin typeface="Cambria Math"/>
                              <a:cs typeface="Times New Roman"/>
                            </a:rPr>
                          </m:ctrlPr>
                        </m:naryPr>
                        <m:sub/>
                        <m:sup/>
                        <m:e>
                          <m:r>
                            <a:rPr lang="en-US" sz="2800" i="1">
                              <a:effectLst/>
                              <a:latin typeface="Cambria Math"/>
                              <a:ea typeface="Calibri"/>
                              <a:cs typeface="Times New Roman"/>
                            </a:rPr>
                            <m:t>𝑑</m:t>
                          </m:r>
                          <m:r>
                            <a:rPr lang="en-US" sz="2800" b="1" i="1">
                              <a:effectLst/>
                              <a:latin typeface="Cambria Math"/>
                              <a:ea typeface="Calibri"/>
                              <a:cs typeface="Times New Roman"/>
                            </a:rPr>
                            <m:t>𝐋</m:t>
                          </m:r>
                          <m:r>
                            <a:rPr lang="en-US" sz="2800" i="1">
                              <a:effectLst/>
                              <a:latin typeface="Cambria Math"/>
                              <a:ea typeface="Calibri"/>
                              <a:cs typeface="Times New Roman"/>
                            </a:rPr>
                            <m:t>×</m:t>
                          </m:r>
                          <m:r>
                            <a:rPr lang="en-US" sz="2800" b="1" i="1">
                              <a:effectLst/>
                              <a:latin typeface="Cambria Math"/>
                              <a:ea typeface="Calibri"/>
                              <a:cs typeface="Times New Roman"/>
                            </a:rPr>
                            <m:t>𝐁</m:t>
                          </m:r>
                        </m:e>
                      </m:nary>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800" b="1" i="1" smtClean="0">
                          <a:solidFill>
                            <a:srgbClr val="00B050"/>
                          </a:solidFill>
                          <a:latin typeface="Cambria Math"/>
                          <a:ea typeface="Calibri"/>
                          <a:cs typeface="Times New Roman"/>
                        </a:rPr>
                        <m:t>𝐅</m:t>
                      </m:r>
                      <m:r>
                        <a:rPr lang="en-US" sz="2800" i="1">
                          <a:solidFill>
                            <a:srgbClr val="00B050"/>
                          </a:solidFill>
                          <a:effectLst/>
                          <a:latin typeface="Cambria Math"/>
                          <a:ea typeface="Calibri"/>
                          <a:cs typeface="Times New Roman"/>
                        </a:rPr>
                        <m:t>=</m:t>
                      </m:r>
                      <m:r>
                        <a:rPr lang="en-US" sz="2800" i="1">
                          <a:solidFill>
                            <a:srgbClr val="00B050"/>
                          </a:solidFill>
                          <a:effectLst/>
                          <a:latin typeface="Cambria Math"/>
                          <a:ea typeface="Calibri"/>
                          <a:cs typeface="Times New Roman"/>
                        </a:rPr>
                        <m:t>𝐼</m:t>
                      </m:r>
                      <m:r>
                        <a:rPr lang="en-US" sz="2800" b="1" i="1">
                          <a:solidFill>
                            <a:srgbClr val="00B050"/>
                          </a:solidFill>
                          <a:effectLst/>
                          <a:latin typeface="Cambria Math"/>
                          <a:ea typeface="Calibri"/>
                          <a:cs typeface="Times New Roman"/>
                        </a:rPr>
                        <m:t>𝐋</m:t>
                      </m:r>
                      <m:r>
                        <a:rPr lang="en-US" sz="2800" i="1">
                          <a:solidFill>
                            <a:srgbClr val="00B050"/>
                          </a:solidFill>
                          <a:effectLst/>
                          <a:latin typeface="Cambria Math"/>
                          <a:ea typeface="Calibri"/>
                          <a:cs typeface="Times New Roman"/>
                        </a:rPr>
                        <m:t>×</m:t>
                      </m:r>
                      <m:r>
                        <a:rPr lang="en-US" sz="2800" b="1" i="1">
                          <a:solidFill>
                            <a:srgbClr val="00B050"/>
                          </a:solidFill>
                          <a:effectLst/>
                          <a:latin typeface="Cambria Math"/>
                          <a:ea typeface="Calibri"/>
                          <a:cs typeface="Times New Roman"/>
                        </a:rPr>
                        <m:t>𝐁</m:t>
                      </m:r>
                    </m:oMath>
                  </m:oMathPara>
                </a14:m>
                <a:endParaRPr lang="en-US" sz="2800" b="1" dirty="0" smtClean="0">
                  <a:solidFill>
                    <a:srgbClr val="00B050"/>
                  </a:solidFill>
                  <a:effectLst/>
                  <a:ea typeface="Calibri"/>
                  <a:cs typeface="Times New Roman"/>
                </a:endParaRPr>
              </a:p>
              <a:p>
                <a:pPr marL="0" indent="0" algn="just" rtl="0">
                  <a:lnSpc>
                    <a:spcPct val="150000"/>
                  </a:lnSpc>
                  <a:spcAft>
                    <a:spcPts val="1200"/>
                  </a:spcAft>
                  <a:buNone/>
                </a:pPr>
                <a:r>
                  <a:rPr lang="en-US" sz="2800" dirty="0">
                    <a:latin typeface="Times New Roman"/>
                    <a:ea typeface="Calibri"/>
                    <a:cs typeface="Arial"/>
                  </a:rPr>
                  <a:t>The magnitude of the force is given by the </a:t>
                </a:r>
                <a:r>
                  <a:rPr lang="en-US" sz="2800" dirty="0">
                    <a:solidFill>
                      <a:srgbClr val="FF0000"/>
                    </a:solidFill>
                    <a:effectLst/>
                    <a:latin typeface="Times New Roman"/>
                    <a:ea typeface="Calibri"/>
                    <a:cs typeface="Arial"/>
                  </a:rPr>
                  <a:t>familiar equation</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i="1" smtClean="0">
                          <a:solidFill>
                            <a:srgbClr val="00B050"/>
                          </a:solidFill>
                          <a:effectLst/>
                          <a:latin typeface="Cambria Math"/>
                          <a:ea typeface="Calibri"/>
                          <a:cs typeface="Times New Roman"/>
                        </a:rPr>
                        <m:t>𝐹</m:t>
                      </m:r>
                      <m:r>
                        <a:rPr lang="en-US" sz="2800" i="1" smtClean="0">
                          <a:solidFill>
                            <a:srgbClr val="00B050"/>
                          </a:solidFill>
                          <a:effectLst/>
                          <a:latin typeface="Cambria Math"/>
                          <a:ea typeface="Calibri"/>
                          <a:cs typeface="Times New Roman"/>
                        </a:rPr>
                        <m:t>=</m:t>
                      </m:r>
                      <m:r>
                        <a:rPr lang="en-US" sz="2800" i="1" smtClean="0">
                          <a:solidFill>
                            <a:srgbClr val="00B050"/>
                          </a:solidFill>
                          <a:effectLst/>
                          <a:latin typeface="Cambria Math"/>
                          <a:ea typeface="Calibri"/>
                          <a:cs typeface="Times New Roman"/>
                        </a:rPr>
                        <m:t>𝐵𝐼𝐿𝑠𝑖𝑛</m:t>
                      </m:r>
                      <m:r>
                        <a:rPr lang="en-US" sz="2800" i="1" smtClean="0">
                          <a:solidFill>
                            <a:srgbClr val="00B050"/>
                          </a:solidFill>
                          <a:effectLst/>
                          <a:latin typeface="Cambria Math"/>
                          <a:ea typeface="Calibri"/>
                          <a:cs typeface="Times New Roman"/>
                        </a:rPr>
                        <m:t>𝜃</m:t>
                      </m:r>
                    </m:oMath>
                  </m:oMathPara>
                </a14:m>
                <a:endParaRPr lang="en-US" dirty="0" smtClean="0">
                  <a:solidFill>
                    <a:srgbClr val="00B050"/>
                  </a:solidFill>
                </a:endParaRPr>
              </a:p>
              <a:p>
                <a:pPr marL="0" indent="0" algn="just" rtl="0">
                  <a:lnSpc>
                    <a:spcPct val="150000"/>
                  </a:lnSpc>
                  <a:buNone/>
                </a:pPr>
                <a:r>
                  <a:rPr lang="en-US" sz="2800" dirty="0">
                    <a:latin typeface="Times New Roman"/>
                    <a:ea typeface="Calibri"/>
                  </a:rPr>
                  <a:t>Where, </a:t>
                </a:r>
                <a14:m>
                  <m:oMath xmlns:m="http://schemas.openxmlformats.org/officeDocument/2006/math">
                    <m:r>
                      <m:rPr>
                        <m:sty m:val="p"/>
                      </m:rPr>
                      <a:rPr lang="en-US" sz="2800">
                        <a:effectLst/>
                        <a:latin typeface="Cambria Math"/>
                        <a:ea typeface="Calibri"/>
                        <a:cs typeface="Times New Roman"/>
                      </a:rPr>
                      <m:t>θ</m:t>
                    </m:r>
                  </m:oMath>
                </a14:m>
                <a:r>
                  <a:rPr lang="en-US" sz="2800" dirty="0">
                    <a:effectLst/>
                    <a:latin typeface="Times New Roman"/>
                    <a:ea typeface="Calibri"/>
                  </a:rPr>
                  <a:t> is the angle between the vectors representing the direction of the current flow and the direction of the magnetic flux density. </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4175081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0" y="0"/>
            <a:ext cx="9156689" cy="908720"/>
          </a:xfrm>
        </p:spPr>
        <p:txBody>
          <a:bodyPr>
            <a:normAutofit fontScale="90000"/>
          </a:bodyPr>
          <a:lstStyle/>
          <a:p>
            <a:pPr algn="ctr" rtl="0">
              <a:lnSpc>
                <a:spcPct val="150000"/>
              </a:lnSpc>
              <a:spcBef>
                <a:spcPts val="1200"/>
              </a:spcBef>
              <a:spcAft>
                <a:spcPts val="0"/>
              </a:spcAft>
            </a:pPr>
            <a:r>
              <a:rPr lang="en-US" sz="4000" dirty="0">
                <a:solidFill>
                  <a:srgbClr val="FF0000"/>
                </a:solidFill>
                <a:latin typeface="Times New Roman"/>
                <a:ea typeface="Calibri"/>
                <a:cs typeface="Arial"/>
              </a:rPr>
              <a:t>8.2.3 Force between Two Current </a:t>
            </a:r>
            <a:r>
              <a:rPr lang="en-US" sz="4000" dirty="0" smtClean="0">
                <a:solidFill>
                  <a:srgbClr val="FF0000"/>
                </a:solidFill>
                <a:latin typeface="Times New Roman"/>
                <a:ea typeface="Calibri"/>
                <a:cs typeface="Arial"/>
              </a:rPr>
              <a:t>Elements</a:t>
            </a:r>
            <a:endParaRPr lang="ar-IQ"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908720"/>
                <a:ext cx="9144000" cy="5949280"/>
              </a:xfrm>
            </p:spPr>
            <p:txBody>
              <a:bodyPr/>
              <a:lstStyle/>
              <a:p>
                <a:pPr marL="0" indent="0" algn="just" rtl="0">
                  <a:buNone/>
                </a:pPr>
                <a:r>
                  <a:rPr lang="en-US" sz="2800" dirty="0">
                    <a:latin typeface="Times New Roman"/>
                    <a:ea typeface="Calibri"/>
                  </a:rPr>
                  <a:t>Consider the force between two elements </a:t>
                </a:r>
                <a14:m>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1</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1</m:t>
                        </m:r>
                      </m:sub>
                    </m:sSub>
                  </m:oMath>
                </a14:m>
                <a:r>
                  <a:rPr lang="en-US" sz="2800" dirty="0">
                    <a:effectLst/>
                    <a:latin typeface="Times New Roman"/>
                    <a:ea typeface="Calibri"/>
                  </a:rPr>
                  <a:t> and </a:t>
                </a:r>
                <a14:m>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2</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2</m:t>
                        </m:r>
                      </m:sub>
                    </m:sSub>
                  </m:oMath>
                </a14:m>
                <a:r>
                  <a:rPr lang="en-US" sz="2800" dirty="0">
                    <a:effectLst/>
                    <a:latin typeface="Times New Roman"/>
                    <a:ea typeface="Times New Roman"/>
                  </a:rPr>
                  <a:t>.</a:t>
                </a:r>
                <a:r>
                  <a:rPr lang="en-US" sz="2800" dirty="0" smtClean="0">
                    <a:effectLst/>
                    <a:latin typeface="Times New Roman"/>
                    <a:ea typeface="Calibri"/>
                  </a:rPr>
                  <a:t>  both </a:t>
                </a:r>
                <a:r>
                  <a:rPr lang="en-US" sz="2800" dirty="0">
                    <a:effectLst/>
                    <a:latin typeface="Times New Roman"/>
                    <a:ea typeface="Calibri"/>
                  </a:rPr>
                  <a:t>current elements produce magnetic fields. </a:t>
                </a:r>
                <a:endParaRPr lang="en-US" sz="2800" dirty="0" smtClean="0">
                  <a:effectLst/>
                  <a:latin typeface="Times New Roman"/>
                  <a:ea typeface="Calibri"/>
                </a:endParaRPr>
              </a:p>
              <a:p>
                <a:pPr marL="0" indent="0" algn="just" rtl="0">
                  <a:buNone/>
                </a:pPr>
                <a:r>
                  <a:rPr lang="en-US" sz="2800" dirty="0" smtClean="0">
                    <a:effectLst/>
                    <a:latin typeface="Times New Roman"/>
                    <a:ea typeface="Calibri"/>
                  </a:rPr>
                  <a:t>We </a:t>
                </a:r>
                <a:r>
                  <a:rPr lang="en-US" sz="2800" dirty="0" smtClean="0">
                    <a:effectLst/>
                    <a:latin typeface="Times New Roman"/>
                    <a:ea typeface="Calibri"/>
                  </a:rPr>
                  <a:t>find </a:t>
                </a:r>
                <a:r>
                  <a:rPr lang="en-US" sz="2800" dirty="0">
                    <a:effectLst/>
                    <a:latin typeface="Times New Roman"/>
                    <a:ea typeface="Calibri"/>
                  </a:rPr>
                  <a:t>the force </a:t>
                </a:r>
                <a14:m>
                  <m:oMath xmlns:m="http://schemas.openxmlformats.org/officeDocument/2006/math">
                    <m:r>
                      <a:rPr lang="en-US" sz="2800" i="1">
                        <a:effectLst/>
                        <a:latin typeface="Cambria Math"/>
                        <a:ea typeface="Calibri"/>
                        <a:cs typeface="Times New Roman"/>
                      </a:rPr>
                      <m:t>𝑑</m:t>
                    </m:r>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𝐅</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oMath>
                </a14:m>
                <a:r>
                  <a:rPr lang="en-US" sz="2800" dirty="0">
                    <a:effectLst/>
                    <a:latin typeface="Times New Roman"/>
                    <a:ea typeface="Calibri"/>
                  </a:rPr>
                  <a:t> on element </a:t>
                </a:r>
                <a14:m>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1</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1</m:t>
                        </m:r>
                      </m:sub>
                    </m:sSub>
                  </m:oMath>
                </a14:m>
                <a:r>
                  <a:rPr lang="en-US" sz="2800" dirty="0">
                    <a:effectLst/>
                    <a:latin typeface="Times New Roman"/>
                    <a:ea typeface="Calibri"/>
                  </a:rPr>
                  <a:t> due to the field </a:t>
                </a:r>
                <a14:m>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𝐁</m:t>
                        </m:r>
                      </m:e>
                      <m:sub>
                        <m:r>
                          <a:rPr lang="en-US" sz="2800" i="1">
                            <a:effectLst/>
                            <a:latin typeface="Cambria Math"/>
                            <a:ea typeface="Calibri"/>
                            <a:cs typeface="Times New Roman"/>
                          </a:rPr>
                          <m:t>2</m:t>
                        </m:r>
                      </m:sub>
                    </m:sSub>
                  </m:oMath>
                </a14:m>
                <a:r>
                  <a:rPr lang="en-US" sz="2800" dirty="0">
                    <a:effectLst/>
                    <a:latin typeface="Times New Roman"/>
                    <a:ea typeface="Calibri"/>
                  </a:rPr>
                  <a:t> produced by element </a:t>
                </a:r>
                <a14:m>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2</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2</m:t>
                        </m:r>
                      </m:sub>
                    </m:sSub>
                  </m:oMath>
                </a14:m>
                <a:r>
                  <a:rPr lang="en-US" sz="2800" dirty="0">
                    <a:effectLst/>
                    <a:latin typeface="Times New Roman"/>
                    <a:ea typeface="Calibri"/>
                  </a:rPr>
                  <a:t> as shown in </a:t>
                </a:r>
                <a:r>
                  <a:rPr lang="en-US" sz="2800" dirty="0" smtClean="0">
                    <a:effectLst/>
                    <a:latin typeface="Times New Roman"/>
                    <a:ea typeface="Calibri"/>
                  </a:rPr>
                  <a:t>Fig</a:t>
                </a:r>
                <a:r>
                  <a:rPr lang="en-US" sz="2800" dirty="0" smtClean="0">
                    <a:latin typeface="Times New Roman"/>
                    <a:ea typeface="Calibri"/>
                  </a:rPr>
                  <a:t>ure</a:t>
                </a:r>
                <a:r>
                  <a:rPr lang="en-US" sz="2800" dirty="0" smtClean="0">
                    <a:effectLst/>
                    <a:latin typeface="Times New Roman"/>
                    <a:ea typeface="Calibri"/>
                  </a:rPr>
                  <a:t>.</a:t>
                </a:r>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333" t="-1025" r="-1333"/>
                </a:stretch>
              </a:blipFill>
            </p:spPr>
            <p:txBody>
              <a:bodyPr/>
              <a:lstStyle/>
              <a:p>
                <a:r>
                  <a:rPr lang="ar-IQ">
                    <a:noFill/>
                  </a:rPr>
                  <a:t> </a:t>
                </a:r>
              </a:p>
            </p:txBody>
          </p:sp>
        </mc:Fallback>
      </mc:AlternateContent>
      <p:pic>
        <p:nvPicPr>
          <p:cNvPr id="4" name="Picture 3"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24944"/>
            <a:ext cx="5724128" cy="3933056"/>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0" y="3284984"/>
                <a:ext cx="3563888" cy="1815882"/>
              </a:xfrm>
              <a:prstGeom prst="rect">
                <a:avLst/>
              </a:prstGeom>
            </p:spPr>
            <p:txBody>
              <a:bodyPr wrap="square">
                <a:spAutoFit/>
              </a:bodyPr>
              <a:lstStyle/>
              <a:p>
                <a:pPr algn="just" rtl="0">
                  <a:lnSpc>
                    <a:spcPct val="150000"/>
                  </a:lnSpc>
                  <a:spcAft>
                    <a:spcPts val="0"/>
                  </a:spcAft>
                </a:pPr>
                <a:r>
                  <a:rPr lang="en-US" sz="2800" dirty="0" smtClean="0">
                    <a:solidFill>
                      <a:srgbClr val="FF0000"/>
                    </a:solidFill>
                    <a:latin typeface="Times New Roman"/>
                    <a:ea typeface="Calibri"/>
                    <a:cs typeface="Arial"/>
                  </a:rPr>
                  <a:t>By using equation</a:t>
                </a:r>
                <a:r>
                  <a:rPr lang="en-US" sz="2800" dirty="0" smtClean="0">
                    <a:solidFill>
                      <a:srgbClr val="FF0000"/>
                    </a:solidFill>
                    <a:effectLst/>
                    <a:latin typeface="Times New Roman"/>
                    <a:ea typeface="Times New Roman"/>
                    <a:cs typeface="Arial"/>
                  </a:rPr>
                  <a:t>          </a:t>
                </a:r>
              </a:p>
              <a:p>
                <a:pPr algn="just" rtl="0">
                  <a:lnSpc>
                    <a:spcPct val="150000"/>
                  </a:lnSpc>
                  <a:spcAft>
                    <a:spcPts val="0"/>
                  </a:spcAf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𝑑</m:t>
                      </m:r>
                      <m:r>
                        <a:rPr lang="en-US" sz="2800" b="1" i="1">
                          <a:effectLst/>
                          <a:latin typeface="Cambria Math"/>
                          <a:ea typeface="Calibri"/>
                          <a:cs typeface="Times New Roman"/>
                        </a:rPr>
                        <m:t>𝐅</m:t>
                      </m:r>
                      <m:r>
                        <a:rPr lang="en-US" sz="2800" i="1">
                          <a:effectLst/>
                          <a:latin typeface="Cambria Math"/>
                          <a:ea typeface="Calibri"/>
                          <a:cs typeface="Times New Roman"/>
                        </a:rPr>
                        <m:t>=</m:t>
                      </m:r>
                      <m:r>
                        <a:rPr lang="en-US" sz="2800" i="1">
                          <a:effectLst/>
                          <a:latin typeface="Cambria Math"/>
                          <a:ea typeface="Calibri"/>
                          <a:cs typeface="Times New Roman"/>
                        </a:rPr>
                        <m:t>𝐼𝑑</m:t>
                      </m:r>
                      <m:r>
                        <a:rPr lang="en-US" sz="2800" b="1" i="1">
                          <a:effectLst/>
                          <a:latin typeface="Cambria Math"/>
                          <a:ea typeface="Calibri"/>
                          <a:cs typeface="Times New Roman"/>
                        </a:rPr>
                        <m:t>𝐋</m:t>
                      </m:r>
                      <m:r>
                        <a:rPr lang="en-US" sz="2800" i="1">
                          <a:effectLst/>
                          <a:latin typeface="Cambria Math"/>
                          <a:ea typeface="Calibri"/>
                          <a:cs typeface="Times New Roman"/>
                        </a:rPr>
                        <m:t>×</m:t>
                      </m:r>
                      <m:r>
                        <a:rPr lang="en-US" sz="2800" b="1" i="1">
                          <a:effectLst/>
                          <a:latin typeface="Cambria Math"/>
                          <a:ea typeface="Calibri"/>
                          <a:cs typeface="Times New Roman"/>
                        </a:rPr>
                        <m:t>𝐁</m:t>
                      </m:r>
                    </m:oMath>
                  </m:oMathPara>
                </a14:m>
                <a:endParaRPr lang="en-US" sz="2800" dirty="0">
                  <a:effectLst/>
                  <a:latin typeface="Calibri"/>
                  <a:ea typeface="Calibri"/>
                  <a:cs typeface="Arial"/>
                </a:endParaRPr>
              </a:p>
              <a:p>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𝑑</m:t>
                      </m:r>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𝐅</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1</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𝐁</m:t>
                          </m:r>
                        </m:e>
                        <m:sub>
                          <m:r>
                            <a:rPr lang="en-US" sz="2800" i="1">
                              <a:effectLst/>
                              <a:latin typeface="Cambria Math"/>
                              <a:ea typeface="Calibri"/>
                              <a:cs typeface="Times New Roman"/>
                            </a:rPr>
                            <m:t>2</m:t>
                          </m:r>
                        </m:sub>
                      </m:sSub>
                    </m:oMath>
                  </m:oMathPara>
                </a14:m>
                <a:endParaRPr lang="ar-IQ" sz="2800" dirty="0"/>
              </a:p>
            </p:txBody>
          </p:sp>
        </mc:Choice>
        <mc:Fallback xmlns="">
          <p:sp>
            <p:nvSpPr>
              <p:cNvPr id="5" name="Rectangle 4"/>
              <p:cNvSpPr>
                <a:spLocks noRot="1" noChangeAspect="1" noMove="1" noResize="1" noEditPoints="1" noAdjustHandles="1" noChangeArrowheads="1" noChangeShapeType="1" noTextEdit="1"/>
              </p:cNvSpPr>
              <p:nvPr/>
            </p:nvSpPr>
            <p:spPr>
              <a:xfrm>
                <a:off x="0" y="3284984"/>
                <a:ext cx="3563888" cy="1815882"/>
              </a:xfrm>
              <a:prstGeom prst="rect">
                <a:avLst/>
              </a:prstGeom>
              <a:blipFill rotWithShape="1">
                <a:blip r:embed="rId4"/>
                <a:stretch>
                  <a:fillRect l="-3419"/>
                </a:stretch>
              </a:blipFill>
            </p:spPr>
            <p:txBody>
              <a:bodyPr/>
              <a:lstStyle/>
              <a:p>
                <a:r>
                  <a:rPr lang="ar-IQ">
                    <a:noFill/>
                  </a:rPr>
                  <a:t> </a:t>
                </a:r>
              </a:p>
            </p:txBody>
          </p:sp>
        </mc:Fallback>
      </mc:AlternateContent>
    </p:spTree>
    <p:extLst>
      <p:ext uri="{BB962C8B-B14F-4D97-AF65-F5344CB8AC3E}">
        <p14:creationId xmlns:p14="http://schemas.microsoft.com/office/powerpoint/2010/main" val="1000812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algn="just" rtl="0">
                  <a:lnSpc>
                    <a:spcPct val="150000"/>
                  </a:lnSpc>
                  <a:spcAft>
                    <a:spcPts val="0"/>
                  </a:spcAft>
                </a:pPr>
                <a:r>
                  <a:rPr lang="en-US" sz="2800" dirty="0" smtClean="0">
                    <a:latin typeface="Times New Roman"/>
                    <a:ea typeface="Calibri"/>
                    <a:cs typeface="Arial"/>
                  </a:rPr>
                  <a:t>from </a:t>
                </a:r>
                <a:r>
                  <a:rPr lang="en-US" sz="2800" dirty="0" err="1">
                    <a:latin typeface="Times New Roman"/>
                    <a:ea typeface="Calibri"/>
                    <a:cs typeface="Arial"/>
                  </a:rPr>
                  <a:t>Biot-Savart's</a:t>
                </a:r>
                <a:r>
                  <a:rPr lang="en-US" sz="2800" dirty="0">
                    <a:latin typeface="Times New Roman"/>
                    <a:ea typeface="Calibri"/>
                    <a:cs typeface="Arial"/>
                  </a:rPr>
                  <a:t> law,</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𝐁</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f>
                        <m:fPr>
                          <m:ctrlPr>
                            <a:rPr lang="en-US" sz="2800" i="1">
                              <a:effectLst/>
                              <a:latin typeface="Cambria Math"/>
                              <a:cs typeface="Times New Roman"/>
                            </a:rPr>
                          </m:ctrlPr>
                        </m:fPr>
                        <m:num>
                          <m:sSub>
                            <m:sSubPr>
                              <m:ctrlPr>
                                <a:rPr lang="en-US" sz="2800" i="1">
                                  <a:effectLst/>
                                  <a:latin typeface="Cambria Math"/>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𝑜</m:t>
                              </m:r>
                            </m:sub>
                          </m:sSub>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2</m:t>
                              </m:r>
                            </m:sub>
                          </m:sSub>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b="1" i="1">
                                  <a:effectLst/>
                                  <a:latin typeface="Cambria Math"/>
                                  <a:ea typeface="Calibri"/>
                                  <a:cs typeface="Times New Roman"/>
                                </a:rPr>
                                <m:t>𝐚</m:t>
                              </m:r>
                            </m:e>
                            <m:sub>
                              <m:sSub>
                                <m:sSubPr>
                                  <m:ctrlPr>
                                    <a:rPr lang="en-US" sz="2800" i="1">
                                      <a:effectLst/>
                                      <a:latin typeface="Cambria Math"/>
                                      <a:cs typeface="Times New Roman"/>
                                    </a:rPr>
                                  </m:ctrlPr>
                                </m:sSub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Sub>
                            </m:sub>
                          </m:sSub>
                        </m:num>
                        <m:den>
                          <m:r>
                            <a:rPr lang="en-US" sz="2800" i="1">
                              <a:effectLst/>
                              <a:latin typeface="Cambria Math"/>
                              <a:ea typeface="Calibri"/>
                              <a:cs typeface="Times New Roman"/>
                            </a:rPr>
                            <m:t>4</m:t>
                          </m:r>
                          <m:r>
                            <a:rPr lang="en-US" sz="2800" i="1">
                              <a:effectLst/>
                              <a:latin typeface="Cambria Math"/>
                              <a:ea typeface="Calibri"/>
                              <a:cs typeface="Times New Roman"/>
                            </a:rPr>
                            <m:t>𝜋</m:t>
                          </m:r>
                          <m:sSubSup>
                            <m:sSubSupPr>
                              <m:ctrlPr>
                                <a:rPr lang="en-US" sz="2800" i="1">
                                  <a:effectLst/>
                                  <a:latin typeface="Cambria Math"/>
                                  <a:cs typeface="Times New Roman"/>
                                </a:rPr>
                              </m:ctrlPr>
                            </m:sSubSup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up>
                              <m:r>
                                <a:rPr lang="en-US" sz="2800" i="1">
                                  <a:effectLst/>
                                  <a:latin typeface="Cambria Math"/>
                                  <a:ea typeface="Calibri"/>
                                  <a:cs typeface="Times New Roman"/>
                                </a:rPr>
                                <m:t>2</m:t>
                              </m:r>
                            </m:sup>
                          </m:sSubSup>
                        </m:den>
                      </m:f>
                    </m:oMath>
                  </m:oMathPara>
                </a14:m>
                <a:endParaRPr lang="en-US" dirty="0" smtClean="0"/>
              </a:p>
              <a:p>
                <a:pPr marL="0" indent="0" algn="l" rtl="0">
                  <a:lnSpc>
                    <a:spcPct val="115000"/>
                  </a:lnSpc>
                  <a:spcAft>
                    <a:spcPts val="0"/>
                  </a:spcAft>
                  <a:buNone/>
                </a:pPr>
                <a:r>
                  <a:rPr lang="en-US" sz="2800" dirty="0" smtClean="0">
                    <a:effectLst/>
                    <a:latin typeface="Times New Roman"/>
                    <a:ea typeface="Calibri"/>
                    <a:cs typeface="Arial"/>
                  </a:rPr>
                  <a:t>Hence,</a:t>
                </a:r>
                <a:endParaRPr lang="en-US" sz="28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𝑑</m:t>
                      </m:r>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𝐅</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f>
                        <m:fPr>
                          <m:ctrlPr>
                            <a:rPr lang="en-US" sz="2800" i="1">
                              <a:effectLst/>
                              <a:latin typeface="Cambria Math"/>
                              <a:cs typeface="Times New Roman"/>
                            </a:rPr>
                          </m:ctrlPr>
                        </m:fPr>
                        <m:num>
                          <m:sSub>
                            <m:sSubPr>
                              <m:ctrlPr>
                                <a:rPr lang="en-US" sz="2800" i="1">
                                  <a:effectLst/>
                                  <a:latin typeface="Cambria Math"/>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𝑜</m:t>
                              </m:r>
                            </m:sub>
                          </m:sSub>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1</m:t>
                              </m:r>
                            </m:sub>
                          </m:sSub>
                          <m:r>
                            <a:rPr lang="en-US" sz="2800" i="1">
                              <a:effectLst/>
                              <a:latin typeface="Cambria Math"/>
                              <a:ea typeface="Calibri"/>
                              <a:cs typeface="Times New Roman"/>
                            </a:rPr>
                            <m:t> </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d>
                            <m:dPr>
                              <m:ctrlPr>
                                <a:rPr lang="en-US" sz="2800" i="1">
                                  <a:effectLst/>
                                  <a:latin typeface="Cambria Math"/>
                                  <a:cs typeface="Times New Roman"/>
                                </a:rPr>
                              </m:ctrlPr>
                            </m:dPr>
                            <m:e>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2</m:t>
                                  </m:r>
                                </m:sub>
                              </m:sSub>
                              <m:r>
                                <a:rPr lang="en-US" sz="2800" i="1">
                                  <a:effectLst/>
                                  <a:latin typeface="Cambria Math"/>
                                  <a:ea typeface="Calibri"/>
                                  <a:cs typeface="Times New Roman"/>
                                </a:rPr>
                                <m:t> </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b="1" i="1">
                                      <a:effectLst/>
                                      <a:latin typeface="Cambria Math"/>
                                      <a:ea typeface="Calibri"/>
                                      <a:cs typeface="Times New Roman"/>
                                    </a:rPr>
                                    <m:t>𝐚</m:t>
                                  </m:r>
                                </m:e>
                                <m:sub>
                                  <m:sSub>
                                    <m:sSubPr>
                                      <m:ctrlPr>
                                        <a:rPr lang="en-US" sz="2800" i="1">
                                          <a:effectLst/>
                                          <a:latin typeface="Cambria Math"/>
                                          <a:cs typeface="Times New Roman"/>
                                        </a:rPr>
                                      </m:ctrlPr>
                                    </m:sSub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Sub>
                                </m:sub>
                              </m:sSub>
                            </m:e>
                          </m:d>
                        </m:num>
                        <m:den>
                          <m:r>
                            <a:rPr lang="en-US" sz="2800" i="1">
                              <a:effectLst/>
                              <a:latin typeface="Cambria Math"/>
                              <a:ea typeface="Calibri"/>
                              <a:cs typeface="Times New Roman"/>
                            </a:rPr>
                            <m:t>4</m:t>
                          </m:r>
                          <m:r>
                            <a:rPr lang="en-US" sz="2800" i="1">
                              <a:effectLst/>
                              <a:latin typeface="Cambria Math"/>
                              <a:ea typeface="Calibri"/>
                              <a:cs typeface="Times New Roman"/>
                            </a:rPr>
                            <m:t>𝜋</m:t>
                          </m:r>
                          <m:r>
                            <a:rPr lang="en-US" sz="2800" i="1">
                              <a:effectLst/>
                              <a:latin typeface="Cambria Math"/>
                              <a:ea typeface="Calibri"/>
                              <a:cs typeface="Times New Roman"/>
                            </a:rPr>
                            <m:t> </m:t>
                          </m:r>
                          <m:sSubSup>
                            <m:sSubSupPr>
                              <m:ctrlPr>
                                <a:rPr lang="en-US" sz="2800" i="1">
                                  <a:effectLst/>
                                  <a:latin typeface="Cambria Math"/>
                                  <a:cs typeface="Times New Roman"/>
                                </a:rPr>
                              </m:ctrlPr>
                            </m:sSubSup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up>
                              <m:r>
                                <a:rPr lang="en-US" sz="2800" i="1">
                                  <a:effectLst/>
                                  <a:latin typeface="Cambria Math"/>
                                  <a:ea typeface="Calibri"/>
                                  <a:cs typeface="Times New Roman"/>
                                </a:rPr>
                                <m:t>2</m:t>
                              </m:r>
                            </m:sup>
                          </m:sSubSup>
                        </m:den>
                      </m:f>
                    </m:oMath>
                  </m:oMathPara>
                </a14:m>
                <a:endParaRPr lang="en-US" sz="2800" dirty="0">
                  <a:effectLst/>
                  <a:latin typeface="Calibri"/>
                  <a:ea typeface="Calibri"/>
                  <a:cs typeface="Arial"/>
                </a:endParaRPr>
              </a:p>
              <a:p>
                <a:pPr marL="0" indent="0" algn="just" rtl="0">
                  <a:lnSpc>
                    <a:spcPct val="150000"/>
                  </a:lnSpc>
                  <a:spcAft>
                    <a:spcPts val="1000"/>
                  </a:spcAft>
                  <a:buNone/>
                </a:pPr>
                <a:r>
                  <a:rPr lang="en-US" sz="2800" dirty="0" smtClean="0">
                    <a:effectLst/>
                    <a:latin typeface="Times New Roman"/>
                    <a:ea typeface="Calibri"/>
                    <a:cs typeface="Arial"/>
                  </a:rPr>
                  <a:t>The total force </a:t>
                </a:r>
                <a14:m>
                  <m:oMath xmlns:m="http://schemas.openxmlformats.org/officeDocument/2006/math">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𝐅</m:t>
                        </m:r>
                      </m:e>
                      <m:sub>
                        <m:r>
                          <a:rPr lang="en-US" sz="2800" i="1">
                            <a:effectLst/>
                            <a:latin typeface="Cambria Math"/>
                            <a:ea typeface="Calibri"/>
                            <a:cs typeface="Times New Roman"/>
                          </a:rPr>
                          <m:t>1</m:t>
                        </m:r>
                      </m:sub>
                    </m:sSub>
                  </m:oMath>
                </a14:m>
                <a:r>
                  <a:rPr lang="en-US" sz="2800" dirty="0">
                    <a:effectLst/>
                    <a:latin typeface="Times New Roman"/>
                    <a:ea typeface="Calibri"/>
                    <a:cs typeface="Arial"/>
                  </a:rPr>
                  <a:t>, on current loop 1 due to current loop 2 shown in </a:t>
                </a:r>
                <a:r>
                  <a:rPr lang="en-US" sz="2800" dirty="0" smtClean="0">
                    <a:effectLst/>
                    <a:latin typeface="Times New Roman"/>
                    <a:ea typeface="Calibri"/>
                    <a:cs typeface="Arial"/>
                  </a:rPr>
                  <a:t>Figure </a:t>
                </a:r>
                <a:r>
                  <a:rPr lang="en-US" sz="2800" dirty="0">
                    <a:effectLst/>
                    <a:latin typeface="Times New Roman"/>
                    <a:ea typeface="Calibri"/>
                    <a:cs typeface="Arial"/>
                  </a:rPr>
                  <a:t>as</a:t>
                </a:r>
                <a:endParaRPr lang="en-US" sz="28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cs typeface="Times New Roman"/>
                            </a:rPr>
                          </m:ctrlPr>
                        </m:sSubPr>
                        <m:e>
                          <m:r>
                            <a:rPr lang="en-US" sz="2800" b="1" i="1">
                              <a:effectLst/>
                              <a:latin typeface="Cambria Math"/>
                              <a:ea typeface="Calibri"/>
                              <a:cs typeface="Times New Roman"/>
                            </a:rPr>
                            <m:t>𝐅</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f>
                        <m:fPr>
                          <m:ctrlPr>
                            <a:rPr lang="en-US" sz="2800" i="1">
                              <a:effectLst/>
                              <a:latin typeface="Cambria Math"/>
                              <a:cs typeface="Times New Roman"/>
                            </a:rPr>
                          </m:ctrlPr>
                        </m:fPr>
                        <m:num>
                          <m:sSub>
                            <m:sSubPr>
                              <m:ctrlPr>
                                <a:rPr lang="en-US" sz="2800" i="1">
                                  <a:effectLst/>
                                  <a:latin typeface="Cambria Math"/>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𝑜</m:t>
                              </m:r>
                            </m:sub>
                          </m:sSub>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1</m:t>
                              </m:r>
                            </m:sub>
                          </m:sSub>
                          <m:sSub>
                            <m:sSubPr>
                              <m:ctrlPr>
                                <a:rPr lang="en-US" sz="2800" i="1">
                                  <a:effectLst/>
                                  <a:latin typeface="Cambria Math"/>
                                  <a:cs typeface="Times New Roman"/>
                                </a:rPr>
                              </m:ctrlPr>
                            </m:sSubPr>
                            <m:e>
                              <m:r>
                                <a:rPr lang="en-US" sz="2800" i="1">
                                  <a:effectLst/>
                                  <a:latin typeface="Cambria Math"/>
                                  <a:ea typeface="Calibri"/>
                                  <a:cs typeface="Times New Roman"/>
                                </a:rPr>
                                <m:t>𝐼</m:t>
                              </m:r>
                            </m:e>
                            <m:sub>
                              <m:r>
                                <a:rPr lang="en-US" sz="2800" i="1">
                                  <a:effectLst/>
                                  <a:latin typeface="Cambria Math"/>
                                  <a:ea typeface="Calibri"/>
                                  <a:cs typeface="Times New Roman"/>
                                </a:rPr>
                                <m:t>2</m:t>
                              </m:r>
                            </m:sub>
                          </m:sSub>
                        </m:num>
                        <m:den>
                          <m:r>
                            <a:rPr lang="en-US" sz="2800" i="1">
                              <a:effectLst/>
                              <a:latin typeface="Cambria Math"/>
                              <a:ea typeface="Calibri"/>
                              <a:cs typeface="Times New Roman"/>
                            </a:rPr>
                            <m:t>4</m:t>
                          </m:r>
                          <m:r>
                            <a:rPr lang="en-US" sz="2800" i="1">
                              <a:effectLst/>
                              <a:latin typeface="Cambria Math"/>
                              <a:ea typeface="Calibri"/>
                              <a:cs typeface="Times New Roman"/>
                            </a:rPr>
                            <m:t>𝜋</m:t>
                          </m:r>
                        </m:den>
                      </m:f>
                      <m:nary>
                        <m:naryPr>
                          <m:chr m:val="∮"/>
                          <m:limLoc m:val="undOvr"/>
                          <m:ctrlPr>
                            <a:rPr lang="en-US" sz="2800" i="1">
                              <a:effectLst/>
                              <a:latin typeface="Cambria Math"/>
                              <a:cs typeface="Times New Roman"/>
                            </a:rPr>
                          </m:ctrlPr>
                        </m:naryPr>
                        <m:sub>
                          <m:sSub>
                            <m:sSubPr>
                              <m:ctrlPr>
                                <a:rPr lang="en-US" sz="2800" i="1">
                                  <a:effectLst/>
                                  <a:latin typeface="Cambria Math"/>
                                  <a:cs typeface="Times New Roman"/>
                                </a:rPr>
                              </m:ctrlPr>
                            </m:sSubPr>
                            <m:e>
                              <m:r>
                                <a:rPr lang="en-US" sz="2800" i="1">
                                  <a:effectLst/>
                                  <a:latin typeface="Cambria Math"/>
                                  <a:ea typeface="Calibri"/>
                                  <a:cs typeface="Times New Roman"/>
                                </a:rPr>
                                <m:t>𝐿</m:t>
                              </m:r>
                            </m:e>
                            <m:sub>
                              <m:r>
                                <a:rPr lang="en-US" sz="2800" i="1">
                                  <a:effectLst/>
                                  <a:latin typeface="Cambria Math"/>
                                  <a:ea typeface="Calibri"/>
                                  <a:cs typeface="Times New Roman"/>
                                </a:rPr>
                                <m:t>1</m:t>
                              </m:r>
                            </m:sub>
                          </m:sSub>
                        </m:sub>
                        <m:sup/>
                        <m:e>
                          <m:nary>
                            <m:naryPr>
                              <m:chr m:val="∮"/>
                              <m:limLoc m:val="undOvr"/>
                              <m:ctrlPr>
                                <a:rPr lang="en-US" sz="2800" i="1">
                                  <a:effectLst/>
                                  <a:latin typeface="Cambria Math"/>
                                  <a:cs typeface="Times New Roman"/>
                                </a:rPr>
                              </m:ctrlPr>
                            </m:naryPr>
                            <m:sub>
                              <m:sSub>
                                <m:sSubPr>
                                  <m:ctrlPr>
                                    <a:rPr lang="en-US" sz="2800" i="1">
                                      <a:effectLst/>
                                      <a:latin typeface="Cambria Math"/>
                                      <a:cs typeface="Times New Roman"/>
                                    </a:rPr>
                                  </m:ctrlPr>
                                </m:sSubPr>
                                <m:e>
                                  <m:r>
                                    <a:rPr lang="en-US" sz="2800" i="1">
                                      <a:effectLst/>
                                      <a:latin typeface="Cambria Math"/>
                                      <a:ea typeface="Calibri"/>
                                      <a:cs typeface="Times New Roman"/>
                                    </a:rPr>
                                    <m:t>𝐿</m:t>
                                  </m:r>
                                </m:e>
                                <m:sub>
                                  <m:r>
                                    <a:rPr lang="en-US" sz="2800" i="1">
                                      <a:effectLst/>
                                      <a:latin typeface="Cambria Math"/>
                                      <a:ea typeface="Calibri"/>
                                      <a:cs typeface="Times New Roman"/>
                                    </a:rPr>
                                    <m:t>2</m:t>
                                  </m:r>
                                </m:sub>
                              </m:sSub>
                            </m:sub>
                            <m:sup/>
                            <m:e>
                              <m:f>
                                <m:fPr>
                                  <m:ctrlPr>
                                    <a:rPr lang="en-US" sz="2800" i="1">
                                      <a:effectLst/>
                                      <a:latin typeface="Cambria Math"/>
                                      <a:cs typeface="Times New Roman"/>
                                    </a:rPr>
                                  </m:ctrlPr>
                                </m:fPr>
                                <m:num>
                                  <m:r>
                                    <a:rPr lang="en-US" sz="2800" i="1">
                                      <a:effectLst/>
                                      <a:latin typeface="Cambria Math"/>
                                      <a:ea typeface="Calibri"/>
                                      <a:cs typeface="Times New Roman"/>
                                    </a:rPr>
                                    <m:t> </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d>
                                    <m:dPr>
                                      <m:ctrlPr>
                                        <a:rPr lang="en-US" sz="2800" i="1">
                                          <a:effectLst/>
                                          <a:latin typeface="Cambria Math"/>
                                          <a:cs typeface="Times New Roman"/>
                                        </a:rPr>
                                      </m:ctrlPr>
                                    </m:dPr>
                                    <m:e>
                                      <m:r>
                                        <a:rPr lang="en-US" sz="2800" i="1">
                                          <a:effectLst/>
                                          <a:latin typeface="Cambria Math"/>
                                          <a:ea typeface="Calibri"/>
                                          <a:cs typeface="Times New Roman"/>
                                        </a:rPr>
                                        <m:t> </m:t>
                                      </m:r>
                                      <m:sSub>
                                        <m:sSubPr>
                                          <m:ctrlPr>
                                            <a:rPr lang="en-US" sz="2800" i="1">
                                              <a:effectLst/>
                                              <a:latin typeface="Cambria Math"/>
                                              <a:cs typeface="Times New Roman"/>
                                            </a:rPr>
                                          </m:ctrlPr>
                                        </m:sSubPr>
                                        <m:e>
                                          <m:r>
                                            <a:rPr lang="en-US" sz="2800" i="1">
                                              <a:effectLst/>
                                              <a:latin typeface="Cambria Math"/>
                                              <a:ea typeface="Calibri"/>
                                              <a:cs typeface="Times New Roman"/>
                                            </a:rPr>
                                            <m:t>𝑑</m:t>
                                          </m:r>
                                          <m:r>
                                            <a:rPr lang="en-US" sz="2800" b="1" i="1">
                                              <a:effectLst/>
                                              <a:latin typeface="Cambria Math"/>
                                              <a:ea typeface="Calibri"/>
                                              <a:cs typeface="Times New Roman"/>
                                            </a:rPr>
                                            <m:t>𝐋</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b="1" i="1">
                                              <a:effectLst/>
                                              <a:latin typeface="Cambria Math"/>
                                              <a:ea typeface="Calibri"/>
                                              <a:cs typeface="Times New Roman"/>
                                            </a:rPr>
                                            <m:t>𝐚</m:t>
                                          </m:r>
                                        </m:e>
                                        <m:sub>
                                          <m:sSub>
                                            <m:sSubPr>
                                              <m:ctrlPr>
                                                <a:rPr lang="en-US" sz="2800" i="1">
                                                  <a:effectLst/>
                                                  <a:latin typeface="Cambria Math"/>
                                                  <a:cs typeface="Times New Roman"/>
                                                </a:rPr>
                                              </m:ctrlPr>
                                            </m:sSub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Sub>
                                        </m:sub>
                                      </m:sSub>
                                    </m:e>
                                  </m:d>
                                </m:num>
                                <m:den>
                                  <m:r>
                                    <a:rPr lang="en-US" sz="2800" i="1">
                                      <a:effectLst/>
                                      <a:latin typeface="Cambria Math"/>
                                      <a:ea typeface="Calibri"/>
                                      <a:cs typeface="Times New Roman"/>
                                    </a:rPr>
                                    <m:t> </m:t>
                                  </m:r>
                                  <m:sSubSup>
                                    <m:sSubSupPr>
                                      <m:ctrlPr>
                                        <a:rPr lang="en-US" sz="2800" i="1">
                                          <a:effectLst/>
                                          <a:latin typeface="Cambria Math"/>
                                          <a:cs typeface="Times New Roman"/>
                                        </a:rPr>
                                      </m:ctrlPr>
                                    </m:sSubSupPr>
                                    <m:e>
                                      <m:r>
                                        <a:rPr lang="en-US" sz="2800" i="1">
                                          <a:effectLst/>
                                          <a:latin typeface="Cambria Math"/>
                                          <a:ea typeface="Calibri"/>
                                          <a:cs typeface="Times New Roman"/>
                                        </a:rPr>
                                        <m:t>𝑅</m:t>
                                      </m:r>
                                    </m:e>
                                    <m:sub>
                                      <m:r>
                                        <a:rPr lang="en-US" sz="2800" i="1">
                                          <a:effectLst/>
                                          <a:latin typeface="Cambria Math"/>
                                          <a:ea typeface="Calibri"/>
                                          <a:cs typeface="Times New Roman"/>
                                        </a:rPr>
                                        <m:t>21</m:t>
                                      </m:r>
                                    </m:sub>
                                    <m:sup>
                                      <m:r>
                                        <a:rPr lang="en-US" sz="2800" i="1">
                                          <a:effectLst/>
                                          <a:latin typeface="Cambria Math"/>
                                          <a:ea typeface="Calibri"/>
                                          <a:cs typeface="Times New Roman"/>
                                        </a:rPr>
                                        <m:t>2</m:t>
                                      </m:r>
                                    </m:sup>
                                  </m:sSubSup>
                                </m:den>
                              </m:f>
                            </m:e>
                          </m:nary>
                        </m:e>
                      </m:nary>
                    </m:oMath>
                  </m:oMathPara>
                </a14:m>
                <a:endParaRPr lang="ar-IQ"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53088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pPr algn="ctr" rtl="0">
              <a:lnSpc>
                <a:spcPct val="150000"/>
              </a:lnSpc>
              <a:spcAft>
                <a:spcPts val="0"/>
              </a:spcAft>
              <a:tabLst>
                <a:tab pos="1487805" algn="l"/>
              </a:tabLst>
            </a:pPr>
            <a:r>
              <a:rPr lang="en-US" sz="3600" dirty="0">
                <a:solidFill>
                  <a:srgbClr val="FF0000"/>
                </a:solidFill>
                <a:latin typeface="Times New Roman"/>
                <a:ea typeface="Calibri"/>
                <a:cs typeface="Arial"/>
              </a:rPr>
              <a:t>8.3 MAGNETIC TORQUE AND </a:t>
            </a:r>
            <a:r>
              <a:rPr lang="en-US" sz="3600" dirty="0" smtClean="0">
                <a:solidFill>
                  <a:srgbClr val="FF0000"/>
                </a:solidFill>
                <a:latin typeface="Times New Roman"/>
                <a:ea typeface="Calibri"/>
                <a:cs typeface="Arial"/>
              </a:rPr>
              <a:t>MOMENT</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08720"/>
                <a:ext cx="9144000" cy="5949280"/>
              </a:xfrm>
            </p:spPr>
            <p:txBody>
              <a:bodyPr/>
              <a:lstStyle/>
              <a:p>
                <a:pPr marL="0" indent="0" algn="just" rtl="0">
                  <a:spcAft>
                    <a:spcPts val="0"/>
                  </a:spcAft>
                  <a:buNone/>
                </a:pPr>
                <a:r>
                  <a:rPr lang="en-US" sz="2800" dirty="0">
                    <a:latin typeface="Times New Roman"/>
                    <a:ea typeface="Calibri"/>
                    <a:cs typeface="Arial"/>
                  </a:rPr>
                  <a:t>The torque </a:t>
                </a:r>
                <a:r>
                  <a:rPr lang="en-US" sz="2800" dirty="0" smtClean="0">
                    <a:effectLst/>
                    <a:latin typeface="Times New Roman"/>
                    <a:ea typeface="Calibri"/>
                    <a:cs typeface="Arial"/>
                  </a:rPr>
                  <a:t>or </a:t>
                </a:r>
                <a:r>
                  <a:rPr lang="en-US" sz="2800" dirty="0">
                    <a:effectLst/>
                    <a:latin typeface="Times New Roman"/>
                    <a:ea typeface="Calibri"/>
                    <a:cs typeface="Arial"/>
                  </a:rPr>
                  <a:t>mechanical moment of </a:t>
                </a:r>
                <a:r>
                  <a:rPr lang="en-US" sz="2800" dirty="0" smtClean="0">
                    <a:effectLst/>
                    <a:latin typeface="Times New Roman"/>
                    <a:ea typeface="Calibri"/>
                    <a:cs typeface="Arial"/>
                  </a:rPr>
                  <a:t>force </a:t>
                </a:r>
                <a:r>
                  <a:rPr lang="en-US" sz="2800" dirty="0">
                    <a:effectLst/>
                    <a:latin typeface="Times New Roman"/>
                    <a:ea typeface="Calibri"/>
                    <a:cs typeface="Arial"/>
                  </a:rPr>
                  <a:t>on the loop is the vector product of the force </a:t>
                </a:r>
                <a14:m>
                  <m:oMath xmlns:m="http://schemas.openxmlformats.org/officeDocument/2006/math">
                    <m:acc>
                      <m:accPr>
                        <m:chr m:val="⃑"/>
                        <m:ctrlPr>
                          <a:rPr lang="en-US" sz="2800" i="1">
                            <a:effectLst/>
                            <a:latin typeface="Cambria Math"/>
                            <a:ea typeface="Calibri"/>
                            <a:cs typeface="Times New Roman"/>
                          </a:rPr>
                        </m:ctrlPr>
                      </m:accPr>
                      <m:e>
                        <m:r>
                          <a:rPr lang="en-US" sz="2800" i="1">
                            <a:effectLst/>
                            <a:latin typeface="Cambria Math"/>
                            <a:ea typeface="Calibri"/>
                            <a:cs typeface="Times New Roman"/>
                          </a:rPr>
                          <m:t>𝐹</m:t>
                        </m:r>
                      </m:e>
                    </m:acc>
                  </m:oMath>
                </a14:m>
                <a:r>
                  <a:rPr lang="en-US" sz="2800" dirty="0">
                    <a:effectLst/>
                    <a:latin typeface="Times New Roman"/>
                    <a:ea typeface="Calibri"/>
                    <a:cs typeface="Arial"/>
                  </a:rPr>
                  <a:t> and the moment arm </a:t>
                </a:r>
                <a:r>
                  <a:rPr lang="en-US" sz="2800" b="1" dirty="0">
                    <a:effectLst/>
                    <a:latin typeface="Times New Roman"/>
                    <a:ea typeface="Calibri"/>
                    <a:cs typeface="Arial"/>
                  </a:rPr>
                  <a:t>r</a:t>
                </a:r>
                <a:r>
                  <a:rPr lang="en-US" sz="2800" dirty="0">
                    <a:effectLst/>
                    <a:latin typeface="Times New Roman"/>
                    <a:ea typeface="Calibri"/>
                    <a:cs typeface="Arial"/>
                  </a:rPr>
                  <a:t>. That is</a:t>
                </a:r>
                <a:r>
                  <a:rPr lang="en-US" sz="2800" dirty="0" smtClean="0">
                    <a:effectLst/>
                    <a:latin typeface="Times New Roman"/>
                    <a:ea typeface="Calibri"/>
                    <a:cs typeface="Arial"/>
                  </a:rPr>
                  <a:t>,</a:t>
                </a:r>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333" t="-1025" r="-133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2267744" y="1888186"/>
                <a:ext cx="3888432" cy="79208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spcBef>
                    <a:spcPct val="20000"/>
                  </a:spcBef>
                  <a:buClr>
                    <a:srgbClr val="0BD0D9"/>
                  </a:buClr>
                  <a:buSzPct val="95000"/>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Calibri"/>
                          <a:cs typeface="Times New Roman"/>
                        </a:rPr>
                        <m:t>𝐓</m:t>
                      </m:r>
                      <m:r>
                        <a:rPr lang="en-US" sz="2800" i="1">
                          <a:solidFill>
                            <a:prstClr val="black"/>
                          </a:solidFill>
                          <a:latin typeface="Cambria Math"/>
                          <a:ea typeface="Calibri"/>
                          <a:cs typeface="Times New Roman"/>
                        </a:rPr>
                        <m:t>=</m:t>
                      </m:r>
                      <m:r>
                        <a:rPr lang="en-US" sz="2800" b="1" i="1">
                          <a:solidFill>
                            <a:prstClr val="black"/>
                          </a:solidFill>
                          <a:latin typeface="Cambria Math"/>
                          <a:ea typeface="Calibri"/>
                          <a:cs typeface="Times New Roman"/>
                        </a:rPr>
                        <m:t>𝐫</m:t>
                      </m:r>
                      <m:r>
                        <a:rPr lang="en-US" sz="2800" i="1">
                          <a:solidFill>
                            <a:prstClr val="black"/>
                          </a:solidFill>
                          <a:latin typeface="Cambria Math"/>
                          <a:ea typeface="Calibri"/>
                          <a:cs typeface="Times New Roman"/>
                        </a:rPr>
                        <m:t>×</m:t>
                      </m:r>
                      <m:r>
                        <a:rPr lang="en-US" sz="2800" b="1" i="1">
                          <a:solidFill>
                            <a:prstClr val="black"/>
                          </a:solidFill>
                          <a:latin typeface="Cambria Math"/>
                          <a:ea typeface="Calibri"/>
                          <a:cs typeface="Times New Roman"/>
                        </a:rPr>
                        <m:t>𝐅</m:t>
                      </m:r>
                      <m:r>
                        <a:rPr lang="en-US" sz="2800" i="1">
                          <a:solidFill>
                            <a:prstClr val="black"/>
                          </a:solidFill>
                          <a:latin typeface="Cambria Math"/>
                          <a:ea typeface="Calibri"/>
                          <a:cs typeface="Times New Roman"/>
                        </a:rPr>
                        <m:t>    </m:t>
                      </m:r>
                      <m:r>
                        <m:rPr>
                          <m:sty m:val="p"/>
                        </m:rPr>
                        <a:rPr lang="en-US" sz="2800">
                          <a:solidFill>
                            <a:prstClr val="black"/>
                          </a:solidFill>
                          <a:latin typeface="Cambria Math"/>
                          <a:ea typeface="Calibri"/>
                          <a:cs typeface="Times New Roman"/>
                        </a:rPr>
                        <m:t>in</m:t>
                      </m:r>
                      <m:r>
                        <a:rPr lang="en-US" sz="2800">
                          <a:solidFill>
                            <a:prstClr val="black"/>
                          </a:solidFill>
                          <a:latin typeface="Cambria Math"/>
                          <a:ea typeface="Calibri"/>
                          <a:cs typeface="Times New Roman"/>
                        </a:rPr>
                        <m:t> </m:t>
                      </m:r>
                      <m:d>
                        <m:dPr>
                          <m:ctrlPr>
                            <a:rPr lang="en-US" sz="2800" i="1">
                              <a:solidFill>
                                <a:prstClr val="black"/>
                              </a:solidFill>
                              <a:latin typeface="Cambria Math"/>
                              <a:cs typeface="Times New Roman"/>
                            </a:rPr>
                          </m:ctrlPr>
                        </m:dPr>
                        <m:e>
                          <m:r>
                            <m:rPr>
                              <m:sty m:val="p"/>
                            </m:rPr>
                            <a:rPr lang="en-US" sz="2800">
                              <a:solidFill>
                                <a:prstClr val="black"/>
                              </a:solidFill>
                              <a:latin typeface="Cambria Math"/>
                              <a:ea typeface="Calibri"/>
                              <a:cs typeface="Times New Roman"/>
                            </a:rPr>
                            <m:t>N</m:t>
                          </m:r>
                          <m:r>
                            <a:rPr lang="en-US" sz="2800">
                              <a:solidFill>
                                <a:prstClr val="black"/>
                              </a:solidFill>
                              <a:latin typeface="Cambria Math"/>
                              <a:ea typeface="Calibri"/>
                              <a:cs typeface="Times New Roman"/>
                            </a:rPr>
                            <m:t>.</m:t>
                          </m:r>
                          <m:r>
                            <m:rPr>
                              <m:sty m:val="p"/>
                            </m:rPr>
                            <a:rPr lang="en-US" sz="2800">
                              <a:solidFill>
                                <a:prstClr val="black"/>
                              </a:solidFill>
                              <a:latin typeface="Cambria Math"/>
                              <a:ea typeface="Calibri"/>
                              <a:cs typeface="Times New Roman"/>
                            </a:rPr>
                            <m:t>m</m:t>
                          </m:r>
                        </m:e>
                      </m:d>
                    </m:oMath>
                  </m:oMathPara>
                </a14:m>
                <a:endParaRPr lang="ar-IQ" sz="2600" dirty="0">
                  <a:solidFill>
                    <a:prstClr val="black"/>
                  </a:solidFill>
                </a:endParaRPr>
              </a:p>
            </p:txBody>
          </p:sp>
        </mc:Choice>
        <mc:Fallback xmlns="">
          <p:sp>
            <p:nvSpPr>
              <p:cNvPr id="4" name="Rounded Rectangle 3"/>
              <p:cNvSpPr>
                <a:spLocks noRot="1" noChangeAspect="1" noMove="1" noResize="1" noEditPoints="1" noAdjustHandles="1" noChangeArrowheads="1" noChangeShapeType="1" noTextEdit="1"/>
              </p:cNvSpPr>
              <p:nvPr/>
            </p:nvSpPr>
            <p:spPr>
              <a:xfrm>
                <a:off x="2267744" y="1888186"/>
                <a:ext cx="3888432" cy="792088"/>
              </a:xfrm>
              <a:prstGeom prst="round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0" y="2752497"/>
                <a:ext cx="9144000" cy="3589444"/>
              </a:xfrm>
              <a:prstGeom prst="rect">
                <a:avLst/>
              </a:prstGeom>
            </p:spPr>
            <p:txBody>
              <a:bodyPr wrap="square">
                <a:spAutoFit/>
              </a:bodyPr>
              <a:lstStyle/>
              <a:p>
                <a:pPr algn="just" rtl="0">
                  <a:lnSpc>
                    <a:spcPct val="150000"/>
                  </a:lnSpc>
                  <a:spcAft>
                    <a:spcPts val="0"/>
                  </a:spcAft>
                </a:pPr>
                <a:r>
                  <a:rPr lang="en-US" sz="2800" dirty="0" smtClean="0">
                    <a:latin typeface="Times New Roman"/>
                    <a:ea typeface="Calibri"/>
                    <a:cs typeface="Arial"/>
                  </a:rPr>
                  <a:t>If we used </a:t>
                </a:r>
                <a:r>
                  <a:rPr lang="en-US" sz="2800" dirty="0">
                    <a:latin typeface="Times New Roman"/>
                    <a:ea typeface="Calibri"/>
                    <a:cs typeface="Arial"/>
                  </a:rPr>
                  <a:t>a rectangular loop </a:t>
                </a:r>
                <a:r>
                  <a:rPr lang="en-US" sz="2800" dirty="0" smtClean="0">
                    <a:latin typeface="Times New Roman"/>
                    <a:ea typeface="Calibri"/>
                    <a:cs typeface="Arial"/>
                  </a:rPr>
                  <a:t>placed </a:t>
                </a:r>
                <a:r>
                  <a:rPr lang="en-US" sz="2800" dirty="0" smtClean="0">
                    <a:effectLst/>
                    <a:latin typeface="Times New Roman"/>
                    <a:ea typeface="Calibri"/>
                    <a:cs typeface="Arial"/>
                  </a:rPr>
                  <a:t>in </a:t>
                </a:r>
                <a:r>
                  <a:rPr lang="en-US" sz="2800" dirty="0">
                    <a:effectLst/>
                    <a:latin typeface="Times New Roman"/>
                    <a:ea typeface="Calibri"/>
                    <a:cs typeface="Arial"/>
                  </a:rPr>
                  <a:t>a uniform magnetic field </a:t>
                </a:r>
                <a:r>
                  <a:rPr lang="en-US" sz="2800" b="1" dirty="0">
                    <a:effectLst/>
                    <a:latin typeface="Times New Roman"/>
                    <a:ea typeface="Calibri"/>
                    <a:cs typeface="Arial"/>
                  </a:rPr>
                  <a:t>B</a:t>
                </a:r>
                <a:r>
                  <a:rPr lang="en-US" sz="2800" dirty="0">
                    <a:effectLst/>
                    <a:latin typeface="Times New Roman"/>
                    <a:ea typeface="Calibri"/>
                    <a:cs typeface="Arial"/>
                  </a:rPr>
                  <a:t> Fig. </a:t>
                </a:r>
                <a:r>
                  <a:rPr lang="en-US" sz="2800" dirty="0">
                    <a:solidFill>
                      <a:prstClr val="black"/>
                    </a:solidFill>
                    <a:latin typeface="Times New Roman"/>
                    <a:ea typeface="Calibri"/>
                    <a:cs typeface="Arial"/>
                  </a:rPr>
                  <a:t>(</a:t>
                </a:r>
                <a:r>
                  <a:rPr lang="en-US" sz="2800" dirty="0" smtClean="0">
                    <a:effectLst/>
                    <a:latin typeface="Times New Roman"/>
                    <a:ea typeface="Calibri"/>
                    <a:cs typeface="Arial"/>
                  </a:rPr>
                  <a:t>8.5a</a:t>
                </a:r>
                <a:r>
                  <a:rPr lang="en-US" sz="2800" dirty="0">
                    <a:effectLst/>
                    <a:latin typeface="Times New Roman"/>
                    <a:ea typeface="Calibri"/>
                    <a:cs typeface="Arial"/>
                  </a:rPr>
                  <a:t>). </a:t>
                </a:r>
                <a:r>
                  <a:rPr lang="en-US" sz="2800" dirty="0" smtClean="0">
                    <a:effectLst/>
                    <a:latin typeface="Times New Roman"/>
                    <a:ea typeface="Calibri"/>
                    <a:cs typeface="Arial"/>
                  </a:rPr>
                  <a:t>The </a:t>
                </a:r>
                <a14:m>
                  <m:oMath xmlns:m="http://schemas.openxmlformats.org/officeDocument/2006/math">
                    <m:r>
                      <a:rPr lang="en-US" sz="2800" i="1">
                        <a:effectLst/>
                        <a:latin typeface="Cambria Math"/>
                        <a:ea typeface="Calibri"/>
                        <a:cs typeface="Times New Roman"/>
                      </a:rPr>
                      <m:t>𝑑</m:t>
                    </m:r>
                    <m:r>
                      <a:rPr lang="en-US" sz="2800" b="1" i="1">
                        <a:effectLst/>
                        <a:latin typeface="Cambria Math"/>
                        <a:ea typeface="Calibri"/>
                        <a:cs typeface="Times New Roman"/>
                      </a:rPr>
                      <m:t>𝐋</m:t>
                    </m:r>
                  </m:oMath>
                </a14:m>
                <a:r>
                  <a:rPr lang="en-US" sz="2800" dirty="0">
                    <a:effectLst/>
                    <a:latin typeface="Times New Roman"/>
                    <a:ea typeface="Calibri"/>
                    <a:cs typeface="Arial"/>
                  </a:rPr>
                  <a:t> is parallel to </a:t>
                </a:r>
                <a:r>
                  <a:rPr lang="en-US" sz="2800" b="1" dirty="0">
                    <a:effectLst/>
                    <a:latin typeface="Times New Roman"/>
                    <a:ea typeface="Calibri"/>
                    <a:cs typeface="Arial"/>
                  </a:rPr>
                  <a:t>B</a:t>
                </a:r>
                <a:r>
                  <a:rPr lang="en-US" sz="2800" dirty="0">
                    <a:effectLst/>
                    <a:latin typeface="Times New Roman"/>
                    <a:ea typeface="Calibri"/>
                    <a:cs typeface="Arial"/>
                  </a:rPr>
                  <a:t> along sides 1-2 and 3-4 of the loop and </a:t>
                </a:r>
                <a:r>
                  <a:rPr lang="en-US" sz="2800" dirty="0" smtClean="0">
                    <a:effectLst/>
                    <a:latin typeface="Times New Roman"/>
                    <a:ea typeface="Calibri"/>
                    <a:cs typeface="Arial"/>
                  </a:rPr>
                  <a:t>no </a:t>
                </a:r>
                <a:r>
                  <a:rPr lang="en-US" sz="2800" dirty="0">
                    <a:effectLst/>
                    <a:latin typeface="Times New Roman"/>
                    <a:ea typeface="Calibri"/>
                    <a:cs typeface="Arial"/>
                  </a:rPr>
                  <a:t>force is exerted on those sides. Thus</a:t>
                </a:r>
                <a:endParaRPr lang="en-US" sz="2800" dirty="0">
                  <a:effectLst/>
                  <a:latin typeface="Calibri"/>
                  <a:ea typeface="Calibri"/>
                  <a:cs typeface="Arial"/>
                </a:endParaRPr>
              </a:p>
              <a:p>
                <a:pPr algn="just" rtl="0">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𝐅</m:t>
                      </m:r>
                      <m:r>
                        <a:rPr lang="en-US" sz="2400" i="1">
                          <a:effectLst/>
                          <a:latin typeface="Cambria Math"/>
                          <a:ea typeface="Calibri"/>
                          <a:cs typeface="Times New Roman"/>
                        </a:rPr>
                        <m:t>=</m:t>
                      </m:r>
                      <m:r>
                        <a:rPr lang="en-US" sz="2400" i="1">
                          <a:effectLst/>
                          <a:latin typeface="Cambria Math"/>
                          <a:ea typeface="Calibri"/>
                          <a:cs typeface="Times New Roman"/>
                        </a:rPr>
                        <m:t>𝐼</m:t>
                      </m:r>
                      <m:nary>
                        <m:naryPr>
                          <m:limLoc m:val="undOvr"/>
                          <m:ctrlPr>
                            <a:rPr lang="en-US" sz="2400" i="1">
                              <a:effectLst/>
                              <a:latin typeface="Cambria Math"/>
                              <a:ea typeface="Calibri"/>
                              <a:cs typeface="Times New Roman"/>
                            </a:rPr>
                          </m:ctrlPr>
                        </m:naryPr>
                        <m:sub>
                          <m:r>
                            <a:rPr lang="en-US" sz="2400" i="1">
                              <a:effectLst/>
                              <a:latin typeface="Cambria Math"/>
                              <a:ea typeface="Calibri"/>
                              <a:cs typeface="Times New Roman"/>
                            </a:rPr>
                            <m:t>2</m:t>
                          </m:r>
                        </m:sub>
                        <m:sup>
                          <m:r>
                            <a:rPr lang="en-US" sz="2400" i="1">
                              <a:effectLst/>
                              <a:latin typeface="Cambria Math"/>
                              <a:ea typeface="Calibri"/>
                              <a:cs typeface="Times New Roman"/>
                            </a:rPr>
                            <m:t>3</m:t>
                          </m:r>
                        </m:sup>
                        <m:e>
                          <m:r>
                            <a:rPr lang="en-US" sz="2400" i="1">
                              <a:effectLst/>
                              <a:latin typeface="Cambria Math"/>
                              <a:ea typeface="Calibri"/>
                              <a:cs typeface="Times New Roman"/>
                            </a:rPr>
                            <m:t>𝑑</m:t>
                          </m:r>
                          <m:r>
                            <a:rPr lang="en-US" sz="2400" b="1" i="1">
                              <a:effectLst/>
                              <a:latin typeface="Cambria Math"/>
                              <a:ea typeface="Calibri"/>
                              <a:cs typeface="Times New Roman"/>
                            </a:rPr>
                            <m:t>𝐋</m:t>
                          </m:r>
                          <m:r>
                            <a:rPr lang="en-US" sz="2400" i="1">
                              <a:effectLst/>
                              <a:latin typeface="Cambria Math"/>
                              <a:ea typeface="Calibri"/>
                              <a:cs typeface="Times New Roman"/>
                            </a:rPr>
                            <m:t>×</m:t>
                          </m:r>
                          <m:r>
                            <a:rPr lang="en-US" sz="2400" b="1" i="1">
                              <a:effectLst/>
                              <a:latin typeface="Cambria Math"/>
                              <a:ea typeface="Calibri"/>
                              <a:cs typeface="Times New Roman"/>
                            </a:rPr>
                            <m:t>𝐁</m:t>
                          </m:r>
                        </m:e>
                      </m:nary>
                      <m:r>
                        <a:rPr lang="en-US" sz="2400" i="1">
                          <a:effectLst/>
                          <a:latin typeface="Cambria Math"/>
                          <a:ea typeface="Calibri"/>
                          <a:cs typeface="Times New Roman"/>
                        </a:rPr>
                        <m:t>+</m:t>
                      </m:r>
                      <m:r>
                        <a:rPr lang="en-US" sz="2400" i="1">
                          <a:effectLst/>
                          <a:latin typeface="Cambria Math"/>
                          <a:ea typeface="Calibri"/>
                          <a:cs typeface="Times New Roman"/>
                        </a:rPr>
                        <m:t>𝐼</m:t>
                      </m:r>
                      <m:nary>
                        <m:naryPr>
                          <m:limLoc m:val="undOvr"/>
                          <m:ctrlPr>
                            <a:rPr lang="en-US" sz="2400" i="1">
                              <a:effectLst/>
                              <a:latin typeface="Cambria Math"/>
                              <a:ea typeface="Calibri"/>
                              <a:cs typeface="Times New Roman"/>
                            </a:rPr>
                          </m:ctrlPr>
                        </m:naryPr>
                        <m:sub>
                          <m:r>
                            <a:rPr lang="en-US" sz="2400" i="1">
                              <a:effectLst/>
                              <a:latin typeface="Cambria Math"/>
                              <a:ea typeface="Calibri"/>
                              <a:cs typeface="Times New Roman"/>
                            </a:rPr>
                            <m:t>4</m:t>
                          </m:r>
                        </m:sub>
                        <m:sup>
                          <m:r>
                            <a:rPr lang="en-US" sz="2400" i="1">
                              <a:effectLst/>
                              <a:latin typeface="Cambria Math"/>
                              <a:ea typeface="Calibri"/>
                              <a:cs typeface="Times New Roman"/>
                            </a:rPr>
                            <m:t>1</m:t>
                          </m:r>
                        </m:sup>
                        <m:e>
                          <m:r>
                            <a:rPr lang="en-US" sz="2400" i="1">
                              <a:effectLst/>
                              <a:latin typeface="Cambria Math"/>
                              <a:ea typeface="Calibri"/>
                              <a:cs typeface="Times New Roman"/>
                            </a:rPr>
                            <m:t>𝑑</m:t>
                          </m:r>
                          <m:r>
                            <a:rPr lang="en-US" sz="2400" b="1" i="1">
                              <a:effectLst/>
                              <a:latin typeface="Cambria Math"/>
                              <a:ea typeface="Calibri"/>
                              <a:cs typeface="Times New Roman"/>
                            </a:rPr>
                            <m:t>𝐋</m:t>
                          </m:r>
                          <m:r>
                            <a:rPr lang="en-US" sz="2400" i="1">
                              <a:effectLst/>
                              <a:latin typeface="Cambria Math"/>
                              <a:ea typeface="Calibri"/>
                              <a:cs typeface="Times New Roman"/>
                            </a:rPr>
                            <m:t>×</m:t>
                          </m:r>
                          <m:r>
                            <a:rPr lang="en-US" sz="2400" b="1" i="1">
                              <a:effectLst/>
                              <a:latin typeface="Cambria Math"/>
                              <a:ea typeface="Calibri"/>
                              <a:cs typeface="Times New Roman"/>
                            </a:rPr>
                            <m:t>𝐁</m:t>
                          </m:r>
                        </m:e>
                      </m:nary>
                      <m:r>
                        <a:rPr lang="en-US" sz="2400" i="1">
                          <a:effectLst/>
                          <a:latin typeface="Cambria Math"/>
                          <a:ea typeface="Calibri"/>
                          <a:cs typeface="Times New Roman"/>
                        </a:rPr>
                        <m:t>=</m:t>
                      </m:r>
                      <m:r>
                        <a:rPr lang="en-US" sz="2400" i="1">
                          <a:effectLst/>
                          <a:latin typeface="Cambria Math"/>
                          <a:ea typeface="Calibri"/>
                          <a:cs typeface="Times New Roman"/>
                        </a:rPr>
                        <m:t>𝐼</m:t>
                      </m:r>
                      <m:nary>
                        <m:naryPr>
                          <m:limLoc m:val="undOvr"/>
                          <m:ctrlPr>
                            <a:rPr lang="en-US" sz="2400" i="1">
                              <a:effectLst/>
                              <a:latin typeface="Cambria Math"/>
                              <a:ea typeface="Calibri"/>
                              <a:cs typeface="Times New Roman"/>
                            </a:rPr>
                          </m:ctrlPr>
                        </m:naryPr>
                        <m:sub>
                          <m:r>
                            <a:rPr lang="en-US" sz="2400" i="1">
                              <a:effectLst/>
                              <a:latin typeface="Cambria Math"/>
                              <a:ea typeface="Calibri"/>
                              <a:cs typeface="Times New Roman"/>
                            </a:rPr>
                            <m:t>0</m:t>
                          </m:r>
                        </m:sub>
                        <m:sup>
                          <m:r>
                            <a:rPr lang="en-US" sz="2400" i="1">
                              <a:effectLst/>
                              <a:latin typeface="Cambria Math"/>
                              <a:ea typeface="Calibri"/>
                              <a:cs typeface="Times New Roman"/>
                            </a:rPr>
                            <m:t>𝓁</m:t>
                          </m:r>
                        </m:sup>
                        <m:e>
                          <m:r>
                            <a:rPr lang="en-US" sz="2400" i="1">
                              <a:effectLst/>
                              <a:latin typeface="Cambria Math"/>
                              <a:ea typeface="Calibri"/>
                              <a:cs typeface="Times New Roman"/>
                            </a:rPr>
                            <m:t>𝑑𝑧</m:t>
                          </m:r>
                          <m:r>
                            <a:rPr lang="en-US" sz="2400" i="1">
                              <a:effectLst/>
                              <a:latin typeface="Cambria Math"/>
                              <a:ea typeface="Calibri"/>
                              <a:cs typeface="Times New Roman"/>
                            </a:rPr>
                            <m:t> </m:t>
                          </m:r>
                          <m:sSub>
                            <m:sSubPr>
                              <m:ctrlPr>
                                <a:rPr lang="en-US" sz="2400" i="1">
                                  <a:effectLst/>
                                  <a:latin typeface="Cambria Math"/>
                                  <a:ea typeface="Calibri"/>
                                  <a:cs typeface="Times New Roman"/>
                                </a:rPr>
                              </m:ctrlPr>
                            </m:sSubPr>
                            <m:e>
                              <m:r>
                                <a:rPr lang="en-US" sz="2400" b="1" i="1">
                                  <a:effectLst/>
                                  <a:latin typeface="Cambria Math"/>
                                  <a:ea typeface="Calibri"/>
                                  <a:cs typeface="Times New Roman"/>
                                </a:rPr>
                                <m:t>𝐚</m:t>
                              </m:r>
                            </m:e>
                            <m:sub>
                              <m:r>
                                <a:rPr lang="en-US" sz="2400" i="1">
                                  <a:effectLst/>
                                  <a:latin typeface="Cambria Math"/>
                                  <a:ea typeface="Calibri"/>
                                  <a:cs typeface="Times New Roman"/>
                                </a:rPr>
                                <m:t>𝑧</m:t>
                              </m:r>
                            </m:sub>
                          </m:sSub>
                          <m:r>
                            <a:rPr lang="en-US" sz="2400" i="1">
                              <a:effectLst/>
                              <a:latin typeface="Cambria Math"/>
                              <a:ea typeface="Calibri"/>
                              <a:cs typeface="Times New Roman"/>
                            </a:rPr>
                            <m:t>×</m:t>
                          </m:r>
                          <m:r>
                            <a:rPr lang="en-US" sz="2400" b="1" i="1">
                              <a:effectLst/>
                              <a:latin typeface="Cambria Math"/>
                              <a:ea typeface="Calibri"/>
                              <a:cs typeface="Times New Roman"/>
                            </a:rPr>
                            <m:t>𝐁</m:t>
                          </m:r>
                        </m:e>
                      </m:nary>
                      <m:r>
                        <a:rPr lang="en-US" sz="2400" i="1">
                          <a:effectLst/>
                          <a:latin typeface="Cambria Math"/>
                          <a:ea typeface="Calibri"/>
                          <a:cs typeface="Times New Roman"/>
                        </a:rPr>
                        <m:t>+</m:t>
                      </m:r>
                      <m:r>
                        <a:rPr lang="en-US" sz="2400" i="1">
                          <a:effectLst/>
                          <a:latin typeface="Cambria Math"/>
                          <a:ea typeface="Calibri"/>
                          <a:cs typeface="Times New Roman"/>
                        </a:rPr>
                        <m:t>𝐼</m:t>
                      </m:r>
                      <m:nary>
                        <m:naryPr>
                          <m:limLoc m:val="undOvr"/>
                          <m:ctrlPr>
                            <a:rPr lang="en-US" sz="2400" i="1">
                              <a:effectLst/>
                              <a:latin typeface="Cambria Math"/>
                              <a:ea typeface="Calibri"/>
                              <a:cs typeface="Times New Roman"/>
                            </a:rPr>
                          </m:ctrlPr>
                        </m:naryPr>
                        <m:sub>
                          <m:r>
                            <a:rPr lang="en-US" sz="2400" i="1">
                              <a:effectLst/>
                              <a:latin typeface="Cambria Math"/>
                              <a:ea typeface="Calibri"/>
                              <a:cs typeface="Times New Roman"/>
                            </a:rPr>
                            <m:t>𝓁</m:t>
                          </m:r>
                        </m:sub>
                        <m:sup>
                          <m:r>
                            <a:rPr lang="en-US" sz="2400" i="1">
                              <a:effectLst/>
                              <a:latin typeface="Cambria Math"/>
                              <a:ea typeface="Calibri"/>
                              <a:cs typeface="Times New Roman"/>
                            </a:rPr>
                            <m:t>0</m:t>
                          </m:r>
                        </m:sup>
                        <m:e>
                          <m:r>
                            <a:rPr lang="en-US" sz="2400" i="1">
                              <a:effectLst/>
                              <a:latin typeface="Cambria Math"/>
                              <a:ea typeface="Calibri"/>
                              <a:cs typeface="Times New Roman"/>
                            </a:rPr>
                            <m:t>𝑑𝑧</m:t>
                          </m:r>
                          <m:r>
                            <a:rPr lang="en-US" sz="2400" i="1">
                              <a:effectLst/>
                              <a:latin typeface="Cambria Math"/>
                              <a:ea typeface="Calibri"/>
                              <a:cs typeface="Times New Roman"/>
                            </a:rPr>
                            <m:t> </m:t>
                          </m:r>
                          <m:sSub>
                            <m:sSubPr>
                              <m:ctrlPr>
                                <a:rPr lang="en-US" sz="2400" i="1">
                                  <a:effectLst/>
                                  <a:latin typeface="Cambria Math"/>
                                  <a:ea typeface="Calibri"/>
                                  <a:cs typeface="Times New Roman"/>
                                </a:rPr>
                              </m:ctrlPr>
                            </m:sSubPr>
                            <m:e>
                              <m:r>
                                <a:rPr lang="en-US" sz="2400" b="1" i="1">
                                  <a:effectLst/>
                                  <a:latin typeface="Cambria Math"/>
                                  <a:ea typeface="Calibri"/>
                                  <a:cs typeface="Times New Roman"/>
                                </a:rPr>
                                <m:t>𝐚</m:t>
                              </m:r>
                            </m:e>
                            <m:sub>
                              <m:r>
                                <a:rPr lang="en-US" sz="2400" i="1">
                                  <a:effectLst/>
                                  <a:latin typeface="Cambria Math"/>
                                  <a:ea typeface="Calibri"/>
                                  <a:cs typeface="Times New Roman"/>
                                </a:rPr>
                                <m:t>𝑧</m:t>
                              </m:r>
                            </m:sub>
                          </m:sSub>
                          <m:r>
                            <a:rPr lang="en-US" sz="2400" i="1">
                              <a:effectLst/>
                              <a:latin typeface="Cambria Math"/>
                              <a:ea typeface="Calibri"/>
                              <a:cs typeface="Times New Roman"/>
                            </a:rPr>
                            <m:t>×</m:t>
                          </m:r>
                          <m:r>
                            <a:rPr lang="en-US" sz="2400" b="1" i="1">
                              <a:effectLst/>
                              <a:latin typeface="Cambria Math"/>
                              <a:ea typeface="Calibri"/>
                              <a:cs typeface="Times New Roman"/>
                            </a:rPr>
                            <m:t>𝐁</m:t>
                          </m:r>
                        </m:e>
                      </m:nary>
                    </m:oMath>
                  </m:oMathPara>
                </a14:m>
                <a:endParaRPr lang="en-US" sz="2400" b="1" dirty="0" smtClean="0">
                  <a:effectLst/>
                  <a:latin typeface="Calibri"/>
                  <a:ea typeface="Calibri"/>
                  <a:cs typeface="Times New Roman"/>
                </a:endParaRPr>
              </a:p>
              <a:p>
                <a:pPr algn="just" rtl="0">
                  <a:spcAft>
                    <a:spcPts val="0"/>
                  </a:spcAft>
                </a:pPr>
                <a14:m>
                  <m:oMathPara xmlns:m="http://schemas.openxmlformats.org/officeDocument/2006/math">
                    <m:oMathParaPr>
                      <m:jc m:val="centerGroup"/>
                    </m:oMathParaPr>
                    <m:oMath xmlns:m="http://schemas.openxmlformats.org/officeDocument/2006/math">
                      <m:r>
                        <a:rPr lang="en-US" sz="2800" b="1" i="1">
                          <a:latin typeface="Cambria Math"/>
                          <a:ea typeface="Calibri"/>
                          <a:cs typeface="Times New Roman"/>
                        </a:rPr>
                        <m:t>𝐅</m:t>
                      </m:r>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b="1" i="1">
                              <a:effectLst/>
                              <a:latin typeface="Cambria Math"/>
                              <a:ea typeface="Calibri"/>
                              <a:cs typeface="Times New Roman"/>
                            </a:rPr>
                            <m:t>𝐅</m:t>
                          </m:r>
                        </m:e>
                        <m:sub>
                          <m:r>
                            <m:rPr>
                              <m:sty m:val="p"/>
                            </m:rPr>
                            <a:rPr lang="en-US" sz="2800">
                              <a:effectLst/>
                              <a:latin typeface="Cambria Math"/>
                              <a:ea typeface="Calibri"/>
                              <a:cs typeface="Times New Roman"/>
                            </a:rPr>
                            <m:t>o</m:t>
                          </m:r>
                        </m:sub>
                      </m:sSub>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b="1" i="1">
                              <a:effectLst/>
                              <a:latin typeface="Cambria Math"/>
                              <a:ea typeface="Calibri"/>
                              <a:cs typeface="Times New Roman"/>
                            </a:rPr>
                            <m:t>𝐅</m:t>
                          </m:r>
                        </m:e>
                        <m:sub>
                          <m:r>
                            <m:rPr>
                              <m:sty m:val="p"/>
                            </m:rPr>
                            <a:rPr lang="en-US" sz="2800">
                              <a:effectLst/>
                              <a:latin typeface="Cambria Math"/>
                              <a:ea typeface="Calibri"/>
                              <a:cs typeface="Times New Roman"/>
                            </a:rPr>
                            <m:t>o</m:t>
                          </m:r>
                        </m:sub>
                      </m:sSub>
                      <m:r>
                        <a:rPr lang="en-US" sz="2800" i="1">
                          <a:effectLst/>
                          <a:latin typeface="Cambria Math"/>
                          <a:ea typeface="Calibri"/>
                          <a:cs typeface="Times New Roman"/>
                        </a:rPr>
                        <m:t>=</m:t>
                      </m:r>
                      <m:r>
                        <a:rPr lang="en-US" sz="2800" i="1">
                          <a:effectLst/>
                          <a:latin typeface="Cambria Math"/>
                          <a:ea typeface="Calibri"/>
                          <a:cs typeface="Times New Roman"/>
                        </a:rPr>
                        <m:t>0</m:t>
                      </m:r>
                    </m:oMath>
                  </m:oMathPara>
                </a14:m>
                <a:endParaRPr lang="en-US" sz="2800" dirty="0">
                  <a:effectLst/>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0" y="2752497"/>
                <a:ext cx="9144000" cy="3589444"/>
              </a:xfrm>
              <a:prstGeom prst="rect">
                <a:avLst/>
              </a:prstGeom>
              <a:blipFill rotWithShape="1">
                <a:blip r:embed="rId4"/>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46407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1" y="764704"/>
            <a:ext cx="5724129" cy="4176464"/>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36512" y="764704"/>
                <a:ext cx="3419872" cy="4247317"/>
              </a:xfrm>
              <a:prstGeom prst="rect">
                <a:avLst/>
              </a:prstGeom>
            </p:spPr>
            <p:txBody>
              <a:bodyPr wrap="square">
                <a:spAutoFit/>
              </a:bodyPr>
              <a:lstStyle/>
              <a:p>
                <a:pPr algn="just" rtl="0">
                  <a:lnSpc>
                    <a:spcPct val="150000"/>
                  </a:lnSpc>
                  <a:spcAft>
                    <a:spcPts val="0"/>
                  </a:spcAft>
                </a:pPr>
                <a:r>
                  <a:rPr lang="en-US" sz="2000" dirty="0" smtClean="0">
                    <a:latin typeface="Times New Roman"/>
                    <a:ea typeface="Calibri"/>
                    <a:cs typeface="Arial"/>
                  </a:rPr>
                  <a:t>where </a:t>
                </a:r>
                <a14:m>
                  <m:oMath xmlns:m="http://schemas.openxmlformats.org/officeDocument/2006/math">
                    <m:d>
                      <m:dPr>
                        <m:begChr m:val="|"/>
                        <m:endChr m:val="|"/>
                        <m:ctrlPr>
                          <a:rPr lang="en-US" sz="2000" i="1">
                            <a:effectLst/>
                            <a:latin typeface="Cambria Math"/>
                            <a:ea typeface="Calibri"/>
                            <a:cs typeface="Times New Roman"/>
                          </a:rPr>
                        </m:ctrlPr>
                      </m:dPr>
                      <m:e>
                        <m:sSub>
                          <m:sSubPr>
                            <m:ctrlPr>
                              <a:rPr lang="en-US" sz="2000" i="1">
                                <a:effectLst/>
                                <a:latin typeface="Cambria Math"/>
                                <a:ea typeface="Calibri"/>
                                <a:cs typeface="Times New Roman"/>
                              </a:rPr>
                            </m:ctrlPr>
                          </m:sSubPr>
                          <m:e>
                            <m:r>
                              <a:rPr lang="en-US" sz="2000" b="1" i="1">
                                <a:effectLst/>
                                <a:latin typeface="Cambria Math"/>
                                <a:ea typeface="Calibri"/>
                                <a:cs typeface="Times New Roman"/>
                              </a:rPr>
                              <m:t>𝐅</m:t>
                            </m:r>
                          </m:e>
                          <m:sub>
                            <m:r>
                              <m:rPr>
                                <m:sty m:val="p"/>
                              </m:rPr>
                              <a:rPr lang="en-US" sz="2000">
                                <a:effectLst/>
                                <a:latin typeface="Cambria Math"/>
                                <a:ea typeface="Calibri"/>
                                <a:cs typeface="Times New Roman"/>
                              </a:rPr>
                              <m:t>o</m:t>
                            </m:r>
                          </m:sub>
                        </m:sSub>
                      </m:e>
                    </m:d>
                    <m:r>
                      <a:rPr lang="en-US" sz="2000" i="1">
                        <a:effectLst/>
                        <a:latin typeface="Cambria Math"/>
                        <a:ea typeface="Calibri"/>
                        <a:cs typeface="Times New Roman"/>
                      </a:rPr>
                      <m:t>=</m:t>
                    </m:r>
                    <m:r>
                      <a:rPr lang="en-US" sz="2000" i="1">
                        <a:effectLst/>
                        <a:latin typeface="Cambria Math"/>
                        <a:ea typeface="Calibri"/>
                        <a:cs typeface="Times New Roman"/>
                      </a:rPr>
                      <m:t>𝐼𝐵</m:t>
                    </m:r>
                    <m:r>
                      <a:rPr lang="en-US" sz="2000" i="1">
                        <a:effectLst/>
                        <a:latin typeface="Cambria Math"/>
                        <a:ea typeface="Calibri"/>
                        <a:cs typeface="Times New Roman"/>
                      </a:rPr>
                      <m:t>𝓁</m:t>
                    </m:r>
                    <m:r>
                      <a:rPr lang="en-US" sz="2000" b="0" i="0" smtClean="0">
                        <a:effectLst/>
                        <a:latin typeface="Cambria Math"/>
                        <a:ea typeface="Calibri"/>
                        <a:cs typeface="Times New Roman"/>
                      </a:rPr>
                      <m:t>,</m:t>
                    </m:r>
                  </m:oMath>
                </a14:m>
                <a:r>
                  <a:rPr lang="en-US" sz="2000" b="1" dirty="0" smtClean="0">
                    <a:effectLst/>
                    <a:latin typeface="Times New Roman"/>
                    <a:ea typeface="Calibri"/>
                    <a:cs typeface="Arial"/>
                  </a:rPr>
                  <a:t>B</a:t>
                </a:r>
                <a:r>
                  <a:rPr lang="en-US" sz="2000" dirty="0" smtClean="0">
                    <a:effectLst/>
                    <a:latin typeface="Times New Roman"/>
                    <a:ea typeface="Calibri"/>
                    <a:cs typeface="Arial"/>
                  </a:rPr>
                  <a:t> </a:t>
                </a:r>
                <a:r>
                  <a:rPr lang="en-US" sz="2000" dirty="0">
                    <a:effectLst/>
                    <a:latin typeface="Times New Roman"/>
                    <a:ea typeface="Calibri"/>
                    <a:cs typeface="Arial"/>
                  </a:rPr>
                  <a:t>is uniform. </a:t>
                </a:r>
                <a:endParaRPr lang="en-US" sz="2000" dirty="0">
                  <a:effectLst/>
                  <a:latin typeface="Calibri"/>
                  <a:ea typeface="Calibri"/>
                  <a:cs typeface="Arial"/>
                </a:endParaRPr>
              </a:p>
              <a:p>
                <a:pPr marL="342900" lvl="0" indent="-342900" algn="just" rtl="0">
                  <a:lnSpc>
                    <a:spcPct val="150000"/>
                  </a:lnSpc>
                  <a:spcAft>
                    <a:spcPts val="0"/>
                  </a:spcAft>
                  <a:buFont typeface="Symbol"/>
                  <a:buChar char=""/>
                </a:pPr>
                <a:r>
                  <a:rPr lang="en-US" sz="2000" dirty="0">
                    <a:effectLst/>
                    <a:latin typeface="Times New Roman"/>
                    <a:ea typeface="Calibri"/>
                    <a:cs typeface="Arial"/>
                  </a:rPr>
                  <a:t>no force is exerted on the loop. </a:t>
                </a:r>
                <a:endParaRPr lang="en-US" sz="2000" dirty="0">
                  <a:effectLst/>
                  <a:latin typeface="Calibri"/>
                  <a:ea typeface="Calibri"/>
                  <a:cs typeface="Arial"/>
                </a:endParaRPr>
              </a:p>
              <a:p>
                <a:pPr marL="342900" lvl="0" indent="-342900" algn="just" rtl="0">
                  <a:lnSpc>
                    <a:spcPct val="150000"/>
                  </a:lnSpc>
                  <a:spcAft>
                    <a:spcPts val="0"/>
                  </a:spcAft>
                  <a:buFont typeface="Symbol"/>
                  <a:buChar char=""/>
                </a:pPr>
                <a14:m>
                  <m:oMath xmlns:m="http://schemas.openxmlformats.org/officeDocument/2006/math">
                    <m:sSub>
                      <m:sSubPr>
                        <m:ctrlPr>
                          <a:rPr lang="en-US" sz="2000" i="1">
                            <a:effectLst/>
                            <a:latin typeface="Cambria Math"/>
                            <a:ea typeface="Calibri"/>
                            <a:cs typeface="Times New Roman"/>
                          </a:rPr>
                        </m:ctrlPr>
                      </m:sSubPr>
                      <m:e>
                        <m:r>
                          <a:rPr lang="en-US" sz="2000" b="1" i="1">
                            <a:effectLst/>
                            <a:latin typeface="Cambria Math"/>
                            <a:ea typeface="Calibri"/>
                            <a:cs typeface="Times New Roman"/>
                          </a:rPr>
                          <m:t>𝐅</m:t>
                        </m:r>
                      </m:e>
                      <m:sub>
                        <m:r>
                          <m:rPr>
                            <m:sty m:val="p"/>
                          </m:rPr>
                          <a:rPr lang="en-US" sz="2000">
                            <a:effectLst/>
                            <a:latin typeface="Cambria Math"/>
                            <a:ea typeface="Calibri"/>
                            <a:cs typeface="Times New Roman"/>
                          </a:rPr>
                          <m:t>o</m:t>
                        </m:r>
                      </m:sub>
                    </m:sSub>
                  </m:oMath>
                </a14:m>
                <a:r>
                  <a:rPr lang="en-US" sz="2000" dirty="0">
                    <a:effectLst/>
                    <a:latin typeface="Times New Roman"/>
                    <a:ea typeface="Calibri"/>
                    <a:cs typeface="Arial"/>
                  </a:rPr>
                  <a:t> and </a:t>
                </a:r>
                <a14:m>
                  <m:oMath xmlns:m="http://schemas.openxmlformats.org/officeDocument/2006/math">
                    <m:sSub>
                      <m:sSubPr>
                        <m:ctrlPr>
                          <a:rPr lang="en-US" sz="2000" i="1">
                            <a:effectLst/>
                            <a:latin typeface="Cambria Math"/>
                            <a:ea typeface="Calibri"/>
                            <a:cs typeface="Times New Roman"/>
                          </a:rPr>
                        </m:ctrlPr>
                      </m:sSubPr>
                      <m:e>
                        <m:r>
                          <a:rPr lang="en-US" sz="2000" b="1" i="1">
                            <a:effectLst/>
                            <a:latin typeface="Cambria Math"/>
                            <a:ea typeface="Calibri"/>
                            <a:cs typeface="Times New Roman"/>
                          </a:rPr>
                          <m:t>−</m:t>
                        </m:r>
                        <m:r>
                          <a:rPr lang="en-US" sz="2000" b="1" i="1">
                            <a:effectLst/>
                            <a:latin typeface="Cambria Math"/>
                            <a:ea typeface="Calibri"/>
                            <a:cs typeface="Times New Roman"/>
                          </a:rPr>
                          <m:t>𝐅</m:t>
                        </m:r>
                      </m:e>
                      <m:sub>
                        <m:r>
                          <m:rPr>
                            <m:sty m:val="p"/>
                          </m:rPr>
                          <a:rPr lang="en-US" sz="2000">
                            <a:effectLst/>
                            <a:latin typeface="Cambria Math"/>
                            <a:ea typeface="Calibri"/>
                            <a:cs typeface="Times New Roman"/>
                          </a:rPr>
                          <m:t>o</m:t>
                        </m:r>
                      </m:sub>
                    </m:sSub>
                  </m:oMath>
                </a14:m>
                <a:r>
                  <a:rPr lang="en-US" sz="2000" dirty="0">
                    <a:effectLst/>
                    <a:latin typeface="Times New Roman"/>
                    <a:ea typeface="Calibri"/>
                    <a:cs typeface="Arial"/>
                  </a:rPr>
                  <a:t> act at different points on the loop, thereby creating a couple</a:t>
                </a:r>
                <a:endParaRPr lang="en-US" sz="2000" dirty="0">
                  <a:effectLst/>
                  <a:latin typeface="Calibri"/>
                  <a:ea typeface="Calibri"/>
                  <a:cs typeface="Arial"/>
                </a:endParaRPr>
              </a:p>
              <a:p>
                <a:pPr marL="342900" lvl="0" indent="-342900" algn="just" rtl="0">
                  <a:lnSpc>
                    <a:spcPct val="150000"/>
                  </a:lnSpc>
                  <a:spcAft>
                    <a:spcPts val="0"/>
                  </a:spcAft>
                  <a:buFont typeface="Symbol"/>
                  <a:buChar char=""/>
                </a:pPr>
                <a:r>
                  <a:rPr lang="en-US" sz="2000" dirty="0">
                    <a:effectLst/>
                    <a:latin typeface="Times New Roman"/>
                    <a:ea typeface="Calibri"/>
                    <a:cs typeface="Arial"/>
                  </a:rPr>
                  <a:t>if the normal to the plane of the loop makes an angle </a:t>
                </a:r>
                <a14:m>
                  <m:oMath xmlns:m="http://schemas.openxmlformats.org/officeDocument/2006/math">
                    <m:r>
                      <a:rPr lang="en-US" sz="2000" i="1">
                        <a:effectLst/>
                        <a:latin typeface="Cambria Math"/>
                        <a:ea typeface="Calibri"/>
                        <a:cs typeface="Times New Roman"/>
                      </a:rPr>
                      <m:t>𝛼</m:t>
                    </m:r>
                  </m:oMath>
                </a14:m>
                <a:r>
                  <a:rPr lang="en-US" sz="2000" dirty="0">
                    <a:effectLst/>
                    <a:latin typeface="Times New Roman"/>
                    <a:ea typeface="Calibri"/>
                    <a:cs typeface="Arial"/>
                  </a:rPr>
                  <a:t> with </a:t>
                </a:r>
                <a:r>
                  <a:rPr lang="en-US" sz="2000" b="1" dirty="0">
                    <a:effectLst/>
                    <a:latin typeface="Times New Roman"/>
                    <a:ea typeface="Calibri"/>
                    <a:cs typeface="Arial"/>
                  </a:rPr>
                  <a:t>B</a:t>
                </a:r>
                <a:r>
                  <a:rPr lang="en-US" sz="2000" dirty="0">
                    <a:effectLst/>
                    <a:latin typeface="Times New Roman"/>
                    <a:ea typeface="Calibri"/>
                    <a:cs typeface="Arial"/>
                  </a:rPr>
                  <a:t>, as in Fig. </a:t>
                </a:r>
                <a:r>
                  <a:rPr lang="en-US" sz="2000" dirty="0">
                    <a:solidFill>
                      <a:prstClr val="black"/>
                    </a:solidFill>
                    <a:latin typeface="Times New Roman"/>
                    <a:ea typeface="Calibri"/>
                    <a:cs typeface="Arial"/>
                  </a:rPr>
                  <a:t>(</a:t>
                </a:r>
                <a:r>
                  <a:rPr lang="en-US" sz="2000" dirty="0" smtClean="0">
                    <a:effectLst/>
                    <a:latin typeface="Times New Roman"/>
                    <a:ea typeface="Calibri"/>
                    <a:cs typeface="Arial"/>
                  </a:rPr>
                  <a:t>8.5b</a:t>
                </a:r>
                <a:r>
                  <a:rPr lang="en-US" sz="2000" dirty="0">
                    <a:effectLst/>
                    <a:latin typeface="Times New Roman"/>
                    <a:ea typeface="Calibri"/>
                    <a:cs typeface="Arial"/>
                  </a:rPr>
                  <a:t>).</a:t>
                </a:r>
                <a:endParaRPr lang="en-US" sz="2000" dirty="0">
                  <a:effectLst/>
                  <a:latin typeface="Calibri"/>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36512" y="764704"/>
                <a:ext cx="3419872" cy="4247317"/>
              </a:xfrm>
              <a:prstGeom prst="rect">
                <a:avLst/>
              </a:prstGeom>
              <a:blipFill rotWithShape="1">
                <a:blip r:embed="rId3"/>
                <a:stretch>
                  <a:fillRect l="-1783" r="-1961" b="-2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5242173"/>
                <a:ext cx="9144000" cy="1384995"/>
              </a:xfrm>
              <a:prstGeom prst="rect">
                <a:avLst/>
              </a:prstGeom>
            </p:spPr>
            <p:txBody>
              <a:bodyPr wrap="square">
                <a:spAutoFit/>
              </a:bodyPr>
              <a:lstStyle/>
              <a:p>
                <a:pPr algn="just" rtl="0">
                  <a:lnSpc>
                    <a:spcPct val="150000"/>
                  </a:lnSpc>
                  <a:spcAft>
                    <a:spcPts val="0"/>
                  </a:spcAft>
                </a:pPr>
                <a:r>
                  <a:rPr lang="en-US" sz="2800" dirty="0">
                    <a:latin typeface="Times New Roman"/>
                    <a:ea typeface="Calibri"/>
                    <a:cs typeface="Arial"/>
                  </a:rPr>
                  <a:t>The torque on the loop is</a:t>
                </a:r>
                <a:r>
                  <a:rPr lang="en-US" sz="2800" dirty="0" smtClean="0">
                    <a:latin typeface="Calibri"/>
                    <a:ea typeface="Calibri"/>
                    <a:cs typeface="Arial"/>
                  </a:rPr>
                  <a:t>          </a:t>
                </a:r>
                <a14:m>
                  <m:oMath xmlns:m="http://schemas.openxmlformats.org/officeDocument/2006/math">
                    <m:d>
                      <m:dPr>
                        <m:begChr m:val="|"/>
                        <m:endChr m:val="|"/>
                        <m:ctrlPr>
                          <a:rPr lang="en-US" sz="2800" i="1">
                            <a:effectLst/>
                            <a:latin typeface="Cambria Math"/>
                            <a:ea typeface="Calibri"/>
                            <a:cs typeface="Times New Roman"/>
                          </a:rPr>
                        </m:ctrlPr>
                      </m:dPr>
                      <m:e>
                        <m:r>
                          <a:rPr lang="en-US" sz="2800" b="1" i="1">
                            <a:effectLst/>
                            <a:latin typeface="Cambria Math"/>
                            <a:ea typeface="Calibri"/>
                            <a:cs typeface="Times New Roman"/>
                          </a:rPr>
                          <m:t>𝐓</m:t>
                        </m:r>
                      </m:e>
                    </m:d>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𝐅</m:t>
                        </m:r>
                      </m:e>
                      <m:sub>
                        <m:r>
                          <m:rPr>
                            <m:sty m:val="p"/>
                          </m:rPr>
                          <a:rPr lang="en-US" sz="2800">
                            <a:effectLst/>
                            <a:latin typeface="Cambria Math"/>
                            <a:ea typeface="Calibri"/>
                            <a:cs typeface="Times New Roman"/>
                          </a:rPr>
                          <m:t>o</m:t>
                        </m:r>
                      </m:sub>
                    </m:sSub>
                    <m:r>
                      <a:rPr lang="en-US" sz="2800" i="1">
                        <a:effectLst/>
                        <a:latin typeface="Cambria Math"/>
                        <a:ea typeface="Calibri"/>
                        <a:cs typeface="Times New Roman"/>
                      </a:rPr>
                      <m:t>|</m:t>
                    </m:r>
                    <m:r>
                      <a:rPr lang="en-US" sz="2800" i="1">
                        <a:effectLst/>
                        <a:latin typeface="Cambria Math"/>
                        <a:ea typeface="Calibri"/>
                        <a:cs typeface="Times New Roman"/>
                      </a:rPr>
                      <m:t>𝑤</m:t>
                    </m:r>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sin</m:t>
                        </m:r>
                      </m:fName>
                      <m:e>
                        <m:r>
                          <a:rPr lang="en-US" sz="2800" i="1">
                            <a:effectLst/>
                            <a:latin typeface="Cambria Math"/>
                            <a:ea typeface="Calibri"/>
                            <a:cs typeface="Times New Roman"/>
                          </a:rPr>
                          <m:t>𝛼</m:t>
                        </m:r>
                      </m:e>
                    </m:func>
                  </m:oMath>
                </a14:m>
                <a:endParaRPr lang="en-US" sz="2800" dirty="0">
                  <a:effectLst/>
                  <a:latin typeface="Calibri"/>
                  <a:ea typeface="Calibri"/>
                  <a:cs typeface="Arial"/>
                </a:endParaRPr>
              </a:p>
              <a:p>
                <a:pPr algn="just" rtl="0">
                  <a:lnSpc>
                    <a:spcPct val="150000"/>
                  </a:lnSpc>
                  <a:spcAft>
                    <a:spcPts val="0"/>
                  </a:spcAft>
                </a:pPr>
                <a:r>
                  <a:rPr lang="en-US" sz="2800" dirty="0" smtClean="0">
                    <a:effectLst/>
                    <a:latin typeface="Times New Roman"/>
                    <a:ea typeface="Times New Roman"/>
                    <a:cs typeface="Arial"/>
                  </a:rPr>
                  <a:t>Or</a:t>
                </a:r>
                <a:r>
                  <a:rPr lang="en-US" sz="2800" dirty="0" smtClean="0">
                    <a:latin typeface="Calibri"/>
                    <a:ea typeface="Times New Roman"/>
                    <a:cs typeface="Arial"/>
                  </a:rPr>
                  <a:t>                                                    </a:t>
                </a:r>
                <a14:m>
                  <m:oMath xmlns:m="http://schemas.openxmlformats.org/officeDocument/2006/math">
                    <m:r>
                      <a:rPr lang="en-US" sz="2800" i="1">
                        <a:effectLst/>
                        <a:latin typeface="Cambria Math"/>
                        <a:ea typeface="Calibri"/>
                        <a:cs typeface="Times New Roman"/>
                      </a:rPr>
                      <m:t>𝑇</m:t>
                    </m:r>
                    <m:r>
                      <a:rPr lang="en-US" sz="2800" i="1">
                        <a:effectLst/>
                        <a:latin typeface="Cambria Math"/>
                        <a:ea typeface="Calibri"/>
                        <a:cs typeface="Times New Roman"/>
                      </a:rPr>
                      <m:t>=</m:t>
                    </m:r>
                    <m:r>
                      <a:rPr lang="en-US" sz="2800" i="1">
                        <a:effectLst/>
                        <a:latin typeface="Cambria Math"/>
                        <a:ea typeface="Calibri"/>
                        <a:cs typeface="Times New Roman"/>
                      </a:rPr>
                      <m:t>𝐵𝐼</m:t>
                    </m:r>
                    <m:r>
                      <a:rPr lang="en-US" sz="2800" i="1">
                        <a:effectLst/>
                        <a:latin typeface="Cambria Math"/>
                        <a:ea typeface="Calibri"/>
                        <a:cs typeface="Times New Roman"/>
                      </a:rPr>
                      <m:t>𝓁</m:t>
                    </m:r>
                    <m:r>
                      <a:rPr lang="en-US" sz="2800" i="1">
                        <a:effectLst/>
                        <a:latin typeface="Cambria Math"/>
                        <a:ea typeface="Calibri"/>
                        <a:cs typeface="Times New Roman"/>
                      </a:rPr>
                      <m:t>𝑤</m:t>
                    </m:r>
                    <m:func>
                      <m:funcPr>
                        <m:ctrlPr>
                          <a:rPr lang="en-US" sz="2800" i="1">
                            <a:effectLst/>
                            <a:latin typeface="Cambria Math"/>
                            <a:cs typeface="Times New Roman"/>
                          </a:rPr>
                        </m:ctrlPr>
                      </m:funcPr>
                      <m:fName>
                        <m:r>
                          <m:rPr>
                            <m:sty m:val="p"/>
                          </m:rPr>
                          <a:rPr lang="en-US" sz="2800">
                            <a:effectLst/>
                            <a:latin typeface="Cambria Math"/>
                            <a:ea typeface="Calibri"/>
                            <a:cs typeface="Times New Roman"/>
                          </a:rPr>
                          <m:t>sin</m:t>
                        </m:r>
                      </m:fName>
                      <m:e>
                        <m:r>
                          <a:rPr lang="en-US" sz="2800" i="1">
                            <a:effectLst/>
                            <a:latin typeface="Cambria Math"/>
                            <a:ea typeface="Calibri"/>
                            <a:cs typeface="Times New Roman"/>
                          </a:rPr>
                          <m:t>𝛼</m:t>
                        </m:r>
                      </m:e>
                    </m:func>
                  </m:oMath>
                </a14:m>
                <a:endParaRPr lang="ar-IQ" sz="2800" dirty="0"/>
              </a:p>
            </p:txBody>
          </p:sp>
        </mc:Choice>
        <mc:Fallback xmlns="">
          <p:sp>
            <p:nvSpPr>
              <p:cNvPr id="6" name="Rectangle 5"/>
              <p:cNvSpPr>
                <a:spLocks noRot="1" noChangeAspect="1" noMove="1" noResize="1" noEditPoints="1" noAdjustHandles="1" noChangeArrowheads="1" noChangeShapeType="1" noTextEdit="1"/>
              </p:cNvSpPr>
              <p:nvPr/>
            </p:nvSpPr>
            <p:spPr>
              <a:xfrm>
                <a:off x="0" y="5242173"/>
                <a:ext cx="9144000" cy="1384995"/>
              </a:xfrm>
              <a:prstGeom prst="rect">
                <a:avLst/>
              </a:prstGeom>
              <a:blipFill rotWithShape="1">
                <a:blip r:embed="rId4"/>
                <a:stretch>
                  <a:fillRect l="-1333" b="-6167"/>
                </a:stretch>
              </a:blipFill>
            </p:spPr>
            <p:txBody>
              <a:bodyPr/>
              <a:lstStyle/>
              <a:p>
                <a:r>
                  <a:rPr lang="ar-IQ">
                    <a:noFill/>
                  </a:rPr>
                  <a:t> </a:t>
                </a:r>
              </a:p>
            </p:txBody>
          </p:sp>
        </mc:Fallback>
      </mc:AlternateContent>
    </p:spTree>
    <p:extLst>
      <p:ext uri="{BB962C8B-B14F-4D97-AF65-F5344CB8AC3E}">
        <p14:creationId xmlns:p14="http://schemas.microsoft.com/office/powerpoint/2010/main" val="172894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algn="just" rtl="0">
                  <a:lnSpc>
                    <a:spcPct val="150000"/>
                  </a:lnSpc>
                  <a:spcAft>
                    <a:spcPts val="0"/>
                  </a:spcAft>
                </a:pPr>
                <a:endParaRPr lang="en-US" sz="2800" dirty="0" smtClean="0">
                  <a:latin typeface="Times New Roman"/>
                  <a:ea typeface="Times New Roman"/>
                  <a:cs typeface="Arial"/>
                </a:endParaRPr>
              </a:p>
              <a:p>
                <a:pPr marL="0" indent="0" algn="just" rtl="0">
                  <a:lnSpc>
                    <a:spcPct val="150000"/>
                  </a:lnSpc>
                  <a:spcAft>
                    <a:spcPts val="0"/>
                  </a:spcAft>
                  <a:buNone/>
                </a:pPr>
                <a:r>
                  <a:rPr lang="en-US" sz="2800" dirty="0" smtClean="0">
                    <a:latin typeface="Times New Roman"/>
                    <a:ea typeface="Times New Roman"/>
                    <a:cs typeface="Arial"/>
                  </a:rPr>
                  <a:t>But </a:t>
                </a:r>
                <a14:m>
                  <m:oMath xmlns:m="http://schemas.openxmlformats.org/officeDocument/2006/math">
                    <m:r>
                      <a:rPr lang="en-US" sz="2800" i="1">
                        <a:effectLst/>
                        <a:latin typeface="Cambria Math"/>
                        <a:ea typeface="Calibri"/>
                        <a:cs typeface="Times New Roman"/>
                      </a:rPr>
                      <m:t>𝓁</m:t>
                    </m:r>
                    <m:r>
                      <a:rPr lang="en-US" sz="2800" i="1">
                        <a:effectLst/>
                        <a:latin typeface="Cambria Math"/>
                        <a:ea typeface="Calibri"/>
                        <a:cs typeface="Times New Roman"/>
                      </a:rPr>
                      <m:t>𝑤</m:t>
                    </m:r>
                    <m:r>
                      <a:rPr lang="en-US" sz="2800" i="1">
                        <a:effectLst/>
                        <a:latin typeface="Cambria Math"/>
                        <a:ea typeface="Times New Roman"/>
                        <a:cs typeface="Times New Roman"/>
                      </a:rPr>
                      <m:t>=</m:t>
                    </m:r>
                    <m:r>
                      <a:rPr lang="en-US" sz="2800" i="1">
                        <a:effectLst/>
                        <a:latin typeface="Cambria Math"/>
                        <a:ea typeface="Times New Roman"/>
                        <a:cs typeface="Times New Roman"/>
                      </a:rPr>
                      <m:t>𝑆</m:t>
                    </m:r>
                  </m:oMath>
                </a14:m>
                <a:r>
                  <a:rPr lang="en-US" sz="2800" dirty="0">
                    <a:effectLst/>
                    <a:latin typeface="Times New Roman"/>
                    <a:ea typeface="Times New Roman"/>
                    <a:cs typeface="Arial"/>
                  </a:rPr>
                  <a:t>, the area of the loop. Hence</a:t>
                </a:r>
                <a:r>
                  <a:rPr lang="en-US" sz="2800" dirty="0" smtClean="0">
                    <a:effectLst/>
                    <a:latin typeface="Times New Roman"/>
                    <a:ea typeface="Times New Roman"/>
                    <a:cs typeface="Arial"/>
                  </a:rPr>
                  <a:t>,</a:t>
                </a:r>
              </a:p>
              <a:p>
                <a:pPr algn="just" rtl="0">
                  <a:lnSpc>
                    <a:spcPct val="150000"/>
                  </a:lnSpc>
                  <a:spcAft>
                    <a:spcPts val="0"/>
                  </a:spcAft>
                </a:pPr>
                <a:endParaRPr lang="en-US" sz="2400" dirty="0">
                  <a:effectLst/>
                  <a:latin typeface="Calibri"/>
                  <a:ea typeface="Calibri"/>
                  <a:cs typeface="Arial"/>
                </a:endParaRPr>
              </a:p>
              <a:p>
                <a:pPr marL="0" indent="0" algn="just" rtl="0">
                  <a:lnSpc>
                    <a:spcPct val="150000"/>
                  </a:lnSpc>
                  <a:spcAft>
                    <a:spcPts val="0"/>
                  </a:spcAft>
                  <a:buNone/>
                </a:pPr>
                <a:r>
                  <a:rPr lang="en-US" sz="2800" dirty="0" smtClean="0">
                    <a:latin typeface="Times New Roman"/>
                    <a:ea typeface="Times New Roman"/>
                    <a:cs typeface="Arial"/>
                  </a:rPr>
                  <a:t>We </a:t>
                </a:r>
                <a:r>
                  <a:rPr lang="en-US" sz="2800" dirty="0">
                    <a:latin typeface="Times New Roman"/>
                    <a:ea typeface="Times New Roman"/>
                    <a:cs typeface="Arial"/>
                  </a:rPr>
                  <a:t>define the quantity</a:t>
                </a:r>
                <a:endParaRPr lang="en-US" sz="2400" dirty="0">
                  <a:effectLst/>
                  <a:latin typeface="Calibri"/>
                  <a:ea typeface="Calibri"/>
                  <a:cs typeface="Arial"/>
                </a:endParaRPr>
              </a:p>
              <a:p>
                <a:pPr marL="0" indent="0" algn="just" rtl="0">
                  <a:lnSpc>
                    <a:spcPct val="150000"/>
                  </a:lnSpc>
                  <a:spcBef>
                    <a:spcPts val="1200"/>
                  </a:spcBef>
                  <a:spcAft>
                    <a:spcPts val="0"/>
                  </a:spcAft>
                  <a:buNone/>
                </a:pPr>
                <a:endParaRPr lang="en-US" sz="2800" dirty="0" smtClean="0">
                  <a:effectLst/>
                  <a:latin typeface="Times New Roman"/>
                  <a:ea typeface="Times New Roman"/>
                  <a:cs typeface="Arial"/>
                </a:endParaRPr>
              </a:p>
              <a:p>
                <a:pPr marL="0" indent="0" algn="just" rtl="0">
                  <a:spcBef>
                    <a:spcPts val="1200"/>
                  </a:spcBef>
                  <a:spcAft>
                    <a:spcPts val="0"/>
                  </a:spcAft>
                  <a:buNone/>
                </a:pPr>
                <a:r>
                  <a:rPr lang="en-US" sz="2800" dirty="0" smtClean="0">
                    <a:effectLst/>
                    <a:latin typeface="Times New Roman"/>
                    <a:ea typeface="Times New Roman"/>
                    <a:cs typeface="Arial"/>
                  </a:rPr>
                  <a:t>This magnetic dipole moment (</a:t>
                </a:r>
                <a14:m>
                  <m:oMath xmlns:m="http://schemas.openxmlformats.org/officeDocument/2006/math">
                    <m:r>
                      <m:rPr>
                        <m:sty m:val="p"/>
                      </m:rPr>
                      <a:rPr lang="en-US" sz="2800">
                        <a:effectLst/>
                        <a:latin typeface="Cambria Math"/>
                        <a:ea typeface="Times New Roman"/>
                        <a:cs typeface="Times New Roman"/>
                      </a:rPr>
                      <m:t>in</m:t>
                    </m:r>
                    <m:r>
                      <a:rPr lang="en-US" sz="2800">
                        <a:effectLst/>
                        <a:latin typeface="Cambria Math"/>
                        <a:ea typeface="Times New Roman"/>
                        <a:cs typeface="Times New Roman"/>
                      </a:rPr>
                      <m:t> </m:t>
                    </m:r>
                    <m:r>
                      <m:rPr>
                        <m:sty m:val="p"/>
                      </m:rPr>
                      <a:rPr lang="en-US" sz="2800">
                        <a:effectLst/>
                        <a:latin typeface="Cambria Math"/>
                        <a:ea typeface="Times New Roman"/>
                        <a:cs typeface="Times New Roman"/>
                      </a:rPr>
                      <m:t>A</m:t>
                    </m:r>
                    <m:r>
                      <a:rPr lang="en-US" sz="2800">
                        <a:effectLst/>
                        <a:latin typeface="Cambria Math"/>
                        <a:ea typeface="Times New Roman"/>
                        <a:cs typeface="Times New Roman"/>
                      </a:rPr>
                      <m:t>/</m:t>
                    </m:r>
                    <m:sSup>
                      <m:sSupPr>
                        <m:ctrlPr>
                          <a:rPr lang="en-US" sz="2800" i="1">
                            <a:effectLst/>
                            <a:latin typeface="Cambria Math"/>
                            <a:ea typeface="Times New Roman"/>
                            <a:cs typeface="Times New Roman"/>
                          </a:rPr>
                        </m:ctrlPr>
                      </m:sSupPr>
                      <m:e>
                        <m:r>
                          <m:rPr>
                            <m:sty m:val="p"/>
                          </m:rPr>
                          <a:rPr lang="en-US" sz="2800">
                            <a:effectLst/>
                            <a:latin typeface="Cambria Math"/>
                            <a:ea typeface="Times New Roman"/>
                            <a:cs typeface="Times New Roman"/>
                          </a:rPr>
                          <m:t>m</m:t>
                        </m:r>
                      </m:e>
                      <m:sup>
                        <m:r>
                          <a:rPr lang="en-US" sz="2800">
                            <a:effectLst/>
                            <a:latin typeface="Cambria Math"/>
                            <a:ea typeface="Times New Roman"/>
                            <a:cs typeface="Times New Roman"/>
                          </a:rPr>
                          <m:t>2</m:t>
                        </m:r>
                      </m:sup>
                    </m:sSup>
                  </m:oMath>
                </a14:m>
                <a:r>
                  <a:rPr lang="en-US" sz="2800" dirty="0">
                    <a:effectLst/>
                    <a:latin typeface="Times New Roman"/>
                    <a:ea typeface="Times New Roman"/>
                    <a:cs typeface="Arial"/>
                  </a:rPr>
                  <a:t>). </a:t>
                </a:r>
                <a:endParaRPr lang="en-US" sz="2800" dirty="0">
                  <a:effectLst/>
                  <a:latin typeface="Calibri"/>
                  <a:ea typeface="Calibri"/>
                  <a:cs typeface="Arial"/>
                </a:endParaRPr>
              </a:p>
              <a:p>
                <a:pPr marL="0" indent="0" algn="just" rtl="0">
                  <a:lnSpc>
                    <a:spcPct val="150000"/>
                  </a:lnSpc>
                  <a:spcBef>
                    <a:spcPts val="1200"/>
                  </a:spcBef>
                  <a:spcAft>
                    <a:spcPts val="0"/>
                  </a:spcAft>
                  <a:buNone/>
                </a:pPr>
                <a:r>
                  <a:rPr lang="en-US" sz="2800" dirty="0">
                    <a:solidFill>
                      <a:srgbClr val="FF0000"/>
                    </a:solidFill>
                    <a:effectLst/>
                    <a:latin typeface="Times New Roman"/>
                    <a:ea typeface="Times New Roman"/>
                    <a:cs typeface="Arial"/>
                  </a:rPr>
                  <a:t>The magnetic dipole moment:</a:t>
                </a:r>
                <a:r>
                  <a:rPr lang="en-US" sz="2800" dirty="0">
                    <a:effectLst/>
                    <a:latin typeface="Times New Roman"/>
                    <a:ea typeface="Times New Roman"/>
                    <a:cs typeface="Arial"/>
                  </a:rPr>
                  <a:t> is the product of current and area of the loop; its direction is normal to the loop. Thus</a:t>
                </a:r>
                <a:r>
                  <a:rPr lang="en-US" sz="2800" dirty="0" smtClean="0">
                    <a:effectLst/>
                    <a:latin typeface="Times New Roman"/>
                    <a:ea typeface="Times New Roman"/>
                    <a:cs typeface="Arial"/>
                  </a:rPr>
                  <a:t>,</a:t>
                </a:r>
              </a:p>
              <a:p>
                <a:pPr marL="0" indent="0" algn="just" rtl="0">
                  <a:lnSpc>
                    <a:spcPct val="150000"/>
                  </a:lnSpc>
                  <a:spcBef>
                    <a:spcPts val="1200"/>
                  </a:spcBef>
                  <a:spcAft>
                    <a:spcPts val="0"/>
                  </a:spcAft>
                  <a:buNone/>
                </a:pPr>
                <a:endParaRPr lang="en-US" sz="28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2" name="Rounded Rectangle 1"/>
              <p:cNvSpPr/>
              <p:nvPr/>
            </p:nvSpPr>
            <p:spPr>
              <a:xfrm>
                <a:off x="3329608" y="1412776"/>
                <a:ext cx="2448272" cy="792088"/>
              </a:xfrm>
              <a:prstGeom prst="roundRect">
                <a:avLst/>
              </a:prstGeom>
            </p:spPr>
            <p:style>
              <a:lnRef idx="1">
                <a:schemeClr val="accent5"/>
              </a:lnRef>
              <a:fillRef idx="3">
                <a:schemeClr val="accent5"/>
              </a:fillRef>
              <a:effectRef idx="2">
                <a:schemeClr val="accent5"/>
              </a:effectRef>
              <a:fontRef idx="minor">
                <a:schemeClr val="lt1"/>
              </a:fontRef>
            </p:style>
            <p:txBody>
              <a:bodyPr rtlCol="1" anchor="ctr"/>
              <a:lstStyle/>
              <a:p>
                <a:pPr lvl="0">
                  <a:spcBef>
                    <a:spcPct val="20000"/>
                  </a:spcBef>
                  <a:buClr>
                    <a:srgbClr val="0BD0D9"/>
                  </a:buClr>
                  <a:buSzPct val="95000"/>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a:ea typeface="Calibri"/>
                          <a:cs typeface="Times New Roman"/>
                        </a:rPr>
                        <m:t>𝑇</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𝐵𝐼𝑆</m:t>
                      </m:r>
                      <m:func>
                        <m:funcPr>
                          <m:ctrlPr>
                            <a:rPr lang="en-US" sz="2800" i="1">
                              <a:solidFill>
                                <a:prstClr val="black"/>
                              </a:solidFill>
                              <a:latin typeface="Cambria Math"/>
                              <a:cs typeface="Times New Roman"/>
                            </a:rPr>
                          </m:ctrlPr>
                        </m:funcPr>
                        <m:fName>
                          <m:r>
                            <m:rPr>
                              <m:sty m:val="p"/>
                            </m:rPr>
                            <a:rPr lang="en-US" sz="2800">
                              <a:solidFill>
                                <a:prstClr val="black"/>
                              </a:solidFill>
                              <a:latin typeface="Cambria Math"/>
                              <a:ea typeface="Calibri"/>
                              <a:cs typeface="Times New Roman"/>
                            </a:rPr>
                            <m:t>sin</m:t>
                          </m:r>
                        </m:fName>
                        <m:e>
                          <m:r>
                            <a:rPr lang="en-US" sz="2800" i="1">
                              <a:solidFill>
                                <a:prstClr val="black"/>
                              </a:solidFill>
                              <a:latin typeface="Cambria Math"/>
                              <a:ea typeface="Calibri"/>
                              <a:cs typeface="Times New Roman"/>
                            </a:rPr>
                            <m:t>𝛼</m:t>
                          </m:r>
                        </m:e>
                      </m:func>
                    </m:oMath>
                  </m:oMathPara>
                </a14:m>
                <a:endParaRPr lang="en-US" sz="2600" dirty="0">
                  <a:solidFill>
                    <a:prstClr val="black"/>
                  </a:solidFil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3329608" y="1412776"/>
                <a:ext cx="2448272" cy="792088"/>
              </a:xfrm>
              <a:prstGeom prst="round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2987824" y="2708920"/>
                <a:ext cx="3131840" cy="864096"/>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lvl="0">
                  <a:spcBef>
                    <a:spcPct val="20000"/>
                  </a:spcBef>
                  <a:buClr>
                    <a:srgbClr val="0BD0D9"/>
                  </a:buClr>
                  <a:buSzPct val="95000"/>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Calibri"/>
                          <a:cs typeface="Times New Roman"/>
                        </a:rPr>
                        <m:t>𝐦</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𝐼𝑆</m:t>
                      </m:r>
                      <m:sSub>
                        <m:sSubPr>
                          <m:ctrlPr>
                            <a:rPr lang="en-US" sz="2800" i="1">
                              <a:solidFill>
                                <a:prstClr val="black"/>
                              </a:solidFill>
                              <a:latin typeface="Cambria Math"/>
                              <a:ea typeface="Times New Roman"/>
                              <a:cs typeface="Times New Roman"/>
                            </a:rPr>
                          </m:ctrlPr>
                        </m:sSubPr>
                        <m:e>
                          <m:r>
                            <a:rPr lang="en-US" sz="2800" b="1" i="1">
                              <a:solidFill>
                                <a:prstClr val="black"/>
                              </a:solidFill>
                              <a:latin typeface="Cambria Math"/>
                              <a:ea typeface="Times New Roman"/>
                              <a:cs typeface="Times New Roman"/>
                            </a:rPr>
                            <m:t>𝐚</m:t>
                          </m:r>
                        </m:e>
                        <m:sub>
                          <m:r>
                            <a:rPr lang="en-US" sz="2800" i="1">
                              <a:solidFill>
                                <a:prstClr val="black"/>
                              </a:solidFill>
                              <a:latin typeface="Cambria Math"/>
                              <a:ea typeface="Times New Roman"/>
                              <a:cs typeface="Times New Roman"/>
                            </a:rPr>
                            <m:t>𝑛</m:t>
                          </m:r>
                        </m:sub>
                      </m:sSub>
                    </m:oMath>
                  </m:oMathPara>
                </a14:m>
                <a:endParaRPr lang="en-US" sz="2600" dirty="0">
                  <a:solidFill>
                    <a:prstClr val="black"/>
                  </a:solidFill>
                </a:endParaRPr>
              </a:p>
            </p:txBody>
          </p:sp>
        </mc:Choice>
        <mc:Fallback xmlns="">
          <p:sp>
            <p:nvSpPr>
              <p:cNvPr id="4" name="Oval 3"/>
              <p:cNvSpPr>
                <a:spLocks noRot="1" noChangeAspect="1" noMove="1" noResize="1" noEditPoints="1" noAdjustHandles="1" noChangeArrowheads="1" noChangeShapeType="1" noTextEdit="1"/>
              </p:cNvSpPr>
              <p:nvPr/>
            </p:nvSpPr>
            <p:spPr>
              <a:xfrm>
                <a:off x="2987824" y="2708920"/>
                <a:ext cx="3131840" cy="864096"/>
              </a:xfrm>
              <a:prstGeom prst="ellipse">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Cross 4"/>
              <p:cNvSpPr/>
              <p:nvPr/>
            </p:nvSpPr>
            <p:spPr>
              <a:xfrm>
                <a:off x="3329608" y="5661248"/>
                <a:ext cx="2448272" cy="576064"/>
              </a:xfrm>
              <a:prstGeom prst="plus">
                <a:avLst/>
              </a:prstGeom>
            </p:spPr>
            <p:style>
              <a:lnRef idx="3">
                <a:schemeClr val="lt1"/>
              </a:lnRef>
              <a:fillRef idx="1">
                <a:schemeClr val="accent2"/>
              </a:fillRef>
              <a:effectRef idx="1">
                <a:schemeClr val="accent2"/>
              </a:effectRef>
              <a:fontRef idx="minor">
                <a:schemeClr val="lt1"/>
              </a:fontRef>
            </p:style>
            <p:txBody>
              <a:bodyPr rtlCol="1" anchor="ctr"/>
              <a:lstStyle/>
              <a:p>
                <a:pPr lvl="0">
                  <a:spcBef>
                    <a:spcPct val="20000"/>
                  </a:spcBef>
                  <a:buClr>
                    <a:srgbClr val="0BD0D9"/>
                  </a:buClr>
                  <a:buSzPct val="95000"/>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Calibri"/>
                          <a:cs typeface="Times New Roman"/>
                        </a:rPr>
                        <m:t>𝐓</m:t>
                      </m:r>
                      <m:r>
                        <a:rPr lang="en-US" sz="2800" i="1">
                          <a:solidFill>
                            <a:prstClr val="black"/>
                          </a:solidFill>
                          <a:latin typeface="Cambria Math"/>
                          <a:ea typeface="Times New Roman"/>
                          <a:cs typeface="Times New Roman"/>
                        </a:rPr>
                        <m:t>=</m:t>
                      </m:r>
                      <m:r>
                        <a:rPr lang="en-US" sz="2800" b="1" i="1">
                          <a:solidFill>
                            <a:prstClr val="black"/>
                          </a:solidFill>
                          <a:latin typeface="Cambria Math"/>
                          <a:ea typeface="Calibri"/>
                          <a:cs typeface="Times New Roman"/>
                        </a:rPr>
                        <m:t>𝐦</m:t>
                      </m:r>
                      <m:r>
                        <a:rPr lang="en-US" sz="2800" i="1">
                          <a:solidFill>
                            <a:prstClr val="black"/>
                          </a:solidFill>
                          <a:latin typeface="Cambria Math"/>
                          <a:ea typeface="Times New Roman"/>
                          <a:cs typeface="Times New Roman"/>
                        </a:rPr>
                        <m:t>×</m:t>
                      </m:r>
                      <m:r>
                        <a:rPr lang="en-US" sz="2800" b="1" i="1">
                          <a:solidFill>
                            <a:prstClr val="black"/>
                          </a:solidFill>
                          <a:latin typeface="Cambria Math"/>
                          <a:ea typeface="Calibri"/>
                          <a:cs typeface="Times New Roman"/>
                        </a:rPr>
                        <m:t>𝐁</m:t>
                      </m:r>
                    </m:oMath>
                  </m:oMathPara>
                </a14:m>
                <a:endParaRPr lang="ar-IQ" sz="2800" dirty="0">
                  <a:solidFill>
                    <a:prstClr val="black"/>
                  </a:solidFill>
                </a:endParaRPr>
              </a:p>
            </p:txBody>
          </p:sp>
        </mc:Choice>
        <mc:Fallback xmlns="">
          <p:sp>
            <p:nvSpPr>
              <p:cNvPr id="5" name="Cross 4"/>
              <p:cNvSpPr>
                <a:spLocks noRot="1" noChangeAspect="1" noMove="1" noResize="1" noEditPoints="1" noAdjustHandles="1" noChangeArrowheads="1" noChangeShapeType="1" noTextEdit="1"/>
              </p:cNvSpPr>
              <p:nvPr/>
            </p:nvSpPr>
            <p:spPr>
              <a:xfrm>
                <a:off x="3329608" y="5661248"/>
                <a:ext cx="2448272" cy="576064"/>
              </a:xfrm>
              <a:prstGeom prst="plus">
                <a:avLst/>
              </a:prstGeom>
              <a:blipFill rotWithShape="1">
                <a:blip r:embed="rId5"/>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56629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lvl="0" indent="0" algn="just" rtl="0">
                  <a:lnSpc>
                    <a:spcPct val="150000"/>
                  </a:lnSpc>
                  <a:spcAft>
                    <a:spcPts val="0"/>
                  </a:spcAft>
                  <a:buNone/>
                </a:pPr>
                <a:endParaRPr lang="en-US" sz="2800" dirty="0" smtClean="0">
                  <a:latin typeface="Times New Roman"/>
                  <a:ea typeface="Times New Roman"/>
                  <a:cs typeface="Arial"/>
                </a:endParaRPr>
              </a:p>
              <a:p>
                <a:pPr algn="just" rtl="0">
                  <a:lnSpc>
                    <a:spcPct val="150000"/>
                  </a:lnSpc>
                </a:pPr>
                <a:r>
                  <a:rPr lang="en-US" sz="2800" dirty="0" smtClean="0">
                    <a:latin typeface="Times New Roman"/>
                    <a:ea typeface="Times New Roman"/>
                    <a:cs typeface="Arial"/>
                  </a:rPr>
                  <a:t>This </a:t>
                </a:r>
                <a:r>
                  <a:rPr lang="en-US" sz="2800" dirty="0">
                    <a:latin typeface="Times New Roman"/>
                    <a:ea typeface="Times New Roman"/>
                    <a:cs typeface="Arial"/>
                  </a:rPr>
                  <a:t>applicable in determining the torque on a planar loop. </a:t>
                </a:r>
                <a:endParaRPr lang="en-US" sz="2400" dirty="0">
                  <a:effectLst/>
                  <a:latin typeface="Calibri"/>
                  <a:ea typeface="Calibri"/>
                  <a:cs typeface="Arial"/>
                </a:endParaRPr>
              </a:p>
              <a:p>
                <a:pPr algn="just" rtl="0">
                  <a:lnSpc>
                    <a:spcPct val="150000"/>
                  </a:lnSpc>
                </a:pPr>
                <a:r>
                  <a:rPr lang="en-US" sz="2800" dirty="0">
                    <a:effectLst/>
                    <a:latin typeface="Times New Roman"/>
                    <a:ea typeface="Times New Roman"/>
                    <a:cs typeface="Arial"/>
                  </a:rPr>
                  <a:t>The magnetic field must be uniform. </a:t>
                </a:r>
                <a:endParaRPr lang="en-US" sz="2400" dirty="0">
                  <a:effectLst/>
                  <a:latin typeface="Calibri"/>
                  <a:ea typeface="Calibri"/>
                  <a:cs typeface="Arial"/>
                </a:endParaRPr>
              </a:p>
              <a:p>
                <a:pPr algn="just" rtl="0">
                  <a:lnSpc>
                    <a:spcPct val="150000"/>
                  </a:lnSpc>
                </a:pPr>
                <a:r>
                  <a:rPr lang="en-US" sz="2800" dirty="0">
                    <a:effectLst/>
                    <a:latin typeface="Times New Roman"/>
                    <a:ea typeface="Times New Roman"/>
                    <a:cs typeface="Arial"/>
                  </a:rPr>
                  <a:t>the torque is in the direction of the axis of rotation, it is directed such as to reduce </a:t>
                </a:r>
                <a14:m>
                  <m:oMath xmlns:m="http://schemas.openxmlformats.org/officeDocument/2006/math">
                    <m:r>
                      <a:rPr lang="en-US" sz="2800" i="1">
                        <a:effectLst/>
                        <a:latin typeface="Cambria Math"/>
                        <a:ea typeface="Times New Roman"/>
                        <a:cs typeface="Times New Roman"/>
                      </a:rPr>
                      <m:t>𝛼</m:t>
                    </m:r>
                  </m:oMath>
                </a14:m>
                <a:r>
                  <a:rPr lang="en-US" sz="2800" dirty="0">
                    <a:effectLst/>
                    <a:latin typeface="Times New Roman"/>
                    <a:ea typeface="Times New Roman"/>
                    <a:cs typeface="Arial"/>
                  </a:rPr>
                  <a:t> so that </a:t>
                </a:r>
                <a:r>
                  <a:rPr lang="en-US" sz="2800" b="1" dirty="0">
                    <a:effectLst/>
                    <a:latin typeface="Times New Roman"/>
                    <a:ea typeface="Times New Roman"/>
                    <a:cs typeface="Arial"/>
                  </a:rPr>
                  <a:t>m</a:t>
                </a:r>
                <a:r>
                  <a:rPr lang="en-US" sz="2800" dirty="0">
                    <a:effectLst/>
                    <a:latin typeface="Times New Roman"/>
                    <a:ea typeface="Times New Roman"/>
                    <a:cs typeface="Arial"/>
                  </a:rPr>
                  <a:t> and </a:t>
                </a:r>
                <a14:m>
                  <m:oMath xmlns:m="http://schemas.openxmlformats.org/officeDocument/2006/math">
                    <m:r>
                      <a:rPr lang="en-US" sz="2800" b="1" i="1">
                        <a:effectLst/>
                        <a:latin typeface="Cambria Math"/>
                        <a:ea typeface="Times New Roman"/>
                        <a:cs typeface="Times New Roman"/>
                      </a:rPr>
                      <m:t>𝐁</m:t>
                    </m:r>
                  </m:oMath>
                </a14:m>
                <a:r>
                  <a:rPr lang="en-US" sz="2800" dirty="0">
                    <a:effectLst/>
                    <a:latin typeface="Times New Roman"/>
                    <a:ea typeface="Times New Roman"/>
                    <a:cs typeface="Arial"/>
                  </a:rPr>
                  <a:t> are in the same direction. </a:t>
                </a:r>
                <a:endParaRPr lang="en-US" sz="2400" dirty="0">
                  <a:effectLst/>
                  <a:latin typeface="Calibri"/>
                  <a:ea typeface="Calibri"/>
                  <a:cs typeface="Arial"/>
                </a:endParaRPr>
              </a:p>
              <a:p>
                <a:pPr algn="just" rtl="0"/>
                <a:r>
                  <a:rPr lang="en-US" sz="2800" dirty="0">
                    <a:effectLst/>
                    <a:latin typeface="Times New Roman"/>
                    <a:ea typeface="Times New Roman"/>
                  </a:rPr>
                  <a:t>In an equilibrium position (when </a:t>
                </a:r>
                <a14:m>
                  <m:oMath xmlns:m="http://schemas.openxmlformats.org/officeDocument/2006/math">
                    <m:r>
                      <a:rPr lang="en-US" sz="2800" b="1" i="1">
                        <a:effectLst/>
                        <a:latin typeface="Cambria Math"/>
                        <a:ea typeface="Times New Roman"/>
                        <a:cs typeface="Times New Roman"/>
                      </a:rPr>
                      <m:t>𝐦</m:t>
                    </m:r>
                  </m:oMath>
                </a14:m>
                <a:r>
                  <a:rPr lang="en-US" sz="2800" dirty="0">
                    <a:effectLst/>
                    <a:latin typeface="Times New Roman"/>
                    <a:ea typeface="Times New Roman"/>
                  </a:rPr>
                  <a:t> and </a:t>
                </a:r>
                <a14:m>
                  <m:oMath xmlns:m="http://schemas.openxmlformats.org/officeDocument/2006/math">
                    <m:r>
                      <a:rPr lang="en-US" sz="2800" b="1" i="1">
                        <a:effectLst/>
                        <a:latin typeface="Cambria Math"/>
                        <a:ea typeface="Times New Roman"/>
                        <a:cs typeface="Times New Roman"/>
                      </a:rPr>
                      <m:t>𝐁</m:t>
                    </m:r>
                  </m:oMath>
                </a14:m>
                <a:r>
                  <a:rPr lang="en-US" sz="2800" dirty="0">
                    <a:effectLst/>
                    <a:latin typeface="Times New Roman"/>
                    <a:ea typeface="Times New Roman"/>
                  </a:rPr>
                  <a:t> are in the same direction), the loop is perpendicular to the magnetic field and the torque will be zero as well as the sum of the forces on the loop.</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933" r="-1333"/>
                </a:stretch>
              </a:blipFill>
            </p:spPr>
            <p:txBody>
              <a:bodyPr/>
              <a:lstStyle/>
              <a:p>
                <a:r>
                  <a:rPr lang="ar-IQ">
                    <a:noFill/>
                  </a:rPr>
                  <a:t> </a:t>
                </a:r>
              </a:p>
            </p:txBody>
          </p:sp>
        </mc:Fallback>
      </mc:AlternateContent>
    </p:spTree>
    <p:extLst>
      <p:ext uri="{BB962C8B-B14F-4D97-AF65-F5344CB8AC3E}">
        <p14:creationId xmlns:p14="http://schemas.microsoft.com/office/powerpoint/2010/main" val="409063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pPr algn="ctr" rtl="0">
              <a:lnSpc>
                <a:spcPct val="150000"/>
              </a:lnSpc>
              <a:spcBef>
                <a:spcPts val="1200"/>
              </a:spcBef>
              <a:spcAft>
                <a:spcPts val="0"/>
              </a:spcAft>
            </a:pPr>
            <a:r>
              <a:rPr lang="en-US" sz="3600" dirty="0">
                <a:solidFill>
                  <a:srgbClr val="FF0000"/>
                </a:solidFill>
                <a:latin typeface="Times New Roman"/>
                <a:ea typeface="Times New Roman"/>
                <a:cs typeface="Arial"/>
              </a:rPr>
              <a:t>8.4 A MAGNETIC DIPOLE</a:t>
            </a:r>
            <a:endParaRPr lang="en-US" sz="3200" dirty="0">
              <a:ea typeface="Calibri"/>
              <a:cs typeface="Aria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08720"/>
                <a:ext cx="9144000" cy="5949280"/>
              </a:xfrm>
            </p:spPr>
            <p:txBody>
              <a:bodyPr>
                <a:normAutofit lnSpcReduction="10000"/>
              </a:bodyPr>
              <a:lstStyle/>
              <a:p>
                <a:pPr marL="0" indent="0" algn="just" rtl="0">
                  <a:lnSpc>
                    <a:spcPct val="150000"/>
                  </a:lnSpc>
                  <a:spcAft>
                    <a:spcPts val="0"/>
                  </a:spcAft>
                  <a:buNone/>
                </a:pPr>
                <a:r>
                  <a:rPr lang="en-US" sz="2800" dirty="0" smtClean="0">
                    <a:latin typeface="Times New Roman"/>
                    <a:ea typeface="Times New Roman"/>
                    <a:cs typeface="Arial"/>
                  </a:rPr>
                  <a:t>A bar magnet or a small filamentary current loop is usually referred to as a magnetic dipole. We determined </a:t>
                </a:r>
                <a:r>
                  <a:rPr lang="en-US" sz="2800" dirty="0">
                    <a:latin typeface="Times New Roman"/>
                    <a:ea typeface="Times New Roman"/>
                    <a:cs typeface="Arial"/>
                  </a:rPr>
                  <a:t>the magnetic field </a:t>
                </a:r>
                <a14:m>
                  <m:oMath xmlns:m="http://schemas.openxmlformats.org/officeDocument/2006/math">
                    <m:r>
                      <a:rPr lang="en-US" sz="2800" b="1" i="1">
                        <a:effectLst/>
                        <a:latin typeface="Cambria Math"/>
                        <a:ea typeface="Times New Roman"/>
                        <a:cs typeface="Times New Roman"/>
                      </a:rPr>
                      <m:t>𝐁</m:t>
                    </m:r>
                  </m:oMath>
                </a14:m>
                <a:r>
                  <a:rPr lang="en-US" sz="2800" dirty="0">
                    <a:effectLst/>
                    <a:latin typeface="Times New Roman"/>
                    <a:ea typeface="Times New Roman"/>
                    <a:cs typeface="Arial"/>
                  </a:rPr>
                  <a:t> at </a:t>
                </a:r>
                <a:r>
                  <a:rPr lang="en-US" sz="2800" dirty="0" smtClean="0">
                    <a:effectLst/>
                    <a:latin typeface="Times New Roman"/>
                    <a:ea typeface="Times New Roman"/>
                    <a:cs typeface="Arial"/>
                  </a:rPr>
                  <a:t>point </a:t>
                </a:r>
                <a14:m>
                  <m:oMath xmlns:m="http://schemas.openxmlformats.org/officeDocument/2006/math">
                    <m:r>
                      <a:rPr lang="en-US" sz="2800" i="1">
                        <a:effectLst/>
                        <a:latin typeface="Cambria Math"/>
                        <a:ea typeface="Times New Roman"/>
                        <a:cs typeface="Times New Roman"/>
                      </a:rPr>
                      <m:t>𝑃</m:t>
                    </m:r>
                    <m:r>
                      <a:rPr lang="en-US" sz="2800" i="1">
                        <a:effectLst/>
                        <a:latin typeface="Cambria Math"/>
                        <a:ea typeface="Times New Roman"/>
                        <a:cs typeface="Times New Roman"/>
                      </a:rPr>
                      <m:t>(</m:t>
                    </m:r>
                    <m:r>
                      <a:rPr lang="en-US" sz="2800" i="1">
                        <a:effectLst/>
                        <a:latin typeface="Cambria Math"/>
                        <a:ea typeface="Times New Roman"/>
                        <a:cs typeface="Times New Roman"/>
                      </a:rPr>
                      <m:t>𝑟</m:t>
                    </m:r>
                    <m:r>
                      <a:rPr lang="en-US" sz="2800" i="1">
                        <a:effectLst/>
                        <a:latin typeface="Cambria Math"/>
                        <a:ea typeface="Times New Roman"/>
                        <a:cs typeface="Times New Roman"/>
                      </a:rPr>
                      <m:t>, </m:t>
                    </m:r>
                    <m:r>
                      <a:rPr lang="en-US" sz="2800" i="1">
                        <a:effectLst/>
                        <a:latin typeface="Cambria Math"/>
                        <a:ea typeface="Times New Roman"/>
                        <a:cs typeface="Times New Roman"/>
                      </a:rPr>
                      <m:t>𝜃</m:t>
                    </m:r>
                    <m:r>
                      <a:rPr lang="en-US" sz="2800" i="1">
                        <a:effectLst/>
                        <a:latin typeface="Cambria Math"/>
                        <a:ea typeface="Times New Roman"/>
                        <a:cs typeface="Times New Roman"/>
                      </a:rPr>
                      <m:t>, </m:t>
                    </m:r>
                    <m:r>
                      <a:rPr lang="en-US" sz="2800" i="1">
                        <a:effectLst/>
                        <a:latin typeface="Cambria Math"/>
                        <a:ea typeface="Times New Roman"/>
                        <a:cs typeface="Times New Roman"/>
                      </a:rPr>
                      <m:t>𝜙</m:t>
                    </m:r>
                    <m:r>
                      <a:rPr lang="en-US" sz="2800" i="1">
                        <a:effectLst/>
                        <a:latin typeface="Cambria Math"/>
                        <a:ea typeface="Times New Roman"/>
                        <a:cs typeface="Times New Roman"/>
                      </a:rPr>
                      <m:t>)</m:t>
                    </m:r>
                  </m:oMath>
                </a14:m>
                <a:r>
                  <a:rPr lang="en-US" sz="2800" dirty="0">
                    <a:effectLst/>
                    <a:latin typeface="Times New Roman"/>
                    <a:ea typeface="Times New Roman"/>
                    <a:cs typeface="Arial"/>
                  </a:rPr>
                  <a:t> due to a circular loop carrying current </a:t>
                </a:r>
                <a14:m>
                  <m:oMath xmlns:m="http://schemas.openxmlformats.org/officeDocument/2006/math">
                    <m:r>
                      <a:rPr lang="en-US" sz="2800" i="1">
                        <a:effectLst/>
                        <a:latin typeface="Cambria Math"/>
                        <a:ea typeface="Times New Roman"/>
                        <a:cs typeface="Times New Roman"/>
                      </a:rPr>
                      <m:t>𝐼</m:t>
                    </m:r>
                  </m:oMath>
                </a14:m>
                <a:r>
                  <a:rPr lang="en-US" sz="2800" dirty="0">
                    <a:effectLst/>
                    <a:latin typeface="Times New Roman"/>
                    <a:ea typeface="Times New Roman"/>
                    <a:cs typeface="Arial"/>
                  </a:rPr>
                  <a:t> as in </a:t>
                </a:r>
                <a:r>
                  <a:rPr lang="en-US" sz="2800" dirty="0" smtClean="0">
                    <a:effectLst/>
                    <a:latin typeface="Times New Roman"/>
                    <a:ea typeface="Times New Roman"/>
                    <a:cs typeface="Arial"/>
                  </a:rPr>
                  <a:t>Figure. </a:t>
                </a:r>
                <a:r>
                  <a:rPr lang="en-US" sz="2800" dirty="0">
                    <a:effectLst/>
                    <a:latin typeface="Times New Roman"/>
                    <a:ea typeface="Times New Roman"/>
                    <a:cs typeface="Arial"/>
                  </a:rPr>
                  <a:t>The magnetic vector potential at </a:t>
                </a:r>
                <a14:m>
                  <m:oMath xmlns:m="http://schemas.openxmlformats.org/officeDocument/2006/math">
                    <m:r>
                      <a:rPr lang="en-US" sz="2800" i="1">
                        <a:effectLst/>
                        <a:latin typeface="Cambria Math"/>
                        <a:ea typeface="Times New Roman"/>
                        <a:cs typeface="Times New Roman"/>
                      </a:rPr>
                      <m:t>𝑃</m:t>
                    </m:r>
                  </m:oMath>
                </a14:m>
                <a:r>
                  <a:rPr lang="en-US" sz="2800" dirty="0">
                    <a:effectLst/>
                    <a:latin typeface="Times New Roman"/>
                    <a:ea typeface="Times New Roman"/>
                    <a:cs typeface="Arial"/>
                  </a:rPr>
                  <a:t> </a:t>
                </a:r>
                <a:r>
                  <a:rPr lang="en-US" sz="2800" dirty="0" smtClean="0">
                    <a:effectLst/>
                    <a:latin typeface="Times New Roman"/>
                    <a:ea typeface="Times New Roman"/>
                    <a:cs typeface="Arial"/>
                  </a:rPr>
                  <a:t>is:</a:t>
                </a:r>
              </a:p>
              <a:p>
                <a:pPr marL="0" indent="0" algn="just" rtl="0">
                  <a:spcAft>
                    <a:spcPts val="0"/>
                  </a:spcAft>
                  <a:buNone/>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i="1">
                              <a:effectLst/>
                              <a:latin typeface="Cambria Math"/>
                              <a:ea typeface="Times New Roman"/>
                              <a:cs typeface="Times New Roman"/>
                            </a:rPr>
                            <m:t>𝐼</m:t>
                          </m:r>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chr m:val="∮"/>
                          <m:limLoc m:val="undOvr"/>
                          <m:subHide m:val="on"/>
                          <m:supHide m:val="on"/>
                          <m:ctrlPr>
                            <a:rPr lang="en-US" sz="2800" i="1">
                              <a:effectLst/>
                              <a:latin typeface="Cambria Math"/>
                              <a:ea typeface="Times New Roman"/>
                              <a:cs typeface="Times New Roman"/>
                            </a:rPr>
                          </m:ctrlPr>
                        </m:naryPr>
                        <m:sub/>
                        <m:sup/>
                        <m:e>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𝑑</m:t>
                              </m:r>
                              <m:r>
                                <a:rPr lang="en-US" sz="2800" b="1" i="1">
                                  <a:effectLst/>
                                  <a:latin typeface="Cambria Math"/>
                                  <a:ea typeface="Times New Roman"/>
                                  <a:cs typeface="Times New Roman"/>
                                </a:rPr>
                                <m:t>𝐋</m:t>
                              </m:r>
                            </m:num>
                            <m:den>
                              <m:r>
                                <a:rPr lang="en-US" sz="2800" i="1">
                                  <a:effectLst/>
                                  <a:latin typeface="Cambria Math"/>
                                  <a:ea typeface="Times New Roman"/>
                                  <a:cs typeface="Times New Roman"/>
                                </a:rPr>
                                <m:t>𝑟</m:t>
                              </m:r>
                            </m:den>
                          </m:f>
                        </m:e>
                      </m:nary>
                    </m:oMath>
                  </m:oMathPara>
                </a14:m>
                <a:endParaRPr lang="en-US" sz="2800" dirty="0" smtClean="0">
                  <a:effectLst/>
                  <a:latin typeface="Calibri"/>
                  <a:ea typeface="Times New Roman"/>
                  <a:cs typeface="Times New Roman"/>
                </a:endParaRPr>
              </a:p>
              <a:p>
                <a:pPr marL="0" indent="0" algn="just" rtl="0">
                  <a:lnSpc>
                    <a:spcPct val="110000"/>
                  </a:lnSpc>
                  <a:spcAft>
                    <a:spcPts val="0"/>
                  </a:spcAft>
                  <a:buNone/>
                </a:pPr>
                <a:r>
                  <a:rPr lang="en-US" sz="2800" dirty="0">
                    <a:latin typeface="Times New Roman"/>
                    <a:ea typeface="Times New Roman"/>
                    <a:cs typeface="Arial"/>
                  </a:rPr>
                  <a:t>At far field (</a:t>
                </a:r>
                <a14:m>
                  <m:oMath xmlns:m="http://schemas.openxmlformats.org/officeDocument/2006/math">
                    <m:r>
                      <a:rPr lang="en-US" sz="2800" i="1">
                        <a:effectLst/>
                        <a:latin typeface="Cambria Math"/>
                        <a:ea typeface="Times New Roman"/>
                        <a:cs typeface="Times New Roman"/>
                      </a:rPr>
                      <m:t>𝑟</m:t>
                    </m:r>
                    <m:r>
                      <a:rPr lang="en-US" sz="2800" i="1">
                        <a:effectLst/>
                        <a:latin typeface="Cambria Math"/>
                        <a:ea typeface="Times New Roman"/>
                        <a:cs typeface="Times New Roman"/>
                      </a:rPr>
                      <m:t>&gt;&gt;</m:t>
                    </m:r>
                    <m:r>
                      <a:rPr lang="en-US" sz="2800" i="1">
                        <a:effectLst/>
                        <a:latin typeface="Cambria Math"/>
                        <a:ea typeface="Times New Roman"/>
                        <a:cs typeface="Times New Roman"/>
                      </a:rPr>
                      <m:t>𝑎</m:t>
                    </m:r>
                  </m:oMath>
                </a14:m>
                <a:r>
                  <a:rPr lang="en-US" sz="2800" dirty="0">
                    <a:effectLst/>
                    <a:latin typeface="Times New Roman"/>
                    <a:ea typeface="Times New Roman"/>
                    <a:cs typeface="Arial"/>
                  </a:rPr>
                  <a:t>, so that the loop appears small at the observation point), </a:t>
                </a:r>
                <a14:m>
                  <m:oMath xmlns:m="http://schemas.openxmlformats.org/officeDocument/2006/math">
                    <m:r>
                      <a:rPr lang="en-US" sz="2800" b="1" i="1">
                        <a:effectLst/>
                        <a:latin typeface="Cambria Math"/>
                        <a:ea typeface="Times New Roman"/>
                        <a:cs typeface="Times New Roman"/>
                      </a:rPr>
                      <m:t>𝐀</m:t>
                    </m:r>
                  </m:oMath>
                </a14:m>
                <a:r>
                  <a:rPr lang="en-US" sz="2800" dirty="0">
                    <a:effectLst/>
                    <a:latin typeface="Times New Roman"/>
                    <a:ea typeface="Times New Roman"/>
                    <a:cs typeface="Arial"/>
                  </a:rPr>
                  <a:t> has only </a:t>
                </a:r>
                <a14:m>
                  <m:oMath xmlns:m="http://schemas.openxmlformats.org/officeDocument/2006/math">
                    <m:r>
                      <a:rPr lang="en-US" sz="2800" i="1">
                        <a:effectLst/>
                        <a:latin typeface="Cambria Math"/>
                        <a:ea typeface="Times New Roman"/>
                        <a:cs typeface="Times New Roman"/>
                      </a:rPr>
                      <m:t>𝜙</m:t>
                    </m:r>
                  </m:oMath>
                </a14:m>
                <a:r>
                  <a:rPr lang="en-US" sz="2800" dirty="0">
                    <a:effectLst/>
                    <a:latin typeface="Times New Roman"/>
                    <a:ea typeface="Times New Roman"/>
                    <a:cs typeface="Arial"/>
                  </a:rPr>
                  <a:t>-component and it is given by</a:t>
                </a:r>
                <a:endParaRPr lang="en-US" sz="2400" dirty="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i="1">
                              <a:effectLst/>
                              <a:latin typeface="Cambria Math"/>
                              <a:ea typeface="Times New Roman"/>
                              <a:cs typeface="Times New Roman"/>
                            </a:rPr>
                            <m:t>𝐼</m:t>
                          </m:r>
                          <m:r>
                            <a:rPr lang="en-US" sz="2800" i="1">
                              <a:effectLst/>
                              <a:latin typeface="Cambria Math"/>
                              <a:ea typeface="Times New Roman"/>
                              <a:cs typeface="Times New Roman"/>
                            </a:rPr>
                            <m:t>𝜋</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𝑎</m:t>
                              </m:r>
                            </m:e>
                            <m:sup>
                              <m:r>
                                <a:rPr lang="en-US" sz="2800" i="1">
                                  <a:effectLst/>
                                  <a:latin typeface="Cambria Math"/>
                                  <a:ea typeface="Times New Roman"/>
                                  <a:cs typeface="Times New Roman"/>
                                </a:rPr>
                                <m:t>2</m:t>
                              </m:r>
                            </m:sup>
                          </m:sSup>
                          <m:func>
                            <m:funcPr>
                              <m:ctrlPr>
                                <a:rPr lang="en-US" sz="2800" i="1">
                                  <a:effectLst/>
                                  <a:latin typeface="Cambria Math"/>
                                  <a:ea typeface="Times New Roman"/>
                                  <a:cs typeface="Times New Roman"/>
                                </a:rPr>
                              </m:ctrlPr>
                            </m:funcPr>
                            <m:fName>
                              <m:r>
                                <m:rPr>
                                  <m:sty m:val="p"/>
                                </m:rPr>
                                <a:rPr lang="en-US" sz="2800">
                                  <a:effectLst/>
                                  <a:latin typeface="Cambria Math"/>
                                  <a:ea typeface="Calibri"/>
                                  <a:cs typeface="Times New Roman"/>
                                </a:rPr>
                                <m:t>sin</m:t>
                              </m:r>
                            </m:fName>
                            <m:e>
                              <m:r>
                                <a:rPr lang="en-US" sz="2800" i="1">
                                  <a:effectLst/>
                                  <a:latin typeface="Cambria Math"/>
                                  <a:ea typeface="Times New Roman"/>
                                  <a:cs typeface="Times New Roman"/>
                                </a:rPr>
                                <m:t>𝜃</m:t>
                              </m:r>
                            </m:e>
                          </m:func>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𝜙</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r>
                            <a:rPr lang="en-US" sz="2800" i="1">
                              <a:effectLst/>
                              <a:latin typeface="Cambria Math"/>
                              <a:ea typeface="Times New Roman"/>
                              <a:cs typeface="Times New Roman"/>
                            </a:rPr>
                            <m:t> </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𝑟</m:t>
                              </m:r>
                            </m:e>
                            <m:sup>
                              <m:r>
                                <a:rPr lang="en-US" sz="2800" i="1">
                                  <a:effectLst/>
                                  <a:latin typeface="Cambria Math"/>
                                  <a:ea typeface="Times New Roman"/>
                                  <a:cs typeface="Times New Roman"/>
                                </a:rPr>
                                <m:t>2</m:t>
                              </m:r>
                            </m:sup>
                          </m:sSup>
                        </m:den>
                      </m:f>
                    </m:oMath>
                  </m:oMathPara>
                </a14:m>
                <a:endParaRPr lang="en-US" sz="28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177252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ctr" rtl="0">
                  <a:lnSpc>
                    <a:spcPct val="150000"/>
                  </a:lnSpc>
                  <a:spcAft>
                    <a:spcPts val="0"/>
                  </a:spcAft>
                  <a:buNone/>
                </a:pPr>
                <a:endParaRPr lang="en-US" sz="2800" dirty="0" smtClean="0">
                  <a:effectLst/>
                  <a:latin typeface="Times New Roman"/>
                  <a:ea typeface="Times New Roman"/>
                  <a:cs typeface="Arial"/>
                </a:endParaRPr>
              </a:p>
              <a:p>
                <a:pPr marL="0" indent="0" algn="ctr"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2800" b="1" i="1" smtClean="0">
                          <a:solidFill>
                            <a:prstClr val="black"/>
                          </a:solidFill>
                          <a:latin typeface="Cambria Math"/>
                          <a:ea typeface="Times New Roman"/>
                          <a:cs typeface="Times New Roman"/>
                        </a:rPr>
                        <m:t>𝐀</m:t>
                      </m:r>
                      <m:r>
                        <a:rPr lang="en-US" sz="2800" i="1">
                          <a:solidFill>
                            <a:prstClr val="black"/>
                          </a:solidFill>
                          <a:latin typeface="Cambria Math"/>
                          <a:ea typeface="Times New Roman"/>
                          <a:cs typeface="Times New Roman"/>
                        </a:rPr>
                        <m:t>=</m:t>
                      </m:r>
                      <m:f>
                        <m:fPr>
                          <m:ctrlPr>
                            <a:rPr lang="en-US" sz="2800" i="1">
                              <a:solidFill>
                                <a:prstClr val="black"/>
                              </a:solidFill>
                              <a:latin typeface="Cambria Math"/>
                              <a:ea typeface="Times New Roman"/>
                              <a:cs typeface="Times New Roman"/>
                            </a:rPr>
                          </m:ctrlPr>
                        </m:fPr>
                        <m:num>
                          <m:sSub>
                            <m:sSubPr>
                              <m:ctrlPr>
                                <a:rPr lang="en-US" sz="2800" i="1">
                                  <a:solidFill>
                                    <a:prstClr val="black"/>
                                  </a:solidFill>
                                  <a:latin typeface="Cambria Math"/>
                                  <a:ea typeface="Times New Roman"/>
                                  <a:cs typeface="Times New Roman"/>
                                </a:rPr>
                              </m:ctrlPr>
                            </m:sSubPr>
                            <m:e>
                              <m:r>
                                <a:rPr lang="en-US" sz="2800" i="1">
                                  <a:solidFill>
                                    <a:prstClr val="black"/>
                                  </a:solidFill>
                                  <a:latin typeface="Cambria Math"/>
                                  <a:ea typeface="Times New Roman"/>
                                  <a:cs typeface="Times New Roman"/>
                                </a:rPr>
                                <m:t>µ</m:t>
                              </m:r>
                            </m:e>
                            <m:sub>
                              <m:r>
                                <a:rPr lang="en-US" sz="2800" i="1">
                                  <a:solidFill>
                                    <a:prstClr val="black"/>
                                  </a:solidFill>
                                  <a:latin typeface="Cambria Math"/>
                                  <a:ea typeface="Times New Roman"/>
                                  <a:cs typeface="Times New Roman"/>
                                </a:rPr>
                                <m:t>𝑜</m:t>
                              </m:r>
                            </m:sub>
                          </m:sSub>
                          <m:r>
                            <a:rPr lang="en-US" sz="2800" b="1" i="1">
                              <a:solidFill>
                                <a:prstClr val="black"/>
                              </a:solidFill>
                              <a:latin typeface="Cambria Math"/>
                              <a:ea typeface="Times New Roman"/>
                              <a:cs typeface="Times New Roman"/>
                            </a:rPr>
                            <m:t>𝐦</m:t>
                          </m:r>
                          <m:r>
                            <a:rPr lang="en-US" sz="2800" i="1">
                              <a:solidFill>
                                <a:prstClr val="black"/>
                              </a:solidFill>
                              <a:latin typeface="Cambria Math"/>
                              <a:ea typeface="Times New Roman"/>
                              <a:cs typeface="Times New Roman"/>
                            </a:rPr>
                            <m:t>×</m:t>
                          </m:r>
                          <m:sSub>
                            <m:sSubPr>
                              <m:ctrlPr>
                                <a:rPr lang="en-US" sz="2800" i="1">
                                  <a:solidFill>
                                    <a:prstClr val="black"/>
                                  </a:solidFill>
                                  <a:latin typeface="Cambria Math"/>
                                  <a:ea typeface="Times New Roman"/>
                                  <a:cs typeface="Times New Roman"/>
                                </a:rPr>
                              </m:ctrlPr>
                            </m:sSubPr>
                            <m:e>
                              <m:r>
                                <a:rPr lang="en-US" sz="2800" b="1" i="1">
                                  <a:solidFill>
                                    <a:prstClr val="black"/>
                                  </a:solidFill>
                                  <a:latin typeface="Cambria Math"/>
                                  <a:ea typeface="Times New Roman"/>
                                  <a:cs typeface="Times New Roman"/>
                                </a:rPr>
                                <m:t>𝐚</m:t>
                              </m:r>
                            </m:e>
                            <m:sub>
                              <m:r>
                                <a:rPr lang="en-US" sz="2800" i="1">
                                  <a:solidFill>
                                    <a:prstClr val="black"/>
                                  </a:solidFill>
                                  <a:latin typeface="Cambria Math"/>
                                  <a:ea typeface="Times New Roman"/>
                                  <a:cs typeface="Times New Roman"/>
                                </a:rPr>
                                <m:t>𝑟</m:t>
                              </m:r>
                            </m:sub>
                          </m:sSub>
                        </m:num>
                        <m:den>
                          <m:r>
                            <a:rPr lang="en-US" sz="2800" i="1">
                              <a:solidFill>
                                <a:prstClr val="black"/>
                              </a:solidFill>
                              <a:latin typeface="Cambria Math"/>
                              <a:ea typeface="Times New Roman"/>
                              <a:cs typeface="Times New Roman"/>
                            </a:rPr>
                            <m:t>4</m:t>
                          </m:r>
                          <m:r>
                            <a:rPr lang="en-US" sz="2800" i="1">
                              <a:solidFill>
                                <a:prstClr val="black"/>
                              </a:solidFill>
                              <a:latin typeface="Cambria Math"/>
                              <a:ea typeface="Times New Roman"/>
                              <a:cs typeface="Times New Roman"/>
                            </a:rPr>
                            <m:t>𝜋</m:t>
                          </m:r>
                          <m:r>
                            <a:rPr lang="en-US" sz="2800" i="1">
                              <a:solidFill>
                                <a:prstClr val="black"/>
                              </a:solidFill>
                              <a:latin typeface="Cambria Math"/>
                              <a:ea typeface="Times New Roman"/>
                              <a:cs typeface="Times New Roman"/>
                            </a:rPr>
                            <m:t> </m:t>
                          </m:r>
                          <m:sSup>
                            <m:sSupPr>
                              <m:ctrlPr>
                                <a:rPr lang="en-US" sz="2800" i="1">
                                  <a:solidFill>
                                    <a:prstClr val="black"/>
                                  </a:solidFill>
                                  <a:latin typeface="Cambria Math"/>
                                  <a:ea typeface="Times New Roman"/>
                                  <a:cs typeface="Times New Roman"/>
                                </a:rPr>
                              </m:ctrlPr>
                            </m:sSupPr>
                            <m:e>
                              <m:r>
                                <a:rPr lang="en-US" sz="2800" i="1">
                                  <a:solidFill>
                                    <a:prstClr val="black"/>
                                  </a:solidFill>
                                  <a:latin typeface="Cambria Math"/>
                                  <a:ea typeface="Times New Roman"/>
                                  <a:cs typeface="Times New Roman"/>
                                </a:rPr>
                                <m:t>𝑟</m:t>
                              </m:r>
                            </m:e>
                            <m:sup>
                              <m:r>
                                <a:rPr lang="en-US" sz="2800" i="1">
                                  <a:solidFill>
                                    <a:prstClr val="black"/>
                                  </a:solidFill>
                                  <a:latin typeface="Cambria Math"/>
                                  <a:ea typeface="Times New Roman"/>
                                  <a:cs typeface="Times New Roman"/>
                                </a:rPr>
                                <m:t>2</m:t>
                              </m:r>
                            </m:sup>
                          </m:sSup>
                        </m:den>
                      </m:f>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a:stretch>
              </a:blipFill>
            </p:spPr>
            <p:txBody>
              <a:bodyPr/>
              <a:lstStyle/>
              <a:p>
                <a:r>
                  <a:rPr lang="ar-IQ">
                    <a:noFill/>
                  </a:rPr>
                  <a:t> </a:t>
                </a:r>
              </a:p>
            </p:txBody>
          </p:sp>
        </mc:Fallback>
      </mc:AlternateContent>
      <p:pic>
        <p:nvPicPr>
          <p:cNvPr id="4" name="Picture 3"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276872"/>
            <a:ext cx="5148064" cy="4581128"/>
          </a:xfrm>
          <a:prstGeom prst="rect">
            <a:avLst/>
          </a:prstGeom>
          <a:noFill/>
          <a:ln>
            <a:noFill/>
          </a:ln>
        </p:spPr>
      </p:pic>
      <mc:AlternateContent xmlns:mc="http://schemas.openxmlformats.org/markup-compatibility/2006" xmlns:a14="http://schemas.microsoft.com/office/drawing/2010/main">
        <mc:Choice Requires="a14">
          <p:sp>
            <p:nvSpPr>
              <p:cNvPr id="5" name="Rounded Rectangle 4"/>
              <p:cNvSpPr/>
              <p:nvPr/>
            </p:nvSpPr>
            <p:spPr>
              <a:xfrm>
                <a:off x="5868144" y="295130"/>
                <a:ext cx="273630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3200" i="1">
                          <a:latin typeface="Cambria Math"/>
                          <a:ea typeface="Times New Roman"/>
                          <a:cs typeface="Times New Roman"/>
                        </a:rPr>
                        <m:t>𝐼</m:t>
                      </m:r>
                      <m:r>
                        <a:rPr lang="en-US" sz="3200" i="1">
                          <a:latin typeface="Cambria Math"/>
                          <a:ea typeface="Times New Roman"/>
                          <a:cs typeface="Times New Roman"/>
                        </a:rPr>
                        <m:t>𝜋</m:t>
                      </m:r>
                      <m:sSup>
                        <m:sSupPr>
                          <m:ctrlPr>
                            <a:rPr lang="en-US" sz="3200" i="1">
                              <a:effectLst/>
                              <a:latin typeface="Cambria Math"/>
                              <a:ea typeface="Times New Roman"/>
                              <a:cs typeface="Times New Roman"/>
                            </a:rPr>
                          </m:ctrlPr>
                        </m:sSupPr>
                        <m:e>
                          <m:r>
                            <a:rPr lang="en-US" sz="3200" i="1">
                              <a:effectLst/>
                              <a:latin typeface="Cambria Math"/>
                              <a:ea typeface="Times New Roman"/>
                              <a:cs typeface="Times New Roman"/>
                            </a:rPr>
                            <m:t>𝑎</m:t>
                          </m:r>
                        </m:e>
                        <m:sup>
                          <m:r>
                            <a:rPr lang="en-US" sz="3200" i="1">
                              <a:effectLst/>
                              <a:latin typeface="Cambria Math"/>
                              <a:ea typeface="Times New Roman"/>
                              <a:cs typeface="Times New Roman"/>
                            </a:rPr>
                            <m:t>2</m:t>
                          </m:r>
                        </m:sup>
                      </m:sSup>
                      <m:sSub>
                        <m:sSubPr>
                          <m:ctrlPr>
                            <a:rPr lang="en-US" sz="3200" i="1">
                              <a:effectLst/>
                              <a:latin typeface="Cambria Math"/>
                              <a:ea typeface="Times New Roman"/>
                              <a:cs typeface="Times New Roman"/>
                            </a:rPr>
                          </m:ctrlPr>
                        </m:sSubPr>
                        <m:e>
                          <m:r>
                            <a:rPr lang="en-US" sz="3200" b="1" i="1">
                              <a:effectLst/>
                              <a:latin typeface="Cambria Math"/>
                              <a:ea typeface="Times New Roman"/>
                              <a:cs typeface="Times New Roman"/>
                            </a:rPr>
                            <m:t>𝐚</m:t>
                          </m:r>
                        </m:e>
                        <m:sub>
                          <m:r>
                            <a:rPr lang="en-US" sz="3200" i="1">
                              <a:effectLst/>
                              <a:latin typeface="Cambria Math"/>
                              <a:ea typeface="Times New Roman"/>
                              <a:cs typeface="Times New Roman"/>
                            </a:rPr>
                            <m:t>𝑧</m:t>
                          </m:r>
                        </m:sub>
                      </m:sSub>
                    </m:oMath>
                  </m:oMathPara>
                </a14:m>
                <a:endParaRPr lang="ar-IQ" sz="32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5868144" y="295130"/>
                <a:ext cx="2736304" cy="720080"/>
              </a:xfrm>
              <a:prstGeom prst="roundRect">
                <a:avLst/>
              </a:prstGeom>
              <a:blipFill rotWithShape="1">
                <a:blip r:embed="rId4"/>
                <a:stretch>
                  <a:fillRect/>
                </a:stretch>
              </a:blipFill>
            </p:spPr>
            <p:txBody>
              <a:bodyPr/>
              <a:lstStyle/>
              <a:p>
                <a:r>
                  <a:rPr lang="ar-IQ">
                    <a:noFill/>
                  </a:rPr>
                  <a:t> </a:t>
                </a:r>
              </a:p>
            </p:txBody>
          </p:sp>
        </mc:Fallback>
      </mc:AlternateContent>
      <p:sp>
        <p:nvSpPr>
          <p:cNvPr id="6" name="Bent-Up Arrow 5"/>
          <p:cNvSpPr/>
          <p:nvPr/>
        </p:nvSpPr>
        <p:spPr>
          <a:xfrm rot="10800000">
            <a:off x="4574010" y="476672"/>
            <a:ext cx="1268244" cy="44315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mc:AlternateContent xmlns:mc="http://schemas.openxmlformats.org/markup-compatibility/2006" xmlns:a14="http://schemas.microsoft.com/office/drawing/2010/main">
        <mc:Choice Requires="a14">
          <p:sp>
            <p:nvSpPr>
              <p:cNvPr id="7" name="Rounded Rectangle 6"/>
              <p:cNvSpPr/>
              <p:nvPr/>
            </p:nvSpPr>
            <p:spPr>
              <a:xfrm>
                <a:off x="5652120" y="1340768"/>
                <a:ext cx="3491880" cy="9361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rtl="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3200" i="1">
                              <a:latin typeface="Cambria Math"/>
                              <a:ea typeface="Times New Roman"/>
                              <a:cs typeface="Times New Roman"/>
                            </a:rPr>
                          </m:ctrlPr>
                        </m:sSubPr>
                        <m:e>
                          <m:r>
                            <a:rPr lang="en-US" sz="3200" b="1" i="1">
                              <a:effectLst/>
                              <a:latin typeface="Cambria Math"/>
                              <a:ea typeface="Times New Roman"/>
                              <a:cs typeface="Times New Roman"/>
                            </a:rPr>
                            <m:t>𝐚</m:t>
                          </m:r>
                        </m:e>
                        <m:sub>
                          <m:r>
                            <a:rPr lang="en-US" sz="3200" i="1">
                              <a:effectLst/>
                              <a:latin typeface="Cambria Math"/>
                              <a:ea typeface="Times New Roman"/>
                              <a:cs typeface="Times New Roman"/>
                            </a:rPr>
                            <m:t>𝑧</m:t>
                          </m:r>
                        </m:sub>
                      </m:sSub>
                      <m:r>
                        <a:rPr lang="en-US" sz="3200" i="1">
                          <a:effectLst/>
                          <a:latin typeface="Cambria Math"/>
                          <a:ea typeface="Times New Roman"/>
                          <a:cs typeface="Times New Roman"/>
                        </a:rPr>
                        <m:t>×</m:t>
                      </m:r>
                      <m:sSub>
                        <m:sSubPr>
                          <m:ctrlPr>
                            <a:rPr lang="en-US" sz="3200" i="1">
                              <a:effectLst/>
                              <a:latin typeface="Cambria Math"/>
                              <a:ea typeface="Times New Roman"/>
                              <a:cs typeface="Times New Roman"/>
                            </a:rPr>
                          </m:ctrlPr>
                        </m:sSubPr>
                        <m:e>
                          <m:r>
                            <a:rPr lang="en-US" sz="3200" b="1" i="1">
                              <a:effectLst/>
                              <a:latin typeface="Cambria Math"/>
                              <a:ea typeface="Times New Roman"/>
                              <a:cs typeface="Times New Roman"/>
                            </a:rPr>
                            <m:t>𝐚</m:t>
                          </m:r>
                        </m:e>
                        <m:sub>
                          <m:r>
                            <a:rPr lang="en-US" sz="3200" i="1">
                              <a:effectLst/>
                              <a:latin typeface="Cambria Math"/>
                              <a:ea typeface="Times New Roman"/>
                              <a:cs typeface="Times New Roman"/>
                            </a:rPr>
                            <m:t>𝑟</m:t>
                          </m:r>
                        </m:sub>
                      </m:sSub>
                      <m:r>
                        <a:rPr lang="en-US" sz="3200" i="1">
                          <a:effectLst/>
                          <a:latin typeface="Cambria Math"/>
                          <a:ea typeface="Times New Roman"/>
                          <a:cs typeface="Times New Roman"/>
                        </a:rPr>
                        <m:t>=</m:t>
                      </m:r>
                      <m:func>
                        <m:funcPr>
                          <m:ctrlPr>
                            <a:rPr lang="en-US" sz="3200" i="1">
                              <a:effectLst/>
                              <a:latin typeface="Cambria Math"/>
                              <a:ea typeface="Times New Roman"/>
                              <a:cs typeface="Times New Roman"/>
                            </a:rPr>
                          </m:ctrlPr>
                        </m:funcPr>
                        <m:fName>
                          <m:r>
                            <m:rPr>
                              <m:sty m:val="p"/>
                            </m:rPr>
                            <a:rPr lang="en-US" sz="3200">
                              <a:effectLst/>
                              <a:latin typeface="Cambria Math"/>
                              <a:ea typeface="Calibri"/>
                              <a:cs typeface="Times New Roman"/>
                            </a:rPr>
                            <m:t>sin</m:t>
                          </m:r>
                        </m:fName>
                        <m:e>
                          <m:r>
                            <a:rPr lang="en-US" sz="3200" i="1">
                              <a:effectLst/>
                              <a:latin typeface="Cambria Math"/>
                              <a:ea typeface="Times New Roman"/>
                              <a:cs typeface="Times New Roman"/>
                            </a:rPr>
                            <m:t>𝜃</m:t>
                          </m:r>
                        </m:e>
                      </m:func>
                      <m:sSub>
                        <m:sSubPr>
                          <m:ctrlPr>
                            <a:rPr lang="en-US" sz="3200" i="1">
                              <a:effectLst/>
                              <a:latin typeface="Cambria Math"/>
                              <a:ea typeface="Times New Roman"/>
                              <a:cs typeface="Times New Roman"/>
                            </a:rPr>
                          </m:ctrlPr>
                        </m:sSubPr>
                        <m:e>
                          <m:r>
                            <a:rPr lang="en-US" sz="3200" b="1" i="1">
                              <a:effectLst/>
                              <a:latin typeface="Cambria Math"/>
                              <a:ea typeface="Times New Roman"/>
                              <a:cs typeface="Times New Roman"/>
                            </a:rPr>
                            <m:t>𝐚</m:t>
                          </m:r>
                        </m:e>
                        <m:sub>
                          <m:r>
                            <a:rPr lang="en-US" sz="3200" i="1">
                              <a:effectLst/>
                              <a:latin typeface="Cambria Math"/>
                              <a:ea typeface="Times New Roman"/>
                              <a:cs typeface="Times New Roman"/>
                            </a:rPr>
                            <m:t>𝜙</m:t>
                          </m:r>
                        </m:sub>
                      </m:sSub>
                    </m:oMath>
                  </m:oMathPara>
                </a14:m>
                <a:endParaRPr lang="en-US" sz="3200" dirty="0">
                  <a:effectLst/>
                  <a:latin typeface="Calibri"/>
                  <a:ea typeface="Calibri"/>
                  <a:cs typeface="Aria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5652120" y="1340768"/>
                <a:ext cx="3491880" cy="936104"/>
              </a:xfrm>
              <a:prstGeom prst="roundRect">
                <a:avLst/>
              </a:prstGeom>
              <a:blipFill rotWithShape="1">
                <a:blip r:embed="rId5"/>
                <a:stretch>
                  <a:fillRect/>
                </a:stretch>
              </a:blipFill>
            </p:spPr>
            <p:txBody>
              <a:bodyPr/>
              <a:lstStyle/>
              <a:p>
                <a:r>
                  <a:rPr lang="ar-IQ">
                    <a:noFill/>
                  </a:rPr>
                  <a:t> </a:t>
                </a:r>
              </a:p>
            </p:txBody>
          </p:sp>
        </mc:Fallback>
      </mc:AlternateContent>
      <p:sp>
        <p:nvSpPr>
          <p:cNvPr id="8" name="Left-Up Arrow 7"/>
          <p:cNvSpPr/>
          <p:nvPr/>
        </p:nvSpPr>
        <p:spPr>
          <a:xfrm>
            <a:off x="5652120" y="934919"/>
            <a:ext cx="1944216" cy="36004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mc:AlternateContent xmlns:mc="http://schemas.openxmlformats.org/markup-compatibility/2006" xmlns:a14="http://schemas.microsoft.com/office/drawing/2010/main">
        <mc:Choice Requires="a14">
          <p:sp>
            <p:nvSpPr>
              <p:cNvPr id="10" name="Rectangle 9"/>
              <p:cNvSpPr/>
              <p:nvPr/>
            </p:nvSpPr>
            <p:spPr>
              <a:xfrm>
                <a:off x="0" y="1853073"/>
                <a:ext cx="4572000" cy="954107"/>
              </a:xfrm>
              <a:prstGeom prst="rect">
                <a:avLst/>
              </a:prstGeom>
            </p:spPr>
            <p:txBody>
              <a:bodyPr>
                <a:spAutoFit/>
              </a:bodyPr>
              <a:lstStyle/>
              <a:p>
                <a:pPr algn="just" rtl="0"/>
                <a:r>
                  <a:rPr lang="en-US" sz="2800" dirty="0" smtClean="0">
                    <a:effectLst/>
                    <a:latin typeface="Times New Roman"/>
                    <a:ea typeface="Times New Roman"/>
                  </a:rPr>
                  <a:t>determined </a:t>
                </a:r>
                <a:r>
                  <a:rPr lang="en-US" sz="2800" dirty="0">
                    <a:effectLst/>
                    <a:latin typeface="Times New Roman"/>
                    <a:ea typeface="Times New Roman"/>
                  </a:rPr>
                  <a:t>the magnetic flux density </a:t>
                </a:r>
                <a14:m>
                  <m:oMath xmlns:m="http://schemas.openxmlformats.org/officeDocument/2006/math">
                    <m:r>
                      <a:rPr lang="en-US" sz="2800" b="1" i="1">
                        <a:effectLst/>
                        <a:latin typeface="Cambria Math"/>
                        <a:ea typeface="Times New Roman"/>
                        <a:cs typeface="Times New Roman"/>
                      </a:rPr>
                      <m:t>𝐁</m:t>
                    </m:r>
                  </m:oMath>
                </a14:m>
                <a:r>
                  <a:rPr lang="en-US" sz="2800" dirty="0">
                    <a:effectLst/>
                    <a:latin typeface="Times New Roman"/>
                    <a:ea typeface="Times New Roman"/>
                  </a:rPr>
                  <a:t> from </a:t>
                </a:r>
                <a14:m>
                  <m:oMath xmlns:m="http://schemas.openxmlformats.org/officeDocument/2006/math">
                    <m:r>
                      <a:rPr lang="en-US" sz="2800" b="1" i="1">
                        <a:effectLst/>
                        <a:latin typeface="Cambria Math"/>
                        <a:ea typeface="Times New Roman"/>
                        <a:cs typeface="Times New Roman"/>
                      </a:rPr>
                      <m:t>𝐁</m:t>
                    </m:r>
                    <m:r>
                      <a:rPr lang="en-US" sz="2800" i="1">
                        <a:effectLst/>
                        <a:latin typeface="Cambria Math"/>
                        <a:ea typeface="Times New Roman"/>
                        <a:cs typeface="Times New Roman"/>
                      </a:rPr>
                      <m:t>=</m:t>
                    </m:r>
                    <m:r>
                      <a:rPr lang="en-US" sz="2800" i="1">
                        <a:effectLst/>
                        <a:latin typeface="Cambria Math"/>
                        <a:ea typeface="Times New Roman"/>
                        <a:cs typeface="Times New Roman"/>
                      </a:rPr>
                      <m:t>𝛻</m:t>
                    </m:r>
                    <m:r>
                      <a:rPr lang="en-US" sz="2800" i="1">
                        <a:effectLst/>
                        <a:latin typeface="Cambria Math"/>
                        <a:ea typeface="Times New Roman"/>
                        <a:cs typeface="Times New Roman"/>
                      </a:rPr>
                      <m:t>×</m:t>
                    </m:r>
                    <m:r>
                      <a:rPr lang="en-US" sz="2800" b="1" i="1">
                        <a:effectLst/>
                        <a:latin typeface="Cambria Math"/>
                        <a:ea typeface="Times New Roman"/>
                        <a:cs typeface="Times New Roman"/>
                      </a:rPr>
                      <m:t>𝐀</m:t>
                    </m:r>
                  </m:oMath>
                </a14:m>
                <a:r>
                  <a:rPr lang="en-US" sz="2800" dirty="0">
                    <a:effectLst/>
                    <a:latin typeface="Times New Roman"/>
                    <a:ea typeface="Times New Roman"/>
                  </a:rPr>
                  <a:t> as</a:t>
                </a:r>
                <a:endParaRPr lang="ar-IQ" sz="2800" dirty="0"/>
              </a:p>
            </p:txBody>
          </p:sp>
        </mc:Choice>
        <mc:Fallback xmlns="">
          <p:sp>
            <p:nvSpPr>
              <p:cNvPr id="10" name="Rectangle 9"/>
              <p:cNvSpPr>
                <a:spLocks noRot="1" noChangeAspect="1" noMove="1" noResize="1" noEditPoints="1" noAdjustHandles="1" noChangeArrowheads="1" noChangeShapeType="1" noTextEdit="1"/>
              </p:cNvSpPr>
              <p:nvPr/>
            </p:nvSpPr>
            <p:spPr>
              <a:xfrm>
                <a:off x="0" y="1853073"/>
                <a:ext cx="4572000" cy="954107"/>
              </a:xfrm>
              <a:prstGeom prst="rect">
                <a:avLst/>
              </a:prstGeom>
              <a:blipFill rotWithShape="1">
                <a:blip r:embed="rId6"/>
                <a:stretch>
                  <a:fillRect l="-2667" t="-6410" r="-2667" b="-17308"/>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0" y="3068960"/>
                <a:ext cx="543609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Times New Roman"/>
                        </a:rPr>
                        <m:t>𝐁</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b="1" i="1">
                              <a:effectLst/>
                              <a:latin typeface="Cambria Math"/>
                              <a:ea typeface="Times New Roman"/>
                              <a:cs typeface="Times New Roman"/>
                            </a:rPr>
                            <m:t>𝐦</m:t>
                          </m:r>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r>
                            <a:rPr lang="en-US" sz="2800" i="1">
                              <a:effectLst/>
                              <a:latin typeface="Cambria Math"/>
                              <a:ea typeface="Times New Roman"/>
                              <a:cs typeface="Times New Roman"/>
                            </a:rPr>
                            <m:t> </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𝑟</m:t>
                              </m:r>
                            </m:e>
                            <m:sup>
                              <m:r>
                                <a:rPr lang="en-US" sz="2800" i="1">
                                  <a:effectLst/>
                                  <a:latin typeface="Cambria Math"/>
                                  <a:ea typeface="Times New Roman"/>
                                  <a:cs typeface="Times New Roman"/>
                                </a:rPr>
                                <m:t>3</m:t>
                              </m:r>
                            </m:sup>
                          </m:sSup>
                        </m:den>
                      </m:f>
                      <m:d>
                        <m:dPr>
                          <m:ctrlPr>
                            <a:rPr lang="en-US" sz="2800" b="1" i="1">
                              <a:effectLst/>
                              <a:latin typeface="Cambria Math"/>
                              <a:cs typeface="Times New Roman"/>
                            </a:rPr>
                          </m:ctrlPr>
                        </m:dPr>
                        <m:e>
                          <m:r>
                            <a:rPr lang="en-US" sz="2800">
                              <a:effectLst/>
                              <a:latin typeface="Cambria Math"/>
                              <a:ea typeface="Calibri"/>
                              <a:cs typeface="Times New Roman"/>
                            </a:rPr>
                            <m:t>2</m:t>
                          </m:r>
                          <m:func>
                            <m:funcPr>
                              <m:ctrlPr>
                                <a:rPr lang="en-US" sz="2800" i="1">
                                  <a:effectLst/>
                                  <a:latin typeface="Cambria Math"/>
                                  <a:cs typeface="Times New Roman"/>
                                </a:rPr>
                              </m:ctrlPr>
                            </m:funcPr>
                            <m:fName>
                              <m:r>
                                <m:rPr>
                                  <m:sty m:val="p"/>
                                </m:rPr>
                                <a:rPr lang="en-US" sz="2800">
                                  <a:effectLst/>
                                  <a:latin typeface="Cambria Math"/>
                                  <a:ea typeface="Calibri"/>
                                  <a:cs typeface="Times New Roman"/>
                                </a:rPr>
                                <m:t>cos</m:t>
                              </m:r>
                            </m:fName>
                            <m:e>
                              <m:r>
                                <a:rPr lang="en-US" sz="2800" i="1">
                                  <a:effectLst/>
                                  <a:latin typeface="Cambria Math"/>
                                  <a:ea typeface="Calibri"/>
                                  <a:cs typeface="Times New Roman"/>
                                </a:rPr>
                                <m:t>𝜃</m:t>
                              </m:r>
                            </m:e>
                          </m:func>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𝑟</m:t>
                              </m:r>
                            </m:sub>
                          </m:sSub>
                          <m:r>
                            <a:rPr lang="en-US" sz="2800" b="1" i="1">
                              <a:effectLst/>
                              <a:latin typeface="Cambria Math"/>
                              <a:ea typeface="Calibri"/>
                              <a:cs typeface="Times New Roman"/>
                            </a:rPr>
                            <m:t>+</m:t>
                          </m:r>
                          <m:func>
                            <m:funcPr>
                              <m:ctrlPr>
                                <a:rPr lang="en-US" sz="2800" i="1">
                                  <a:effectLst/>
                                  <a:latin typeface="Cambria Math"/>
                                  <a:cs typeface="Times New Roman"/>
                                </a:rPr>
                              </m:ctrlPr>
                            </m:funcPr>
                            <m:fName>
                              <m:r>
                                <m:rPr>
                                  <m:sty m:val="p"/>
                                </m:rPr>
                                <a:rPr lang="en-US" sz="2800">
                                  <a:effectLst/>
                                  <a:latin typeface="Cambria Math"/>
                                  <a:ea typeface="Calibri"/>
                                  <a:cs typeface="Times New Roman"/>
                                </a:rPr>
                                <m:t>sin</m:t>
                              </m:r>
                            </m:fName>
                            <m:e>
                              <m:r>
                                <a:rPr lang="en-US" sz="2800" i="1">
                                  <a:effectLst/>
                                  <a:latin typeface="Cambria Math"/>
                                  <a:ea typeface="Calibri"/>
                                  <a:cs typeface="Times New Roman"/>
                                </a:rPr>
                                <m:t>𝜃</m:t>
                              </m:r>
                            </m:e>
                          </m:func>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𝜃</m:t>
                              </m:r>
                            </m:sub>
                          </m:sSub>
                        </m:e>
                      </m:d>
                    </m:oMath>
                  </m:oMathPara>
                </a14:m>
                <a:endParaRPr lang="ar-IQ" sz="2800" dirty="0"/>
              </a:p>
            </p:txBody>
          </p:sp>
        </mc:Choice>
        <mc:Fallback xmlns="">
          <p:sp>
            <p:nvSpPr>
              <p:cNvPr id="11" name="Rounded Rectangle 10"/>
              <p:cNvSpPr>
                <a:spLocks noRot="1" noChangeAspect="1" noMove="1" noResize="1" noEditPoints="1" noAdjustHandles="1" noChangeArrowheads="1" noChangeShapeType="1" noTextEdit="1"/>
              </p:cNvSpPr>
              <p:nvPr/>
            </p:nvSpPr>
            <p:spPr>
              <a:xfrm>
                <a:off x="0" y="3068960"/>
                <a:ext cx="5436096" cy="1944216"/>
              </a:xfrm>
              <a:prstGeom prst="roundRect">
                <a:avLst/>
              </a:prstGeom>
              <a:blipFill rotWithShape="1">
                <a:blip r:embed="rId7"/>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421990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sz="2800" dirty="0" smtClean="0">
                    <a:latin typeface="Times New Roman"/>
                    <a:ea typeface="Times New Roman"/>
                    <a:cs typeface="Arial"/>
                  </a:rPr>
                  <a:t>For </a:t>
                </a:r>
                <a:r>
                  <a:rPr lang="en-US" sz="2800" dirty="0">
                    <a:latin typeface="Times New Roman"/>
                    <a:ea typeface="Times New Roman"/>
                    <a:cs typeface="Arial"/>
                  </a:rPr>
                  <a:t>the bar magnet of Fig. 8.8. If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𝑄</m:t>
                        </m:r>
                      </m:e>
                      <m:sub>
                        <m:r>
                          <a:rPr lang="en-US" sz="2800" i="1">
                            <a:effectLst/>
                            <a:latin typeface="Cambria Math"/>
                            <a:ea typeface="Times New Roman"/>
                            <a:cs typeface="Times New Roman"/>
                          </a:rPr>
                          <m:t>𝑚</m:t>
                        </m:r>
                      </m:sub>
                    </m:sSub>
                  </m:oMath>
                </a14:m>
                <a:r>
                  <a:rPr lang="en-US" sz="2800" dirty="0">
                    <a:effectLst/>
                    <a:latin typeface="Times New Roman"/>
                    <a:ea typeface="Times New Roman"/>
                    <a:cs typeface="Arial"/>
                  </a:rPr>
                  <a:t> is an isolated magnetic charge and </a:t>
                </a:r>
                <a14:m>
                  <m:oMath xmlns:m="http://schemas.openxmlformats.org/officeDocument/2006/math">
                    <m:r>
                      <a:rPr lang="en-US" sz="2800" i="1">
                        <a:effectLst/>
                        <a:latin typeface="Cambria Math"/>
                        <a:ea typeface="Times New Roman"/>
                        <a:cs typeface="Times New Roman"/>
                      </a:rPr>
                      <m:t>𝓁</m:t>
                    </m:r>
                  </m:oMath>
                </a14:m>
                <a:r>
                  <a:rPr lang="en-US" sz="2800" dirty="0">
                    <a:effectLst/>
                    <a:latin typeface="Times New Roman"/>
                    <a:ea typeface="Times New Roman"/>
                    <a:cs typeface="Arial"/>
                  </a:rPr>
                  <a:t> is the length of the bar, the bar has a dipole moment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𝑄</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𝓁</m:t>
                    </m:r>
                  </m:oMath>
                </a14:m>
                <a:r>
                  <a:rPr lang="en-US" sz="2800" dirty="0">
                    <a:effectLst/>
                    <a:latin typeface="Times New Roman"/>
                    <a:ea typeface="Times New Roman"/>
                    <a:cs typeface="Arial"/>
                  </a:rPr>
                  <a:t>. </a:t>
                </a:r>
                <a:r>
                  <a:rPr lang="en-US" sz="2800" dirty="0" smtClean="0">
                    <a:effectLst/>
                    <a:latin typeface="Times New Roman"/>
                    <a:ea typeface="Times New Roman"/>
                    <a:cs typeface="Arial"/>
                  </a:rPr>
                  <a:t>When </a:t>
                </a:r>
                <a:r>
                  <a:rPr lang="en-US" sz="2800" dirty="0">
                    <a:effectLst/>
                    <a:latin typeface="Times New Roman"/>
                    <a:ea typeface="Times New Roman"/>
                    <a:cs typeface="Arial"/>
                  </a:rPr>
                  <a:t>the bar is in a uniform magnetic field </a:t>
                </a:r>
                <a:r>
                  <a:rPr lang="en-US" sz="2800" b="1" dirty="0">
                    <a:effectLst/>
                    <a:latin typeface="Times New Roman"/>
                    <a:ea typeface="Times New Roman"/>
                    <a:cs typeface="Arial"/>
                  </a:rPr>
                  <a:t>B</a:t>
                </a:r>
                <a:r>
                  <a:rPr lang="en-US" sz="2800" dirty="0">
                    <a:effectLst/>
                    <a:latin typeface="Times New Roman"/>
                    <a:ea typeface="Times New Roman"/>
                    <a:cs typeface="Arial"/>
                  </a:rPr>
                  <a:t>, </a:t>
                </a:r>
                <a:r>
                  <a:rPr lang="en-US" sz="2800" dirty="0" smtClean="0">
                    <a:effectLst/>
                    <a:latin typeface="Times New Roman"/>
                    <a:ea typeface="Times New Roman"/>
                    <a:cs typeface="Arial"/>
                  </a:rPr>
                  <a:t>the torque</a:t>
                </a:r>
                <a:endParaRPr lang="en-US" sz="2400" dirty="0">
                  <a:effectLst/>
                  <a:latin typeface="Calibri"/>
                  <a:ea typeface="Calibri"/>
                  <a:cs typeface="Arial"/>
                </a:endParaRPr>
              </a:p>
              <a:p>
                <a:pPr marL="0" indent="0" algn="l" rtl="0">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pic>
        <p:nvPicPr>
          <p:cNvPr id="4" name="Picture 3"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80928"/>
            <a:ext cx="5220072" cy="2892534"/>
          </a:xfrm>
          <a:prstGeom prst="rect">
            <a:avLst/>
          </a:prstGeom>
          <a:noFill/>
          <a:ln>
            <a:noFill/>
          </a:ln>
        </p:spPr>
      </p:pic>
      <p:sp>
        <p:nvSpPr>
          <p:cNvPr id="5" name="Rectangle 4"/>
          <p:cNvSpPr/>
          <p:nvPr/>
        </p:nvSpPr>
        <p:spPr>
          <a:xfrm>
            <a:off x="5999725" y="5862871"/>
            <a:ext cx="1871025" cy="584775"/>
          </a:xfrm>
          <a:prstGeom prst="rect">
            <a:avLst/>
          </a:prstGeom>
        </p:spPr>
        <p:txBody>
          <a:bodyPr wrap="none">
            <a:spAutoFit/>
          </a:bodyPr>
          <a:lstStyle/>
          <a:p>
            <a:r>
              <a:rPr lang="en-US" sz="3200" dirty="0" smtClean="0">
                <a:latin typeface="Times New Roman"/>
                <a:ea typeface="Times New Roman"/>
              </a:rPr>
              <a:t>Figure </a:t>
            </a:r>
            <a:r>
              <a:rPr lang="en-US" sz="3200" dirty="0">
                <a:latin typeface="Times New Roman"/>
                <a:ea typeface="Times New Roman"/>
              </a:rPr>
              <a:t>8.8</a:t>
            </a:r>
            <a:endParaRPr lang="ar-IQ" sz="3200" dirty="0"/>
          </a:p>
        </p:txBody>
      </p:sp>
      <mc:AlternateContent xmlns:mc="http://schemas.openxmlformats.org/markup-compatibility/2006" xmlns:a14="http://schemas.microsoft.com/office/drawing/2010/main">
        <mc:Choice Requires="a14">
          <p:sp>
            <p:nvSpPr>
              <p:cNvPr id="6" name="Rectangle 5"/>
              <p:cNvSpPr/>
              <p:nvPr/>
            </p:nvSpPr>
            <p:spPr>
              <a:xfrm>
                <a:off x="2339752" y="2060848"/>
                <a:ext cx="3659973"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lvl="0">
                  <a:spcBef>
                    <a:spcPct val="20000"/>
                  </a:spcBef>
                  <a:buClr>
                    <a:srgbClr val="0BD0D9"/>
                  </a:buClr>
                  <a:buSzPct val="95000"/>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Calibri"/>
                          <a:cs typeface="Times New Roman"/>
                        </a:rPr>
                        <m:t>𝐓</m:t>
                      </m:r>
                      <m:r>
                        <a:rPr lang="en-US" sz="2800" i="1">
                          <a:solidFill>
                            <a:prstClr val="black"/>
                          </a:solidFill>
                          <a:latin typeface="Cambria Math"/>
                          <a:ea typeface="Times New Roman"/>
                          <a:cs typeface="Times New Roman"/>
                        </a:rPr>
                        <m:t>=</m:t>
                      </m:r>
                      <m:r>
                        <a:rPr lang="en-US" sz="2800" b="1" i="1">
                          <a:solidFill>
                            <a:prstClr val="black"/>
                          </a:solidFill>
                          <a:latin typeface="Cambria Math"/>
                          <a:ea typeface="Calibri"/>
                          <a:cs typeface="Times New Roman"/>
                        </a:rPr>
                        <m:t>𝐦</m:t>
                      </m:r>
                      <m:r>
                        <a:rPr lang="en-US" sz="2800" i="1">
                          <a:solidFill>
                            <a:prstClr val="black"/>
                          </a:solidFill>
                          <a:latin typeface="Cambria Math"/>
                          <a:ea typeface="Times New Roman"/>
                          <a:cs typeface="Times New Roman"/>
                        </a:rPr>
                        <m:t>×</m:t>
                      </m:r>
                      <m:r>
                        <a:rPr lang="en-US" sz="2800" b="1" i="1">
                          <a:solidFill>
                            <a:prstClr val="black"/>
                          </a:solidFill>
                          <a:latin typeface="Cambria Math"/>
                          <a:ea typeface="Calibri"/>
                          <a:cs typeface="Times New Roman"/>
                        </a:rPr>
                        <m:t>𝐁</m:t>
                      </m:r>
                      <m:r>
                        <a:rPr lang="en-US" sz="2800" b="1">
                          <a:solidFill>
                            <a:prstClr val="black"/>
                          </a:solidFill>
                          <a:latin typeface="Cambria Math"/>
                          <a:ea typeface="Calibri"/>
                          <a:cs typeface="Times New Roman"/>
                        </a:rPr>
                        <m:t>=</m:t>
                      </m:r>
                      <m:sSub>
                        <m:sSubPr>
                          <m:ctrlPr>
                            <a:rPr lang="en-US" sz="2800" i="1">
                              <a:solidFill>
                                <a:prstClr val="black"/>
                              </a:solidFill>
                              <a:latin typeface="Cambria Math"/>
                              <a:ea typeface="Times New Roman"/>
                              <a:cs typeface="Times New Roman"/>
                            </a:rPr>
                          </m:ctrlPr>
                        </m:sSubPr>
                        <m:e>
                          <m:r>
                            <a:rPr lang="en-US" sz="2800" i="1">
                              <a:solidFill>
                                <a:prstClr val="black"/>
                              </a:solidFill>
                              <a:latin typeface="Cambria Math"/>
                              <a:ea typeface="Times New Roman"/>
                              <a:cs typeface="Times New Roman"/>
                            </a:rPr>
                            <m:t>𝑄</m:t>
                          </m:r>
                        </m:e>
                        <m:sub>
                          <m:r>
                            <a:rPr lang="en-US" sz="2800" i="1">
                              <a:solidFill>
                                <a:prstClr val="black"/>
                              </a:solidFill>
                              <a:latin typeface="Cambria Math"/>
                              <a:ea typeface="Times New Roman"/>
                              <a:cs typeface="Times New Roman"/>
                            </a:rPr>
                            <m:t>𝑚</m:t>
                          </m:r>
                        </m:sub>
                      </m:sSub>
                      <m:r>
                        <a:rPr lang="en-US" sz="2800" i="1">
                          <a:solidFill>
                            <a:prstClr val="black"/>
                          </a:solidFill>
                          <a:latin typeface="Cambria Math"/>
                          <a:ea typeface="Times New Roman"/>
                          <a:cs typeface="Times New Roman"/>
                        </a:rPr>
                        <m:t>𝓁</m:t>
                      </m:r>
                      <m:r>
                        <a:rPr lang="en-US" sz="2800" i="1">
                          <a:solidFill>
                            <a:prstClr val="black"/>
                          </a:solidFill>
                          <a:latin typeface="Cambria Math"/>
                          <a:ea typeface="Times New Roman"/>
                          <a:cs typeface="Times New Roman"/>
                        </a:rPr>
                        <m:t>×</m:t>
                      </m:r>
                      <m:r>
                        <a:rPr lang="en-US" sz="2800" b="1" i="1">
                          <a:solidFill>
                            <a:prstClr val="black"/>
                          </a:solidFill>
                          <a:latin typeface="Cambria Math"/>
                          <a:ea typeface="Calibri"/>
                          <a:cs typeface="Times New Roman"/>
                        </a:rPr>
                        <m:t>𝐁</m:t>
                      </m:r>
                    </m:oMath>
                  </m:oMathPara>
                </a14:m>
                <a:endParaRPr lang="en-US" sz="2600"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39752" y="2060848"/>
                <a:ext cx="3659973" cy="720080"/>
              </a:xfrm>
              <a:prstGeom prst="rect">
                <a:avLst/>
              </a:prstGeom>
              <a:blipFill rotWithShape="1">
                <a:blip r:embed="rId4"/>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267" y="3026866"/>
                <a:ext cx="4450251" cy="1815882"/>
              </a:xfrm>
              <a:prstGeom prst="rect">
                <a:avLst/>
              </a:prstGeom>
            </p:spPr>
            <p:txBody>
              <a:bodyPr wrap="square">
                <a:spAutoFit/>
              </a:bodyPr>
              <a:lstStyle/>
              <a:p>
                <a:pPr algn="just" rtl="0">
                  <a:lnSpc>
                    <a:spcPct val="150000"/>
                  </a:lnSpc>
                  <a:spcAft>
                    <a:spcPts val="0"/>
                  </a:spcAft>
                </a:pPr>
                <a:r>
                  <a:rPr lang="en-US" sz="2800" dirty="0">
                    <a:latin typeface="Times New Roman"/>
                    <a:ea typeface="Times New Roman"/>
                    <a:cs typeface="Arial"/>
                  </a:rPr>
                  <a:t>The force acting on the magnetic charge is given by</a:t>
                </a:r>
                <a:endParaRPr lang="en-US" sz="2800" dirty="0">
                  <a:effectLst/>
                  <a:latin typeface="Calibri"/>
                  <a:ea typeface="Calibri"/>
                  <a:cs typeface="Arial"/>
                </a:endParaRPr>
              </a:p>
              <a:p>
                <a:pPr/>
                <a14:m>
                  <m:oMathPara xmlns:m="http://schemas.openxmlformats.org/officeDocument/2006/math">
                    <m:oMathParaPr>
                      <m:jc m:val="centerGroup"/>
                    </m:oMathParaPr>
                    <m:oMath xmlns:m="http://schemas.openxmlformats.org/officeDocument/2006/math">
                      <m:r>
                        <a:rPr lang="en-US" sz="2800" b="1" i="1">
                          <a:effectLst/>
                          <a:latin typeface="Cambria Math"/>
                          <a:ea typeface="Calibri"/>
                          <a:cs typeface="Times New Roman"/>
                        </a:rPr>
                        <m:t>𝐅</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𝑄</m:t>
                          </m:r>
                        </m:e>
                        <m:sub>
                          <m:r>
                            <a:rPr lang="en-US" sz="2800" i="1">
                              <a:effectLst/>
                              <a:latin typeface="Cambria Math"/>
                              <a:ea typeface="Times New Roman"/>
                              <a:cs typeface="Times New Roman"/>
                            </a:rPr>
                            <m:t>𝑚</m:t>
                          </m:r>
                        </m:sub>
                      </m:sSub>
                      <m:r>
                        <a:rPr lang="en-US" sz="2800" b="1" i="1">
                          <a:effectLst/>
                          <a:latin typeface="Cambria Math"/>
                          <a:ea typeface="Calibri"/>
                          <a:cs typeface="Times New Roman"/>
                        </a:rPr>
                        <m:t>𝐁</m:t>
                      </m:r>
                    </m:oMath>
                  </m:oMathPara>
                </a14:m>
                <a:endParaRPr lang="ar-IQ" sz="2800" dirty="0"/>
              </a:p>
            </p:txBody>
          </p:sp>
        </mc:Choice>
        <mc:Fallback xmlns="">
          <p:sp>
            <p:nvSpPr>
              <p:cNvPr id="7" name="Rectangle 6"/>
              <p:cNvSpPr>
                <a:spLocks noRot="1" noChangeAspect="1" noMove="1" noResize="1" noEditPoints="1" noAdjustHandles="1" noChangeArrowheads="1" noChangeShapeType="1" noTextEdit="1"/>
              </p:cNvSpPr>
              <p:nvPr/>
            </p:nvSpPr>
            <p:spPr>
              <a:xfrm>
                <a:off x="-22267" y="3026866"/>
                <a:ext cx="4450251" cy="1815882"/>
              </a:xfrm>
              <a:prstGeom prst="rect">
                <a:avLst/>
              </a:prstGeom>
              <a:blipFill rotWithShape="1">
                <a:blip r:embed="rId5"/>
                <a:stretch>
                  <a:fillRect l="-2740" r="-2877"/>
                </a:stretch>
              </a:blipFill>
            </p:spPr>
            <p:txBody>
              <a:bodyPr/>
              <a:lstStyle/>
              <a:p>
                <a:r>
                  <a:rPr lang="ar-IQ">
                    <a:noFill/>
                  </a:rPr>
                  <a:t> </a:t>
                </a:r>
              </a:p>
            </p:txBody>
          </p:sp>
        </mc:Fallback>
      </mc:AlternateContent>
    </p:spTree>
    <p:extLst>
      <p:ext uri="{BB962C8B-B14F-4D97-AF65-F5344CB8AC3E}">
        <p14:creationId xmlns:p14="http://schemas.microsoft.com/office/powerpoint/2010/main" val="189917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7"/>
          </a:xfrm>
        </p:spPr>
        <p:txBody>
          <a:bodyPr>
            <a:noAutofit/>
          </a:bodyPr>
          <a:lstStyle/>
          <a:p>
            <a:pPr marR="45720" lvl="0" algn="ctr" rtl="0">
              <a:lnSpc>
                <a:spcPct val="150000"/>
              </a:lnSpc>
              <a:spcBef>
                <a:spcPct val="20000"/>
              </a:spcBef>
            </a:pPr>
            <a:r>
              <a:rPr lang="en-US" sz="4400" dirty="0">
                <a:solidFill>
                  <a:srgbClr val="FF0000"/>
                </a:solidFill>
                <a:latin typeface="Times New Roman"/>
                <a:ea typeface="Calibri"/>
                <a:cs typeface="Arial"/>
              </a:rPr>
              <a:t>8.1 </a:t>
            </a:r>
            <a:r>
              <a:rPr lang="en-US" sz="4400" dirty="0" smtClean="0">
                <a:solidFill>
                  <a:srgbClr val="FF0000"/>
                </a:solidFill>
                <a:latin typeface="Times New Roman"/>
                <a:ea typeface="Calibri"/>
                <a:cs typeface="Arial"/>
              </a:rPr>
              <a:t>INTRODUCTION</a:t>
            </a:r>
            <a:endParaRPr lang="ar-IQ" sz="4400" dirty="0">
              <a:solidFill>
                <a:schemeClr val="tx1"/>
              </a:solidFill>
            </a:endParaRPr>
          </a:p>
        </p:txBody>
      </p:sp>
      <p:sp>
        <p:nvSpPr>
          <p:cNvPr id="3" name="Content Placeholder 2"/>
          <p:cNvSpPr>
            <a:spLocks noGrp="1"/>
          </p:cNvSpPr>
          <p:nvPr>
            <p:ph idx="1"/>
          </p:nvPr>
        </p:nvSpPr>
        <p:spPr>
          <a:xfrm>
            <a:off x="0" y="980728"/>
            <a:ext cx="9144000" cy="5877272"/>
          </a:xfrm>
        </p:spPr>
        <p:txBody>
          <a:bodyPr>
            <a:normAutofit/>
          </a:bodyPr>
          <a:lstStyle/>
          <a:p>
            <a:pPr marL="0" marR="45720" lvl="0" indent="0" algn="ctr" rtl="0">
              <a:lnSpc>
                <a:spcPct val="150000"/>
              </a:lnSpc>
              <a:buClr>
                <a:srgbClr val="0BD0D9"/>
              </a:buClr>
              <a:buNone/>
            </a:pPr>
            <a:r>
              <a:rPr lang="en-US" sz="3600" dirty="0" smtClean="0">
                <a:solidFill>
                  <a:srgbClr val="FF0000"/>
                </a:solidFill>
                <a:latin typeface="Times New Roman"/>
                <a:ea typeface="Calibri"/>
                <a:cs typeface="Arial"/>
              </a:rPr>
              <a:t>8.2 </a:t>
            </a:r>
            <a:r>
              <a:rPr lang="en-US" sz="3600" dirty="0">
                <a:solidFill>
                  <a:srgbClr val="FF0000"/>
                </a:solidFill>
                <a:latin typeface="Times New Roman"/>
                <a:ea typeface="Calibri"/>
                <a:cs typeface="Arial"/>
              </a:rPr>
              <a:t>FORCES DUE TO MAGNETIC FIELDS</a:t>
            </a:r>
            <a:endParaRPr lang="en-US" sz="3600" dirty="0">
              <a:solidFill>
                <a:prstClr val="white"/>
              </a:solidFill>
              <a:latin typeface="Calibri"/>
              <a:ea typeface="Calibri"/>
              <a:cs typeface="Arial"/>
            </a:endParaRPr>
          </a:p>
          <a:p>
            <a:pPr marL="0" marR="45720" lvl="0" indent="0" algn="just" rtl="0">
              <a:lnSpc>
                <a:spcPct val="150000"/>
              </a:lnSpc>
              <a:buClr>
                <a:srgbClr val="0BD0D9"/>
              </a:buClr>
              <a:buNone/>
            </a:pPr>
            <a:r>
              <a:rPr lang="en-US" sz="3600" dirty="0">
                <a:solidFill>
                  <a:srgbClr val="00B0F0"/>
                </a:solidFill>
                <a:latin typeface="Times New Roman"/>
                <a:ea typeface="Calibri"/>
                <a:cs typeface="Arial"/>
              </a:rPr>
              <a:t>There are many ways in which force due to magnetic fields can be experienced. </a:t>
            </a:r>
            <a:endParaRPr lang="en-US" sz="3600" dirty="0" smtClean="0">
              <a:solidFill>
                <a:srgbClr val="00B0F0"/>
              </a:solidFill>
              <a:latin typeface="Times New Roman"/>
              <a:ea typeface="Calibri"/>
              <a:cs typeface="Arial"/>
            </a:endParaRPr>
          </a:p>
          <a:p>
            <a:pPr marR="45720" algn="just" rtl="0">
              <a:lnSpc>
                <a:spcPct val="150000"/>
              </a:lnSpc>
              <a:buClr>
                <a:srgbClr val="0BD0D9"/>
              </a:buClr>
            </a:pPr>
            <a:r>
              <a:rPr lang="en-US" sz="3200" dirty="0" smtClean="0">
                <a:solidFill>
                  <a:prstClr val="black"/>
                </a:solidFill>
                <a:latin typeface="Times New Roman"/>
                <a:ea typeface="Calibri"/>
                <a:cs typeface="Arial"/>
              </a:rPr>
              <a:t>due </a:t>
            </a:r>
            <a:r>
              <a:rPr lang="en-US" sz="3200" dirty="0">
                <a:solidFill>
                  <a:prstClr val="black"/>
                </a:solidFill>
                <a:latin typeface="Times New Roman"/>
                <a:ea typeface="Calibri"/>
                <a:cs typeface="Arial"/>
              </a:rPr>
              <a:t>to a moving charged particle in a </a:t>
            </a:r>
            <a:r>
              <a:rPr lang="en-US" sz="3200" b="1" dirty="0">
                <a:solidFill>
                  <a:prstClr val="black"/>
                </a:solidFill>
                <a:latin typeface="Times New Roman"/>
                <a:ea typeface="Calibri"/>
                <a:cs typeface="Arial"/>
              </a:rPr>
              <a:t>B</a:t>
            </a:r>
            <a:r>
              <a:rPr lang="en-US" sz="3200" dirty="0">
                <a:solidFill>
                  <a:prstClr val="black"/>
                </a:solidFill>
                <a:latin typeface="Times New Roman"/>
                <a:ea typeface="Calibri"/>
                <a:cs typeface="Arial"/>
              </a:rPr>
              <a:t> field, </a:t>
            </a:r>
            <a:endParaRPr lang="en-US" sz="3200" dirty="0">
              <a:solidFill>
                <a:prstClr val="black"/>
              </a:solidFill>
              <a:latin typeface="Calibri"/>
              <a:ea typeface="Calibri"/>
              <a:cs typeface="Arial"/>
            </a:endParaRPr>
          </a:p>
          <a:p>
            <a:pPr marL="342900" marR="45720" lvl="0" indent="-342900" algn="just" rtl="0">
              <a:lnSpc>
                <a:spcPct val="150000"/>
              </a:lnSpc>
              <a:buClr>
                <a:srgbClr val="0BD0D9"/>
              </a:buClr>
              <a:buFont typeface="Symbol"/>
              <a:buChar char=""/>
            </a:pPr>
            <a:r>
              <a:rPr lang="en-US" sz="3200" dirty="0">
                <a:solidFill>
                  <a:prstClr val="black"/>
                </a:solidFill>
                <a:latin typeface="Times New Roman"/>
                <a:ea typeface="Calibri"/>
                <a:cs typeface="Arial"/>
              </a:rPr>
              <a:t>on a current element in an external </a:t>
            </a:r>
            <a:r>
              <a:rPr lang="en-US" sz="3200" b="1" dirty="0">
                <a:solidFill>
                  <a:prstClr val="black"/>
                </a:solidFill>
                <a:latin typeface="Times New Roman"/>
                <a:ea typeface="Calibri"/>
                <a:cs typeface="Arial"/>
              </a:rPr>
              <a:t>B</a:t>
            </a:r>
            <a:r>
              <a:rPr lang="en-US" sz="3200" dirty="0">
                <a:solidFill>
                  <a:prstClr val="black"/>
                </a:solidFill>
                <a:latin typeface="Times New Roman"/>
                <a:ea typeface="Calibri"/>
                <a:cs typeface="Arial"/>
              </a:rPr>
              <a:t> field, or </a:t>
            </a:r>
            <a:endParaRPr lang="en-US" sz="3200" dirty="0">
              <a:solidFill>
                <a:prstClr val="black"/>
              </a:solidFill>
              <a:latin typeface="Calibri"/>
              <a:ea typeface="Calibri"/>
              <a:cs typeface="Arial"/>
            </a:endParaRPr>
          </a:p>
          <a:p>
            <a:pPr marL="342900" marR="45720" lvl="0" indent="-342900" algn="just" rtl="0">
              <a:lnSpc>
                <a:spcPct val="150000"/>
              </a:lnSpc>
              <a:buClr>
                <a:srgbClr val="0BD0D9"/>
              </a:buClr>
              <a:buFont typeface="Symbol"/>
              <a:buChar char=""/>
            </a:pPr>
            <a:r>
              <a:rPr lang="en-US" sz="3200" dirty="0">
                <a:solidFill>
                  <a:prstClr val="black"/>
                </a:solidFill>
                <a:latin typeface="Times New Roman"/>
                <a:ea typeface="Calibri"/>
                <a:cs typeface="Arial"/>
              </a:rPr>
              <a:t>between two current elements.</a:t>
            </a:r>
            <a:endParaRPr lang="en-US" sz="3200" dirty="0">
              <a:solidFill>
                <a:prstClr val="black"/>
              </a:solidFill>
              <a:latin typeface="Calibri"/>
              <a:ea typeface="Calibri"/>
              <a:cs typeface="Arial"/>
            </a:endParaRPr>
          </a:p>
          <a:p>
            <a:pPr marL="0" marR="45720" lvl="0" indent="0">
              <a:buClr>
                <a:srgbClr val="0BD0D9"/>
              </a:buClr>
              <a:buNone/>
            </a:pPr>
            <a:endParaRPr lang="ar-IQ" dirty="0">
              <a:solidFill>
                <a:prstClr val="white"/>
              </a:solidFill>
            </a:endParaRPr>
          </a:p>
          <a:p>
            <a:endParaRPr lang="ar-IQ" dirty="0"/>
          </a:p>
        </p:txBody>
      </p:sp>
    </p:spTree>
    <p:extLst>
      <p:ext uri="{BB962C8B-B14F-4D97-AF65-F5344CB8AC3E}">
        <p14:creationId xmlns:p14="http://schemas.microsoft.com/office/powerpoint/2010/main" val="302794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buNone/>
                </a:pPr>
                <a:r>
                  <a:rPr lang="en-US" sz="3200" dirty="0" smtClean="0">
                    <a:solidFill>
                      <a:srgbClr val="FF0000"/>
                    </a:solidFill>
                    <a:latin typeface="Times New Roman"/>
                    <a:ea typeface="Times New Roman"/>
                    <a:cs typeface="Arial"/>
                  </a:rPr>
                  <a:t>Notes</a:t>
                </a:r>
              </a:p>
              <a:p>
                <a:pPr algn="just" rtl="0">
                  <a:lnSpc>
                    <a:spcPct val="150000"/>
                  </a:lnSpc>
                </a:pPr>
                <a:r>
                  <a:rPr lang="en-US" sz="3200" dirty="0" smtClean="0">
                    <a:latin typeface="Times New Roman"/>
                    <a:ea typeface="Times New Roman"/>
                    <a:cs typeface="Arial"/>
                  </a:rPr>
                  <a:t>Both </a:t>
                </a:r>
                <a:r>
                  <a:rPr lang="en-US" sz="3200" dirty="0">
                    <a:latin typeface="Times New Roman"/>
                    <a:ea typeface="Times New Roman"/>
                    <a:cs typeface="Arial"/>
                  </a:rPr>
                  <a:t>a small current loop and a bar magnet produce magnetic dipoles, they are equivalent if they produce the same torque in a given </a:t>
                </a:r>
                <a:r>
                  <a:rPr lang="en-US" sz="3200" b="1" dirty="0">
                    <a:effectLst/>
                    <a:latin typeface="Times New Roman"/>
                    <a:ea typeface="Times New Roman"/>
                    <a:cs typeface="Arial"/>
                  </a:rPr>
                  <a:t>B</a:t>
                </a:r>
                <a:r>
                  <a:rPr lang="en-US" sz="3200" dirty="0">
                    <a:effectLst/>
                    <a:latin typeface="Times New Roman"/>
                    <a:ea typeface="Times New Roman"/>
                    <a:cs typeface="Arial"/>
                  </a:rPr>
                  <a:t> field; that is, when</a:t>
                </a:r>
                <a:endParaRPr lang="en-US" sz="32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3600" i="1" smtClean="0">
                          <a:solidFill>
                            <a:srgbClr val="FF0000"/>
                          </a:solidFill>
                          <a:effectLst/>
                          <a:latin typeface="Cambria Math"/>
                          <a:ea typeface="Calibri"/>
                          <a:cs typeface="Times New Roman"/>
                        </a:rPr>
                        <m:t>𝑇</m:t>
                      </m:r>
                      <m:r>
                        <a:rPr lang="en-US" sz="3600" i="1" smtClean="0">
                          <a:solidFill>
                            <a:srgbClr val="FF0000"/>
                          </a:solidFill>
                          <a:effectLst/>
                          <a:latin typeface="Cambria Math"/>
                          <a:ea typeface="Calibri"/>
                          <a:cs typeface="Times New Roman"/>
                        </a:rPr>
                        <m:t>=</m:t>
                      </m:r>
                      <m:sSub>
                        <m:sSubPr>
                          <m:ctrlPr>
                            <a:rPr lang="en-US" sz="3600" i="1">
                              <a:solidFill>
                                <a:srgbClr val="FF0000"/>
                              </a:solidFill>
                              <a:effectLst/>
                              <a:latin typeface="Cambria Math"/>
                              <a:ea typeface="Times New Roman"/>
                              <a:cs typeface="Times New Roman"/>
                            </a:rPr>
                          </m:ctrlPr>
                        </m:sSubPr>
                        <m:e>
                          <m:r>
                            <a:rPr lang="en-US" sz="3600" i="1">
                              <a:solidFill>
                                <a:srgbClr val="FF0000"/>
                              </a:solidFill>
                              <a:effectLst/>
                              <a:latin typeface="Cambria Math"/>
                              <a:ea typeface="Times New Roman"/>
                              <a:cs typeface="Times New Roman"/>
                            </a:rPr>
                            <m:t>𝑄</m:t>
                          </m:r>
                        </m:e>
                        <m:sub>
                          <m:r>
                            <a:rPr lang="en-US" sz="3600" i="1">
                              <a:solidFill>
                                <a:srgbClr val="FF0000"/>
                              </a:solidFill>
                              <a:effectLst/>
                              <a:latin typeface="Cambria Math"/>
                              <a:ea typeface="Times New Roman"/>
                              <a:cs typeface="Times New Roman"/>
                            </a:rPr>
                            <m:t>𝑚</m:t>
                          </m:r>
                        </m:sub>
                      </m:sSub>
                      <m:r>
                        <a:rPr lang="en-US" sz="3600" i="1">
                          <a:solidFill>
                            <a:srgbClr val="FF0000"/>
                          </a:solidFill>
                          <a:effectLst/>
                          <a:latin typeface="Cambria Math"/>
                          <a:ea typeface="Times New Roman"/>
                          <a:cs typeface="Times New Roman"/>
                        </a:rPr>
                        <m:t>𝓁</m:t>
                      </m:r>
                      <m:r>
                        <a:rPr lang="en-US" sz="3600" i="1">
                          <a:solidFill>
                            <a:srgbClr val="FF0000"/>
                          </a:solidFill>
                          <a:effectLst/>
                          <a:latin typeface="Cambria Math"/>
                          <a:ea typeface="Calibri"/>
                          <a:cs typeface="Times New Roman"/>
                        </a:rPr>
                        <m:t>𝐵</m:t>
                      </m:r>
                      <m:r>
                        <a:rPr lang="en-US" sz="3600">
                          <a:solidFill>
                            <a:srgbClr val="FF0000"/>
                          </a:solidFill>
                          <a:effectLst/>
                          <a:latin typeface="Cambria Math"/>
                          <a:ea typeface="Calibri"/>
                          <a:cs typeface="Times New Roman"/>
                        </a:rPr>
                        <m:t>=</m:t>
                      </m:r>
                      <m:r>
                        <a:rPr lang="en-US" sz="3600" i="1">
                          <a:solidFill>
                            <a:srgbClr val="FF0000"/>
                          </a:solidFill>
                          <a:effectLst/>
                          <a:latin typeface="Cambria Math"/>
                          <a:ea typeface="Calibri"/>
                          <a:cs typeface="Times New Roman"/>
                        </a:rPr>
                        <m:t>𝐼𝑆𝐵</m:t>
                      </m:r>
                    </m:oMath>
                  </m:oMathPara>
                </a14:m>
                <a:endParaRPr lang="en-US" sz="3600" dirty="0" smtClean="0">
                  <a:solidFill>
                    <a:srgbClr val="FF0000"/>
                  </a:solidFill>
                </a:endParaRPr>
              </a:p>
              <a:p>
                <a:pPr algn="just" rtl="0">
                  <a:lnSpc>
                    <a:spcPct val="150000"/>
                  </a:lnSpc>
                  <a:spcAft>
                    <a:spcPts val="0"/>
                  </a:spcAft>
                </a:pPr>
                <a:r>
                  <a:rPr lang="en-US" sz="3600" dirty="0">
                    <a:latin typeface="Times New Roman"/>
                    <a:ea typeface="Times New Roman"/>
                    <a:cs typeface="Arial"/>
                  </a:rPr>
                  <a:t>Hence,</a:t>
                </a:r>
                <a:r>
                  <a:rPr lang="en-US" sz="3600" dirty="0">
                    <a:effectLst/>
                    <a:latin typeface="Times New Roman"/>
                    <a:ea typeface="Calibri"/>
                    <a:cs typeface="Arial"/>
                  </a:rPr>
                  <a:t> </a:t>
                </a:r>
                <a:r>
                  <a:rPr lang="en-US" sz="3600" dirty="0">
                    <a:effectLst/>
                    <a:latin typeface="Times New Roman"/>
                    <a:ea typeface="Times New Roman"/>
                    <a:cs typeface="Arial"/>
                  </a:rPr>
                  <a:t>showing that they must have the same dipole moment.</a:t>
                </a:r>
                <a:endParaRPr lang="en-US" sz="32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3600" i="1" smtClean="0">
                              <a:solidFill>
                                <a:srgbClr val="FF0000"/>
                              </a:solidFill>
                              <a:effectLst/>
                              <a:latin typeface="Cambria Math"/>
                              <a:ea typeface="Times New Roman"/>
                              <a:cs typeface="Times New Roman"/>
                            </a:rPr>
                          </m:ctrlPr>
                        </m:sSubPr>
                        <m:e>
                          <m:r>
                            <a:rPr lang="en-US" sz="3600" i="1">
                              <a:solidFill>
                                <a:srgbClr val="FF0000"/>
                              </a:solidFill>
                              <a:effectLst/>
                              <a:latin typeface="Cambria Math"/>
                              <a:ea typeface="Times New Roman"/>
                              <a:cs typeface="Times New Roman"/>
                            </a:rPr>
                            <m:t>𝑄</m:t>
                          </m:r>
                        </m:e>
                        <m:sub>
                          <m:r>
                            <a:rPr lang="en-US" sz="3600" i="1">
                              <a:solidFill>
                                <a:srgbClr val="FF0000"/>
                              </a:solidFill>
                              <a:effectLst/>
                              <a:latin typeface="Cambria Math"/>
                              <a:ea typeface="Times New Roman"/>
                              <a:cs typeface="Times New Roman"/>
                            </a:rPr>
                            <m:t>𝑚</m:t>
                          </m:r>
                        </m:sub>
                      </m:sSub>
                      <m:r>
                        <a:rPr lang="en-US" sz="3600" i="1">
                          <a:solidFill>
                            <a:srgbClr val="FF0000"/>
                          </a:solidFill>
                          <a:effectLst/>
                          <a:latin typeface="Cambria Math"/>
                          <a:ea typeface="Times New Roman"/>
                          <a:cs typeface="Times New Roman"/>
                        </a:rPr>
                        <m:t>𝓁</m:t>
                      </m:r>
                      <m:r>
                        <a:rPr lang="en-US" sz="3600">
                          <a:solidFill>
                            <a:srgbClr val="FF0000"/>
                          </a:solidFill>
                          <a:effectLst/>
                          <a:latin typeface="Cambria Math"/>
                          <a:ea typeface="Calibri"/>
                          <a:cs typeface="Times New Roman"/>
                        </a:rPr>
                        <m:t>=</m:t>
                      </m:r>
                      <m:r>
                        <a:rPr lang="en-US" sz="3600" i="1">
                          <a:solidFill>
                            <a:srgbClr val="FF0000"/>
                          </a:solidFill>
                          <a:effectLst/>
                          <a:latin typeface="Cambria Math"/>
                          <a:ea typeface="Calibri"/>
                          <a:cs typeface="Times New Roman"/>
                        </a:rPr>
                        <m:t>𝐼𝑆</m:t>
                      </m:r>
                    </m:oMath>
                  </m:oMathPara>
                </a14:m>
                <a:endParaRPr lang="en-US" sz="36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2000"/>
                </a:stretch>
              </a:blipFill>
            </p:spPr>
            <p:txBody>
              <a:bodyPr/>
              <a:lstStyle/>
              <a:p>
                <a:r>
                  <a:rPr lang="ar-IQ">
                    <a:noFill/>
                  </a:rPr>
                  <a:t> </a:t>
                </a:r>
              </a:p>
            </p:txBody>
          </p:sp>
        </mc:Fallback>
      </mc:AlternateContent>
    </p:spTree>
    <p:extLst>
      <p:ext uri="{BB962C8B-B14F-4D97-AF65-F5344CB8AC3E}">
        <p14:creationId xmlns:p14="http://schemas.microsoft.com/office/powerpoint/2010/main" val="276047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79"/>
            <a:ext cx="9144000" cy="977349"/>
          </a:xfrm>
        </p:spPr>
        <p:txBody>
          <a:bodyPr>
            <a:normAutofit/>
          </a:bodyPr>
          <a:lstStyle/>
          <a:p>
            <a:pPr algn="just" rtl="0">
              <a:lnSpc>
                <a:spcPct val="150000"/>
              </a:lnSpc>
              <a:spcAft>
                <a:spcPts val="0"/>
              </a:spcAft>
            </a:pPr>
            <a:r>
              <a:rPr lang="en-US" sz="3600" dirty="0">
                <a:solidFill>
                  <a:srgbClr val="FF0000"/>
                </a:solidFill>
                <a:latin typeface="Times New Roman"/>
                <a:ea typeface="Times New Roman"/>
                <a:cs typeface="Arial"/>
              </a:rPr>
              <a:t>8.5 MAGNETIZATION IN </a:t>
            </a:r>
            <a:r>
              <a:rPr lang="en-US" sz="3600" dirty="0" smtClean="0">
                <a:solidFill>
                  <a:srgbClr val="FF0000"/>
                </a:solidFill>
                <a:latin typeface="Times New Roman"/>
                <a:ea typeface="Times New Roman"/>
                <a:cs typeface="Arial"/>
              </a:rPr>
              <a:t>MATERIALS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80728"/>
                <a:ext cx="9144000" cy="5877272"/>
              </a:xfrm>
            </p:spPr>
            <p:txBody>
              <a:bodyPr>
                <a:normAutofit fontScale="92500"/>
              </a:bodyPr>
              <a:lstStyle/>
              <a:p>
                <a:pPr marL="0" indent="0" algn="just" rtl="0">
                  <a:lnSpc>
                    <a:spcPct val="150000"/>
                  </a:lnSpc>
                  <a:spcAft>
                    <a:spcPts val="0"/>
                  </a:spcAft>
                  <a:buNone/>
                </a:pPr>
                <a:r>
                  <a:rPr lang="en-US" sz="2800" dirty="0">
                    <a:latin typeface="Times New Roman"/>
                    <a:ea typeface="Times New Roman"/>
                    <a:cs typeface="Arial"/>
                  </a:rPr>
                  <a:t>The material is composed of atoms. Each atom may be regarded as consisting of electrons orbiting about a central positive nucleus; the electrons also rotate (or spin) about their own axes. An internal magnetic field is produced by (electronic motions) electrons orbiting around the nucleus or electrons spinning as in Figure (8.9a,b), that are similar to the magnetic field produced by a current loop of Figure (8.10). The equivalent current loop has a magnetic moment of </a:t>
                </a:r>
                <a14:m>
                  <m:oMath xmlns:m="http://schemas.openxmlformats.org/officeDocument/2006/math">
                    <m:r>
                      <a:rPr lang="en-US" sz="2800" b="1" i="1">
                        <a:effectLst/>
                        <a:latin typeface="Cambria Math"/>
                        <a:ea typeface="Times New Roman"/>
                        <a:cs typeface="Times New Roman"/>
                      </a:rPr>
                      <m:t>𝐦</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𝑏</m:t>
                        </m:r>
                      </m:sub>
                    </m:sSub>
                    <m:r>
                      <a:rPr lang="en-US" sz="2800" i="1">
                        <a:effectLst/>
                        <a:latin typeface="Cambria Math"/>
                        <a:ea typeface="Times New Roman"/>
                        <a:cs typeface="Times New Roman"/>
                      </a:rPr>
                      <m:t>𝑆</m:t>
                    </m:r>
                    <m:r>
                      <a:rPr lang="en-US" sz="2800" i="1">
                        <a:effectLst/>
                        <a:latin typeface="Cambria Math"/>
                        <a:ea typeface="Times New Roman"/>
                        <a:cs typeface="Times New Roman"/>
                      </a:rPr>
                      <m:t> </m:t>
                    </m:r>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𝑛</m:t>
                        </m:r>
                      </m:sub>
                    </m:sSub>
                  </m:oMath>
                </a14:m>
                <a:r>
                  <a:rPr lang="en-US" sz="2800" dirty="0">
                    <a:effectLst/>
                    <a:latin typeface="Times New Roman"/>
                    <a:ea typeface="Times New Roman"/>
                    <a:cs typeface="Arial"/>
                  </a:rPr>
                  <a:t>, where </a:t>
                </a:r>
                <a14:m>
                  <m:oMath xmlns:m="http://schemas.openxmlformats.org/officeDocument/2006/math">
                    <m:r>
                      <a:rPr lang="en-US" sz="2800" i="1">
                        <a:effectLst/>
                        <a:latin typeface="Cambria Math"/>
                        <a:ea typeface="Times New Roman"/>
                        <a:cs typeface="Times New Roman"/>
                      </a:rPr>
                      <m:t>𝑆</m:t>
                    </m:r>
                  </m:oMath>
                </a14:m>
                <a:r>
                  <a:rPr lang="en-US" sz="2800" dirty="0">
                    <a:effectLst/>
                    <a:latin typeface="Times New Roman"/>
                    <a:ea typeface="Times New Roman"/>
                    <a:cs typeface="Arial"/>
                  </a:rPr>
                  <a:t> is the area of the loop and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𝑏</m:t>
                        </m:r>
                      </m:sub>
                    </m:sSub>
                  </m:oMath>
                </a14:m>
                <a:r>
                  <a:rPr lang="en-US" sz="2800" dirty="0">
                    <a:effectLst/>
                    <a:latin typeface="Times New Roman"/>
                    <a:ea typeface="Times New Roman"/>
                    <a:cs typeface="Arial"/>
                  </a:rPr>
                  <a:t> is the bound current (bound to the atom</a:t>
                </a:r>
                <a:r>
                  <a:rPr lang="en-US" sz="2800" dirty="0" smtClean="0">
                    <a:effectLst/>
                    <a:latin typeface="Times New Roman"/>
                    <a:ea typeface="Times New Roman"/>
                    <a:cs typeface="Arial"/>
                  </a:rPr>
                  <a:t>).</a:t>
                </a:r>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80728"/>
                <a:ext cx="9144000" cy="5877272"/>
              </a:xfrm>
              <a:blipFill rotWithShape="1">
                <a:blip r:embed="rId2"/>
                <a:stretch>
                  <a:fillRect l="-1133" r="-1200"/>
                </a:stretch>
              </a:blipFill>
            </p:spPr>
            <p:txBody>
              <a:bodyPr/>
              <a:lstStyle/>
              <a:p>
                <a:r>
                  <a:rPr lang="en-US">
                    <a:noFill/>
                  </a:rPr>
                  <a:t> </a:t>
                </a:r>
              </a:p>
            </p:txBody>
          </p:sp>
        </mc:Fallback>
      </mc:AlternateContent>
    </p:spTree>
    <p:extLst>
      <p:ext uri="{BB962C8B-B14F-4D97-AF65-F5344CB8AC3E}">
        <p14:creationId xmlns:p14="http://schemas.microsoft.com/office/powerpoint/2010/main" val="244545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4788024" cy="3672408"/>
          </a:xfrm>
          <a:prstGeom prst="rect">
            <a:avLst/>
          </a:prstGeom>
          <a:noFill/>
          <a:ln>
            <a:noFill/>
          </a:ln>
        </p:spPr>
      </p:pic>
      <p:pic>
        <p:nvPicPr>
          <p:cNvPr id="5" name="Picture 4"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4355976" cy="3672408"/>
          </a:xfrm>
          <a:prstGeom prst="rect">
            <a:avLst/>
          </a:prstGeom>
          <a:noFill/>
          <a:ln>
            <a:noFill/>
          </a:ln>
        </p:spPr>
      </p:pic>
    </p:spTree>
    <p:extLst>
      <p:ext uri="{BB962C8B-B14F-4D97-AF65-F5344CB8AC3E}">
        <p14:creationId xmlns:p14="http://schemas.microsoft.com/office/powerpoint/2010/main" val="377210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algn="just" rtl="0">
                  <a:buClr>
                    <a:srgbClr val="0BD0D9"/>
                  </a:buClr>
                </a:pPr>
                <a:endParaRPr lang="en-US" sz="3200" dirty="0" smtClean="0">
                  <a:solidFill>
                    <a:prstClr val="black"/>
                  </a:solidFill>
                  <a:latin typeface="Times New Roman"/>
                  <a:ea typeface="Times New Roman"/>
                </a:endParaRPr>
              </a:p>
              <a:p>
                <a:pPr algn="just" rtl="0">
                  <a:buClr>
                    <a:srgbClr val="0BD0D9"/>
                  </a:buClr>
                </a:pPr>
                <a:endParaRPr lang="en-US" sz="3200">
                  <a:solidFill>
                    <a:prstClr val="black"/>
                  </a:solidFill>
                  <a:latin typeface="Times New Roman"/>
                  <a:ea typeface="Times New Roman"/>
                </a:endParaRPr>
              </a:p>
              <a:p>
                <a:pPr algn="just" rtl="0">
                  <a:buClr>
                    <a:srgbClr val="0BD0D9"/>
                  </a:buClr>
                </a:pPr>
                <a:r>
                  <a:rPr lang="en-US" sz="3200" smtClean="0">
                    <a:solidFill>
                      <a:prstClr val="black"/>
                    </a:solidFill>
                    <a:latin typeface="Times New Roman"/>
                    <a:ea typeface="Times New Roman"/>
                  </a:rPr>
                  <a:t>Without </a:t>
                </a:r>
                <a:r>
                  <a:rPr lang="en-US" sz="3200" dirty="0">
                    <a:solidFill>
                      <a:prstClr val="black"/>
                    </a:solidFill>
                    <a:latin typeface="Times New Roman"/>
                    <a:ea typeface="Times New Roman"/>
                  </a:rPr>
                  <a:t>an external </a:t>
                </a:r>
                <a:r>
                  <a:rPr lang="en-US" sz="3200" b="1" dirty="0">
                    <a:solidFill>
                      <a:prstClr val="black"/>
                    </a:solidFill>
                    <a:latin typeface="Times New Roman"/>
                    <a:ea typeface="Times New Roman"/>
                  </a:rPr>
                  <a:t>B</a:t>
                </a:r>
                <a:r>
                  <a:rPr lang="en-US" sz="3200" dirty="0">
                    <a:solidFill>
                      <a:prstClr val="black"/>
                    </a:solidFill>
                    <a:latin typeface="Times New Roman"/>
                    <a:ea typeface="Times New Roman"/>
                  </a:rPr>
                  <a:t> field applied to the material, the sum of </a:t>
                </a:r>
                <a:r>
                  <a:rPr lang="en-US" sz="3200" b="1" dirty="0">
                    <a:solidFill>
                      <a:prstClr val="black"/>
                    </a:solidFill>
                    <a:latin typeface="Times New Roman"/>
                    <a:ea typeface="Times New Roman"/>
                  </a:rPr>
                  <a:t>m</a:t>
                </a:r>
                <a:r>
                  <a:rPr lang="en-US" sz="3200" dirty="0">
                    <a:solidFill>
                      <a:prstClr val="black"/>
                    </a:solidFill>
                    <a:latin typeface="Times New Roman"/>
                    <a:ea typeface="Times New Roman"/>
                  </a:rPr>
                  <a:t>'s is zero due to random orientation as in Figure (8.11a). </a:t>
                </a:r>
                <a:endParaRPr lang="en-US" sz="3200" dirty="0" smtClean="0">
                  <a:solidFill>
                    <a:prstClr val="black"/>
                  </a:solidFill>
                  <a:latin typeface="Times New Roman"/>
                  <a:ea typeface="Times New Roman"/>
                </a:endParaRPr>
              </a:p>
              <a:p>
                <a:pPr algn="just" rtl="0">
                  <a:buClr>
                    <a:srgbClr val="0BD0D9"/>
                  </a:buClr>
                </a:pPr>
                <a:r>
                  <a:rPr lang="en-US" sz="3200" dirty="0" smtClean="0">
                    <a:solidFill>
                      <a:prstClr val="black"/>
                    </a:solidFill>
                    <a:latin typeface="Times New Roman"/>
                    <a:ea typeface="Times New Roman"/>
                  </a:rPr>
                  <a:t>When </a:t>
                </a:r>
                <a:r>
                  <a:rPr lang="en-US" sz="3200" dirty="0">
                    <a:solidFill>
                      <a:prstClr val="black"/>
                    </a:solidFill>
                    <a:latin typeface="Times New Roman"/>
                    <a:ea typeface="Times New Roman"/>
                  </a:rPr>
                  <a:t>an external </a:t>
                </a:r>
                <a14:m>
                  <m:oMath xmlns:m="http://schemas.openxmlformats.org/officeDocument/2006/math">
                    <m:r>
                      <a:rPr lang="en-US" sz="3200" b="1" i="1">
                        <a:solidFill>
                          <a:prstClr val="black"/>
                        </a:solidFill>
                        <a:latin typeface="Cambria Math"/>
                        <a:ea typeface="Times New Roman"/>
                        <a:cs typeface="Times New Roman"/>
                      </a:rPr>
                      <m:t>𝐁</m:t>
                    </m:r>
                  </m:oMath>
                </a14:m>
                <a:r>
                  <a:rPr lang="en-US" sz="3200" dirty="0">
                    <a:solidFill>
                      <a:prstClr val="black"/>
                    </a:solidFill>
                    <a:latin typeface="Times New Roman"/>
                    <a:ea typeface="Times New Roman"/>
                  </a:rPr>
                  <a:t> field is applied, the magnetic moments of the electrons more or less align themselves with </a:t>
                </a:r>
                <a14:m>
                  <m:oMath xmlns:m="http://schemas.openxmlformats.org/officeDocument/2006/math">
                    <m:r>
                      <a:rPr lang="en-US" sz="3200" b="1" i="1">
                        <a:solidFill>
                          <a:prstClr val="black"/>
                        </a:solidFill>
                        <a:latin typeface="Cambria Math"/>
                        <a:ea typeface="Times New Roman"/>
                        <a:cs typeface="Times New Roman"/>
                      </a:rPr>
                      <m:t>𝐁</m:t>
                    </m:r>
                  </m:oMath>
                </a14:m>
                <a:r>
                  <a:rPr lang="en-US" sz="3200" dirty="0">
                    <a:solidFill>
                      <a:prstClr val="black"/>
                    </a:solidFill>
                    <a:latin typeface="Times New Roman"/>
                    <a:ea typeface="Times New Roman"/>
                  </a:rPr>
                  <a:t> so that the net magnetic moment is not zero, as illustrated in Figure (8.11b).</a:t>
                </a:r>
                <a:endParaRPr lang="en-US" sz="32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200" r="-1667"/>
                </a:stretch>
              </a:blipFill>
            </p:spPr>
            <p:txBody>
              <a:bodyPr/>
              <a:lstStyle/>
              <a:p>
                <a:r>
                  <a:rPr lang="en-US">
                    <a:noFill/>
                  </a:rPr>
                  <a:t> </a:t>
                </a:r>
              </a:p>
            </p:txBody>
          </p:sp>
        </mc:Fallback>
      </mc:AlternateContent>
    </p:spTree>
    <p:extLst>
      <p:ext uri="{BB962C8B-B14F-4D97-AF65-F5344CB8AC3E}">
        <p14:creationId xmlns:p14="http://schemas.microsoft.com/office/powerpoint/2010/main" val="225607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8316416" cy="5544615"/>
          </a:xfrm>
          <a:prstGeom prst="rect">
            <a:avLst/>
          </a:prstGeom>
          <a:noFill/>
          <a:ln>
            <a:noFill/>
          </a:ln>
        </p:spPr>
      </p:pic>
    </p:spTree>
    <p:extLst>
      <p:ext uri="{BB962C8B-B14F-4D97-AF65-F5344CB8AC3E}">
        <p14:creationId xmlns:p14="http://schemas.microsoft.com/office/powerpoint/2010/main" val="19231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sz="2800" dirty="0">
                    <a:solidFill>
                      <a:srgbClr val="FF0000"/>
                    </a:solidFill>
                    <a:latin typeface="Times New Roman"/>
                    <a:ea typeface="Times New Roman"/>
                    <a:cs typeface="Arial"/>
                  </a:rPr>
                  <a:t>The magnetization </a:t>
                </a:r>
                <a:r>
                  <a:rPr lang="en-US" sz="2800" b="1" dirty="0">
                    <a:solidFill>
                      <a:srgbClr val="FF0000"/>
                    </a:solidFill>
                    <a:effectLst/>
                    <a:latin typeface="Times New Roman"/>
                    <a:ea typeface="Times New Roman"/>
                    <a:cs typeface="Arial"/>
                  </a:rPr>
                  <a:t>M</a:t>
                </a:r>
                <a:r>
                  <a:rPr lang="en-US" sz="2800" dirty="0">
                    <a:solidFill>
                      <a:srgbClr val="FF0000"/>
                    </a:solidFill>
                    <a:effectLst/>
                    <a:latin typeface="Times New Roman"/>
                    <a:ea typeface="Times New Roman"/>
                    <a:cs typeface="Arial"/>
                  </a:rPr>
                  <a:t> </a:t>
                </a:r>
                <a:r>
                  <a:rPr lang="en-US" sz="2800" dirty="0">
                    <a:effectLst/>
                    <a:latin typeface="Times New Roman"/>
                    <a:ea typeface="Times New Roman"/>
                    <a:cs typeface="Arial"/>
                  </a:rPr>
                  <a:t>(in amperes</a:t>
                </a:r>
                <a14:m>
                  <m:oMath xmlns:m="http://schemas.openxmlformats.org/officeDocument/2006/math">
                    <m:r>
                      <a:rPr lang="en-US" sz="2800" i="1">
                        <a:effectLst/>
                        <a:latin typeface="Cambria Math"/>
                        <a:ea typeface="Times New Roman"/>
                        <a:cs typeface="Times New Roman"/>
                      </a:rPr>
                      <m:t>/</m:t>
                    </m:r>
                  </m:oMath>
                </a14:m>
                <a:r>
                  <a:rPr lang="en-US" sz="2800" dirty="0">
                    <a:effectLst/>
                    <a:latin typeface="Times New Roman"/>
                    <a:ea typeface="Times New Roman"/>
                    <a:cs typeface="Arial"/>
                  </a:rPr>
                  <a:t>meter) is the magnetic dipole moment per unit volume.</a:t>
                </a:r>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Times New Roman"/>
                    <a:cs typeface="Arial"/>
                  </a:rPr>
                  <a:t>If there are </a:t>
                </a:r>
                <a14:m>
                  <m:oMath xmlns:m="http://schemas.openxmlformats.org/officeDocument/2006/math">
                    <m:r>
                      <a:rPr lang="en-US" sz="2800" i="1">
                        <a:effectLst/>
                        <a:latin typeface="Cambria Math"/>
                        <a:ea typeface="Times New Roman"/>
                        <a:cs typeface="Times New Roman"/>
                      </a:rPr>
                      <m:t>𝑁</m:t>
                    </m:r>
                  </m:oMath>
                </a14:m>
                <a:r>
                  <a:rPr lang="en-US" sz="2800" dirty="0">
                    <a:effectLst/>
                    <a:latin typeface="Times New Roman"/>
                    <a:ea typeface="Times New Roman"/>
                    <a:cs typeface="Arial"/>
                  </a:rPr>
                  <a:t> atoms in a given volume </a:t>
                </a:r>
                <a14:m>
                  <m:oMath xmlns:m="http://schemas.openxmlformats.org/officeDocument/2006/math">
                    <m:r>
                      <m:rPr>
                        <m:sty m:val="p"/>
                      </m:rPr>
                      <a:rPr lang="en-US" sz="2800">
                        <a:effectLst/>
                        <a:latin typeface="Cambria Math"/>
                        <a:ea typeface="Times New Roman"/>
                        <a:cs typeface="Times New Roman"/>
                      </a:rPr>
                      <m:t>Δ</m:t>
                    </m:r>
                    <m:r>
                      <a:rPr lang="en-US" sz="2800" i="1">
                        <a:effectLst/>
                        <a:latin typeface="Cambria Math"/>
                        <a:ea typeface="Times New Roman"/>
                        <a:cs typeface="Times New Roman"/>
                      </a:rPr>
                      <m:t>𝑣</m:t>
                    </m:r>
                  </m:oMath>
                </a14:m>
                <a:r>
                  <a:rPr lang="en-US" sz="2800" dirty="0">
                    <a:effectLst/>
                    <a:latin typeface="Times New Roman"/>
                    <a:ea typeface="Times New Roman"/>
                    <a:cs typeface="Arial"/>
                  </a:rPr>
                  <a:t> and the </a:t>
                </a:r>
                <a14:m>
                  <m:oMath xmlns:m="http://schemas.openxmlformats.org/officeDocument/2006/math">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𝑘</m:t>
                        </m:r>
                      </m:e>
                      <m:sup>
                        <m:r>
                          <a:rPr lang="en-US" sz="2800" i="1">
                            <a:effectLst/>
                            <a:latin typeface="Cambria Math"/>
                            <a:ea typeface="Times New Roman"/>
                            <a:cs typeface="Times New Roman"/>
                          </a:rPr>
                          <m:t>𝑡</m:t>
                        </m:r>
                        <m:r>
                          <a:rPr lang="en-US" sz="2800" i="1">
                            <a:effectLst/>
                            <a:latin typeface="Cambria Math"/>
                            <a:ea typeface="Times New Roman"/>
                            <a:cs typeface="Times New Roman"/>
                          </a:rPr>
                          <m:t>h</m:t>
                        </m:r>
                      </m:sup>
                    </m:sSup>
                  </m:oMath>
                </a14:m>
                <a:r>
                  <a:rPr lang="en-US" sz="2800" dirty="0">
                    <a:effectLst/>
                    <a:latin typeface="Times New Roman"/>
                    <a:ea typeface="Times New Roman"/>
                    <a:cs typeface="Arial"/>
                  </a:rPr>
                  <a:t> atom has a magnetic moment </a:t>
                </a:r>
                <a14:m>
                  <m:oMath xmlns:m="http://schemas.openxmlformats.org/officeDocument/2006/math">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𝐦</m:t>
                        </m:r>
                      </m:e>
                      <m:sub>
                        <m:r>
                          <a:rPr lang="en-US" sz="2800" i="1">
                            <a:effectLst/>
                            <a:latin typeface="Cambria Math"/>
                            <a:ea typeface="Times New Roman"/>
                            <a:cs typeface="Times New Roman"/>
                          </a:rPr>
                          <m:t>𝑘</m:t>
                        </m:r>
                      </m:sub>
                    </m:sSub>
                  </m:oMath>
                </a14:m>
                <a:r>
                  <a:rPr lang="en-US" sz="2800" dirty="0">
                    <a:effectLst/>
                    <a:latin typeface="Times New Roman"/>
                    <a:ea typeface="Times New Roman"/>
                    <a:cs typeface="Arial"/>
                  </a:rPr>
                  <a:t>,</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𝐦</m:t>
                      </m:r>
                      <m:r>
                        <a:rPr lang="en-US" sz="2800" i="1">
                          <a:effectLst/>
                          <a:latin typeface="Cambria Math"/>
                          <a:ea typeface="Times New Roman"/>
                          <a:cs typeface="Times New Roman"/>
                        </a:rPr>
                        <m:t>=</m:t>
                      </m:r>
                      <m:func>
                        <m:funcPr>
                          <m:ctrlPr>
                            <a:rPr lang="en-US" sz="2800" i="1">
                              <a:effectLst/>
                              <a:latin typeface="Cambria Math"/>
                              <a:ea typeface="Times New Roman"/>
                              <a:cs typeface="Times New Roman"/>
                            </a:rPr>
                          </m:ctrlPr>
                        </m:funcPr>
                        <m:fName>
                          <m:limLow>
                            <m:limLowPr>
                              <m:ctrlPr>
                                <a:rPr lang="en-US" sz="2800" i="1">
                                  <a:effectLst/>
                                  <a:latin typeface="Cambria Math"/>
                                  <a:ea typeface="Times New Roman"/>
                                  <a:cs typeface="Times New Roman"/>
                                </a:rPr>
                              </m:ctrlPr>
                            </m:limLowPr>
                            <m:e>
                              <m:r>
                                <m:rPr>
                                  <m:sty m:val="p"/>
                                </m:rPr>
                                <a:rPr lang="en-US" sz="2800">
                                  <a:effectLst/>
                                  <a:latin typeface="Cambria Math"/>
                                  <a:ea typeface="Calibri"/>
                                  <a:cs typeface="Times New Roman"/>
                                </a:rPr>
                                <m:t>lim</m:t>
                              </m:r>
                            </m:e>
                            <m:lim>
                              <m:r>
                                <m:rPr>
                                  <m:sty m:val="p"/>
                                </m:rPr>
                                <a:rPr lang="en-US" sz="2800">
                                  <a:effectLst/>
                                  <a:latin typeface="Cambria Math"/>
                                  <a:ea typeface="Times New Roman"/>
                                  <a:cs typeface="Times New Roman"/>
                                </a:rPr>
                                <m:t>Δ</m:t>
                              </m:r>
                              <m:r>
                                <a:rPr lang="en-US" sz="2800" i="1">
                                  <a:effectLst/>
                                  <a:latin typeface="Cambria Math"/>
                                  <a:ea typeface="Times New Roman"/>
                                  <a:cs typeface="Times New Roman"/>
                                </a:rPr>
                                <m:t>𝑣</m:t>
                              </m:r>
                              <m:r>
                                <a:rPr lang="en-US" sz="2800" i="1">
                                  <a:effectLst/>
                                  <a:latin typeface="Cambria Math"/>
                                  <a:ea typeface="Times New Roman"/>
                                  <a:cs typeface="Times New Roman"/>
                                </a:rPr>
                                <m:t>→</m:t>
                              </m:r>
                              <m:r>
                                <a:rPr lang="en-US" sz="2800" i="1">
                                  <a:effectLst/>
                                  <a:latin typeface="Cambria Math"/>
                                  <a:ea typeface="Times New Roman"/>
                                  <a:cs typeface="Times New Roman"/>
                                </a:rPr>
                                <m:t>0</m:t>
                              </m:r>
                            </m:lim>
                          </m:limLow>
                        </m:fName>
                        <m:e>
                          <m:f>
                            <m:fPr>
                              <m:ctrlPr>
                                <a:rPr lang="en-US" sz="2800" i="1">
                                  <a:effectLst/>
                                  <a:latin typeface="Cambria Math"/>
                                  <a:ea typeface="Times New Roman"/>
                                  <a:cs typeface="Times New Roman"/>
                                </a:rPr>
                              </m:ctrlPr>
                            </m:fPr>
                            <m:num>
                              <m:nary>
                                <m:naryPr>
                                  <m:chr m:val="∑"/>
                                  <m:limLoc m:val="undOvr"/>
                                  <m:ctrlPr>
                                    <a:rPr lang="en-US" sz="2800" i="1">
                                      <a:effectLst/>
                                      <a:latin typeface="Cambria Math"/>
                                      <a:ea typeface="Times New Roman"/>
                                      <a:cs typeface="Times New Roman"/>
                                    </a:rPr>
                                  </m:ctrlPr>
                                </m:naryPr>
                                <m:sub>
                                  <m:r>
                                    <a:rPr lang="en-US" sz="2800" i="1">
                                      <a:effectLst/>
                                      <a:latin typeface="Cambria Math"/>
                                      <a:ea typeface="Times New Roman"/>
                                      <a:cs typeface="Times New Roman"/>
                                    </a:rPr>
                                    <m:t>𝑘</m:t>
                                  </m:r>
                                  <m:r>
                                    <a:rPr lang="en-US" sz="2800" i="1">
                                      <a:effectLst/>
                                      <a:latin typeface="Cambria Math"/>
                                      <a:ea typeface="Times New Roman"/>
                                      <a:cs typeface="Times New Roman"/>
                                    </a:rPr>
                                    <m:t>=</m:t>
                                  </m:r>
                                  <m:r>
                                    <a:rPr lang="en-US" sz="2800" i="1">
                                      <a:effectLst/>
                                      <a:latin typeface="Cambria Math"/>
                                      <a:ea typeface="Times New Roman"/>
                                      <a:cs typeface="Times New Roman"/>
                                    </a:rPr>
                                    <m:t>1</m:t>
                                  </m:r>
                                </m:sub>
                                <m:sup>
                                  <m:r>
                                    <a:rPr lang="en-US" sz="2800" i="1">
                                      <a:effectLst/>
                                      <a:latin typeface="Cambria Math"/>
                                      <a:ea typeface="Times New Roman"/>
                                      <a:cs typeface="Times New Roman"/>
                                    </a:rPr>
                                    <m:t>𝑁</m:t>
                                  </m:r>
                                </m:sup>
                                <m:e>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𝐦</m:t>
                                      </m:r>
                                    </m:e>
                                    <m:sub>
                                      <m:r>
                                        <a:rPr lang="en-US" sz="2800" i="1">
                                          <a:effectLst/>
                                          <a:latin typeface="Cambria Math"/>
                                          <a:ea typeface="Times New Roman"/>
                                          <a:cs typeface="Times New Roman"/>
                                        </a:rPr>
                                        <m:t>𝑘</m:t>
                                      </m:r>
                                    </m:sub>
                                  </m:sSub>
                                </m:e>
                              </m:nary>
                            </m:num>
                            <m:den>
                              <m:r>
                                <m:rPr>
                                  <m:sty m:val="p"/>
                                </m:rPr>
                                <a:rPr lang="en-US" sz="2800">
                                  <a:effectLst/>
                                  <a:latin typeface="Cambria Math"/>
                                  <a:ea typeface="Times New Roman"/>
                                  <a:cs typeface="Times New Roman"/>
                                </a:rPr>
                                <m:t>Δ</m:t>
                              </m:r>
                              <m:r>
                                <a:rPr lang="en-US" sz="2800" i="1">
                                  <a:effectLst/>
                                  <a:latin typeface="Cambria Math"/>
                                  <a:ea typeface="Times New Roman"/>
                                  <a:cs typeface="Times New Roman"/>
                                </a:rPr>
                                <m:t>𝑣</m:t>
                              </m:r>
                            </m:den>
                          </m:f>
                        </m:e>
                      </m:func>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the magnetic moment is </a:t>
                </a:r>
                <a14:m>
                  <m:oMath xmlns:m="http://schemas.openxmlformats.org/officeDocument/2006/math">
                    <m:r>
                      <a:rPr lang="en-US" sz="2800" i="1">
                        <a:effectLst/>
                        <a:latin typeface="Cambria Math"/>
                        <a:ea typeface="Times New Roman"/>
                        <a:cs typeface="Times New Roman"/>
                      </a:rPr>
                      <m:t>𝑑</m:t>
                    </m:r>
                    <m:r>
                      <a:rPr lang="en-US" sz="2800" b="1" i="1">
                        <a:effectLst/>
                        <a:latin typeface="Cambria Math"/>
                        <a:ea typeface="Times New Roman"/>
                        <a:cs typeface="Times New Roman"/>
                      </a:rPr>
                      <m:t>𝐦</m:t>
                    </m:r>
                    <m:r>
                      <a:rPr lang="en-US" sz="2800" i="1">
                        <a:effectLst/>
                        <a:latin typeface="Cambria Math"/>
                        <a:ea typeface="Times New Roman"/>
                        <a:cs typeface="Times New Roman"/>
                      </a:rPr>
                      <m:t>=</m:t>
                    </m:r>
                    <m:r>
                      <a:rPr lang="en-US" sz="2800" b="1" i="1">
                        <a:effectLst/>
                        <a:latin typeface="Cambria Math"/>
                        <a:ea typeface="Times New Roman"/>
                        <a:cs typeface="Times New Roman"/>
                      </a:rPr>
                      <m:t>𝐌</m:t>
                    </m:r>
                    <m:r>
                      <a:rPr lang="en-US" sz="2800" i="1">
                        <a:effectLst/>
                        <a:latin typeface="Cambria Math"/>
                        <a:ea typeface="Times New Roman"/>
                        <a:cs typeface="Times New Roman"/>
                      </a:rPr>
                      <m:t>𝑑𝑣</m:t>
                    </m:r>
                    <m:r>
                      <a:rPr lang="en-US" sz="2800" i="1">
                        <a:effectLst/>
                        <a:latin typeface="Cambria Math"/>
                        <a:ea typeface="Times New Roman"/>
                        <a:cs typeface="Times New Roman"/>
                      </a:rPr>
                      <m:t>′</m:t>
                    </m:r>
                  </m:oMath>
                </a14:m>
                <a:r>
                  <a:rPr lang="en-US" sz="2800" dirty="0">
                    <a:effectLst/>
                    <a:latin typeface="Times New Roman"/>
                    <a:ea typeface="Times New Roman"/>
                    <a:cs typeface="Arial"/>
                  </a:rPr>
                  <a:t>. From eq. (</a:t>
                </a:r>
                <a14:m>
                  <m:oMath xmlns:m="http://schemas.openxmlformats.org/officeDocument/2006/math">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23</m:t>
                    </m:r>
                    <m:r>
                      <m:rPr>
                        <m:sty m:val="p"/>
                      </m:rPr>
                      <a:rPr lang="en-US" sz="2800">
                        <a:effectLst/>
                        <a:latin typeface="Cambria Math"/>
                        <a:ea typeface="Calibri"/>
                        <a:cs typeface="Times New Roman"/>
                      </a:rPr>
                      <m:t>a</m:t>
                    </m:r>
                  </m:oMath>
                </a14:m>
                <a:r>
                  <a:rPr lang="en-US" sz="2800" dirty="0">
                    <a:effectLst/>
                    <a:latin typeface="Times New Roman"/>
                    <a:ea typeface="Times New Roman"/>
                    <a:cs typeface="Arial"/>
                  </a:rPr>
                  <a:t>), the vector magnetic potential due to </a:t>
                </a:r>
                <a14:m>
                  <m:oMath xmlns:m="http://schemas.openxmlformats.org/officeDocument/2006/math">
                    <m:r>
                      <a:rPr lang="en-US" sz="2800" i="1">
                        <a:effectLst/>
                        <a:latin typeface="Cambria Math"/>
                        <a:ea typeface="Times New Roman"/>
                        <a:cs typeface="Times New Roman"/>
                      </a:rPr>
                      <m:t>𝑑</m:t>
                    </m:r>
                    <m:r>
                      <a:rPr lang="en-US" sz="2800" b="1" i="1">
                        <a:effectLst/>
                        <a:latin typeface="Cambria Math"/>
                        <a:ea typeface="Times New Roman"/>
                        <a:cs typeface="Times New Roman"/>
                      </a:rPr>
                      <m:t>𝐦</m:t>
                    </m:r>
                  </m:oMath>
                </a14:m>
                <a:r>
                  <a:rPr lang="en-US" sz="2800" dirty="0">
                    <a:effectLst/>
                    <a:latin typeface="Times New Roman"/>
                    <a:ea typeface="Times New Roman"/>
                    <a:cs typeface="Arial"/>
                  </a:rPr>
                  <a:t> is</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Times New Roman"/>
                        </a:rPr>
                        <m:t>𝑑</m:t>
                      </m:r>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b="1" i="1">
                              <a:effectLst/>
                              <a:latin typeface="Cambria Math"/>
                              <a:ea typeface="Times New Roman"/>
                              <a:cs typeface="Times New Roman"/>
                            </a:rPr>
                            <m:t>𝐌</m:t>
                          </m:r>
                          <m:r>
                            <a:rPr lang="en-US" sz="2800" b="1">
                              <a:effectLst/>
                              <a:latin typeface="Cambria Math"/>
                              <a:ea typeface="Times New Roman"/>
                              <a:cs typeface="Times New Roman"/>
                            </a:rPr>
                            <m:t>×</m:t>
                          </m:r>
                          <m:sSub>
                            <m:sSubPr>
                              <m:ctrlPr>
                                <a:rPr lang="en-US" sz="2800" b="1"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𝑅</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r>
                            <a:rPr lang="en-US" sz="2800" i="1">
                              <a:effectLst/>
                              <a:latin typeface="Cambria Math"/>
                              <a:ea typeface="Times New Roman"/>
                              <a:cs typeface="Times New Roman"/>
                            </a:rPr>
                            <m:t> </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𝑅</m:t>
                              </m:r>
                            </m:e>
                            <m:sup>
                              <m:r>
                                <a:rPr lang="en-US" sz="2800" i="1">
                                  <a:effectLst/>
                                  <a:latin typeface="Cambria Math"/>
                                  <a:ea typeface="Times New Roman"/>
                                  <a:cs typeface="Times New Roman"/>
                                </a:rPr>
                                <m:t>2</m:t>
                              </m:r>
                            </m:sup>
                          </m:sSup>
                        </m:den>
                      </m:f>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b="1" i="1">
                              <a:effectLst/>
                              <a:latin typeface="Cambria Math"/>
                              <a:ea typeface="Times New Roman"/>
                              <a:cs typeface="Times New Roman"/>
                            </a:rPr>
                            <m:t>𝐌</m:t>
                          </m:r>
                          <m:r>
                            <a:rPr lang="en-US" sz="2800" b="1">
                              <a:effectLst/>
                              <a:latin typeface="Cambria Math"/>
                              <a:ea typeface="Times New Roman"/>
                              <a:cs typeface="Times New Roman"/>
                            </a:rPr>
                            <m:t>×</m:t>
                          </m:r>
                          <m:r>
                            <a:rPr lang="en-US" sz="2800" b="1" i="1">
                              <a:effectLst/>
                              <a:latin typeface="Cambria Math"/>
                              <a:ea typeface="Times New Roman"/>
                              <a:cs typeface="Times New Roman"/>
                            </a:rPr>
                            <m:t>𝐑</m:t>
                          </m:r>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r>
                            <a:rPr lang="en-US" sz="2800" i="1">
                              <a:effectLst/>
                              <a:latin typeface="Cambria Math"/>
                              <a:ea typeface="Times New Roman"/>
                              <a:cs typeface="Times New Roman"/>
                            </a:rPr>
                            <m:t> </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𝑅</m:t>
                              </m:r>
                            </m:e>
                            <m:sup>
                              <m:r>
                                <a:rPr lang="en-US" sz="2800" i="1">
                                  <a:effectLst/>
                                  <a:latin typeface="Cambria Math"/>
                                  <a:ea typeface="Times New Roman"/>
                                  <a:cs typeface="Times New Roman"/>
                                </a:rPr>
                                <m:t>3</m:t>
                              </m:r>
                            </m:sup>
                          </m:sSup>
                        </m:den>
                      </m:f>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1266344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f>
                        <m:fPr>
                          <m:ctrlPr>
                            <a:rPr lang="en-US" sz="2800" i="1">
                              <a:latin typeface="Cambria Math"/>
                              <a:ea typeface="Times New Roman"/>
                              <a:cs typeface="Times New Roman"/>
                            </a:rPr>
                          </m:ctrlPr>
                        </m:fPr>
                        <m:num>
                          <m:r>
                            <a:rPr lang="en-US" sz="2800" b="1" i="1">
                              <a:effectLst/>
                              <a:latin typeface="Cambria Math"/>
                              <a:ea typeface="Times New Roman"/>
                              <a:cs typeface="Times New Roman"/>
                            </a:rPr>
                            <m:t>𝐑</m:t>
                          </m:r>
                        </m:num>
                        <m:den>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𝑅</m:t>
                              </m:r>
                            </m:e>
                            <m:sup>
                              <m:r>
                                <a:rPr lang="en-US" sz="2800" i="1">
                                  <a:effectLst/>
                                  <a:latin typeface="Cambria Math"/>
                                  <a:ea typeface="Times New Roman"/>
                                  <a:cs typeface="Times New Roman"/>
                                </a:rPr>
                                <m:t>3</m:t>
                              </m:r>
                            </m:sup>
                          </m:sSup>
                        </m:den>
                      </m:f>
                      <m:r>
                        <a:rPr lang="en-US" sz="2800" i="1">
                          <a:effectLst/>
                          <a:latin typeface="Cambria Math"/>
                          <a:ea typeface="Times New Roman"/>
                          <a:cs typeface="Times New Roman"/>
                        </a:rPr>
                        <m:t>=</m:t>
                      </m:r>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𝑅</m:t>
                          </m:r>
                        </m:den>
                      </m:f>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hence,</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limLoc m:val="undOvr"/>
                          <m:subHide m:val="on"/>
                          <m:supHide m:val="on"/>
                          <m:ctrlPr>
                            <a:rPr lang="en-US" sz="2800" i="1">
                              <a:effectLst/>
                              <a:latin typeface="Cambria Math"/>
                              <a:ea typeface="Times New Roman"/>
                              <a:cs typeface="Times New Roman"/>
                            </a:rPr>
                          </m:ctrlPr>
                        </m:naryPr>
                        <m:sub/>
                        <m:sup/>
                        <m:e>
                          <m:r>
                            <a:rPr lang="en-US" sz="2800" b="1" i="1">
                              <a:effectLst/>
                              <a:latin typeface="Cambria Math"/>
                              <a:ea typeface="Times New Roman"/>
                              <a:cs typeface="Times New Roman"/>
                            </a:rPr>
                            <m:t>𝐌</m:t>
                          </m:r>
                          <m:r>
                            <a:rPr lang="en-US" sz="2800" i="1">
                              <a:effectLst/>
                              <a:latin typeface="Cambria Math"/>
                              <a:ea typeface="Times New Roman"/>
                              <a:cs typeface="Times New Roman"/>
                            </a:rPr>
                            <m:t>×</m:t>
                          </m:r>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oMath>
                  </m:oMathPara>
                </a14:m>
                <a:endParaRPr lang="en-US" dirty="0" smtClean="0"/>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Times New Roman"/>
                        </a:rPr>
                        <m:t>𝐌</m:t>
                      </m:r>
                      <m:r>
                        <a:rPr lang="en-US" sz="2800" i="1">
                          <a:effectLst/>
                          <a:latin typeface="Cambria Math"/>
                          <a:ea typeface="Times New Roman"/>
                          <a:cs typeface="Times New Roman"/>
                        </a:rPr>
                        <m:t>×</m:t>
                      </m:r>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𝑅</m:t>
                          </m:r>
                        </m:den>
                      </m:f>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𝑅</m:t>
                          </m:r>
                        </m:den>
                      </m:f>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r>
                        <a:rPr lang="en-US" sz="2800" b="1" i="1">
                          <a:effectLst/>
                          <a:latin typeface="Cambria Math"/>
                          <a:ea typeface="Times New Roman"/>
                          <a:cs typeface="Times New Roman"/>
                        </a:rPr>
                        <m:t>𝐌</m:t>
                      </m:r>
                      <m:r>
                        <a:rPr lang="en-US" sz="2800" b="1" i="1">
                          <a:effectLst/>
                          <a:latin typeface="Cambria Math"/>
                          <a:ea typeface="Times New Roman"/>
                          <a:cs typeface="Times New Roman"/>
                        </a:rPr>
                        <m:t>−</m:t>
                      </m:r>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b="1" i="1">
                              <a:effectLst/>
                              <a:latin typeface="Cambria Math"/>
                              <a:ea typeface="Times New Roman"/>
                              <a:cs typeface="Times New Roman"/>
                            </a:rPr>
                            <m:t>𝐌</m:t>
                          </m:r>
                        </m:num>
                        <m:den>
                          <m:r>
                            <a:rPr lang="en-US" sz="2800" i="1">
                              <a:effectLst/>
                              <a:latin typeface="Cambria Math"/>
                              <a:ea typeface="Times New Roman"/>
                              <a:cs typeface="Times New Roman"/>
                            </a:rPr>
                            <m:t>𝑅</m:t>
                          </m:r>
                        </m:den>
                      </m:f>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Times New Roman"/>
                    <a:cs typeface="Arial"/>
                  </a:rPr>
                  <a:t>Substituting this into eq. (8.30) yields</a:t>
                </a:r>
                <a:endParaRPr lang="en-US" sz="2400" dirty="0">
                  <a:effectLst/>
                  <a:latin typeface="Calibri"/>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sub>
                        <m:sup/>
                        <m:e>
                          <m:f>
                            <m:fPr>
                              <m:ctrlPr>
                                <a:rPr lang="en-US" sz="2800" i="1">
                                  <a:effectLst/>
                                  <a:latin typeface="Cambria Math"/>
                                  <a:ea typeface="Times New Roman"/>
                                  <a:cs typeface="Times New Roman"/>
                                </a:rPr>
                              </m:ctrlPr>
                            </m:fPr>
                            <m:num>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r>
                                <a:rPr lang="en-US" sz="2800" b="1" i="1">
                                  <a:effectLst/>
                                  <a:latin typeface="Cambria Math"/>
                                  <a:ea typeface="Times New Roman"/>
                                  <a:cs typeface="Times New Roman"/>
                                </a:rPr>
                                <m:t>𝐌</m:t>
                              </m:r>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sub>
                        <m:sup/>
                        <m:e>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b="1" i="1">
                                  <a:effectLst/>
                                  <a:latin typeface="Cambria Math"/>
                                  <a:ea typeface="Times New Roman"/>
                                  <a:cs typeface="Times New Roman"/>
                                </a:rPr>
                                <m:t>𝐌</m:t>
                              </m:r>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Times New Roman"/>
                    <a:cs typeface="Arial"/>
                  </a:rPr>
                  <a:t>Applying the vector identity</a:t>
                </a:r>
                <a:endParaRPr lang="en-US" sz="2400" dirty="0">
                  <a:effectLst/>
                  <a:latin typeface="Calibri"/>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sub>
                        <m:sup/>
                        <m:e>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r>
                            <a:rPr lang="en-US" sz="2800" b="1" i="1">
                              <a:effectLst/>
                              <a:latin typeface="Cambria Math"/>
                              <a:ea typeface="Times New Roman"/>
                              <a:cs typeface="Times New Roman"/>
                            </a:rPr>
                            <m:t>𝐅</m:t>
                          </m:r>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nary>
                        <m:naryPr>
                          <m:chr m:val="∮"/>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𝑠</m:t>
                              </m:r>
                            </m:e>
                            <m:sup>
                              <m:r>
                                <a:rPr lang="en-US" sz="2800" i="1">
                                  <a:effectLst/>
                                  <a:latin typeface="Cambria Math"/>
                                  <a:ea typeface="Times New Roman"/>
                                  <a:cs typeface="Times New Roman"/>
                                </a:rPr>
                                <m:t>′</m:t>
                              </m:r>
                            </m:sup>
                          </m:sSup>
                        </m:sub>
                        <m:sup/>
                        <m:e>
                          <m:r>
                            <a:rPr lang="en-US" sz="2800" b="1" i="1">
                              <a:effectLst/>
                              <a:latin typeface="Cambria Math"/>
                              <a:ea typeface="Times New Roman"/>
                              <a:cs typeface="Times New Roman"/>
                            </a:rPr>
                            <m:t>𝐅</m:t>
                          </m:r>
                          <m:r>
                            <a:rPr lang="en-US" sz="2800" i="1">
                              <a:effectLst/>
                              <a:latin typeface="Cambria Math"/>
                              <a:ea typeface="Times New Roman"/>
                              <a:cs typeface="Times New Roman"/>
                            </a:rPr>
                            <m:t>×</m:t>
                          </m:r>
                          <m:r>
                            <a:rPr lang="en-US" sz="2800" i="1">
                              <a:effectLst/>
                              <a:latin typeface="Cambria Math"/>
                              <a:ea typeface="Times New Roman"/>
                              <a:cs typeface="Times New Roman"/>
                            </a:rPr>
                            <m:t>𝑑</m:t>
                          </m:r>
                          <m:r>
                            <a:rPr lang="en-US" sz="2800" b="1" i="1">
                              <a:effectLst/>
                              <a:latin typeface="Cambria Math"/>
                              <a:ea typeface="Times New Roman"/>
                              <a:cs typeface="Times New Roman"/>
                            </a:rPr>
                            <m:t>𝑺</m:t>
                          </m:r>
                        </m:e>
                      </m:nary>
                    </m:oMath>
                  </m:oMathPara>
                </a14:m>
                <a:endParaRPr lang="en-US" sz="2400" dirty="0">
                  <a:effectLst/>
                  <a:latin typeface="Calibri"/>
                  <a:ea typeface="Calibri"/>
                  <a:cs typeface="Arial"/>
                </a:endParaRPr>
              </a:p>
              <a:p>
                <a:pPr marL="0" indent="0" algn="l" rtl="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a:stretch>
              </a:blipFill>
            </p:spPr>
            <p:txBody>
              <a:bodyPr/>
              <a:lstStyle/>
              <a:p>
                <a:r>
                  <a:rPr lang="en-US">
                    <a:noFill/>
                  </a:rPr>
                  <a:t> </a:t>
                </a:r>
              </a:p>
            </p:txBody>
          </p:sp>
        </mc:Fallback>
      </mc:AlternateContent>
    </p:spTree>
    <p:extLst>
      <p:ext uri="{BB962C8B-B14F-4D97-AF65-F5344CB8AC3E}">
        <p14:creationId xmlns:p14="http://schemas.microsoft.com/office/powerpoint/2010/main" val="269838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sz="2800" dirty="0">
                    <a:latin typeface="Times New Roman"/>
                    <a:ea typeface="Times New Roman"/>
                    <a:cs typeface="Arial"/>
                  </a:rPr>
                  <a:t>to the second integral, we obtain</a:t>
                </a:r>
                <a:endParaRPr lang="en-US" sz="2400" dirty="0">
                  <a:effectLst/>
                  <a:latin typeface="Calibri"/>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sub>
                        <m:sup/>
                        <m:e>
                          <m:f>
                            <m:fPr>
                              <m:ctrlPr>
                                <a:rPr lang="en-US" sz="2800" i="1">
                                  <a:effectLst/>
                                  <a:latin typeface="Cambria Math"/>
                                  <a:ea typeface="Times New Roman"/>
                                  <a:cs typeface="Times New Roman"/>
                                </a:rPr>
                              </m:ctrlPr>
                            </m:fPr>
                            <m:num>
                              <m:sSup>
                                <m:sSupPr>
                                  <m:ctrlPr>
                                    <a:rPr lang="en-US" sz="2800" i="1">
                                      <a:effectLst/>
                                      <a:latin typeface="Cambria Math"/>
                                      <a:ea typeface="Times New Roman"/>
                                      <a:cs typeface="Times New Roman"/>
                                    </a:rPr>
                                  </m:ctrlPr>
                                </m:sSupPr>
                                <m:e>
                                  <m:r>
                                    <a:rPr lang="en-US" sz="2800">
                                      <a:effectLst/>
                                      <a:latin typeface="Cambria Math"/>
                                      <a:ea typeface="Times New Roman"/>
                                      <a:cs typeface="Times New Roman"/>
                                    </a:rPr>
                                    <m:t>𝛻</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r>
                                <a:rPr lang="en-US" sz="2800" b="1" i="1">
                                  <a:effectLst/>
                                  <a:latin typeface="Cambria Math"/>
                                  <a:ea typeface="Times New Roman"/>
                                  <a:cs typeface="Times New Roman"/>
                                </a:rPr>
                                <m:t>𝐌</m:t>
                              </m:r>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chr m:val="∮"/>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𝑠</m:t>
                              </m:r>
                            </m:e>
                            <m:sup>
                              <m:r>
                                <a:rPr lang="en-US" sz="2800" i="1">
                                  <a:effectLst/>
                                  <a:latin typeface="Cambria Math"/>
                                  <a:ea typeface="Times New Roman"/>
                                  <a:cs typeface="Times New Roman"/>
                                </a:rPr>
                                <m:t>′</m:t>
                              </m:r>
                            </m:sup>
                          </m:sSup>
                        </m:sub>
                        <m:sup/>
                        <m:e>
                          <m:f>
                            <m:fPr>
                              <m:ctrlPr>
                                <a:rPr lang="en-US" sz="2800" i="1">
                                  <a:effectLst/>
                                  <a:latin typeface="Cambria Math"/>
                                  <a:ea typeface="Times New Roman"/>
                                  <a:cs typeface="Times New Roman"/>
                                </a:rPr>
                              </m:ctrlPr>
                            </m:fPr>
                            <m:num>
                              <m:r>
                                <a:rPr lang="en-US" sz="2800" b="1" i="1">
                                  <a:effectLst/>
                                  <a:latin typeface="Cambria Math"/>
                                  <a:ea typeface="Times New Roman"/>
                                  <a:cs typeface="Times New Roman"/>
                                </a:rPr>
                                <m:t>𝐌</m:t>
                              </m:r>
                              <m:r>
                                <a:rPr lang="en-US" sz="2800" b="1">
                                  <a:effectLst/>
                                  <a:latin typeface="Cambria Math"/>
                                  <a:ea typeface="Times New Roman"/>
                                  <a:cs typeface="Times New Roman"/>
                                </a:rPr>
                                <m:t>×</m:t>
                              </m:r>
                              <m:sSub>
                                <m:sSubPr>
                                  <m:ctrlPr>
                                    <a:rPr lang="en-US" sz="2800" b="1"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𝑛</m:t>
                                  </m:r>
                                </m:sub>
                              </m:sSub>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𝑆</m:t>
                          </m:r>
                        </m:e>
                        <m:sup>
                          <m:r>
                            <a:rPr lang="en-US" sz="2800" i="1">
                              <a:effectLst/>
                              <a:latin typeface="Cambria Math"/>
                              <a:ea typeface="Times New Roman"/>
                              <a:cs typeface="Times New Roman"/>
                            </a:rPr>
                            <m:t>′</m:t>
                          </m:r>
                        </m:sup>
                      </m:sSup>
                    </m:oMath>
                  </m:oMathPara>
                </a14:m>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𝐀</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sub>
                        <m:sup/>
                        <m:e>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acc>
                                    <m:accPr>
                                      <m:chr m:val="⃑"/>
                                      <m:ctrlPr>
                                        <a:rPr lang="en-US" sz="2800" b="1" i="1">
                                          <a:effectLst/>
                                          <a:latin typeface="Cambria Math"/>
                                          <a:ea typeface="Times New Roman"/>
                                          <a:cs typeface="Times New Roman"/>
                                        </a:rPr>
                                      </m:ctrlPr>
                                    </m:accPr>
                                    <m:e>
                                      <m:r>
                                        <a:rPr lang="en-US" sz="2800" b="1" i="1">
                                          <a:effectLst/>
                                          <a:latin typeface="Cambria Math"/>
                                          <a:ea typeface="Times New Roman"/>
                                          <a:cs typeface="Times New Roman"/>
                                        </a:rPr>
                                        <m:t>𝙹</m:t>
                                      </m:r>
                                    </m:e>
                                  </m:acc>
                                </m:e>
                                <m:sub>
                                  <m:r>
                                    <a:rPr lang="en-US" sz="2800" i="1">
                                      <a:effectLst/>
                                      <a:latin typeface="Cambria Math"/>
                                      <a:ea typeface="Times New Roman"/>
                                      <a:cs typeface="Times New Roman"/>
                                    </a:rPr>
                                    <m:t>𝑏</m:t>
                                  </m:r>
                                </m:sub>
                              </m:sSub>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𝑣</m:t>
                          </m:r>
                        </m:e>
                        <m:sup>
                          <m:r>
                            <a:rPr lang="en-US" sz="2800" i="1">
                              <a:effectLst/>
                              <a:latin typeface="Cambria Math"/>
                              <a:ea typeface="Times New Roman"/>
                              <a:cs typeface="Times New Roman"/>
                            </a:rPr>
                            <m:t>′</m:t>
                          </m:r>
                        </m:sup>
                      </m:s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num>
                        <m:den>
                          <m:r>
                            <a:rPr lang="en-US" sz="2800" i="1">
                              <a:effectLst/>
                              <a:latin typeface="Cambria Math"/>
                              <a:ea typeface="Times New Roman"/>
                              <a:cs typeface="Times New Roman"/>
                            </a:rPr>
                            <m:t>4</m:t>
                          </m:r>
                          <m:r>
                            <a:rPr lang="en-US" sz="2800" i="1">
                              <a:effectLst/>
                              <a:latin typeface="Cambria Math"/>
                              <a:ea typeface="Times New Roman"/>
                              <a:cs typeface="Times New Roman"/>
                            </a:rPr>
                            <m:t>𝜋</m:t>
                          </m:r>
                        </m:den>
                      </m:f>
                      <m:nary>
                        <m:naryPr>
                          <m:chr m:val="∮"/>
                          <m:limLoc m:val="undOvr"/>
                          <m:ctrlPr>
                            <a:rPr lang="en-US" sz="2800" i="1">
                              <a:effectLst/>
                              <a:latin typeface="Cambria Math"/>
                              <a:ea typeface="Times New Roman"/>
                              <a:cs typeface="Times New Roman"/>
                            </a:rPr>
                          </m:ctrlPr>
                        </m:naryPr>
                        <m:sub>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𝑠</m:t>
                              </m:r>
                            </m:e>
                            <m:sup>
                              <m:r>
                                <a:rPr lang="en-US" sz="2800" i="1">
                                  <a:effectLst/>
                                  <a:latin typeface="Cambria Math"/>
                                  <a:ea typeface="Times New Roman"/>
                                  <a:cs typeface="Times New Roman"/>
                                </a:rPr>
                                <m:t>′</m:t>
                              </m:r>
                            </m:sup>
                          </m:sSup>
                        </m:sub>
                        <m:sup/>
                        <m:e>
                          <m:f>
                            <m:fPr>
                              <m:ctrlPr>
                                <a:rPr lang="en-US" sz="2800" i="1">
                                  <a:effectLst/>
                                  <a:latin typeface="Cambria Math"/>
                                  <a:ea typeface="Times New Roman"/>
                                  <a:cs typeface="Times New Roman"/>
                                </a:rPr>
                              </m:ctrlPr>
                            </m:fPr>
                            <m:num>
                              <m:sSub>
                                <m:sSubPr>
                                  <m:ctrlPr>
                                    <a:rPr lang="en-US" sz="2800" b="1" i="1">
                                      <a:effectLst/>
                                      <a:latin typeface="Cambria Math"/>
                                      <a:ea typeface="Times New Roman"/>
                                      <a:cs typeface="Times New Roman"/>
                                    </a:rPr>
                                  </m:ctrlPr>
                                </m:sSubPr>
                                <m:e>
                                  <m:r>
                                    <a:rPr lang="en-US" sz="2800" b="1" i="1">
                                      <a:effectLst/>
                                      <a:latin typeface="Cambria Math"/>
                                      <a:ea typeface="Times New Roman"/>
                                      <a:cs typeface="Times New Roman"/>
                                    </a:rPr>
                                    <m:t>𝐊</m:t>
                                  </m:r>
                                </m:e>
                                <m:sub>
                                  <m:r>
                                    <a:rPr lang="en-US" sz="2800" i="1">
                                      <a:effectLst/>
                                      <a:latin typeface="Cambria Math"/>
                                      <a:ea typeface="Times New Roman"/>
                                      <a:cs typeface="Times New Roman"/>
                                    </a:rPr>
                                    <m:t>𝑏</m:t>
                                  </m:r>
                                </m:sub>
                              </m:sSub>
                            </m:num>
                            <m:den>
                              <m:r>
                                <a:rPr lang="en-US" sz="2800" i="1">
                                  <a:effectLst/>
                                  <a:latin typeface="Cambria Math"/>
                                  <a:ea typeface="Times New Roman"/>
                                  <a:cs typeface="Times New Roman"/>
                                </a:rPr>
                                <m:t>𝑅</m:t>
                              </m:r>
                            </m:den>
                          </m:f>
                        </m:e>
                      </m:nary>
                      <m:r>
                        <a:rPr lang="en-US" sz="2800" i="1">
                          <a:effectLst/>
                          <a:latin typeface="Cambria Math"/>
                          <a:ea typeface="Times New Roman"/>
                          <a:cs typeface="Times New Roman"/>
                        </a:rPr>
                        <m:t>𝑑</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𝑆</m:t>
                          </m:r>
                        </m:e>
                        <m:sup>
                          <m:r>
                            <a:rPr lang="en-US" sz="2800" i="1">
                              <a:effectLst/>
                              <a:latin typeface="Cambria Math"/>
                              <a:ea typeface="Times New Roman"/>
                              <a:cs typeface="Times New Roman"/>
                            </a:rPr>
                            <m:t>′</m:t>
                          </m:r>
                        </m:sup>
                      </m:sSup>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hence,</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acc>
                            <m:accPr>
                              <m:chr m:val="⃑"/>
                              <m:ctrlPr>
                                <a:rPr lang="en-US" sz="2800" b="1" i="1">
                                  <a:effectLst/>
                                  <a:latin typeface="Cambria Math"/>
                                  <a:ea typeface="Times New Roman"/>
                                  <a:cs typeface="Times New Roman"/>
                                </a:rPr>
                              </m:ctrlPr>
                            </m:accPr>
                            <m:e>
                              <m:r>
                                <a:rPr lang="en-US" sz="2800" b="1" i="1">
                                  <a:effectLst/>
                                  <a:latin typeface="Cambria Math"/>
                                  <a:ea typeface="Times New Roman"/>
                                  <a:cs typeface="Times New Roman"/>
                                </a:rPr>
                                <m:t>𝙹</m:t>
                              </m:r>
                            </m:e>
                          </m:acc>
                        </m:e>
                        <m:sub>
                          <m:r>
                            <a:rPr lang="en-US" sz="2800" i="1">
                              <a:effectLst/>
                              <a:latin typeface="Cambria Math"/>
                              <a:ea typeface="Times New Roman"/>
                              <a:cs typeface="Times New Roman"/>
                            </a:rPr>
                            <m:t>𝑏</m:t>
                          </m:r>
                        </m:sub>
                      </m:sSub>
                      <m:r>
                        <a:rPr lang="en-US" sz="2800" i="1">
                          <a:effectLst/>
                          <a:latin typeface="Cambria Math"/>
                          <a:ea typeface="Times New Roman"/>
                          <a:cs typeface="Times New Roman"/>
                        </a:rPr>
                        <m:t>=</m:t>
                      </m:r>
                      <m:r>
                        <a:rPr lang="en-US" sz="2800">
                          <a:effectLst/>
                          <a:latin typeface="Cambria Math"/>
                          <a:ea typeface="Times New Roman"/>
                          <a:cs typeface="Times New Roman"/>
                        </a:rPr>
                        <m:t>𝛻</m:t>
                      </m:r>
                      <m:r>
                        <a:rPr lang="en-US" sz="2800" i="1">
                          <a:effectLst/>
                          <a:latin typeface="Cambria Math"/>
                          <a:ea typeface="Times New Roman"/>
                          <a:cs typeface="Times New Roman"/>
                        </a:rPr>
                        <m:t>×</m:t>
                      </m:r>
                      <m:r>
                        <a:rPr lang="en-US" sz="2800" b="1" i="1">
                          <a:effectLst/>
                          <a:latin typeface="Cambria Math"/>
                          <a:ea typeface="Times New Roman"/>
                          <a:cs typeface="Times New Roman"/>
                        </a:rPr>
                        <m:t>𝐌</m:t>
                      </m:r>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And</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b="1" i="1">
                              <a:effectLst/>
                              <a:latin typeface="Cambria Math"/>
                              <a:ea typeface="Times New Roman"/>
                              <a:cs typeface="Times New Roman"/>
                            </a:rPr>
                          </m:ctrlPr>
                        </m:sSubPr>
                        <m:e>
                          <m:r>
                            <a:rPr lang="en-US" sz="2800" b="1" i="1">
                              <a:effectLst/>
                              <a:latin typeface="Cambria Math"/>
                              <a:ea typeface="Times New Roman"/>
                              <a:cs typeface="Times New Roman"/>
                            </a:rPr>
                            <m:t>𝐊</m:t>
                          </m:r>
                        </m:e>
                        <m:sub>
                          <m:r>
                            <a:rPr lang="en-US" sz="2800" i="1">
                              <a:effectLst/>
                              <a:latin typeface="Cambria Math"/>
                              <a:ea typeface="Times New Roman"/>
                              <a:cs typeface="Times New Roman"/>
                            </a:rPr>
                            <m:t>𝑏</m:t>
                          </m:r>
                        </m:sub>
                      </m:sSub>
                      <m:r>
                        <a:rPr lang="en-US" sz="2800" i="1">
                          <a:effectLst/>
                          <a:latin typeface="Cambria Math"/>
                          <a:ea typeface="Times New Roman"/>
                          <a:cs typeface="Times New Roman"/>
                        </a:rPr>
                        <m:t>=</m:t>
                      </m:r>
                      <m:r>
                        <a:rPr lang="en-US" sz="2800" b="1" i="1">
                          <a:effectLst/>
                          <a:latin typeface="Cambria Math"/>
                          <a:ea typeface="Times New Roman"/>
                          <a:cs typeface="Times New Roman"/>
                        </a:rPr>
                        <m:t>𝐌</m:t>
                      </m:r>
                      <m:r>
                        <a:rPr lang="en-US" sz="2800" b="1">
                          <a:effectLst/>
                          <a:latin typeface="Cambria Math"/>
                          <a:ea typeface="Times New Roman"/>
                          <a:cs typeface="Times New Roman"/>
                        </a:rPr>
                        <m:t>×</m:t>
                      </m:r>
                      <m:sSub>
                        <m:sSubPr>
                          <m:ctrlPr>
                            <a:rPr lang="en-US" sz="2800" b="1" i="1">
                              <a:effectLst/>
                              <a:latin typeface="Cambria Math"/>
                              <a:ea typeface="Times New Roman"/>
                              <a:cs typeface="Times New Roman"/>
                            </a:rPr>
                          </m:ctrlPr>
                        </m:sSubPr>
                        <m:e>
                          <m:r>
                            <a:rPr lang="en-US" sz="2800" b="1" i="1">
                              <a:effectLst/>
                              <a:latin typeface="Cambria Math"/>
                              <a:ea typeface="Times New Roman"/>
                              <a:cs typeface="Times New Roman"/>
                            </a:rPr>
                            <m:t>𝐚</m:t>
                          </m:r>
                        </m:e>
                        <m:sub>
                          <m:r>
                            <a:rPr lang="en-US" sz="2800" i="1">
                              <a:effectLst/>
                              <a:latin typeface="Cambria Math"/>
                              <a:ea typeface="Times New Roman"/>
                              <a:cs typeface="Times New Roman"/>
                            </a:rPr>
                            <m:t>𝑛</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a:stretch>
              </a:blipFill>
            </p:spPr>
            <p:txBody>
              <a:bodyPr/>
              <a:lstStyle/>
              <a:p>
                <a:r>
                  <a:rPr lang="en-US">
                    <a:noFill/>
                  </a:rPr>
                  <a:t> </a:t>
                </a:r>
              </a:p>
            </p:txBody>
          </p:sp>
        </mc:Fallback>
      </mc:AlternateContent>
    </p:spTree>
    <p:extLst>
      <p:ext uri="{BB962C8B-B14F-4D97-AF65-F5344CB8AC3E}">
        <p14:creationId xmlns:p14="http://schemas.microsoft.com/office/powerpoint/2010/main" val="413623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algn="just" rtl="0"/>
                <a:r>
                  <a:rPr lang="en-US" sz="3200" dirty="0" smtClean="0">
                    <a:latin typeface="Times New Roman"/>
                    <a:ea typeface="Times New Roman"/>
                  </a:rPr>
                  <a:t>where </a:t>
                </a:r>
                <a14:m>
                  <m:oMath xmlns:m="http://schemas.openxmlformats.org/officeDocument/2006/math">
                    <m:sSub>
                      <m:sSubPr>
                        <m:ctrlPr>
                          <a:rPr lang="en-US" sz="3200" i="1">
                            <a:effectLst/>
                            <a:latin typeface="Cambria Math"/>
                            <a:ea typeface="Times New Roman"/>
                            <a:cs typeface="Times New Roman"/>
                          </a:rPr>
                        </m:ctrlPr>
                      </m:sSubPr>
                      <m:e>
                        <m:acc>
                          <m:accPr>
                            <m:chr m:val="⃑"/>
                            <m:ctrlPr>
                              <a:rPr lang="en-US" sz="3200" b="1" i="1">
                                <a:effectLst/>
                                <a:latin typeface="Cambria Math"/>
                                <a:ea typeface="Times New Roman"/>
                                <a:cs typeface="Times New Roman"/>
                              </a:rPr>
                            </m:ctrlPr>
                          </m:accPr>
                          <m:e>
                            <m:r>
                              <a:rPr lang="en-US" sz="3200" b="1" i="1">
                                <a:effectLst/>
                                <a:latin typeface="Cambria Math"/>
                                <a:ea typeface="Times New Roman"/>
                                <a:cs typeface="Times New Roman"/>
                              </a:rPr>
                              <m:t>𝙹</m:t>
                            </m:r>
                          </m:e>
                        </m:acc>
                      </m:e>
                      <m:sub>
                        <m:r>
                          <a:rPr lang="en-US" sz="3200" i="1">
                            <a:effectLst/>
                            <a:latin typeface="Cambria Math"/>
                            <a:ea typeface="Times New Roman"/>
                            <a:cs typeface="Times New Roman"/>
                          </a:rPr>
                          <m:t>𝑏</m:t>
                        </m:r>
                      </m:sub>
                    </m:sSub>
                  </m:oMath>
                </a14:m>
                <a:r>
                  <a:rPr lang="en-US" sz="3200" dirty="0">
                    <a:effectLst/>
                    <a:latin typeface="Times New Roman"/>
                    <a:ea typeface="Times New Roman"/>
                  </a:rPr>
                  <a:t> is the bound volume current density or magnetization volume current density (in </a:t>
                </a:r>
                <a14:m>
                  <m:oMath xmlns:m="http://schemas.openxmlformats.org/officeDocument/2006/math">
                    <m:r>
                      <m:rPr>
                        <m:sty m:val="p"/>
                      </m:rPr>
                      <a:rPr lang="en-US" sz="3200">
                        <a:effectLst/>
                        <a:latin typeface="Cambria Math"/>
                        <a:ea typeface="Times New Roman"/>
                        <a:cs typeface="Times New Roman"/>
                      </a:rPr>
                      <m:t>A</m:t>
                    </m:r>
                    <m:r>
                      <a:rPr lang="en-US" sz="3200" i="1">
                        <a:effectLst/>
                        <a:latin typeface="Cambria Math"/>
                        <a:ea typeface="Times New Roman"/>
                        <a:cs typeface="Times New Roman"/>
                      </a:rPr>
                      <m:t>/</m:t>
                    </m:r>
                    <m:sSup>
                      <m:sSupPr>
                        <m:ctrlPr>
                          <a:rPr lang="en-US" sz="3200" i="1">
                            <a:effectLst/>
                            <a:latin typeface="Cambria Math"/>
                            <a:ea typeface="Times New Roman"/>
                            <a:cs typeface="Times New Roman"/>
                          </a:rPr>
                        </m:ctrlPr>
                      </m:sSupPr>
                      <m:e>
                        <m:r>
                          <m:rPr>
                            <m:sty m:val="p"/>
                          </m:rPr>
                          <a:rPr lang="en-US" sz="3200">
                            <a:effectLst/>
                            <a:latin typeface="Cambria Math"/>
                            <a:ea typeface="Times New Roman"/>
                            <a:cs typeface="Times New Roman"/>
                          </a:rPr>
                          <m:t>m</m:t>
                        </m:r>
                      </m:e>
                      <m:sup>
                        <m:r>
                          <a:rPr lang="en-US" sz="3200">
                            <a:effectLst/>
                            <a:latin typeface="Cambria Math"/>
                            <a:ea typeface="Times New Roman"/>
                            <a:cs typeface="Times New Roman"/>
                          </a:rPr>
                          <m:t>2</m:t>
                        </m:r>
                      </m:sup>
                    </m:sSup>
                  </m:oMath>
                </a14:m>
                <a:r>
                  <a:rPr lang="en-US" sz="3200" dirty="0">
                    <a:effectLst/>
                    <a:latin typeface="Times New Roman"/>
                    <a:ea typeface="Times New Roman"/>
                  </a:rPr>
                  <a:t>), </a:t>
                </a:r>
                <a14:m>
                  <m:oMath xmlns:m="http://schemas.openxmlformats.org/officeDocument/2006/math">
                    <m:sSub>
                      <m:sSubPr>
                        <m:ctrlPr>
                          <a:rPr lang="en-US" sz="3200" b="1" i="1">
                            <a:effectLst/>
                            <a:latin typeface="Cambria Math"/>
                            <a:ea typeface="Times New Roman"/>
                            <a:cs typeface="Times New Roman"/>
                          </a:rPr>
                        </m:ctrlPr>
                      </m:sSubPr>
                      <m:e>
                        <m:r>
                          <a:rPr lang="en-US" sz="3200" b="1" i="1">
                            <a:effectLst/>
                            <a:latin typeface="Cambria Math"/>
                            <a:ea typeface="Times New Roman"/>
                            <a:cs typeface="Times New Roman"/>
                          </a:rPr>
                          <m:t>𝐊</m:t>
                        </m:r>
                      </m:e>
                      <m:sub>
                        <m:r>
                          <a:rPr lang="en-US" sz="3200" i="1">
                            <a:effectLst/>
                            <a:latin typeface="Cambria Math"/>
                            <a:ea typeface="Times New Roman"/>
                            <a:cs typeface="Times New Roman"/>
                          </a:rPr>
                          <m:t>𝑏</m:t>
                        </m:r>
                      </m:sub>
                    </m:sSub>
                  </m:oMath>
                </a14:m>
                <a:r>
                  <a:rPr lang="en-US" sz="3200" dirty="0">
                    <a:effectLst/>
                    <a:latin typeface="Times New Roman"/>
                    <a:ea typeface="Times New Roman"/>
                  </a:rPr>
                  <a:t> is the bound surface current density (in </a:t>
                </a:r>
                <a14:m>
                  <m:oMath xmlns:m="http://schemas.openxmlformats.org/officeDocument/2006/math">
                    <m:r>
                      <m:rPr>
                        <m:sty m:val="p"/>
                      </m:rPr>
                      <a:rPr lang="en-US" sz="3200">
                        <a:effectLst/>
                        <a:latin typeface="Cambria Math"/>
                        <a:ea typeface="Times New Roman"/>
                        <a:cs typeface="Times New Roman"/>
                      </a:rPr>
                      <m:t>A</m:t>
                    </m:r>
                    <m:r>
                      <a:rPr lang="en-US" sz="3200" i="1">
                        <a:effectLst/>
                        <a:latin typeface="Cambria Math"/>
                        <a:ea typeface="Times New Roman"/>
                        <a:cs typeface="Times New Roman"/>
                      </a:rPr>
                      <m:t>/</m:t>
                    </m:r>
                    <m:r>
                      <m:rPr>
                        <m:sty m:val="p"/>
                      </m:rPr>
                      <a:rPr lang="en-US" sz="3200">
                        <a:effectLst/>
                        <a:latin typeface="Cambria Math"/>
                        <a:ea typeface="Times New Roman"/>
                        <a:cs typeface="Times New Roman"/>
                      </a:rPr>
                      <m:t>m</m:t>
                    </m:r>
                  </m:oMath>
                </a14:m>
                <a:r>
                  <a:rPr lang="en-US" sz="3200" dirty="0" smtClean="0">
                    <a:effectLst/>
                    <a:latin typeface="Times New Roman"/>
                    <a:ea typeface="Times New Roman"/>
                  </a:rPr>
                  <a:t>). </a:t>
                </a:r>
              </a:p>
              <a:p>
                <a:pPr algn="just" rtl="0"/>
                <a:r>
                  <a:rPr lang="en-US" sz="3200" dirty="0" smtClean="0">
                    <a:effectLst/>
                    <a:latin typeface="Times New Roman"/>
                    <a:ea typeface="Times New Roman"/>
                  </a:rPr>
                  <a:t>The </a:t>
                </a:r>
                <a:r>
                  <a:rPr lang="en-US" sz="3200" dirty="0">
                    <a:effectLst/>
                    <a:latin typeface="Times New Roman"/>
                    <a:ea typeface="Times New Roman"/>
                  </a:rPr>
                  <a:t>vector </a:t>
                </a:r>
                <a:r>
                  <a:rPr lang="en-US" sz="3200" b="1" dirty="0">
                    <a:effectLst/>
                    <a:latin typeface="Times New Roman"/>
                    <a:ea typeface="Times New Roman"/>
                  </a:rPr>
                  <a:t>M</a:t>
                </a:r>
                <a:r>
                  <a:rPr lang="en-US" sz="3200" dirty="0">
                    <a:effectLst/>
                    <a:latin typeface="Times New Roman"/>
                    <a:ea typeface="Times New Roman"/>
                  </a:rPr>
                  <a:t> is analogous to the polarization </a:t>
                </a:r>
                <a:r>
                  <a:rPr lang="en-US" sz="3200" b="1" dirty="0">
                    <a:effectLst/>
                    <a:latin typeface="Times New Roman"/>
                    <a:ea typeface="Times New Roman"/>
                  </a:rPr>
                  <a:t>P</a:t>
                </a:r>
                <a:r>
                  <a:rPr lang="en-US" sz="3200" dirty="0">
                    <a:effectLst/>
                    <a:latin typeface="Times New Roman"/>
                    <a:ea typeface="Times New Roman"/>
                  </a:rPr>
                  <a:t> in dielectrics and is sometimes called the magnetic polarization density of the medium. </a:t>
                </a:r>
                <a:endParaRPr lang="en-US" sz="3200" dirty="0" smtClean="0">
                  <a:effectLst/>
                  <a:latin typeface="Times New Roman"/>
                  <a:ea typeface="Times New Roman"/>
                </a:endParaRPr>
              </a:p>
              <a:p>
                <a:pPr algn="just" rtl="0"/>
                <a:r>
                  <a:rPr lang="en-US" sz="3200" dirty="0" smtClean="0">
                    <a:effectLst/>
                    <a:latin typeface="Times New Roman"/>
                    <a:ea typeface="Times New Roman"/>
                  </a:rPr>
                  <a:t>In </a:t>
                </a:r>
                <a:r>
                  <a:rPr lang="en-US" sz="3200" dirty="0">
                    <a:effectLst/>
                    <a:latin typeface="Times New Roman"/>
                    <a:ea typeface="Times New Roman"/>
                  </a:rPr>
                  <a:t>another sense, </a:t>
                </a:r>
                <a:r>
                  <a:rPr lang="en-US" sz="3200" b="1" dirty="0">
                    <a:effectLst/>
                    <a:latin typeface="Times New Roman"/>
                    <a:ea typeface="Times New Roman"/>
                  </a:rPr>
                  <a:t>M</a:t>
                </a:r>
                <a:r>
                  <a:rPr lang="en-US" sz="3200" dirty="0">
                    <a:effectLst/>
                    <a:latin typeface="Times New Roman"/>
                    <a:ea typeface="Times New Roman"/>
                  </a:rPr>
                  <a:t> is analogous to </a:t>
                </a:r>
                <a:r>
                  <a:rPr lang="en-US" sz="3200" b="1" dirty="0">
                    <a:effectLst/>
                    <a:latin typeface="Times New Roman"/>
                    <a:ea typeface="Times New Roman"/>
                  </a:rPr>
                  <a:t>H</a:t>
                </a:r>
                <a:r>
                  <a:rPr lang="en-US" sz="3200" dirty="0">
                    <a:effectLst/>
                    <a:latin typeface="Times New Roman"/>
                    <a:ea typeface="Times New Roman"/>
                  </a:rPr>
                  <a:t> and they both have the same units. In this respect, as </a:t>
                </a:r>
                <a14:m>
                  <m:oMath xmlns:m="http://schemas.openxmlformats.org/officeDocument/2006/math">
                    <m:acc>
                      <m:accPr>
                        <m:chr m:val="⃑"/>
                        <m:ctrlPr>
                          <a:rPr lang="en-US" sz="3200" b="1" i="1">
                            <a:effectLst/>
                            <a:latin typeface="Cambria Math"/>
                            <a:ea typeface="Times New Roman"/>
                            <a:cs typeface="Times New Roman"/>
                          </a:rPr>
                        </m:ctrlPr>
                      </m:accPr>
                      <m:e>
                        <m:r>
                          <a:rPr lang="en-US" sz="3200" b="1" i="1">
                            <a:effectLst/>
                            <a:latin typeface="Cambria Math"/>
                            <a:ea typeface="Times New Roman"/>
                            <a:cs typeface="Times New Roman"/>
                          </a:rPr>
                          <m:t>𝙹</m:t>
                        </m:r>
                      </m:e>
                    </m:acc>
                    <m:r>
                      <a:rPr lang="en-US" sz="3200" i="1">
                        <a:effectLst/>
                        <a:latin typeface="Cambria Math"/>
                        <a:ea typeface="Times New Roman"/>
                        <a:cs typeface="Times New Roman"/>
                      </a:rPr>
                      <m:t>=</m:t>
                    </m:r>
                    <m:r>
                      <a:rPr lang="en-US" sz="3200">
                        <a:effectLst/>
                        <a:latin typeface="Cambria Math"/>
                        <a:ea typeface="Times New Roman"/>
                        <a:cs typeface="Times New Roman"/>
                      </a:rPr>
                      <m:t>𝛻</m:t>
                    </m:r>
                    <m:r>
                      <a:rPr lang="en-US" sz="3200" i="1">
                        <a:effectLst/>
                        <a:latin typeface="Cambria Math"/>
                        <a:ea typeface="Times New Roman"/>
                        <a:cs typeface="Times New Roman"/>
                      </a:rPr>
                      <m:t>×</m:t>
                    </m:r>
                    <m:r>
                      <a:rPr lang="en-US" sz="3200" b="1" i="1">
                        <a:effectLst/>
                        <a:latin typeface="Cambria Math"/>
                        <a:ea typeface="Times New Roman"/>
                        <a:cs typeface="Times New Roman"/>
                      </a:rPr>
                      <m:t>𝐇</m:t>
                    </m:r>
                  </m:oMath>
                </a14:m>
                <a:r>
                  <a:rPr lang="en-US" sz="3200" dirty="0">
                    <a:effectLst/>
                    <a:latin typeface="Times New Roman"/>
                    <a:ea typeface="Times New Roman"/>
                  </a:rPr>
                  <a:t>, so </a:t>
                </a:r>
                <a:r>
                  <a:rPr lang="en-US" sz="3200" dirty="0" smtClean="0">
                    <a:effectLst/>
                    <a:latin typeface="Times New Roman"/>
                    <a:ea typeface="Times New Roman"/>
                  </a:rPr>
                  <a:t>is </a:t>
                </a:r>
                <a14:m>
                  <m:oMath xmlns:m="http://schemas.openxmlformats.org/officeDocument/2006/math">
                    <m:sSub>
                      <m:sSubPr>
                        <m:ctrlPr>
                          <a:rPr lang="en-US" sz="3200" i="1">
                            <a:effectLst/>
                            <a:latin typeface="Cambria Math"/>
                            <a:ea typeface="Times New Roman"/>
                            <a:cs typeface="Times New Roman"/>
                          </a:rPr>
                        </m:ctrlPr>
                      </m:sSubPr>
                      <m:e>
                        <m:acc>
                          <m:accPr>
                            <m:chr m:val="⃑"/>
                            <m:ctrlPr>
                              <a:rPr lang="en-US" sz="3200" b="1" i="1">
                                <a:effectLst/>
                                <a:latin typeface="Cambria Math"/>
                                <a:ea typeface="Times New Roman"/>
                                <a:cs typeface="Times New Roman"/>
                              </a:rPr>
                            </m:ctrlPr>
                          </m:accPr>
                          <m:e>
                            <m:r>
                              <a:rPr lang="en-US" sz="3200" b="1" i="1">
                                <a:effectLst/>
                                <a:latin typeface="Cambria Math"/>
                                <a:ea typeface="Times New Roman"/>
                                <a:cs typeface="Times New Roman"/>
                              </a:rPr>
                              <m:t>𝙹</m:t>
                            </m:r>
                          </m:e>
                        </m:acc>
                      </m:e>
                      <m:sub>
                        <m:r>
                          <a:rPr lang="en-US" sz="3200" i="1">
                            <a:effectLst/>
                            <a:latin typeface="Cambria Math"/>
                            <a:ea typeface="Times New Roman"/>
                            <a:cs typeface="Times New Roman"/>
                          </a:rPr>
                          <m:t>𝑏</m:t>
                        </m:r>
                      </m:sub>
                    </m:sSub>
                    <m:r>
                      <a:rPr lang="en-US" sz="3200" i="1">
                        <a:effectLst/>
                        <a:latin typeface="Cambria Math"/>
                        <a:ea typeface="Times New Roman"/>
                        <a:cs typeface="Times New Roman"/>
                      </a:rPr>
                      <m:t>=</m:t>
                    </m:r>
                    <m:r>
                      <a:rPr lang="en-US" sz="3200">
                        <a:effectLst/>
                        <a:latin typeface="Cambria Math"/>
                        <a:ea typeface="Times New Roman"/>
                        <a:cs typeface="Times New Roman"/>
                      </a:rPr>
                      <m:t>𝛻</m:t>
                    </m:r>
                    <m:r>
                      <a:rPr lang="en-US" sz="3200" i="1">
                        <a:effectLst/>
                        <a:latin typeface="Cambria Math"/>
                        <a:ea typeface="Times New Roman"/>
                        <a:cs typeface="Times New Roman"/>
                      </a:rPr>
                      <m:t>×</m:t>
                    </m:r>
                    <m:r>
                      <a:rPr lang="en-US" sz="3200" b="1" i="1">
                        <a:effectLst/>
                        <a:latin typeface="Cambria Math"/>
                        <a:ea typeface="Times New Roman"/>
                        <a:cs typeface="Times New Roman"/>
                      </a:rPr>
                      <m:t>𝐌</m:t>
                    </m:r>
                  </m:oMath>
                </a14:m>
                <a:r>
                  <a:rPr lang="en-US" sz="3200" dirty="0" smtClean="0">
                    <a:effectLst/>
                    <a:latin typeface="Times New Roman"/>
                    <a:ea typeface="Times New Roman"/>
                  </a:rPr>
                  <a:t>.</a:t>
                </a:r>
              </a:p>
              <a:p>
                <a:pPr algn="just" rtl="0">
                  <a:lnSpc>
                    <a:spcPct val="150000"/>
                  </a:lnSpc>
                  <a:spcAft>
                    <a:spcPts val="0"/>
                  </a:spcAft>
                </a:pPr>
                <a:r>
                  <a:rPr lang="en-US" sz="3200" dirty="0">
                    <a:latin typeface="Times New Roman"/>
                    <a:ea typeface="Times New Roman"/>
                    <a:cs typeface="Arial"/>
                  </a:rPr>
                  <a:t>In free space, </a:t>
                </a:r>
                <a14:m>
                  <m:oMath xmlns:m="http://schemas.openxmlformats.org/officeDocument/2006/math">
                    <m:r>
                      <a:rPr lang="en-US" sz="3200" b="1" i="1">
                        <a:effectLst/>
                        <a:latin typeface="Cambria Math"/>
                        <a:ea typeface="Times New Roman"/>
                        <a:cs typeface="Times New Roman"/>
                      </a:rPr>
                      <m:t>𝐌</m:t>
                    </m:r>
                    <m:r>
                      <a:rPr lang="en-US" sz="3200" b="1">
                        <a:effectLst/>
                        <a:latin typeface="Cambria Math"/>
                        <a:ea typeface="Times New Roman"/>
                        <a:cs typeface="Times New Roman"/>
                      </a:rPr>
                      <m:t>=</m:t>
                    </m:r>
                    <m:r>
                      <a:rPr lang="en-US" sz="3200">
                        <a:effectLst/>
                        <a:latin typeface="Cambria Math"/>
                        <a:ea typeface="Times New Roman"/>
                        <a:cs typeface="Times New Roman"/>
                      </a:rPr>
                      <m:t>0</m:t>
                    </m:r>
                  </m:oMath>
                </a14:m>
                <a:r>
                  <a:rPr lang="en-US" sz="3200" dirty="0">
                    <a:effectLst/>
                    <a:latin typeface="Times New Roman"/>
                    <a:ea typeface="Times New Roman"/>
                    <a:cs typeface="Arial"/>
                  </a:rPr>
                  <a:t> and we have</a:t>
                </a:r>
                <a:endParaRPr lang="en-US" sz="28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3200">
                          <a:effectLst/>
                          <a:latin typeface="Cambria Math"/>
                          <a:ea typeface="Times New Roman"/>
                          <a:cs typeface="Times New Roman"/>
                        </a:rPr>
                        <m:t>𝛻</m:t>
                      </m:r>
                      <m:r>
                        <a:rPr lang="en-US" sz="3200" i="1">
                          <a:effectLst/>
                          <a:latin typeface="Cambria Math"/>
                          <a:ea typeface="Times New Roman"/>
                          <a:cs typeface="Times New Roman"/>
                        </a:rPr>
                        <m:t>×</m:t>
                      </m:r>
                      <m:r>
                        <a:rPr lang="en-US" sz="3200" b="1" i="1">
                          <a:effectLst/>
                          <a:latin typeface="Cambria Math"/>
                          <a:ea typeface="Times New Roman"/>
                          <a:cs typeface="Times New Roman"/>
                        </a:rPr>
                        <m:t>𝐇</m:t>
                      </m:r>
                      <m:r>
                        <a:rPr lang="en-US" sz="3200" b="1">
                          <a:effectLst/>
                          <a:latin typeface="Cambria Math"/>
                          <a:ea typeface="Times New Roman"/>
                          <a:cs typeface="Times New Roman"/>
                        </a:rPr>
                        <m:t>=</m:t>
                      </m:r>
                      <m:sSub>
                        <m:sSubPr>
                          <m:ctrlPr>
                            <a:rPr lang="en-US" sz="3200" b="1" i="1">
                              <a:effectLst/>
                              <a:latin typeface="Cambria Math"/>
                              <a:ea typeface="Times New Roman"/>
                              <a:cs typeface="Times New Roman"/>
                            </a:rPr>
                          </m:ctrlPr>
                        </m:sSubPr>
                        <m:e>
                          <m:acc>
                            <m:accPr>
                              <m:chr m:val="⃑"/>
                              <m:ctrlPr>
                                <a:rPr lang="en-US" sz="3200" b="1" i="1">
                                  <a:effectLst/>
                                  <a:latin typeface="Cambria Math"/>
                                  <a:ea typeface="Times New Roman"/>
                                  <a:cs typeface="Times New Roman"/>
                                </a:rPr>
                              </m:ctrlPr>
                            </m:accPr>
                            <m:e>
                              <m:r>
                                <a:rPr lang="en-US" sz="3200" b="1" i="1">
                                  <a:effectLst/>
                                  <a:latin typeface="Cambria Math"/>
                                  <a:ea typeface="Times New Roman"/>
                                  <a:cs typeface="Times New Roman"/>
                                </a:rPr>
                                <m:t>𝙹</m:t>
                              </m:r>
                            </m:e>
                          </m:acc>
                        </m:e>
                        <m:sub>
                          <m:r>
                            <a:rPr lang="en-US" sz="3200" i="1">
                              <a:effectLst/>
                              <a:latin typeface="Cambria Math"/>
                              <a:ea typeface="Times New Roman"/>
                              <a:cs typeface="Times New Roman"/>
                            </a:rPr>
                            <m:t>𝑓</m:t>
                          </m:r>
                        </m:sub>
                      </m:sSub>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or</m:t>
                      </m:r>
                      <m:r>
                        <a:rPr lang="en-US" sz="3200">
                          <a:effectLst/>
                          <a:latin typeface="Cambria Math"/>
                          <a:ea typeface="Times New Roman"/>
                          <a:cs typeface="Times New Roman"/>
                        </a:rPr>
                        <m:t>      </m:t>
                      </m:r>
                      <m:r>
                        <a:rPr lang="en-US" sz="3200">
                          <a:effectLst/>
                          <a:latin typeface="Cambria Math"/>
                          <a:ea typeface="Times New Roman"/>
                          <a:cs typeface="Times New Roman"/>
                        </a:rPr>
                        <m:t>𝛻</m:t>
                      </m:r>
                      <m:r>
                        <a:rPr lang="en-US" sz="3200" i="1">
                          <a:effectLst/>
                          <a:latin typeface="Cambria Math"/>
                          <a:ea typeface="Times New Roman"/>
                          <a:cs typeface="Times New Roman"/>
                        </a:rPr>
                        <m:t>×</m:t>
                      </m:r>
                      <m:d>
                        <m:dPr>
                          <m:ctrlPr>
                            <a:rPr lang="en-US" sz="3200" b="1" i="1">
                              <a:effectLst/>
                              <a:latin typeface="Cambria Math"/>
                              <a:ea typeface="Times New Roman"/>
                              <a:cs typeface="Times New Roman"/>
                            </a:rPr>
                          </m:ctrlPr>
                        </m:dPr>
                        <m:e>
                          <m:f>
                            <m:fPr>
                              <m:ctrlPr>
                                <a:rPr lang="en-US" sz="3200" b="1" i="1">
                                  <a:effectLst/>
                                  <a:latin typeface="Cambria Math"/>
                                  <a:ea typeface="Times New Roman"/>
                                  <a:cs typeface="Times New Roman"/>
                                </a:rPr>
                              </m:ctrlPr>
                            </m:fPr>
                            <m:num>
                              <m:r>
                                <a:rPr lang="en-US" sz="3200" b="1" i="1">
                                  <a:effectLst/>
                                  <a:latin typeface="Cambria Math"/>
                                  <a:ea typeface="Times New Roman"/>
                                  <a:cs typeface="Times New Roman"/>
                                </a:rPr>
                                <m:t>𝐁</m:t>
                              </m:r>
                            </m:num>
                            <m:den>
                              <m:sSub>
                                <m:sSubPr>
                                  <m:ctrlPr>
                                    <a:rPr lang="en-US" sz="3200" i="1">
                                      <a:effectLst/>
                                      <a:latin typeface="Cambria Math"/>
                                      <a:ea typeface="Times New Roman"/>
                                      <a:cs typeface="Times New Roman"/>
                                    </a:rPr>
                                  </m:ctrlPr>
                                </m:sSubPr>
                                <m:e>
                                  <m:r>
                                    <a:rPr lang="en-US" sz="3200" i="1">
                                      <a:effectLst/>
                                      <a:latin typeface="Cambria Math"/>
                                      <a:ea typeface="Times New Roman"/>
                                      <a:cs typeface="Times New Roman"/>
                                    </a:rPr>
                                    <m:t>µ</m:t>
                                  </m:r>
                                </m:e>
                                <m:sub>
                                  <m:r>
                                    <a:rPr lang="en-US" sz="3200" i="1">
                                      <a:effectLst/>
                                      <a:latin typeface="Cambria Math"/>
                                      <a:ea typeface="Times New Roman"/>
                                      <a:cs typeface="Times New Roman"/>
                                    </a:rPr>
                                    <m:t>𝑜</m:t>
                                  </m:r>
                                </m:sub>
                              </m:sSub>
                            </m:den>
                          </m:f>
                        </m:e>
                      </m:d>
                      <m:r>
                        <a:rPr lang="en-US" sz="3200" b="1">
                          <a:effectLst/>
                          <a:latin typeface="Cambria Math"/>
                          <a:ea typeface="Times New Roman"/>
                          <a:cs typeface="Times New Roman"/>
                        </a:rPr>
                        <m:t>=</m:t>
                      </m:r>
                      <m:sSub>
                        <m:sSubPr>
                          <m:ctrlPr>
                            <a:rPr lang="en-US" sz="3200" b="1" i="1">
                              <a:effectLst/>
                              <a:latin typeface="Cambria Math"/>
                              <a:ea typeface="Times New Roman"/>
                              <a:cs typeface="Times New Roman"/>
                            </a:rPr>
                          </m:ctrlPr>
                        </m:sSubPr>
                        <m:e>
                          <m:acc>
                            <m:accPr>
                              <m:chr m:val="⃑"/>
                              <m:ctrlPr>
                                <a:rPr lang="en-US" sz="3200" b="1" i="1">
                                  <a:effectLst/>
                                  <a:latin typeface="Cambria Math"/>
                                  <a:ea typeface="Times New Roman"/>
                                  <a:cs typeface="Times New Roman"/>
                                </a:rPr>
                              </m:ctrlPr>
                            </m:accPr>
                            <m:e>
                              <m:r>
                                <a:rPr lang="en-US" sz="3200" b="1" i="1">
                                  <a:effectLst/>
                                  <a:latin typeface="Cambria Math"/>
                                  <a:ea typeface="Times New Roman"/>
                                  <a:cs typeface="Times New Roman"/>
                                </a:rPr>
                                <m:t>𝙹</m:t>
                              </m:r>
                            </m:e>
                          </m:acc>
                        </m:e>
                        <m:sub>
                          <m:r>
                            <a:rPr lang="en-US" sz="3200" i="1">
                              <a:effectLst/>
                              <a:latin typeface="Cambria Math"/>
                              <a:ea typeface="Times New Roman"/>
                              <a:cs typeface="Times New Roman"/>
                            </a:rPr>
                            <m:t>𝑓</m:t>
                          </m:r>
                        </m:sub>
                      </m:sSub>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200" t="-356" r="-1667"/>
                </a:stretch>
              </a:blipFill>
            </p:spPr>
            <p:txBody>
              <a:bodyPr/>
              <a:lstStyle/>
              <a:p>
                <a:r>
                  <a:rPr lang="en-US">
                    <a:noFill/>
                  </a:rPr>
                  <a:t> </a:t>
                </a:r>
              </a:p>
            </p:txBody>
          </p:sp>
        </mc:Fallback>
      </mc:AlternateContent>
    </p:spTree>
    <p:extLst>
      <p:ext uri="{BB962C8B-B14F-4D97-AF65-F5344CB8AC3E}">
        <p14:creationId xmlns:p14="http://schemas.microsoft.com/office/powerpoint/2010/main" val="1627400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sz="2800" dirty="0" smtClean="0">
                    <a:latin typeface="Times New Roman"/>
                    <a:ea typeface="Times New Roman"/>
                    <a:cs typeface="Arial"/>
                  </a:rPr>
                  <a:t>In a material medium </a:t>
                </a:r>
                <a14:m>
                  <m:oMath xmlns:m="http://schemas.openxmlformats.org/officeDocument/2006/math">
                    <m:r>
                      <a:rPr lang="en-US" sz="2800" b="1" i="1">
                        <a:effectLst/>
                        <a:latin typeface="Cambria Math"/>
                        <a:ea typeface="Times New Roman"/>
                        <a:cs typeface="Times New Roman"/>
                      </a:rPr>
                      <m:t>𝐌</m:t>
                    </m:r>
                    <m:r>
                      <a:rPr lang="en-US" sz="2800" i="1">
                        <a:effectLst/>
                        <a:latin typeface="Cambria Math"/>
                        <a:ea typeface="Times New Roman"/>
                        <a:cs typeface="Times New Roman"/>
                      </a:rPr>
                      <m:t>≠</m:t>
                    </m:r>
                    <m:r>
                      <a:rPr lang="en-US" sz="2800" i="1">
                        <a:effectLst/>
                        <a:latin typeface="Cambria Math"/>
                        <a:ea typeface="Times New Roman"/>
                        <a:cs typeface="Times New Roman"/>
                      </a:rPr>
                      <m:t>0</m:t>
                    </m:r>
                  </m:oMath>
                </a14:m>
                <a:r>
                  <a:rPr lang="en-US" sz="2800" dirty="0">
                    <a:effectLst/>
                    <a:latin typeface="Times New Roman"/>
                    <a:ea typeface="Times New Roman"/>
                    <a:cs typeface="Arial"/>
                  </a:rPr>
                  <a:t>, and as a result, </a:t>
                </a:r>
                <a:r>
                  <a:rPr lang="en-US" sz="2800" b="1" dirty="0">
                    <a:effectLst/>
                    <a:latin typeface="Times New Roman"/>
                    <a:ea typeface="Times New Roman"/>
                    <a:cs typeface="Arial"/>
                  </a:rPr>
                  <a:t>B</a:t>
                </a:r>
                <a:r>
                  <a:rPr lang="en-US" sz="2800" dirty="0">
                    <a:effectLst/>
                    <a:latin typeface="Times New Roman"/>
                    <a:ea typeface="Times New Roman"/>
                    <a:cs typeface="Arial"/>
                  </a:rPr>
                  <a:t> changes so that</a:t>
                </a:r>
                <a:endParaRPr lang="en-US" sz="2400" dirty="0">
                  <a:effectLst/>
                  <a:latin typeface="Calibri"/>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a:ea typeface="Times New Roman"/>
                          <a:cs typeface="Times New Roman"/>
                        </a:rPr>
                        <m:t>𝛻</m:t>
                      </m:r>
                      <m:r>
                        <a:rPr lang="en-US" sz="2800" i="1">
                          <a:effectLst/>
                          <a:latin typeface="Cambria Math"/>
                          <a:ea typeface="Times New Roman"/>
                          <a:cs typeface="Times New Roman"/>
                        </a:rPr>
                        <m:t>×</m:t>
                      </m:r>
                      <m:d>
                        <m:dPr>
                          <m:ctrlPr>
                            <a:rPr lang="en-US" sz="2800" b="1" i="1">
                              <a:effectLst/>
                              <a:latin typeface="Cambria Math"/>
                              <a:ea typeface="Times New Roman"/>
                              <a:cs typeface="Times New Roman"/>
                            </a:rPr>
                          </m:ctrlPr>
                        </m:dPr>
                        <m:e>
                          <m:f>
                            <m:fPr>
                              <m:ctrlPr>
                                <a:rPr lang="en-US" sz="2800" b="1" i="1">
                                  <a:effectLst/>
                                  <a:latin typeface="Cambria Math"/>
                                  <a:ea typeface="Times New Roman"/>
                                  <a:cs typeface="Times New Roman"/>
                                </a:rPr>
                              </m:ctrlPr>
                            </m:fPr>
                            <m:num>
                              <m:r>
                                <a:rPr lang="en-US" sz="2800" b="1" i="1">
                                  <a:effectLst/>
                                  <a:latin typeface="Cambria Math"/>
                                  <a:ea typeface="Times New Roman"/>
                                  <a:cs typeface="Times New Roman"/>
                                </a:rPr>
                                <m:t>𝐁</m:t>
                              </m:r>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den>
                          </m:f>
                        </m:e>
                      </m:d>
                      <m:r>
                        <a:rPr lang="en-US" sz="2800" b="1">
                          <a:effectLst/>
                          <a:latin typeface="Cambria Math"/>
                          <a:ea typeface="Times New Roman"/>
                          <a:cs typeface="Times New Roman"/>
                        </a:rPr>
                        <m:t>=</m:t>
                      </m:r>
                      <m:sSub>
                        <m:sSubPr>
                          <m:ctrlPr>
                            <a:rPr lang="en-US" sz="2800" b="1" i="1">
                              <a:effectLst/>
                              <a:latin typeface="Cambria Math"/>
                              <a:ea typeface="Times New Roman"/>
                              <a:cs typeface="Times New Roman"/>
                            </a:rPr>
                          </m:ctrlPr>
                        </m:sSubPr>
                        <m:e>
                          <m:acc>
                            <m:accPr>
                              <m:chr m:val="⃑"/>
                              <m:ctrlPr>
                                <a:rPr lang="en-US" sz="2800" b="1" i="1">
                                  <a:effectLst/>
                                  <a:latin typeface="Cambria Math"/>
                                  <a:ea typeface="Times New Roman"/>
                                  <a:cs typeface="Times New Roman"/>
                                </a:rPr>
                              </m:ctrlPr>
                            </m:accPr>
                            <m:e>
                              <m:r>
                                <a:rPr lang="en-US" sz="2800" b="1" i="1">
                                  <a:effectLst/>
                                  <a:latin typeface="Cambria Math"/>
                                  <a:ea typeface="Times New Roman"/>
                                  <a:cs typeface="Times New Roman"/>
                                </a:rPr>
                                <m:t>𝙹</m:t>
                              </m:r>
                            </m:e>
                          </m:acc>
                        </m:e>
                        <m:sub>
                          <m:r>
                            <a:rPr lang="en-US" sz="2800" i="1">
                              <a:effectLst/>
                              <a:latin typeface="Cambria Math"/>
                              <a:ea typeface="Times New Roman"/>
                              <a:cs typeface="Times New Roman"/>
                            </a:rPr>
                            <m:t>𝑓</m:t>
                          </m:r>
                        </m:sub>
                      </m:sSub>
                      <m:r>
                        <a:rPr lang="en-US" sz="2800" i="1">
                          <a:effectLst/>
                          <a:latin typeface="Cambria Math"/>
                          <a:ea typeface="Times New Roman"/>
                          <a:cs typeface="Times New Roman"/>
                        </a:rPr>
                        <m:t>+</m:t>
                      </m:r>
                      <m:sSub>
                        <m:sSubPr>
                          <m:ctrlPr>
                            <a:rPr lang="en-US" sz="2800" b="1" i="1">
                              <a:effectLst/>
                              <a:latin typeface="Cambria Math"/>
                              <a:ea typeface="Times New Roman"/>
                              <a:cs typeface="Times New Roman"/>
                            </a:rPr>
                          </m:ctrlPr>
                        </m:sSubPr>
                        <m:e>
                          <m:acc>
                            <m:accPr>
                              <m:chr m:val="⃑"/>
                              <m:ctrlPr>
                                <a:rPr lang="en-US" sz="2800" b="1" i="1">
                                  <a:effectLst/>
                                  <a:latin typeface="Cambria Math"/>
                                  <a:ea typeface="Times New Roman"/>
                                  <a:cs typeface="Times New Roman"/>
                                </a:rPr>
                              </m:ctrlPr>
                            </m:accPr>
                            <m:e>
                              <m:r>
                                <a:rPr lang="en-US" sz="2800" b="1" i="1">
                                  <a:effectLst/>
                                  <a:latin typeface="Cambria Math"/>
                                  <a:ea typeface="Times New Roman"/>
                                  <a:cs typeface="Times New Roman"/>
                                </a:rPr>
                                <m:t>𝙹</m:t>
                              </m:r>
                            </m:e>
                          </m:acc>
                        </m:e>
                        <m:sub>
                          <m:r>
                            <a:rPr lang="en-US" sz="2800" i="1">
                              <a:effectLst/>
                              <a:latin typeface="Cambria Math"/>
                              <a:ea typeface="Times New Roman"/>
                              <a:cs typeface="Times New Roman"/>
                            </a:rPr>
                            <m:t>𝑏</m:t>
                          </m:r>
                        </m:sub>
                      </m:sSub>
                      <m:r>
                        <a:rPr lang="en-US" sz="2800" i="1">
                          <a:effectLst/>
                          <a:latin typeface="Cambria Math"/>
                          <a:ea typeface="Times New Roman"/>
                          <a:cs typeface="Times New Roman"/>
                        </a:rPr>
                        <m:t>=</m:t>
                      </m:r>
                      <m:acc>
                        <m:accPr>
                          <m:chr m:val="⃑"/>
                          <m:ctrlPr>
                            <a:rPr lang="en-US" sz="2800" b="1" i="1">
                              <a:effectLst/>
                              <a:latin typeface="Cambria Math"/>
                              <a:ea typeface="Times New Roman"/>
                              <a:cs typeface="Times New Roman"/>
                            </a:rPr>
                          </m:ctrlPr>
                        </m:accPr>
                        <m:e>
                          <m:r>
                            <a:rPr lang="en-US" sz="2800" b="1" i="1">
                              <a:effectLst/>
                              <a:latin typeface="Cambria Math"/>
                              <a:ea typeface="Times New Roman"/>
                              <a:cs typeface="Times New Roman"/>
                            </a:rPr>
                            <m:t>𝙹</m:t>
                          </m:r>
                        </m:e>
                      </m:acc>
                      <m:r>
                        <a:rPr lang="en-US" sz="2800">
                          <a:effectLst/>
                          <a:latin typeface="Cambria Math"/>
                          <a:ea typeface="Times New Roman"/>
                          <a:cs typeface="Times New Roman"/>
                        </a:rPr>
                        <m:t>=</m:t>
                      </m:r>
                      <m:r>
                        <a:rPr lang="en-US" sz="2800">
                          <a:effectLst/>
                          <a:latin typeface="Cambria Math"/>
                          <a:ea typeface="Times New Roman"/>
                          <a:cs typeface="Times New Roman"/>
                        </a:rPr>
                        <m:t>𝛻</m:t>
                      </m:r>
                      <m:r>
                        <a:rPr lang="en-US" sz="2800" i="1">
                          <a:effectLst/>
                          <a:latin typeface="Cambria Math"/>
                          <a:ea typeface="Times New Roman"/>
                          <a:cs typeface="Times New Roman"/>
                        </a:rPr>
                        <m:t>×</m:t>
                      </m:r>
                      <m:r>
                        <a:rPr lang="en-US" sz="2800" b="1" i="1">
                          <a:effectLst/>
                          <a:latin typeface="Cambria Math"/>
                          <a:ea typeface="Times New Roman"/>
                          <a:cs typeface="Times New Roman"/>
                        </a:rPr>
                        <m:t>𝐇</m:t>
                      </m:r>
                      <m:r>
                        <a:rPr lang="en-US" sz="2800">
                          <a:effectLst/>
                          <a:latin typeface="Cambria Math"/>
                          <a:ea typeface="Times New Roman"/>
                          <a:cs typeface="Times New Roman"/>
                        </a:rPr>
                        <m:t>+</m:t>
                      </m:r>
                      <m:r>
                        <a:rPr lang="en-US" sz="2800">
                          <a:effectLst/>
                          <a:latin typeface="Cambria Math"/>
                          <a:ea typeface="Times New Roman"/>
                          <a:cs typeface="Times New Roman"/>
                        </a:rPr>
                        <m:t>𝛻</m:t>
                      </m:r>
                      <m:r>
                        <a:rPr lang="en-US" sz="2800" i="1">
                          <a:effectLst/>
                          <a:latin typeface="Cambria Math"/>
                          <a:ea typeface="Times New Roman"/>
                          <a:cs typeface="Times New Roman"/>
                        </a:rPr>
                        <m:t>×</m:t>
                      </m:r>
                      <m:r>
                        <a:rPr lang="en-US" sz="2800" b="1" i="1">
                          <a:effectLst/>
                          <a:latin typeface="Cambria Math"/>
                          <a:ea typeface="Times New Roman"/>
                          <a:cs typeface="Times New Roman"/>
                        </a:rPr>
                        <m:t>𝐌</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Times New Roman"/>
                    <a:cs typeface="Arial"/>
                  </a:rPr>
                  <a:t>or</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𝐁</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r>
                        <a:rPr lang="en-US" sz="2800" i="1">
                          <a:effectLst/>
                          <a:latin typeface="Cambria Math"/>
                          <a:ea typeface="Times New Roman"/>
                          <a:cs typeface="Times New Roman"/>
                        </a:rPr>
                        <m:t>(</m:t>
                      </m:r>
                      <m:r>
                        <a:rPr lang="en-US" sz="2800" b="1" i="1">
                          <a:effectLst/>
                          <a:latin typeface="Cambria Math"/>
                          <a:ea typeface="Times New Roman"/>
                          <a:cs typeface="Times New Roman"/>
                        </a:rPr>
                        <m:t>𝐇</m:t>
                      </m:r>
                      <m:r>
                        <a:rPr lang="en-US" sz="2800">
                          <a:effectLst/>
                          <a:latin typeface="Cambria Math"/>
                          <a:ea typeface="Times New Roman"/>
                          <a:cs typeface="Times New Roman"/>
                        </a:rPr>
                        <m:t>+</m:t>
                      </m:r>
                      <m:r>
                        <a:rPr lang="en-US" sz="2800" b="1" i="1">
                          <a:effectLst/>
                          <a:latin typeface="Cambria Math"/>
                          <a:ea typeface="Times New Roman"/>
                          <a:cs typeface="Times New Roman"/>
                        </a:rPr>
                        <m:t>𝐌</m:t>
                      </m:r>
                      <m:r>
                        <a:rPr lang="en-US" sz="2800" i="1">
                          <a:effectLst/>
                          <a:latin typeface="Cambria Math"/>
                          <a:ea typeface="Times New Roman"/>
                          <a:cs typeface="Times New Roman"/>
                        </a:rPr>
                        <m:t>)</m:t>
                      </m:r>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For linear materials, M (in </a:t>
                </a:r>
                <a14:m>
                  <m:oMath xmlns:m="http://schemas.openxmlformats.org/officeDocument/2006/math">
                    <m:r>
                      <m:rPr>
                        <m:sty m:val="p"/>
                      </m:rPr>
                      <a:rPr lang="en-US" sz="2800">
                        <a:effectLst/>
                        <a:latin typeface="Cambria Math"/>
                        <a:ea typeface="Times New Roman"/>
                        <a:cs typeface="Times New Roman"/>
                      </a:rPr>
                      <m:t>A</m:t>
                    </m:r>
                    <m:r>
                      <a:rPr lang="en-US" sz="2800">
                        <a:effectLst/>
                        <a:latin typeface="Cambria Math"/>
                        <a:ea typeface="Times New Roman"/>
                        <a:cs typeface="Times New Roman"/>
                      </a:rPr>
                      <m:t>/</m:t>
                    </m:r>
                    <m:r>
                      <m:rPr>
                        <m:sty m:val="p"/>
                      </m:rPr>
                      <a:rPr lang="en-US" sz="2800">
                        <a:effectLst/>
                        <a:latin typeface="Cambria Math"/>
                        <a:ea typeface="Times New Roman"/>
                        <a:cs typeface="Times New Roman"/>
                      </a:rPr>
                      <m:t>m</m:t>
                    </m:r>
                  </m:oMath>
                </a14:m>
                <a:r>
                  <a:rPr lang="en-US" sz="2800" dirty="0">
                    <a:effectLst/>
                    <a:latin typeface="Times New Roman"/>
                    <a:ea typeface="Times New Roman"/>
                    <a:cs typeface="Arial"/>
                  </a:rPr>
                  <a:t>) depends linearly on </a:t>
                </a:r>
                <a:r>
                  <a:rPr lang="en-US" sz="2800" b="1" dirty="0">
                    <a:effectLst/>
                    <a:latin typeface="Times New Roman"/>
                    <a:ea typeface="Times New Roman"/>
                    <a:cs typeface="Arial"/>
                  </a:rPr>
                  <a:t>H</a:t>
                </a:r>
                <a:r>
                  <a:rPr lang="en-US" sz="2800" dirty="0">
                    <a:effectLst/>
                    <a:latin typeface="Times New Roman"/>
                    <a:ea typeface="Times New Roman"/>
                    <a:cs typeface="Arial"/>
                  </a:rPr>
                  <a:t> such that</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𝐌</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b="1">
                          <a:effectLst/>
                          <a:latin typeface="Cambria Math"/>
                          <a:ea typeface="Times New Roman"/>
                          <a:cs typeface="Times New Roman"/>
                        </a:rPr>
                        <m:t> </m:t>
                      </m:r>
                      <m:r>
                        <a:rPr lang="en-US" sz="2800" b="1" i="1">
                          <a:effectLst/>
                          <a:latin typeface="Cambria Math"/>
                          <a:ea typeface="Times New Roman"/>
                          <a:cs typeface="Times New Roman"/>
                        </a:rPr>
                        <m:t>𝐇</m:t>
                      </m:r>
                    </m:oMath>
                  </m:oMathPara>
                </a14:m>
                <a:endParaRPr lang="en-US" sz="2800" b="1" dirty="0" smtClean="0">
                  <a:effectLst/>
                  <a:ea typeface="Times New Roman"/>
                  <a:cs typeface="Times New Roman"/>
                </a:endParaRPr>
              </a:p>
              <a:p>
                <a:pPr marL="0" indent="0" algn="just" rtl="0">
                  <a:buNone/>
                </a:pPr>
                <a:r>
                  <a:rPr lang="en-US" sz="2800" dirty="0">
                    <a:latin typeface="Times New Roman"/>
                    <a:ea typeface="Times New Roman"/>
                  </a:rPr>
                  <a:t>Where,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oMath>
                </a14:m>
                <a:r>
                  <a:rPr lang="en-US" sz="2800" dirty="0">
                    <a:effectLst/>
                    <a:latin typeface="Times New Roman"/>
                    <a:ea typeface="Times New Roman"/>
                  </a:rPr>
                  <a:t> is a dimensionless quantity (ratio of </a:t>
                </a:r>
                <a:r>
                  <a:rPr lang="en-US" sz="2800" b="1" dirty="0">
                    <a:effectLst/>
                    <a:latin typeface="Times New Roman"/>
                    <a:ea typeface="Times New Roman"/>
                  </a:rPr>
                  <a:t>M</a:t>
                </a:r>
                <a:r>
                  <a:rPr lang="en-US" sz="2800" dirty="0">
                    <a:effectLst/>
                    <a:latin typeface="Times New Roman"/>
                    <a:ea typeface="Times New Roman"/>
                  </a:rPr>
                  <a:t> to </a:t>
                </a:r>
                <a:r>
                  <a:rPr lang="en-US" sz="2800" b="1" dirty="0">
                    <a:effectLst/>
                    <a:latin typeface="Times New Roman"/>
                    <a:ea typeface="Times New Roman"/>
                  </a:rPr>
                  <a:t>H</a:t>
                </a:r>
                <a:r>
                  <a:rPr lang="en-US" sz="2800" dirty="0">
                    <a:effectLst/>
                    <a:latin typeface="Times New Roman"/>
                    <a:ea typeface="Times New Roman"/>
                  </a:rPr>
                  <a:t>) called magnetic susceptibility of the medium.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273272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pPr algn="ctr" rtl="0">
              <a:lnSpc>
                <a:spcPct val="150000"/>
              </a:lnSpc>
              <a:spcBef>
                <a:spcPts val="1200"/>
              </a:spcBef>
              <a:spcAft>
                <a:spcPts val="0"/>
              </a:spcAft>
            </a:pPr>
            <a:r>
              <a:rPr lang="en-US" sz="3200" dirty="0">
                <a:solidFill>
                  <a:srgbClr val="FF0000"/>
                </a:solidFill>
                <a:latin typeface="Times New Roman"/>
                <a:ea typeface="Calibri"/>
                <a:cs typeface="Arial"/>
              </a:rPr>
              <a:t>8.2.1 Force on a Charged Particle (Moving Charge</a:t>
            </a:r>
            <a:r>
              <a:rPr lang="en-US" sz="3200" dirty="0" smtClean="0">
                <a:solidFill>
                  <a:srgbClr val="FF0000"/>
                </a:solidFill>
                <a:latin typeface="Times New Roman"/>
                <a:ea typeface="Calibri"/>
                <a:cs typeface="Arial"/>
              </a:rPr>
              <a:t>)</a:t>
            </a:r>
            <a:endParaRPr lang="ar-IQ"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908720"/>
                <a:ext cx="9144000" cy="5949280"/>
              </a:xfrm>
            </p:spPr>
            <p:txBody>
              <a:bodyPr>
                <a:normAutofit/>
              </a:bodyPr>
              <a:lstStyle/>
              <a:p>
                <a:pPr marL="0" lvl="0" indent="0" algn="l" rtl="0">
                  <a:buClr>
                    <a:srgbClr val="0BD0D9"/>
                  </a:buClr>
                  <a:buNone/>
                </a:pPr>
                <a:r>
                  <a:rPr lang="en-US" sz="3600" dirty="0" smtClean="0">
                    <a:solidFill>
                      <a:srgbClr val="04617B"/>
                    </a:solidFill>
                    <a:latin typeface="Times New Roman"/>
                    <a:ea typeface="Calibri"/>
                    <a:cs typeface="Arial"/>
                  </a:rPr>
                  <a:t>The </a:t>
                </a:r>
                <a:r>
                  <a:rPr lang="en-US" sz="3600" dirty="0">
                    <a:solidFill>
                      <a:srgbClr val="04617B"/>
                    </a:solidFill>
                    <a:latin typeface="Times New Roman"/>
                    <a:ea typeface="Calibri"/>
                    <a:cs typeface="Arial"/>
                  </a:rPr>
                  <a:t>electric force </a:t>
                </a:r>
                <a14:m>
                  <m:oMath xmlns:m="http://schemas.openxmlformats.org/officeDocument/2006/math">
                    <m:acc>
                      <m:accPr>
                        <m:chr m:val="⃑"/>
                        <m:ctrlPr>
                          <a:rPr lang="en-US" sz="3600" i="1">
                            <a:solidFill>
                              <a:srgbClr val="04617B"/>
                            </a:solidFill>
                            <a:latin typeface="Cambria Math"/>
                            <a:ea typeface="Calibri"/>
                            <a:cs typeface="Times New Roman"/>
                          </a:rPr>
                        </m:ctrlPr>
                      </m:accPr>
                      <m:e>
                        <m:sSub>
                          <m:sSubPr>
                            <m:ctrlPr>
                              <a:rPr lang="en-US" sz="3600" i="1">
                                <a:solidFill>
                                  <a:srgbClr val="04617B"/>
                                </a:solidFill>
                                <a:latin typeface="Cambria Math"/>
                                <a:ea typeface="Calibri"/>
                                <a:cs typeface="Times New Roman"/>
                              </a:rPr>
                            </m:ctrlPr>
                          </m:sSubPr>
                          <m:e>
                            <m:r>
                              <a:rPr lang="en-US" sz="3600" i="1">
                                <a:solidFill>
                                  <a:srgbClr val="04617B"/>
                                </a:solidFill>
                                <a:latin typeface="Cambria Math"/>
                                <a:ea typeface="Calibri"/>
                                <a:cs typeface="Times New Roman"/>
                              </a:rPr>
                              <m:t>𝐹</m:t>
                            </m:r>
                          </m:e>
                          <m:sub>
                            <m:r>
                              <a:rPr lang="en-US" sz="3600" i="1">
                                <a:solidFill>
                                  <a:srgbClr val="04617B"/>
                                </a:solidFill>
                                <a:latin typeface="Cambria Math"/>
                                <a:ea typeface="Calibri"/>
                                <a:cs typeface="Times New Roman"/>
                              </a:rPr>
                              <m:t>𝑒</m:t>
                            </m:r>
                          </m:sub>
                        </m:sSub>
                      </m:e>
                    </m:acc>
                  </m:oMath>
                </a14:m>
                <a:r>
                  <a:rPr lang="en-US" sz="3600" dirty="0">
                    <a:solidFill>
                      <a:srgbClr val="04617B"/>
                    </a:solidFill>
                    <a:latin typeface="Times New Roman"/>
                    <a:ea typeface="Calibri"/>
                    <a:cs typeface="Arial"/>
                  </a:rPr>
                  <a:t> on a stationary or moving electric charge </a:t>
                </a:r>
                <a14:m>
                  <m:oMath xmlns:m="http://schemas.openxmlformats.org/officeDocument/2006/math">
                    <m:r>
                      <a:rPr lang="en-US" sz="3600" i="1">
                        <a:solidFill>
                          <a:srgbClr val="04617B"/>
                        </a:solidFill>
                        <a:latin typeface="Cambria Math"/>
                        <a:ea typeface="Calibri"/>
                        <a:cs typeface="Times New Roman"/>
                      </a:rPr>
                      <m:t>𝑄</m:t>
                    </m:r>
                  </m:oMath>
                </a14:m>
                <a:r>
                  <a:rPr lang="en-US" sz="3600" dirty="0">
                    <a:solidFill>
                      <a:srgbClr val="04617B"/>
                    </a:solidFill>
                    <a:latin typeface="Times New Roman"/>
                    <a:ea typeface="Calibri"/>
                    <a:cs typeface="Arial"/>
                  </a:rPr>
                  <a:t> in an electric field </a:t>
                </a:r>
                <a14:m>
                  <m:oMath xmlns:m="http://schemas.openxmlformats.org/officeDocument/2006/math">
                    <m:r>
                      <a:rPr lang="en-US" sz="3600" b="1" i="1">
                        <a:solidFill>
                          <a:srgbClr val="04617B"/>
                        </a:solidFill>
                        <a:latin typeface="Cambria Math"/>
                        <a:ea typeface="Calibri"/>
                        <a:cs typeface="Times New Roman"/>
                      </a:rPr>
                      <m:t>𝐄</m:t>
                    </m:r>
                  </m:oMath>
                </a14:m>
                <a:r>
                  <a:rPr lang="en-US" sz="3600" dirty="0" smtClean="0">
                    <a:solidFill>
                      <a:srgbClr val="04617B"/>
                    </a:solidFill>
                    <a:latin typeface="Times New Roman"/>
                    <a:ea typeface="Calibri"/>
                    <a:cs typeface="Arial"/>
                  </a:rPr>
                  <a:t> </a:t>
                </a:r>
                <a:r>
                  <a:rPr lang="en-US" sz="3600" dirty="0">
                    <a:solidFill>
                      <a:srgbClr val="04617B"/>
                    </a:solidFill>
                    <a:latin typeface="Times New Roman"/>
                    <a:ea typeface="Calibri"/>
                    <a:cs typeface="Arial"/>
                  </a:rPr>
                  <a:t>is given </a:t>
                </a:r>
                <a:r>
                  <a:rPr lang="en-US" sz="3600" dirty="0" smtClean="0">
                    <a:solidFill>
                      <a:srgbClr val="04617B"/>
                    </a:solidFill>
                    <a:latin typeface="Times New Roman"/>
                    <a:ea typeface="Calibri"/>
                    <a:cs typeface="Arial"/>
                  </a:rPr>
                  <a:t>by:</a:t>
                </a:r>
                <a:r>
                  <a:rPr lang="en-US" sz="3600" dirty="0">
                    <a:solidFill>
                      <a:srgbClr val="04617B"/>
                    </a:solidFill>
                    <a:latin typeface="Calibri"/>
                    <a:ea typeface="Calibri"/>
                    <a:cs typeface="Arial"/>
                  </a:rPr>
                  <a:t/>
                </a:r>
                <a:br>
                  <a:rPr lang="en-US" sz="3600" dirty="0">
                    <a:solidFill>
                      <a:srgbClr val="04617B"/>
                    </a:solidFill>
                    <a:latin typeface="Calibri"/>
                    <a:ea typeface="Calibri"/>
                    <a:cs typeface="Arial"/>
                  </a:rPr>
                </a:br>
                <a14:m>
                  <m:oMathPara xmlns:m="http://schemas.openxmlformats.org/officeDocument/2006/math">
                    <m:oMathParaPr>
                      <m:jc m:val="centerGroup"/>
                    </m:oMathParaPr>
                    <m:oMath xmlns:m="http://schemas.openxmlformats.org/officeDocument/2006/math">
                      <m:acc>
                        <m:accPr>
                          <m:chr m:val="⃑"/>
                          <m:ctrlPr>
                            <a:rPr lang="en-US" sz="3600" i="1">
                              <a:solidFill>
                                <a:srgbClr val="04617B"/>
                              </a:solidFill>
                              <a:latin typeface="Cambria Math"/>
                              <a:ea typeface="+mj-ea"/>
                              <a:cs typeface="Times New Roman"/>
                            </a:rPr>
                          </m:ctrlPr>
                        </m:accPr>
                        <m:e>
                          <m:sSub>
                            <m:sSubPr>
                              <m:ctrlPr>
                                <a:rPr lang="en-US" sz="3600" i="1">
                                  <a:solidFill>
                                    <a:srgbClr val="04617B"/>
                                  </a:solidFill>
                                  <a:latin typeface="Cambria Math"/>
                                  <a:ea typeface="+mj-ea"/>
                                  <a:cs typeface="Times New Roman"/>
                                </a:rPr>
                              </m:ctrlPr>
                            </m:sSubPr>
                            <m:e>
                              <m:r>
                                <a:rPr lang="en-US" sz="3600" i="1">
                                  <a:solidFill>
                                    <a:srgbClr val="04617B"/>
                                  </a:solidFill>
                                  <a:latin typeface="Cambria Math"/>
                                  <a:ea typeface="Calibri"/>
                                  <a:cs typeface="Times New Roman"/>
                                </a:rPr>
                                <m:t>𝐹</m:t>
                              </m:r>
                            </m:e>
                            <m:sub>
                              <m:r>
                                <a:rPr lang="en-US" sz="3600" i="1">
                                  <a:solidFill>
                                    <a:srgbClr val="04617B"/>
                                  </a:solidFill>
                                  <a:latin typeface="Cambria Math"/>
                                  <a:ea typeface="Calibri"/>
                                  <a:cs typeface="Times New Roman"/>
                                </a:rPr>
                                <m:t>𝑒</m:t>
                              </m:r>
                            </m:sub>
                          </m:sSub>
                        </m:e>
                      </m:acc>
                      <m:r>
                        <a:rPr lang="en-US" sz="3600" i="1">
                          <a:solidFill>
                            <a:srgbClr val="04617B"/>
                          </a:solidFill>
                          <a:latin typeface="Cambria Math"/>
                          <a:ea typeface="Calibri"/>
                          <a:cs typeface="Times New Roman"/>
                        </a:rPr>
                        <m:t>=</m:t>
                      </m:r>
                      <m:r>
                        <a:rPr lang="en-US" sz="3600" i="1">
                          <a:solidFill>
                            <a:srgbClr val="04617B"/>
                          </a:solidFill>
                          <a:latin typeface="Cambria Math"/>
                          <a:ea typeface="Calibri"/>
                          <a:cs typeface="Times New Roman"/>
                        </a:rPr>
                        <m:t>𝑄</m:t>
                      </m:r>
                      <m:r>
                        <a:rPr lang="en-US" sz="3600" i="1">
                          <a:solidFill>
                            <a:srgbClr val="04617B"/>
                          </a:solidFill>
                          <a:latin typeface="Cambria Math"/>
                          <a:ea typeface="Calibri"/>
                          <a:cs typeface="Times New Roman"/>
                        </a:rPr>
                        <m:t> </m:t>
                      </m:r>
                      <m:r>
                        <a:rPr lang="en-US" sz="3600" b="1" i="1">
                          <a:solidFill>
                            <a:srgbClr val="04617B"/>
                          </a:solidFill>
                          <a:latin typeface="Cambria Math"/>
                          <a:ea typeface="Calibri"/>
                          <a:cs typeface="Times New Roman"/>
                        </a:rPr>
                        <m:t>𝐄</m:t>
                      </m:r>
                    </m:oMath>
                  </m:oMathPara>
                </a14:m>
                <a:endParaRPr lang="en-US" sz="3600" dirty="0" smtClean="0"/>
              </a:p>
              <a:p>
                <a:pPr marL="0" indent="0" algn="just" rtl="0">
                  <a:lnSpc>
                    <a:spcPct val="150000"/>
                  </a:lnSpc>
                  <a:spcAft>
                    <a:spcPts val="0"/>
                  </a:spcAft>
                  <a:buNone/>
                </a:pPr>
                <a:r>
                  <a:rPr lang="en-US" sz="3600" dirty="0" smtClean="0">
                    <a:solidFill>
                      <a:srgbClr val="7030A0"/>
                    </a:solidFill>
                    <a:latin typeface="Times New Roman"/>
                    <a:ea typeface="Calibri"/>
                    <a:cs typeface="Arial"/>
                  </a:rPr>
                  <a:t>The </a:t>
                </a:r>
                <a:r>
                  <a:rPr lang="en-US" sz="3600" dirty="0">
                    <a:solidFill>
                      <a:srgbClr val="7030A0"/>
                    </a:solidFill>
                    <a:latin typeface="Times New Roman"/>
                    <a:ea typeface="Calibri"/>
                    <a:cs typeface="Arial"/>
                  </a:rPr>
                  <a:t>magnetic force </a:t>
                </a:r>
                <a14:m>
                  <m:oMath xmlns:m="http://schemas.openxmlformats.org/officeDocument/2006/math">
                    <m:acc>
                      <m:accPr>
                        <m:chr m:val="⃑"/>
                        <m:ctrlPr>
                          <a:rPr lang="en-US" sz="3600" i="1">
                            <a:solidFill>
                              <a:srgbClr val="7030A0"/>
                            </a:solidFill>
                            <a:effectLst/>
                            <a:latin typeface="Cambria Math"/>
                            <a:ea typeface="Calibri"/>
                            <a:cs typeface="Times New Roman"/>
                          </a:rPr>
                        </m:ctrlPr>
                      </m:accPr>
                      <m:e>
                        <m:sSub>
                          <m:sSubPr>
                            <m:ctrlPr>
                              <a:rPr lang="en-US" sz="3600" i="1" smtClean="0">
                                <a:solidFill>
                                  <a:srgbClr val="FF0000"/>
                                </a:solidFill>
                                <a:effectLst/>
                                <a:latin typeface="Cambria Math"/>
                                <a:ea typeface="Calibri"/>
                                <a:cs typeface="Times New Roman"/>
                              </a:rPr>
                            </m:ctrlPr>
                          </m:sSubPr>
                          <m:e>
                            <m:r>
                              <a:rPr lang="en-US" sz="3600" i="1">
                                <a:solidFill>
                                  <a:srgbClr val="FF0000"/>
                                </a:solidFill>
                                <a:effectLst/>
                                <a:latin typeface="Cambria Math"/>
                                <a:ea typeface="Calibri"/>
                                <a:cs typeface="Times New Roman"/>
                              </a:rPr>
                              <m:t>𝐹</m:t>
                            </m:r>
                          </m:e>
                          <m:sub>
                            <m:r>
                              <a:rPr lang="en-US" sz="3600" i="1">
                                <a:solidFill>
                                  <a:srgbClr val="FF0000"/>
                                </a:solidFill>
                                <a:effectLst/>
                                <a:latin typeface="Cambria Math"/>
                                <a:ea typeface="Calibri"/>
                                <a:cs typeface="Times New Roman"/>
                              </a:rPr>
                              <m:t>𝑚</m:t>
                            </m:r>
                          </m:sub>
                        </m:sSub>
                      </m:e>
                    </m:acc>
                  </m:oMath>
                </a14:m>
                <a:r>
                  <a:rPr lang="en-US" sz="3600" dirty="0">
                    <a:solidFill>
                      <a:srgbClr val="7030A0"/>
                    </a:solidFill>
                    <a:effectLst/>
                    <a:latin typeface="Times New Roman"/>
                    <a:ea typeface="Calibri"/>
                    <a:cs typeface="Arial"/>
                  </a:rPr>
                  <a:t> </a:t>
                </a:r>
                <a:r>
                  <a:rPr lang="en-US" sz="3600" dirty="0" smtClean="0">
                    <a:solidFill>
                      <a:srgbClr val="7030A0"/>
                    </a:solidFill>
                    <a:effectLst/>
                    <a:latin typeface="Times New Roman"/>
                    <a:ea typeface="Calibri"/>
                    <a:cs typeface="Arial"/>
                  </a:rPr>
                  <a:t>by </a:t>
                </a:r>
                <a:r>
                  <a:rPr lang="en-US" sz="3600" dirty="0">
                    <a:solidFill>
                      <a:srgbClr val="7030A0"/>
                    </a:solidFill>
                    <a:effectLst/>
                    <a:latin typeface="Times New Roman"/>
                    <a:ea typeface="Calibri"/>
                    <a:cs typeface="Arial"/>
                  </a:rPr>
                  <a:t>a charge </a:t>
                </a:r>
                <a14:m>
                  <m:oMath xmlns:m="http://schemas.openxmlformats.org/officeDocument/2006/math">
                    <m:r>
                      <a:rPr lang="en-US" sz="3600" i="1" smtClean="0">
                        <a:solidFill>
                          <a:srgbClr val="FF0000"/>
                        </a:solidFill>
                        <a:effectLst/>
                        <a:latin typeface="Cambria Math"/>
                        <a:ea typeface="Calibri"/>
                        <a:cs typeface="Times New Roman"/>
                      </a:rPr>
                      <m:t>𝑄</m:t>
                    </m:r>
                  </m:oMath>
                </a14:m>
                <a:r>
                  <a:rPr lang="en-US" sz="3600" dirty="0">
                    <a:solidFill>
                      <a:srgbClr val="7030A0"/>
                    </a:solidFill>
                    <a:effectLst/>
                    <a:latin typeface="Times New Roman"/>
                    <a:ea typeface="Calibri"/>
                    <a:cs typeface="Arial"/>
                  </a:rPr>
                  <a:t> moving with a velocity </a:t>
                </a:r>
                <a14:m>
                  <m:oMath xmlns:m="http://schemas.openxmlformats.org/officeDocument/2006/math">
                    <m:r>
                      <a:rPr lang="en-US" sz="3600" b="1" i="1" smtClean="0">
                        <a:solidFill>
                          <a:srgbClr val="FF0000"/>
                        </a:solidFill>
                        <a:effectLst/>
                        <a:latin typeface="Cambria Math"/>
                        <a:ea typeface="Calibri"/>
                        <a:cs typeface="Times New Roman"/>
                      </a:rPr>
                      <m:t>𝐮</m:t>
                    </m:r>
                  </m:oMath>
                </a14:m>
                <a:r>
                  <a:rPr lang="en-US" sz="3600" dirty="0">
                    <a:solidFill>
                      <a:srgbClr val="7030A0"/>
                    </a:solidFill>
                    <a:effectLst/>
                    <a:latin typeface="Times New Roman"/>
                    <a:ea typeface="Calibri"/>
                    <a:cs typeface="Arial"/>
                  </a:rPr>
                  <a:t> in a magnetic field </a:t>
                </a:r>
                <a:r>
                  <a:rPr lang="en-US" sz="3600" b="1" dirty="0" smtClean="0">
                    <a:solidFill>
                      <a:srgbClr val="FF0000"/>
                    </a:solidFill>
                    <a:effectLst/>
                    <a:latin typeface="Times New Roman"/>
                    <a:ea typeface="Calibri"/>
                    <a:cs typeface="Arial"/>
                  </a:rPr>
                  <a:t>B</a:t>
                </a:r>
                <a:r>
                  <a:rPr lang="en-US" sz="3600" dirty="0" smtClean="0">
                    <a:solidFill>
                      <a:srgbClr val="7030A0"/>
                    </a:solidFill>
                    <a:effectLst/>
                    <a:latin typeface="Times New Roman"/>
                    <a:ea typeface="Calibri"/>
                    <a:cs typeface="Arial"/>
                  </a:rPr>
                  <a:t> </a:t>
                </a:r>
                <a:r>
                  <a:rPr lang="en-US" sz="3600" dirty="0">
                    <a:solidFill>
                      <a:srgbClr val="7030A0"/>
                    </a:solidFill>
                    <a:effectLst/>
                    <a:latin typeface="Times New Roman"/>
                    <a:ea typeface="Calibri"/>
                    <a:cs typeface="Arial"/>
                  </a:rPr>
                  <a:t>is </a:t>
                </a:r>
                <a:endParaRPr lang="en-US" sz="3600" dirty="0" smtClean="0">
                  <a:solidFill>
                    <a:srgbClr val="7030A0"/>
                  </a:solidFill>
                  <a:effectLst/>
                  <a:latin typeface="Times New Roman"/>
                  <a:ea typeface="Calibri"/>
                  <a:cs typeface="Arial"/>
                </a:endParaRPr>
              </a:p>
              <a:p>
                <a:pPr marL="0" indent="0" algn="just" rtl="0">
                  <a:lnSpc>
                    <a:spcPct val="200000"/>
                  </a:lnSpc>
                  <a:spcAft>
                    <a:spcPts val="0"/>
                  </a:spcAft>
                  <a:buNone/>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a:cs typeface="Times New Roman"/>
                            </a:rPr>
                          </m:ctrlPr>
                        </m:accPr>
                        <m:e>
                          <m:sSub>
                            <m:sSubPr>
                              <m:ctrlPr>
                                <a:rPr lang="en-US" sz="3600" i="1">
                                  <a:effectLst/>
                                  <a:latin typeface="Cambria Math"/>
                                  <a:cs typeface="Times New Roman"/>
                                </a:rPr>
                              </m:ctrlPr>
                            </m:sSubPr>
                            <m:e>
                              <m:r>
                                <a:rPr lang="en-US" sz="3600" i="1">
                                  <a:effectLst/>
                                  <a:latin typeface="Cambria Math"/>
                                  <a:ea typeface="Calibri"/>
                                  <a:cs typeface="Times New Roman"/>
                                </a:rPr>
                                <m:t>𝐹</m:t>
                              </m:r>
                            </m:e>
                            <m:sub>
                              <m:r>
                                <a:rPr lang="en-US" sz="3600" i="1">
                                  <a:effectLst/>
                                  <a:latin typeface="Cambria Math"/>
                                  <a:ea typeface="Calibri"/>
                                  <a:cs typeface="Times New Roman"/>
                                </a:rPr>
                                <m:t>𝑚</m:t>
                              </m:r>
                            </m:sub>
                          </m:sSub>
                        </m:e>
                      </m:acc>
                      <m:r>
                        <a:rPr lang="en-US" sz="3600" i="1">
                          <a:effectLst/>
                          <a:latin typeface="Cambria Math"/>
                          <a:ea typeface="Calibri"/>
                          <a:cs typeface="Times New Roman"/>
                        </a:rPr>
                        <m:t>=</m:t>
                      </m:r>
                      <m:r>
                        <a:rPr lang="en-US" sz="3600" i="1">
                          <a:effectLst/>
                          <a:latin typeface="Cambria Math"/>
                          <a:ea typeface="Calibri"/>
                          <a:cs typeface="Times New Roman"/>
                        </a:rPr>
                        <m:t>𝑄</m:t>
                      </m:r>
                      <m:r>
                        <a:rPr lang="en-US" sz="3600" b="1" i="1">
                          <a:effectLst/>
                          <a:latin typeface="Cambria Math"/>
                          <a:ea typeface="Calibri"/>
                          <a:cs typeface="Times New Roman"/>
                        </a:rPr>
                        <m:t>𝐮</m:t>
                      </m:r>
                      <m:r>
                        <a:rPr lang="en-US" sz="3600" i="1">
                          <a:effectLst/>
                          <a:latin typeface="Cambria Math"/>
                          <a:ea typeface="Calibri"/>
                          <a:cs typeface="Times New Roman"/>
                        </a:rPr>
                        <m:t>×</m:t>
                      </m:r>
                      <m:r>
                        <a:rPr lang="en-US" sz="3600" b="1" i="1">
                          <a:effectLst/>
                          <a:latin typeface="Cambria Math"/>
                          <a:ea typeface="Calibri"/>
                          <a:cs typeface="Times New Roman"/>
                        </a:rPr>
                        <m:t>𝐁</m:t>
                      </m:r>
                    </m:oMath>
                  </m:oMathPara>
                </a14:m>
                <a:endParaRPr lang="ar-IQ"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2000" t="-410" r="-2000"/>
                </a:stretch>
              </a:blipFill>
            </p:spPr>
            <p:txBody>
              <a:bodyPr/>
              <a:lstStyle/>
              <a:p>
                <a:r>
                  <a:rPr lang="ar-IQ">
                    <a:noFill/>
                  </a:rPr>
                  <a:t> </a:t>
                </a:r>
              </a:p>
            </p:txBody>
          </p:sp>
        </mc:Fallback>
      </mc:AlternateContent>
    </p:spTree>
    <p:extLst>
      <p:ext uri="{BB962C8B-B14F-4D97-AF65-F5344CB8AC3E}">
        <p14:creationId xmlns:p14="http://schemas.microsoft.com/office/powerpoint/2010/main" val="146485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2800" b="1" i="1">
                          <a:latin typeface="Cambria Math"/>
                          <a:ea typeface="Times New Roman"/>
                          <a:cs typeface="Times New Roman"/>
                        </a:rPr>
                        <m:t>𝐁</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d>
                        <m:dPr>
                          <m:ctrlPr>
                            <a:rPr lang="en-US" sz="2800" i="1">
                              <a:effectLst/>
                              <a:latin typeface="Cambria Math"/>
                              <a:ea typeface="Times New Roman"/>
                              <a:cs typeface="Times New Roman"/>
                            </a:rPr>
                          </m:ctrlPr>
                        </m:dPr>
                        <m:e>
                          <m:r>
                            <a:rPr lang="en-US" sz="2800" b="1" i="1">
                              <a:effectLst/>
                              <a:latin typeface="Cambria Math"/>
                              <a:ea typeface="Times New Roman"/>
                              <a:cs typeface="Times New Roman"/>
                            </a:rPr>
                            <m:t>𝐇</m:t>
                          </m:r>
                          <m:r>
                            <a:rPr lang="en-US" sz="2800">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b="1">
                              <a:effectLst/>
                              <a:latin typeface="Cambria Math"/>
                              <a:ea typeface="Times New Roman"/>
                              <a:cs typeface="Times New Roman"/>
                            </a:rPr>
                            <m:t> </m:t>
                          </m:r>
                          <m:r>
                            <a:rPr lang="en-US" sz="2800" b="1" i="1">
                              <a:effectLst/>
                              <a:latin typeface="Cambria Math"/>
                              <a:ea typeface="Times New Roman"/>
                              <a:cs typeface="Times New Roman"/>
                            </a:rPr>
                            <m:t>𝐇</m:t>
                          </m:r>
                        </m:e>
                      </m:d>
                    </m:oMath>
                  </m:oMathPara>
                </a14:m>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𝐁</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d>
                        <m:dPr>
                          <m:ctrlPr>
                            <a:rPr lang="en-US" sz="2800" i="1">
                              <a:effectLst/>
                              <a:latin typeface="Cambria Math"/>
                              <a:ea typeface="Times New Roman"/>
                              <a:cs typeface="Times New Roman"/>
                            </a:rPr>
                          </m:ctrlPr>
                        </m:dPr>
                        <m:e>
                          <m:r>
                            <a:rPr lang="en-US" sz="2800">
                              <a:effectLst/>
                              <a:latin typeface="Cambria Math"/>
                              <a:ea typeface="Times New Roman"/>
                              <a:cs typeface="Times New Roman"/>
                            </a:rPr>
                            <m:t>1</m:t>
                          </m:r>
                          <m:r>
                            <a:rPr lang="en-US" sz="2800">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b="1">
                              <a:effectLst/>
                              <a:latin typeface="Cambria Math"/>
                              <a:ea typeface="Times New Roman"/>
                              <a:cs typeface="Times New Roman"/>
                            </a:rPr>
                            <m:t> </m:t>
                          </m:r>
                        </m:e>
                      </m:d>
                      <m:r>
                        <a:rPr lang="en-US" sz="2800" b="1" i="1">
                          <a:effectLst/>
                          <a:latin typeface="Cambria Math"/>
                          <a:ea typeface="Times New Roman"/>
                          <a:cs typeface="Times New Roman"/>
                        </a:rPr>
                        <m:t>𝐇</m:t>
                      </m:r>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r>
                        <a:rPr lang="en-US" sz="2800" b="1">
                          <a:effectLst/>
                          <a:latin typeface="Cambria Math"/>
                          <a:ea typeface="Times New Roman"/>
                          <a:cs typeface="Times New Roman"/>
                        </a:rPr>
                        <m:t> </m:t>
                      </m:r>
                      <m:r>
                        <a:rPr lang="en-US" sz="2800" b="1" i="1">
                          <a:effectLst/>
                          <a:latin typeface="Cambria Math"/>
                          <a:ea typeface="Times New Roman"/>
                          <a:cs typeface="Times New Roman"/>
                        </a:rPr>
                        <m:t>𝐇</m:t>
                      </m:r>
                    </m:oMath>
                  </m:oMathPara>
                </a14:m>
                <a:endParaRPr lang="en-US" dirty="0" smtClean="0"/>
              </a:p>
              <a:p>
                <a:pPr marL="0" indent="0" algn="just" rtl="0">
                  <a:lnSpc>
                    <a:spcPct val="150000"/>
                  </a:lnSpc>
                  <a:spcAft>
                    <a:spcPts val="0"/>
                  </a:spcAft>
                  <a:buNone/>
                </a:pPr>
                <a:r>
                  <a:rPr lang="en-US" sz="2800" dirty="0">
                    <a:latin typeface="Times New Roman"/>
                    <a:ea typeface="Times New Roman"/>
                    <a:cs typeface="Arial"/>
                  </a:rPr>
                  <a:t>or</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b="1" i="1">
                          <a:effectLst/>
                          <a:latin typeface="Cambria Math"/>
                          <a:ea typeface="Times New Roman"/>
                          <a:cs typeface="Times New Roman"/>
                        </a:rPr>
                        <m:t>𝐁</m:t>
                      </m:r>
                      <m:r>
                        <a:rPr lang="en-US" sz="2800" i="1">
                          <a:effectLst/>
                          <a:latin typeface="Cambria Math"/>
                          <a:ea typeface="Times New Roman"/>
                          <a:cs typeface="Times New Roman"/>
                        </a:rPr>
                        <m:t>=µ</m:t>
                      </m:r>
                      <m:r>
                        <a:rPr lang="en-US" sz="2800" b="1" i="1">
                          <a:effectLst/>
                          <a:latin typeface="Cambria Math"/>
                          <a:ea typeface="Times New Roman"/>
                          <a:cs typeface="Times New Roman"/>
                        </a:rPr>
                        <m:t>𝐇</m:t>
                      </m:r>
                    </m:oMath>
                  </m:oMathPara>
                </a14:m>
                <a:endParaRPr lang="en-US" dirty="0" smtClean="0"/>
              </a:p>
              <a:p>
                <a:pPr marL="0" indent="0" algn="just" rtl="0">
                  <a:lnSpc>
                    <a:spcPct val="150000"/>
                  </a:lnSpc>
                  <a:spcBef>
                    <a:spcPts val="1200"/>
                  </a:spcBef>
                  <a:spcAft>
                    <a:spcPts val="0"/>
                  </a:spcAft>
                  <a:buNone/>
                </a:pPr>
                <a:r>
                  <a:rPr lang="en-US" sz="2800" dirty="0">
                    <a:latin typeface="Times New Roman"/>
                    <a:ea typeface="Times New Roman"/>
                    <a:cs typeface="Arial"/>
                  </a:rPr>
                  <a:t>Where</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r>
                        <a:rPr lang="en-US" sz="2800" i="1">
                          <a:effectLst/>
                          <a:latin typeface="Cambria Math"/>
                          <a:ea typeface="Times New Roman"/>
                          <a:cs typeface="Times New Roman"/>
                        </a:rPr>
                        <m:t>=</m:t>
                      </m:r>
                      <m:d>
                        <m:dPr>
                          <m:ctrlPr>
                            <a:rPr lang="en-US" sz="2800" i="1">
                              <a:effectLst/>
                              <a:latin typeface="Cambria Math"/>
                              <a:ea typeface="Times New Roman"/>
                              <a:cs typeface="Times New Roman"/>
                            </a:rPr>
                          </m:ctrlPr>
                        </m:dPr>
                        <m:e>
                          <m:r>
                            <a:rPr lang="en-US" sz="2800">
                              <a:effectLst/>
                              <a:latin typeface="Cambria Math"/>
                              <a:ea typeface="Times New Roman"/>
                              <a:cs typeface="Times New Roman"/>
                            </a:rPr>
                            <m:t>1</m:t>
                          </m:r>
                          <m:r>
                            <a:rPr lang="en-US" sz="2800">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b="1">
                              <a:effectLst/>
                              <a:latin typeface="Cambria Math"/>
                              <a:ea typeface="Times New Roman"/>
                              <a:cs typeface="Times New Roman"/>
                            </a:rPr>
                            <m:t> </m:t>
                          </m:r>
                        </m:e>
                      </m:d>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µ</m:t>
                          </m:r>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m:rPr>
                                  <m:sty m:val="p"/>
                                </m:rPr>
                                <a:rPr lang="en-US" sz="2800">
                                  <a:effectLst/>
                                  <a:latin typeface="Cambria Math"/>
                                  <a:ea typeface="Times New Roman"/>
                                  <a:cs typeface="Times New Roman"/>
                                </a:rPr>
                                <m:t>o</m:t>
                              </m:r>
                            </m:sub>
                          </m:sSub>
                        </m:den>
                      </m:f>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800" i="1">
                          <a:latin typeface="Cambria Math"/>
                          <a:ea typeface="Times New Roman"/>
                          <a:cs typeface="Times New Roman"/>
                        </a:rPr>
                        <m:t>µ=</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m:rPr>
                              <m:sty m:val="p"/>
                            </m:rPr>
                            <a:rPr lang="en-US" sz="2800">
                              <a:effectLst/>
                              <a:latin typeface="Cambria Math"/>
                              <a:ea typeface="Times New Roman"/>
                              <a:cs typeface="Times New Roman"/>
                            </a:rPr>
                            <m:t>o</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oMath>
                  </m:oMathPara>
                </a14:m>
                <a:endParaRPr lang="en-US" dirty="0" smtClean="0"/>
              </a:p>
              <a:p>
                <a:pPr marL="342900" lvl="0" indent="-342900" algn="just" rtl="0">
                  <a:lnSpc>
                    <a:spcPct val="150000"/>
                  </a:lnSpc>
                  <a:spcAft>
                    <a:spcPts val="0"/>
                  </a:spcAft>
                  <a:buFont typeface="Symbol"/>
                  <a:buChar char=""/>
                </a:pPr>
                <a:r>
                  <a:rPr lang="en-US" sz="2800" dirty="0">
                    <a:latin typeface="Times New Roman"/>
                    <a:ea typeface="Times New Roman"/>
                    <a:cs typeface="Arial"/>
                  </a:rPr>
                  <a:t>The quantity  </a:t>
                </a:r>
                <a14:m>
                  <m:oMath xmlns:m="http://schemas.openxmlformats.org/officeDocument/2006/math">
                    <m:r>
                      <a:rPr lang="en-US" sz="2800" i="1">
                        <a:effectLst/>
                        <a:latin typeface="Cambria Math"/>
                        <a:ea typeface="Times New Roman"/>
                        <a:cs typeface="Times New Roman"/>
                      </a:rPr>
                      <m:t>µ=</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𝑜</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oMath>
                </a14:m>
                <a:r>
                  <a:rPr lang="en-US" sz="2800" dirty="0">
                    <a:effectLst/>
                    <a:latin typeface="Times New Roman"/>
                    <a:ea typeface="Times New Roman"/>
                    <a:cs typeface="Arial"/>
                  </a:rPr>
                  <a:t>  is called the permeability of the material </a:t>
                </a:r>
                <a:r>
                  <a:rPr lang="en-US" sz="2800" dirty="0" smtClean="0">
                    <a:effectLst/>
                    <a:latin typeface="Times New Roman"/>
                    <a:ea typeface="Times New Roman"/>
                    <a:cs typeface="Arial"/>
                  </a:rPr>
                  <a:t>in H</a:t>
                </a:r>
                <a14:m>
                  <m:oMath xmlns:m="http://schemas.openxmlformats.org/officeDocument/2006/math">
                    <m:r>
                      <a:rPr lang="en-US" sz="2800" i="1">
                        <a:effectLst/>
                        <a:latin typeface="Cambria Math"/>
                        <a:ea typeface="Times New Roman"/>
                        <a:cs typeface="Times New Roman"/>
                      </a:rPr>
                      <m:t>/</m:t>
                    </m:r>
                  </m:oMath>
                </a14:m>
                <a:r>
                  <a:rPr lang="en-US" sz="2800" dirty="0">
                    <a:effectLst/>
                    <a:latin typeface="Times New Roman"/>
                    <a:ea typeface="Times New Roman"/>
                    <a:cs typeface="Arial"/>
                  </a:rPr>
                  <a:t>m.</a:t>
                </a:r>
                <a:endParaRPr lang="en-US" sz="2400" dirty="0">
                  <a:effectLst/>
                  <a:latin typeface="Calibri"/>
                  <a:ea typeface="Calibri"/>
                  <a:cs typeface="Arial"/>
                </a:endParaRPr>
              </a:p>
              <a:p>
                <a:pPr marL="342900" lvl="0" indent="-342900" algn="just" rtl="0">
                  <a:lnSpc>
                    <a:spcPct val="150000"/>
                  </a:lnSpc>
                  <a:spcAft>
                    <a:spcPts val="0"/>
                  </a:spcAft>
                  <a:buFont typeface="Symbol"/>
                  <a:buChar char=""/>
                </a:pPr>
                <a:r>
                  <a:rPr lang="en-US" sz="2800" dirty="0">
                    <a:effectLst/>
                    <a:latin typeface="Times New Roman"/>
                    <a:ea typeface="Times New Roman"/>
                    <a:cs typeface="Arial"/>
                  </a:rPr>
                  <a:t>The dimensionless quantity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oMath>
                </a14:m>
                <a:r>
                  <a:rPr lang="en-US" sz="2800" dirty="0">
                    <a:effectLst/>
                    <a:latin typeface="Times New Roman"/>
                    <a:ea typeface="Times New Roman"/>
                    <a:cs typeface="Arial"/>
                  </a:rPr>
                  <a:t> is the ratio of the permeability of a given material to that of free space and is known as the relative permeability of the material.</a:t>
                </a:r>
                <a:endParaRPr lang="en-US" sz="2400" dirty="0">
                  <a:effectLst/>
                  <a:latin typeface="Calibri"/>
                  <a:ea typeface="Calibri"/>
                  <a:cs typeface="Aria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133" r="-1200"/>
                </a:stretch>
              </a:blipFill>
            </p:spPr>
            <p:txBody>
              <a:bodyPr/>
              <a:lstStyle/>
              <a:p>
                <a:r>
                  <a:rPr lang="en-US">
                    <a:noFill/>
                  </a:rPr>
                  <a:t> </a:t>
                </a:r>
              </a:p>
            </p:txBody>
          </p:sp>
        </mc:Fallback>
      </mc:AlternateContent>
    </p:spTree>
    <p:extLst>
      <p:ext uri="{BB962C8B-B14F-4D97-AF65-F5344CB8AC3E}">
        <p14:creationId xmlns:p14="http://schemas.microsoft.com/office/powerpoint/2010/main" val="292826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pPr algn="just" rtl="0">
              <a:spcBef>
                <a:spcPts val="1200"/>
              </a:spcBef>
              <a:spcAft>
                <a:spcPts val="0"/>
              </a:spcAft>
            </a:pPr>
            <a:r>
              <a:rPr lang="en-US" sz="3600" dirty="0">
                <a:solidFill>
                  <a:srgbClr val="FF0000"/>
                </a:solidFill>
                <a:latin typeface="Times New Roman"/>
                <a:ea typeface="Times New Roman"/>
                <a:cs typeface="Arial"/>
              </a:rPr>
              <a:t>8.6 CLASSIFICATION OF MAGNETIC </a:t>
            </a:r>
            <a:r>
              <a:rPr lang="en-US" sz="3600" dirty="0" smtClean="0">
                <a:solidFill>
                  <a:srgbClr val="FF0000"/>
                </a:solidFill>
                <a:latin typeface="Times New Roman"/>
                <a:ea typeface="Times New Roman"/>
                <a:cs typeface="Arial"/>
              </a:rPr>
              <a:t>MATERIALS</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96752"/>
                <a:ext cx="9144000" cy="5661248"/>
              </a:xfrm>
            </p:spPr>
            <p:txBody>
              <a:bodyPr>
                <a:normAutofit fontScale="85000" lnSpcReduction="10000"/>
              </a:bodyPr>
              <a:lstStyle/>
              <a:p>
                <a:pPr marL="0" indent="0" algn="just" rtl="0">
                  <a:lnSpc>
                    <a:spcPct val="150000"/>
                  </a:lnSpc>
                  <a:spcAft>
                    <a:spcPts val="0"/>
                  </a:spcAft>
                  <a:buNone/>
                </a:pPr>
                <a:r>
                  <a:rPr lang="en-US" sz="2800" dirty="0" smtClean="0">
                    <a:latin typeface="Times New Roman"/>
                    <a:ea typeface="Times New Roman"/>
                    <a:cs typeface="Arial"/>
                  </a:rPr>
                  <a:t>	By using </a:t>
                </a:r>
                <a:r>
                  <a:rPr lang="en-US" sz="2800" dirty="0">
                    <a:latin typeface="Times New Roman"/>
                    <a:ea typeface="Times New Roman"/>
                    <a:cs typeface="Arial"/>
                  </a:rPr>
                  <a:t>the magnetic susceptibility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oMath>
                </a14:m>
                <a:r>
                  <a:rPr lang="en-US" sz="2800" dirty="0">
                    <a:effectLst/>
                    <a:latin typeface="Times New Roman"/>
                    <a:ea typeface="Times New Roman"/>
                    <a:cs typeface="Arial"/>
                  </a:rPr>
                  <a:t> or the relative permeability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oMath>
                </a14:m>
                <a:r>
                  <a:rPr lang="en-US" sz="2800" dirty="0">
                    <a:effectLst/>
                    <a:latin typeface="Times New Roman"/>
                    <a:ea typeface="Times New Roman"/>
                    <a:cs typeface="Arial"/>
                  </a:rPr>
                  <a:t> to classify materials in terms of their magnetic property or behavior. </a:t>
                </a:r>
                <a:endParaRPr lang="en-US" sz="2800" dirty="0" smtClean="0">
                  <a:effectLst/>
                  <a:latin typeface="Times New Roman"/>
                  <a:ea typeface="Times New Roman"/>
                  <a:cs typeface="Arial"/>
                </a:endParaRPr>
              </a:p>
              <a:p>
                <a:pPr algn="just" rtl="0">
                  <a:lnSpc>
                    <a:spcPct val="150000"/>
                  </a:lnSpc>
                  <a:spcAft>
                    <a:spcPts val="0"/>
                  </a:spcAft>
                </a:pPr>
                <a:r>
                  <a:rPr lang="en-US" sz="2800" dirty="0" smtClean="0">
                    <a:effectLst/>
                    <a:latin typeface="Times New Roman"/>
                    <a:ea typeface="Times New Roman"/>
                    <a:cs typeface="Arial"/>
                  </a:rPr>
                  <a:t>A </a:t>
                </a:r>
                <a:r>
                  <a:rPr lang="en-US" sz="2800" dirty="0">
                    <a:effectLst/>
                    <a:latin typeface="Times New Roman"/>
                    <a:ea typeface="Times New Roman"/>
                    <a:cs typeface="Arial"/>
                  </a:rPr>
                  <a:t>material is said to be nonmagnetic if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m:t>
                    </m:r>
                    <m:r>
                      <a:rPr lang="en-US" sz="2800" i="1">
                        <a:effectLst/>
                        <a:latin typeface="Cambria Math"/>
                        <a:ea typeface="Times New Roman"/>
                        <a:cs typeface="Times New Roman"/>
                      </a:rPr>
                      <m:t>0</m:t>
                    </m:r>
                  </m:oMath>
                </a14:m>
                <a:r>
                  <a:rPr lang="en-US" sz="2800" dirty="0">
                    <a:effectLst/>
                    <a:latin typeface="Times New Roman"/>
                    <a:ea typeface="Times New Roman"/>
                    <a:cs typeface="Arial"/>
                  </a:rPr>
                  <a:t> (or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µ</m:t>
                        </m:r>
                      </m:e>
                      <m:sub>
                        <m:r>
                          <a:rPr lang="en-US" sz="2800" i="1">
                            <a:effectLst/>
                            <a:latin typeface="Cambria Math"/>
                            <a:ea typeface="Times New Roman"/>
                            <a:cs typeface="Times New Roman"/>
                          </a:rPr>
                          <m:t>𝑟</m:t>
                        </m:r>
                      </m:sub>
                    </m:sSub>
                    <m:r>
                      <a:rPr lang="en-US" sz="2800" i="1">
                        <a:effectLst/>
                        <a:latin typeface="Cambria Math"/>
                        <a:ea typeface="Times New Roman"/>
                        <a:cs typeface="Times New Roman"/>
                      </a:rPr>
                      <m:t>=</m:t>
                    </m:r>
                    <m:r>
                      <a:rPr lang="en-US" sz="2800" i="1">
                        <a:effectLst/>
                        <a:latin typeface="Cambria Math"/>
                        <a:ea typeface="Times New Roman"/>
                        <a:cs typeface="Times New Roman"/>
                      </a:rPr>
                      <m:t>1</m:t>
                    </m:r>
                  </m:oMath>
                </a14:m>
                <a:r>
                  <a:rPr lang="en-US" sz="2800" dirty="0" smtClean="0">
                    <a:effectLst/>
                    <a:latin typeface="Times New Roman"/>
                    <a:ea typeface="Times New Roman"/>
                    <a:cs typeface="Arial"/>
                  </a:rPr>
                  <a:t>). </a:t>
                </a:r>
                <a:r>
                  <a:rPr lang="en-US" sz="2800" dirty="0">
                    <a:effectLst/>
                    <a:latin typeface="Times New Roman"/>
                    <a:ea typeface="Times New Roman"/>
                    <a:cs typeface="Arial"/>
                  </a:rPr>
                  <a:t>Free space, air, and materials with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𝜒</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m:t>
                    </m:r>
                    <m:r>
                      <a:rPr lang="en-US" sz="2800" i="1">
                        <a:effectLst/>
                        <a:latin typeface="Cambria Math"/>
                        <a:ea typeface="Times New Roman"/>
                        <a:cs typeface="Times New Roman"/>
                      </a:rPr>
                      <m:t>0</m:t>
                    </m:r>
                  </m:oMath>
                </a14:m>
                <a:r>
                  <a:rPr lang="en-US" sz="2800" dirty="0">
                    <a:effectLst/>
                    <a:latin typeface="Times New Roman"/>
                    <a:ea typeface="Times New Roman"/>
                    <a:cs typeface="Arial"/>
                  </a:rPr>
                  <a:t> </a:t>
                </a:r>
                <a:r>
                  <a:rPr lang="en-US" sz="2800" dirty="0" smtClean="0">
                    <a:effectLst/>
                    <a:latin typeface="Times New Roman"/>
                    <a:ea typeface="Times New Roman"/>
                    <a:cs typeface="Arial"/>
                  </a:rPr>
                  <a:t>are </a:t>
                </a:r>
                <a:r>
                  <a:rPr lang="en-US" sz="2800" dirty="0">
                    <a:effectLst/>
                    <a:latin typeface="Times New Roman"/>
                    <a:ea typeface="Times New Roman"/>
                    <a:cs typeface="Arial"/>
                  </a:rPr>
                  <a:t>regarded as nonmagnetic.</a:t>
                </a:r>
                <a:endParaRPr lang="en-US" sz="2400" dirty="0">
                  <a:effectLst/>
                  <a:latin typeface="Calibri"/>
                  <a:ea typeface="Calibri"/>
                  <a:cs typeface="Arial"/>
                </a:endParaRPr>
              </a:p>
              <a:p>
                <a:pPr algn="just" rtl="0">
                  <a:lnSpc>
                    <a:spcPct val="150000"/>
                  </a:lnSpc>
                  <a:spcAft>
                    <a:spcPts val="0"/>
                  </a:spcAft>
                </a:pPr>
                <a:r>
                  <a:rPr lang="en-US" sz="2800" dirty="0">
                    <a:solidFill>
                      <a:prstClr val="black"/>
                    </a:solidFill>
                    <a:latin typeface="Times New Roman"/>
                    <a:ea typeface="Times New Roman"/>
                    <a:cs typeface="Arial"/>
                  </a:rPr>
                  <a:t>A material is said to </a:t>
                </a:r>
                <a:r>
                  <a:rPr lang="en-US" sz="2800" dirty="0" smtClean="0">
                    <a:solidFill>
                      <a:prstClr val="black"/>
                    </a:solidFill>
                    <a:latin typeface="Times New Roman"/>
                    <a:ea typeface="Times New Roman"/>
                    <a:cs typeface="Arial"/>
                  </a:rPr>
                  <a:t>be</a:t>
                </a:r>
                <a:r>
                  <a:rPr lang="en-US" sz="2800" dirty="0">
                    <a:solidFill>
                      <a:prstClr val="black"/>
                    </a:solidFill>
                    <a:latin typeface="Times New Roman"/>
                    <a:ea typeface="Times New Roman"/>
                    <a:cs typeface="Arial"/>
                  </a:rPr>
                  <a:t> magnetic</a:t>
                </a:r>
                <a:r>
                  <a:rPr lang="en-US" sz="2800" dirty="0" smtClean="0">
                    <a:solidFill>
                      <a:prstClr val="black"/>
                    </a:solidFill>
                    <a:latin typeface="Times New Roman"/>
                    <a:ea typeface="Times New Roman"/>
                    <a:cs typeface="Arial"/>
                  </a:rPr>
                  <a:t> </a:t>
                </a:r>
                <a:r>
                  <a:rPr lang="en-US" sz="2800" dirty="0">
                    <a:solidFill>
                      <a:prstClr val="black"/>
                    </a:solidFill>
                    <a:latin typeface="Times New Roman"/>
                    <a:ea typeface="Times New Roman"/>
                    <a:cs typeface="Arial"/>
                  </a:rPr>
                  <a:t>otherwise</a:t>
                </a:r>
                <a:endParaRPr lang="en-US" sz="2800" dirty="0" smtClean="0">
                  <a:solidFill>
                    <a:prstClr val="black"/>
                  </a:solidFill>
                  <a:latin typeface="Times New Roman"/>
                  <a:ea typeface="Times New Roman"/>
                  <a:cs typeface="Arial"/>
                </a:endParaRPr>
              </a:p>
              <a:p>
                <a:pPr marL="0" indent="0" algn="just" rtl="0">
                  <a:lnSpc>
                    <a:spcPct val="150000"/>
                  </a:lnSpc>
                  <a:spcAft>
                    <a:spcPts val="0"/>
                  </a:spcAft>
                  <a:buNone/>
                </a:pPr>
                <a:r>
                  <a:rPr lang="en-US" sz="2800" dirty="0" smtClean="0">
                    <a:effectLst/>
                    <a:latin typeface="Times New Roman"/>
                    <a:ea typeface="Times New Roman"/>
                    <a:cs typeface="Arial"/>
                  </a:rPr>
                  <a:t>	Magnetic </a:t>
                </a:r>
                <a:r>
                  <a:rPr lang="en-US" sz="2800" dirty="0">
                    <a:effectLst/>
                    <a:latin typeface="Times New Roman"/>
                    <a:ea typeface="Times New Roman"/>
                    <a:cs typeface="Arial"/>
                  </a:rPr>
                  <a:t>materials </a:t>
                </a:r>
                <a:r>
                  <a:rPr lang="en-US" sz="2800" dirty="0" smtClean="0">
                    <a:effectLst/>
                    <a:latin typeface="Times New Roman"/>
                    <a:ea typeface="Times New Roman"/>
                    <a:cs typeface="Arial"/>
                  </a:rPr>
                  <a:t>can </a:t>
                </a:r>
                <a:r>
                  <a:rPr lang="en-US" sz="2800" dirty="0">
                    <a:effectLst/>
                    <a:latin typeface="Times New Roman"/>
                    <a:ea typeface="Times New Roman"/>
                    <a:cs typeface="Arial"/>
                  </a:rPr>
                  <a:t>be grouped into three major classes: </a:t>
                </a:r>
                <a:endParaRPr lang="en-US" sz="2400" dirty="0">
                  <a:effectLst/>
                  <a:latin typeface="Calibri"/>
                  <a:ea typeface="Calibri"/>
                  <a:cs typeface="Arial"/>
                </a:endParaRPr>
              </a:p>
              <a:p>
                <a:pPr algn="l" rtl="0">
                  <a:lnSpc>
                    <a:spcPct val="150000"/>
                  </a:lnSpc>
                </a:pPr>
                <a:r>
                  <a:rPr lang="en-US" sz="2800" dirty="0">
                    <a:effectLst/>
                    <a:latin typeface="Times New Roman"/>
                    <a:ea typeface="Times New Roman"/>
                    <a:cs typeface="Arial"/>
                  </a:rPr>
                  <a:t>diamagnetic.</a:t>
                </a:r>
                <a:endParaRPr lang="en-US" sz="2400" dirty="0">
                  <a:effectLst/>
                  <a:latin typeface="Calibri"/>
                  <a:ea typeface="Calibri"/>
                  <a:cs typeface="Arial"/>
                </a:endParaRPr>
              </a:p>
              <a:p>
                <a:pPr algn="l" rtl="0">
                  <a:lnSpc>
                    <a:spcPct val="150000"/>
                  </a:lnSpc>
                </a:pPr>
                <a:r>
                  <a:rPr lang="en-US" sz="2800" dirty="0">
                    <a:effectLst/>
                    <a:latin typeface="Times New Roman"/>
                    <a:ea typeface="Times New Roman"/>
                    <a:cs typeface="Arial"/>
                  </a:rPr>
                  <a:t>paramagnetic.</a:t>
                </a:r>
                <a:endParaRPr lang="en-US" sz="2400" dirty="0">
                  <a:effectLst/>
                  <a:latin typeface="Calibri"/>
                  <a:ea typeface="Calibri"/>
                  <a:cs typeface="Arial"/>
                </a:endParaRPr>
              </a:p>
              <a:p>
                <a:pPr algn="l" rtl="0">
                  <a:lnSpc>
                    <a:spcPct val="150000"/>
                  </a:lnSpc>
                </a:pPr>
                <a:r>
                  <a:rPr lang="en-US" sz="2800" dirty="0">
                    <a:effectLst/>
                    <a:latin typeface="Times New Roman"/>
                    <a:ea typeface="Times New Roman"/>
                    <a:cs typeface="Arial"/>
                  </a:rPr>
                  <a:t>ferromagnetic. </a:t>
                </a:r>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96752"/>
                <a:ext cx="9144000" cy="5661248"/>
              </a:xfrm>
              <a:blipFill rotWithShape="1">
                <a:blip r:embed="rId2"/>
                <a:stretch>
                  <a:fillRect l="-1000" r="-1000" b="-1292"/>
                </a:stretch>
              </a:blipFill>
            </p:spPr>
            <p:txBody>
              <a:bodyPr/>
              <a:lstStyle/>
              <a:p>
                <a:r>
                  <a:rPr lang="ar-IQ">
                    <a:noFill/>
                  </a:rPr>
                  <a:t> </a:t>
                </a:r>
              </a:p>
            </p:txBody>
          </p:sp>
        </mc:Fallback>
      </mc:AlternateContent>
    </p:spTree>
    <p:extLst>
      <p:ext uri="{BB962C8B-B14F-4D97-AF65-F5344CB8AC3E}">
        <p14:creationId xmlns:p14="http://schemas.microsoft.com/office/powerpoint/2010/main" val="141251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rtl="0">
              <a:lnSpc>
                <a:spcPct val="150000"/>
              </a:lnSpc>
              <a:spcAft>
                <a:spcPts val="0"/>
              </a:spcAft>
            </a:pPr>
            <a:r>
              <a:rPr lang="en-US" sz="2800" dirty="0">
                <a:latin typeface="Times New Roman"/>
                <a:ea typeface="Times New Roman"/>
                <a:cs typeface="Arial"/>
              </a:rPr>
              <a:t>This </a:t>
            </a:r>
            <a:r>
              <a:rPr lang="en-US" sz="2800" dirty="0" smtClean="0">
                <a:latin typeface="Times New Roman"/>
                <a:ea typeface="Times New Roman"/>
                <a:cs typeface="Arial"/>
              </a:rPr>
              <a:t>classification </a:t>
            </a:r>
            <a:r>
              <a:rPr lang="en-US" sz="2800" dirty="0">
                <a:latin typeface="Times New Roman"/>
                <a:ea typeface="Times New Roman"/>
                <a:cs typeface="Arial"/>
              </a:rPr>
              <a:t>is depicted in Figure 8.12.</a:t>
            </a:r>
            <a:endParaRPr lang="en-US" sz="2400" dirty="0">
              <a:latin typeface="Calibri"/>
              <a:ea typeface="Calibri"/>
              <a:cs typeface="Arial"/>
            </a:endParaRPr>
          </a:p>
          <a:p>
            <a:endParaRPr lang="ar-IQ" dirty="0"/>
          </a:p>
        </p:txBody>
      </p:sp>
      <p:sp>
        <p:nvSpPr>
          <p:cNvPr id="5" name="Rectangle 4"/>
          <p:cNvSpPr/>
          <p:nvPr/>
        </p:nvSpPr>
        <p:spPr>
          <a:xfrm>
            <a:off x="1691680" y="6095037"/>
            <a:ext cx="6120680" cy="646331"/>
          </a:xfrm>
          <a:prstGeom prst="rect">
            <a:avLst/>
          </a:prstGeom>
        </p:spPr>
        <p:txBody>
          <a:bodyPr wrap="square">
            <a:spAutoFit/>
          </a:bodyPr>
          <a:lstStyle/>
          <a:p>
            <a:pPr algn="ctr" rtl="0">
              <a:lnSpc>
                <a:spcPct val="150000"/>
              </a:lnSpc>
              <a:spcAft>
                <a:spcPts val="0"/>
              </a:spcAft>
            </a:pPr>
            <a:r>
              <a:rPr lang="en-US" sz="2400" dirty="0">
                <a:latin typeface="Times New Roman"/>
                <a:ea typeface="Times New Roman"/>
                <a:cs typeface="Arial"/>
              </a:rPr>
              <a:t>Fig. 8.12 Classification of magnetic materials.</a:t>
            </a:r>
            <a:endParaRPr lang="en-US" sz="2400" dirty="0">
              <a:effectLst/>
              <a:latin typeface="Calibri"/>
              <a:ea typeface="Calibri"/>
              <a:cs typeface="Aria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00293072"/>
              </p:ext>
            </p:extLst>
          </p:nvPr>
        </p:nvGraphicFramePr>
        <p:xfrm>
          <a:off x="1031875" y="1328738"/>
          <a:ext cx="7081838" cy="4202112"/>
        </p:xfrm>
        <a:graphic>
          <a:graphicData uri="http://schemas.openxmlformats.org/presentationml/2006/ole">
            <mc:AlternateContent xmlns:mc="http://schemas.openxmlformats.org/markup-compatibility/2006">
              <mc:Choice xmlns:v="urn:schemas-microsoft-com:vml" Requires="v">
                <p:oleObj spid="_x0000_s1031" name="Visio" r:id="rId3" imgW="7081629" imgH="4201516" progId="Visio.Drawing.11">
                  <p:embed/>
                </p:oleObj>
              </mc:Choice>
              <mc:Fallback>
                <p:oleObj name="Visio" r:id="rId3" imgW="7081629" imgH="4201516" progId="Visio.Drawing.11">
                  <p:embed/>
                  <p:pic>
                    <p:nvPicPr>
                      <p:cNvPr id="0" name=""/>
                      <p:cNvPicPr/>
                      <p:nvPr/>
                    </p:nvPicPr>
                    <p:blipFill>
                      <a:blip r:embed="rId4"/>
                      <a:stretch>
                        <a:fillRect/>
                      </a:stretch>
                    </p:blipFill>
                    <p:spPr>
                      <a:xfrm>
                        <a:off x="1031875" y="1328738"/>
                        <a:ext cx="7081838" cy="4202112"/>
                      </a:xfrm>
                      <a:prstGeom prst="rect">
                        <a:avLst/>
                      </a:prstGeom>
                    </p:spPr>
                  </p:pic>
                </p:oleObj>
              </mc:Fallback>
            </mc:AlternateContent>
          </a:graphicData>
        </a:graphic>
      </p:graphicFrame>
    </p:spTree>
    <p:extLst>
      <p:ext uri="{BB962C8B-B14F-4D97-AF65-F5344CB8AC3E}">
        <p14:creationId xmlns:p14="http://schemas.microsoft.com/office/powerpoint/2010/main" val="64941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rtl="0">
              <a:lnSpc>
                <a:spcPct val="150000"/>
              </a:lnSpc>
            </a:pPr>
            <a:r>
              <a:rPr lang="en-US" sz="2800" dirty="0">
                <a:solidFill>
                  <a:srgbClr val="FF0000"/>
                </a:solidFill>
                <a:latin typeface="Times New Roman"/>
                <a:ea typeface="Times New Roman"/>
                <a:cs typeface="Arial"/>
              </a:rPr>
              <a:t>Diamagnetism</a:t>
            </a:r>
            <a:r>
              <a:rPr lang="en-US" sz="2800" dirty="0">
                <a:latin typeface="Times New Roman"/>
                <a:ea typeface="Times New Roman"/>
                <a:cs typeface="Arial"/>
              </a:rPr>
              <a:t>: occurs in materials where the magnetic fields due to electronic motions of orbiting and spinning completely cancel each other. For most diamagnetic materials ( bismuth, lead, copper, silicon, diamond, sodium chloride).</a:t>
            </a:r>
            <a:endParaRPr lang="en-US" sz="2400" dirty="0">
              <a:latin typeface="Calibri"/>
              <a:ea typeface="Calibri"/>
              <a:cs typeface="Arial"/>
            </a:endParaRPr>
          </a:p>
          <a:p>
            <a:pPr algn="just" rtl="0">
              <a:lnSpc>
                <a:spcPct val="160000"/>
              </a:lnSpc>
            </a:pPr>
            <a:r>
              <a:rPr lang="en-US" sz="2800" dirty="0" err="1">
                <a:solidFill>
                  <a:srgbClr val="FF0000"/>
                </a:solidFill>
                <a:latin typeface="Times New Roman"/>
                <a:ea typeface="Times New Roman"/>
                <a:cs typeface="Arial"/>
              </a:rPr>
              <a:t>Paramagnetism</a:t>
            </a:r>
            <a:r>
              <a:rPr lang="en-US" sz="2800" dirty="0">
                <a:latin typeface="Times New Roman"/>
                <a:ea typeface="Times New Roman"/>
                <a:cs typeface="Arial"/>
              </a:rPr>
              <a:t>: occurs in materials where the magnetic fields produced by orbital and spinning electrons do not cancel completely. For most paramagnetic materials (air, platinum, tungsten, potassium).</a:t>
            </a:r>
            <a:endParaRPr lang="en-US" sz="2400" dirty="0">
              <a:latin typeface="Calibri"/>
              <a:ea typeface="Calibri"/>
              <a:cs typeface="Arial"/>
            </a:endParaRPr>
          </a:p>
          <a:p>
            <a:pPr algn="l" rtl="0"/>
            <a:r>
              <a:rPr lang="en-US" sz="2800" dirty="0">
                <a:solidFill>
                  <a:srgbClr val="FF0000"/>
                </a:solidFill>
                <a:latin typeface="Times New Roman"/>
                <a:ea typeface="Times New Roman"/>
              </a:rPr>
              <a:t>Ferromagnetism</a:t>
            </a:r>
            <a:r>
              <a:rPr lang="en-US" sz="2800" dirty="0">
                <a:latin typeface="Times New Roman"/>
                <a:ea typeface="Times New Roman"/>
              </a:rPr>
              <a:t>: occurs in materials whose atoms have relatively large permanent magnetic moment. They are called ferromagnetic materials because the best known member is iron. Other members are cobalt, nickel, and their alloys.</a:t>
            </a:r>
            <a:endParaRPr lang="ar-IQ" dirty="0"/>
          </a:p>
        </p:txBody>
      </p:sp>
    </p:spTree>
    <p:extLst>
      <p:ext uri="{BB962C8B-B14F-4D97-AF65-F5344CB8AC3E}">
        <p14:creationId xmlns:p14="http://schemas.microsoft.com/office/powerpoint/2010/main" val="478913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pPr algn="just" rtl="0">
              <a:spcBef>
                <a:spcPts val="1200"/>
              </a:spcBef>
              <a:spcAft>
                <a:spcPts val="0"/>
              </a:spcAft>
            </a:pPr>
            <a:r>
              <a:rPr lang="en-US" sz="3600" dirty="0">
                <a:solidFill>
                  <a:srgbClr val="FF0000"/>
                </a:solidFill>
                <a:latin typeface="Times New Roman"/>
                <a:ea typeface="Calibri"/>
                <a:cs typeface="Arial"/>
              </a:rPr>
              <a:t>8.7 MAGNETIC BOUNDARY CONDITIONS</a:t>
            </a:r>
            <a:endParaRPr lang="en-US" sz="3600" dirty="0">
              <a:ea typeface="Calibri"/>
              <a:cs typeface="Aria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80728"/>
                <a:ext cx="9144000" cy="5877272"/>
              </a:xfrm>
            </p:spPr>
            <p:txBody>
              <a:bodyPr>
                <a:normAutofit fontScale="77500" lnSpcReduction="20000"/>
              </a:bodyPr>
              <a:lstStyle/>
              <a:p>
                <a:pPr algn="just" rtl="0">
                  <a:lnSpc>
                    <a:spcPct val="150000"/>
                  </a:lnSpc>
                  <a:spcAft>
                    <a:spcPts val="0"/>
                  </a:spcAft>
                </a:pPr>
                <a:r>
                  <a:rPr lang="en-US" sz="2800" dirty="0" smtClean="0">
                    <a:latin typeface="Times New Roman"/>
                    <a:ea typeface="Calibri"/>
                    <a:cs typeface="Arial"/>
                  </a:rPr>
                  <a:t>the </a:t>
                </a:r>
                <a:r>
                  <a:rPr lang="en-US" sz="2800" dirty="0">
                    <a:latin typeface="Times New Roman"/>
                    <a:ea typeface="Calibri"/>
                    <a:cs typeface="Arial"/>
                  </a:rPr>
                  <a:t>magnetic boundary conditions as the conditions that </a:t>
                </a:r>
                <a:r>
                  <a:rPr lang="en-US" sz="2800" b="1" dirty="0">
                    <a:effectLst/>
                    <a:latin typeface="Times New Roman"/>
                    <a:ea typeface="Calibri"/>
                    <a:cs typeface="Arial"/>
                  </a:rPr>
                  <a:t>H</a:t>
                </a:r>
                <a:r>
                  <a:rPr lang="en-US" sz="2800" dirty="0">
                    <a:effectLst/>
                    <a:latin typeface="Times New Roman"/>
                    <a:ea typeface="Calibri"/>
                    <a:cs typeface="Arial"/>
                  </a:rPr>
                  <a:t> (or </a:t>
                </a:r>
                <a:r>
                  <a:rPr lang="en-US" sz="2800" b="1" dirty="0">
                    <a:effectLst/>
                    <a:latin typeface="Times New Roman"/>
                    <a:ea typeface="Calibri"/>
                    <a:cs typeface="Arial"/>
                  </a:rPr>
                  <a:t>B</a:t>
                </a:r>
                <a:r>
                  <a:rPr lang="en-US" sz="2800" dirty="0">
                    <a:effectLst/>
                    <a:latin typeface="Times New Roman"/>
                    <a:ea typeface="Calibri"/>
                    <a:cs typeface="Arial"/>
                  </a:rPr>
                  <a:t>) field must satisfy at the boundary between two different media. </a:t>
                </a:r>
                <a:endParaRPr lang="en-US" sz="2400" dirty="0">
                  <a:effectLst/>
                  <a:latin typeface="Calibri"/>
                  <a:ea typeface="Calibri"/>
                  <a:cs typeface="Arial"/>
                </a:endParaRPr>
              </a:p>
              <a:p>
                <a:pPr marL="0" lvl="0" indent="0" algn="just" rtl="0">
                  <a:lnSpc>
                    <a:spcPct val="150000"/>
                  </a:lnSpc>
                  <a:buClr>
                    <a:srgbClr val="0BD0D9"/>
                  </a:buClr>
                  <a:buNone/>
                </a:pPr>
                <a:r>
                  <a:rPr lang="en-US" sz="2800" dirty="0">
                    <a:effectLst/>
                    <a:latin typeface="Times New Roman"/>
                    <a:ea typeface="Calibri"/>
                    <a:cs typeface="Arial"/>
                  </a:rPr>
                  <a:t>By using Gauss's law for magnetic </a:t>
                </a:r>
                <a:r>
                  <a:rPr lang="en-US" sz="2800" dirty="0" smtClean="0">
                    <a:effectLst/>
                    <a:latin typeface="Times New Roman"/>
                    <a:ea typeface="Calibri"/>
                    <a:cs typeface="Arial"/>
                  </a:rPr>
                  <a:t>fields </a:t>
                </a:r>
                <a:r>
                  <a:rPr lang="en-US" sz="2900" dirty="0" smtClean="0">
                    <a:solidFill>
                      <a:prstClr val="black"/>
                    </a:solidFill>
                    <a:latin typeface="Times New Roman"/>
                    <a:ea typeface="Calibri"/>
                    <a:cs typeface="Arial"/>
                  </a:rPr>
                  <a:t>and </a:t>
                </a:r>
                <a:r>
                  <a:rPr lang="en-US" sz="2900" dirty="0">
                    <a:solidFill>
                      <a:prstClr val="black"/>
                    </a:solidFill>
                    <a:latin typeface="Times New Roman"/>
                    <a:ea typeface="Calibri"/>
                    <a:cs typeface="Arial"/>
                  </a:rPr>
                  <a:t>Ampere's circuit </a:t>
                </a:r>
                <a:r>
                  <a:rPr lang="en-US" sz="2900" dirty="0" smtClean="0">
                    <a:solidFill>
                      <a:prstClr val="black"/>
                    </a:solidFill>
                    <a:latin typeface="Times New Roman"/>
                    <a:ea typeface="Calibri"/>
                    <a:cs typeface="Arial"/>
                  </a:rPr>
                  <a:t>law</a:t>
                </a:r>
                <a:endParaRPr lang="en-US" sz="2800" dirty="0" smtClean="0">
                  <a:effectLst/>
                  <a:latin typeface="Times New Roman"/>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sz="2800" i="1">
                              <a:effectLst/>
                              <a:latin typeface="Cambria Math"/>
                              <a:ea typeface="Calibri"/>
                              <a:cs typeface="Times New Roman"/>
                            </a:rPr>
                          </m:ctrlPr>
                        </m:naryPr>
                        <m:sub>
                          <m:r>
                            <a:rPr lang="en-US" sz="2800" i="1">
                              <a:effectLst/>
                              <a:latin typeface="Cambria Math"/>
                              <a:ea typeface="Calibri"/>
                              <a:cs typeface="Times New Roman"/>
                            </a:rPr>
                            <m:t>𝑠</m:t>
                          </m:r>
                        </m:sub>
                        <m:sup/>
                        <m:e>
                          <m:r>
                            <a:rPr lang="en-US" sz="2800" b="1" i="1">
                              <a:effectLst/>
                              <a:latin typeface="Cambria Math"/>
                              <a:ea typeface="Calibri"/>
                              <a:cs typeface="Times New Roman"/>
                            </a:rPr>
                            <m:t>𝐁</m:t>
                          </m:r>
                          <m:r>
                            <a:rPr lang="en-US" sz="2800" b="1">
                              <a:effectLst/>
                              <a:latin typeface="Cambria Math"/>
                              <a:ea typeface="Calibri"/>
                              <a:cs typeface="Times New Roman"/>
                            </a:rPr>
                            <m:t> </m:t>
                          </m:r>
                          <m:r>
                            <a:rPr lang="en-US" sz="2800" i="1">
                              <a:effectLst/>
                              <a:latin typeface="Cambria Math"/>
                              <a:ea typeface="Calibri"/>
                              <a:cs typeface="Times New Roman"/>
                            </a:rPr>
                            <m:t>.</m:t>
                          </m:r>
                          <m:r>
                            <a:rPr lang="en-US" sz="2800" i="1">
                              <a:effectLst/>
                              <a:latin typeface="Cambria Math"/>
                              <a:ea typeface="Calibri"/>
                              <a:cs typeface="Times New Roman"/>
                            </a:rPr>
                            <m:t>𝑑</m:t>
                          </m:r>
                          <m:r>
                            <a:rPr lang="en-US" sz="2800" b="1" i="1">
                              <a:effectLst/>
                              <a:latin typeface="Cambria Math"/>
                              <a:ea typeface="Calibri"/>
                              <a:cs typeface="Times New Roman"/>
                            </a:rPr>
                            <m:t>𝐒</m:t>
                          </m:r>
                        </m:e>
                      </m:nary>
                      <m:r>
                        <a:rPr lang="en-US" sz="2800" i="1">
                          <a:effectLst/>
                          <a:latin typeface="Cambria Math"/>
                          <a:ea typeface="Calibri"/>
                          <a:cs typeface="Times New Roman"/>
                        </a:rPr>
                        <m:t>=</m:t>
                      </m:r>
                      <m:r>
                        <a:rPr lang="en-US" sz="2800" i="1">
                          <a:effectLst/>
                          <a:latin typeface="Cambria Math"/>
                          <a:ea typeface="Calibri"/>
                          <a:cs typeface="Times New Roman"/>
                        </a:rPr>
                        <m:t>0</m:t>
                      </m:r>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d>
                        <m:dPr>
                          <m:ctrlPr>
                            <a:rPr lang="en-US" sz="2800" i="1">
                              <a:effectLst/>
                              <a:latin typeface="Cambria Math"/>
                              <a:ea typeface="Calibri"/>
                              <a:cs typeface="Times New Roman"/>
                            </a:rPr>
                          </m:ctrlPr>
                        </m:dPr>
                        <m:e>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41</m:t>
                          </m:r>
                        </m:e>
                      </m:d>
                    </m:oMath>
                  </m:oMathPara>
                </a14:m>
                <a:endParaRPr lang="en-US" sz="2800" dirty="0" smtClean="0">
                  <a:effectLst/>
                  <a:latin typeface="Cambria Math"/>
                  <a:ea typeface="Calibri"/>
                  <a:cs typeface="Times New Roman"/>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sz="2800" i="1">
                              <a:effectLst/>
                              <a:latin typeface="Cambria Math"/>
                              <a:ea typeface="Calibri"/>
                              <a:cs typeface="Times New Roman"/>
                            </a:rPr>
                          </m:ctrlPr>
                        </m:naryPr>
                        <m:sub>
                          <m:r>
                            <a:rPr lang="en-US" sz="2800" i="1">
                              <a:effectLst/>
                              <a:latin typeface="Cambria Math"/>
                              <a:ea typeface="Calibri"/>
                              <a:cs typeface="Times New Roman"/>
                            </a:rPr>
                            <m:t>𝐿</m:t>
                          </m:r>
                        </m:sub>
                        <m:sup/>
                        <m:e>
                          <m:r>
                            <a:rPr lang="en-US" sz="2800" b="1" i="1">
                              <a:effectLst/>
                              <a:latin typeface="Cambria Math"/>
                              <a:ea typeface="Calibri"/>
                              <a:cs typeface="Times New Roman"/>
                            </a:rPr>
                            <m:t>𝐄</m:t>
                          </m:r>
                          <m:r>
                            <a:rPr lang="en-US" sz="2800" b="1">
                              <a:effectLst/>
                              <a:latin typeface="Cambria Math"/>
                              <a:ea typeface="Calibri"/>
                              <a:cs typeface="Times New Roman"/>
                            </a:rPr>
                            <m:t> </m:t>
                          </m:r>
                          <m:r>
                            <a:rPr lang="en-US" sz="2800" i="1">
                              <a:effectLst/>
                              <a:latin typeface="Cambria Math"/>
                              <a:ea typeface="Calibri"/>
                              <a:cs typeface="Times New Roman"/>
                            </a:rPr>
                            <m:t>.</m:t>
                          </m:r>
                          <m:r>
                            <a:rPr lang="en-US" sz="2800" i="1">
                              <a:effectLst/>
                              <a:latin typeface="Cambria Math"/>
                              <a:ea typeface="Calibri"/>
                              <a:cs typeface="Times New Roman"/>
                            </a:rPr>
                            <m:t>𝑑</m:t>
                          </m:r>
                          <m:r>
                            <a:rPr lang="en-US" sz="2800" b="1" i="1">
                              <a:effectLst/>
                              <a:latin typeface="Cambria Math"/>
                              <a:ea typeface="Calibri"/>
                              <a:cs typeface="Times New Roman"/>
                            </a:rPr>
                            <m:t>𝐋</m:t>
                          </m:r>
                        </m:e>
                      </m:nary>
                      <m:r>
                        <a:rPr lang="en-US" sz="2800" i="1">
                          <a:effectLst/>
                          <a:latin typeface="Cambria Math"/>
                          <a:ea typeface="Calibri"/>
                          <a:cs typeface="Times New Roman"/>
                        </a:rPr>
                        <m:t>=</m:t>
                      </m:r>
                      <m:r>
                        <a:rPr lang="en-US" sz="2800" i="1">
                          <a:effectLst/>
                          <a:latin typeface="Cambria Math"/>
                          <a:ea typeface="Calibri"/>
                          <a:cs typeface="Times New Roman"/>
                        </a:rPr>
                        <m:t>𝐼</m:t>
                      </m:r>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42</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algn="just" rtl="0">
                  <a:lnSpc>
                    <a:spcPct val="150000"/>
                  </a:lnSpc>
                  <a:spcAft>
                    <a:spcPts val="0"/>
                  </a:spcAft>
                </a:pPr>
                <a:r>
                  <a:rPr lang="en-US" sz="2800" dirty="0">
                    <a:effectLst/>
                    <a:latin typeface="Times New Roman"/>
                    <a:ea typeface="Calibri"/>
                    <a:cs typeface="Arial"/>
                  </a:rPr>
                  <a:t>The boundary between two magnetic media 1 and 2, characterized, respectively, by </a:t>
                </a:r>
                <a14:m>
                  <m:oMath xmlns:m="http://schemas.openxmlformats.org/officeDocument/2006/math">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oMath>
                </a14:m>
                <a:r>
                  <a:rPr lang="en-US" sz="2800" dirty="0">
                    <a:effectLst/>
                    <a:latin typeface="Times New Roman"/>
                    <a:ea typeface="Calibri"/>
                    <a:cs typeface="Arial"/>
                  </a:rPr>
                  <a:t> and </a:t>
                </a:r>
                <a14:m>
                  <m:oMath xmlns:m="http://schemas.openxmlformats.org/officeDocument/2006/math">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oMath>
                </a14:m>
                <a:r>
                  <a:rPr lang="en-US" sz="2800" dirty="0">
                    <a:effectLst/>
                    <a:latin typeface="Times New Roman"/>
                    <a:ea typeface="Calibri"/>
                    <a:cs typeface="Arial"/>
                  </a:rPr>
                  <a:t> as in Fig. 8.13. Applying eq. (8.41) to the pillbox (Gaussian surface) of Fig. 8.13(a) and allowing </a:t>
                </a:r>
                <a14:m>
                  <m:oMath xmlns:m="http://schemas.openxmlformats.org/officeDocument/2006/math">
                    <m:r>
                      <m:rPr>
                        <m:sty m:val="p"/>
                      </m:rPr>
                      <a:rPr lang="en-US" sz="2800">
                        <a:effectLst/>
                        <a:latin typeface="Cambria Math"/>
                        <a:ea typeface="Calibri"/>
                        <a:cs typeface="Times New Roman"/>
                      </a:rPr>
                      <m:t>Δ</m:t>
                    </m:r>
                    <m:r>
                      <a:rPr lang="en-US" sz="2800" i="1">
                        <a:effectLst/>
                        <a:latin typeface="Cambria Math"/>
                        <a:ea typeface="Calibri"/>
                        <a:cs typeface="Times New Roman"/>
                      </a:rPr>
                      <m:t>h</m:t>
                    </m:r>
                    <m:r>
                      <a:rPr lang="en-US" sz="2800" i="1">
                        <a:effectLst/>
                        <a:latin typeface="Cambria Math"/>
                        <a:ea typeface="Calibri"/>
                        <a:cs typeface="Times New Roman"/>
                      </a:rPr>
                      <m:t>→</m:t>
                    </m:r>
                    <m:r>
                      <a:rPr lang="en-US" sz="2800" i="1">
                        <a:effectLst/>
                        <a:latin typeface="Cambria Math"/>
                        <a:ea typeface="Calibri"/>
                        <a:cs typeface="Times New Roman"/>
                      </a:rPr>
                      <m:t>0</m:t>
                    </m:r>
                  </m:oMath>
                </a14:m>
                <a:r>
                  <a:rPr lang="en-US" sz="2800" dirty="0">
                    <a:effectLst/>
                    <a:latin typeface="Times New Roman"/>
                    <a:ea typeface="Calibri"/>
                    <a:cs typeface="Arial"/>
                  </a:rPr>
                  <a:t>, we obtain </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𝐵</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S</m:t>
                      </m:r>
                      <m:r>
                        <a:rPr lang="en-US" sz="2800" i="1">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𝐵</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S</m:t>
                      </m:r>
                      <m:r>
                        <a:rPr lang="en-US" sz="2800" i="1">
                          <a:effectLst/>
                          <a:latin typeface="Cambria Math"/>
                          <a:ea typeface="Calibri"/>
                          <a:cs typeface="Times New Roman"/>
                        </a:rPr>
                        <m:t>=</m:t>
                      </m:r>
                      <m:r>
                        <a:rPr lang="en-US" sz="2800" i="1">
                          <a:effectLst/>
                          <a:latin typeface="Cambria Math"/>
                          <a:ea typeface="Calibri"/>
                          <a:cs typeface="Times New Roman"/>
                        </a:rPr>
                        <m:t>0</m:t>
                      </m:r>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43</m:t>
                      </m:r>
                      <m:r>
                        <a:rPr lang="en-US" sz="2800">
                          <a:effectLst/>
                          <a:latin typeface="Cambria Math"/>
                          <a:ea typeface="Calibri"/>
                          <a:cs typeface="Times New Roman"/>
                        </a:rPr>
                        <m:t>)</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80728"/>
                <a:ext cx="9144000" cy="5877272"/>
              </a:xfrm>
              <a:blipFill rotWithShape="1">
                <a:blip r:embed="rId2"/>
                <a:stretch>
                  <a:fillRect l="-800" r="-867"/>
                </a:stretch>
              </a:blipFill>
            </p:spPr>
            <p:txBody>
              <a:bodyPr/>
              <a:lstStyle/>
              <a:p>
                <a:r>
                  <a:rPr lang="ar-IQ">
                    <a:noFill/>
                  </a:rPr>
                  <a:t> </a:t>
                </a:r>
              </a:p>
            </p:txBody>
          </p:sp>
        </mc:Fallback>
      </mc:AlternateContent>
    </p:spTree>
    <p:extLst>
      <p:ext uri="{BB962C8B-B14F-4D97-AF65-F5344CB8AC3E}">
        <p14:creationId xmlns:p14="http://schemas.microsoft.com/office/powerpoint/2010/main" val="1818795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algn="just" rtl="0">
                  <a:lnSpc>
                    <a:spcPct val="150000"/>
                  </a:lnSpc>
                  <a:spcBef>
                    <a:spcPts val="1200"/>
                  </a:spcBef>
                  <a:spcAft>
                    <a:spcPts val="0"/>
                  </a:spcAft>
                </a:pPr>
                <a:r>
                  <a:rPr lang="en-US" sz="2800" dirty="0" smtClean="0">
                    <a:latin typeface="Times New Roman"/>
                    <a:ea typeface="Calibri"/>
                    <a:cs typeface="Arial"/>
                  </a:rPr>
                  <a:t>Thus,</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a:rPr lang="en-US" sz="2800">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44</m:t>
                      </m:r>
                      <m:r>
                        <m:rPr>
                          <m:sty m:val="p"/>
                        </m:rPr>
                        <a:rPr lang="en-US" sz="2800">
                          <a:effectLst/>
                          <a:latin typeface="Cambria Math"/>
                          <a:ea typeface="Calibri"/>
                          <a:cs typeface="Times New Roman"/>
                        </a:rPr>
                        <m:t>a</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sSub>
                        <m:sSubPr>
                          <m:ctrlPr>
                            <a:rPr lang="en-US" sz="2800" i="1">
                              <a:effectLst/>
                              <a:latin typeface="Cambria Math"/>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a:rPr lang="en-US" sz="2800">
                          <a:effectLst/>
                          <a:latin typeface="Cambria Math"/>
                          <a:ea typeface="Calibri"/>
                          <a:cs typeface="Times New Roman"/>
                        </a:rPr>
                        <m:t>=</m:t>
                      </m:r>
                      <m:sSub>
                        <m:sSubPr>
                          <m:ctrlPr>
                            <a:rPr lang="en-US" sz="2800" i="1">
                              <a:effectLst/>
                              <a:latin typeface="Cambria Math"/>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sSub>
                        <m:sSubPr>
                          <m:ctrlPr>
                            <a:rPr lang="en-US" sz="2800" i="1">
                              <a:effectLst/>
                              <a:latin typeface="Cambria Math"/>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44</m:t>
                      </m:r>
                      <m:r>
                        <m:rPr>
                          <m:sty m:val="p"/>
                        </m:rPr>
                        <a:rPr lang="en-US" sz="2800">
                          <a:effectLst/>
                          <a:latin typeface="Cambria Math"/>
                          <a:ea typeface="Calibri"/>
                          <a:cs typeface="Times New Roman"/>
                        </a:rPr>
                        <m:t>b</m:t>
                      </m:r>
                      <m:r>
                        <a:rPr lang="en-US" sz="2800">
                          <a:effectLst/>
                          <a:latin typeface="Cambria Math"/>
                          <a:ea typeface="Calibri"/>
                          <a:cs typeface="Times New Roman"/>
                        </a:rPr>
                        <m:t>)</m:t>
                      </m:r>
                    </m:oMath>
                  </m:oMathPara>
                </a14:m>
                <a:endParaRPr lang="en-US" dirty="0" smtClean="0"/>
              </a:p>
              <a:p>
                <a:pPr marL="0" indent="0" algn="l" rtl="0">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933"/>
                </a:stretch>
              </a:blipFill>
            </p:spPr>
            <p:txBody>
              <a:bodyPr/>
              <a:lstStyle/>
              <a:p>
                <a:r>
                  <a:rPr lang="ar-IQ">
                    <a:noFill/>
                  </a:rPr>
                  <a:t> </a:t>
                </a:r>
              </a:p>
            </p:txBody>
          </p:sp>
        </mc:Fallback>
      </mc:AlternateContent>
      <p:pic>
        <p:nvPicPr>
          <p:cNvPr id="4" name="Picture 3"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0" y="2163762"/>
            <a:ext cx="9144000" cy="4694238"/>
          </a:xfrm>
          <a:prstGeom prst="rect">
            <a:avLst/>
          </a:prstGeom>
          <a:noFill/>
          <a:ln>
            <a:noFill/>
          </a:ln>
        </p:spPr>
      </p:pic>
    </p:spTree>
    <p:extLst>
      <p:ext uri="{BB962C8B-B14F-4D97-AF65-F5344CB8AC3E}">
        <p14:creationId xmlns:p14="http://schemas.microsoft.com/office/powerpoint/2010/main" val="863863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rtl="0">
                  <a:lnSpc>
                    <a:spcPct val="150000"/>
                  </a:lnSpc>
                  <a:spcBef>
                    <a:spcPts val="1200"/>
                  </a:spcBef>
                  <a:spcAft>
                    <a:spcPts val="0"/>
                  </a:spcAft>
                  <a:buNone/>
                </a:pPr>
                <a:r>
                  <a:rPr lang="en-US" sz="2800" dirty="0" smtClean="0">
                    <a:latin typeface="Times New Roman"/>
                    <a:ea typeface="Calibri"/>
                    <a:cs typeface="Arial"/>
                  </a:rPr>
                  <a:t>Equation (8.44) shows that the normal component of </a:t>
                </a:r>
                <a:r>
                  <a:rPr lang="en-US" sz="2800" b="1" dirty="0">
                    <a:effectLst/>
                    <a:latin typeface="Times New Roman"/>
                    <a:ea typeface="Calibri"/>
                    <a:cs typeface="Arial"/>
                  </a:rPr>
                  <a:t>B</a:t>
                </a:r>
                <a:r>
                  <a:rPr lang="en-US" sz="2800" dirty="0">
                    <a:effectLst/>
                    <a:latin typeface="Times New Roman"/>
                    <a:ea typeface="Calibri"/>
                    <a:cs typeface="Arial"/>
                  </a:rPr>
                  <a:t> is continuous at the boundary and the normal component of </a:t>
                </a:r>
                <a:r>
                  <a:rPr lang="en-US" sz="2800" b="1" dirty="0">
                    <a:effectLst/>
                    <a:latin typeface="Times New Roman"/>
                    <a:ea typeface="Calibri"/>
                    <a:cs typeface="Arial"/>
                  </a:rPr>
                  <a:t>H</a:t>
                </a:r>
                <a:r>
                  <a:rPr lang="en-US" sz="2800" dirty="0">
                    <a:effectLst/>
                    <a:latin typeface="Times New Roman"/>
                    <a:ea typeface="Calibri"/>
                    <a:cs typeface="Arial"/>
                  </a:rPr>
                  <a:t> is discontinuous at the boundary.</a:t>
                </a:r>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Applying eq. (8.42) to the closed path (</a:t>
                </a:r>
                <a:r>
                  <a:rPr lang="en-US" sz="2800" dirty="0" err="1">
                    <a:effectLst/>
                    <a:latin typeface="Times New Roman"/>
                    <a:ea typeface="Calibri"/>
                    <a:cs typeface="Arial"/>
                  </a:rPr>
                  <a:t>abcda</a:t>
                </a:r>
                <a:r>
                  <a:rPr lang="en-US" sz="2800" dirty="0">
                    <a:effectLst/>
                    <a:latin typeface="Times New Roman"/>
                    <a:ea typeface="Calibri"/>
                    <a:cs typeface="Arial"/>
                  </a:rPr>
                  <a:t>) of Fig. 8.13(b) where surface current </a:t>
                </a:r>
                <a14:m>
                  <m:oMath xmlns:m="http://schemas.openxmlformats.org/officeDocument/2006/math">
                    <m:r>
                      <a:rPr lang="en-US" sz="2800" i="1">
                        <a:effectLst/>
                        <a:latin typeface="Cambria Math"/>
                        <a:ea typeface="Calibri"/>
                        <a:cs typeface="Times New Roman"/>
                      </a:rPr>
                      <m:t>𝐾</m:t>
                    </m:r>
                  </m:oMath>
                </a14:m>
                <a:r>
                  <a:rPr lang="en-US" sz="2800" dirty="0">
                    <a:effectLst/>
                    <a:latin typeface="Times New Roman"/>
                    <a:ea typeface="Calibri"/>
                    <a:cs typeface="Arial"/>
                  </a:rPr>
                  <a:t> on the boundary is assumed normal to the path. We obtain</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𝐾</m:t>
                      </m:r>
                      <m:r>
                        <a:rPr lang="en-US" sz="2800" i="1">
                          <a:effectLst/>
                          <a:latin typeface="Cambria Math"/>
                          <a:ea typeface="Calibri"/>
                          <a:cs typeface="Times New Roman"/>
                        </a:rPr>
                        <m:t>.</m:t>
                      </m:r>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W</m:t>
                      </m:r>
                      <m:r>
                        <a:rPr lang="en-US" sz="2800">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r>
                        <a:rPr lang="en-US" sz="2800" i="1">
                          <a:effectLst/>
                          <a:latin typeface="Cambria Math"/>
                          <a:ea typeface="Calibri"/>
                          <a:cs typeface="Times New Roman"/>
                        </a:rPr>
                        <m:t>.</m:t>
                      </m:r>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W</m:t>
                      </m:r>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h</m:t>
                          </m:r>
                        </m:num>
                        <m:den>
                          <m:r>
                            <a:rPr lang="en-US" sz="2800" i="1">
                              <a:effectLst/>
                              <a:latin typeface="Cambria Math"/>
                              <a:ea typeface="Calibri"/>
                              <a:cs typeface="Times New Roman"/>
                            </a:rPr>
                            <m:t>2</m:t>
                          </m:r>
                        </m:den>
                      </m:f>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h</m:t>
                          </m:r>
                        </m:num>
                        <m:den>
                          <m:r>
                            <a:rPr lang="en-US" sz="2800" i="1">
                              <a:effectLst/>
                              <a:latin typeface="Cambria Math"/>
                              <a:ea typeface="Calibri"/>
                              <a:cs typeface="Times New Roman"/>
                            </a:rPr>
                            <m:t>2</m:t>
                          </m:r>
                        </m:den>
                      </m:f>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r>
                        <a:rPr lang="en-US" sz="2800" i="1">
                          <a:effectLst/>
                          <a:latin typeface="Cambria Math"/>
                          <a:ea typeface="Calibri"/>
                          <a:cs typeface="Times New Roman"/>
                        </a:rPr>
                        <m:t>.</m:t>
                      </m:r>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W</m:t>
                      </m:r>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h</m:t>
                          </m:r>
                        </m:num>
                        <m:den>
                          <m:r>
                            <a:rPr lang="en-US" sz="2800" i="1">
                              <a:effectLst/>
                              <a:latin typeface="Cambria Math"/>
                              <a:ea typeface="Calibri"/>
                              <a:cs typeface="Times New Roman"/>
                            </a:rPr>
                            <m:t>2</m:t>
                          </m:r>
                        </m:den>
                      </m:f>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h</m:t>
                          </m:r>
                        </m:num>
                        <m:den>
                          <m:r>
                            <a:rPr lang="en-US" sz="2800" i="1">
                              <a:effectLst/>
                              <a:latin typeface="Cambria Math"/>
                              <a:ea typeface="Calibri"/>
                              <a:cs typeface="Times New Roman"/>
                            </a:rPr>
                            <m:t>2</m:t>
                          </m:r>
                        </m:den>
                      </m:f>
                      <m:r>
                        <a:rPr lang="en-US" sz="2800" i="1">
                          <a:effectLst/>
                          <a:latin typeface="Cambria Math"/>
                          <a:ea typeface="Calibri"/>
                          <a:cs typeface="Times New Roman"/>
                        </a:rPr>
                        <m:t>       (</m:t>
                      </m:r>
                      <m:r>
                        <a:rPr lang="en-US" sz="2800" i="1">
                          <a:effectLst/>
                          <a:latin typeface="Cambria Math"/>
                          <a:ea typeface="Calibri"/>
                          <a:cs typeface="Times New Roman"/>
                        </a:rPr>
                        <m:t>8</m:t>
                      </m:r>
                      <m:r>
                        <a:rPr lang="en-US" sz="2800" i="1">
                          <a:effectLst/>
                          <a:latin typeface="Cambria Math"/>
                          <a:ea typeface="Calibri"/>
                          <a:cs typeface="Times New Roman"/>
                        </a:rPr>
                        <m:t>.</m:t>
                      </m:r>
                      <m:r>
                        <a:rPr lang="en-US" sz="2800" i="1">
                          <a:effectLst/>
                          <a:latin typeface="Cambria Math"/>
                          <a:ea typeface="Calibri"/>
                          <a:cs typeface="Times New Roman"/>
                        </a:rPr>
                        <m:t>45</m:t>
                      </m:r>
                      <m:r>
                        <a:rPr lang="en-US" sz="2800" i="1">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Bef>
                    <a:spcPts val="1200"/>
                  </a:spcBef>
                  <a:spcAft>
                    <a:spcPts val="0"/>
                  </a:spcAft>
                  <a:buNone/>
                </a:pPr>
                <a:r>
                  <a:rPr lang="en-US" sz="2800" dirty="0">
                    <a:effectLst/>
                    <a:latin typeface="Times New Roman"/>
                    <a:ea typeface="Calibri"/>
                    <a:cs typeface="Arial"/>
                  </a:rPr>
                  <a:t>as </a:t>
                </a:r>
                <a14:m>
                  <m:oMath xmlns:m="http://schemas.openxmlformats.org/officeDocument/2006/math">
                    <m:r>
                      <m:rPr>
                        <m:sty m:val="p"/>
                      </m:rPr>
                      <a:rPr lang="en-US" sz="2800">
                        <a:effectLst/>
                        <a:latin typeface="Cambria Math"/>
                        <a:ea typeface="Calibri"/>
                        <a:cs typeface="Times New Roman"/>
                      </a:rPr>
                      <m:t>Δ</m:t>
                    </m:r>
                    <m:r>
                      <a:rPr lang="en-US" sz="2800" i="1">
                        <a:effectLst/>
                        <a:latin typeface="Cambria Math"/>
                        <a:ea typeface="Calibri"/>
                        <a:cs typeface="Times New Roman"/>
                      </a:rPr>
                      <m:t>h</m:t>
                    </m:r>
                    <m:r>
                      <a:rPr lang="en-US" sz="2800" i="1">
                        <a:effectLst/>
                        <a:latin typeface="Cambria Math"/>
                        <a:ea typeface="Calibri"/>
                        <a:cs typeface="Times New Roman"/>
                      </a:rPr>
                      <m:t>→</m:t>
                    </m:r>
                    <m:r>
                      <a:rPr lang="en-US" sz="2800" i="1">
                        <a:effectLst/>
                        <a:latin typeface="Cambria Math"/>
                        <a:ea typeface="Calibri"/>
                        <a:cs typeface="Times New Roman"/>
                      </a:rPr>
                      <m:t>0</m:t>
                    </m:r>
                  </m:oMath>
                </a14:m>
                <a:r>
                  <a:rPr lang="en-US" sz="2800" dirty="0">
                    <a:effectLst/>
                    <a:latin typeface="Times New Roman"/>
                    <a:ea typeface="Calibri"/>
                    <a:cs typeface="Arial"/>
                  </a:rPr>
                  <a:t>, eq. (8.45) leads to</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r>
                        <a:rPr lang="en-US" sz="2800" i="1">
                          <a:effectLst/>
                          <a:latin typeface="Cambria Math"/>
                          <a:ea typeface="Calibri"/>
                          <a:cs typeface="Times New Roman"/>
                        </a:rPr>
                        <m:t>=</m:t>
                      </m:r>
                      <m:r>
                        <a:rPr lang="en-US" sz="2800" i="1">
                          <a:effectLst/>
                          <a:latin typeface="Cambria Math"/>
                          <a:ea typeface="Calibri"/>
                          <a:cs typeface="Times New Roman"/>
                        </a:rPr>
                        <m:t>𝐾</m:t>
                      </m:r>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46</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This shows that the tangential component of </a:t>
                </a:r>
                <a14:m>
                  <m:oMath xmlns:m="http://schemas.openxmlformats.org/officeDocument/2006/math">
                    <m:r>
                      <a:rPr lang="en-US" sz="2800" i="1">
                        <a:effectLst/>
                        <a:latin typeface="Cambria Math"/>
                        <a:ea typeface="Calibri"/>
                        <a:cs typeface="Times New Roman"/>
                      </a:rPr>
                      <m:t>𝐻</m:t>
                    </m:r>
                  </m:oMath>
                </a14:m>
                <a:r>
                  <a:rPr lang="en-US" sz="2800" dirty="0">
                    <a:effectLst/>
                    <a:latin typeface="Times New Roman"/>
                    <a:ea typeface="Calibri"/>
                    <a:cs typeface="Arial"/>
                  </a:rPr>
                  <a:t> is also discontinuous. Equation (8.46) may be written in terms of </a:t>
                </a:r>
                <a14:m>
                  <m:oMath xmlns:m="http://schemas.openxmlformats.org/officeDocument/2006/math">
                    <m:r>
                      <a:rPr lang="en-US" sz="2800" i="1">
                        <a:effectLst/>
                        <a:latin typeface="Cambria Math"/>
                        <a:ea typeface="Calibri"/>
                        <a:cs typeface="Times New Roman"/>
                      </a:rPr>
                      <m:t>𝐵</m:t>
                    </m:r>
                  </m:oMath>
                </a14:m>
                <a:r>
                  <a:rPr lang="en-US" sz="2800" dirty="0">
                    <a:effectLst/>
                    <a:latin typeface="Times New Roman"/>
                    <a:ea typeface="Calibri"/>
                    <a:cs typeface="Arial"/>
                  </a:rPr>
                  <a:t> as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𝐵</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den>
                      </m:f>
                      <m:r>
                        <a:rPr lang="en-US" sz="2800" i="1">
                          <a:effectLst/>
                          <a:latin typeface="Cambria Math"/>
                          <a:ea typeface="Calibri"/>
                          <a:cs typeface="Times New Roman"/>
                        </a:rPr>
                        <m:t>−</m:t>
                      </m:r>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𝐵</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den>
                      </m:f>
                      <m:r>
                        <a:rPr lang="en-US" sz="2800" i="1">
                          <a:effectLst/>
                          <a:latin typeface="Cambria Math"/>
                          <a:ea typeface="Calibri"/>
                          <a:cs typeface="Times New Roman"/>
                        </a:rPr>
                        <m:t>=</m:t>
                      </m:r>
                      <m:r>
                        <a:rPr lang="en-US" sz="2800" i="1">
                          <a:effectLst/>
                          <a:latin typeface="Cambria Math"/>
                          <a:ea typeface="Calibri"/>
                          <a:cs typeface="Times New Roman"/>
                        </a:rPr>
                        <m:t>𝐾</m:t>
                      </m:r>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47</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Bef>
                    <a:spcPts val="1200"/>
                  </a:spcBef>
                  <a:spcAft>
                    <a:spcPts val="0"/>
                  </a:spcAft>
                  <a:buNone/>
                </a:pPr>
                <a:r>
                  <a:rPr lang="en-US" sz="2800" dirty="0">
                    <a:effectLst/>
                    <a:latin typeface="Times New Roman"/>
                    <a:ea typeface="Calibri"/>
                    <a:cs typeface="Arial"/>
                  </a:rPr>
                  <a:t>In the general case, eq. (8.46) becomes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d>
                        <m:dPr>
                          <m:ctrlPr>
                            <a:rPr lang="en-US" sz="2800" i="1">
                              <a:effectLst/>
                              <a:latin typeface="Cambria Math"/>
                              <a:ea typeface="Calibri"/>
                              <a:cs typeface="Times New Roman"/>
                            </a:rPr>
                          </m:ctrlPr>
                        </m:dPr>
                        <m:e>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2</m:t>
                              </m:r>
                            </m:sub>
                          </m:sSub>
                        </m:e>
                      </m:d>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𝐚</m:t>
                          </m:r>
                        </m:e>
                        <m:sub>
                          <m:r>
                            <a:rPr lang="en-US" sz="2800" i="1">
                              <a:effectLst/>
                              <a:latin typeface="Cambria Math"/>
                              <a:ea typeface="Calibri"/>
                              <a:cs typeface="Times New Roman"/>
                            </a:rPr>
                            <m:t>𝑛</m:t>
                          </m:r>
                          <m:r>
                            <a:rPr lang="en-US" sz="2800" i="1">
                              <a:effectLst/>
                              <a:latin typeface="Cambria Math"/>
                              <a:ea typeface="Calibri"/>
                              <a:cs typeface="Times New Roman"/>
                            </a:rPr>
                            <m:t>12</m:t>
                          </m:r>
                        </m:sub>
                      </m:sSub>
                      <m:r>
                        <a:rPr lang="en-US" sz="2800" i="1">
                          <a:effectLst/>
                          <a:latin typeface="Cambria Math"/>
                          <a:ea typeface="Calibri"/>
                          <a:cs typeface="Times New Roman"/>
                        </a:rPr>
                        <m:t>=</m:t>
                      </m:r>
                      <m:r>
                        <a:rPr lang="en-US" sz="2800" b="1" i="1">
                          <a:effectLst/>
                          <a:latin typeface="Cambria Math"/>
                          <a:ea typeface="Calibri"/>
                          <a:cs typeface="Times New Roman"/>
                        </a:rPr>
                        <m:t>𝐊</m:t>
                      </m:r>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48</m:t>
                      </m:r>
                      <m:r>
                        <a:rPr lang="en-US" sz="2800">
                          <a:effectLst/>
                          <a:latin typeface="Cambria Math"/>
                          <a:ea typeface="Calibri"/>
                          <a:cs typeface="Times New Roman"/>
                        </a:rPr>
                        <m:t>)</m:t>
                      </m:r>
                    </m:oMath>
                  </m:oMathPara>
                </a14:m>
                <a:endParaRPr lang="en-US" sz="24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667" r="-667"/>
                </a:stretch>
              </a:blipFill>
            </p:spPr>
            <p:txBody>
              <a:bodyPr/>
              <a:lstStyle/>
              <a:p>
                <a:r>
                  <a:rPr lang="ar-IQ">
                    <a:noFill/>
                  </a:rPr>
                  <a:t> </a:t>
                </a:r>
              </a:p>
            </p:txBody>
          </p:sp>
        </mc:Fallback>
      </mc:AlternateContent>
    </p:spTree>
    <p:extLst>
      <p:ext uri="{BB962C8B-B14F-4D97-AF65-F5344CB8AC3E}">
        <p14:creationId xmlns:p14="http://schemas.microsoft.com/office/powerpoint/2010/main" val="2659401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Aft>
                    <a:spcPts val="0"/>
                  </a:spcAft>
                  <a:buNone/>
                </a:pPr>
                <a14:m>
                  <m:oMath xmlns:m="http://schemas.openxmlformats.org/officeDocument/2006/math">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𝐚</m:t>
                        </m:r>
                      </m:e>
                      <m:sub>
                        <m:r>
                          <a:rPr lang="en-US" sz="2800" i="1">
                            <a:effectLst/>
                            <a:latin typeface="Cambria Math"/>
                            <a:ea typeface="Calibri"/>
                            <a:cs typeface="Times New Roman"/>
                          </a:rPr>
                          <m:t>𝑛</m:t>
                        </m:r>
                        <m:r>
                          <a:rPr lang="en-US" sz="2800" i="1">
                            <a:effectLst/>
                            <a:latin typeface="Cambria Math"/>
                            <a:ea typeface="Calibri"/>
                            <a:cs typeface="Times New Roman"/>
                          </a:rPr>
                          <m:t>12</m:t>
                        </m:r>
                      </m:sub>
                    </m:sSub>
                  </m:oMath>
                </a14:m>
                <a:r>
                  <a:rPr lang="en-US" sz="2800" dirty="0">
                    <a:effectLst/>
                    <a:latin typeface="Times New Roman"/>
                    <a:ea typeface="Calibri"/>
                    <a:cs typeface="Arial"/>
                  </a:rPr>
                  <a:t> is a unit vector normal to the interface </a:t>
                </a:r>
                <a:r>
                  <a:rPr lang="en-US" sz="2800" dirty="0" smtClean="0">
                    <a:effectLst/>
                    <a:latin typeface="Times New Roman"/>
                    <a:ea typeface="Calibri"/>
                    <a:cs typeface="Arial"/>
                  </a:rPr>
                  <a:t>from </a:t>
                </a:r>
                <a:r>
                  <a:rPr lang="en-US" sz="2800" dirty="0">
                    <a:effectLst/>
                    <a:latin typeface="Times New Roman"/>
                    <a:ea typeface="Calibri"/>
                    <a:cs typeface="Arial"/>
                  </a:rPr>
                  <a:t>medium 1 to medium 2. If the boundary is free of current or the media are not conductors (for </a:t>
                </a:r>
                <a14:m>
                  <m:oMath xmlns:m="http://schemas.openxmlformats.org/officeDocument/2006/math">
                    <m:r>
                      <a:rPr lang="en-US" sz="2800" i="1">
                        <a:effectLst/>
                        <a:latin typeface="Cambria Math"/>
                        <a:ea typeface="Calibri"/>
                        <a:cs typeface="Times New Roman"/>
                      </a:rPr>
                      <m:t>𝐾</m:t>
                    </m:r>
                  </m:oMath>
                </a14:m>
                <a:r>
                  <a:rPr lang="en-US" sz="2800" dirty="0">
                    <a:effectLst/>
                    <a:latin typeface="Times New Roman"/>
                    <a:ea typeface="Calibri"/>
                    <a:cs typeface="Arial"/>
                  </a:rPr>
                  <a:t> is free current density), </a:t>
                </a:r>
                <a14:m>
                  <m:oMath xmlns:m="http://schemas.openxmlformats.org/officeDocument/2006/math">
                    <m:r>
                      <a:rPr lang="en-US" sz="2800" i="1">
                        <a:effectLst/>
                        <a:latin typeface="Cambria Math"/>
                        <a:ea typeface="Calibri"/>
                        <a:cs typeface="Times New Roman"/>
                      </a:rPr>
                      <m:t>𝐾</m:t>
                    </m:r>
                    <m:r>
                      <a:rPr lang="en-US" sz="2800" i="1">
                        <a:effectLst/>
                        <a:latin typeface="Cambria Math"/>
                        <a:ea typeface="Calibri"/>
                        <a:cs typeface="Times New Roman"/>
                      </a:rPr>
                      <m:t>=</m:t>
                    </m:r>
                    <m:r>
                      <a:rPr lang="en-US" sz="2800" i="1">
                        <a:effectLst/>
                        <a:latin typeface="Cambria Math"/>
                        <a:ea typeface="Calibri"/>
                        <a:cs typeface="Times New Roman"/>
                      </a:rPr>
                      <m:t>0</m:t>
                    </m:r>
                  </m:oMath>
                </a14:m>
                <a:r>
                  <a:rPr lang="en-US" sz="2800" dirty="0">
                    <a:effectLst/>
                    <a:latin typeface="Times New Roman"/>
                    <a:ea typeface="Calibri"/>
                    <a:cs typeface="Arial"/>
                  </a:rPr>
                  <a:t> and eq. (8.46) becomes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𝐇</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49</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or</a:t>
                </a:r>
                <a:endParaRPr lang="en-US" sz="2400" dirty="0">
                  <a:effectLst/>
                  <a:latin typeface="Calibri"/>
                  <a:ea typeface="Calibri"/>
                  <a:cs typeface="Arial"/>
                </a:endParaRPr>
              </a:p>
              <a:p>
                <a:pPr marL="0" indent="0" algn="just" rtl="0">
                  <a:lnSpc>
                    <a:spcPct val="110000"/>
                  </a:lnSpc>
                  <a:spcBef>
                    <a:spcPts val="1200"/>
                  </a:spcBef>
                  <a:spcAft>
                    <a:spcPts val="1000"/>
                  </a:spcAft>
                  <a:buNone/>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den>
                      </m:f>
                      <m:r>
                        <a:rPr lang="en-US" sz="2800" i="1">
                          <a:effectLst/>
                          <a:latin typeface="Cambria Math"/>
                          <a:ea typeface="Calibri"/>
                          <a:cs typeface="Times New Roman"/>
                        </a:rPr>
                        <m:t>=</m:t>
                      </m:r>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50</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smtClean="0">
                    <a:effectLst/>
                    <a:latin typeface="Times New Roman"/>
                    <a:ea typeface="Calibri"/>
                    <a:cs typeface="Arial"/>
                  </a:rPr>
                  <a:t>In </a:t>
                </a:r>
                <a:r>
                  <a:rPr lang="en-US" sz="2800" dirty="0" smtClean="0">
                    <a:latin typeface="Times New Roman"/>
                    <a:ea typeface="Calibri"/>
                    <a:cs typeface="Arial"/>
                  </a:rPr>
                  <a:t>this </a:t>
                </a:r>
                <a:r>
                  <a:rPr lang="en-US" sz="2800" dirty="0" smtClean="0">
                    <a:effectLst/>
                    <a:latin typeface="Times New Roman"/>
                    <a:ea typeface="Calibri"/>
                    <a:cs typeface="Arial"/>
                  </a:rPr>
                  <a:t>the </a:t>
                </a:r>
                <a:r>
                  <a:rPr lang="en-US" sz="2800" dirty="0">
                    <a:effectLst/>
                    <a:latin typeface="Times New Roman"/>
                    <a:ea typeface="Calibri"/>
                    <a:cs typeface="Arial"/>
                  </a:rPr>
                  <a:t>tangential component of </a:t>
                </a:r>
                <a:r>
                  <a:rPr lang="en-US" sz="2800" b="1" dirty="0">
                    <a:effectLst/>
                    <a:latin typeface="Times New Roman"/>
                    <a:ea typeface="Calibri"/>
                    <a:cs typeface="Arial"/>
                  </a:rPr>
                  <a:t>H</a:t>
                </a:r>
                <a:r>
                  <a:rPr lang="en-US" sz="2800" dirty="0">
                    <a:effectLst/>
                    <a:latin typeface="Times New Roman"/>
                    <a:ea typeface="Calibri"/>
                    <a:cs typeface="Arial"/>
                  </a:rPr>
                  <a:t> is continuous while that of </a:t>
                </a:r>
                <a:r>
                  <a:rPr lang="en-US" sz="2800" b="1" dirty="0">
                    <a:effectLst/>
                    <a:latin typeface="Times New Roman"/>
                    <a:ea typeface="Calibri"/>
                    <a:cs typeface="Arial"/>
                  </a:rPr>
                  <a:t>B</a:t>
                </a:r>
                <a:r>
                  <a:rPr lang="en-US" sz="2800" dirty="0">
                    <a:effectLst/>
                    <a:latin typeface="Times New Roman"/>
                    <a:ea typeface="Calibri"/>
                    <a:cs typeface="Arial"/>
                  </a:rPr>
                  <a:t> is discontinuous at the boundary.</a:t>
                </a:r>
                <a:endParaRPr lang="en-US" sz="24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1229282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514" y="-14514"/>
                <a:ext cx="9158514" cy="6872514"/>
              </a:xfrm>
            </p:spPr>
            <p:txBody>
              <a:bodyPr>
                <a:normAutofit/>
              </a:bodyPr>
              <a:lstStyle/>
              <a:p>
                <a:pPr algn="just" rtl="0">
                  <a:lnSpc>
                    <a:spcPct val="150000"/>
                  </a:lnSpc>
                  <a:spcBef>
                    <a:spcPts val="1200"/>
                  </a:spcBef>
                  <a:spcAft>
                    <a:spcPts val="1000"/>
                  </a:spcAft>
                </a:pPr>
                <a:r>
                  <a:rPr lang="en-US" sz="2800" dirty="0" smtClean="0">
                    <a:latin typeface="Times New Roman"/>
                    <a:ea typeface="Calibri"/>
                    <a:cs typeface="Arial"/>
                  </a:rPr>
                  <a:t>If the fields make an angle </a:t>
                </a:r>
                <a14:m>
                  <m:oMath xmlns:m="http://schemas.openxmlformats.org/officeDocument/2006/math">
                    <m:r>
                      <a:rPr lang="en-US" sz="2800" i="1">
                        <a:effectLst/>
                        <a:latin typeface="Cambria Math"/>
                        <a:ea typeface="Calibri"/>
                        <a:cs typeface="Times New Roman"/>
                      </a:rPr>
                      <m:t>𝜃</m:t>
                    </m:r>
                  </m:oMath>
                </a14:m>
                <a:r>
                  <a:rPr lang="en-US" sz="2800" dirty="0">
                    <a:effectLst/>
                    <a:latin typeface="Times New Roman"/>
                    <a:ea typeface="Calibri"/>
                    <a:cs typeface="Arial"/>
                  </a:rPr>
                  <a:t> with the normal to the interface, eq. (8.44) results in</a:t>
                </a:r>
                <a:endParaRPr lang="en-US" sz="2400" dirty="0">
                  <a:effectLst/>
                  <a:latin typeface="Calibri"/>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1</m:t>
                          </m:r>
                        </m:sub>
                      </m:sSub>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cos</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1</m:t>
                              </m:r>
                            </m:sub>
                          </m:sSub>
                        </m:e>
                      </m:func>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1</m:t>
                          </m:r>
                          <m:r>
                            <a:rPr lang="en-US" sz="2800" i="1">
                              <a:effectLst/>
                              <a:latin typeface="Cambria Math"/>
                              <a:ea typeface="Calibri"/>
                              <a:cs typeface="Times New Roman"/>
                            </a:rPr>
                            <m:t>𝑛</m:t>
                          </m:r>
                        </m:sub>
                      </m:sSub>
                      <m:r>
                        <a:rPr lang="en-US" sz="2800">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2</m:t>
                          </m:r>
                          <m:r>
                            <a:rPr lang="en-US" sz="2800" i="1">
                              <a:effectLst/>
                              <a:latin typeface="Cambria Math"/>
                              <a:ea typeface="Calibri"/>
                              <a:cs typeface="Times New Roman"/>
                            </a:rPr>
                            <m:t>𝑛</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2</m:t>
                          </m:r>
                        </m:sub>
                      </m:sSub>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cos</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2</m:t>
                              </m:r>
                            </m:sub>
                          </m:sSub>
                        </m:e>
                      </m:func>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51</m:t>
                      </m:r>
                      <m:r>
                        <m:rPr>
                          <m:sty m:val="p"/>
                        </m:rPr>
                        <a:rPr lang="en-US" sz="2800">
                          <a:effectLst/>
                          <a:latin typeface="Cambria Math"/>
                          <a:ea typeface="Calibri"/>
                          <a:cs typeface="Times New Roman"/>
                        </a:rPr>
                        <m:t>a</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while eq. (8.50) produces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1</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den>
                      </m:f>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sin</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1</m:t>
                              </m:r>
                            </m:sub>
                          </m:sSub>
                        </m:e>
                      </m:func>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1</m:t>
                          </m:r>
                          <m:r>
                            <a:rPr lang="en-US" sz="2800" i="1">
                              <a:effectLst/>
                              <a:latin typeface="Cambria Math"/>
                              <a:ea typeface="Calibri"/>
                              <a:cs typeface="Times New Roman"/>
                            </a:rPr>
                            <m:t>𝑡</m:t>
                          </m:r>
                        </m:sub>
                      </m:sSub>
                      <m:r>
                        <a:rPr lang="en-US" sz="2800">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𝐻</m:t>
                          </m:r>
                        </m:e>
                        <m:sub>
                          <m:r>
                            <a:rPr lang="en-US" sz="2800" i="1">
                              <a:effectLst/>
                              <a:latin typeface="Cambria Math"/>
                              <a:ea typeface="Calibri"/>
                              <a:cs typeface="Times New Roman"/>
                            </a:rPr>
                            <m:t>2</m:t>
                          </m:r>
                          <m:r>
                            <a:rPr lang="en-US" sz="2800" i="1">
                              <a:effectLst/>
                              <a:latin typeface="Cambria Math"/>
                              <a:ea typeface="Calibri"/>
                              <a:cs typeface="Times New Roman"/>
                            </a:rPr>
                            <m:t>𝑡</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b="1" i="1">
                                  <a:effectLst/>
                                  <a:latin typeface="Cambria Math"/>
                                  <a:ea typeface="Calibri"/>
                                  <a:cs typeface="Times New Roman"/>
                                </a:rPr>
                                <m:t>𝐁</m:t>
                              </m:r>
                            </m:e>
                            <m:sub>
                              <m:r>
                                <a:rPr lang="en-US" sz="2800" i="1">
                                  <a:effectLst/>
                                  <a:latin typeface="Cambria Math"/>
                                  <a:ea typeface="Calibri"/>
                                  <a:cs typeface="Times New Roman"/>
                                </a:rPr>
                                <m:t>2</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den>
                      </m:f>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sin</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2</m:t>
                              </m:r>
                            </m:sub>
                          </m:sSub>
                        </m:e>
                      </m:func>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51</m:t>
                      </m:r>
                      <m:r>
                        <m:rPr>
                          <m:sty m:val="p"/>
                        </m:rPr>
                        <a:rPr lang="en-US" sz="2800">
                          <a:effectLst/>
                          <a:latin typeface="Cambria Math"/>
                          <a:ea typeface="Calibri"/>
                          <a:cs typeface="Times New Roman"/>
                        </a:rPr>
                        <m:t>b</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Dividing eq. (8.51b) by eq. (8.51a) gives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f>
                        <m:fPr>
                          <m:ctrlPr>
                            <a:rPr lang="en-US" sz="2800" i="1">
                              <a:effectLst/>
                              <a:latin typeface="Cambria Math"/>
                              <a:ea typeface="Calibri"/>
                              <a:cs typeface="Times New Roman"/>
                            </a:rPr>
                          </m:ctrlPr>
                        </m:fPr>
                        <m:num>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tan</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1</m:t>
                                  </m:r>
                                </m:sub>
                              </m:sSub>
                            </m:e>
                          </m:func>
                        </m:num>
                        <m:den>
                          <m:func>
                            <m:funcPr>
                              <m:ctrlPr>
                                <a:rPr lang="en-US" sz="2800" i="1">
                                  <a:effectLst/>
                                  <a:latin typeface="Cambria Math"/>
                                  <a:ea typeface="Calibri"/>
                                  <a:cs typeface="Times New Roman"/>
                                </a:rPr>
                              </m:ctrlPr>
                            </m:funcPr>
                            <m:fName>
                              <m:r>
                                <m:rPr>
                                  <m:sty m:val="p"/>
                                </m:rPr>
                                <a:rPr lang="en-US" sz="2800">
                                  <a:effectLst/>
                                  <a:latin typeface="Cambria Math"/>
                                  <a:ea typeface="Calibri"/>
                                  <a:cs typeface="Times New Roman"/>
                                </a:rPr>
                                <m:t>tan</m:t>
                              </m:r>
                            </m:fName>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𝜃</m:t>
                                  </m:r>
                                </m:e>
                                <m:sub>
                                  <m:r>
                                    <a:rPr lang="en-US" sz="2800" i="1">
                                      <a:effectLst/>
                                      <a:latin typeface="Cambria Math"/>
                                      <a:ea typeface="Calibri"/>
                                      <a:cs typeface="Times New Roman"/>
                                    </a:rPr>
                                    <m:t>2</m:t>
                                  </m:r>
                                </m:sub>
                              </m:sSub>
                            </m:e>
                          </m:func>
                        </m:den>
                      </m:f>
                      <m:r>
                        <a:rPr lang="en-US" sz="2800" i="1">
                          <a:effectLst/>
                          <a:latin typeface="Cambria Math"/>
                          <a:ea typeface="Calibri"/>
                          <a:cs typeface="Times New Roman"/>
                        </a:rPr>
                        <m:t>=</m:t>
                      </m:r>
                      <m:f>
                        <m:fPr>
                          <m:ctrlPr>
                            <a:rPr lang="en-US" sz="2800" i="1">
                              <a:effectLst/>
                              <a:latin typeface="Cambria Math"/>
                              <a:ea typeface="Calibri"/>
                              <a:cs typeface="Times New Roman"/>
                            </a:rPr>
                          </m:ctrlPr>
                        </m:fPr>
                        <m:num>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1</m:t>
                              </m:r>
                            </m:sub>
                          </m:sSub>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a:rPr lang="en-US" sz="2800" i="1">
                                  <a:effectLst/>
                                  <a:latin typeface="Cambria Math"/>
                                  <a:ea typeface="Calibri"/>
                                  <a:cs typeface="Times New Roman"/>
                                </a:rPr>
                                <m:t>2</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52</m:t>
                      </m:r>
                      <m:r>
                        <a:rPr lang="en-US" sz="2800">
                          <a:effectLst/>
                          <a:latin typeface="Cambria Math"/>
                          <a:ea typeface="Calibri"/>
                          <a:cs typeface="Times New Roman"/>
                        </a:rPr>
                        <m:t>)</m:t>
                      </m:r>
                    </m:oMath>
                  </m:oMathPara>
                </a14:m>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514" y="-14514"/>
                <a:ext cx="9158514" cy="6872514"/>
              </a:xfrm>
              <a:blipFill rotWithShape="1">
                <a:blip r:embed="rId2"/>
                <a:stretch>
                  <a:fillRect l="-1398" r="-1332"/>
                </a:stretch>
              </a:blipFill>
            </p:spPr>
            <p:txBody>
              <a:bodyPr/>
              <a:lstStyle/>
              <a:p>
                <a:r>
                  <a:rPr lang="ar-IQ">
                    <a:noFill/>
                  </a:rPr>
                  <a:t> </a:t>
                </a:r>
              </a:p>
            </p:txBody>
          </p:sp>
        </mc:Fallback>
      </mc:AlternateContent>
    </p:spTree>
    <p:extLst>
      <p:ext uri="{BB962C8B-B14F-4D97-AF65-F5344CB8AC3E}">
        <p14:creationId xmlns:p14="http://schemas.microsoft.com/office/powerpoint/2010/main" val="365079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pPr algn="ctr" rtl="0">
              <a:spcAft>
                <a:spcPts val="0"/>
              </a:spcAft>
            </a:pPr>
            <a:r>
              <a:rPr lang="en-US" sz="3600" dirty="0">
                <a:latin typeface="Times New Roman"/>
                <a:ea typeface="Calibri"/>
                <a:cs typeface="Arial"/>
              </a:rPr>
              <a:t>A comparison between the electric force and the magnetic force can be </a:t>
            </a:r>
            <a:r>
              <a:rPr lang="en-US" sz="3600" dirty="0" smtClean="0">
                <a:latin typeface="Times New Roman"/>
                <a:ea typeface="Calibri"/>
                <a:cs typeface="Arial"/>
              </a:rPr>
              <a:t>made.</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96752"/>
                <a:ext cx="9144000" cy="5661248"/>
              </a:xfrm>
            </p:spPr>
            <p:txBody>
              <a:bodyPr>
                <a:normAutofit fontScale="85000" lnSpcReduction="10000"/>
              </a:bodyPr>
              <a:lstStyle/>
              <a:p>
                <a:pPr marL="342900" lvl="0" indent="-342900" algn="just" rtl="0">
                  <a:lnSpc>
                    <a:spcPct val="150000"/>
                  </a:lnSpc>
                  <a:spcAft>
                    <a:spcPts val="0"/>
                  </a:spcAft>
                  <a:buFont typeface="Symbol"/>
                  <a:buChar char=""/>
                </a:pPr>
                <a:r>
                  <a:rPr lang="en-US" sz="2800" dirty="0">
                    <a:latin typeface="Times New Roman"/>
                    <a:ea typeface="Calibri"/>
                    <a:cs typeface="Arial"/>
                  </a:rPr>
                  <a:t>The electric force </a:t>
                </a:r>
                <a14:m>
                  <m:oMath xmlns:m="http://schemas.openxmlformats.org/officeDocument/2006/math">
                    <m:acc>
                      <m:accPr>
                        <m:chr m:val="⃑"/>
                        <m:ctrlPr>
                          <a:rPr lang="en-US" sz="2800" i="1">
                            <a:effectLst/>
                            <a:latin typeface="Cambria Math"/>
                            <a:ea typeface="Calibri"/>
                            <a:cs typeface="Times New Roman"/>
                          </a:rPr>
                        </m:ctrlPr>
                      </m:accPr>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𝑒</m:t>
                            </m:r>
                          </m:sub>
                        </m:sSub>
                      </m:e>
                    </m:acc>
                  </m:oMath>
                </a14:m>
                <a:r>
                  <a:rPr lang="en-US" sz="2800" dirty="0">
                    <a:effectLst/>
                    <a:latin typeface="Times New Roman"/>
                    <a:ea typeface="Calibri"/>
                    <a:cs typeface="Arial"/>
                  </a:rPr>
                  <a:t>  is independent of the velocity of the charge. </a:t>
                </a:r>
                <a:endParaRPr lang="en-US" sz="2400" dirty="0">
                  <a:effectLst/>
                  <a:latin typeface="Calibri"/>
                  <a:ea typeface="Calibri"/>
                  <a:cs typeface="Arial"/>
                </a:endParaRPr>
              </a:p>
              <a:p>
                <a:pPr marL="342900" lvl="0" indent="-342900" algn="just" rtl="0">
                  <a:lnSpc>
                    <a:spcPct val="150000"/>
                  </a:lnSpc>
                  <a:spcAft>
                    <a:spcPts val="0"/>
                  </a:spcAft>
                  <a:buFont typeface="Symbol"/>
                  <a:buChar char=""/>
                </a:pPr>
                <a:r>
                  <a:rPr lang="en-US" sz="2800" dirty="0">
                    <a:effectLst/>
                    <a:latin typeface="Times New Roman"/>
                    <a:ea typeface="Calibri"/>
                    <a:cs typeface="Arial"/>
                  </a:rPr>
                  <a:t>The electric force </a:t>
                </a:r>
                <a14:m>
                  <m:oMath xmlns:m="http://schemas.openxmlformats.org/officeDocument/2006/math">
                    <m:acc>
                      <m:accPr>
                        <m:chr m:val="⃑"/>
                        <m:ctrlPr>
                          <a:rPr lang="en-US" sz="2800" i="1">
                            <a:effectLst/>
                            <a:latin typeface="Cambria Math"/>
                            <a:ea typeface="Calibri"/>
                            <a:cs typeface="Times New Roman"/>
                          </a:rPr>
                        </m:ctrlPr>
                      </m:accPr>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𝑒</m:t>
                            </m:r>
                          </m:sub>
                        </m:sSub>
                      </m:e>
                    </m:acc>
                  </m:oMath>
                </a14:m>
                <a:r>
                  <a:rPr lang="en-US" sz="2800" dirty="0">
                    <a:effectLst/>
                    <a:latin typeface="Times New Roman"/>
                    <a:ea typeface="Times New Roman"/>
                    <a:cs typeface="Arial"/>
                  </a:rPr>
                  <a:t> </a:t>
                </a:r>
                <a:r>
                  <a:rPr lang="en-US" sz="2800" dirty="0">
                    <a:effectLst/>
                    <a:latin typeface="Times New Roman"/>
                    <a:ea typeface="Calibri"/>
                    <a:cs typeface="Arial"/>
                  </a:rPr>
                  <a:t>can perform work on the charge and change its kinetic energy.</a:t>
                </a:r>
                <a:endParaRPr lang="en-US" sz="2400" dirty="0">
                  <a:effectLst/>
                  <a:latin typeface="Calibri"/>
                  <a:ea typeface="Calibri"/>
                  <a:cs typeface="Arial"/>
                </a:endParaRPr>
              </a:p>
              <a:p>
                <a:pPr marL="342900" lvl="0" indent="-342900" algn="just" rtl="0">
                  <a:lnSpc>
                    <a:spcPct val="110000"/>
                  </a:lnSpc>
                  <a:spcAft>
                    <a:spcPts val="0"/>
                  </a:spcAft>
                  <a:buFont typeface="Symbol"/>
                  <a:buChar char=""/>
                </a:pPr>
                <a:r>
                  <a:rPr lang="en-US" sz="2800" dirty="0">
                    <a:effectLst/>
                    <a:latin typeface="Times New Roman"/>
                    <a:ea typeface="Calibri"/>
                    <a:cs typeface="Arial"/>
                  </a:rPr>
                  <a:t>The magnetic force</a:t>
                </a:r>
                <a:r>
                  <a:rPr lang="en-US" sz="2800" dirty="0">
                    <a:effectLst/>
                    <a:latin typeface="Times New Roman"/>
                    <a:ea typeface="Times New Roman"/>
                    <a:cs typeface="Arial"/>
                  </a:rPr>
                  <a:t> </a:t>
                </a:r>
                <a14:m>
                  <m:oMath xmlns:m="http://schemas.openxmlformats.org/officeDocument/2006/math">
                    <m:acc>
                      <m:accPr>
                        <m:chr m:val="⃑"/>
                        <m:ctrlPr>
                          <a:rPr lang="en-US" sz="2800" i="1">
                            <a:effectLst/>
                            <a:latin typeface="Cambria Math"/>
                            <a:ea typeface="Calibri"/>
                            <a:cs typeface="Times New Roman"/>
                          </a:rPr>
                        </m:ctrlPr>
                      </m:accPr>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𝑚</m:t>
                            </m:r>
                          </m:sub>
                        </m:sSub>
                      </m:e>
                    </m:acc>
                  </m:oMath>
                </a14:m>
                <a:r>
                  <a:rPr lang="en-US" sz="2800" dirty="0">
                    <a:effectLst/>
                    <a:latin typeface="Times New Roman"/>
                    <a:ea typeface="Times New Roman"/>
                    <a:cs typeface="Arial"/>
                  </a:rPr>
                  <a:t> </a:t>
                </a:r>
                <a:r>
                  <a:rPr lang="en-US" sz="2800" dirty="0">
                    <a:effectLst/>
                    <a:latin typeface="Times New Roman"/>
                    <a:ea typeface="Calibri"/>
                    <a:cs typeface="Arial"/>
                  </a:rPr>
                  <a:t>depends on the charge velocity and is normal to it. </a:t>
                </a:r>
                <a:endParaRPr lang="en-US" sz="2400" dirty="0">
                  <a:effectLst/>
                  <a:latin typeface="Calibri"/>
                  <a:ea typeface="Calibri"/>
                  <a:cs typeface="Arial"/>
                </a:endParaRPr>
              </a:p>
              <a:p>
                <a:pPr marL="342900" lvl="0" indent="-342900" algn="just" rtl="0">
                  <a:lnSpc>
                    <a:spcPct val="150000"/>
                  </a:lnSpc>
                  <a:spcAft>
                    <a:spcPts val="0"/>
                  </a:spcAft>
                  <a:buFont typeface="Symbol"/>
                  <a:buChar char=""/>
                </a:pPr>
                <a:r>
                  <a:rPr lang="en-US" sz="2800" dirty="0">
                    <a:effectLst/>
                    <a:latin typeface="Times New Roman"/>
                    <a:ea typeface="Calibri"/>
                    <a:cs typeface="Arial"/>
                  </a:rPr>
                  <a:t>The magnetic force</a:t>
                </a:r>
                <a:r>
                  <a:rPr lang="en-US" sz="2800" dirty="0">
                    <a:effectLst/>
                    <a:latin typeface="Times New Roman"/>
                    <a:ea typeface="Times New Roman"/>
                    <a:cs typeface="Arial"/>
                  </a:rPr>
                  <a:t> </a:t>
                </a:r>
                <a14:m>
                  <m:oMath xmlns:m="http://schemas.openxmlformats.org/officeDocument/2006/math">
                    <m:acc>
                      <m:accPr>
                        <m:chr m:val="⃑"/>
                        <m:ctrlPr>
                          <a:rPr lang="en-US" sz="2800" i="1">
                            <a:effectLst/>
                            <a:latin typeface="Cambria Math"/>
                            <a:ea typeface="Calibri"/>
                            <a:cs typeface="Times New Roman"/>
                          </a:rPr>
                        </m:ctrlPr>
                      </m:accPr>
                      <m:e>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𝑚</m:t>
                            </m:r>
                          </m:sub>
                        </m:sSub>
                      </m:e>
                    </m:acc>
                  </m:oMath>
                </a14:m>
                <a:r>
                  <a:rPr lang="en-US" sz="2800" dirty="0">
                    <a:effectLst/>
                    <a:latin typeface="Times New Roman"/>
                    <a:ea typeface="Times New Roman"/>
                    <a:cs typeface="Arial"/>
                  </a:rPr>
                  <a:t> </a:t>
                </a:r>
                <a:r>
                  <a:rPr lang="en-US" sz="2800" dirty="0">
                    <a:effectLst/>
                    <a:latin typeface="Times New Roman"/>
                    <a:ea typeface="Calibri"/>
                    <a:cs typeface="Arial"/>
                  </a:rPr>
                  <a:t>cannot perform work because it is at right angles to the direction of motion of the </a:t>
                </a:r>
                <a:r>
                  <a:rPr lang="en-US" sz="2800" dirty="0" smtClean="0">
                    <a:effectLst/>
                    <a:latin typeface="Times New Roman"/>
                    <a:ea typeface="Calibri"/>
                    <a:cs typeface="Arial"/>
                  </a:rPr>
                  <a:t>charge; </a:t>
                </a:r>
                <a:r>
                  <a:rPr lang="en-US" sz="2800" dirty="0">
                    <a:effectLst/>
                    <a:latin typeface="Times New Roman"/>
                    <a:ea typeface="Calibri"/>
                    <a:cs typeface="Arial"/>
                  </a:rPr>
                  <a:t>it does not cause an increase in kinetic energy of the charge. </a:t>
                </a:r>
                <a:endParaRPr lang="en-US" sz="2400" dirty="0">
                  <a:effectLst/>
                  <a:latin typeface="Calibri"/>
                  <a:ea typeface="Calibri"/>
                  <a:cs typeface="Arial"/>
                </a:endParaRPr>
              </a:p>
              <a:p>
                <a:pPr algn="l" rtl="0"/>
                <a:r>
                  <a:rPr lang="en-US" sz="2800" dirty="0">
                    <a:effectLst/>
                    <a:latin typeface="Times New Roman"/>
                    <a:ea typeface="Calibri"/>
                  </a:rPr>
                  <a:t>The magnitude of </a:t>
                </a:r>
                <a14:m>
                  <m:oMath xmlns:m="http://schemas.openxmlformats.org/officeDocument/2006/math">
                    <m:acc>
                      <m:accPr>
                        <m:chr m:val="⃑"/>
                        <m:ctrlPr>
                          <a:rPr lang="en-US" sz="2800" i="1">
                            <a:effectLst/>
                            <a:latin typeface="Cambria Math"/>
                            <a:cs typeface="Times New Roman"/>
                          </a:rPr>
                        </m:ctrlPr>
                      </m:accPr>
                      <m:e>
                        <m:sSub>
                          <m:sSubPr>
                            <m:ctrlPr>
                              <a:rPr lang="en-US" sz="2800" i="1">
                                <a:effectLst/>
                                <a:latin typeface="Cambria Math"/>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𝑚</m:t>
                            </m:r>
                          </m:sub>
                        </m:sSub>
                      </m:e>
                    </m:acc>
                  </m:oMath>
                </a14:m>
                <a:r>
                  <a:rPr lang="en-US" sz="2800" dirty="0">
                    <a:effectLst/>
                    <a:latin typeface="Times New Roman"/>
                    <a:ea typeface="Calibri"/>
                  </a:rPr>
                  <a:t> is generally small compared to </a:t>
                </a:r>
                <a14:m>
                  <m:oMath xmlns:m="http://schemas.openxmlformats.org/officeDocument/2006/math">
                    <m:acc>
                      <m:accPr>
                        <m:chr m:val="⃑"/>
                        <m:ctrlPr>
                          <a:rPr lang="en-US" sz="2800" i="1">
                            <a:effectLst/>
                            <a:latin typeface="Cambria Math"/>
                            <a:cs typeface="Times New Roman"/>
                          </a:rPr>
                        </m:ctrlPr>
                      </m:accPr>
                      <m:e>
                        <m:sSub>
                          <m:sSubPr>
                            <m:ctrlPr>
                              <a:rPr lang="en-US" sz="2800" i="1">
                                <a:effectLst/>
                                <a:latin typeface="Cambria Math"/>
                                <a:cs typeface="Times New Roman"/>
                              </a:rPr>
                            </m:ctrlPr>
                          </m:sSubPr>
                          <m:e>
                            <m:r>
                              <a:rPr lang="en-US" sz="2800" i="1">
                                <a:effectLst/>
                                <a:latin typeface="Cambria Math"/>
                                <a:ea typeface="Calibri"/>
                                <a:cs typeface="Times New Roman"/>
                              </a:rPr>
                              <m:t>𝐹</m:t>
                            </m:r>
                          </m:e>
                          <m:sub>
                            <m:r>
                              <a:rPr lang="en-US" sz="2800" i="1">
                                <a:effectLst/>
                                <a:latin typeface="Cambria Math"/>
                                <a:ea typeface="Calibri"/>
                                <a:cs typeface="Times New Roman"/>
                              </a:rPr>
                              <m:t>𝑒</m:t>
                            </m:r>
                          </m:sub>
                        </m:sSub>
                      </m:e>
                    </m:acc>
                  </m:oMath>
                </a14:m>
                <a:r>
                  <a:rPr lang="en-US" sz="2800" dirty="0">
                    <a:effectLst/>
                    <a:latin typeface="Times New Roman"/>
                    <a:ea typeface="Calibri"/>
                  </a:rPr>
                  <a:t> except at high velocities.</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96752"/>
                <a:ext cx="9144000" cy="5661248"/>
              </a:xfrm>
              <a:blipFill rotWithShape="1">
                <a:blip r:embed="rId2"/>
                <a:stretch>
                  <a:fillRect l="-933" r="-1000"/>
                </a:stretch>
              </a:blipFill>
            </p:spPr>
            <p:txBody>
              <a:bodyPr/>
              <a:lstStyle/>
              <a:p>
                <a:r>
                  <a:rPr lang="ar-IQ">
                    <a:noFill/>
                  </a:rPr>
                  <a:t> </a:t>
                </a:r>
              </a:p>
            </p:txBody>
          </p:sp>
        </mc:Fallback>
      </mc:AlternateContent>
    </p:spTree>
    <p:extLst>
      <p:ext uri="{BB962C8B-B14F-4D97-AF65-F5344CB8AC3E}">
        <p14:creationId xmlns:p14="http://schemas.microsoft.com/office/powerpoint/2010/main" val="318109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1412776"/>
              </a:xfrm>
            </p:spPr>
            <p:txBody>
              <a:bodyPr>
                <a:noAutofit/>
              </a:bodyPr>
              <a:lstStyle/>
              <a:p>
                <a:pPr algn="ctr" rtl="0">
                  <a:lnSpc>
                    <a:spcPct val="150000"/>
                  </a:lnSpc>
                  <a:spcBef>
                    <a:spcPts val="1200"/>
                  </a:spcBef>
                  <a:spcAft>
                    <a:spcPts val="0"/>
                  </a:spcAft>
                </a:pPr>
                <a:r>
                  <a:rPr lang="en-US" sz="3200" dirty="0" smtClean="0">
                    <a:solidFill>
                      <a:srgbClr val="FF0000"/>
                    </a:solidFill>
                    <a:latin typeface="Times New Roman"/>
                    <a:ea typeface="Calibri"/>
                    <a:cs typeface="Arial"/>
                  </a:rPr>
                  <a:t>For a moving charge </a:t>
                </a:r>
                <a14:m>
                  <m:oMath xmlns:m="http://schemas.openxmlformats.org/officeDocument/2006/math">
                    <m:r>
                      <a:rPr lang="en-US" sz="3200" i="1">
                        <a:solidFill>
                          <a:srgbClr val="FF0000"/>
                        </a:solidFill>
                        <a:latin typeface="Cambria Math"/>
                        <a:ea typeface="Calibri"/>
                        <a:cs typeface="Times New Roman"/>
                      </a:rPr>
                      <m:t>𝑄</m:t>
                    </m:r>
                  </m:oMath>
                </a14:m>
                <a:r>
                  <a:rPr lang="en-US" sz="3200" dirty="0">
                    <a:solidFill>
                      <a:srgbClr val="FF0000"/>
                    </a:solidFill>
                    <a:latin typeface="Times New Roman"/>
                    <a:ea typeface="Calibri"/>
                    <a:cs typeface="Arial"/>
                  </a:rPr>
                  <a:t> in </a:t>
                </a:r>
                <a:r>
                  <a:rPr lang="en-US" sz="3200" dirty="0" smtClean="0">
                    <a:solidFill>
                      <a:srgbClr val="FF0000"/>
                    </a:solidFill>
                    <a:latin typeface="Times New Roman"/>
                    <a:ea typeface="Calibri"/>
                    <a:cs typeface="Arial"/>
                  </a:rPr>
                  <a:t>both </a:t>
                </a:r>
                <a:r>
                  <a:rPr lang="en-US" sz="3200" dirty="0">
                    <a:solidFill>
                      <a:srgbClr val="FF0000"/>
                    </a:solidFill>
                    <a:latin typeface="Times New Roman"/>
                    <a:ea typeface="Calibri"/>
                    <a:cs typeface="Arial"/>
                  </a:rPr>
                  <a:t>electric and magnetic fields, the total force on the charge is given </a:t>
                </a:r>
                <a:r>
                  <a:rPr lang="en-US" sz="3200" dirty="0" smtClean="0">
                    <a:solidFill>
                      <a:srgbClr val="FF0000"/>
                    </a:solidFill>
                    <a:latin typeface="Times New Roman"/>
                    <a:ea typeface="Calibri"/>
                    <a:cs typeface="Arial"/>
                  </a:rPr>
                  <a:t>by.</a:t>
                </a:r>
                <a:endParaRPr lang="ar-IQ" sz="32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1412776"/>
              </a:xfrm>
              <a:blipFill rotWithShape="1">
                <a:blip r:embed="rId2"/>
                <a:stretch>
                  <a:fillRect t="-1724" r="-667" b="-9052"/>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12776"/>
                <a:ext cx="9144000" cy="5445224"/>
              </a:xfrm>
            </p:spPr>
            <p:txBody>
              <a:bodyPr>
                <a:normAutofit/>
              </a:bodyPr>
              <a:lstStyle/>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a:ea typeface="Calibri"/>
                              <a:cs typeface="Times New Roman"/>
                            </a:rPr>
                          </m:ctrlPr>
                        </m:accPr>
                        <m:e>
                          <m:r>
                            <a:rPr lang="en-US" sz="3200" i="1">
                              <a:effectLst/>
                              <a:latin typeface="Cambria Math"/>
                              <a:ea typeface="Calibri"/>
                              <a:cs typeface="Times New Roman"/>
                            </a:rPr>
                            <m:t>𝐹</m:t>
                          </m:r>
                        </m:e>
                      </m:acc>
                      <m:r>
                        <a:rPr lang="en-US" sz="3200" i="1">
                          <a:effectLst/>
                          <a:latin typeface="Cambria Math"/>
                          <a:ea typeface="Calibri"/>
                          <a:cs typeface="Times New Roman"/>
                        </a:rPr>
                        <m:t>=</m:t>
                      </m:r>
                      <m:acc>
                        <m:accPr>
                          <m:chr m:val="⃑"/>
                          <m:ctrlPr>
                            <a:rPr lang="en-US" sz="3200" i="1">
                              <a:effectLst/>
                              <a:latin typeface="Cambria Math"/>
                              <a:ea typeface="Calibri"/>
                              <a:cs typeface="Times New Roman"/>
                            </a:rPr>
                          </m:ctrlPr>
                        </m:accPr>
                        <m:e>
                          <m:sSub>
                            <m:sSubPr>
                              <m:ctrlPr>
                                <a:rPr lang="en-US" sz="3200" i="1">
                                  <a:effectLst/>
                                  <a:latin typeface="Cambria Math"/>
                                  <a:ea typeface="Calibri"/>
                                  <a:cs typeface="Times New Roman"/>
                                </a:rPr>
                              </m:ctrlPr>
                            </m:sSubPr>
                            <m:e>
                              <m:r>
                                <a:rPr lang="en-US" sz="3200" i="1">
                                  <a:effectLst/>
                                  <a:latin typeface="Cambria Math"/>
                                  <a:ea typeface="Calibri"/>
                                  <a:cs typeface="Times New Roman"/>
                                </a:rPr>
                                <m:t>𝐹</m:t>
                              </m:r>
                            </m:e>
                            <m:sub>
                              <m:r>
                                <a:rPr lang="en-US" sz="3200" i="1">
                                  <a:effectLst/>
                                  <a:latin typeface="Cambria Math"/>
                                  <a:ea typeface="Calibri"/>
                                  <a:cs typeface="Times New Roman"/>
                                </a:rPr>
                                <m:t>𝑒</m:t>
                              </m:r>
                            </m:sub>
                          </m:sSub>
                        </m:e>
                      </m:acc>
                      <m:r>
                        <a:rPr lang="en-US" sz="3200" i="1">
                          <a:effectLst/>
                          <a:latin typeface="Cambria Math"/>
                          <a:ea typeface="Calibri"/>
                          <a:cs typeface="Times New Roman"/>
                        </a:rPr>
                        <m:t>+</m:t>
                      </m:r>
                      <m:acc>
                        <m:accPr>
                          <m:chr m:val="⃑"/>
                          <m:ctrlPr>
                            <a:rPr lang="en-US" sz="3200" i="1">
                              <a:effectLst/>
                              <a:latin typeface="Cambria Math"/>
                              <a:ea typeface="Calibri"/>
                              <a:cs typeface="Times New Roman"/>
                            </a:rPr>
                          </m:ctrlPr>
                        </m:accPr>
                        <m:e>
                          <m:sSub>
                            <m:sSubPr>
                              <m:ctrlPr>
                                <a:rPr lang="en-US" sz="3200" i="1">
                                  <a:effectLst/>
                                  <a:latin typeface="Cambria Math"/>
                                  <a:ea typeface="Calibri"/>
                                  <a:cs typeface="Times New Roman"/>
                                </a:rPr>
                              </m:ctrlPr>
                            </m:sSubPr>
                            <m:e>
                              <m:r>
                                <a:rPr lang="en-US" sz="3200" i="1">
                                  <a:effectLst/>
                                  <a:latin typeface="Cambria Math"/>
                                  <a:ea typeface="Calibri"/>
                                  <a:cs typeface="Times New Roman"/>
                                </a:rPr>
                                <m:t>𝐹</m:t>
                              </m:r>
                            </m:e>
                            <m:sub>
                              <m:r>
                                <a:rPr lang="en-US" sz="3200" i="1">
                                  <a:effectLst/>
                                  <a:latin typeface="Cambria Math"/>
                                  <a:ea typeface="Calibri"/>
                                  <a:cs typeface="Times New Roman"/>
                                </a:rPr>
                                <m:t>𝑚</m:t>
                              </m:r>
                            </m:sub>
                          </m:sSub>
                        </m:e>
                      </m:acc>
                      <m:r>
                        <a:rPr lang="en-US" sz="3200" i="1">
                          <a:effectLst/>
                          <a:latin typeface="Cambria Math"/>
                          <a:ea typeface="Calibri"/>
                          <a:cs typeface="Times New Roman"/>
                        </a:rPr>
                        <m:t>=</m:t>
                      </m:r>
                      <m:r>
                        <a:rPr lang="en-US" sz="3200" i="1">
                          <a:effectLst/>
                          <a:latin typeface="Cambria Math"/>
                          <a:ea typeface="Calibri"/>
                          <a:cs typeface="Times New Roman"/>
                        </a:rPr>
                        <m:t>𝑄</m:t>
                      </m:r>
                      <m:r>
                        <a:rPr lang="en-US" sz="3200" i="1">
                          <a:effectLst/>
                          <a:latin typeface="Cambria Math"/>
                          <a:ea typeface="Calibri"/>
                          <a:cs typeface="Times New Roman"/>
                        </a:rPr>
                        <m:t> </m:t>
                      </m:r>
                      <m:r>
                        <a:rPr lang="en-US" sz="3200" b="1" i="1">
                          <a:effectLst/>
                          <a:latin typeface="Cambria Math"/>
                          <a:ea typeface="Calibri"/>
                          <a:cs typeface="Times New Roman"/>
                        </a:rPr>
                        <m:t>𝐄</m:t>
                      </m:r>
                      <m:r>
                        <a:rPr lang="en-US" sz="3200" i="1">
                          <a:effectLst/>
                          <a:latin typeface="Cambria Math"/>
                          <a:ea typeface="Calibri"/>
                          <a:cs typeface="Times New Roman"/>
                        </a:rPr>
                        <m:t>+</m:t>
                      </m:r>
                      <m:r>
                        <a:rPr lang="en-US" sz="3200" i="1">
                          <a:effectLst/>
                          <a:latin typeface="Cambria Math"/>
                          <a:ea typeface="Calibri"/>
                          <a:cs typeface="Times New Roman"/>
                        </a:rPr>
                        <m:t>𝑄</m:t>
                      </m:r>
                      <m:r>
                        <a:rPr lang="en-US" sz="3200" b="1" i="1">
                          <a:effectLst/>
                          <a:latin typeface="Cambria Math"/>
                          <a:ea typeface="Calibri"/>
                          <a:cs typeface="Times New Roman"/>
                        </a:rPr>
                        <m:t>𝐮</m:t>
                      </m:r>
                      <m:r>
                        <a:rPr lang="en-US" sz="3200" i="1">
                          <a:effectLst/>
                          <a:latin typeface="Cambria Math"/>
                          <a:ea typeface="Calibri"/>
                          <a:cs typeface="Times New Roman"/>
                        </a:rPr>
                        <m:t>×</m:t>
                      </m:r>
                      <m:r>
                        <a:rPr lang="en-US" sz="3200" b="1" i="1">
                          <a:effectLst/>
                          <a:latin typeface="Cambria Math"/>
                          <a:ea typeface="Calibri"/>
                          <a:cs typeface="Times New Roman"/>
                        </a:rPr>
                        <m:t>𝐁</m:t>
                      </m:r>
                      <m:r>
                        <a:rPr lang="en-US" sz="3200" i="1">
                          <a:effectLst/>
                          <a:latin typeface="Cambria Math"/>
                          <a:ea typeface="Calibri"/>
                          <a:cs typeface="Times New Roman"/>
                        </a:rPr>
                        <m:t>=</m:t>
                      </m:r>
                      <m:r>
                        <a:rPr lang="en-US" sz="3200" i="1">
                          <a:effectLst/>
                          <a:latin typeface="Cambria Math"/>
                          <a:ea typeface="Calibri"/>
                          <a:cs typeface="Times New Roman"/>
                        </a:rPr>
                        <m:t>𝑄</m:t>
                      </m:r>
                      <m:r>
                        <a:rPr lang="en-US" sz="3200" i="1">
                          <a:effectLst/>
                          <a:latin typeface="Cambria Math"/>
                          <a:ea typeface="Calibri"/>
                          <a:cs typeface="Times New Roman"/>
                        </a:rPr>
                        <m:t> </m:t>
                      </m:r>
                      <m:d>
                        <m:dPr>
                          <m:ctrlPr>
                            <a:rPr lang="en-US" sz="3200" b="1" i="1">
                              <a:effectLst/>
                              <a:latin typeface="Cambria Math"/>
                              <a:cs typeface="Times New Roman"/>
                            </a:rPr>
                          </m:ctrlPr>
                        </m:dPr>
                        <m:e>
                          <m:r>
                            <a:rPr lang="en-US" sz="3200" b="1" i="1">
                              <a:effectLst/>
                              <a:latin typeface="Cambria Math"/>
                              <a:ea typeface="Calibri"/>
                              <a:cs typeface="Times New Roman"/>
                            </a:rPr>
                            <m:t>𝐄</m:t>
                          </m:r>
                          <m:r>
                            <a:rPr lang="en-US" sz="3200" i="1">
                              <a:effectLst/>
                              <a:latin typeface="Cambria Math"/>
                              <a:ea typeface="Calibri"/>
                              <a:cs typeface="Times New Roman"/>
                            </a:rPr>
                            <m:t>+</m:t>
                          </m:r>
                          <m:r>
                            <a:rPr lang="en-US" sz="3200" b="1" i="1">
                              <a:effectLst/>
                              <a:latin typeface="Cambria Math"/>
                              <a:ea typeface="Calibri"/>
                              <a:cs typeface="Times New Roman"/>
                            </a:rPr>
                            <m:t>𝐮</m:t>
                          </m:r>
                          <m:r>
                            <a:rPr lang="en-US" sz="3200" i="1">
                              <a:effectLst/>
                              <a:latin typeface="Cambria Math"/>
                              <a:ea typeface="Calibri"/>
                              <a:cs typeface="Times New Roman"/>
                            </a:rPr>
                            <m:t>×</m:t>
                          </m:r>
                          <m:r>
                            <a:rPr lang="en-US" sz="3200" b="1" i="1">
                              <a:effectLst/>
                              <a:latin typeface="Cambria Math"/>
                              <a:ea typeface="Calibri"/>
                              <a:cs typeface="Times New Roman"/>
                            </a:rPr>
                            <m:t>𝐁</m:t>
                          </m:r>
                        </m:e>
                      </m:d>
                    </m:oMath>
                  </m:oMathPara>
                </a14:m>
                <a:endParaRPr lang="en-US" sz="3200" dirty="0" smtClean="0"/>
              </a:p>
              <a:p>
                <a:pPr marL="0" indent="0" algn="just" rtl="0">
                  <a:lnSpc>
                    <a:spcPct val="150000"/>
                  </a:lnSpc>
                  <a:spcAft>
                    <a:spcPts val="0"/>
                  </a:spcAft>
                  <a:buNone/>
                </a:pPr>
                <a:endParaRPr lang="en-US" sz="3200" dirty="0" smtClean="0"/>
              </a:p>
              <a:p>
                <a:pPr marL="0" indent="0" algn="just" rtl="0">
                  <a:lnSpc>
                    <a:spcPct val="150000"/>
                  </a:lnSpc>
                  <a:spcAft>
                    <a:spcPts val="0"/>
                  </a:spcAft>
                  <a:buNone/>
                </a:pPr>
                <a:r>
                  <a:rPr lang="en-US" sz="3200" dirty="0">
                    <a:solidFill>
                      <a:srgbClr val="FF0000"/>
                    </a:solidFill>
                    <a:latin typeface="Times New Roman"/>
                    <a:ea typeface="Calibri"/>
                    <a:cs typeface="Arial"/>
                  </a:rPr>
                  <a:t>Lorentz force equation</a:t>
                </a:r>
                <a:r>
                  <a:rPr lang="en-US" sz="3200" dirty="0">
                    <a:effectLst/>
                    <a:latin typeface="Times New Roman"/>
                    <a:ea typeface="Calibri"/>
                    <a:cs typeface="Arial"/>
                  </a:rPr>
                  <a:t> relates mechanical force to electrical force. If the mass of the charged particle moving in </a:t>
                </a:r>
                <a14:m>
                  <m:oMath xmlns:m="http://schemas.openxmlformats.org/officeDocument/2006/math">
                    <m:r>
                      <a:rPr lang="en-US" sz="3200" b="1" i="1">
                        <a:effectLst/>
                        <a:latin typeface="Cambria Math"/>
                        <a:ea typeface="Calibri"/>
                        <a:cs typeface="Times New Roman"/>
                      </a:rPr>
                      <m:t>𝐄</m:t>
                    </m:r>
                  </m:oMath>
                </a14:m>
                <a:r>
                  <a:rPr lang="en-US" sz="3200" dirty="0">
                    <a:effectLst/>
                    <a:latin typeface="Times New Roman"/>
                    <a:ea typeface="Calibri"/>
                    <a:cs typeface="Arial"/>
                  </a:rPr>
                  <a:t> and </a:t>
                </a:r>
                <a14:m>
                  <m:oMath xmlns:m="http://schemas.openxmlformats.org/officeDocument/2006/math">
                    <m:r>
                      <a:rPr lang="en-US" sz="3200" b="1" i="1">
                        <a:effectLst/>
                        <a:latin typeface="Cambria Math"/>
                        <a:ea typeface="Calibri"/>
                        <a:cs typeface="Times New Roman"/>
                      </a:rPr>
                      <m:t>𝐁</m:t>
                    </m:r>
                  </m:oMath>
                </a14:m>
                <a:r>
                  <a:rPr lang="en-US" sz="3200" dirty="0">
                    <a:effectLst/>
                    <a:latin typeface="Times New Roman"/>
                    <a:ea typeface="Calibri"/>
                    <a:cs typeface="Arial"/>
                  </a:rPr>
                  <a:t> fields is (m), by Newton's second law of </a:t>
                </a:r>
                <a:r>
                  <a:rPr lang="en-US" sz="3200" dirty="0" smtClean="0">
                    <a:effectLst/>
                    <a:latin typeface="Times New Roman"/>
                    <a:ea typeface="Calibri"/>
                    <a:cs typeface="Arial"/>
                  </a:rPr>
                  <a:t>motion.</a:t>
                </a:r>
                <a:endParaRPr lang="en-US" sz="28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12776"/>
                <a:ext cx="9144000" cy="5445224"/>
              </a:xfrm>
              <a:blipFill rotWithShape="1">
                <a:blip r:embed="rId3"/>
                <a:stretch>
                  <a:fillRect l="-1667" r="-1667"/>
                </a:stretch>
              </a:blipFill>
            </p:spPr>
            <p:txBody>
              <a:bodyPr/>
              <a:lstStyle/>
              <a:p>
                <a:r>
                  <a:rPr lang="ar-IQ">
                    <a:noFill/>
                  </a:rPr>
                  <a:t> </a:t>
                </a:r>
              </a:p>
            </p:txBody>
          </p:sp>
        </mc:Fallback>
      </mc:AlternateContent>
      <p:sp>
        <p:nvSpPr>
          <p:cNvPr id="5" name="Rectangle 4"/>
          <p:cNvSpPr/>
          <p:nvPr/>
        </p:nvSpPr>
        <p:spPr>
          <a:xfrm>
            <a:off x="1475656" y="2420888"/>
            <a:ext cx="4032448" cy="86409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ctr"/>
            <a:r>
              <a:rPr lang="en-US" sz="3200" dirty="0">
                <a:solidFill>
                  <a:srgbClr val="FF0000"/>
                </a:solidFill>
                <a:latin typeface="Times New Roman"/>
                <a:ea typeface="Calibri"/>
              </a:rPr>
              <a:t>Lorentz force equation</a:t>
            </a:r>
            <a:endParaRPr lang="ar-IQ" sz="3200" dirty="0">
              <a:solidFill>
                <a:prstClr val="black"/>
              </a:solidFill>
            </a:endParaRPr>
          </a:p>
        </p:txBody>
      </p:sp>
      <p:sp>
        <p:nvSpPr>
          <p:cNvPr id="7" name="Bent Arrow 6"/>
          <p:cNvSpPr/>
          <p:nvPr/>
        </p:nvSpPr>
        <p:spPr>
          <a:xfrm rot="16200000">
            <a:off x="719572" y="2240868"/>
            <a:ext cx="648072" cy="864096"/>
          </a:xfrm>
          <a:prstGeom prst="ben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IQ">
              <a:solidFill>
                <a:schemeClr val="tx1"/>
              </a:solidFill>
            </a:endParaRPr>
          </a:p>
        </p:txBody>
      </p:sp>
      <mc:AlternateContent xmlns:mc="http://schemas.openxmlformats.org/markup-compatibility/2006" xmlns:a14="http://schemas.microsoft.com/office/drawing/2010/main">
        <mc:Choice Requires="a14">
          <p:sp>
            <p:nvSpPr>
              <p:cNvPr id="8" name="Rounded Rectangle 7"/>
              <p:cNvSpPr/>
              <p:nvPr/>
            </p:nvSpPr>
            <p:spPr>
              <a:xfrm>
                <a:off x="2483768" y="5445224"/>
                <a:ext cx="6552728" cy="14127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lvl="0">
                  <a:lnSpc>
                    <a:spcPct val="110000"/>
                  </a:lnSpc>
                  <a:spcBef>
                    <a:spcPct val="20000"/>
                  </a:spcBef>
                  <a:buClr>
                    <a:srgbClr val="0BD0D9"/>
                  </a:buClr>
                  <a:buSzPct val="95000"/>
                </a:pPr>
                <a14:m>
                  <m:oMathPara xmlns:m="http://schemas.openxmlformats.org/officeDocument/2006/math">
                    <m:oMathParaPr>
                      <m:jc m:val="centerGroup"/>
                    </m:oMathParaPr>
                    <m:oMath xmlns:m="http://schemas.openxmlformats.org/officeDocument/2006/math">
                      <m:acc>
                        <m:accPr>
                          <m:chr m:val="⃑"/>
                          <m:ctrlPr>
                            <a:rPr lang="en-US" sz="3200" i="1">
                              <a:solidFill>
                                <a:prstClr val="black"/>
                              </a:solidFill>
                              <a:latin typeface="Cambria Math"/>
                              <a:cs typeface="Times New Roman"/>
                            </a:rPr>
                          </m:ctrlPr>
                        </m:accPr>
                        <m:e>
                          <m:r>
                            <a:rPr lang="en-US" sz="3200" i="1">
                              <a:solidFill>
                                <a:prstClr val="black"/>
                              </a:solidFill>
                              <a:latin typeface="Cambria Math"/>
                              <a:ea typeface="Calibri"/>
                              <a:cs typeface="Times New Roman"/>
                            </a:rPr>
                            <m:t>𝐹</m:t>
                          </m:r>
                        </m:e>
                      </m:acc>
                      <m:r>
                        <a:rPr lang="en-US" sz="3200" b="1">
                          <a:solidFill>
                            <a:prstClr val="black"/>
                          </a:solidFill>
                          <a:latin typeface="Cambria Math"/>
                          <a:ea typeface="Calibri"/>
                          <a:cs typeface="Times New Roman"/>
                        </a:rPr>
                        <m:t>=</m:t>
                      </m:r>
                      <m:r>
                        <m:rPr>
                          <m:sty m:val="p"/>
                        </m:rPr>
                        <a:rPr lang="en-US" sz="3200">
                          <a:solidFill>
                            <a:prstClr val="black"/>
                          </a:solidFill>
                          <a:latin typeface="Cambria Math"/>
                          <a:ea typeface="Calibri"/>
                          <a:cs typeface="Times New Roman"/>
                        </a:rPr>
                        <m:t>m</m:t>
                      </m:r>
                      <m:f>
                        <m:fPr>
                          <m:ctrlPr>
                            <a:rPr lang="en-US" sz="3200" i="1">
                              <a:solidFill>
                                <a:prstClr val="black"/>
                              </a:solidFill>
                              <a:latin typeface="Cambria Math"/>
                              <a:cs typeface="Times New Roman"/>
                            </a:rPr>
                          </m:ctrlPr>
                        </m:fPr>
                        <m:num>
                          <m:r>
                            <a:rPr lang="en-US" sz="3200" i="1">
                              <a:solidFill>
                                <a:prstClr val="black"/>
                              </a:solidFill>
                              <a:latin typeface="Cambria Math"/>
                              <a:ea typeface="Calibri"/>
                              <a:cs typeface="Times New Roman"/>
                            </a:rPr>
                            <m:t>𝑑</m:t>
                          </m:r>
                          <m:r>
                            <a:rPr lang="en-US" sz="3200" b="1" i="1">
                              <a:solidFill>
                                <a:prstClr val="black"/>
                              </a:solidFill>
                              <a:latin typeface="Cambria Math"/>
                              <a:ea typeface="Calibri"/>
                              <a:cs typeface="Times New Roman"/>
                            </a:rPr>
                            <m:t>𝐮</m:t>
                          </m:r>
                        </m:num>
                        <m:den>
                          <m:r>
                            <a:rPr lang="en-US" sz="3200" i="1">
                              <a:solidFill>
                                <a:prstClr val="black"/>
                              </a:solidFill>
                              <a:latin typeface="Cambria Math"/>
                              <a:ea typeface="Calibri"/>
                              <a:cs typeface="Times New Roman"/>
                            </a:rPr>
                            <m:t>𝑑𝑡</m:t>
                          </m:r>
                        </m:den>
                      </m:f>
                      <m:r>
                        <a:rPr lang="en-US" sz="3200" b="1">
                          <a:solidFill>
                            <a:prstClr val="black"/>
                          </a:solidFill>
                          <a:latin typeface="Cambria Math"/>
                          <a:ea typeface="Calibri"/>
                          <a:cs typeface="Times New Roman"/>
                        </a:rPr>
                        <m:t>=</m:t>
                      </m:r>
                      <m:r>
                        <m:rPr>
                          <m:sty m:val="p"/>
                        </m:rPr>
                        <a:rPr lang="en-US" sz="3200">
                          <a:solidFill>
                            <a:prstClr val="black"/>
                          </a:solidFill>
                          <a:latin typeface="Cambria Math"/>
                          <a:ea typeface="Calibri"/>
                          <a:cs typeface="Times New Roman"/>
                        </a:rPr>
                        <m:t>m</m:t>
                      </m:r>
                      <m:r>
                        <a:rPr lang="en-US" sz="3200" b="1" i="1">
                          <a:solidFill>
                            <a:prstClr val="black"/>
                          </a:solidFill>
                          <a:latin typeface="Cambria Math"/>
                          <a:ea typeface="Calibri"/>
                          <a:cs typeface="Times New Roman"/>
                        </a:rPr>
                        <m:t>𝐚</m:t>
                      </m:r>
                      <m:r>
                        <a:rPr lang="en-US" sz="3200" i="1">
                          <a:solidFill>
                            <a:prstClr val="black"/>
                          </a:solidFill>
                          <a:latin typeface="Cambria Math"/>
                          <a:ea typeface="Calibri"/>
                          <a:cs typeface="Times New Roman"/>
                        </a:rPr>
                        <m:t>=</m:t>
                      </m:r>
                      <m:r>
                        <a:rPr lang="en-US" sz="3200" i="1">
                          <a:solidFill>
                            <a:prstClr val="black"/>
                          </a:solidFill>
                          <a:latin typeface="Cambria Math"/>
                          <a:ea typeface="Calibri"/>
                          <a:cs typeface="Times New Roman"/>
                        </a:rPr>
                        <m:t>𝑄</m:t>
                      </m:r>
                      <m:r>
                        <a:rPr lang="en-US" sz="3200" i="1">
                          <a:solidFill>
                            <a:prstClr val="black"/>
                          </a:solidFill>
                          <a:latin typeface="Cambria Math"/>
                          <a:ea typeface="Calibri"/>
                          <a:cs typeface="Times New Roman"/>
                        </a:rPr>
                        <m:t> </m:t>
                      </m:r>
                      <m:d>
                        <m:dPr>
                          <m:ctrlPr>
                            <a:rPr lang="en-US" sz="3200" b="1" i="1">
                              <a:solidFill>
                                <a:prstClr val="black"/>
                              </a:solidFill>
                              <a:latin typeface="Cambria Math"/>
                              <a:cs typeface="Times New Roman"/>
                            </a:rPr>
                          </m:ctrlPr>
                        </m:dPr>
                        <m:e>
                          <m:r>
                            <a:rPr lang="en-US" sz="3200" b="1" i="1">
                              <a:solidFill>
                                <a:prstClr val="black"/>
                              </a:solidFill>
                              <a:latin typeface="Cambria Math"/>
                              <a:ea typeface="Calibri"/>
                              <a:cs typeface="Times New Roman"/>
                            </a:rPr>
                            <m:t>𝐄</m:t>
                          </m:r>
                          <m:r>
                            <a:rPr lang="en-US" sz="3200" i="1">
                              <a:solidFill>
                                <a:prstClr val="black"/>
                              </a:solidFill>
                              <a:latin typeface="Cambria Math"/>
                              <a:ea typeface="Calibri"/>
                              <a:cs typeface="Times New Roman"/>
                            </a:rPr>
                            <m:t>+</m:t>
                          </m:r>
                          <m:r>
                            <a:rPr lang="en-US" sz="3200" b="1" i="1">
                              <a:solidFill>
                                <a:prstClr val="black"/>
                              </a:solidFill>
                              <a:latin typeface="Cambria Math"/>
                              <a:ea typeface="Calibri"/>
                              <a:cs typeface="Times New Roman"/>
                            </a:rPr>
                            <m:t>𝐮</m:t>
                          </m:r>
                          <m:r>
                            <a:rPr lang="en-US" sz="3200" i="1">
                              <a:solidFill>
                                <a:prstClr val="black"/>
                              </a:solidFill>
                              <a:latin typeface="Cambria Math"/>
                              <a:ea typeface="Calibri"/>
                              <a:cs typeface="Times New Roman"/>
                            </a:rPr>
                            <m:t>×</m:t>
                          </m:r>
                          <m:r>
                            <a:rPr lang="en-US" sz="3200" b="1" i="1">
                              <a:solidFill>
                                <a:prstClr val="black"/>
                              </a:solidFill>
                              <a:latin typeface="Cambria Math"/>
                              <a:ea typeface="Calibri"/>
                              <a:cs typeface="Times New Roman"/>
                            </a:rPr>
                            <m:t>𝐁</m:t>
                          </m:r>
                        </m:e>
                      </m:d>
                    </m:oMath>
                  </m:oMathPara>
                </a14:m>
                <a:endParaRPr lang="ar-IQ" sz="3200" dirty="0">
                  <a:solidFill>
                    <a:prstClr val="black"/>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2483768" y="5445224"/>
                <a:ext cx="6552728" cy="1412776"/>
              </a:xfrm>
              <a:prstGeom prst="round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67793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 y="0"/>
            <a:ext cx="9114972" cy="908720"/>
          </a:xfrm>
        </p:spPr>
        <p:txBody>
          <a:bodyPr>
            <a:normAutofit/>
          </a:bodyPr>
          <a:lstStyle/>
          <a:p>
            <a:pPr algn="just" rtl="0">
              <a:lnSpc>
                <a:spcPct val="150000"/>
              </a:lnSpc>
              <a:spcBef>
                <a:spcPts val="1200"/>
              </a:spcBef>
              <a:spcAft>
                <a:spcPts val="0"/>
              </a:spcAft>
            </a:pPr>
            <a:r>
              <a:rPr lang="en-US" sz="3600" dirty="0">
                <a:solidFill>
                  <a:srgbClr val="FF0000"/>
                </a:solidFill>
                <a:latin typeface="Times New Roman"/>
                <a:ea typeface="Calibri"/>
                <a:cs typeface="Arial"/>
              </a:rPr>
              <a:t>8.2.2 Force on a Differential Current Element</a:t>
            </a:r>
            <a:r>
              <a:rPr lang="en-US" sz="3600" dirty="0" smtClean="0">
                <a:solidFill>
                  <a:srgbClr val="FF0000"/>
                </a:solidFill>
                <a:latin typeface="Times New Roman"/>
                <a:ea typeface="Calibri"/>
                <a:cs typeface="Arial"/>
              </a:rPr>
              <a:t>.</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08720"/>
                <a:ext cx="9144000" cy="5949280"/>
              </a:xfrm>
            </p:spPr>
            <p:txBody>
              <a:bodyPr>
                <a:normAutofit/>
              </a:bodyPr>
              <a:lstStyle/>
              <a:p>
                <a:pPr marL="0" indent="0" algn="just" rtl="0">
                  <a:lnSpc>
                    <a:spcPct val="150000"/>
                  </a:lnSpc>
                  <a:spcAft>
                    <a:spcPts val="0"/>
                  </a:spcAft>
                  <a:buNone/>
                </a:pPr>
                <a:r>
                  <a:rPr lang="en-US" sz="2800" dirty="0" smtClean="0">
                    <a:latin typeface="Times New Roman"/>
                    <a:ea typeface="Calibri"/>
                    <a:cs typeface="Arial"/>
                  </a:rPr>
                  <a:t>The force on a </a:t>
                </a:r>
                <a:r>
                  <a:rPr lang="en-US" sz="2800" dirty="0">
                    <a:solidFill>
                      <a:prstClr val="black"/>
                    </a:solidFill>
                    <a:latin typeface="Times New Roman"/>
                    <a:ea typeface="Calibri"/>
                    <a:cs typeface="Arial"/>
                  </a:rPr>
                  <a:t>moving </a:t>
                </a:r>
                <a:r>
                  <a:rPr lang="en-US" sz="2800" dirty="0" smtClean="0">
                    <a:latin typeface="Times New Roman"/>
                    <a:ea typeface="Calibri"/>
                    <a:cs typeface="Arial"/>
                  </a:rPr>
                  <a:t>charge in </a:t>
                </a:r>
                <a:r>
                  <a:rPr lang="en-US" sz="2800" dirty="0">
                    <a:latin typeface="Times New Roman"/>
                    <a:ea typeface="Calibri"/>
                    <a:cs typeface="Arial"/>
                  </a:rPr>
                  <a:t>a </a:t>
                </a:r>
                <a:r>
                  <a:rPr lang="en-US" sz="2800" dirty="0" smtClean="0">
                    <a:latin typeface="Times New Roman"/>
                    <a:ea typeface="Calibri"/>
                    <a:cs typeface="Arial"/>
                  </a:rPr>
                  <a:t>magnetic </a:t>
                </a:r>
                <a:r>
                  <a:rPr lang="en-US" sz="2800" dirty="0">
                    <a:latin typeface="Times New Roman"/>
                    <a:ea typeface="Calibri"/>
                    <a:cs typeface="Arial"/>
                  </a:rPr>
                  <a:t>field </a:t>
                </a:r>
                <a:r>
                  <a:rPr lang="en-US" sz="2800" dirty="0" smtClean="0">
                    <a:latin typeface="Times New Roman"/>
                    <a:ea typeface="Calibri"/>
                    <a:cs typeface="Arial"/>
                  </a:rPr>
                  <a:t>can </a:t>
                </a:r>
                <a:r>
                  <a:rPr lang="en-US" sz="2800" dirty="0">
                    <a:latin typeface="Times New Roman"/>
                    <a:ea typeface="Calibri"/>
                    <a:cs typeface="Arial"/>
                  </a:rPr>
                  <a:t>be written as the differential force exerted on a differential element of charge </a:t>
                </a:r>
                <a:r>
                  <a:rPr lang="en-US" sz="2800" dirty="0">
                    <a:solidFill>
                      <a:srgbClr val="FF0000"/>
                    </a:solidFill>
                    <a:effectLst/>
                    <a:latin typeface="Times New Roman"/>
                    <a:ea typeface="Calibri"/>
                    <a:cs typeface="Arial"/>
                  </a:rPr>
                  <a:t>[1]</a:t>
                </a:r>
                <a:r>
                  <a:rPr lang="en-US" sz="2800" dirty="0">
                    <a:effectLst/>
                    <a:latin typeface="Times New Roman"/>
                    <a:ea typeface="Calibri"/>
                    <a:cs typeface="Arial"/>
                  </a:rPr>
                  <a:t>.</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𝑑</m:t>
                      </m:r>
                      <m:r>
                        <a:rPr lang="en-US" sz="2800" b="1" i="1">
                          <a:effectLst/>
                          <a:latin typeface="Cambria Math"/>
                          <a:ea typeface="Calibri"/>
                          <a:cs typeface="Times New Roman"/>
                        </a:rPr>
                        <m:t>𝐅</m:t>
                      </m:r>
                      <m:r>
                        <a:rPr lang="en-US" sz="2800" i="1">
                          <a:effectLst/>
                          <a:latin typeface="Cambria Math"/>
                          <a:ea typeface="Calibri"/>
                          <a:cs typeface="Times New Roman"/>
                        </a:rPr>
                        <m:t>=</m:t>
                      </m:r>
                      <m:r>
                        <a:rPr lang="en-US" sz="2800" i="1">
                          <a:effectLst/>
                          <a:latin typeface="Cambria Math"/>
                          <a:ea typeface="Calibri"/>
                          <a:cs typeface="Times New Roman"/>
                        </a:rPr>
                        <m:t>𝑑𝑄</m:t>
                      </m:r>
                      <m:r>
                        <a:rPr lang="en-US" sz="2800" b="1" i="1">
                          <a:effectLst/>
                          <a:latin typeface="Cambria Math"/>
                          <a:ea typeface="Calibri"/>
                          <a:cs typeface="Times New Roman"/>
                        </a:rPr>
                        <m:t>𝐮</m:t>
                      </m:r>
                      <m:r>
                        <a:rPr lang="en-US" sz="2800" i="1">
                          <a:effectLst/>
                          <a:latin typeface="Cambria Math"/>
                          <a:ea typeface="Calibri"/>
                          <a:cs typeface="Times New Roman"/>
                        </a:rPr>
                        <m:t>×</m:t>
                      </m:r>
                      <m:r>
                        <a:rPr lang="en-US" sz="2800" b="1" i="1">
                          <a:effectLst/>
                          <a:latin typeface="Cambria Math"/>
                          <a:ea typeface="Calibri"/>
                          <a:cs typeface="Times New Roman"/>
                        </a:rPr>
                        <m:t>𝐁</m:t>
                      </m:r>
                    </m:oMath>
                  </m:oMathPara>
                </a14:m>
                <a:endParaRPr lang="en-US" dirty="0" smtClean="0"/>
              </a:p>
              <a:p>
                <a:pPr marL="0" indent="0" algn="just" rtl="0">
                  <a:spcAft>
                    <a:spcPts val="0"/>
                  </a:spcAft>
                  <a:buNone/>
                </a:pPr>
                <a:r>
                  <a:rPr lang="en-US" sz="2800" dirty="0" smtClean="0">
                    <a:effectLst/>
                    <a:latin typeface="Times New Roman"/>
                    <a:ea typeface="Calibri"/>
                    <a:cs typeface="Arial"/>
                  </a:rPr>
                  <a:t>For </a:t>
                </a:r>
                <a:r>
                  <a:rPr lang="en-US" sz="2800" dirty="0">
                    <a:effectLst/>
                    <a:latin typeface="Times New Roman"/>
                    <a:ea typeface="Calibri"/>
                    <a:cs typeface="Arial"/>
                  </a:rPr>
                  <a:t>convection current </a:t>
                </a:r>
                <a:r>
                  <a:rPr lang="en-US" sz="2800" dirty="0" smtClean="0">
                    <a:effectLst/>
                    <a:latin typeface="Times New Roman"/>
                    <a:ea typeface="Calibri"/>
                    <a:cs typeface="Arial"/>
                  </a:rPr>
                  <a:t>density.</a:t>
                </a: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cs typeface="Times New Roman"/>
                            </a:rPr>
                          </m:ctrlPr>
                        </m:accPr>
                        <m:e>
                          <m:r>
                            <a:rPr lang="en-US" sz="3600" i="1">
                              <a:effectLst/>
                              <a:latin typeface="Cambria Math"/>
                              <a:ea typeface="Calibri"/>
                              <a:cs typeface="Times New Roman"/>
                            </a:rPr>
                            <m:t>𝙹</m:t>
                          </m:r>
                        </m:e>
                      </m:acc>
                      <m:r>
                        <a:rPr lang="en-US" sz="3600" i="1">
                          <a:effectLst/>
                          <a:latin typeface="Cambria Math"/>
                          <a:ea typeface="Calibri"/>
                          <a:cs typeface="Times New Roman"/>
                        </a:rPr>
                        <m:t>=</m:t>
                      </m:r>
                      <m:sSub>
                        <m:sSubPr>
                          <m:ctrlPr>
                            <a:rPr lang="en-US" sz="3600" i="1">
                              <a:effectLst/>
                              <a:latin typeface="Cambria Math"/>
                              <a:cs typeface="Times New Roman"/>
                            </a:rPr>
                          </m:ctrlPr>
                        </m:sSubPr>
                        <m:e>
                          <m:r>
                            <a:rPr lang="en-US" sz="3600" i="1">
                              <a:effectLst/>
                              <a:latin typeface="Cambria Math"/>
                              <a:ea typeface="Calibri"/>
                              <a:cs typeface="Times New Roman"/>
                            </a:rPr>
                            <m:t>𝜌</m:t>
                          </m:r>
                        </m:e>
                        <m:sub>
                          <m:r>
                            <a:rPr lang="en-US" sz="3600" i="1">
                              <a:effectLst/>
                              <a:latin typeface="Cambria Math"/>
                              <a:ea typeface="Calibri"/>
                              <a:cs typeface="Times New Roman"/>
                            </a:rPr>
                            <m:t>𝑣</m:t>
                          </m:r>
                        </m:sub>
                      </m:sSub>
                      <m:r>
                        <a:rPr lang="en-US" sz="3600" b="1" smtClean="0">
                          <a:effectLst/>
                          <a:latin typeface="Cambria Math"/>
                          <a:ea typeface="Calibri"/>
                          <a:cs typeface="Times New Roman"/>
                        </a:rPr>
                        <m:t> </m:t>
                      </m:r>
                      <m:r>
                        <a:rPr lang="en-US" sz="3600" b="1" i="1">
                          <a:effectLst/>
                          <a:latin typeface="Cambria Math"/>
                          <a:ea typeface="Calibri"/>
                          <a:cs typeface="Times New Roman"/>
                        </a:rPr>
                        <m:t>𝐮</m:t>
                      </m:r>
                    </m:oMath>
                  </m:oMathPara>
                </a14:m>
                <a:endParaRPr lang="en-US" sz="3600" dirty="0" smtClean="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m:rPr>
                          <m:nor/>
                        </m:rPr>
                        <a:rPr lang="en-US" sz="3200" smtClean="0">
                          <a:effectLst/>
                          <a:latin typeface="Times New Roman"/>
                          <a:ea typeface="Calibri"/>
                          <a:cs typeface="Arial"/>
                        </a:rPr>
                        <m:t>Thus</m:t>
                      </m:r>
                      <m:r>
                        <m:rPr>
                          <m:nor/>
                        </m:rPr>
                        <a:rPr lang="en-US" sz="3200" b="0" i="0" smtClean="0">
                          <a:effectLst/>
                          <a:latin typeface="Times New Roman"/>
                          <a:ea typeface="Calibri"/>
                          <a:cs typeface="Arial"/>
                        </a:rPr>
                        <m:t> </m:t>
                      </m:r>
                      <m:r>
                        <a:rPr lang="en-US" sz="3200" i="1">
                          <a:latin typeface="Cambria Math"/>
                          <a:ea typeface="Calibri"/>
                          <a:cs typeface="Times New Roman"/>
                        </a:rPr>
                        <m:t>𝑑𝑄</m:t>
                      </m:r>
                      <m:r>
                        <a:rPr lang="en-US" sz="3200" i="1">
                          <a:latin typeface="Cambria Math"/>
                          <a:ea typeface="Calibri"/>
                          <a:cs typeface="Times New Roman"/>
                        </a:rPr>
                        <m:t>=</m:t>
                      </m:r>
                      <m:sSub>
                        <m:sSubPr>
                          <m:ctrlPr>
                            <a:rPr lang="en-US" sz="3200" i="1">
                              <a:effectLst/>
                              <a:latin typeface="Cambria Math"/>
                              <a:ea typeface="Calibri"/>
                              <a:cs typeface="Times New Roman"/>
                            </a:rPr>
                          </m:ctrlPr>
                        </m:sSubPr>
                        <m:e>
                          <m:r>
                            <a:rPr lang="en-US" sz="3200" i="1">
                              <a:effectLst/>
                              <a:latin typeface="Cambria Math"/>
                              <a:ea typeface="Calibri"/>
                              <a:cs typeface="Times New Roman"/>
                            </a:rPr>
                            <m:t>𝜌</m:t>
                          </m:r>
                        </m:e>
                        <m:sub>
                          <m:r>
                            <a:rPr lang="en-US" sz="3200" i="1">
                              <a:effectLst/>
                              <a:latin typeface="Cambria Math"/>
                              <a:ea typeface="Calibri"/>
                              <a:cs typeface="Times New Roman"/>
                            </a:rPr>
                            <m:t>𝑣</m:t>
                          </m:r>
                        </m:sub>
                      </m:sSub>
                      <m:r>
                        <a:rPr lang="en-US" sz="3200" i="1">
                          <a:effectLst/>
                          <a:latin typeface="Cambria Math"/>
                          <a:ea typeface="Calibri"/>
                          <a:cs typeface="Times New Roman"/>
                        </a:rPr>
                        <m:t>𝑑𝑣</m:t>
                      </m:r>
                    </m:oMath>
                  </m:oMathPara>
                </a14:m>
                <a:endParaRPr lang="en-US" sz="3200" dirty="0">
                  <a:effectLst/>
                  <a:latin typeface="Calibri"/>
                  <a:ea typeface="Calibri"/>
                  <a:cs typeface="Arial"/>
                </a:endParaRPr>
              </a:p>
              <a:p>
                <a:pPr marL="0" lvl="0" indent="0">
                  <a:buClr>
                    <a:srgbClr val="0BD0D9"/>
                  </a:buClr>
                  <a:buNone/>
                </a:pPr>
                <a14:m>
                  <m:oMathPara xmlns:m="http://schemas.openxmlformats.org/officeDocument/2006/math">
                    <m:oMathParaPr>
                      <m:jc m:val="centerGroup"/>
                    </m:oMathParaPr>
                    <m:oMath xmlns:m="http://schemas.openxmlformats.org/officeDocument/2006/math">
                      <m:r>
                        <a:rPr lang="en-US" sz="3600" i="1">
                          <a:effectLst/>
                          <a:latin typeface="Cambria Math"/>
                          <a:ea typeface="Calibri"/>
                          <a:cs typeface="Times New Roman"/>
                        </a:rPr>
                        <m:t>𝑑</m:t>
                      </m:r>
                      <m:r>
                        <a:rPr lang="en-US" sz="3600" b="1" i="1">
                          <a:effectLst/>
                          <a:latin typeface="Cambria Math"/>
                          <a:ea typeface="Calibri"/>
                          <a:cs typeface="Times New Roman"/>
                        </a:rPr>
                        <m:t>𝐅</m:t>
                      </m:r>
                      <m:r>
                        <a:rPr lang="en-US" sz="3600" b="0" i="1" smtClean="0">
                          <a:effectLst/>
                          <a:latin typeface="Cambria Math"/>
                          <a:ea typeface="Calibri"/>
                          <a:cs typeface="Times New Roman"/>
                        </a:rPr>
                        <m:t>=</m:t>
                      </m:r>
                      <m:r>
                        <a:rPr lang="en-US" sz="3600" i="1">
                          <a:solidFill>
                            <a:prstClr val="black"/>
                          </a:solidFill>
                          <a:latin typeface="Cambria Math"/>
                          <a:ea typeface="Calibri"/>
                          <a:cs typeface="Times New Roman"/>
                        </a:rPr>
                        <m:t>𝑑𝑄</m:t>
                      </m:r>
                      <m:r>
                        <a:rPr lang="en-US" sz="3600" b="1" i="1">
                          <a:solidFill>
                            <a:prstClr val="black"/>
                          </a:solidFill>
                          <a:latin typeface="Cambria Math"/>
                          <a:ea typeface="Calibri"/>
                          <a:cs typeface="Times New Roman"/>
                        </a:rPr>
                        <m:t>𝐮</m:t>
                      </m:r>
                      <m:r>
                        <a:rPr lang="en-US" sz="3600" i="1">
                          <a:solidFill>
                            <a:prstClr val="black"/>
                          </a:solidFill>
                          <a:latin typeface="Cambria Math"/>
                          <a:ea typeface="Calibri"/>
                          <a:cs typeface="Times New Roman"/>
                        </a:rPr>
                        <m:t>×</m:t>
                      </m:r>
                      <m:r>
                        <a:rPr lang="en-US" sz="3600" b="1" i="1">
                          <a:solidFill>
                            <a:prstClr val="black"/>
                          </a:solidFill>
                          <a:latin typeface="Cambria Math"/>
                          <a:ea typeface="Calibri"/>
                          <a:cs typeface="Times New Roman"/>
                        </a:rPr>
                        <m:t>𝐁</m:t>
                      </m:r>
                      <m:r>
                        <a:rPr lang="en-US" sz="3600" i="1">
                          <a:effectLst/>
                          <a:latin typeface="Cambria Math"/>
                          <a:ea typeface="Calibri"/>
                          <a:cs typeface="Times New Roman"/>
                        </a:rPr>
                        <m:t>=</m:t>
                      </m:r>
                      <m:sSub>
                        <m:sSubPr>
                          <m:ctrlPr>
                            <a:rPr lang="en-US" sz="3600" i="1">
                              <a:effectLst/>
                              <a:latin typeface="Cambria Math"/>
                              <a:ea typeface="Calibri"/>
                              <a:cs typeface="Times New Roman"/>
                            </a:rPr>
                          </m:ctrlPr>
                        </m:sSubPr>
                        <m:e>
                          <m:r>
                            <a:rPr lang="en-US" sz="3600" i="1">
                              <a:effectLst/>
                              <a:latin typeface="Cambria Math"/>
                              <a:ea typeface="Calibri"/>
                              <a:cs typeface="Times New Roman"/>
                            </a:rPr>
                            <m:t>𝜌</m:t>
                          </m:r>
                        </m:e>
                        <m:sub>
                          <m:r>
                            <a:rPr lang="en-US" sz="3600" i="1">
                              <a:effectLst/>
                              <a:latin typeface="Cambria Math"/>
                              <a:ea typeface="Calibri"/>
                              <a:cs typeface="Times New Roman"/>
                            </a:rPr>
                            <m:t>𝑣</m:t>
                          </m:r>
                        </m:sub>
                      </m:sSub>
                      <m:r>
                        <a:rPr lang="en-US" sz="3600" i="1">
                          <a:effectLst/>
                          <a:latin typeface="Cambria Math"/>
                          <a:ea typeface="Calibri"/>
                          <a:cs typeface="Times New Roman"/>
                        </a:rPr>
                        <m:t>𝑑𝑣</m:t>
                      </m:r>
                      <m:r>
                        <a:rPr lang="en-US" sz="3600" b="0" i="1" smtClean="0">
                          <a:effectLst/>
                          <a:latin typeface="Cambria Math"/>
                          <a:ea typeface="Calibri"/>
                          <a:cs typeface="Times New Roman"/>
                        </a:rPr>
                        <m:t> </m:t>
                      </m:r>
                      <m:r>
                        <a:rPr lang="en-US" sz="3600" b="1" i="1">
                          <a:effectLst/>
                          <a:latin typeface="Cambria Math"/>
                          <a:ea typeface="Calibri"/>
                          <a:cs typeface="Times New Roman"/>
                        </a:rPr>
                        <m:t>𝐮</m:t>
                      </m:r>
                      <m:r>
                        <a:rPr lang="en-US" sz="3600" i="1">
                          <a:effectLst/>
                          <a:latin typeface="Cambria Math"/>
                          <a:ea typeface="Calibri"/>
                          <a:cs typeface="Times New Roman"/>
                        </a:rPr>
                        <m:t>×</m:t>
                      </m:r>
                      <m:r>
                        <a:rPr lang="en-US" sz="3600" b="1" i="0" smtClean="0">
                          <a:effectLst/>
                          <a:latin typeface="Cambria Math"/>
                          <a:ea typeface="Calibri"/>
                          <a:cs typeface="Times New Roman"/>
                        </a:rPr>
                        <m:t>𝐁</m:t>
                      </m:r>
                      <m:r>
                        <a:rPr lang="en-US" sz="3600" i="1">
                          <a:effectLst/>
                          <a:latin typeface="Cambria Math"/>
                          <a:ea typeface="Calibri"/>
                          <a:cs typeface="Times New Roman"/>
                        </a:rPr>
                        <m:t>=</m:t>
                      </m:r>
                      <m:acc>
                        <m:accPr>
                          <m:chr m:val="⃑"/>
                          <m:ctrlPr>
                            <a:rPr lang="en-US" sz="3600" i="1">
                              <a:effectLst/>
                              <a:latin typeface="Cambria Math"/>
                              <a:cs typeface="Times New Roman"/>
                            </a:rPr>
                          </m:ctrlPr>
                        </m:accPr>
                        <m:e>
                          <m:r>
                            <a:rPr lang="en-US" sz="3600" i="1">
                              <a:effectLst/>
                              <a:latin typeface="Cambria Math"/>
                              <a:ea typeface="Calibri"/>
                              <a:cs typeface="Times New Roman"/>
                            </a:rPr>
                            <m:t>𝙹</m:t>
                          </m:r>
                        </m:e>
                      </m:acc>
                      <m:r>
                        <a:rPr lang="en-US" sz="3600" i="1">
                          <a:effectLst/>
                          <a:latin typeface="Cambria Math"/>
                          <a:ea typeface="Calibri"/>
                          <a:cs typeface="Times New Roman"/>
                        </a:rPr>
                        <m:t>×</m:t>
                      </m:r>
                      <m:r>
                        <a:rPr lang="en-US" sz="3600" b="1" i="1">
                          <a:effectLst/>
                          <a:latin typeface="Cambria Math"/>
                          <a:ea typeface="Calibri"/>
                          <a:cs typeface="Times New Roman"/>
                        </a:rPr>
                        <m:t>𝐁</m:t>
                      </m:r>
                      <m:r>
                        <a:rPr lang="en-US" sz="3600" b="1" i="1">
                          <a:effectLst/>
                          <a:latin typeface="Cambria Math"/>
                          <a:ea typeface="Times New Roman"/>
                          <a:cs typeface="Times New Roman"/>
                        </a:rPr>
                        <m:t> </m:t>
                      </m:r>
                      <m:r>
                        <a:rPr lang="en-US" sz="3600" i="1">
                          <a:effectLst/>
                          <a:latin typeface="Cambria Math"/>
                          <a:ea typeface="Times New Roman"/>
                          <a:cs typeface="Times New Roman"/>
                        </a:rPr>
                        <m:t>𝑑𝑣</m:t>
                      </m:r>
                    </m:oMath>
                  </m:oMathPara>
                </a14:m>
                <a:endParaRPr lang="en-US" sz="3600" dirty="0">
                  <a:effectLst/>
                  <a:latin typeface="Calibri"/>
                  <a:ea typeface="Calibri"/>
                  <a:cs typeface="Arial"/>
                </a:endParaRPr>
              </a:p>
              <a:p>
                <a:pPr marL="0" indent="0" algn="just">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347281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Aft>
                    <a:spcPts val="0"/>
                  </a:spcAft>
                  <a:buNone/>
                </a:pPr>
                <a:r>
                  <a:rPr lang="en-US" sz="2800" dirty="0">
                    <a:latin typeface="Times New Roman"/>
                    <a:ea typeface="Calibri"/>
                    <a:cs typeface="Arial"/>
                  </a:rPr>
                  <a:t>The relationship between differential current elements </a:t>
                </a:r>
                <a:r>
                  <a:rPr lang="en-US" sz="2800" dirty="0" smtClean="0">
                    <a:latin typeface="Times New Roman"/>
                    <a:ea typeface="Calibri"/>
                    <a:cs typeface="Arial"/>
                  </a:rPr>
                  <a:t>is</a:t>
                </a:r>
                <a:r>
                  <a:rPr lang="en-US" sz="2800" dirty="0" smtClean="0">
                    <a:effectLst/>
                    <a:latin typeface="Times New Roman"/>
                    <a:ea typeface="Calibri"/>
                    <a:cs typeface="Arial"/>
                  </a:rPr>
                  <a:t>:</a:t>
                </a:r>
                <a:endParaRPr lang="en-US" sz="24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𝐼</m:t>
                      </m:r>
                      <m:r>
                        <m:rPr>
                          <m:sty m:val="p"/>
                        </m:rPr>
                        <a:rPr lang="en-US" sz="2800">
                          <a:effectLst/>
                          <a:latin typeface="Cambria Math"/>
                          <a:ea typeface="Calibri"/>
                          <a:cs typeface="Times New Roman"/>
                        </a:rPr>
                        <m:t>d</m:t>
                      </m:r>
                      <m:r>
                        <a:rPr lang="en-US" sz="2800" b="1" i="1">
                          <a:effectLst/>
                          <a:latin typeface="Cambria Math"/>
                          <a:ea typeface="Calibri"/>
                          <a:cs typeface="Times New Roman"/>
                        </a:rPr>
                        <m:t>𝐋</m:t>
                      </m:r>
                      <m:r>
                        <a:rPr lang="en-US" sz="2800">
                          <a:effectLst/>
                          <a:latin typeface="Cambria Math"/>
                          <a:ea typeface="Calibri"/>
                          <a:cs typeface="Times New Roman"/>
                        </a:rPr>
                        <m:t>=</m:t>
                      </m:r>
                      <m:r>
                        <a:rPr lang="en-US" sz="2800" b="1" i="1">
                          <a:effectLst/>
                          <a:latin typeface="Cambria Math"/>
                          <a:ea typeface="Calibri"/>
                          <a:cs typeface="Times New Roman"/>
                        </a:rPr>
                        <m:t>𝐊</m:t>
                      </m:r>
                      <m:r>
                        <a:rPr lang="en-US" sz="2800" i="1">
                          <a:effectLst/>
                          <a:latin typeface="Cambria Math"/>
                          <a:ea typeface="Calibri"/>
                          <a:cs typeface="Times New Roman"/>
                        </a:rPr>
                        <m:t>𝑑𝑆</m:t>
                      </m:r>
                      <m:r>
                        <a:rPr lang="en-US" sz="2800">
                          <a:effectLst/>
                          <a:latin typeface="Cambria Math"/>
                          <a:ea typeface="Calibri"/>
                          <a:cs typeface="Times New Roman"/>
                        </a:rPr>
                        <m:t>=</m:t>
                      </m:r>
                      <m:acc>
                        <m:accPr>
                          <m:chr m:val="⃑"/>
                          <m:ctrlPr>
                            <a:rPr lang="en-US" sz="2800" i="1">
                              <a:effectLst/>
                              <a:latin typeface="Cambria Math"/>
                              <a:cs typeface="Times New Roman"/>
                            </a:rPr>
                          </m:ctrlPr>
                        </m:accPr>
                        <m:e>
                          <m:r>
                            <a:rPr lang="en-US" sz="2800" i="1">
                              <a:effectLst/>
                              <a:latin typeface="Cambria Math"/>
                              <a:ea typeface="Calibri"/>
                              <a:cs typeface="Times New Roman"/>
                            </a:rPr>
                            <m:t>𝙹</m:t>
                          </m:r>
                        </m:e>
                      </m:acc>
                      <m:r>
                        <a:rPr lang="en-US" sz="2800" i="1">
                          <a:effectLst/>
                          <a:latin typeface="Cambria Math"/>
                          <a:ea typeface="Calibri"/>
                          <a:cs typeface="Times New Roman"/>
                        </a:rPr>
                        <m:t>𝑑𝑣</m:t>
                      </m:r>
                    </m:oMath>
                  </m:oMathPara>
                </a14:m>
                <a:endParaRPr lang="en-US" dirty="0" smtClean="0"/>
              </a:p>
              <a:p>
                <a:pPr marL="0" indent="0" algn="just" rtl="0">
                  <a:lnSpc>
                    <a:spcPct val="150000"/>
                  </a:lnSpc>
                  <a:spcAft>
                    <a:spcPts val="0"/>
                  </a:spcAft>
                  <a:buNone/>
                </a:pPr>
                <a:r>
                  <a:rPr lang="en-US" sz="3200" dirty="0" smtClean="0">
                    <a:effectLst/>
                    <a:latin typeface="Times New Roman"/>
                    <a:ea typeface="Calibri"/>
                    <a:cs typeface="Arial"/>
                  </a:rPr>
                  <a:t>Therefore;</a:t>
                </a:r>
                <a:endParaRPr lang="en-US" sz="32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Times New Roman"/>
                        </a:rPr>
                        <m:t>𝐼</m:t>
                      </m:r>
                      <m:r>
                        <m:rPr>
                          <m:sty m:val="p"/>
                        </m:rPr>
                        <a:rPr lang="en-US" sz="3200">
                          <a:effectLst/>
                          <a:latin typeface="Cambria Math"/>
                          <a:ea typeface="Calibri"/>
                          <a:cs typeface="Times New Roman"/>
                        </a:rPr>
                        <m:t>d</m:t>
                      </m:r>
                      <m:r>
                        <a:rPr lang="en-US" sz="3200" b="1" i="1">
                          <a:effectLst/>
                          <a:latin typeface="Cambria Math"/>
                          <a:ea typeface="Calibri"/>
                          <a:cs typeface="Times New Roman"/>
                        </a:rPr>
                        <m:t>𝐋</m:t>
                      </m:r>
                      <m:r>
                        <a:rPr lang="en-US" sz="3200">
                          <a:effectLst/>
                          <a:latin typeface="Cambria Math"/>
                          <a:ea typeface="Calibri"/>
                          <a:cs typeface="Times New Roman"/>
                        </a:rPr>
                        <m:t>=</m:t>
                      </m:r>
                      <m:acc>
                        <m:accPr>
                          <m:chr m:val="⃑"/>
                          <m:ctrlPr>
                            <a:rPr lang="en-US" sz="3200" i="1">
                              <a:effectLst/>
                              <a:latin typeface="Cambria Math"/>
                              <a:ea typeface="Calibri"/>
                              <a:cs typeface="Times New Roman"/>
                            </a:rPr>
                          </m:ctrlPr>
                        </m:accPr>
                        <m:e>
                          <m:r>
                            <a:rPr lang="en-US" sz="3200" i="1">
                              <a:effectLst/>
                              <a:latin typeface="Cambria Math"/>
                              <a:ea typeface="Calibri"/>
                              <a:cs typeface="Times New Roman"/>
                            </a:rPr>
                            <m:t>𝙹</m:t>
                          </m:r>
                        </m:e>
                      </m:acc>
                      <m:r>
                        <a:rPr lang="en-US" sz="3200" i="1">
                          <a:effectLst/>
                          <a:latin typeface="Cambria Math"/>
                          <a:ea typeface="Calibri"/>
                          <a:cs typeface="Times New Roman"/>
                        </a:rPr>
                        <m:t>𝑑𝑣</m:t>
                      </m:r>
                      <m:r>
                        <a:rPr lang="en-US" sz="3200">
                          <a:effectLst/>
                          <a:latin typeface="Cambria Math"/>
                          <a:ea typeface="Calibri"/>
                          <a:cs typeface="Times New Roman"/>
                        </a:rPr>
                        <m:t>=</m:t>
                      </m:r>
                      <m:sSub>
                        <m:sSubPr>
                          <m:ctrlPr>
                            <a:rPr lang="en-US" sz="3200" i="1">
                              <a:effectLst/>
                              <a:latin typeface="Cambria Math"/>
                              <a:ea typeface="Calibri"/>
                              <a:cs typeface="Times New Roman"/>
                            </a:rPr>
                          </m:ctrlPr>
                        </m:sSubPr>
                        <m:e>
                          <m:r>
                            <a:rPr lang="en-US" sz="3200" i="1">
                              <a:effectLst/>
                              <a:latin typeface="Cambria Math"/>
                              <a:ea typeface="Calibri"/>
                              <a:cs typeface="Times New Roman"/>
                            </a:rPr>
                            <m:t>𝜌</m:t>
                          </m:r>
                        </m:e>
                        <m:sub>
                          <m:r>
                            <a:rPr lang="en-US" sz="3200" i="1">
                              <a:effectLst/>
                              <a:latin typeface="Cambria Math"/>
                              <a:ea typeface="Calibri"/>
                              <a:cs typeface="Times New Roman"/>
                            </a:rPr>
                            <m:t>𝑣</m:t>
                          </m:r>
                        </m:sub>
                      </m:sSub>
                      <m:r>
                        <a:rPr lang="en-US" sz="3200" b="1">
                          <a:effectLst/>
                          <a:latin typeface="Cambria Math"/>
                          <a:ea typeface="Calibri"/>
                          <a:cs typeface="Times New Roman"/>
                        </a:rPr>
                        <m:t> </m:t>
                      </m:r>
                      <m:r>
                        <a:rPr lang="en-US" sz="3200" b="1" i="1">
                          <a:effectLst/>
                          <a:latin typeface="Cambria Math"/>
                          <a:ea typeface="Calibri"/>
                          <a:cs typeface="Times New Roman"/>
                        </a:rPr>
                        <m:t>𝐮</m:t>
                      </m:r>
                      <m:r>
                        <a:rPr lang="en-US" sz="3200" i="1">
                          <a:effectLst/>
                          <a:latin typeface="Cambria Math"/>
                          <a:ea typeface="Calibri"/>
                          <a:cs typeface="Times New Roman"/>
                        </a:rPr>
                        <m:t> </m:t>
                      </m:r>
                      <m:r>
                        <a:rPr lang="en-US" sz="3200" i="1">
                          <a:effectLst/>
                          <a:latin typeface="Cambria Math"/>
                          <a:ea typeface="Calibri"/>
                          <a:cs typeface="Times New Roman"/>
                        </a:rPr>
                        <m:t>𝑑𝑣</m:t>
                      </m:r>
                      <m:r>
                        <a:rPr lang="en-US" sz="3200" i="1">
                          <a:effectLst/>
                          <a:latin typeface="Cambria Math"/>
                          <a:ea typeface="Calibri"/>
                          <a:cs typeface="Times New Roman"/>
                        </a:rPr>
                        <m:t>=</m:t>
                      </m:r>
                      <m:sSub>
                        <m:sSubPr>
                          <m:ctrlPr>
                            <a:rPr lang="en-US" sz="3200" i="1">
                              <a:effectLst/>
                              <a:latin typeface="Cambria Math"/>
                              <a:ea typeface="Calibri"/>
                              <a:cs typeface="Times New Roman"/>
                            </a:rPr>
                          </m:ctrlPr>
                        </m:sSubPr>
                        <m:e>
                          <m:r>
                            <a:rPr lang="en-US" sz="3200" i="1">
                              <a:effectLst/>
                              <a:latin typeface="Cambria Math"/>
                              <a:ea typeface="Calibri"/>
                              <a:cs typeface="Times New Roman"/>
                            </a:rPr>
                            <m:t>𝜌</m:t>
                          </m:r>
                        </m:e>
                        <m:sub>
                          <m:r>
                            <a:rPr lang="en-US" sz="3200" i="1">
                              <a:effectLst/>
                              <a:latin typeface="Cambria Math"/>
                              <a:ea typeface="Calibri"/>
                              <a:cs typeface="Times New Roman"/>
                            </a:rPr>
                            <m:t>𝑣</m:t>
                          </m:r>
                        </m:sub>
                      </m:sSub>
                      <m:r>
                        <a:rPr lang="en-US" sz="3200" i="1">
                          <a:effectLst/>
                          <a:latin typeface="Cambria Math"/>
                          <a:ea typeface="Calibri"/>
                          <a:cs typeface="Times New Roman"/>
                        </a:rPr>
                        <m:t>𝑑𝑣</m:t>
                      </m:r>
                      <m:r>
                        <a:rPr lang="en-US" sz="3200" i="1">
                          <a:effectLst/>
                          <a:latin typeface="Cambria Math"/>
                          <a:ea typeface="Calibri"/>
                          <a:cs typeface="Times New Roman"/>
                        </a:rPr>
                        <m:t> </m:t>
                      </m:r>
                      <m:r>
                        <a:rPr lang="en-US" sz="3200" b="1" i="1">
                          <a:effectLst/>
                          <a:latin typeface="Cambria Math"/>
                          <a:ea typeface="Calibri"/>
                          <a:cs typeface="Times New Roman"/>
                        </a:rPr>
                        <m:t>𝐮</m:t>
                      </m:r>
                      <m:r>
                        <a:rPr lang="en-US" sz="3200" i="1">
                          <a:effectLst/>
                          <a:latin typeface="Cambria Math"/>
                          <a:ea typeface="Calibri"/>
                          <a:cs typeface="Times New Roman"/>
                        </a:rPr>
                        <m:t>=</m:t>
                      </m:r>
                      <m:r>
                        <a:rPr lang="en-US" sz="3200" i="1">
                          <a:effectLst/>
                          <a:latin typeface="Cambria Math"/>
                          <a:ea typeface="Calibri"/>
                          <a:cs typeface="Times New Roman"/>
                        </a:rPr>
                        <m:t>𝑑𝑄</m:t>
                      </m:r>
                      <m:r>
                        <a:rPr lang="en-US" sz="3200" i="1">
                          <a:effectLst/>
                          <a:latin typeface="Cambria Math"/>
                          <a:ea typeface="Calibri"/>
                          <a:cs typeface="Times New Roman"/>
                        </a:rPr>
                        <m:t> </m:t>
                      </m:r>
                      <m:r>
                        <a:rPr lang="en-US" sz="3200" b="1" i="1">
                          <a:effectLst/>
                          <a:latin typeface="Cambria Math"/>
                          <a:ea typeface="Calibri"/>
                          <a:cs typeface="Times New Roman"/>
                        </a:rPr>
                        <m:t>𝐮</m:t>
                      </m:r>
                    </m:oMath>
                  </m:oMathPara>
                </a14:m>
                <a:endParaRPr lang="en-US" sz="3200" dirty="0">
                  <a:effectLst/>
                  <a:latin typeface="Calibri"/>
                  <a:ea typeface="Calibri"/>
                  <a:cs typeface="Arial"/>
                </a:endParaRPr>
              </a:p>
              <a:p>
                <a:pPr marL="0" indent="0" algn="just" rtl="0">
                  <a:lnSpc>
                    <a:spcPct val="150000"/>
                  </a:lnSpc>
                  <a:spcAft>
                    <a:spcPts val="0"/>
                  </a:spcAft>
                  <a:buNone/>
                </a:pPr>
                <a:r>
                  <a:rPr lang="en-US" sz="3200" dirty="0">
                    <a:effectLst/>
                    <a:latin typeface="Times New Roman"/>
                    <a:ea typeface="Calibri"/>
                    <a:cs typeface="Arial"/>
                  </a:rPr>
                  <a:t>or</a:t>
                </a:r>
                <a:endParaRPr lang="en-US" sz="3200" dirty="0">
                  <a:effectLst/>
                  <a:latin typeface="Calibri"/>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Times New Roman"/>
                        </a:rPr>
                        <m:t>𝐼𝑑</m:t>
                      </m:r>
                      <m:r>
                        <a:rPr lang="en-US" sz="3200" b="1" i="1">
                          <a:effectLst/>
                          <a:latin typeface="Cambria Math"/>
                          <a:ea typeface="Calibri"/>
                          <a:cs typeface="Times New Roman"/>
                        </a:rPr>
                        <m:t>𝐋</m:t>
                      </m:r>
                      <m:r>
                        <a:rPr lang="en-US" sz="3200">
                          <a:effectLst/>
                          <a:latin typeface="Cambria Math"/>
                          <a:ea typeface="Calibri"/>
                          <a:cs typeface="Times New Roman"/>
                        </a:rPr>
                        <m:t>=</m:t>
                      </m:r>
                      <m:f>
                        <m:fPr>
                          <m:ctrlPr>
                            <a:rPr lang="en-US" sz="3200" i="1">
                              <a:effectLst/>
                              <a:latin typeface="Cambria Math"/>
                              <a:ea typeface="Calibri"/>
                              <a:cs typeface="Times New Roman"/>
                            </a:rPr>
                          </m:ctrlPr>
                        </m:fPr>
                        <m:num>
                          <m:r>
                            <a:rPr lang="en-US" sz="3200" i="1">
                              <a:effectLst/>
                              <a:latin typeface="Cambria Math"/>
                              <a:ea typeface="Calibri"/>
                              <a:cs typeface="Times New Roman"/>
                            </a:rPr>
                            <m:t>𝑑𝑄</m:t>
                          </m:r>
                        </m:num>
                        <m:den>
                          <m:r>
                            <a:rPr lang="en-US" sz="3200" i="1">
                              <a:effectLst/>
                              <a:latin typeface="Cambria Math"/>
                              <a:ea typeface="Calibri"/>
                              <a:cs typeface="Times New Roman"/>
                            </a:rPr>
                            <m:t>𝑑𝑡</m:t>
                          </m:r>
                        </m:den>
                      </m:f>
                      <m:r>
                        <a:rPr lang="en-US" sz="3200">
                          <a:effectLst/>
                          <a:latin typeface="Cambria Math"/>
                          <a:ea typeface="Calibri"/>
                          <a:cs typeface="Times New Roman"/>
                        </a:rPr>
                        <m:t> </m:t>
                      </m:r>
                      <m:r>
                        <a:rPr lang="en-US" sz="3200" i="1">
                          <a:effectLst/>
                          <a:latin typeface="Cambria Math"/>
                          <a:ea typeface="Calibri"/>
                          <a:cs typeface="Times New Roman"/>
                        </a:rPr>
                        <m:t>𝑑</m:t>
                      </m:r>
                      <m:r>
                        <a:rPr lang="en-US" sz="3200" b="1" i="1">
                          <a:effectLst/>
                          <a:latin typeface="Cambria Math"/>
                          <a:ea typeface="Calibri"/>
                          <a:cs typeface="Times New Roman"/>
                        </a:rPr>
                        <m:t>𝐋</m:t>
                      </m:r>
                      <m:r>
                        <a:rPr lang="en-US" sz="3200" i="1">
                          <a:effectLst/>
                          <a:latin typeface="Cambria Math"/>
                          <a:ea typeface="Calibri"/>
                          <a:cs typeface="Times New Roman"/>
                        </a:rPr>
                        <m:t>=</m:t>
                      </m:r>
                      <m:r>
                        <a:rPr lang="en-US" sz="3200" i="1">
                          <a:effectLst/>
                          <a:latin typeface="Cambria Math"/>
                          <a:ea typeface="Calibri"/>
                          <a:cs typeface="Times New Roman"/>
                        </a:rPr>
                        <m:t>𝑑𝑄</m:t>
                      </m:r>
                      <m:r>
                        <a:rPr lang="en-US" sz="3200" i="1">
                          <a:effectLst/>
                          <a:latin typeface="Cambria Math"/>
                          <a:ea typeface="Calibri"/>
                          <a:cs typeface="Times New Roman"/>
                        </a:rPr>
                        <m:t> </m:t>
                      </m:r>
                      <m:f>
                        <m:fPr>
                          <m:ctrlPr>
                            <a:rPr lang="en-US" sz="3200" i="1">
                              <a:effectLst/>
                              <a:latin typeface="Cambria Math"/>
                              <a:ea typeface="Calibri"/>
                              <a:cs typeface="Times New Roman"/>
                            </a:rPr>
                          </m:ctrlPr>
                        </m:fPr>
                        <m:num>
                          <m:r>
                            <a:rPr lang="en-US" sz="3200" i="1">
                              <a:effectLst/>
                              <a:latin typeface="Cambria Math"/>
                              <a:ea typeface="Calibri"/>
                              <a:cs typeface="Times New Roman"/>
                            </a:rPr>
                            <m:t>𝑑</m:t>
                          </m:r>
                          <m:r>
                            <a:rPr lang="en-US" sz="3200" b="1" i="1">
                              <a:effectLst/>
                              <a:latin typeface="Cambria Math"/>
                              <a:ea typeface="Calibri"/>
                              <a:cs typeface="Times New Roman"/>
                            </a:rPr>
                            <m:t>𝐋</m:t>
                          </m:r>
                        </m:num>
                        <m:den>
                          <m:r>
                            <a:rPr lang="en-US" sz="3200" i="1">
                              <a:effectLst/>
                              <a:latin typeface="Cambria Math"/>
                              <a:ea typeface="Calibri"/>
                              <a:cs typeface="Times New Roman"/>
                            </a:rPr>
                            <m:t>𝑑𝑡</m:t>
                          </m:r>
                        </m:den>
                      </m:f>
                      <m:r>
                        <a:rPr lang="en-US" sz="3200" i="1">
                          <a:effectLst/>
                          <a:latin typeface="Cambria Math"/>
                          <a:ea typeface="Calibri"/>
                          <a:cs typeface="Times New Roman"/>
                        </a:rPr>
                        <m:t>=</m:t>
                      </m:r>
                      <m:r>
                        <a:rPr lang="en-US" sz="3200" i="1">
                          <a:effectLst/>
                          <a:latin typeface="Cambria Math"/>
                          <a:ea typeface="Calibri"/>
                          <a:cs typeface="Times New Roman"/>
                        </a:rPr>
                        <m:t>𝑑𝑄</m:t>
                      </m:r>
                      <m:r>
                        <a:rPr lang="en-US" sz="3200" i="1">
                          <a:effectLst/>
                          <a:latin typeface="Cambria Math"/>
                          <a:ea typeface="Calibri"/>
                          <a:cs typeface="Times New Roman"/>
                        </a:rPr>
                        <m:t> </m:t>
                      </m:r>
                      <m:r>
                        <a:rPr lang="en-US" sz="3200" b="1" i="1">
                          <a:effectLst/>
                          <a:latin typeface="Cambria Math"/>
                          <a:ea typeface="Calibri"/>
                          <a:cs typeface="Times New Roman"/>
                        </a:rPr>
                        <m:t>𝐮</m:t>
                      </m:r>
                    </m:oMath>
                  </m:oMathPara>
                </a14:m>
                <a:endParaRPr lang="en-US" sz="3200" dirty="0">
                  <a:effectLst/>
                  <a:latin typeface="Calibri"/>
                  <a:ea typeface="Calibri"/>
                  <a:cs typeface="Arial"/>
                </a:endParaRPr>
              </a:p>
              <a:p>
                <a:pPr marL="0" indent="0" algn="just" rtl="0">
                  <a:lnSpc>
                    <a:spcPct val="150000"/>
                  </a:lnSpc>
                  <a:spcAft>
                    <a:spcPts val="0"/>
                  </a:spcAft>
                  <a:buNone/>
                </a:pPr>
                <a:r>
                  <a:rPr lang="en-US" sz="3200" dirty="0">
                    <a:effectLst/>
                    <a:latin typeface="Times New Roman"/>
                    <a:ea typeface="Calibri"/>
                    <a:cs typeface="Arial"/>
                  </a:rPr>
                  <a:t>Hence,</a:t>
                </a:r>
                <a:endParaRPr lang="en-US" sz="32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3200" i="1">
                          <a:effectLst/>
                          <a:latin typeface="Cambria Math"/>
                          <a:ea typeface="Calibri"/>
                          <a:cs typeface="Times New Roman"/>
                        </a:rPr>
                        <m:t>𝐼𝑑</m:t>
                      </m:r>
                      <m:r>
                        <a:rPr lang="en-US" sz="3200" b="1" i="1">
                          <a:effectLst/>
                          <a:latin typeface="Cambria Math"/>
                          <a:ea typeface="Calibri"/>
                          <a:cs typeface="Times New Roman"/>
                        </a:rPr>
                        <m:t>𝐋</m:t>
                      </m:r>
                      <m:r>
                        <a:rPr lang="en-US" sz="3200">
                          <a:effectLst/>
                          <a:latin typeface="Cambria Math"/>
                          <a:ea typeface="Calibri"/>
                          <a:cs typeface="Times New Roman"/>
                        </a:rPr>
                        <m:t>=</m:t>
                      </m:r>
                      <m:r>
                        <a:rPr lang="en-US" sz="3200" i="1">
                          <a:effectLst/>
                          <a:latin typeface="Cambria Math"/>
                          <a:ea typeface="Calibri"/>
                          <a:cs typeface="Times New Roman"/>
                        </a:rPr>
                        <m:t>𝑑𝑄</m:t>
                      </m:r>
                      <m:r>
                        <a:rPr lang="en-US" sz="3200" b="1" i="1">
                          <a:effectLst/>
                          <a:latin typeface="Cambria Math"/>
                          <a:ea typeface="Calibri"/>
                          <a:cs typeface="Times New Roman"/>
                        </a:rPr>
                        <m:t>𝐮</m:t>
                      </m:r>
                    </m:oMath>
                  </m:oMathPara>
                </a14:m>
                <a:endParaRPr lang="ar-IQ"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en-US">
                    <a:noFill/>
                  </a:rPr>
                  <a:t> </a:t>
                </a:r>
              </a:p>
            </p:txBody>
          </p:sp>
        </mc:Fallback>
      </mc:AlternateContent>
    </p:spTree>
    <p:extLst>
      <p:ext uri="{BB962C8B-B14F-4D97-AF65-F5344CB8AC3E}">
        <p14:creationId xmlns:p14="http://schemas.microsoft.com/office/powerpoint/2010/main" val="239001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lvl="0" indent="0" algn="just" rtl="0">
                  <a:lnSpc>
                    <a:spcPct val="150000"/>
                  </a:lnSpc>
                  <a:buClr>
                    <a:srgbClr val="0BD0D9"/>
                  </a:buClr>
                  <a:buNone/>
                </a:pPr>
                <a:endParaRPr lang="en-US" sz="3200" dirty="0" smtClean="0">
                  <a:effectLst/>
                  <a:latin typeface="Times New Roman"/>
                  <a:ea typeface="Calibri"/>
                  <a:cs typeface="Arial"/>
                </a:endParaRPr>
              </a:p>
              <a:p>
                <a:pPr marL="0" lvl="0" indent="0" algn="just" rtl="0">
                  <a:lnSpc>
                    <a:spcPct val="150000"/>
                  </a:lnSpc>
                  <a:buClr>
                    <a:srgbClr val="0BD0D9"/>
                  </a:buClr>
                  <a:buNone/>
                </a:pPr>
                <a:r>
                  <a:rPr lang="en-US" sz="3200" dirty="0" smtClean="0">
                    <a:effectLst/>
                    <a:latin typeface="Times New Roman"/>
                    <a:ea typeface="Calibri"/>
                    <a:cs typeface="Arial"/>
                  </a:rPr>
                  <a:t>The </a:t>
                </a:r>
                <a:r>
                  <a:rPr lang="en-US" sz="3200" dirty="0">
                    <a:effectLst/>
                    <a:latin typeface="Times New Roman"/>
                    <a:ea typeface="Calibri"/>
                    <a:cs typeface="Arial"/>
                  </a:rPr>
                  <a:t>force on a current element </a:t>
                </a:r>
                <a14:m>
                  <m:oMath xmlns:m="http://schemas.openxmlformats.org/officeDocument/2006/math">
                    <m:r>
                      <a:rPr lang="en-US" sz="3200" i="1">
                        <a:effectLst/>
                        <a:latin typeface="Cambria Math"/>
                        <a:ea typeface="Calibri"/>
                        <a:cs typeface="Times New Roman"/>
                      </a:rPr>
                      <m:t>𝐼𝑑</m:t>
                    </m:r>
                    <m:r>
                      <a:rPr lang="en-US" sz="3200" b="1" i="1">
                        <a:effectLst/>
                        <a:latin typeface="Cambria Math"/>
                        <a:ea typeface="Calibri"/>
                        <a:cs typeface="Times New Roman"/>
                      </a:rPr>
                      <m:t>𝐋</m:t>
                    </m:r>
                  </m:oMath>
                </a14:m>
                <a:r>
                  <a:rPr lang="en-US" sz="3200" dirty="0">
                    <a:effectLst/>
                    <a:latin typeface="Times New Roman"/>
                    <a:ea typeface="Calibri"/>
                    <a:cs typeface="Arial"/>
                  </a:rPr>
                  <a:t> in a magnetic field </a:t>
                </a:r>
                <a:r>
                  <a:rPr lang="en-US" sz="3200" b="1" dirty="0">
                    <a:effectLst/>
                    <a:latin typeface="Times New Roman"/>
                    <a:ea typeface="Calibri"/>
                    <a:cs typeface="Arial"/>
                  </a:rPr>
                  <a:t>B</a:t>
                </a:r>
                <a:r>
                  <a:rPr lang="en-US" sz="3200" dirty="0">
                    <a:effectLst/>
                    <a:latin typeface="Times New Roman"/>
                    <a:ea typeface="Calibri"/>
                    <a:cs typeface="Arial"/>
                  </a:rPr>
                  <a:t> is found by using equation </a:t>
                </a:r>
                <a:r>
                  <a:rPr lang="en-US" sz="3200" dirty="0" smtClean="0">
                    <a:solidFill>
                      <a:srgbClr val="FF0000"/>
                    </a:solidFill>
                    <a:effectLst/>
                    <a:latin typeface="Times New Roman"/>
                    <a:ea typeface="Calibri"/>
                    <a:cs typeface="Arial"/>
                  </a:rPr>
                  <a:t>(</a:t>
                </a:r>
                <a14:m>
                  <m:oMath xmlns:m="http://schemas.openxmlformats.org/officeDocument/2006/math">
                    <m:acc>
                      <m:accPr>
                        <m:chr m:val="⃑"/>
                        <m:ctrlPr>
                          <a:rPr lang="en-US" sz="3200" i="1">
                            <a:solidFill>
                              <a:srgbClr val="FF0000"/>
                            </a:solidFill>
                            <a:latin typeface="Cambria Math"/>
                            <a:ea typeface="Calibri"/>
                            <a:cs typeface="Times New Roman"/>
                          </a:rPr>
                        </m:ctrlPr>
                      </m:accPr>
                      <m:e>
                        <m:sSub>
                          <m:sSubPr>
                            <m:ctrlPr>
                              <a:rPr lang="en-US" sz="3200" i="1">
                                <a:solidFill>
                                  <a:srgbClr val="FF0000"/>
                                </a:solidFill>
                                <a:latin typeface="Cambria Math"/>
                                <a:ea typeface="Calibri"/>
                                <a:cs typeface="Times New Roman"/>
                              </a:rPr>
                            </m:ctrlPr>
                          </m:sSubPr>
                          <m:e>
                            <m:r>
                              <a:rPr lang="en-US" sz="3200" i="1">
                                <a:solidFill>
                                  <a:srgbClr val="FF0000"/>
                                </a:solidFill>
                                <a:latin typeface="Cambria Math"/>
                                <a:ea typeface="Calibri"/>
                                <a:cs typeface="Times New Roman"/>
                              </a:rPr>
                              <m:t>𝐹</m:t>
                            </m:r>
                          </m:e>
                          <m:sub>
                            <m:r>
                              <a:rPr lang="en-US" sz="3200" i="1">
                                <a:solidFill>
                                  <a:srgbClr val="FF0000"/>
                                </a:solidFill>
                                <a:latin typeface="Cambria Math"/>
                                <a:ea typeface="Calibri"/>
                                <a:cs typeface="Times New Roman"/>
                              </a:rPr>
                              <m:t>𝑚</m:t>
                            </m:r>
                          </m:sub>
                        </m:sSub>
                      </m:e>
                    </m:acc>
                    <m:r>
                      <a:rPr lang="en-US" sz="3200" i="1">
                        <a:solidFill>
                          <a:srgbClr val="FF0000"/>
                        </a:solidFill>
                        <a:latin typeface="Cambria Math"/>
                        <a:ea typeface="Calibri"/>
                        <a:cs typeface="Times New Roman"/>
                      </a:rPr>
                      <m:t>=</m:t>
                    </m:r>
                    <m:r>
                      <a:rPr lang="en-US" sz="3200" i="1">
                        <a:solidFill>
                          <a:srgbClr val="FF0000"/>
                        </a:solidFill>
                        <a:latin typeface="Cambria Math"/>
                        <a:ea typeface="Calibri"/>
                        <a:cs typeface="Times New Roman"/>
                      </a:rPr>
                      <m:t>𝑄</m:t>
                    </m:r>
                    <m:r>
                      <a:rPr lang="en-US" sz="3200" b="1" i="1">
                        <a:solidFill>
                          <a:srgbClr val="FF0000"/>
                        </a:solidFill>
                        <a:latin typeface="Cambria Math"/>
                        <a:ea typeface="Calibri"/>
                        <a:cs typeface="Times New Roman"/>
                      </a:rPr>
                      <m:t>𝐮</m:t>
                    </m:r>
                    <m:r>
                      <a:rPr lang="en-US" sz="3200" i="1">
                        <a:solidFill>
                          <a:srgbClr val="FF0000"/>
                        </a:solidFill>
                        <a:latin typeface="Cambria Math"/>
                        <a:ea typeface="Calibri"/>
                        <a:cs typeface="Times New Roman"/>
                      </a:rPr>
                      <m:t>×</m:t>
                    </m:r>
                    <m:r>
                      <a:rPr lang="en-US" sz="3200" b="1" i="1">
                        <a:solidFill>
                          <a:srgbClr val="FF0000"/>
                        </a:solidFill>
                        <a:latin typeface="Cambria Math"/>
                        <a:ea typeface="Calibri"/>
                        <a:cs typeface="Times New Roman"/>
                      </a:rPr>
                      <m:t>𝐁</m:t>
                    </m:r>
                  </m:oMath>
                </a14:m>
                <a:r>
                  <a:rPr lang="en-US" sz="3200" dirty="0">
                    <a:effectLst/>
                    <a:latin typeface="Times New Roman"/>
                    <a:ea typeface="Calibri"/>
                    <a:cs typeface="Arial"/>
                  </a:rPr>
                  <a:t>) with replace </a:t>
                </a:r>
                <a14:m>
                  <m:oMath xmlns:m="http://schemas.openxmlformats.org/officeDocument/2006/math">
                    <m:r>
                      <a:rPr lang="en-US" sz="3200" i="1">
                        <a:effectLst/>
                        <a:latin typeface="Cambria Math"/>
                        <a:ea typeface="Calibri"/>
                        <a:cs typeface="Times New Roman"/>
                      </a:rPr>
                      <m:t>𝑄</m:t>
                    </m:r>
                    <m:r>
                      <a:rPr lang="en-US" sz="3200" b="1" i="1">
                        <a:effectLst/>
                        <a:latin typeface="Cambria Math"/>
                        <a:ea typeface="Calibri"/>
                        <a:cs typeface="Times New Roman"/>
                      </a:rPr>
                      <m:t>𝐮</m:t>
                    </m:r>
                  </m:oMath>
                </a14:m>
                <a:r>
                  <a:rPr lang="en-US" sz="3200" dirty="0">
                    <a:effectLst/>
                    <a:latin typeface="Times New Roman"/>
                    <a:ea typeface="Calibri"/>
                    <a:cs typeface="Arial"/>
                  </a:rPr>
                  <a:t> by </a:t>
                </a:r>
                <a14:m>
                  <m:oMath xmlns:m="http://schemas.openxmlformats.org/officeDocument/2006/math">
                    <m:r>
                      <a:rPr lang="en-US" sz="3200" i="1">
                        <a:effectLst/>
                        <a:latin typeface="Cambria Math"/>
                        <a:ea typeface="Calibri"/>
                        <a:cs typeface="Times New Roman"/>
                      </a:rPr>
                      <m:t>𝐼𝑑</m:t>
                    </m:r>
                    <m:r>
                      <a:rPr lang="en-US" sz="3200" b="1" i="1">
                        <a:effectLst/>
                        <a:latin typeface="Cambria Math"/>
                        <a:ea typeface="Calibri"/>
                        <a:cs typeface="Times New Roman"/>
                      </a:rPr>
                      <m:t>𝐋</m:t>
                    </m:r>
                  </m:oMath>
                </a14:m>
                <a:r>
                  <a:rPr lang="en-US" sz="3200" dirty="0">
                    <a:effectLst/>
                    <a:latin typeface="Times New Roman"/>
                    <a:ea typeface="Calibri"/>
                    <a:cs typeface="Arial"/>
                  </a:rPr>
                  <a:t>; that </a:t>
                </a:r>
                <a:r>
                  <a:rPr lang="en-US" sz="3200" dirty="0" smtClean="0">
                    <a:effectLst/>
                    <a:latin typeface="Times New Roman"/>
                    <a:ea typeface="Calibri"/>
                    <a:cs typeface="Arial"/>
                  </a:rPr>
                  <a:t>is.</a:t>
                </a:r>
                <a:endParaRPr lang="en-US" sz="32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3200" i="1" smtClean="0">
                          <a:solidFill>
                            <a:srgbClr val="00B050"/>
                          </a:solidFill>
                          <a:effectLst/>
                          <a:latin typeface="Cambria Math"/>
                          <a:ea typeface="Calibri"/>
                          <a:cs typeface="Times New Roman"/>
                        </a:rPr>
                        <m:t>𝑑</m:t>
                      </m:r>
                      <m:r>
                        <a:rPr lang="en-US" sz="3200" b="1" i="1">
                          <a:solidFill>
                            <a:srgbClr val="00B050"/>
                          </a:solidFill>
                          <a:effectLst/>
                          <a:latin typeface="Cambria Math"/>
                          <a:ea typeface="Calibri"/>
                          <a:cs typeface="Times New Roman"/>
                        </a:rPr>
                        <m:t>𝐅</m:t>
                      </m:r>
                      <m:r>
                        <a:rPr lang="en-US" sz="3200" i="1">
                          <a:solidFill>
                            <a:srgbClr val="00B050"/>
                          </a:solidFill>
                          <a:effectLst/>
                          <a:latin typeface="Cambria Math"/>
                          <a:ea typeface="Calibri"/>
                          <a:cs typeface="Times New Roman"/>
                        </a:rPr>
                        <m:t>=</m:t>
                      </m:r>
                      <m:r>
                        <a:rPr lang="en-US" sz="3200" i="1">
                          <a:solidFill>
                            <a:srgbClr val="00B050"/>
                          </a:solidFill>
                          <a:effectLst/>
                          <a:latin typeface="Cambria Math"/>
                          <a:ea typeface="Calibri"/>
                          <a:cs typeface="Times New Roman"/>
                        </a:rPr>
                        <m:t>𝐼𝑑</m:t>
                      </m:r>
                      <m:r>
                        <a:rPr lang="en-US" sz="3200" b="1" i="1">
                          <a:solidFill>
                            <a:srgbClr val="00B050"/>
                          </a:solidFill>
                          <a:effectLst/>
                          <a:latin typeface="Cambria Math"/>
                          <a:ea typeface="Calibri"/>
                          <a:cs typeface="Times New Roman"/>
                        </a:rPr>
                        <m:t>𝐋</m:t>
                      </m:r>
                      <m:r>
                        <a:rPr lang="en-US" sz="3200" i="1">
                          <a:solidFill>
                            <a:srgbClr val="00B050"/>
                          </a:solidFill>
                          <a:effectLst/>
                          <a:latin typeface="Cambria Math"/>
                          <a:ea typeface="Calibri"/>
                          <a:cs typeface="Times New Roman"/>
                        </a:rPr>
                        <m:t>×</m:t>
                      </m:r>
                      <m:r>
                        <a:rPr lang="en-US" sz="3200" b="1" i="1">
                          <a:solidFill>
                            <a:srgbClr val="00B050"/>
                          </a:solidFill>
                          <a:effectLst/>
                          <a:latin typeface="Cambria Math"/>
                          <a:ea typeface="Calibri"/>
                          <a:cs typeface="Times New Roman"/>
                        </a:rPr>
                        <m:t>𝐁</m:t>
                      </m:r>
                    </m:oMath>
                  </m:oMathPara>
                </a14:m>
                <a:endParaRPr lang="en-US" sz="3200" dirty="0" smtClean="0">
                  <a:solidFill>
                    <a:srgbClr val="00B050"/>
                  </a:solidFill>
                </a:endParaRPr>
              </a:p>
              <a:p>
                <a:pPr marL="0" indent="0" algn="just" rtl="0">
                  <a:lnSpc>
                    <a:spcPct val="150000"/>
                  </a:lnSpc>
                  <a:spcAft>
                    <a:spcPts val="0"/>
                  </a:spcAft>
                  <a:buNone/>
                </a:pPr>
                <a:r>
                  <a:rPr lang="en-US" sz="3600" dirty="0">
                    <a:latin typeface="Times New Roman"/>
                    <a:ea typeface="Calibri"/>
                    <a:cs typeface="Arial"/>
                  </a:rPr>
                  <a:t>If the current </a:t>
                </a:r>
                <a14:m>
                  <m:oMath xmlns:m="http://schemas.openxmlformats.org/officeDocument/2006/math">
                    <m:r>
                      <a:rPr lang="en-US" sz="3600" i="1">
                        <a:effectLst/>
                        <a:latin typeface="Cambria Math"/>
                        <a:ea typeface="Calibri"/>
                        <a:cs typeface="Times New Roman"/>
                      </a:rPr>
                      <m:t>𝐼</m:t>
                    </m:r>
                  </m:oMath>
                </a14:m>
                <a:r>
                  <a:rPr lang="en-US" sz="3600" dirty="0">
                    <a:effectLst/>
                    <a:latin typeface="Times New Roman"/>
                    <a:ea typeface="Calibri"/>
                    <a:cs typeface="Arial"/>
                  </a:rPr>
                  <a:t> is through a closed path </a:t>
                </a:r>
                <a14:m>
                  <m:oMath xmlns:m="http://schemas.openxmlformats.org/officeDocument/2006/math">
                    <m:r>
                      <a:rPr lang="en-US" sz="3600" i="1">
                        <a:effectLst/>
                        <a:latin typeface="Cambria Math"/>
                        <a:ea typeface="Calibri"/>
                        <a:cs typeface="Times New Roman"/>
                      </a:rPr>
                      <m:t>𝐿</m:t>
                    </m:r>
                  </m:oMath>
                </a14:m>
                <a:r>
                  <a:rPr lang="en-US" sz="3600" dirty="0">
                    <a:effectLst/>
                    <a:latin typeface="Times New Roman"/>
                    <a:ea typeface="Calibri"/>
                    <a:cs typeface="Arial"/>
                  </a:rPr>
                  <a:t> or circuit, the force on the circuit is given by</a:t>
                </a:r>
                <a:endParaRPr lang="en-US" sz="3600" dirty="0">
                  <a:effectLst/>
                  <a:latin typeface="Calibri"/>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3200" b="1" i="1" smtClean="0">
                          <a:solidFill>
                            <a:srgbClr val="00B050"/>
                          </a:solidFill>
                          <a:effectLst/>
                          <a:latin typeface="Cambria Math"/>
                          <a:ea typeface="Calibri"/>
                          <a:cs typeface="Times New Roman"/>
                        </a:rPr>
                        <m:t>𝐅</m:t>
                      </m:r>
                      <m:r>
                        <a:rPr lang="en-US" sz="3200" i="1">
                          <a:solidFill>
                            <a:srgbClr val="00B050"/>
                          </a:solidFill>
                          <a:effectLst/>
                          <a:latin typeface="Cambria Math"/>
                          <a:ea typeface="Calibri"/>
                          <a:cs typeface="Times New Roman"/>
                        </a:rPr>
                        <m:t>=</m:t>
                      </m:r>
                      <m:nary>
                        <m:naryPr>
                          <m:chr m:val="∮"/>
                          <m:limLoc m:val="undOvr"/>
                          <m:subHide m:val="on"/>
                          <m:supHide m:val="on"/>
                          <m:ctrlPr>
                            <a:rPr lang="en-US" sz="3200" i="1">
                              <a:solidFill>
                                <a:srgbClr val="00B050"/>
                              </a:solidFill>
                              <a:effectLst/>
                              <a:latin typeface="Cambria Math"/>
                              <a:cs typeface="Times New Roman"/>
                            </a:rPr>
                          </m:ctrlPr>
                        </m:naryPr>
                        <m:sub/>
                        <m:sup/>
                        <m:e>
                          <m:r>
                            <a:rPr lang="en-US" sz="3200" i="1">
                              <a:solidFill>
                                <a:srgbClr val="00B050"/>
                              </a:solidFill>
                              <a:effectLst/>
                              <a:latin typeface="Cambria Math"/>
                              <a:ea typeface="Calibri"/>
                              <a:cs typeface="Times New Roman"/>
                            </a:rPr>
                            <m:t>𝐼𝑑</m:t>
                          </m:r>
                          <m:r>
                            <a:rPr lang="en-US" sz="3200" b="1" i="1">
                              <a:solidFill>
                                <a:srgbClr val="00B050"/>
                              </a:solidFill>
                              <a:effectLst/>
                              <a:latin typeface="Cambria Math"/>
                              <a:ea typeface="Calibri"/>
                              <a:cs typeface="Times New Roman"/>
                            </a:rPr>
                            <m:t>𝐋</m:t>
                          </m:r>
                          <m:r>
                            <a:rPr lang="en-US" sz="3200" i="1">
                              <a:solidFill>
                                <a:srgbClr val="00B050"/>
                              </a:solidFill>
                              <a:effectLst/>
                              <a:latin typeface="Cambria Math"/>
                              <a:ea typeface="Calibri"/>
                              <a:cs typeface="Times New Roman"/>
                            </a:rPr>
                            <m:t>×</m:t>
                          </m:r>
                          <m:r>
                            <a:rPr lang="en-US" sz="3200" b="1" i="1">
                              <a:solidFill>
                                <a:srgbClr val="00B050"/>
                              </a:solidFill>
                              <a:effectLst/>
                              <a:latin typeface="Cambria Math"/>
                              <a:ea typeface="Calibri"/>
                              <a:cs typeface="Times New Roman"/>
                            </a:rPr>
                            <m:t>𝐁</m:t>
                          </m:r>
                        </m:e>
                      </m:nary>
                    </m:oMath>
                  </m:oMathPara>
                </a14:m>
                <a:endParaRPr lang="ar-IQ"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2000" r="-2000"/>
                </a:stretch>
              </a:blipFill>
            </p:spPr>
            <p:txBody>
              <a:bodyPr/>
              <a:lstStyle/>
              <a:p>
                <a:r>
                  <a:rPr lang="ar-IQ">
                    <a:noFill/>
                  </a:rPr>
                  <a:t> </a:t>
                </a:r>
              </a:p>
            </p:txBody>
          </p:sp>
        </mc:Fallback>
      </mc:AlternateContent>
    </p:spTree>
    <p:extLst>
      <p:ext uri="{BB962C8B-B14F-4D97-AF65-F5344CB8AC3E}">
        <p14:creationId xmlns:p14="http://schemas.microsoft.com/office/powerpoint/2010/main" val="221570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lnSpcReduction="10000"/>
              </a:bodyPr>
              <a:lstStyle/>
              <a:p>
                <a:pPr algn="just" rtl="0">
                  <a:lnSpc>
                    <a:spcPct val="150000"/>
                  </a:lnSpc>
                  <a:spcAft>
                    <a:spcPts val="0"/>
                  </a:spcAft>
                </a:pPr>
                <a:r>
                  <a:rPr lang="en-US" sz="2800" dirty="0" smtClean="0">
                    <a:solidFill>
                      <a:srgbClr val="FF0000"/>
                    </a:solidFill>
                    <a:latin typeface="Times New Roman"/>
                    <a:ea typeface="Calibri"/>
                    <a:cs typeface="Arial"/>
                  </a:rPr>
                  <a:t>Notes </a:t>
                </a:r>
              </a:p>
              <a:p>
                <a:pPr algn="just" rtl="0"/>
                <a:r>
                  <a:rPr lang="en-US" sz="2800" dirty="0" smtClean="0">
                    <a:latin typeface="Times New Roman"/>
                    <a:ea typeface="Calibri"/>
                    <a:cs typeface="Arial"/>
                  </a:rPr>
                  <a:t>The </a:t>
                </a:r>
                <a:r>
                  <a:rPr lang="en-US" sz="2800" dirty="0">
                    <a:latin typeface="Times New Roman"/>
                    <a:ea typeface="Calibri"/>
                    <a:cs typeface="Arial"/>
                  </a:rPr>
                  <a:t>magnetic field produced by the current element </a:t>
                </a:r>
                <a14:m>
                  <m:oMath xmlns:m="http://schemas.openxmlformats.org/officeDocument/2006/math">
                    <m:r>
                      <a:rPr lang="en-US" sz="2800" i="1">
                        <a:effectLst/>
                        <a:latin typeface="Cambria Math"/>
                        <a:ea typeface="Calibri"/>
                        <a:cs typeface="Times New Roman"/>
                      </a:rPr>
                      <m:t>𝐼𝑑</m:t>
                    </m:r>
                    <m:r>
                      <a:rPr lang="en-US" sz="2800" b="1" i="1">
                        <a:effectLst/>
                        <a:latin typeface="Cambria Math"/>
                        <a:ea typeface="Calibri"/>
                        <a:cs typeface="Times New Roman"/>
                      </a:rPr>
                      <m:t>𝐋</m:t>
                    </m:r>
                  </m:oMath>
                </a14:m>
                <a:r>
                  <a:rPr lang="en-US" sz="2800" i="1" dirty="0">
                    <a:effectLst/>
                    <a:latin typeface="Times New Roman"/>
                    <a:ea typeface="Calibri"/>
                    <a:cs typeface="Arial"/>
                  </a:rPr>
                  <a:t> </a:t>
                </a:r>
                <a:r>
                  <a:rPr lang="en-US" sz="2800" dirty="0">
                    <a:effectLst/>
                    <a:latin typeface="Times New Roman"/>
                    <a:ea typeface="Calibri"/>
                    <a:cs typeface="Arial"/>
                  </a:rPr>
                  <a:t>does not exert force on the element </a:t>
                </a:r>
                <a:r>
                  <a:rPr lang="en-US" sz="2800" dirty="0" smtClean="0">
                    <a:effectLst/>
                    <a:latin typeface="Times New Roman"/>
                    <a:ea typeface="Calibri"/>
                    <a:cs typeface="Arial"/>
                  </a:rPr>
                  <a:t>itself. </a:t>
                </a:r>
              </a:p>
              <a:p>
                <a:pPr algn="just" rtl="0">
                  <a:lnSpc>
                    <a:spcPct val="110000"/>
                  </a:lnSpc>
                </a:pPr>
                <a:r>
                  <a:rPr lang="en-US" sz="2800" dirty="0" smtClean="0">
                    <a:effectLst/>
                    <a:latin typeface="Times New Roman"/>
                    <a:ea typeface="Calibri"/>
                    <a:cs typeface="Arial"/>
                  </a:rPr>
                  <a:t>The </a:t>
                </a:r>
                <a14:m>
                  <m:oMath xmlns:m="http://schemas.openxmlformats.org/officeDocument/2006/math">
                    <m:r>
                      <a:rPr lang="en-US" sz="2800" b="1" i="1">
                        <a:effectLst/>
                        <a:latin typeface="Cambria Math"/>
                        <a:ea typeface="Calibri"/>
                        <a:cs typeface="Times New Roman"/>
                      </a:rPr>
                      <m:t>𝐁</m:t>
                    </m:r>
                  </m:oMath>
                </a14:m>
                <a:r>
                  <a:rPr lang="en-US" sz="2800" dirty="0">
                    <a:effectLst/>
                    <a:latin typeface="Times New Roman"/>
                    <a:ea typeface="Calibri"/>
                    <a:cs typeface="Arial"/>
                  </a:rPr>
                  <a:t> field that exerts force on </a:t>
                </a:r>
                <a14:m>
                  <m:oMath xmlns:m="http://schemas.openxmlformats.org/officeDocument/2006/math">
                    <m:r>
                      <a:rPr lang="en-US" sz="2800" i="1">
                        <a:effectLst/>
                        <a:latin typeface="Cambria Math"/>
                        <a:ea typeface="Calibri"/>
                        <a:cs typeface="Times New Roman"/>
                      </a:rPr>
                      <m:t>𝐼𝑑</m:t>
                    </m:r>
                    <m:r>
                      <a:rPr lang="en-US" sz="2800" b="1" i="1">
                        <a:effectLst/>
                        <a:latin typeface="Cambria Math"/>
                        <a:ea typeface="Calibri"/>
                        <a:cs typeface="Times New Roman"/>
                      </a:rPr>
                      <m:t>𝐋</m:t>
                    </m:r>
                  </m:oMath>
                </a14:m>
                <a:r>
                  <a:rPr lang="en-US" sz="2800" i="1" dirty="0">
                    <a:effectLst/>
                    <a:latin typeface="Times New Roman"/>
                    <a:ea typeface="Calibri"/>
                    <a:cs typeface="Arial"/>
                  </a:rPr>
                  <a:t> </a:t>
                </a:r>
                <a:r>
                  <a:rPr lang="en-US" sz="2800" dirty="0">
                    <a:effectLst/>
                    <a:latin typeface="Times New Roman"/>
                    <a:ea typeface="Calibri"/>
                    <a:cs typeface="Arial"/>
                  </a:rPr>
                  <a:t>must be due to another </a:t>
                </a:r>
                <a:r>
                  <a:rPr lang="en-US" sz="2800" dirty="0" smtClean="0">
                    <a:effectLst/>
                    <a:latin typeface="Times New Roman"/>
                    <a:ea typeface="Calibri"/>
                    <a:cs typeface="Arial"/>
                  </a:rPr>
                  <a:t>element (external </a:t>
                </a:r>
                <a:r>
                  <a:rPr lang="en-US" sz="2800" dirty="0">
                    <a:effectLst/>
                    <a:latin typeface="Times New Roman"/>
                    <a:ea typeface="Calibri"/>
                    <a:cs typeface="Arial"/>
                  </a:rPr>
                  <a:t>to the current element </a:t>
                </a:r>
                <a14:m>
                  <m:oMath xmlns:m="http://schemas.openxmlformats.org/officeDocument/2006/math">
                    <m:r>
                      <a:rPr lang="en-US" sz="2800" i="1">
                        <a:effectLst/>
                        <a:latin typeface="Cambria Math"/>
                        <a:ea typeface="Calibri"/>
                        <a:cs typeface="Times New Roman"/>
                      </a:rPr>
                      <m:t>𝐼𝑑</m:t>
                    </m:r>
                    <m:r>
                      <a:rPr lang="en-US" sz="2800" b="1" i="1">
                        <a:effectLst/>
                        <a:latin typeface="Cambria Math"/>
                        <a:ea typeface="Calibri"/>
                        <a:cs typeface="Times New Roman"/>
                      </a:rPr>
                      <m:t>𝐋</m:t>
                    </m:r>
                  </m:oMath>
                </a14:m>
                <a:r>
                  <a:rPr lang="en-US" sz="2800" dirty="0" smtClean="0">
                    <a:effectLst/>
                    <a:latin typeface="Times New Roman"/>
                    <a:ea typeface="Calibri"/>
                    <a:cs typeface="Arial"/>
                  </a:rPr>
                  <a:t>)</a:t>
                </a:r>
                <a:r>
                  <a:rPr lang="en-US" sz="2800" dirty="0">
                    <a:effectLst/>
                    <a:latin typeface="Times New Roman"/>
                    <a:ea typeface="Calibri"/>
                    <a:cs typeface="Arial"/>
                  </a:rPr>
                  <a:t>. </a:t>
                </a:r>
                <a:endParaRPr lang="en-US" sz="2800" dirty="0" smtClean="0">
                  <a:effectLst/>
                  <a:latin typeface="Times New Roman"/>
                  <a:ea typeface="Calibri"/>
                  <a:cs typeface="Arial"/>
                </a:endParaRPr>
              </a:p>
              <a:p>
                <a:pPr marL="0" indent="0" algn="just" rtl="0">
                  <a:lnSpc>
                    <a:spcPct val="150000"/>
                  </a:lnSpc>
                  <a:spcAft>
                    <a:spcPts val="0"/>
                  </a:spcAft>
                  <a:buNone/>
                </a:pPr>
                <a:r>
                  <a:rPr lang="en-US" sz="2800" dirty="0" smtClean="0">
                    <a:effectLst/>
                    <a:latin typeface="Times New Roman"/>
                    <a:ea typeface="Calibri"/>
                    <a:cs typeface="Arial"/>
                  </a:rPr>
                  <a:t>If </a:t>
                </a:r>
                <a:r>
                  <a:rPr lang="en-US" sz="2800" dirty="0">
                    <a:effectLst/>
                    <a:latin typeface="Times New Roman"/>
                    <a:ea typeface="Calibri"/>
                    <a:cs typeface="Arial"/>
                  </a:rPr>
                  <a:t>we have surface current elements </a:t>
                </a:r>
                <a14:m>
                  <m:oMath xmlns:m="http://schemas.openxmlformats.org/officeDocument/2006/math">
                    <m:r>
                      <a:rPr lang="en-US" sz="2800" b="1" i="1">
                        <a:effectLst/>
                        <a:latin typeface="Cambria Math"/>
                        <a:ea typeface="Calibri"/>
                        <a:cs typeface="Times New Roman"/>
                      </a:rPr>
                      <m:t>𝐊</m:t>
                    </m:r>
                    <m:r>
                      <a:rPr lang="en-US" sz="2800" i="1">
                        <a:effectLst/>
                        <a:latin typeface="Cambria Math"/>
                        <a:ea typeface="Calibri"/>
                        <a:cs typeface="Times New Roman"/>
                      </a:rPr>
                      <m:t>𝑑𝑆</m:t>
                    </m:r>
                  </m:oMath>
                </a14:m>
                <a:r>
                  <a:rPr lang="en-US" sz="2800" dirty="0">
                    <a:effectLst/>
                    <a:latin typeface="Times New Roman"/>
                    <a:ea typeface="Calibri"/>
                    <a:cs typeface="Arial"/>
                  </a:rPr>
                  <a:t> or a volume current element </a:t>
                </a:r>
                <a14:m>
                  <m:oMath xmlns:m="http://schemas.openxmlformats.org/officeDocument/2006/math">
                    <m:acc>
                      <m:accPr>
                        <m:chr m:val="⃑"/>
                        <m:ctrlPr>
                          <a:rPr lang="en-US" sz="2800" i="1">
                            <a:effectLst/>
                            <a:latin typeface="Cambria Math"/>
                            <a:ea typeface="Calibri"/>
                            <a:cs typeface="Times New Roman"/>
                          </a:rPr>
                        </m:ctrlPr>
                      </m:accPr>
                      <m:e>
                        <m:r>
                          <a:rPr lang="en-US" sz="2800" i="1">
                            <a:effectLst/>
                            <a:latin typeface="Cambria Math"/>
                            <a:ea typeface="Calibri"/>
                            <a:cs typeface="Times New Roman"/>
                          </a:rPr>
                          <m:t>𝙹</m:t>
                        </m:r>
                      </m:e>
                    </m:acc>
                    <m:r>
                      <a:rPr lang="en-US" sz="2800" i="1">
                        <a:effectLst/>
                        <a:latin typeface="Cambria Math"/>
                        <a:ea typeface="Calibri"/>
                        <a:cs typeface="Times New Roman"/>
                      </a:rPr>
                      <m:t>𝑑𝑣</m:t>
                    </m:r>
                  </m:oMath>
                </a14:m>
                <a:r>
                  <a:rPr lang="en-US" sz="2800" dirty="0">
                    <a:effectLst/>
                    <a:latin typeface="Times New Roman"/>
                    <a:ea typeface="Calibri"/>
                    <a:cs typeface="Arial"/>
                  </a:rPr>
                  <a:t>, thus the </a:t>
                </a:r>
                <a:r>
                  <a:rPr lang="en-US" sz="2800" dirty="0">
                    <a:solidFill>
                      <a:srgbClr val="FF0000"/>
                    </a:solidFill>
                    <a:effectLst/>
                    <a:latin typeface="Times New Roman"/>
                    <a:ea typeface="Calibri"/>
                    <a:cs typeface="Arial"/>
                  </a:rPr>
                  <a:t>Lorentz force equation</a:t>
                </a:r>
                <a:r>
                  <a:rPr lang="en-US" sz="2800" dirty="0">
                    <a:effectLst/>
                    <a:latin typeface="Times New Roman"/>
                    <a:ea typeface="Calibri"/>
                    <a:cs typeface="Arial"/>
                  </a:rPr>
                  <a:t> </a:t>
                </a:r>
                <a:r>
                  <a:rPr lang="en-US" sz="2800" dirty="0" smtClean="0">
                    <a:effectLst/>
                    <a:latin typeface="Times New Roman"/>
                    <a:ea typeface="Calibri"/>
                    <a:cs typeface="Arial"/>
                  </a:rPr>
                  <a:t>become:</a:t>
                </a:r>
                <a:endParaRPr lang="en-US" sz="2400" dirty="0">
                  <a:effectLst/>
                  <a:latin typeface="Calibri"/>
                  <a:ea typeface="Calibri"/>
                  <a:cs typeface="Arial"/>
                </a:endParaRPr>
              </a:p>
              <a:p>
                <a:pPr marL="0" indent="0" algn="ctr">
                  <a:buNone/>
                </a:pPr>
                <a14:m>
                  <m:oMathPara xmlns:m="http://schemas.openxmlformats.org/officeDocument/2006/math">
                    <m:oMathParaPr>
                      <m:jc m:val="centerGroup"/>
                    </m:oMathParaPr>
                    <m:oMath xmlns:m="http://schemas.openxmlformats.org/officeDocument/2006/math">
                      <m:r>
                        <a:rPr lang="en-US" sz="3200" i="1" smtClean="0">
                          <a:solidFill>
                            <a:srgbClr val="7030A0"/>
                          </a:solidFill>
                          <a:effectLst/>
                          <a:latin typeface="Cambria Math"/>
                          <a:ea typeface="Calibri"/>
                          <a:cs typeface="Times New Roman"/>
                        </a:rPr>
                        <m:t>𝑑</m:t>
                      </m:r>
                      <m:r>
                        <a:rPr lang="en-US" sz="3200" b="1" i="1">
                          <a:solidFill>
                            <a:srgbClr val="7030A0"/>
                          </a:solidFill>
                          <a:effectLst/>
                          <a:latin typeface="Cambria Math"/>
                          <a:ea typeface="Calibri"/>
                          <a:cs typeface="Times New Roman"/>
                        </a:rPr>
                        <m:t>𝐅</m:t>
                      </m:r>
                      <m:r>
                        <a:rPr lang="en-US" sz="3200" i="1">
                          <a:solidFill>
                            <a:srgbClr val="7030A0"/>
                          </a:solidFill>
                          <a:effectLst/>
                          <a:latin typeface="Cambria Math"/>
                          <a:ea typeface="Calibri"/>
                          <a:cs typeface="Times New Roman"/>
                        </a:rPr>
                        <m:t>=</m:t>
                      </m:r>
                      <m:r>
                        <a:rPr lang="en-US" sz="3200" b="1" i="1">
                          <a:solidFill>
                            <a:srgbClr val="7030A0"/>
                          </a:solidFill>
                          <a:effectLst/>
                          <a:latin typeface="Cambria Math"/>
                          <a:ea typeface="Calibri"/>
                          <a:cs typeface="Times New Roman"/>
                        </a:rPr>
                        <m:t>𝐊</m:t>
                      </m:r>
                      <m:r>
                        <a:rPr lang="en-US" sz="3200" i="1">
                          <a:solidFill>
                            <a:srgbClr val="7030A0"/>
                          </a:solidFill>
                          <a:effectLst/>
                          <a:latin typeface="Cambria Math"/>
                          <a:ea typeface="Calibri"/>
                          <a:cs typeface="Times New Roman"/>
                        </a:rPr>
                        <m:t>𝑑𝑆</m:t>
                      </m:r>
                      <m:r>
                        <a:rPr lang="en-US" sz="3200" i="1">
                          <a:solidFill>
                            <a:srgbClr val="7030A0"/>
                          </a:solidFill>
                          <a:effectLst/>
                          <a:latin typeface="Cambria Math"/>
                          <a:ea typeface="Calibri"/>
                          <a:cs typeface="Times New Roman"/>
                        </a:rPr>
                        <m:t>×</m:t>
                      </m:r>
                      <m:r>
                        <a:rPr lang="en-US" sz="3200" b="1" i="1">
                          <a:solidFill>
                            <a:srgbClr val="7030A0"/>
                          </a:solidFill>
                          <a:effectLst/>
                          <a:latin typeface="Cambria Math"/>
                          <a:ea typeface="Calibri"/>
                          <a:cs typeface="Times New Roman"/>
                        </a:rPr>
                        <m:t>𝐁</m:t>
                      </m:r>
                      <m:r>
                        <a:rPr lang="en-US" sz="2800" b="1" i="1">
                          <a:solidFill>
                            <a:prstClr val="black"/>
                          </a:solidFill>
                          <a:latin typeface="Cambria Math"/>
                          <a:ea typeface="Calibri"/>
                          <a:cs typeface="Times New Roman"/>
                        </a:rPr>
                        <m:t>𝐅</m:t>
                      </m:r>
                      <m:r>
                        <a:rPr lang="en-US" sz="2800" i="1">
                          <a:solidFill>
                            <a:prstClr val="black"/>
                          </a:solidFill>
                          <a:latin typeface="Cambria Math"/>
                          <a:ea typeface="Calibri"/>
                          <a:cs typeface="Times New Roman"/>
                        </a:rPr>
                        <m:t>=</m:t>
                      </m:r>
                      <m:nary>
                        <m:naryPr>
                          <m:limLoc m:val="undOvr"/>
                          <m:ctrlPr>
                            <a:rPr lang="en-US" sz="2800" i="1">
                              <a:solidFill>
                                <a:prstClr val="black"/>
                              </a:solidFill>
                              <a:latin typeface="Cambria Math"/>
                              <a:cs typeface="Times New Roman"/>
                            </a:rPr>
                          </m:ctrlPr>
                        </m:naryPr>
                        <m:sub>
                          <m:r>
                            <a:rPr lang="en-US" sz="2800" i="1">
                              <a:solidFill>
                                <a:prstClr val="black"/>
                              </a:solidFill>
                              <a:latin typeface="Cambria Math"/>
                              <a:ea typeface="Calibri"/>
                              <a:cs typeface="Times New Roman"/>
                            </a:rPr>
                            <m:t>𝑠</m:t>
                          </m:r>
                        </m:sub>
                        <m:sup/>
                        <m:e>
                          <m:r>
                            <a:rPr lang="en-US" sz="2800" b="1" i="1">
                              <a:solidFill>
                                <a:prstClr val="black"/>
                              </a:solidFill>
                              <a:latin typeface="Cambria Math"/>
                              <a:ea typeface="Calibri"/>
                              <a:cs typeface="Times New Roman"/>
                            </a:rPr>
                            <m:t>𝐊</m:t>
                          </m:r>
                          <m:r>
                            <a:rPr lang="en-US" sz="2800" i="1">
                              <a:solidFill>
                                <a:prstClr val="black"/>
                              </a:solidFill>
                              <a:latin typeface="Cambria Math"/>
                              <a:ea typeface="Calibri"/>
                              <a:cs typeface="Times New Roman"/>
                            </a:rPr>
                            <m:t>𝑑𝑆</m:t>
                          </m:r>
                          <m:r>
                            <a:rPr lang="en-US" sz="2800">
                              <a:solidFill>
                                <a:prstClr val="black"/>
                              </a:solidFill>
                              <a:latin typeface="Cambria Math"/>
                              <a:ea typeface="Calibri"/>
                              <a:cs typeface="Times New Roman"/>
                            </a:rPr>
                            <m:t>×</m:t>
                          </m:r>
                          <m:r>
                            <a:rPr lang="en-US" sz="2800" b="1" i="1">
                              <a:solidFill>
                                <a:prstClr val="black"/>
                              </a:solidFill>
                              <a:latin typeface="Cambria Math"/>
                              <a:ea typeface="Calibri"/>
                              <a:cs typeface="Times New Roman"/>
                            </a:rPr>
                            <m:t>𝐁</m:t>
                          </m:r>
                        </m:e>
                      </m:nary>
                    </m:oMath>
                  </m:oMathPara>
                </a14:m>
                <a:endParaRPr lang="en-US" sz="3200" b="1" i="1" dirty="0" smtClean="0">
                  <a:solidFill>
                    <a:srgbClr val="7030A0"/>
                  </a:solidFill>
                  <a:effectLst/>
                  <a:latin typeface="Cambria Math"/>
                  <a:ea typeface="Calibri"/>
                  <a:cs typeface="Times New Roman"/>
                </a:endParaRPr>
              </a:p>
              <a:p>
                <a:pPr marL="0" indent="0">
                  <a:buNone/>
                </a:pPr>
                <a14:m>
                  <m:oMathPara xmlns:m="http://schemas.openxmlformats.org/officeDocument/2006/math">
                    <m:oMathParaPr>
                      <m:jc m:val="centerGroup"/>
                    </m:oMathParaPr>
                    <m:oMath xmlns:m="http://schemas.openxmlformats.org/officeDocument/2006/math">
                      <m:r>
                        <a:rPr lang="en-US" sz="3200" i="1">
                          <a:solidFill>
                            <a:srgbClr val="7030A0"/>
                          </a:solidFill>
                          <a:latin typeface="Cambria Math"/>
                          <a:ea typeface="Calibri"/>
                          <a:cs typeface="Times New Roman"/>
                        </a:rPr>
                        <m:t>𝑑</m:t>
                      </m:r>
                      <m:r>
                        <a:rPr lang="en-US" sz="3200" b="1" i="1">
                          <a:solidFill>
                            <a:srgbClr val="7030A0"/>
                          </a:solidFill>
                          <a:effectLst/>
                          <a:latin typeface="Cambria Math"/>
                          <a:ea typeface="Calibri"/>
                          <a:cs typeface="Times New Roman"/>
                        </a:rPr>
                        <m:t>𝐅</m:t>
                      </m:r>
                      <m:r>
                        <a:rPr lang="en-US" sz="3200" i="1">
                          <a:solidFill>
                            <a:srgbClr val="7030A0"/>
                          </a:solidFill>
                          <a:effectLst/>
                          <a:latin typeface="Cambria Math"/>
                          <a:ea typeface="Calibri"/>
                          <a:cs typeface="Times New Roman"/>
                        </a:rPr>
                        <m:t>=</m:t>
                      </m:r>
                      <m:acc>
                        <m:accPr>
                          <m:chr m:val="⃑"/>
                          <m:ctrlPr>
                            <a:rPr lang="en-US" sz="3200" i="1">
                              <a:solidFill>
                                <a:srgbClr val="7030A0"/>
                              </a:solidFill>
                              <a:effectLst/>
                              <a:latin typeface="Cambria Math"/>
                              <a:cs typeface="Times New Roman"/>
                            </a:rPr>
                          </m:ctrlPr>
                        </m:accPr>
                        <m:e>
                          <m:r>
                            <a:rPr lang="en-US" sz="3200" i="1">
                              <a:solidFill>
                                <a:srgbClr val="7030A0"/>
                              </a:solidFill>
                              <a:effectLst/>
                              <a:latin typeface="Cambria Math"/>
                              <a:ea typeface="Calibri"/>
                              <a:cs typeface="Times New Roman"/>
                            </a:rPr>
                            <m:t>𝙹</m:t>
                          </m:r>
                        </m:e>
                      </m:acc>
                      <m:r>
                        <a:rPr lang="en-US" sz="3200" i="1">
                          <a:solidFill>
                            <a:srgbClr val="7030A0"/>
                          </a:solidFill>
                          <a:effectLst/>
                          <a:latin typeface="Cambria Math"/>
                          <a:ea typeface="Calibri"/>
                          <a:cs typeface="Times New Roman"/>
                        </a:rPr>
                        <m:t>𝑑𝑣</m:t>
                      </m:r>
                      <m:r>
                        <a:rPr lang="en-US" sz="3200" i="1">
                          <a:solidFill>
                            <a:srgbClr val="7030A0"/>
                          </a:solidFill>
                          <a:effectLst/>
                          <a:latin typeface="Cambria Math"/>
                          <a:ea typeface="Calibri"/>
                          <a:cs typeface="Times New Roman"/>
                        </a:rPr>
                        <m:t>×</m:t>
                      </m:r>
                      <m:r>
                        <a:rPr lang="en-US" sz="3200" b="1" i="1">
                          <a:solidFill>
                            <a:srgbClr val="7030A0"/>
                          </a:solidFill>
                          <a:effectLst/>
                          <a:latin typeface="Cambria Math"/>
                          <a:ea typeface="Calibri"/>
                          <a:cs typeface="Times New Roman"/>
                        </a:rPr>
                        <m:t>𝐁</m:t>
                      </m:r>
                      <m:r>
                        <a:rPr lang="en-US" sz="3200" b="1" i="1" smtClean="0">
                          <a:solidFill>
                            <a:srgbClr val="7030A0"/>
                          </a:solidFill>
                          <a:effectLst/>
                          <a:latin typeface="Cambria Math"/>
                          <a:ea typeface="Calibri"/>
                          <a:cs typeface="Times New Roman"/>
                        </a:rPr>
                        <m:t> </m:t>
                      </m:r>
                      <m:r>
                        <a:rPr lang="en-US" sz="3200" b="1" i="1" smtClean="0">
                          <a:solidFill>
                            <a:srgbClr val="7030A0"/>
                          </a:solidFill>
                          <a:effectLst/>
                          <a:latin typeface="Cambria Math"/>
                          <a:ea typeface="Calibri"/>
                          <a:cs typeface="Times New Roman"/>
                        </a:rPr>
                        <m:t>𝒐𝒓</m:t>
                      </m:r>
                      <m:r>
                        <a:rPr lang="en-US" sz="3200" b="1" i="1" smtClean="0">
                          <a:solidFill>
                            <a:srgbClr val="7030A0"/>
                          </a:solidFill>
                          <a:effectLst/>
                          <a:latin typeface="Cambria Math"/>
                          <a:ea typeface="Calibri"/>
                          <a:cs typeface="Times New Roman"/>
                        </a:rPr>
                        <m:t> </m:t>
                      </m:r>
                      <m:r>
                        <a:rPr lang="en-US" sz="2800" b="1" i="1">
                          <a:solidFill>
                            <a:prstClr val="black"/>
                          </a:solidFill>
                          <a:latin typeface="Cambria Math"/>
                          <a:ea typeface="Calibri"/>
                          <a:cs typeface="Times New Roman"/>
                        </a:rPr>
                        <m:t>𝐅</m:t>
                      </m:r>
                      <m:r>
                        <a:rPr lang="en-US" sz="2800" i="1">
                          <a:solidFill>
                            <a:prstClr val="black"/>
                          </a:solidFill>
                          <a:latin typeface="Cambria Math"/>
                          <a:ea typeface="Calibri"/>
                          <a:cs typeface="Times New Roman"/>
                        </a:rPr>
                        <m:t>=</m:t>
                      </m:r>
                      <m:nary>
                        <m:naryPr>
                          <m:limLoc m:val="undOvr"/>
                          <m:ctrlPr>
                            <a:rPr lang="en-US" sz="2800" i="1">
                              <a:solidFill>
                                <a:prstClr val="black"/>
                              </a:solidFill>
                              <a:latin typeface="Cambria Math"/>
                              <a:cs typeface="Times New Roman"/>
                            </a:rPr>
                          </m:ctrlPr>
                        </m:naryPr>
                        <m:sub>
                          <m:r>
                            <a:rPr lang="en-US" sz="2800" i="1">
                              <a:solidFill>
                                <a:prstClr val="black"/>
                              </a:solidFill>
                              <a:latin typeface="Cambria Math"/>
                              <a:ea typeface="Calibri"/>
                              <a:cs typeface="Times New Roman"/>
                            </a:rPr>
                            <m:t>𝑣</m:t>
                          </m:r>
                        </m:sub>
                        <m:sup/>
                        <m:e>
                          <m:acc>
                            <m:accPr>
                              <m:chr m:val="⃑"/>
                              <m:ctrlPr>
                                <a:rPr lang="en-US" sz="2800" i="1">
                                  <a:solidFill>
                                    <a:prstClr val="black"/>
                                  </a:solidFill>
                                  <a:latin typeface="Cambria Math"/>
                                  <a:cs typeface="Times New Roman"/>
                                </a:rPr>
                              </m:ctrlPr>
                            </m:accPr>
                            <m:e>
                              <m:r>
                                <a:rPr lang="en-US" sz="2800" i="1">
                                  <a:solidFill>
                                    <a:prstClr val="black"/>
                                  </a:solidFill>
                                  <a:latin typeface="Cambria Math"/>
                                  <a:ea typeface="Calibri"/>
                                  <a:cs typeface="Times New Roman"/>
                                </a:rPr>
                                <m:t>𝙹</m:t>
                              </m:r>
                            </m:e>
                          </m:acc>
                          <m:r>
                            <a:rPr lang="en-US" sz="2800" i="1">
                              <a:solidFill>
                                <a:prstClr val="black"/>
                              </a:solidFill>
                              <a:latin typeface="Cambria Math"/>
                              <a:ea typeface="Calibri"/>
                              <a:cs typeface="Times New Roman"/>
                            </a:rPr>
                            <m:t>𝑑𝑣</m:t>
                          </m:r>
                          <m:r>
                            <a:rPr lang="en-US" sz="2800" i="1">
                              <a:solidFill>
                                <a:prstClr val="black"/>
                              </a:solidFill>
                              <a:latin typeface="Cambria Math"/>
                              <a:ea typeface="Calibri"/>
                              <a:cs typeface="Times New Roman"/>
                            </a:rPr>
                            <m:t>×</m:t>
                          </m:r>
                          <m:r>
                            <a:rPr lang="en-US" sz="2800" b="1" i="1">
                              <a:solidFill>
                                <a:prstClr val="black"/>
                              </a:solidFill>
                              <a:latin typeface="Cambria Math"/>
                              <a:ea typeface="Calibri"/>
                              <a:cs typeface="Times New Roman"/>
                            </a:rPr>
                            <m:t>𝐁</m:t>
                          </m:r>
                        </m:e>
                      </m:nary>
                    </m:oMath>
                  </m:oMathPara>
                </a14:m>
                <a:endParaRPr lang="ar-IQ" sz="3200"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3822441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1250</TotalTime>
  <Words>3450</Words>
  <Application>Microsoft Office PowerPoint</Application>
  <PresentationFormat>On-screen Show (4:3)</PresentationFormat>
  <Paragraphs>205</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Visio</vt:lpstr>
      <vt:lpstr>Chapter Eight  Magnetic Forces, Materials, Inductance and Devices</vt:lpstr>
      <vt:lpstr>8.1 INTRODUCTION</vt:lpstr>
      <vt:lpstr>8.2.1 Force on a Charged Particle (Moving Charge)</vt:lpstr>
      <vt:lpstr>A comparison between the electric force and the magnetic force can be made.</vt:lpstr>
      <vt:lpstr>For a moving charge Q in both electric and magnetic fields, the total force on the charge is given by.</vt:lpstr>
      <vt:lpstr>8.2.2 Force on a Differential Current Element.</vt:lpstr>
      <vt:lpstr>PowerPoint Presentation</vt:lpstr>
      <vt:lpstr>PowerPoint Presentation</vt:lpstr>
      <vt:lpstr>PowerPoint Presentation</vt:lpstr>
      <vt:lpstr>PowerPoint Presentation</vt:lpstr>
      <vt:lpstr>8.2.3 Force between Two Current Elements</vt:lpstr>
      <vt:lpstr>PowerPoint Presentation</vt:lpstr>
      <vt:lpstr>8.3 MAGNETIC TORQUE AND MOMENT</vt:lpstr>
      <vt:lpstr>PowerPoint Presentation</vt:lpstr>
      <vt:lpstr>PowerPoint Presentation</vt:lpstr>
      <vt:lpstr>PowerPoint Presentation</vt:lpstr>
      <vt:lpstr>8.4 A MAGNETIC DIPOLE</vt:lpstr>
      <vt:lpstr>PowerPoint Presentation</vt:lpstr>
      <vt:lpstr>PowerPoint Presentation</vt:lpstr>
      <vt:lpstr>PowerPoint Presentation</vt:lpstr>
      <vt:lpstr>8.5 MAGNETIZATION IN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8.6 CLASSIFICATION OF MAGNETIC MATERIALS</vt:lpstr>
      <vt:lpstr>PowerPoint Presentation</vt:lpstr>
      <vt:lpstr>PowerPoint Presentation</vt:lpstr>
      <vt:lpstr>8.7 MAGNETIC BOUNDARY CONDITIONS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Eight  Magnetic Forces, Materials, and Devices</dc:title>
  <dc:creator>Al_marsa</dc:creator>
  <cp:lastModifiedBy>ali</cp:lastModifiedBy>
  <cp:revision>51</cp:revision>
  <dcterms:created xsi:type="dcterms:W3CDTF">2016-03-27T18:55:03Z</dcterms:created>
  <dcterms:modified xsi:type="dcterms:W3CDTF">2018-03-27T19:55:56Z</dcterms:modified>
</cp:coreProperties>
</file>