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5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3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7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0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2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1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9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2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1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B88D-F100-46FA-AFAE-0F5ADE4172C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B139-1B3C-4207-9108-DEDD73C54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0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7" y="692316"/>
            <a:ext cx="8198864" cy="28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93" y="4793524"/>
            <a:ext cx="8458201" cy="394773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FF0000"/>
                </a:solidFill>
              </a:rPr>
              <a:t>First Course of Special Machine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622" y="3564155"/>
            <a:ext cx="6400800" cy="1184318"/>
          </a:xfrm>
          <a:prstGeom prst="rect">
            <a:avLst/>
          </a:prstGeom>
        </p:spPr>
        <p:txBody>
          <a:bodyPr/>
          <a:lstStyle/>
          <a:p>
            <a:r>
              <a:rPr lang="en-AU" sz="4000" dirty="0" smtClean="0"/>
              <a:t>Department of Electrical  Power and Machine Engineering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0165" y="5237166"/>
            <a:ext cx="30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By Qasim Al Azze               2018</a:t>
            </a:r>
            <a:endParaRPr lang="en-US" dirty="0"/>
          </a:p>
        </p:txBody>
      </p:sp>
      <p:sp>
        <p:nvSpPr>
          <p:cNvPr id="5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1376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6092" y="4256929"/>
            <a:ext cx="6146458" cy="228871"/>
          </a:xfrm>
          <a:custGeom>
            <a:avLst/>
            <a:gdLst/>
            <a:ahLst/>
            <a:cxnLst/>
            <a:rect l="l" t="t" r="r" b="b"/>
            <a:pathLst>
              <a:path w="5079365" h="356870">
                <a:moveTo>
                  <a:pt x="0" y="0"/>
                </a:moveTo>
                <a:lnTo>
                  <a:pt x="5079365" y="0"/>
                </a:lnTo>
                <a:lnTo>
                  <a:pt x="5079365" y="356870"/>
                </a:lnTo>
                <a:lnTo>
                  <a:pt x="0" y="356870"/>
                </a:lnTo>
                <a:lnTo>
                  <a:pt x="0" y="0"/>
                </a:lnTo>
                <a:close/>
              </a:path>
            </a:pathLst>
          </a:custGeom>
          <a:solidFill>
            <a:srgbClr val="FFE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4545" y="3729954"/>
            <a:ext cx="3311050" cy="737520"/>
          </a:xfrm>
          <a:custGeom>
            <a:avLst/>
            <a:gdLst/>
            <a:ahLst/>
            <a:cxnLst/>
            <a:rect l="l" t="t" r="r" b="b"/>
            <a:pathLst>
              <a:path w="2736215" h="1149984">
                <a:moveTo>
                  <a:pt x="0" y="0"/>
                </a:moveTo>
                <a:lnTo>
                  <a:pt x="2736215" y="0"/>
                </a:lnTo>
                <a:lnTo>
                  <a:pt x="2736215" y="1149985"/>
                </a:lnTo>
                <a:lnTo>
                  <a:pt x="0" y="1149985"/>
                </a:lnTo>
                <a:lnTo>
                  <a:pt x="0" y="0"/>
                </a:lnTo>
                <a:close/>
              </a:path>
            </a:pathLst>
          </a:custGeom>
          <a:solidFill>
            <a:srgbClr val="FFE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30643" y="2745073"/>
            <a:ext cx="2752421" cy="1389519"/>
          </a:xfrm>
          <a:custGeom>
            <a:avLst/>
            <a:gdLst/>
            <a:ahLst/>
            <a:cxnLst/>
            <a:rect l="l" t="t" r="r" b="b"/>
            <a:pathLst>
              <a:path w="2274570" h="2166620">
                <a:moveTo>
                  <a:pt x="0" y="0"/>
                </a:moveTo>
                <a:lnTo>
                  <a:pt x="2274442" y="0"/>
                </a:lnTo>
                <a:lnTo>
                  <a:pt x="2274442" y="2166493"/>
                </a:lnTo>
                <a:lnTo>
                  <a:pt x="0" y="2166493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06377" y="1017459"/>
            <a:ext cx="484401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admittance of ‘motor’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Y</a:t>
            </a:r>
            <a:r>
              <a:rPr sz="1050" b="1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0.00426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0.0374 + 0.028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0.00101</a:t>
            </a:r>
            <a:endParaRPr sz="1000">
              <a:latin typeface="Times New Roman"/>
              <a:cs typeface="Times New Roman"/>
            </a:endParaRPr>
          </a:p>
          <a:p>
            <a:pPr marL="1840864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0.03226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0.03841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S</a:t>
            </a:r>
            <a:endParaRPr sz="1000">
              <a:latin typeface="Times New Roman"/>
              <a:cs typeface="Times New Roman"/>
            </a:endParaRPr>
          </a:p>
          <a:p>
            <a:pPr marL="1066800">
              <a:lnSpc>
                <a:spcPct val="100000"/>
              </a:lnSpc>
              <a:spcBef>
                <a:spcPts val="21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impedance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i="1" spc="-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1/Y</a:t>
            </a:r>
            <a:r>
              <a:rPr sz="1050" b="1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12.96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15.2 or 19.9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Motor</a:t>
            </a:r>
            <a:r>
              <a:rPr sz="1000" b="1" spc="1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II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7161" y="1582390"/>
            <a:ext cx="162978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admittance of branch 5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07684" y="1558281"/>
            <a:ext cx="317351" cy="0"/>
          </a:xfrm>
          <a:custGeom>
            <a:avLst/>
            <a:gdLst/>
            <a:ahLst/>
            <a:cxnLst/>
            <a:rect l="l" t="t" r="r" b="b"/>
            <a:pathLst>
              <a:path w="262254">
                <a:moveTo>
                  <a:pt x="0" y="0"/>
                </a:moveTo>
                <a:lnTo>
                  <a:pt x="262128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29815" y="1777215"/>
            <a:ext cx="317351" cy="0"/>
          </a:xfrm>
          <a:custGeom>
            <a:avLst/>
            <a:gdLst/>
            <a:ahLst/>
            <a:cxnLst/>
            <a:rect l="l" t="t" r="r" b="b"/>
            <a:pathLst>
              <a:path w="262254">
                <a:moveTo>
                  <a:pt x="0" y="0"/>
                </a:moveTo>
                <a:lnTo>
                  <a:pt x="262128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37606" y="1644291"/>
            <a:ext cx="903642" cy="0"/>
          </a:xfrm>
          <a:custGeom>
            <a:avLst/>
            <a:gdLst/>
            <a:ahLst/>
            <a:cxnLst/>
            <a:rect l="l" t="t" r="r" b="b"/>
            <a:pathLst>
              <a:path w="74676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00488" y="1546279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55787" y="1700698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5679" y="1712433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61133" y="1640337"/>
            <a:ext cx="37805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469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64978" y="1496333"/>
            <a:ext cx="43261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685" indent="-133985">
              <a:lnSpc>
                <a:spcPct val="100000"/>
              </a:lnSpc>
              <a:buFont typeface="Symbol"/>
              <a:buChar char=""/>
              <a:tabLst>
                <a:tab pos="147320" algn="l"/>
              </a:tabLst>
            </a:pPr>
            <a:r>
              <a:rPr sz="1000" i="1" spc="165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 </a:t>
            </a:r>
            <a:r>
              <a:rPr sz="100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03418" y="1443543"/>
            <a:ext cx="327340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>
              <a:lnSpc>
                <a:spcPct val="100000"/>
              </a:lnSpc>
            </a:pP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6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29681" y="1668251"/>
            <a:ext cx="2835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1500" baseline="277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61213" y="1615664"/>
            <a:ext cx="1436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7" baseline="-36111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38322" y="1717183"/>
            <a:ext cx="29429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 indent="-118745">
              <a:lnSpc>
                <a:spcPct val="100000"/>
              </a:lnSpc>
              <a:buFont typeface="Symbol"/>
              <a:buChar char=""/>
              <a:tabLst>
                <a:tab pos="132080" algn="l"/>
              </a:tabLst>
            </a:pP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29681" y="1740582"/>
            <a:ext cx="52174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29680" y="1793373"/>
            <a:ext cx="9067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25570" y="1773833"/>
            <a:ext cx="42646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i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baseline="-13888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500" baseline="-13888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81294" y="1584181"/>
            <a:ext cx="217765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u="sng" spc="-7" baseline="33333" dirty="0">
                <a:solidFill>
                  <a:srgbClr val="231F20"/>
                </a:solidFill>
                <a:latin typeface="Times New Roman"/>
                <a:cs typeface="Times New Roman"/>
              </a:rPr>
              <a:t>0.91 </a:t>
            </a:r>
            <a:r>
              <a:rPr sz="1500" u="sng" baseline="33333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500" u="sng" baseline="33333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500" i="1" u="sng" baseline="33333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500" u="sng" spc="-7" baseline="33333" dirty="0">
                <a:solidFill>
                  <a:srgbClr val="231F20"/>
                </a:solidFill>
                <a:latin typeface="Times New Roman"/>
                <a:cs typeface="Times New Roman"/>
              </a:rPr>
              <a:t>1.28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0.369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0.517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04411" y="2245058"/>
            <a:ext cx="7392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7015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	24.7</a:t>
            </a:r>
            <a:r>
              <a:rPr sz="10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83002" y="1902973"/>
            <a:ext cx="450284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admittance of ‘motor’ </a:t>
            </a:r>
            <a:r>
              <a:rPr sz="1000" b="1" spc="-40" dirty="0">
                <a:solidFill>
                  <a:srgbClr val="EC008C"/>
                </a:solidFill>
                <a:latin typeface="Times New Roman"/>
                <a:cs typeface="Times New Roman"/>
              </a:rPr>
              <a:t>II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,  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Y</a:t>
            </a:r>
            <a:r>
              <a:rPr sz="1050" b="1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0.00426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0.0374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0.369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0.517</a:t>
            </a:r>
            <a:endParaRPr sz="1000">
              <a:latin typeface="Times New Roman"/>
              <a:cs typeface="Times New Roman"/>
            </a:endParaRPr>
          </a:p>
          <a:p>
            <a:pPr marL="16129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0.3733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0.555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  <a:tabLst>
                <a:tab pos="1402080" algn="l"/>
              </a:tabLst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Impedance of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‘motor’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II,	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i="1" spc="-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 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=1/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Y</a:t>
            </a:r>
            <a:r>
              <a:rPr sz="1050" b="1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0.836 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1.242 or 1.5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Impedance of entire motor (Fig. 36.16)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01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b="1" spc="-3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spc="-52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1 </a:t>
            </a:r>
            <a:r>
              <a:rPr sz="1000" b="1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spc="-37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f </a:t>
            </a:r>
            <a:r>
              <a:rPr sz="1000" b="1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b="1" spc="-3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spc="-52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b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15.66 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  <a:p>
            <a:pPr marL="1438910">
              <a:lnSpc>
                <a:spcPct val="100000"/>
              </a:lnSpc>
              <a:spcBef>
                <a:spcPts val="185"/>
              </a:spcBef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00" i="1" spc="-1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01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110/24.7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4.46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1423670">
              <a:lnSpc>
                <a:spcPct val="100000"/>
              </a:lnSpc>
              <a:spcBef>
                <a:spcPts val="210"/>
              </a:spcBef>
            </a:pP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4.46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19.9 = 88.8</a:t>
            </a:r>
            <a:r>
              <a:rPr sz="1000" spc="-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endParaRPr sz="1000">
              <a:latin typeface="Times New Roman"/>
              <a:cs typeface="Times New Roman"/>
            </a:endParaRPr>
          </a:p>
          <a:p>
            <a:pPr marL="1405255">
              <a:lnSpc>
                <a:spcPct val="100000"/>
              </a:lnSpc>
              <a:spcBef>
                <a:spcPts val="190"/>
              </a:spcBef>
            </a:pP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 </a:t>
            </a:r>
            <a:r>
              <a:rPr sz="1050" i="1" spc="23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4.46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1.5 = 6.69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02643" y="2700520"/>
            <a:ext cx="1579837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3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88.8/35.62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2.5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5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6.69/1.57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4.25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72721" y="2977121"/>
            <a:ext cx="64545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4325" algn="l"/>
              </a:tabLst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f	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3   </a:t>
            </a:r>
            <a:r>
              <a:rPr sz="700" spc="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95268" y="2929229"/>
            <a:ext cx="20078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 = 222 synch.</a:t>
            </a:r>
            <a:r>
              <a:rPr sz="1000" spc="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watt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54279" y="3168689"/>
            <a:ext cx="468726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9565" algn="l"/>
              </a:tabLst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 	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48718" y="3159241"/>
            <a:ext cx="317351" cy="0"/>
          </a:xfrm>
          <a:custGeom>
            <a:avLst/>
            <a:gdLst/>
            <a:ahLst/>
            <a:cxnLst/>
            <a:rect l="l" t="t" r="r" b="b"/>
            <a:pathLst>
              <a:path w="262255">
                <a:moveTo>
                  <a:pt x="0" y="0"/>
                </a:moveTo>
                <a:lnTo>
                  <a:pt x="262128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136659" y="3048586"/>
            <a:ext cx="13216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-6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69448" y="3120797"/>
            <a:ext cx="6646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3360" algn="l"/>
              </a:tabLst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12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49707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endParaRPr sz="1425" baseline="49707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76267" y="3126809"/>
            <a:ext cx="8913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44414" y="3158066"/>
            <a:ext cx="325803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44758" y="3177621"/>
            <a:ext cx="52097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9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44758" y="3054518"/>
            <a:ext cx="1661288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935">
              <a:lnSpc>
                <a:spcPts val="990"/>
              </a:lnSpc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endParaRPr sz="950">
              <a:latin typeface="Symbol"/>
              <a:cs typeface="Symbol"/>
            </a:endParaRPr>
          </a:p>
          <a:p>
            <a:pPr marL="12700">
              <a:lnSpc>
                <a:spcPts val="1050"/>
              </a:lnSpc>
              <a:tabLst>
                <a:tab pos="451484" algn="l"/>
              </a:tabLst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16.5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synch.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watt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83002" y="3269360"/>
            <a:ext cx="2712464" cy="716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30225">
              <a:lnSpc>
                <a:spcPct val="115999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205.5 synch. watt 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Watts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converted  = synch. watt (1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697865">
              <a:lnSpc>
                <a:spcPct val="100000"/>
              </a:lnSpc>
              <a:spcBef>
                <a:spcPts val="21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205.5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0.95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195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</a:t>
            </a:r>
            <a:endParaRPr sz="1000">
              <a:latin typeface="Times New Roman"/>
              <a:cs typeface="Times New Roman"/>
            </a:endParaRPr>
          </a:p>
          <a:p>
            <a:pPr marL="73025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Net output   =  195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13.5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181.5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50" dirty="0">
                <a:solidFill>
                  <a:srgbClr val="EC008C"/>
                </a:solidFill>
                <a:latin typeface="Times New Roman"/>
                <a:cs typeface="Times New Roman"/>
              </a:rPr>
              <a:t>W.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06377" y="3758053"/>
            <a:ext cx="309897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000" b="1" spc="30" dirty="0">
                <a:solidFill>
                  <a:srgbClr val="EC008C"/>
                </a:solidFill>
                <a:latin typeface="Times New Roman"/>
                <a:cs typeface="Times New Roman"/>
              </a:rPr>
              <a:t>Example </a:t>
            </a:r>
            <a:r>
              <a:rPr sz="1000" b="1" spc="25" dirty="0">
                <a:solidFill>
                  <a:srgbClr val="EC008C"/>
                </a:solidFill>
                <a:latin typeface="Times New Roman"/>
                <a:cs typeface="Times New Roman"/>
              </a:rPr>
              <a:t>36.3.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i="1" spc="65" dirty="0">
                <a:solidFill>
                  <a:srgbClr val="231F20"/>
                </a:solidFill>
                <a:latin typeface="Times New Roman"/>
                <a:cs typeface="Times New Roman"/>
              </a:rPr>
              <a:t>250-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W, 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230-V,</a:t>
            </a:r>
            <a:r>
              <a:rPr sz="1000" i="1" spc="1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45" dirty="0">
                <a:solidFill>
                  <a:srgbClr val="231F20"/>
                </a:solidFill>
                <a:latin typeface="Times New Roman"/>
                <a:cs typeface="Times New Roman"/>
              </a:rPr>
              <a:t>50-Hz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capacitor-start motor has the following constants 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100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auxiliary</a:t>
            </a:r>
            <a:r>
              <a:rPr sz="100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windings:</a:t>
            </a:r>
            <a:r>
              <a:rPr sz="100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100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winding, 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50" i="1" spc="-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(4.5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+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3.7)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ohm.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Auxiliary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i="1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(9.5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06377" y="4149008"/>
            <a:ext cx="309897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+ j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3.5) ohm. Determine the value of the </a:t>
            </a:r>
            <a:r>
              <a:rPr sz="1000" i="1" spc="2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06377" y="4246747"/>
            <a:ext cx="6118796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capacitor that will place the main and auxiliary winding currents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quadrature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at  </a:t>
            </a:r>
            <a:r>
              <a:rPr sz="1000" i="1" spc="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starting.</a:t>
            </a:r>
            <a:endParaRPr sz="1000">
              <a:latin typeface="Times New Roman"/>
              <a:cs typeface="Times New Roman"/>
            </a:endParaRPr>
          </a:p>
          <a:p>
            <a:pPr marL="2237740">
              <a:lnSpc>
                <a:spcPct val="100000"/>
              </a:lnSpc>
              <a:spcBef>
                <a:spcPts val="190"/>
              </a:spcBef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(Electrical Machines-III, South Gujarat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Univ.  </a:t>
            </a:r>
            <a:r>
              <a:rPr sz="1000" b="1" spc="14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15" dirty="0">
                <a:solidFill>
                  <a:srgbClr val="EC008C"/>
                </a:solidFill>
                <a:latin typeface="Times New Roman"/>
                <a:cs typeface="Times New Roman"/>
              </a:rPr>
              <a:t>1985)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405"/>
              </a:spcBef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Solution.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Let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1050" i="1" spc="-8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reactance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auxiliary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83003" y="4604471"/>
            <a:ext cx="34347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83002" y="4815586"/>
            <a:ext cx="3534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w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31689" y="4604471"/>
            <a:ext cx="238051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ct val="100000"/>
              </a:lnSpc>
            </a:pP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i="1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a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9.5 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3.5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X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(9.5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-1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00" i="1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reactance.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i="1" spc="-15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m </a:t>
            </a:r>
            <a:r>
              <a:rPr sz="1050" b="1" i="1" spc="232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4.5 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3.5 = 5.82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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39.4º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ohm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83002" y="4930918"/>
            <a:ext cx="4541264" cy="690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Obviously,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lags behind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39.4º</a:t>
            </a:r>
            <a:endParaRPr sz="1000">
              <a:latin typeface="Times New Roman"/>
              <a:cs typeface="Times New Roman"/>
            </a:endParaRPr>
          </a:p>
          <a:p>
            <a:pPr marL="871855" marR="5080" indent="-859790">
              <a:lnSpc>
                <a:spcPct val="115999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Since,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time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phase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angle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between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50" i="1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50" i="1" spc="-6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90º,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50" i="1" spc="-89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must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00" i="1" spc="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by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(90º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39.4º)   =</a:t>
            </a:r>
            <a:r>
              <a:rPr sz="1000" spc="2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50.6º.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 auxiliary winding,  tan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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R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 tan 50.6º =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/9.5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520209" y="5386381"/>
            <a:ext cx="253188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9.5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1.217 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11.56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(capacitive)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83003" y="5386381"/>
            <a:ext cx="163670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450131" y="5499757"/>
            <a:ext cx="183802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 </a:t>
            </a:r>
            <a:r>
              <a:rPr sz="1050" i="1" spc="23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11.56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+ 3.5 = 15.06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449209" y="5499757"/>
            <a:ext cx="214768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15.06 = 1/314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;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211</a:t>
            </a:r>
            <a:r>
              <a:rPr sz="1000" b="1" spc="-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spc="-105" dirty="0">
                <a:solidFill>
                  <a:srgbClr val="EC008C"/>
                </a:solidFill>
                <a:latin typeface="Symbol"/>
                <a:cs typeface="Symbol"/>
              </a:rPr>
              <a:t></a:t>
            </a:r>
            <a:r>
              <a:rPr sz="1000" b="1" spc="-105" dirty="0">
                <a:solidFill>
                  <a:srgbClr val="EC008C"/>
                </a:solidFill>
                <a:latin typeface="Times New Roman"/>
                <a:cs typeface="Times New Roman"/>
              </a:rPr>
              <a:t>F.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95913" y="4147705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36.16</a:t>
            </a:r>
            <a:endParaRPr sz="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907408" y="2788795"/>
            <a:ext cx="2622914" cy="1303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567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1377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2810" y="1036356"/>
            <a:ext cx="6087291" cy="2428870"/>
          </a:xfrm>
          <a:prstGeom prst="rect">
            <a:avLst/>
          </a:prstGeom>
          <a:solidFill>
            <a:srgbClr val="FFFDE8"/>
          </a:solidFill>
          <a:ln w="6095">
            <a:solidFill>
              <a:srgbClr val="F5821F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1653539">
              <a:lnSpc>
                <a:spcPct val="100000"/>
              </a:lnSpc>
              <a:spcBef>
                <a:spcPts val="480"/>
              </a:spcBef>
            </a:pPr>
            <a:r>
              <a:rPr sz="1100" b="1" spc="-30" dirty="0">
                <a:solidFill>
                  <a:srgbClr val="005AAA"/>
                </a:solidFill>
                <a:latin typeface="Arial"/>
                <a:cs typeface="Arial"/>
              </a:rPr>
              <a:t>Tutorial </a:t>
            </a:r>
            <a:r>
              <a:rPr sz="1100" b="1" spc="-5" dirty="0">
                <a:solidFill>
                  <a:srgbClr val="005AAA"/>
                </a:solidFill>
                <a:latin typeface="Arial"/>
                <a:cs typeface="Arial"/>
              </a:rPr>
              <a:t>Problem </a:t>
            </a:r>
            <a:r>
              <a:rPr sz="1100" b="1" spc="10" dirty="0">
                <a:solidFill>
                  <a:srgbClr val="005AAA"/>
                </a:solidFill>
                <a:latin typeface="Arial"/>
                <a:cs typeface="Arial"/>
              </a:rPr>
              <a:t>No.</a:t>
            </a:r>
            <a:r>
              <a:rPr sz="1100" b="1" spc="4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5AAA"/>
                </a:solidFill>
                <a:latin typeface="Arial"/>
                <a:cs typeface="Arial"/>
              </a:rPr>
              <a:t>36.1.</a:t>
            </a:r>
            <a:endParaRPr sz="1100">
              <a:latin typeface="Arial"/>
              <a:cs typeface="Arial"/>
            </a:endParaRPr>
          </a:p>
          <a:p>
            <a:pPr marL="462915" marR="29845" indent="-173355" algn="just">
              <a:lnSpc>
                <a:spcPct val="100000"/>
              </a:lnSpc>
              <a:spcBef>
                <a:spcPts val="530"/>
              </a:spcBef>
              <a:buClr>
                <a:srgbClr val="EC008C"/>
              </a:buClr>
              <a:buFont typeface="Times New Roman"/>
              <a:buAutoNum type="arabicPeriod"/>
              <a:tabLst>
                <a:tab pos="463550" algn="l"/>
                <a:tab pos="257238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1-</a:t>
            </a:r>
            <a:r>
              <a:rPr sz="900" spc="-5" dirty="0">
                <a:solidFill>
                  <a:srgbClr val="231F20"/>
                </a:solidFill>
                <a:latin typeface="Symbol"/>
                <a:cs typeface="Symbol"/>
              </a:rPr>
              <a:t>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induction motor has stator windings in space quadrature and is supplied with a single-phase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voltage of 200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at 50 Hz. The standstill impedance of the main winding is (5.2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10.1) and of the  auxiliary winding is (19.7 +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14.2). Find the value of capitance to be inserted in the auxiliary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 for maximum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starting torque.	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900" b="1" i="1" spc="-15" dirty="0">
                <a:solidFill>
                  <a:srgbClr val="EC008C"/>
                </a:solidFill>
                <a:latin typeface="Times New Roman"/>
                <a:cs typeface="Times New Roman"/>
              </a:rPr>
              <a:t>Electrical Machines-III, Indore </a:t>
            </a:r>
            <a:r>
              <a:rPr sz="900" b="1" i="1" spc="-25" dirty="0">
                <a:solidFill>
                  <a:srgbClr val="EC008C"/>
                </a:solidFill>
                <a:latin typeface="Times New Roman"/>
                <a:cs typeface="Times New Roman"/>
              </a:rPr>
              <a:t>Univ.  </a:t>
            </a:r>
            <a:r>
              <a:rPr sz="900" b="1" i="1" spc="-20" dirty="0">
                <a:solidFill>
                  <a:srgbClr val="EC008C"/>
                </a:solidFill>
                <a:latin typeface="Times New Roman"/>
                <a:cs typeface="Times New Roman"/>
              </a:rPr>
              <a:t>July, </a:t>
            </a:r>
            <a:r>
              <a:rPr sz="900" b="1" i="1" spc="12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EC008C"/>
                </a:solidFill>
                <a:latin typeface="Times New Roman"/>
                <a:cs typeface="Times New Roman"/>
              </a:rPr>
              <a:t>1977</a:t>
            </a:r>
            <a:r>
              <a:rPr sz="900" b="1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  <a:p>
            <a:pPr marL="462915" indent="-173355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/>
              <a:tabLst>
                <a:tab pos="46355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230-V,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50-Hz, 6-pole, single-phase induction motor has the following</a:t>
            </a:r>
            <a:r>
              <a:rPr sz="9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constants.</a:t>
            </a:r>
            <a:endParaRPr sz="900">
              <a:latin typeface="Times New Roman"/>
              <a:cs typeface="Times New Roman"/>
            </a:endParaRPr>
          </a:p>
          <a:p>
            <a:pPr marL="1834514">
              <a:lnSpc>
                <a:spcPct val="100000"/>
              </a:lnSpc>
              <a:spcBef>
                <a:spcPts val="215"/>
              </a:spcBef>
            </a:pPr>
            <a:r>
              <a:rPr sz="9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900" spc="-37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900" spc="-15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0.12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900" spc="-37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00" spc="-15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0.14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spc="3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00" spc="52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900" spc="-15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spc="3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00" spc="52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00" spc="-15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0.25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spc="3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00" i="1" spc="52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900" i="1" spc="7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15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462915" marR="33020" algn="just">
              <a:lnSpc>
                <a:spcPct val="100000"/>
              </a:lnSpc>
              <a:spcBef>
                <a:spcPts val="190"/>
              </a:spcBef>
              <a:tabLst>
                <a:tab pos="2422525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If the core loss is 250 W and friction and windage losses are 500 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W,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determine the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efficiency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and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torque at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900" i="1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9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0.05.	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900" b="1" i="1" spc="-15" dirty="0">
                <a:solidFill>
                  <a:srgbClr val="EC008C"/>
                </a:solidFill>
                <a:latin typeface="Times New Roman"/>
                <a:cs typeface="Times New Roman"/>
              </a:rPr>
              <a:t>Electrical </a:t>
            </a:r>
            <a:r>
              <a:rPr sz="900" b="1" i="1" spc="-25" dirty="0">
                <a:solidFill>
                  <a:srgbClr val="EC008C"/>
                </a:solidFill>
                <a:latin typeface="Times New Roman"/>
                <a:cs typeface="Times New Roman"/>
              </a:rPr>
              <a:t>Machines-IV,  </a:t>
            </a:r>
            <a:r>
              <a:rPr sz="900" b="1" i="1" spc="-15" dirty="0">
                <a:solidFill>
                  <a:srgbClr val="EC008C"/>
                </a:solidFill>
                <a:latin typeface="Times New Roman"/>
                <a:cs typeface="Times New Roman"/>
              </a:rPr>
              <a:t>Bangalore </a:t>
            </a:r>
            <a:r>
              <a:rPr sz="900" b="1" i="1" spc="-20" dirty="0">
                <a:solidFill>
                  <a:srgbClr val="EC008C"/>
                </a:solidFill>
                <a:latin typeface="Times New Roman"/>
                <a:cs typeface="Times New Roman"/>
              </a:rPr>
              <a:t>Univ.  </a:t>
            </a:r>
            <a:r>
              <a:rPr sz="900" b="1" i="1" dirty="0">
                <a:solidFill>
                  <a:srgbClr val="EC008C"/>
                </a:solidFill>
                <a:latin typeface="Times New Roman"/>
                <a:cs typeface="Times New Roman"/>
              </a:rPr>
              <a:t>Aug.</a:t>
            </a:r>
            <a:r>
              <a:rPr sz="900" b="1" i="1" spc="114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EC008C"/>
                </a:solidFill>
                <a:latin typeface="Times New Roman"/>
                <a:cs typeface="Times New Roman"/>
              </a:rPr>
              <a:t>1978</a:t>
            </a:r>
            <a:r>
              <a:rPr sz="900" b="1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  <a:p>
            <a:pPr marL="462915" marR="30480" indent="-173990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 startAt="3"/>
              <a:tabLst>
                <a:tab pos="46355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Explain how the pulsating mmf of a single-phase induction motor may be considered equivalent to  two oppositely-rotating fields. Develop an expression for the torque of the</a:t>
            </a:r>
            <a:r>
              <a:rPr sz="9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endParaRPr sz="900">
              <a:latin typeface="Times New Roman"/>
              <a:cs typeface="Times New Roman"/>
            </a:endParaRPr>
          </a:p>
          <a:p>
            <a:pPr marL="462915" marR="29209" algn="just">
              <a:lnSpc>
                <a:spcPct val="100000"/>
              </a:lnSpc>
              <a:spcBef>
                <a:spcPts val="215"/>
              </a:spcBef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125-W,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4-pole, </a:t>
            </a:r>
            <a:r>
              <a:rPr sz="900" spc="-30" dirty="0">
                <a:solidFill>
                  <a:srgbClr val="231F20"/>
                </a:solidFill>
                <a:latin typeface="Times New Roman"/>
                <a:cs typeface="Times New Roman"/>
              </a:rPr>
              <a:t>110-V,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50-Hz single-phase induction motor has the no-load rotational loss of 25  watts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total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copper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rated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load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25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watts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0.06.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9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900" spc="7" baseline="41666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90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be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neglected.</a:t>
            </a:r>
            <a:endParaRPr sz="900">
              <a:latin typeface="Times New Roman"/>
              <a:cs typeface="Times New Roman"/>
            </a:endParaRPr>
          </a:p>
          <a:p>
            <a:pPr marL="462915" algn="just">
              <a:lnSpc>
                <a:spcPct val="100000"/>
              </a:lnSpc>
              <a:spcBef>
                <a:spcPts val="190"/>
              </a:spcBef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At a slip s = 0.06, what is the power input to the machine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?</a:t>
            </a:r>
            <a:endParaRPr sz="900">
              <a:latin typeface="Times New Roman"/>
              <a:cs typeface="Times New Roman"/>
            </a:endParaRPr>
          </a:p>
          <a:p>
            <a:pPr marL="2438400">
              <a:lnSpc>
                <a:spcPct val="100000"/>
              </a:lnSpc>
              <a:spcBef>
                <a:spcPts val="185"/>
              </a:spcBef>
            </a:pP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900" b="1" i="1" spc="-15" dirty="0">
                <a:solidFill>
                  <a:srgbClr val="EC008C"/>
                </a:solidFill>
                <a:latin typeface="Times New Roman"/>
                <a:cs typeface="Times New Roman"/>
              </a:rPr>
              <a:t>Electrical </a:t>
            </a:r>
            <a:r>
              <a:rPr sz="900" b="1" i="1" spc="-20" dirty="0">
                <a:solidFill>
                  <a:srgbClr val="EC008C"/>
                </a:solidFill>
                <a:latin typeface="Times New Roman"/>
                <a:cs typeface="Times New Roman"/>
              </a:rPr>
              <a:t>Machi</a:t>
            </a:r>
            <a:r>
              <a:rPr sz="1000" b="1" i="1" spc="-20" dirty="0">
                <a:solidFill>
                  <a:srgbClr val="EC008C"/>
                </a:solidFill>
                <a:latin typeface="Times New Roman"/>
                <a:cs typeface="Times New Roman"/>
              </a:rPr>
              <a:t>nes-III,  Indore  </a:t>
            </a:r>
            <a:r>
              <a:rPr sz="1000" b="1" i="1" spc="-25" dirty="0">
                <a:solidFill>
                  <a:srgbClr val="EC008C"/>
                </a:solidFill>
                <a:latin typeface="Times New Roman"/>
                <a:cs typeface="Times New Roman"/>
              </a:rPr>
              <a:t>Univ.  </a:t>
            </a: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July</a:t>
            </a:r>
            <a:r>
              <a:rPr sz="1000" b="1" i="1" spc="-9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1977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3755" y="2754928"/>
            <a:ext cx="6132627" cy="4262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36.7. </a:t>
            </a:r>
            <a:r>
              <a:rPr sz="1100" b="1" spc="31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ED1C24"/>
                </a:solidFill>
                <a:latin typeface="Arial"/>
                <a:cs typeface="Arial"/>
              </a:rPr>
              <a:t>Types of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Capacitor–start</a:t>
            </a:r>
            <a:r>
              <a:rPr sz="1100" b="1" spc="11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Motors</a:t>
            </a:r>
            <a:endParaRPr sz="1100">
              <a:latin typeface="Arial"/>
              <a:cs typeface="Arial"/>
            </a:endParaRPr>
          </a:p>
          <a:p>
            <a:pPr marL="253365" algn="just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Some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important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types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given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below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481965" indent="-228600" algn="just">
              <a:lnSpc>
                <a:spcPct val="100000"/>
              </a:lnSpc>
              <a:spcBef>
                <a:spcPts val="210"/>
              </a:spcBef>
              <a:buAutoNum type="arabicPeriod"/>
              <a:tabLst>
                <a:tab pos="482600" algn="l"/>
              </a:tabLst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Single-voltage, externally-reversible</a:t>
            </a:r>
            <a:r>
              <a:rPr sz="1000" b="1" spc="15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type</a:t>
            </a:r>
            <a:endParaRPr sz="1000">
              <a:latin typeface="Times New Roman"/>
              <a:cs typeface="Times New Roman"/>
            </a:endParaRPr>
          </a:p>
          <a:p>
            <a:pPr marL="24765" marR="5080" indent="228600" algn="just">
              <a:lnSpc>
                <a:spcPct val="100000"/>
              </a:lnSpc>
              <a:spcBef>
                <a:spcPts val="18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this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four leads are brought outside its housing; two from the main winding and two  from the starting-winding circuit. These four leads are necessary for external reversing. As usual,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internally,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electrolytic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centrifugal  switch. The direction of rotation of the motor can be easily reversed externally by reversing the  starting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respect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leads.</a:t>
            </a:r>
            <a:endParaRPr sz="1000">
              <a:latin typeface="Times New Roman"/>
              <a:cs typeface="Times New Roman"/>
            </a:endParaRPr>
          </a:p>
          <a:p>
            <a:pPr marL="481330" indent="-227965" algn="just">
              <a:lnSpc>
                <a:spcPct val="100000"/>
              </a:lnSpc>
              <a:spcBef>
                <a:spcPts val="190"/>
              </a:spcBef>
              <a:buAutoNum type="arabicPeriod" startAt="2"/>
              <a:tabLst>
                <a:tab pos="481965" algn="l"/>
              </a:tabLst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Single-voltage, non-reversible</a:t>
            </a:r>
            <a:r>
              <a:rPr sz="1000" b="1" spc="14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type</a:t>
            </a:r>
            <a:endParaRPr sz="1000">
              <a:latin typeface="Times New Roman"/>
              <a:cs typeface="Times New Roman"/>
            </a:endParaRPr>
          </a:p>
          <a:p>
            <a:pPr marL="24765" marR="635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case,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internally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wind-  ing.</a:t>
            </a:r>
            <a:r>
              <a:rPr sz="1000" spc="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Consequently,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there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external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motors.</a:t>
            </a:r>
            <a:r>
              <a:rPr sz="1000" spc="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Obviously,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direction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rotation  cannot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reversed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unless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taken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apart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reversed.</a:t>
            </a:r>
            <a:endParaRPr sz="1000">
              <a:latin typeface="Times New Roman"/>
              <a:cs typeface="Times New Roman"/>
            </a:endParaRPr>
          </a:p>
          <a:p>
            <a:pPr marL="481965" indent="-228600" algn="just">
              <a:lnSpc>
                <a:spcPct val="100000"/>
              </a:lnSpc>
              <a:spcBef>
                <a:spcPts val="210"/>
              </a:spcBef>
              <a:buAutoNum type="arabicPeriod" startAt="3"/>
              <a:tabLst>
                <a:tab pos="482600" algn="l"/>
              </a:tabLst>
            </a:pP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Single-voltage reversible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and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with thermostat  </a:t>
            </a:r>
            <a:r>
              <a:rPr sz="1000" b="1" spc="2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type</a:t>
            </a:r>
            <a:endParaRPr sz="1000">
              <a:latin typeface="Times New Roman"/>
              <a:cs typeface="Times New Roman"/>
            </a:endParaRPr>
          </a:p>
          <a:p>
            <a:pPr marL="24765" marR="5715" indent="228600" algn="just">
              <a:lnSpc>
                <a:spcPct val="100000"/>
              </a:lnSpc>
              <a:spcBef>
                <a:spcPts val="18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Many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fitted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device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called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thermostat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provides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protection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against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over-  load,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overheating,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short-circuits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etc.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thermostat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usually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consists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bimetallic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element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  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often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mounted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outside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endParaRPr sz="1000">
              <a:latin typeface="Times New Roman"/>
              <a:cs typeface="Times New Roman"/>
            </a:endParaRPr>
          </a:p>
          <a:p>
            <a:pPr marL="253365" algn="just">
              <a:lnSpc>
                <a:spcPct val="100000"/>
              </a:lnSpc>
              <a:spcBef>
                <a:spcPts val="18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wiring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diagram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capacitor-start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fitted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protective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device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endParaRPr sz="1000">
              <a:latin typeface="Times New Roman"/>
              <a:cs typeface="Times New Roman"/>
            </a:endParaRPr>
          </a:p>
          <a:p>
            <a:pPr marL="24765" marR="9525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36.17.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due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some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reasons,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excessive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flows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through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motor,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produces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abnormal  heating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bimetallic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strip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result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bends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opens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contact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points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thus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discon-  necting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lines.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thermostat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element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cools,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automatically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closes  the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contacts</a:t>
            </a:r>
            <a:r>
              <a:rPr sz="1000" b="1" spc="-5" dirty="0">
                <a:solidFill>
                  <a:srgbClr val="ED1C24"/>
                </a:solidFill>
                <a:latin typeface="Times New Roman"/>
                <a:cs typeface="Times New Roman"/>
              </a:rPr>
              <a:t>*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4765" marR="7620" indent="22860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case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capacitor-start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refrigerators,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generally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terminal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block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attached  to the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Three out of the four block terminals are marked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, </a:t>
            </a:r>
            <a:r>
              <a:rPr sz="1000" i="1" spc="55" dirty="0">
                <a:solidFill>
                  <a:srgbClr val="231F20"/>
                </a:solidFill>
                <a:latin typeface="Times New Roman"/>
                <a:cs typeface="Times New Roman"/>
              </a:rPr>
              <a:t>TL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L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 shown in Fig. 36.18.  Thermostat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00" i="1" spc="-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between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sz="10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unmarked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terminal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supply  lines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TL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tabLst>
                <a:tab pos="240665" algn="l"/>
              </a:tabLst>
            </a:pPr>
            <a:r>
              <a:rPr sz="900" b="1" dirty="0">
                <a:solidFill>
                  <a:srgbClr val="ED1C24"/>
                </a:solidFill>
                <a:latin typeface="Times New Roman"/>
                <a:cs typeface="Times New Roman"/>
              </a:rPr>
              <a:t>*	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However,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some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thermal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units,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reset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button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operated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manually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restore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9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operation.</a:t>
            </a:r>
            <a:endParaRPr sz="900">
              <a:latin typeface="Times New Roman"/>
              <a:cs typeface="Times New Roman"/>
            </a:endParaRPr>
          </a:p>
          <a:p>
            <a:pPr marL="241300" marR="19050" algn="just">
              <a:lnSpc>
                <a:spcPct val="100000"/>
              </a:lnSpc>
              <a:spcBef>
                <a:spcPts val="215"/>
              </a:spcBef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certain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types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thermal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units,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heating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element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heating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bimetallic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strip.</a:t>
            </a:r>
            <a:r>
              <a:rPr sz="900" spc="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case,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  heating element is connected in the line and the element or bimetallic strip is placed either inside the  heating unit or besides</a:t>
            </a:r>
            <a:r>
              <a:rPr sz="9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9123" y="5436309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8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35670" y="5435975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8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42215" y="5435649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8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48763" y="5435315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81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5309" y="5434981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93"/>
                </a:moveTo>
                <a:lnTo>
                  <a:pt x="128016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61856" y="5434656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81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68403" y="5434322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93"/>
                </a:moveTo>
                <a:lnTo>
                  <a:pt x="128016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74951" y="5433996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81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81498" y="5433662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93"/>
                </a:moveTo>
                <a:lnTo>
                  <a:pt x="128003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88029" y="5433336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8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4575" y="5433002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69" h="634">
                <a:moveTo>
                  <a:pt x="0" y="393"/>
                </a:moveTo>
                <a:lnTo>
                  <a:pt x="128016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01122" y="5432677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07669" y="5432343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1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14216" y="5432016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20763" y="5431683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1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27310" y="5431349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93"/>
                </a:moveTo>
                <a:lnTo>
                  <a:pt x="128016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33856" y="5431024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1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40403" y="5430689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93"/>
                </a:moveTo>
                <a:lnTo>
                  <a:pt x="128015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46950" y="5430363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53497" y="5430029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93"/>
                </a:moveTo>
                <a:lnTo>
                  <a:pt x="128015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60044" y="5429704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62902" y="5429378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1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65761" y="5429052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93"/>
                </a:moveTo>
                <a:lnTo>
                  <a:pt x="128015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68619" y="5428726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93"/>
                </a:moveTo>
                <a:lnTo>
                  <a:pt x="128015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71478" y="5428400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93"/>
                </a:moveTo>
                <a:lnTo>
                  <a:pt x="128015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74336" y="5428083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0"/>
                </a:moveTo>
                <a:lnTo>
                  <a:pt x="128003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77179" y="5427757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1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80037" y="5427431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8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82896" y="5427106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93"/>
                </a:moveTo>
                <a:lnTo>
                  <a:pt x="128015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85754" y="5426780"/>
            <a:ext cx="155217" cy="407"/>
          </a:xfrm>
          <a:custGeom>
            <a:avLst/>
            <a:gdLst/>
            <a:ahLst/>
            <a:cxnLst/>
            <a:rect l="l" t="t" r="r" b="b"/>
            <a:pathLst>
              <a:path w="128270" h="634">
                <a:moveTo>
                  <a:pt x="0" y="393"/>
                </a:moveTo>
                <a:lnTo>
                  <a:pt x="128015" y="0"/>
                </a:lnTo>
              </a:path>
            </a:pathLst>
          </a:custGeom>
          <a:ln w="12191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513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Microsoft Office PowerPoint</Application>
  <PresentationFormat>On-screen Show (4:3)</PresentationFormat>
  <Paragraphs>92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First Course of Special Machine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Course of Special Machine </dc:title>
  <dc:creator>DR.Ahmed Saker 2o1O</dc:creator>
  <cp:lastModifiedBy>DR.Ahmed Saker 2o1O</cp:lastModifiedBy>
  <cp:revision>1</cp:revision>
  <dcterms:created xsi:type="dcterms:W3CDTF">2018-12-18T06:59:25Z</dcterms:created>
  <dcterms:modified xsi:type="dcterms:W3CDTF">2018-12-18T07:00:25Z</dcterms:modified>
</cp:coreProperties>
</file>