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9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5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6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8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E3A6-781A-4FD5-A9E7-00C27CE263C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2B5B-CBF8-45AA-8293-92441AAD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2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4891" y="4111696"/>
            <a:ext cx="96050" cy="62716"/>
          </a:xfrm>
          <a:custGeom>
            <a:avLst/>
            <a:gdLst/>
            <a:ahLst/>
            <a:cxnLst/>
            <a:rect l="l" t="t" r="r" b="b"/>
            <a:pathLst>
              <a:path w="79375" h="97790">
                <a:moveTo>
                  <a:pt x="61736" y="0"/>
                </a:moveTo>
                <a:lnTo>
                  <a:pt x="17286" y="0"/>
                </a:lnTo>
                <a:lnTo>
                  <a:pt x="4321" y="21762"/>
                </a:lnTo>
                <a:lnTo>
                  <a:pt x="0" y="48894"/>
                </a:lnTo>
                <a:lnTo>
                  <a:pt x="4321" y="76027"/>
                </a:lnTo>
                <a:lnTo>
                  <a:pt x="17286" y="97789"/>
                </a:lnTo>
                <a:lnTo>
                  <a:pt x="61736" y="97789"/>
                </a:lnTo>
                <a:lnTo>
                  <a:pt x="74702" y="76027"/>
                </a:lnTo>
                <a:lnTo>
                  <a:pt x="79023" y="48894"/>
                </a:lnTo>
                <a:lnTo>
                  <a:pt x="74702" y="21762"/>
                </a:lnTo>
                <a:lnTo>
                  <a:pt x="6173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22312" y="4111696"/>
            <a:ext cx="96050" cy="62716"/>
          </a:xfrm>
          <a:custGeom>
            <a:avLst/>
            <a:gdLst/>
            <a:ahLst/>
            <a:cxnLst/>
            <a:rect l="l" t="t" r="r" b="b"/>
            <a:pathLst>
              <a:path w="79375" h="97790">
                <a:moveTo>
                  <a:pt x="61736" y="0"/>
                </a:moveTo>
                <a:lnTo>
                  <a:pt x="17286" y="0"/>
                </a:lnTo>
                <a:lnTo>
                  <a:pt x="4321" y="21762"/>
                </a:lnTo>
                <a:lnTo>
                  <a:pt x="0" y="48894"/>
                </a:lnTo>
                <a:lnTo>
                  <a:pt x="4321" y="76027"/>
                </a:lnTo>
                <a:lnTo>
                  <a:pt x="17286" y="97789"/>
                </a:lnTo>
                <a:lnTo>
                  <a:pt x="61736" y="97789"/>
                </a:lnTo>
                <a:lnTo>
                  <a:pt x="74702" y="76027"/>
                </a:lnTo>
                <a:lnTo>
                  <a:pt x="79023" y="48894"/>
                </a:lnTo>
                <a:lnTo>
                  <a:pt x="74702" y="21762"/>
                </a:lnTo>
                <a:lnTo>
                  <a:pt x="6173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56160" y="4064708"/>
            <a:ext cx="988934" cy="89594"/>
          </a:xfrm>
          <a:custGeom>
            <a:avLst/>
            <a:gdLst/>
            <a:ahLst/>
            <a:cxnLst/>
            <a:rect l="l" t="t" r="r" b="b"/>
            <a:pathLst>
              <a:path w="817245" h="139700">
                <a:moveTo>
                  <a:pt x="792263" y="0"/>
                </a:moveTo>
                <a:lnTo>
                  <a:pt x="24695" y="0"/>
                </a:lnTo>
                <a:lnTo>
                  <a:pt x="6173" y="31088"/>
                </a:lnTo>
                <a:lnTo>
                  <a:pt x="0" y="69850"/>
                </a:lnTo>
                <a:lnTo>
                  <a:pt x="6173" y="108611"/>
                </a:lnTo>
                <a:lnTo>
                  <a:pt x="24695" y="139700"/>
                </a:lnTo>
                <a:lnTo>
                  <a:pt x="792263" y="139700"/>
                </a:lnTo>
                <a:lnTo>
                  <a:pt x="810784" y="108611"/>
                </a:lnTo>
                <a:lnTo>
                  <a:pt x="816958" y="69850"/>
                </a:lnTo>
                <a:lnTo>
                  <a:pt x="810784" y="31088"/>
                </a:lnTo>
                <a:lnTo>
                  <a:pt x="79226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9238" y="4064708"/>
            <a:ext cx="5034579" cy="89594"/>
          </a:xfrm>
          <a:custGeom>
            <a:avLst/>
            <a:gdLst/>
            <a:ahLst/>
            <a:cxnLst/>
            <a:rect l="l" t="t" r="r" b="b"/>
            <a:pathLst>
              <a:path w="4160520" h="139700">
                <a:moveTo>
                  <a:pt x="4135451" y="0"/>
                </a:moveTo>
                <a:lnTo>
                  <a:pt x="24695" y="0"/>
                </a:lnTo>
                <a:lnTo>
                  <a:pt x="6173" y="31088"/>
                </a:lnTo>
                <a:lnTo>
                  <a:pt x="0" y="69850"/>
                </a:lnTo>
                <a:lnTo>
                  <a:pt x="6173" y="108611"/>
                </a:lnTo>
                <a:lnTo>
                  <a:pt x="24695" y="139700"/>
                </a:lnTo>
                <a:lnTo>
                  <a:pt x="4135451" y="139700"/>
                </a:lnTo>
                <a:lnTo>
                  <a:pt x="4153973" y="108611"/>
                </a:lnTo>
                <a:lnTo>
                  <a:pt x="4160147" y="69850"/>
                </a:lnTo>
                <a:lnTo>
                  <a:pt x="4153973" y="31088"/>
                </a:lnTo>
                <a:lnTo>
                  <a:pt x="413545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98795" y="4054366"/>
            <a:ext cx="189027" cy="106291"/>
          </a:xfrm>
          <a:custGeom>
            <a:avLst/>
            <a:gdLst/>
            <a:ahLst/>
            <a:cxnLst/>
            <a:rect l="l" t="t" r="r" b="b"/>
            <a:pathLst>
              <a:path w="156210" h="165735">
                <a:moveTo>
                  <a:pt x="126787" y="0"/>
                </a:moveTo>
                <a:lnTo>
                  <a:pt x="29253" y="0"/>
                </a:lnTo>
                <a:lnTo>
                  <a:pt x="7313" y="36825"/>
                </a:lnTo>
                <a:lnTo>
                  <a:pt x="0" y="82739"/>
                </a:lnTo>
                <a:lnTo>
                  <a:pt x="7313" y="128653"/>
                </a:lnTo>
                <a:lnTo>
                  <a:pt x="29253" y="165479"/>
                </a:lnTo>
                <a:lnTo>
                  <a:pt x="126787" y="165479"/>
                </a:lnTo>
                <a:lnTo>
                  <a:pt x="148727" y="128653"/>
                </a:lnTo>
                <a:lnTo>
                  <a:pt x="156041" y="82739"/>
                </a:lnTo>
                <a:lnTo>
                  <a:pt x="148727" y="36825"/>
                </a:lnTo>
                <a:lnTo>
                  <a:pt x="12678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9238" y="3966969"/>
            <a:ext cx="6145690" cy="89594"/>
          </a:xfrm>
          <a:custGeom>
            <a:avLst/>
            <a:gdLst/>
            <a:ahLst/>
            <a:cxnLst/>
            <a:rect l="l" t="t" r="r" b="b"/>
            <a:pathLst>
              <a:path w="5078730" h="139700">
                <a:moveTo>
                  <a:pt x="5053773" y="0"/>
                </a:moveTo>
                <a:lnTo>
                  <a:pt x="24695" y="0"/>
                </a:lnTo>
                <a:lnTo>
                  <a:pt x="6173" y="31088"/>
                </a:lnTo>
                <a:lnTo>
                  <a:pt x="0" y="69850"/>
                </a:lnTo>
                <a:lnTo>
                  <a:pt x="6173" y="108611"/>
                </a:lnTo>
                <a:lnTo>
                  <a:pt x="24695" y="139700"/>
                </a:lnTo>
                <a:lnTo>
                  <a:pt x="5053773" y="139700"/>
                </a:lnTo>
                <a:lnTo>
                  <a:pt x="5072295" y="108611"/>
                </a:lnTo>
                <a:lnTo>
                  <a:pt x="5078469" y="69850"/>
                </a:lnTo>
                <a:lnTo>
                  <a:pt x="5072295" y="31088"/>
                </a:lnTo>
                <a:lnTo>
                  <a:pt x="505377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34831" y="3869231"/>
            <a:ext cx="4910097" cy="89594"/>
          </a:xfrm>
          <a:custGeom>
            <a:avLst/>
            <a:gdLst/>
            <a:ahLst/>
            <a:cxnLst/>
            <a:rect l="l" t="t" r="r" b="b"/>
            <a:pathLst>
              <a:path w="4057650" h="139700">
                <a:moveTo>
                  <a:pt x="4032415" y="0"/>
                </a:moveTo>
                <a:lnTo>
                  <a:pt x="24695" y="0"/>
                </a:lnTo>
                <a:lnTo>
                  <a:pt x="6173" y="31088"/>
                </a:lnTo>
                <a:lnTo>
                  <a:pt x="0" y="69850"/>
                </a:lnTo>
                <a:lnTo>
                  <a:pt x="6173" y="108611"/>
                </a:lnTo>
                <a:lnTo>
                  <a:pt x="24695" y="139700"/>
                </a:lnTo>
                <a:lnTo>
                  <a:pt x="4032415" y="139700"/>
                </a:lnTo>
                <a:lnTo>
                  <a:pt x="4050937" y="108611"/>
                </a:lnTo>
                <a:lnTo>
                  <a:pt x="4057110" y="69850"/>
                </a:lnTo>
                <a:lnTo>
                  <a:pt x="4050937" y="31088"/>
                </a:lnTo>
                <a:lnTo>
                  <a:pt x="403241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83685" y="3864996"/>
            <a:ext cx="111418" cy="94074"/>
          </a:xfrm>
          <a:custGeom>
            <a:avLst/>
            <a:gdLst/>
            <a:ahLst/>
            <a:cxnLst/>
            <a:rect l="l" t="t" r="r" b="b"/>
            <a:pathLst>
              <a:path w="92075" h="146685">
                <a:moveTo>
                  <a:pt x="25885" y="0"/>
                </a:moveTo>
                <a:lnTo>
                  <a:pt x="6471" y="32586"/>
                </a:lnTo>
                <a:lnTo>
                  <a:pt x="0" y="73214"/>
                </a:lnTo>
                <a:lnTo>
                  <a:pt x="6471" y="113843"/>
                </a:lnTo>
                <a:lnTo>
                  <a:pt x="25885" y="146429"/>
                </a:lnTo>
                <a:lnTo>
                  <a:pt x="66962" y="146304"/>
                </a:lnTo>
                <a:lnTo>
                  <a:pt x="85483" y="115215"/>
                </a:lnTo>
                <a:lnTo>
                  <a:pt x="91657" y="76454"/>
                </a:lnTo>
                <a:lnTo>
                  <a:pt x="85483" y="37692"/>
                </a:lnTo>
                <a:lnTo>
                  <a:pt x="66962" y="6604"/>
                </a:lnTo>
                <a:lnTo>
                  <a:pt x="2588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09312" y="1133769"/>
            <a:ext cx="3405564" cy="1342686"/>
          </a:xfrm>
          <a:custGeom>
            <a:avLst/>
            <a:gdLst/>
            <a:ahLst/>
            <a:cxnLst/>
            <a:rect l="l" t="t" r="r" b="b"/>
            <a:pathLst>
              <a:path w="2814320" h="2093595">
                <a:moveTo>
                  <a:pt x="0" y="0"/>
                </a:moveTo>
                <a:lnTo>
                  <a:pt x="2814320" y="0"/>
                </a:lnTo>
                <a:lnTo>
                  <a:pt x="2814320" y="2093595"/>
                </a:lnTo>
                <a:lnTo>
                  <a:pt x="0" y="209359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35055" y="1017459"/>
            <a:ext cx="58959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 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Centrifugal Mechanism.       </a:t>
            </a:r>
            <a:r>
              <a:rPr sz="1000" b="1" spc="1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Universal motors, particularly those used for home food 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3755" y="1115198"/>
            <a:ext cx="262256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drink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mixers,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have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number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of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speeds.Selection is made by a centrifugal 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device located inside 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motor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and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connected, as shown in Fig. 36.52. The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switch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adjustable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means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external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lever.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 the motor speed rises above that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set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lever,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device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opens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inserts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circuit, which causes the motor speed to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decrease. When motor runs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slow,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two 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contacts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close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short-circuit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resistance, so that the motor speed rises.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This process is repeated so rapidly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that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variations in speed are not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noticeable.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3755" y="3436168"/>
            <a:ext cx="6115722" cy="62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3925">
              <a:lnSpc>
                <a:spcPct val="100000"/>
              </a:lnSpc>
              <a:tabLst>
                <a:tab pos="2267585" algn="l"/>
                <a:tab pos="3907790" algn="l"/>
              </a:tabLst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36.50	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36.51	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Fig.36.52</a:t>
            </a:r>
            <a:endParaRPr sz="800">
              <a:latin typeface="Arial"/>
              <a:cs typeface="Arial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254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across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governor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points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36.52.</a:t>
            </a:r>
            <a:r>
              <a:rPr sz="1000" spc="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across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points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order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sparking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closing  of these points.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Moreover,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prevents the pitting of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7277" y="3852778"/>
            <a:ext cx="6088828" cy="472565"/>
          </a:xfrm>
          <a:prstGeom prst="rect">
            <a:avLst/>
          </a:prstGeom>
          <a:solidFill>
            <a:srgbClr val="FFEFE0"/>
          </a:solidFill>
        </p:spPr>
        <p:txBody>
          <a:bodyPr vert="horz" wrap="square" lIns="0" tIns="10795" rIns="0" bIns="0" rtlCol="0">
            <a:spAutoFit/>
          </a:bodyPr>
          <a:lstStyle/>
          <a:p>
            <a:pPr marL="1270" indent="228600" algn="just">
              <a:lnSpc>
                <a:spcPct val="100000"/>
              </a:lnSpc>
              <a:spcBef>
                <a:spcPts val="85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Example 36.4.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250-W,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single-phase, 50-Hz, 220-V universal motor runs at 2000 rpm and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takes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1.0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supplied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220-V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dc.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supply.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220-V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and  takes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1.0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(r.m.s),</a:t>
            </a:r>
            <a:r>
              <a:rPr sz="10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calculate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speed,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10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factor. 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 Assume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-9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20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i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-89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i="1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0.4</a:t>
            </a:r>
            <a:r>
              <a:rPr sz="1000" i="1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H.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0380" y="4186149"/>
            <a:ext cx="3476257" cy="872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Solution.   DC 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Operation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: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dc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50" baseline="-23809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220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20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 = 200 V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AC</a:t>
            </a:r>
            <a:r>
              <a:rPr sz="1000" b="1" spc="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Operation</a:t>
            </a:r>
            <a:endParaRPr sz="1000">
              <a:latin typeface="Times New Roman"/>
              <a:cs typeface="Times New Roman"/>
            </a:endParaRPr>
          </a:p>
          <a:p>
            <a:pPr marR="238760" algn="ctr">
              <a:lnSpc>
                <a:spcPct val="100000"/>
              </a:lnSpc>
              <a:spcBef>
                <a:spcPts val="185"/>
              </a:spcBef>
            </a:pP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50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0.4 = 125.7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R="184150" algn="ctr">
              <a:lnSpc>
                <a:spcPct val="100000"/>
              </a:lnSpc>
              <a:spcBef>
                <a:spcPts val="190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 seen from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Fig.36.53.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37451" y="4804835"/>
            <a:ext cx="144920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8455" algn="l"/>
                <a:tab pos="875030" algn="l"/>
                <a:tab pos="1139825" algn="l"/>
              </a:tabLst>
            </a:pPr>
            <a:r>
              <a:rPr sz="7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700" spc="-1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7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c	a    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a	a	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51006" y="4756943"/>
            <a:ext cx="213539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6275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232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 R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spc="-22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00" i="1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35993" y="4990865"/>
            <a:ext cx="36883" cy="48869"/>
          </a:xfrm>
          <a:custGeom>
            <a:avLst/>
            <a:gdLst/>
            <a:ahLst/>
            <a:cxnLst/>
            <a:rect l="l" t="t" r="r" b="b"/>
            <a:pathLst>
              <a:path w="30480" h="76200">
                <a:moveTo>
                  <a:pt x="0" y="0"/>
                </a:moveTo>
                <a:lnTo>
                  <a:pt x="30479" y="7619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2875" y="4908763"/>
            <a:ext cx="40725" cy="131133"/>
          </a:xfrm>
          <a:custGeom>
            <a:avLst/>
            <a:gdLst/>
            <a:ahLst/>
            <a:cxnLst/>
            <a:rect l="l" t="t" r="r" b="b"/>
            <a:pathLst>
              <a:path w="33655" h="204470">
                <a:moveTo>
                  <a:pt x="0" y="204216"/>
                </a:moveTo>
                <a:lnTo>
                  <a:pt x="3352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3446" y="4908764"/>
            <a:ext cx="856001" cy="0"/>
          </a:xfrm>
          <a:custGeom>
            <a:avLst/>
            <a:gdLst/>
            <a:ahLst/>
            <a:cxnLst/>
            <a:rect l="l" t="t" r="r" b="b"/>
            <a:pathLst>
              <a:path w="707389">
                <a:moveTo>
                  <a:pt x="0" y="0"/>
                </a:moveTo>
                <a:lnTo>
                  <a:pt x="70713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17551" y="4906810"/>
            <a:ext cx="952052" cy="133169"/>
          </a:xfrm>
          <a:custGeom>
            <a:avLst/>
            <a:gdLst/>
            <a:ahLst/>
            <a:cxnLst/>
            <a:rect l="l" t="t" r="r" b="b"/>
            <a:pathLst>
              <a:path w="786764" h="207645">
                <a:moveTo>
                  <a:pt x="23513" y="137159"/>
                </a:moveTo>
                <a:lnTo>
                  <a:pt x="12192" y="137159"/>
                </a:lnTo>
                <a:lnTo>
                  <a:pt x="42672" y="207263"/>
                </a:lnTo>
                <a:lnTo>
                  <a:pt x="48768" y="207263"/>
                </a:lnTo>
                <a:lnTo>
                  <a:pt x="51816" y="188975"/>
                </a:lnTo>
                <a:lnTo>
                  <a:pt x="45720" y="188975"/>
                </a:lnTo>
                <a:lnTo>
                  <a:pt x="23513" y="137159"/>
                </a:lnTo>
                <a:close/>
              </a:path>
              <a:path w="786764" h="207645">
                <a:moveTo>
                  <a:pt x="786384" y="0"/>
                </a:moveTo>
                <a:lnTo>
                  <a:pt x="76200" y="0"/>
                </a:lnTo>
                <a:lnTo>
                  <a:pt x="45720" y="188975"/>
                </a:lnTo>
                <a:lnTo>
                  <a:pt x="51816" y="188975"/>
                </a:lnTo>
                <a:lnTo>
                  <a:pt x="82296" y="6095"/>
                </a:lnTo>
                <a:lnTo>
                  <a:pt x="786384" y="6095"/>
                </a:lnTo>
                <a:lnTo>
                  <a:pt x="786384" y="0"/>
                </a:lnTo>
                <a:close/>
              </a:path>
              <a:path w="786764" h="207645">
                <a:moveTo>
                  <a:pt x="18288" y="124967"/>
                </a:moveTo>
                <a:lnTo>
                  <a:pt x="0" y="140207"/>
                </a:lnTo>
                <a:lnTo>
                  <a:pt x="3048" y="143255"/>
                </a:lnTo>
                <a:lnTo>
                  <a:pt x="12192" y="137159"/>
                </a:lnTo>
                <a:lnTo>
                  <a:pt x="23513" y="137159"/>
                </a:lnTo>
                <a:lnTo>
                  <a:pt x="18288" y="1249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90701" y="4931046"/>
            <a:ext cx="877517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0"/>
              </a:lnSpc>
            </a:pP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2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5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I  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50" i="1" spc="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3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spc="44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  <a:p>
            <a:pPr marL="390525">
              <a:lnSpc>
                <a:spcPts val="550"/>
              </a:lnSpc>
              <a:tabLst>
                <a:tab pos="563880" algn="l"/>
              </a:tabLst>
            </a:pP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	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0380" y="4913325"/>
            <a:ext cx="1677425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b.ac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50" i="1" spc="-14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110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20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39266" y="5174614"/>
            <a:ext cx="36883" cy="47240"/>
          </a:xfrm>
          <a:custGeom>
            <a:avLst/>
            <a:gdLst/>
            <a:ahLst/>
            <a:cxnLst/>
            <a:rect l="l" t="t" r="r" b="b"/>
            <a:pathLst>
              <a:path w="30480" h="73659">
                <a:moveTo>
                  <a:pt x="0" y="0"/>
                </a:moveTo>
                <a:lnTo>
                  <a:pt x="30479" y="731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76149" y="5096422"/>
            <a:ext cx="40725" cy="125431"/>
          </a:xfrm>
          <a:custGeom>
            <a:avLst/>
            <a:gdLst/>
            <a:ahLst/>
            <a:cxnLst/>
            <a:rect l="l" t="t" r="r" b="b"/>
            <a:pathLst>
              <a:path w="33655" h="195579">
                <a:moveTo>
                  <a:pt x="0" y="195071"/>
                </a:moveTo>
                <a:lnTo>
                  <a:pt x="3352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16720" y="5096422"/>
            <a:ext cx="1165667" cy="0"/>
          </a:xfrm>
          <a:custGeom>
            <a:avLst/>
            <a:gdLst/>
            <a:ahLst/>
            <a:cxnLst/>
            <a:rect l="l" t="t" r="r" b="b"/>
            <a:pathLst>
              <a:path w="963295">
                <a:moveTo>
                  <a:pt x="0" y="0"/>
                </a:moveTo>
                <a:lnTo>
                  <a:pt x="96316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20825" y="5094467"/>
            <a:ext cx="1261717" cy="127060"/>
          </a:xfrm>
          <a:custGeom>
            <a:avLst/>
            <a:gdLst/>
            <a:ahLst/>
            <a:cxnLst/>
            <a:rect l="l" t="t" r="r" b="b"/>
            <a:pathLst>
              <a:path w="1042670" h="198120">
                <a:moveTo>
                  <a:pt x="22402" y="128015"/>
                </a:moveTo>
                <a:lnTo>
                  <a:pt x="12192" y="128015"/>
                </a:lnTo>
                <a:lnTo>
                  <a:pt x="42672" y="198119"/>
                </a:lnTo>
                <a:lnTo>
                  <a:pt x="48768" y="198119"/>
                </a:lnTo>
                <a:lnTo>
                  <a:pt x="51961" y="179831"/>
                </a:lnTo>
                <a:lnTo>
                  <a:pt x="45720" y="179831"/>
                </a:lnTo>
                <a:lnTo>
                  <a:pt x="22402" y="128015"/>
                </a:lnTo>
                <a:close/>
              </a:path>
              <a:path w="1042670" h="198120">
                <a:moveTo>
                  <a:pt x="1042416" y="0"/>
                </a:moveTo>
                <a:lnTo>
                  <a:pt x="76200" y="0"/>
                </a:lnTo>
                <a:lnTo>
                  <a:pt x="45720" y="179831"/>
                </a:lnTo>
                <a:lnTo>
                  <a:pt x="51961" y="179831"/>
                </a:lnTo>
                <a:lnTo>
                  <a:pt x="82296" y="6095"/>
                </a:lnTo>
                <a:lnTo>
                  <a:pt x="1042416" y="6095"/>
                </a:lnTo>
                <a:lnTo>
                  <a:pt x="1042416" y="0"/>
                </a:lnTo>
                <a:close/>
              </a:path>
              <a:path w="1042670" h="198120">
                <a:moveTo>
                  <a:pt x="18288" y="118871"/>
                </a:moveTo>
                <a:lnTo>
                  <a:pt x="0" y="134111"/>
                </a:lnTo>
                <a:lnTo>
                  <a:pt x="3048" y="137159"/>
                </a:lnTo>
                <a:lnTo>
                  <a:pt x="12192" y="128015"/>
                </a:lnTo>
                <a:lnTo>
                  <a:pt x="22402" y="128015"/>
                </a:lnTo>
                <a:lnTo>
                  <a:pt x="18288" y="1188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08730" y="5114632"/>
            <a:ext cx="188258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solidFill>
                  <a:srgbClr val="231F20"/>
                </a:solidFill>
                <a:latin typeface="Times New Roman"/>
                <a:cs typeface="Times New Roman"/>
              </a:rPr>
              <a:t>220</a:t>
            </a:r>
            <a:r>
              <a:rPr sz="1050" spc="3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dirty="0">
                <a:solidFill>
                  <a:srgbClr val="231F20"/>
                </a:solidFill>
                <a:latin typeface="Times New Roman"/>
                <a:cs typeface="Times New Roman"/>
              </a:rPr>
              <a:t>(125.7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Times New Roman"/>
                <a:cs typeface="Times New Roman"/>
              </a:rPr>
              <a:t>1)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500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500" spc="-254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160.5 </a:t>
            </a:r>
            <a:r>
              <a:rPr sz="1500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500" baseline="83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90380" y="5245636"/>
            <a:ext cx="441601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dc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excitations,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93022" y="5471739"/>
            <a:ext cx="302751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93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20256" y="5407883"/>
            <a:ext cx="117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38481" y="5473693"/>
            <a:ext cx="251268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192409" y="5493946"/>
            <a:ext cx="8951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8640" algn="l"/>
              </a:tabLst>
            </a:pPr>
            <a:r>
              <a:rPr sz="1500" i="1" spc="-30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7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700" spc="-1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7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500" i="1" spc="75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700" i="1" spc="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92408" y="5382496"/>
            <a:ext cx="9958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8640" algn="l"/>
              </a:tabLst>
            </a:pPr>
            <a:r>
              <a:rPr sz="1500" i="1" spc="-30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7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700" spc="-2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7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dc	</a:t>
            </a:r>
            <a:r>
              <a:rPr sz="1500" i="1" spc="22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7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dc</a:t>
            </a:r>
            <a:r>
              <a:rPr sz="7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baseline="-16666" dirty="0">
                <a:solidFill>
                  <a:srgbClr val="231F20"/>
                </a:solidFill>
                <a:latin typeface="Times New Roman"/>
                <a:cs typeface="Times New Roman"/>
              </a:rPr>
              <a:t>;</a:t>
            </a:r>
            <a:endParaRPr sz="1500" baseline="-16666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18134" y="5457730"/>
            <a:ext cx="12140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33252" y="5468630"/>
            <a:ext cx="26356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solidFill>
                  <a:srgbClr val="231F20"/>
                </a:solidFill>
                <a:latin typeface="Times New Roman"/>
                <a:cs typeface="Times New Roman"/>
              </a:rPr>
              <a:t>200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19794" y="5407883"/>
            <a:ext cx="229214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N 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2000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u="sng" spc="22" baseline="26315" dirty="0">
                <a:solidFill>
                  <a:srgbClr val="231F20"/>
                </a:solidFill>
                <a:latin typeface="Times New Roman"/>
                <a:cs typeface="Times New Roman"/>
              </a:rPr>
              <a:t>160.5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=1605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rpm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92408" y="5589677"/>
            <a:ext cx="41063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B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OB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=(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b.ac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(160.5 + 20)/220 = 0.82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520669" y="2498853"/>
            <a:ext cx="6111880" cy="884535"/>
          </a:xfrm>
          <a:custGeom>
            <a:avLst/>
            <a:gdLst/>
            <a:ahLst/>
            <a:cxnLst/>
            <a:rect l="l" t="t" r="r" b="b"/>
            <a:pathLst>
              <a:path w="5050790" h="1379220">
                <a:moveTo>
                  <a:pt x="0" y="0"/>
                </a:moveTo>
                <a:lnTo>
                  <a:pt x="5050790" y="0"/>
                </a:lnTo>
                <a:lnTo>
                  <a:pt x="5050790" y="1379220"/>
                </a:lnTo>
                <a:lnTo>
                  <a:pt x="0" y="1379220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06316" y="2543878"/>
            <a:ext cx="1664045" cy="750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53624" y="2620404"/>
            <a:ext cx="574766" cy="30951"/>
          </a:xfrm>
          <a:custGeom>
            <a:avLst/>
            <a:gdLst/>
            <a:ahLst/>
            <a:cxnLst/>
            <a:rect l="l" t="t" r="r" b="b"/>
            <a:pathLst>
              <a:path w="474980" h="48260">
                <a:moveTo>
                  <a:pt x="0" y="17476"/>
                </a:moveTo>
                <a:lnTo>
                  <a:pt x="183738" y="17457"/>
                </a:lnTo>
                <a:lnTo>
                  <a:pt x="201314" y="47735"/>
                </a:lnTo>
                <a:lnTo>
                  <a:pt x="218381" y="3"/>
                </a:lnTo>
                <a:lnTo>
                  <a:pt x="235457" y="47731"/>
                </a:lnTo>
                <a:lnTo>
                  <a:pt x="252510" y="0"/>
                </a:lnTo>
                <a:lnTo>
                  <a:pt x="270089" y="47728"/>
                </a:lnTo>
                <a:lnTo>
                  <a:pt x="285145" y="510"/>
                </a:lnTo>
                <a:lnTo>
                  <a:pt x="302221" y="48225"/>
                </a:lnTo>
                <a:lnTo>
                  <a:pt x="322304" y="17443"/>
                </a:lnTo>
                <a:lnTo>
                  <a:pt x="474412" y="17428"/>
                </a:lnTo>
              </a:path>
            </a:pathLst>
          </a:custGeom>
          <a:ln w="745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03225" y="2614025"/>
            <a:ext cx="451053" cy="272447"/>
          </a:xfrm>
          <a:custGeom>
            <a:avLst/>
            <a:gdLst/>
            <a:ahLst/>
            <a:cxnLst/>
            <a:rect l="l" t="t" r="r" b="b"/>
            <a:pathLst>
              <a:path w="372745" h="424814">
                <a:moveTo>
                  <a:pt x="186225" y="18"/>
                </a:moveTo>
                <a:lnTo>
                  <a:pt x="372450" y="0"/>
                </a:lnTo>
                <a:lnTo>
                  <a:pt x="372489" y="393883"/>
                </a:lnTo>
                <a:lnTo>
                  <a:pt x="254059" y="393895"/>
                </a:lnTo>
                <a:lnTo>
                  <a:pt x="234327" y="424600"/>
                </a:lnTo>
                <a:lnTo>
                  <a:pt x="217151" y="377232"/>
                </a:lnTo>
                <a:lnTo>
                  <a:pt x="201717" y="424603"/>
                </a:lnTo>
                <a:lnTo>
                  <a:pt x="184541" y="376362"/>
                </a:lnTo>
                <a:lnTo>
                  <a:pt x="167387" y="424607"/>
                </a:lnTo>
                <a:lnTo>
                  <a:pt x="150210" y="376365"/>
                </a:lnTo>
                <a:lnTo>
                  <a:pt x="133056" y="424610"/>
                </a:lnTo>
                <a:lnTo>
                  <a:pt x="115040" y="393909"/>
                </a:lnTo>
                <a:lnTo>
                  <a:pt x="893" y="393921"/>
                </a:lnTo>
                <a:lnTo>
                  <a:pt x="0" y="37"/>
                </a:lnTo>
                <a:lnTo>
                  <a:pt x="152748" y="22"/>
                </a:lnTo>
              </a:path>
            </a:pathLst>
          </a:custGeom>
          <a:ln w="736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65852" y="2615500"/>
            <a:ext cx="633164" cy="42353"/>
          </a:xfrm>
          <a:custGeom>
            <a:avLst/>
            <a:gdLst/>
            <a:ahLst/>
            <a:cxnLst/>
            <a:rect l="l" t="t" r="r" b="b"/>
            <a:pathLst>
              <a:path w="523239" h="66039">
                <a:moveTo>
                  <a:pt x="0" y="25452"/>
                </a:moveTo>
                <a:lnTo>
                  <a:pt x="156454" y="25526"/>
                </a:lnTo>
                <a:lnTo>
                  <a:pt x="157225" y="15921"/>
                </a:lnTo>
                <a:lnTo>
                  <a:pt x="159922" y="7774"/>
                </a:lnTo>
                <a:lnTo>
                  <a:pt x="197025" y="38556"/>
                </a:lnTo>
                <a:lnTo>
                  <a:pt x="189093" y="65586"/>
                </a:lnTo>
                <a:lnTo>
                  <a:pt x="182787" y="62210"/>
                </a:lnTo>
                <a:lnTo>
                  <a:pt x="187237" y="21185"/>
                </a:lnTo>
                <a:lnTo>
                  <a:pt x="227123" y="38553"/>
                </a:lnTo>
                <a:lnTo>
                  <a:pt x="234685" y="3"/>
                </a:lnTo>
                <a:lnTo>
                  <a:pt x="258313" y="38550"/>
                </a:lnTo>
                <a:lnTo>
                  <a:pt x="265863" y="0"/>
                </a:lnTo>
                <a:lnTo>
                  <a:pt x="274786" y="2113"/>
                </a:lnTo>
                <a:lnTo>
                  <a:pt x="281411" y="7762"/>
                </a:lnTo>
                <a:lnTo>
                  <a:pt x="285536" y="15908"/>
                </a:lnTo>
                <a:lnTo>
                  <a:pt x="286956" y="25512"/>
                </a:lnTo>
                <a:lnTo>
                  <a:pt x="522900" y="25399"/>
                </a:lnTo>
              </a:path>
            </a:pathLst>
          </a:custGeom>
          <a:ln w="745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09689" y="2712628"/>
            <a:ext cx="656216" cy="37059"/>
          </a:xfrm>
          <a:custGeom>
            <a:avLst/>
            <a:gdLst/>
            <a:ahLst/>
            <a:cxnLst/>
            <a:rect l="l" t="t" r="r" b="b"/>
            <a:pathLst>
              <a:path w="542289" h="57785">
                <a:moveTo>
                  <a:pt x="0" y="23675"/>
                </a:moveTo>
                <a:lnTo>
                  <a:pt x="243330" y="25526"/>
                </a:lnTo>
                <a:lnTo>
                  <a:pt x="244101" y="15916"/>
                </a:lnTo>
                <a:lnTo>
                  <a:pt x="246798" y="7769"/>
                </a:lnTo>
                <a:lnTo>
                  <a:pt x="283286" y="31898"/>
                </a:lnTo>
                <a:lnTo>
                  <a:pt x="275239" y="57702"/>
                </a:lnTo>
                <a:lnTo>
                  <a:pt x="268933" y="54312"/>
                </a:lnTo>
                <a:lnTo>
                  <a:pt x="281115" y="5080"/>
                </a:lnTo>
                <a:lnTo>
                  <a:pt x="313394" y="31895"/>
                </a:lnTo>
                <a:lnTo>
                  <a:pt x="343478" y="5074"/>
                </a:lnTo>
                <a:lnTo>
                  <a:pt x="352739" y="0"/>
                </a:lnTo>
                <a:lnTo>
                  <a:pt x="361662" y="2111"/>
                </a:lnTo>
                <a:lnTo>
                  <a:pt x="368287" y="7757"/>
                </a:lnTo>
                <a:lnTo>
                  <a:pt x="372412" y="15903"/>
                </a:lnTo>
                <a:lnTo>
                  <a:pt x="373832" y="25512"/>
                </a:lnTo>
                <a:lnTo>
                  <a:pt x="541818" y="23621"/>
                </a:lnTo>
              </a:path>
            </a:pathLst>
          </a:custGeom>
          <a:ln w="745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78537" y="2608567"/>
            <a:ext cx="450284" cy="44797"/>
          </a:xfrm>
          <a:custGeom>
            <a:avLst/>
            <a:gdLst/>
            <a:ahLst/>
            <a:cxnLst/>
            <a:rect l="l" t="t" r="r" b="b"/>
            <a:pathLst>
              <a:path w="372110" h="69850">
                <a:moveTo>
                  <a:pt x="0" y="37"/>
                </a:moveTo>
                <a:lnTo>
                  <a:pt x="371583" y="0"/>
                </a:lnTo>
                <a:lnTo>
                  <a:pt x="371590" y="69302"/>
                </a:lnTo>
                <a:lnTo>
                  <a:pt x="6" y="69340"/>
                </a:lnTo>
                <a:lnTo>
                  <a:pt x="0" y="37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78537" y="2608567"/>
            <a:ext cx="450284" cy="44797"/>
          </a:xfrm>
          <a:custGeom>
            <a:avLst/>
            <a:gdLst/>
            <a:ahLst/>
            <a:cxnLst/>
            <a:rect l="l" t="t" r="r" b="b"/>
            <a:pathLst>
              <a:path w="372110" h="69850">
                <a:moveTo>
                  <a:pt x="0" y="37"/>
                </a:moveTo>
                <a:lnTo>
                  <a:pt x="371583" y="0"/>
                </a:lnTo>
                <a:lnTo>
                  <a:pt x="371590" y="69302"/>
                </a:lnTo>
                <a:lnTo>
                  <a:pt x="6" y="69340"/>
                </a:lnTo>
                <a:lnTo>
                  <a:pt x="0" y="37"/>
                </a:lnTo>
              </a:path>
            </a:pathLst>
          </a:custGeom>
          <a:ln w="745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23316" y="2700059"/>
            <a:ext cx="450284" cy="44797"/>
          </a:xfrm>
          <a:custGeom>
            <a:avLst/>
            <a:gdLst/>
            <a:ahLst/>
            <a:cxnLst/>
            <a:rect l="l" t="t" r="r" b="b"/>
            <a:pathLst>
              <a:path w="372110" h="69850">
                <a:moveTo>
                  <a:pt x="0" y="37"/>
                </a:moveTo>
                <a:lnTo>
                  <a:pt x="371583" y="0"/>
                </a:lnTo>
                <a:lnTo>
                  <a:pt x="371590" y="69302"/>
                </a:lnTo>
                <a:lnTo>
                  <a:pt x="6" y="69340"/>
                </a:lnTo>
                <a:lnTo>
                  <a:pt x="0" y="37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23316" y="2700059"/>
            <a:ext cx="450284" cy="44797"/>
          </a:xfrm>
          <a:custGeom>
            <a:avLst/>
            <a:gdLst/>
            <a:ahLst/>
            <a:cxnLst/>
            <a:rect l="l" t="t" r="r" b="b"/>
            <a:pathLst>
              <a:path w="372110" h="69850">
                <a:moveTo>
                  <a:pt x="0" y="37"/>
                </a:moveTo>
                <a:lnTo>
                  <a:pt x="371583" y="0"/>
                </a:lnTo>
                <a:lnTo>
                  <a:pt x="371590" y="69302"/>
                </a:lnTo>
                <a:lnTo>
                  <a:pt x="6" y="69340"/>
                </a:lnTo>
                <a:lnTo>
                  <a:pt x="0" y="37"/>
                </a:lnTo>
              </a:path>
            </a:pathLst>
          </a:custGeom>
          <a:ln w="745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40863" y="2542755"/>
            <a:ext cx="327340" cy="177559"/>
          </a:xfrm>
          <a:custGeom>
            <a:avLst/>
            <a:gdLst/>
            <a:ahLst/>
            <a:cxnLst/>
            <a:rect l="l" t="t" r="r" b="b"/>
            <a:pathLst>
              <a:path w="270510" h="276860">
                <a:moveTo>
                  <a:pt x="135173" y="0"/>
                </a:moveTo>
                <a:lnTo>
                  <a:pt x="92520" y="7068"/>
                </a:lnTo>
                <a:lnTo>
                  <a:pt x="55421" y="26729"/>
                </a:lnTo>
                <a:lnTo>
                  <a:pt x="26132" y="56676"/>
                </a:lnTo>
                <a:lnTo>
                  <a:pt x="6906" y="94604"/>
                </a:lnTo>
                <a:lnTo>
                  <a:pt x="0" y="138208"/>
                </a:lnTo>
                <a:lnTo>
                  <a:pt x="6915" y="181805"/>
                </a:lnTo>
                <a:lnTo>
                  <a:pt x="26148" y="219728"/>
                </a:lnTo>
                <a:lnTo>
                  <a:pt x="55443" y="249671"/>
                </a:lnTo>
                <a:lnTo>
                  <a:pt x="92546" y="269327"/>
                </a:lnTo>
                <a:lnTo>
                  <a:pt x="135201" y="276389"/>
                </a:lnTo>
                <a:lnTo>
                  <a:pt x="177848" y="269318"/>
                </a:lnTo>
                <a:lnTo>
                  <a:pt x="214943" y="249655"/>
                </a:lnTo>
                <a:lnTo>
                  <a:pt x="244231" y="219706"/>
                </a:lnTo>
                <a:lnTo>
                  <a:pt x="263456" y="181779"/>
                </a:lnTo>
                <a:lnTo>
                  <a:pt x="270362" y="138180"/>
                </a:lnTo>
                <a:lnTo>
                  <a:pt x="263447" y="94578"/>
                </a:lnTo>
                <a:lnTo>
                  <a:pt x="244215" y="56654"/>
                </a:lnTo>
                <a:lnTo>
                  <a:pt x="214921" y="26713"/>
                </a:lnTo>
                <a:lnTo>
                  <a:pt x="177822" y="7060"/>
                </a:lnTo>
                <a:lnTo>
                  <a:pt x="135173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40863" y="2542755"/>
            <a:ext cx="327340" cy="177559"/>
          </a:xfrm>
          <a:custGeom>
            <a:avLst/>
            <a:gdLst/>
            <a:ahLst/>
            <a:cxnLst/>
            <a:rect l="l" t="t" r="r" b="b"/>
            <a:pathLst>
              <a:path w="270510" h="276860">
                <a:moveTo>
                  <a:pt x="135173" y="0"/>
                </a:moveTo>
                <a:lnTo>
                  <a:pt x="177822" y="7060"/>
                </a:lnTo>
                <a:lnTo>
                  <a:pt x="214921" y="26713"/>
                </a:lnTo>
                <a:lnTo>
                  <a:pt x="244215" y="56654"/>
                </a:lnTo>
                <a:lnTo>
                  <a:pt x="263447" y="94578"/>
                </a:lnTo>
                <a:lnTo>
                  <a:pt x="270362" y="138180"/>
                </a:lnTo>
                <a:lnTo>
                  <a:pt x="263456" y="181779"/>
                </a:lnTo>
                <a:lnTo>
                  <a:pt x="244231" y="219706"/>
                </a:lnTo>
                <a:lnTo>
                  <a:pt x="214943" y="249655"/>
                </a:lnTo>
                <a:lnTo>
                  <a:pt x="177848" y="269318"/>
                </a:lnTo>
                <a:lnTo>
                  <a:pt x="135201" y="276389"/>
                </a:lnTo>
                <a:lnTo>
                  <a:pt x="92546" y="269327"/>
                </a:lnTo>
                <a:lnTo>
                  <a:pt x="55443" y="249671"/>
                </a:lnTo>
                <a:lnTo>
                  <a:pt x="26148" y="219728"/>
                </a:lnTo>
                <a:lnTo>
                  <a:pt x="6915" y="181805"/>
                </a:lnTo>
                <a:lnTo>
                  <a:pt x="0" y="138208"/>
                </a:lnTo>
                <a:lnTo>
                  <a:pt x="6906" y="94604"/>
                </a:lnTo>
                <a:lnTo>
                  <a:pt x="26132" y="56676"/>
                </a:lnTo>
                <a:lnTo>
                  <a:pt x="55421" y="26729"/>
                </a:lnTo>
                <a:lnTo>
                  <a:pt x="92520" y="7068"/>
                </a:lnTo>
                <a:lnTo>
                  <a:pt x="135173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85626" y="2634246"/>
            <a:ext cx="327340" cy="177559"/>
          </a:xfrm>
          <a:custGeom>
            <a:avLst/>
            <a:gdLst/>
            <a:ahLst/>
            <a:cxnLst/>
            <a:rect l="l" t="t" r="r" b="b"/>
            <a:pathLst>
              <a:path w="270510" h="276860">
                <a:moveTo>
                  <a:pt x="135173" y="0"/>
                </a:moveTo>
                <a:lnTo>
                  <a:pt x="92520" y="7068"/>
                </a:lnTo>
                <a:lnTo>
                  <a:pt x="55421" y="26729"/>
                </a:lnTo>
                <a:lnTo>
                  <a:pt x="26132" y="56676"/>
                </a:lnTo>
                <a:lnTo>
                  <a:pt x="6906" y="94604"/>
                </a:lnTo>
                <a:lnTo>
                  <a:pt x="0" y="138208"/>
                </a:lnTo>
                <a:lnTo>
                  <a:pt x="6915" y="181804"/>
                </a:lnTo>
                <a:lnTo>
                  <a:pt x="26148" y="219724"/>
                </a:lnTo>
                <a:lnTo>
                  <a:pt x="55443" y="249663"/>
                </a:lnTo>
                <a:lnTo>
                  <a:pt x="92546" y="269316"/>
                </a:lnTo>
                <a:lnTo>
                  <a:pt x="135201" y="276376"/>
                </a:lnTo>
                <a:lnTo>
                  <a:pt x="177849" y="269307"/>
                </a:lnTo>
                <a:lnTo>
                  <a:pt x="214948" y="249646"/>
                </a:lnTo>
                <a:lnTo>
                  <a:pt x="244239" y="219699"/>
                </a:lnTo>
                <a:lnTo>
                  <a:pt x="263467" y="181771"/>
                </a:lnTo>
                <a:lnTo>
                  <a:pt x="270375" y="138168"/>
                </a:lnTo>
                <a:lnTo>
                  <a:pt x="263458" y="94572"/>
                </a:lnTo>
                <a:lnTo>
                  <a:pt x="244223" y="56651"/>
                </a:lnTo>
                <a:lnTo>
                  <a:pt x="214926" y="26712"/>
                </a:lnTo>
                <a:lnTo>
                  <a:pt x="177823" y="7060"/>
                </a:lnTo>
                <a:lnTo>
                  <a:pt x="135173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85626" y="2634246"/>
            <a:ext cx="327340" cy="177559"/>
          </a:xfrm>
          <a:custGeom>
            <a:avLst/>
            <a:gdLst/>
            <a:ahLst/>
            <a:cxnLst/>
            <a:rect l="l" t="t" r="r" b="b"/>
            <a:pathLst>
              <a:path w="270510" h="276860">
                <a:moveTo>
                  <a:pt x="135173" y="0"/>
                </a:moveTo>
                <a:lnTo>
                  <a:pt x="177823" y="7060"/>
                </a:lnTo>
                <a:lnTo>
                  <a:pt x="214926" y="26712"/>
                </a:lnTo>
                <a:lnTo>
                  <a:pt x="244223" y="56651"/>
                </a:lnTo>
                <a:lnTo>
                  <a:pt x="263458" y="94572"/>
                </a:lnTo>
                <a:lnTo>
                  <a:pt x="270375" y="138168"/>
                </a:lnTo>
                <a:lnTo>
                  <a:pt x="263467" y="181771"/>
                </a:lnTo>
                <a:lnTo>
                  <a:pt x="244239" y="219699"/>
                </a:lnTo>
                <a:lnTo>
                  <a:pt x="214948" y="249646"/>
                </a:lnTo>
                <a:lnTo>
                  <a:pt x="177849" y="269307"/>
                </a:lnTo>
                <a:lnTo>
                  <a:pt x="135201" y="276376"/>
                </a:lnTo>
                <a:lnTo>
                  <a:pt x="92546" y="269316"/>
                </a:lnTo>
                <a:lnTo>
                  <a:pt x="55443" y="249663"/>
                </a:lnTo>
                <a:lnTo>
                  <a:pt x="26148" y="219724"/>
                </a:lnTo>
                <a:lnTo>
                  <a:pt x="6915" y="181804"/>
                </a:lnTo>
                <a:lnTo>
                  <a:pt x="0" y="138208"/>
                </a:lnTo>
                <a:lnTo>
                  <a:pt x="6906" y="94604"/>
                </a:lnTo>
                <a:lnTo>
                  <a:pt x="26132" y="56676"/>
                </a:lnTo>
                <a:lnTo>
                  <a:pt x="55421" y="26729"/>
                </a:lnTo>
                <a:lnTo>
                  <a:pt x="92520" y="7068"/>
                </a:lnTo>
                <a:lnTo>
                  <a:pt x="135173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21717" y="2612029"/>
            <a:ext cx="61472" cy="33393"/>
          </a:xfrm>
          <a:custGeom>
            <a:avLst/>
            <a:gdLst/>
            <a:ahLst/>
            <a:cxnLst/>
            <a:rect l="l" t="t" r="r" b="b"/>
            <a:pathLst>
              <a:path w="50800" h="52070">
                <a:moveTo>
                  <a:pt x="25309" y="0"/>
                </a:moveTo>
                <a:lnTo>
                  <a:pt x="15471" y="2039"/>
                </a:lnTo>
                <a:lnTo>
                  <a:pt x="7425" y="7594"/>
                </a:lnTo>
                <a:lnTo>
                  <a:pt x="1993" y="15820"/>
                </a:lnTo>
                <a:lnTo>
                  <a:pt x="0" y="25877"/>
                </a:lnTo>
                <a:lnTo>
                  <a:pt x="1995" y="35935"/>
                </a:lnTo>
                <a:lnTo>
                  <a:pt x="7428" y="44165"/>
                </a:lnTo>
                <a:lnTo>
                  <a:pt x="15476" y="49722"/>
                </a:lnTo>
                <a:lnTo>
                  <a:pt x="25314" y="51761"/>
                </a:lnTo>
                <a:lnTo>
                  <a:pt x="35151" y="49720"/>
                </a:lnTo>
                <a:lnTo>
                  <a:pt x="43197" y="44161"/>
                </a:lnTo>
                <a:lnTo>
                  <a:pt x="48629" y="35930"/>
                </a:lnTo>
                <a:lnTo>
                  <a:pt x="50623" y="25871"/>
                </a:lnTo>
                <a:lnTo>
                  <a:pt x="48627" y="15816"/>
                </a:lnTo>
                <a:lnTo>
                  <a:pt x="43194" y="7590"/>
                </a:lnTo>
                <a:lnTo>
                  <a:pt x="35146" y="2037"/>
                </a:lnTo>
                <a:lnTo>
                  <a:pt x="25309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21717" y="2612029"/>
            <a:ext cx="61472" cy="33393"/>
          </a:xfrm>
          <a:custGeom>
            <a:avLst/>
            <a:gdLst/>
            <a:ahLst/>
            <a:cxnLst/>
            <a:rect l="l" t="t" r="r" b="b"/>
            <a:pathLst>
              <a:path w="50800" h="52070">
                <a:moveTo>
                  <a:pt x="25309" y="0"/>
                </a:moveTo>
                <a:lnTo>
                  <a:pt x="35146" y="2037"/>
                </a:lnTo>
                <a:lnTo>
                  <a:pt x="43194" y="7590"/>
                </a:lnTo>
                <a:lnTo>
                  <a:pt x="48627" y="15816"/>
                </a:lnTo>
                <a:lnTo>
                  <a:pt x="50623" y="25871"/>
                </a:lnTo>
                <a:lnTo>
                  <a:pt x="48629" y="35930"/>
                </a:lnTo>
                <a:lnTo>
                  <a:pt x="43197" y="44161"/>
                </a:lnTo>
                <a:lnTo>
                  <a:pt x="35151" y="49720"/>
                </a:lnTo>
                <a:lnTo>
                  <a:pt x="25314" y="51761"/>
                </a:lnTo>
                <a:lnTo>
                  <a:pt x="15476" y="49722"/>
                </a:lnTo>
                <a:lnTo>
                  <a:pt x="7428" y="44165"/>
                </a:lnTo>
                <a:lnTo>
                  <a:pt x="1995" y="35935"/>
                </a:lnTo>
                <a:lnTo>
                  <a:pt x="0" y="25877"/>
                </a:lnTo>
                <a:lnTo>
                  <a:pt x="1993" y="15820"/>
                </a:lnTo>
                <a:lnTo>
                  <a:pt x="7425" y="7594"/>
                </a:lnTo>
                <a:lnTo>
                  <a:pt x="15471" y="2039"/>
                </a:lnTo>
                <a:lnTo>
                  <a:pt x="25309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54125" y="2631629"/>
            <a:ext cx="1677425" cy="648333"/>
          </a:xfrm>
          <a:custGeom>
            <a:avLst/>
            <a:gdLst/>
            <a:ahLst/>
            <a:cxnLst/>
            <a:rect l="l" t="t" r="r" b="b"/>
            <a:pathLst>
              <a:path w="1386205" h="1010920">
                <a:moveTo>
                  <a:pt x="1284395" y="10"/>
                </a:moveTo>
                <a:lnTo>
                  <a:pt x="1385968" y="0"/>
                </a:lnTo>
                <a:lnTo>
                  <a:pt x="1386068" y="1010507"/>
                </a:lnTo>
                <a:lnTo>
                  <a:pt x="0" y="1010647"/>
                </a:lnTo>
              </a:path>
            </a:pathLst>
          </a:custGeom>
          <a:ln w="740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25989" y="3264232"/>
            <a:ext cx="61472" cy="33393"/>
          </a:xfrm>
          <a:custGeom>
            <a:avLst/>
            <a:gdLst/>
            <a:ahLst/>
            <a:cxnLst/>
            <a:rect l="l" t="t" r="r" b="b"/>
            <a:pathLst>
              <a:path w="50800" h="52070">
                <a:moveTo>
                  <a:pt x="25309" y="0"/>
                </a:moveTo>
                <a:lnTo>
                  <a:pt x="15471" y="2039"/>
                </a:lnTo>
                <a:lnTo>
                  <a:pt x="7425" y="7594"/>
                </a:lnTo>
                <a:lnTo>
                  <a:pt x="1993" y="15820"/>
                </a:lnTo>
                <a:lnTo>
                  <a:pt x="0" y="25877"/>
                </a:lnTo>
                <a:lnTo>
                  <a:pt x="1995" y="35932"/>
                </a:lnTo>
                <a:lnTo>
                  <a:pt x="7428" y="44158"/>
                </a:lnTo>
                <a:lnTo>
                  <a:pt x="15476" y="49711"/>
                </a:lnTo>
                <a:lnTo>
                  <a:pt x="25314" y="51749"/>
                </a:lnTo>
                <a:lnTo>
                  <a:pt x="35153" y="49709"/>
                </a:lnTo>
                <a:lnTo>
                  <a:pt x="43204" y="44155"/>
                </a:lnTo>
                <a:lnTo>
                  <a:pt x="48640" y="35928"/>
                </a:lnTo>
                <a:lnTo>
                  <a:pt x="50635" y="25871"/>
                </a:lnTo>
                <a:lnTo>
                  <a:pt x="48638" y="15816"/>
                </a:lnTo>
                <a:lnTo>
                  <a:pt x="43200" y="7590"/>
                </a:lnTo>
                <a:lnTo>
                  <a:pt x="35148" y="2037"/>
                </a:lnTo>
                <a:lnTo>
                  <a:pt x="25309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25989" y="3264232"/>
            <a:ext cx="61472" cy="33393"/>
          </a:xfrm>
          <a:custGeom>
            <a:avLst/>
            <a:gdLst/>
            <a:ahLst/>
            <a:cxnLst/>
            <a:rect l="l" t="t" r="r" b="b"/>
            <a:pathLst>
              <a:path w="50800" h="52070">
                <a:moveTo>
                  <a:pt x="25309" y="0"/>
                </a:moveTo>
                <a:lnTo>
                  <a:pt x="35148" y="2037"/>
                </a:lnTo>
                <a:lnTo>
                  <a:pt x="43200" y="7590"/>
                </a:lnTo>
                <a:lnTo>
                  <a:pt x="48638" y="15816"/>
                </a:lnTo>
                <a:lnTo>
                  <a:pt x="50635" y="25871"/>
                </a:lnTo>
                <a:lnTo>
                  <a:pt x="48640" y="35928"/>
                </a:lnTo>
                <a:lnTo>
                  <a:pt x="43204" y="44155"/>
                </a:lnTo>
                <a:lnTo>
                  <a:pt x="35153" y="49709"/>
                </a:lnTo>
                <a:lnTo>
                  <a:pt x="25314" y="51749"/>
                </a:lnTo>
                <a:lnTo>
                  <a:pt x="15476" y="49711"/>
                </a:lnTo>
                <a:lnTo>
                  <a:pt x="7428" y="44158"/>
                </a:lnTo>
                <a:lnTo>
                  <a:pt x="1995" y="35932"/>
                </a:lnTo>
                <a:lnTo>
                  <a:pt x="0" y="25877"/>
                </a:lnTo>
                <a:lnTo>
                  <a:pt x="1993" y="15820"/>
                </a:lnTo>
                <a:lnTo>
                  <a:pt x="7425" y="7594"/>
                </a:lnTo>
                <a:lnTo>
                  <a:pt x="15471" y="2039"/>
                </a:lnTo>
                <a:lnTo>
                  <a:pt x="25309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79256" y="2591797"/>
            <a:ext cx="175964" cy="95295"/>
          </a:xfrm>
          <a:custGeom>
            <a:avLst/>
            <a:gdLst/>
            <a:ahLst/>
            <a:cxnLst/>
            <a:rect l="l" t="t" r="r" b="b"/>
            <a:pathLst>
              <a:path w="145414" h="148589">
                <a:moveTo>
                  <a:pt x="0" y="148199"/>
                </a:moveTo>
                <a:lnTo>
                  <a:pt x="144958" y="0"/>
                </a:lnTo>
              </a:path>
            </a:pathLst>
          </a:custGeom>
          <a:ln w="7377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15199" y="2587396"/>
            <a:ext cx="47641" cy="26064"/>
          </a:xfrm>
          <a:custGeom>
            <a:avLst/>
            <a:gdLst/>
            <a:ahLst/>
            <a:cxnLst/>
            <a:rect l="l" t="t" r="r" b="b"/>
            <a:pathLst>
              <a:path w="39369" h="40639">
                <a:moveTo>
                  <a:pt x="39230" y="0"/>
                </a:moveTo>
                <a:lnTo>
                  <a:pt x="0" y="13754"/>
                </a:lnTo>
                <a:lnTo>
                  <a:pt x="25806" y="40119"/>
                </a:lnTo>
                <a:lnTo>
                  <a:pt x="3923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87167" y="2557146"/>
            <a:ext cx="79914" cy="48869"/>
          </a:xfrm>
          <a:custGeom>
            <a:avLst/>
            <a:gdLst/>
            <a:ahLst/>
            <a:cxnLst/>
            <a:rect l="l" t="t" r="r" b="b"/>
            <a:pathLst>
              <a:path w="66040" h="76200">
                <a:moveTo>
                  <a:pt x="42786" y="0"/>
                </a:moveTo>
                <a:lnTo>
                  <a:pt x="15798" y="12"/>
                </a:lnTo>
                <a:lnTo>
                  <a:pt x="15798" y="1866"/>
                </a:lnTo>
                <a:lnTo>
                  <a:pt x="20904" y="2565"/>
                </a:lnTo>
                <a:lnTo>
                  <a:pt x="23520" y="2806"/>
                </a:lnTo>
                <a:lnTo>
                  <a:pt x="23520" y="8737"/>
                </a:lnTo>
                <a:lnTo>
                  <a:pt x="22542" y="12814"/>
                </a:lnTo>
                <a:lnTo>
                  <a:pt x="8778" y="65836"/>
                </a:lnTo>
                <a:lnTo>
                  <a:pt x="6883" y="72948"/>
                </a:lnTo>
                <a:lnTo>
                  <a:pt x="5575" y="73177"/>
                </a:lnTo>
                <a:lnTo>
                  <a:pt x="67" y="74218"/>
                </a:lnTo>
                <a:lnTo>
                  <a:pt x="0" y="76085"/>
                </a:lnTo>
                <a:lnTo>
                  <a:pt x="26581" y="76085"/>
                </a:lnTo>
                <a:lnTo>
                  <a:pt x="26581" y="74218"/>
                </a:lnTo>
                <a:lnTo>
                  <a:pt x="20700" y="73406"/>
                </a:lnTo>
                <a:lnTo>
                  <a:pt x="19176" y="73177"/>
                </a:lnTo>
                <a:lnTo>
                  <a:pt x="19176" y="67348"/>
                </a:lnTo>
                <a:lnTo>
                  <a:pt x="26581" y="37757"/>
                </a:lnTo>
                <a:lnTo>
                  <a:pt x="44159" y="37757"/>
                </a:lnTo>
                <a:lnTo>
                  <a:pt x="43992" y="37287"/>
                </a:lnTo>
                <a:lnTo>
                  <a:pt x="53913" y="34048"/>
                </a:lnTo>
                <a:lnTo>
                  <a:pt x="34302" y="34023"/>
                </a:lnTo>
                <a:lnTo>
                  <a:pt x="30492" y="33909"/>
                </a:lnTo>
                <a:lnTo>
                  <a:pt x="27876" y="33439"/>
                </a:lnTo>
                <a:lnTo>
                  <a:pt x="34950" y="6756"/>
                </a:lnTo>
                <a:lnTo>
                  <a:pt x="36144" y="3492"/>
                </a:lnTo>
                <a:lnTo>
                  <a:pt x="57505" y="3492"/>
                </a:lnTo>
                <a:lnTo>
                  <a:pt x="55581" y="2097"/>
                </a:lnTo>
                <a:lnTo>
                  <a:pt x="47980" y="262"/>
                </a:lnTo>
                <a:lnTo>
                  <a:pt x="42786" y="0"/>
                </a:lnTo>
                <a:close/>
              </a:path>
              <a:path w="66040" h="76200">
                <a:moveTo>
                  <a:pt x="44159" y="37757"/>
                </a:moveTo>
                <a:lnTo>
                  <a:pt x="26581" y="37757"/>
                </a:lnTo>
                <a:lnTo>
                  <a:pt x="33654" y="38341"/>
                </a:lnTo>
                <a:lnTo>
                  <a:pt x="47040" y="76085"/>
                </a:lnTo>
                <a:lnTo>
                  <a:pt x="63157" y="76085"/>
                </a:lnTo>
                <a:lnTo>
                  <a:pt x="63157" y="74218"/>
                </a:lnTo>
                <a:lnTo>
                  <a:pt x="57276" y="73990"/>
                </a:lnTo>
                <a:lnTo>
                  <a:pt x="55537" y="69913"/>
                </a:lnTo>
                <a:lnTo>
                  <a:pt x="54046" y="65608"/>
                </a:lnTo>
                <a:lnTo>
                  <a:pt x="44159" y="37757"/>
                </a:lnTo>
                <a:close/>
              </a:path>
              <a:path w="66040" h="76200">
                <a:moveTo>
                  <a:pt x="57505" y="3492"/>
                </a:moveTo>
                <a:lnTo>
                  <a:pt x="47256" y="3492"/>
                </a:lnTo>
                <a:lnTo>
                  <a:pt x="54000" y="6172"/>
                </a:lnTo>
                <a:lnTo>
                  <a:pt x="53921" y="16776"/>
                </a:lnTo>
                <a:lnTo>
                  <a:pt x="53128" y="22664"/>
                </a:lnTo>
                <a:lnTo>
                  <a:pt x="50033" y="28384"/>
                </a:lnTo>
                <a:lnTo>
                  <a:pt x="43997" y="32465"/>
                </a:lnTo>
                <a:lnTo>
                  <a:pt x="34302" y="34023"/>
                </a:lnTo>
                <a:lnTo>
                  <a:pt x="53948" y="34023"/>
                </a:lnTo>
                <a:lnTo>
                  <a:pt x="60556" y="29303"/>
                </a:lnTo>
                <a:lnTo>
                  <a:pt x="64281" y="23422"/>
                </a:lnTo>
                <a:lnTo>
                  <a:pt x="65443" y="16776"/>
                </a:lnTo>
                <a:lnTo>
                  <a:pt x="62449" y="7077"/>
                </a:lnTo>
                <a:lnTo>
                  <a:pt x="57505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91701" y="2550141"/>
            <a:ext cx="62241" cy="51720"/>
          </a:xfrm>
          <a:custGeom>
            <a:avLst/>
            <a:gdLst/>
            <a:ahLst/>
            <a:cxnLst/>
            <a:rect l="l" t="t" r="r" b="b"/>
            <a:pathLst>
              <a:path w="51435" h="80645">
                <a:moveTo>
                  <a:pt x="40913" y="76441"/>
                </a:moveTo>
                <a:lnTo>
                  <a:pt x="12877" y="76441"/>
                </a:lnTo>
                <a:lnTo>
                  <a:pt x="18465" y="80416"/>
                </a:lnTo>
                <a:lnTo>
                  <a:pt x="27127" y="80416"/>
                </a:lnTo>
                <a:lnTo>
                  <a:pt x="37765" y="78511"/>
                </a:lnTo>
                <a:lnTo>
                  <a:pt x="40913" y="76441"/>
                </a:lnTo>
                <a:close/>
              </a:path>
              <a:path w="51435" h="80645">
                <a:moveTo>
                  <a:pt x="2628" y="55587"/>
                </a:moveTo>
                <a:lnTo>
                  <a:pt x="0" y="55587"/>
                </a:lnTo>
                <a:lnTo>
                  <a:pt x="3428" y="80302"/>
                </a:lnTo>
                <a:lnTo>
                  <a:pt x="5930" y="80302"/>
                </a:lnTo>
                <a:lnTo>
                  <a:pt x="5930" y="78422"/>
                </a:lnTo>
                <a:lnTo>
                  <a:pt x="7073" y="76441"/>
                </a:lnTo>
                <a:lnTo>
                  <a:pt x="40913" y="76441"/>
                </a:lnTo>
                <a:lnTo>
                  <a:pt x="41280" y="76200"/>
                </a:lnTo>
                <a:lnTo>
                  <a:pt x="25996" y="76200"/>
                </a:lnTo>
                <a:lnTo>
                  <a:pt x="16155" y="73754"/>
                </a:lnTo>
                <a:lnTo>
                  <a:pt x="9350" y="67951"/>
                </a:lnTo>
                <a:lnTo>
                  <a:pt x="5026" y="61119"/>
                </a:lnTo>
                <a:lnTo>
                  <a:pt x="2628" y="55587"/>
                </a:lnTo>
                <a:close/>
              </a:path>
              <a:path w="51435" h="80645">
                <a:moveTo>
                  <a:pt x="30772" y="12"/>
                </a:moveTo>
                <a:lnTo>
                  <a:pt x="23926" y="12"/>
                </a:lnTo>
                <a:lnTo>
                  <a:pt x="16380" y="1240"/>
                </a:lnTo>
                <a:lnTo>
                  <a:pt x="9771" y="4935"/>
                </a:lnTo>
                <a:lnTo>
                  <a:pt x="5083" y="11119"/>
                </a:lnTo>
                <a:lnTo>
                  <a:pt x="3301" y="19812"/>
                </a:lnTo>
                <a:lnTo>
                  <a:pt x="4604" y="27382"/>
                </a:lnTo>
                <a:lnTo>
                  <a:pt x="8258" y="33243"/>
                </a:lnTo>
                <a:lnTo>
                  <a:pt x="13878" y="38098"/>
                </a:lnTo>
                <a:lnTo>
                  <a:pt x="21081" y="42646"/>
                </a:lnTo>
                <a:lnTo>
                  <a:pt x="31057" y="49162"/>
                </a:lnTo>
                <a:lnTo>
                  <a:pt x="36658" y="54225"/>
                </a:lnTo>
                <a:lnTo>
                  <a:pt x="39116" y="58655"/>
                </a:lnTo>
                <a:lnTo>
                  <a:pt x="39662" y="63271"/>
                </a:lnTo>
                <a:lnTo>
                  <a:pt x="39674" y="69557"/>
                </a:lnTo>
                <a:lnTo>
                  <a:pt x="35115" y="76200"/>
                </a:lnTo>
                <a:lnTo>
                  <a:pt x="41280" y="76200"/>
                </a:lnTo>
                <a:lnTo>
                  <a:pt x="45269" y="73577"/>
                </a:lnTo>
                <a:lnTo>
                  <a:pt x="49715" y="66786"/>
                </a:lnTo>
                <a:lnTo>
                  <a:pt x="51180" y="59309"/>
                </a:lnTo>
                <a:lnTo>
                  <a:pt x="45226" y="44862"/>
                </a:lnTo>
                <a:lnTo>
                  <a:pt x="32138" y="35059"/>
                </a:lnTo>
                <a:lnTo>
                  <a:pt x="19053" y="26460"/>
                </a:lnTo>
                <a:lnTo>
                  <a:pt x="13106" y="15621"/>
                </a:lnTo>
                <a:lnTo>
                  <a:pt x="13106" y="8394"/>
                </a:lnTo>
                <a:lnTo>
                  <a:pt x="18910" y="4787"/>
                </a:lnTo>
                <a:lnTo>
                  <a:pt x="46636" y="4787"/>
                </a:lnTo>
                <a:lnTo>
                  <a:pt x="46553" y="3962"/>
                </a:lnTo>
                <a:lnTo>
                  <a:pt x="36918" y="3962"/>
                </a:lnTo>
                <a:lnTo>
                  <a:pt x="30772" y="12"/>
                </a:lnTo>
                <a:close/>
              </a:path>
              <a:path w="51435" h="80645">
                <a:moveTo>
                  <a:pt x="46636" y="4787"/>
                </a:moveTo>
                <a:lnTo>
                  <a:pt x="24612" y="4787"/>
                </a:lnTo>
                <a:lnTo>
                  <a:pt x="32700" y="6568"/>
                </a:lnTo>
                <a:lnTo>
                  <a:pt x="38974" y="11215"/>
                </a:lnTo>
                <a:lnTo>
                  <a:pt x="43370" y="17655"/>
                </a:lnTo>
                <a:lnTo>
                  <a:pt x="45821" y="24815"/>
                </a:lnTo>
                <a:lnTo>
                  <a:pt x="48666" y="24815"/>
                </a:lnTo>
                <a:lnTo>
                  <a:pt x="46636" y="4787"/>
                </a:lnTo>
                <a:close/>
              </a:path>
              <a:path w="51435" h="80645">
                <a:moveTo>
                  <a:pt x="46151" y="0"/>
                </a:moveTo>
                <a:lnTo>
                  <a:pt x="43761" y="12"/>
                </a:lnTo>
                <a:lnTo>
                  <a:pt x="43535" y="1282"/>
                </a:lnTo>
                <a:lnTo>
                  <a:pt x="42964" y="3962"/>
                </a:lnTo>
                <a:lnTo>
                  <a:pt x="46553" y="3962"/>
                </a:lnTo>
                <a:lnTo>
                  <a:pt x="461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66036" y="2566284"/>
            <a:ext cx="55325" cy="35430"/>
          </a:xfrm>
          <a:custGeom>
            <a:avLst/>
            <a:gdLst/>
            <a:ahLst/>
            <a:cxnLst/>
            <a:rect l="l" t="t" r="r" b="b"/>
            <a:pathLst>
              <a:path w="45719" h="55245">
                <a:moveTo>
                  <a:pt x="23253" y="0"/>
                </a:moveTo>
                <a:lnTo>
                  <a:pt x="15773" y="1446"/>
                </a:lnTo>
                <a:lnTo>
                  <a:pt x="8207" y="6245"/>
                </a:lnTo>
                <a:lnTo>
                  <a:pt x="2351" y="15087"/>
                </a:lnTo>
                <a:lnTo>
                  <a:pt x="0" y="28663"/>
                </a:lnTo>
                <a:lnTo>
                  <a:pt x="1558" y="39719"/>
                </a:lnTo>
                <a:lnTo>
                  <a:pt x="5922" y="47920"/>
                </a:lnTo>
                <a:lnTo>
                  <a:pt x="12656" y="53020"/>
                </a:lnTo>
                <a:lnTo>
                  <a:pt x="21323" y="54775"/>
                </a:lnTo>
                <a:lnTo>
                  <a:pt x="31860" y="52238"/>
                </a:lnTo>
                <a:lnTo>
                  <a:pt x="38727" y="46710"/>
                </a:lnTo>
                <a:lnTo>
                  <a:pt x="25996" y="46710"/>
                </a:lnTo>
                <a:lnTo>
                  <a:pt x="20180" y="45642"/>
                </a:lnTo>
                <a:lnTo>
                  <a:pt x="14625" y="41746"/>
                </a:lnTo>
                <a:lnTo>
                  <a:pt x="10225" y="33985"/>
                </a:lnTo>
                <a:lnTo>
                  <a:pt x="7873" y="21323"/>
                </a:lnTo>
                <a:lnTo>
                  <a:pt x="43319" y="21310"/>
                </a:lnTo>
                <a:lnTo>
                  <a:pt x="42497" y="17589"/>
                </a:lnTo>
                <a:lnTo>
                  <a:pt x="8204" y="17589"/>
                </a:lnTo>
                <a:lnTo>
                  <a:pt x="10032" y="7340"/>
                </a:lnTo>
                <a:lnTo>
                  <a:pt x="14477" y="4191"/>
                </a:lnTo>
                <a:lnTo>
                  <a:pt x="35633" y="4191"/>
                </a:lnTo>
                <a:lnTo>
                  <a:pt x="30728" y="1177"/>
                </a:lnTo>
                <a:lnTo>
                  <a:pt x="23253" y="0"/>
                </a:lnTo>
                <a:close/>
              </a:path>
              <a:path w="45719" h="55245">
                <a:moveTo>
                  <a:pt x="43662" y="34480"/>
                </a:moveTo>
                <a:lnTo>
                  <a:pt x="40371" y="39858"/>
                </a:lnTo>
                <a:lnTo>
                  <a:pt x="36144" y="46710"/>
                </a:lnTo>
                <a:lnTo>
                  <a:pt x="38727" y="46710"/>
                </a:lnTo>
                <a:lnTo>
                  <a:pt x="39130" y="46386"/>
                </a:lnTo>
                <a:lnTo>
                  <a:pt x="43535" y="39858"/>
                </a:lnTo>
                <a:lnTo>
                  <a:pt x="45478" y="35293"/>
                </a:lnTo>
                <a:lnTo>
                  <a:pt x="43662" y="34480"/>
                </a:lnTo>
                <a:close/>
              </a:path>
              <a:path w="45719" h="55245">
                <a:moveTo>
                  <a:pt x="35633" y="4191"/>
                </a:moveTo>
                <a:lnTo>
                  <a:pt x="29756" y="4191"/>
                </a:lnTo>
                <a:lnTo>
                  <a:pt x="31686" y="17589"/>
                </a:lnTo>
                <a:lnTo>
                  <a:pt x="42497" y="17589"/>
                </a:lnTo>
                <a:lnTo>
                  <a:pt x="41159" y="11538"/>
                </a:lnTo>
                <a:lnTo>
                  <a:pt x="36829" y="4926"/>
                </a:lnTo>
                <a:lnTo>
                  <a:pt x="35633" y="41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24527" y="2566276"/>
            <a:ext cx="46104" cy="34616"/>
          </a:xfrm>
          <a:custGeom>
            <a:avLst/>
            <a:gdLst/>
            <a:ahLst/>
            <a:cxnLst/>
            <a:rect l="l" t="t" r="r" b="b"/>
            <a:pathLst>
              <a:path w="38100" h="53975">
                <a:moveTo>
                  <a:pt x="17653" y="7696"/>
                </a:moveTo>
                <a:lnTo>
                  <a:pt x="2501" y="7696"/>
                </a:lnTo>
                <a:lnTo>
                  <a:pt x="8089" y="7810"/>
                </a:lnTo>
                <a:lnTo>
                  <a:pt x="8089" y="50342"/>
                </a:lnTo>
                <a:lnTo>
                  <a:pt x="67" y="51841"/>
                </a:lnTo>
                <a:lnTo>
                  <a:pt x="0" y="53594"/>
                </a:lnTo>
                <a:lnTo>
                  <a:pt x="27355" y="53594"/>
                </a:lnTo>
                <a:lnTo>
                  <a:pt x="27355" y="51841"/>
                </a:lnTo>
                <a:lnTo>
                  <a:pt x="21539" y="51612"/>
                </a:lnTo>
                <a:lnTo>
                  <a:pt x="17665" y="51155"/>
                </a:lnTo>
                <a:lnTo>
                  <a:pt x="17653" y="13169"/>
                </a:lnTo>
                <a:lnTo>
                  <a:pt x="19860" y="10604"/>
                </a:lnTo>
                <a:lnTo>
                  <a:pt x="17653" y="10604"/>
                </a:lnTo>
                <a:lnTo>
                  <a:pt x="17653" y="7696"/>
                </a:lnTo>
                <a:close/>
              </a:path>
              <a:path w="38100" h="53975">
                <a:moveTo>
                  <a:pt x="37604" y="7340"/>
                </a:moveTo>
                <a:lnTo>
                  <a:pt x="28143" y="7340"/>
                </a:lnTo>
                <a:lnTo>
                  <a:pt x="29286" y="11417"/>
                </a:lnTo>
                <a:lnTo>
                  <a:pt x="36004" y="11417"/>
                </a:lnTo>
                <a:lnTo>
                  <a:pt x="37604" y="9207"/>
                </a:lnTo>
                <a:lnTo>
                  <a:pt x="37604" y="7340"/>
                </a:lnTo>
                <a:close/>
              </a:path>
              <a:path w="38100" h="53975">
                <a:moveTo>
                  <a:pt x="35318" y="0"/>
                </a:moveTo>
                <a:lnTo>
                  <a:pt x="27114" y="0"/>
                </a:lnTo>
                <a:lnTo>
                  <a:pt x="23241" y="2336"/>
                </a:lnTo>
                <a:lnTo>
                  <a:pt x="17894" y="10604"/>
                </a:lnTo>
                <a:lnTo>
                  <a:pt x="19860" y="10604"/>
                </a:lnTo>
                <a:lnTo>
                  <a:pt x="22669" y="7340"/>
                </a:lnTo>
                <a:lnTo>
                  <a:pt x="37604" y="7340"/>
                </a:lnTo>
                <a:lnTo>
                  <a:pt x="37509" y="2336"/>
                </a:lnTo>
                <a:lnTo>
                  <a:pt x="35318" y="0"/>
                </a:lnTo>
                <a:close/>
              </a:path>
              <a:path w="38100" h="53975">
                <a:moveTo>
                  <a:pt x="17081" y="0"/>
                </a:moveTo>
                <a:lnTo>
                  <a:pt x="11506" y="2336"/>
                </a:lnTo>
                <a:lnTo>
                  <a:pt x="5803" y="4432"/>
                </a:lnTo>
                <a:lnTo>
                  <a:pt x="215" y="6299"/>
                </a:lnTo>
                <a:lnTo>
                  <a:pt x="215" y="8153"/>
                </a:lnTo>
                <a:lnTo>
                  <a:pt x="1244" y="7924"/>
                </a:lnTo>
                <a:lnTo>
                  <a:pt x="2501" y="7696"/>
                </a:lnTo>
                <a:lnTo>
                  <a:pt x="17653" y="7696"/>
                </a:lnTo>
                <a:lnTo>
                  <a:pt x="17653" y="228"/>
                </a:lnTo>
                <a:lnTo>
                  <a:pt x="1708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71969" y="2549612"/>
            <a:ext cx="33041" cy="51313"/>
          </a:xfrm>
          <a:custGeom>
            <a:avLst/>
            <a:gdLst/>
            <a:ahLst/>
            <a:cxnLst/>
            <a:rect l="l" t="t" r="r" b="b"/>
            <a:pathLst>
              <a:path w="27305" h="80010">
                <a:moveTo>
                  <a:pt x="18569" y="33667"/>
                </a:moveTo>
                <a:lnTo>
                  <a:pt x="3416" y="33667"/>
                </a:lnTo>
                <a:lnTo>
                  <a:pt x="9004" y="33781"/>
                </a:lnTo>
                <a:lnTo>
                  <a:pt x="9004" y="76784"/>
                </a:lnTo>
                <a:lnTo>
                  <a:pt x="7073" y="77482"/>
                </a:lnTo>
                <a:lnTo>
                  <a:pt x="0" y="77825"/>
                </a:lnTo>
                <a:lnTo>
                  <a:pt x="0" y="79578"/>
                </a:lnTo>
                <a:lnTo>
                  <a:pt x="27012" y="79578"/>
                </a:lnTo>
                <a:lnTo>
                  <a:pt x="27012" y="77825"/>
                </a:lnTo>
                <a:lnTo>
                  <a:pt x="19151" y="77355"/>
                </a:lnTo>
                <a:lnTo>
                  <a:pt x="18580" y="75387"/>
                </a:lnTo>
                <a:lnTo>
                  <a:pt x="18569" y="33667"/>
                </a:lnTo>
                <a:close/>
              </a:path>
              <a:path w="27305" h="80010">
                <a:moveTo>
                  <a:pt x="18110" y="25984"/>
                </a:moveTo>
                <a:lnTo>
                  <a:pt x="6375" y="30403"/>
                </a:lnTo>
                <a:lnTo>
                  <a:pt x="457" y="32384"/>
                </a:lnTo>
                <a:lnTo>
                  <a:pt x="457" y="34137"/>
                </a:lnTo>
                <a:lnTo>
                  <a:pt x="3416" y="33667"/>
                </a:lnTo>
                <a:lnTo>
                  <a:pt x="18569" y="33667"/>
                </a:lnTo>
                <a:lnTo>
                  <a:pt x="18567" y="26327"/>
                </a:lnTo>
                <a:lnTo>
                  <a:pt x="18110" y="25984"/>
                </a:lnTo>
                <a:close/>
              </a:path>
              <a:path w="27305" h="80010">
                <a:moveTo>
                  <a:pt x="16179" y="0"/>
                </a:moveTo>
                <a:lnTo>
                  <a:pt x="8763" y="0"/>
                </a:lnTo>
                <a:lnTo>
                  <a:pt x="7061" y="3721"/>
                </a:lnTo>
                <a:lnTo>
                  <a:pt x="7061" y="8153"/>
                </a:lnTo>
                <a:lnTo>
                  <a:pt x="8661" y="11887"/>
                </a:lnTo>
                <a:lnTo>
                  <a:pt x="16179" y="11887"/>
                </a:lnTo>
                <a:lnTo>
                  <a:pt x="18681" y="9321"/>
                </a:lnTo>
                <a:lnTo>
                  <a:pt x="18681" y="2679"/>
                </a:lnTo>
                <a:lnTo>
                  <a:pt x="1617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11556" y="2566268"/>
            <a:ext cx="55325" cy="35430"/>
          </a:xfrm>
          <a:custGeom>
            <a:avLst/>
            <a:gdLst/>
            <a:ahLst/>
            <a:cxnLst/>
            <a:rect l="l" t="t" r="r" b="b"/>
            <a:pathLst>
              <a:path w="45719" h="55245">
                <a:moveTo>
                  <a:pt x="23241" y="0"/>
                </a:moveTo>
                <a:lnTo>
                  <a:pt x="15762" y="1447"/>
                </a:lnTo>
                <a:lnTo>
                  <a:pt x="8201" y="6249"/>
                </a:lnTo>
                <a:lnTo>
                  <a:pt x="2349" y="15092"/>
                </a:lnTo>
                <a:lnTo>
                  <a:pt x="0" y="28663"/>
                </a:lnTo>
                <a:lnTo>
                  <a:pt x="1550" y="39726"/>
                </a:lnTo>
                <a:lnTo>
                  <a:pt x="5911" y="47931"/>
                </a:lnTo>
                <a:lnTo>
                  <a:pt x="12644" y="53033"/>
                </a:lnTo>
                <a:lnTo>
                  <a:pt x="21310" y="54787"/>
                </a:lnTo>
                <a:lnTo>
                  <a:pt x="31853" y="52250"/>
                </a:lnTo>
                <a:lnTo>
                  <a:pt x="38721" y="46723"/>
                </a:lnTo>
                <a:lnTo>
                  <a:pt x="25984" y="46723"/>
                </a:lnTo>
                <a:lnTo>
                  <a:pt x="20173" y="45654"/>
                </a:lnTo>
                <a:lnTo>
                  <a:pt x="14617" y="41757"/>
                </a:lnTo>
                <a:lnTo>
                  <a:pt x="10214" y="33993"/>
                </a:lnTo>
                <a:lnTo>
                  <a:pt x="7861" y="21323"/>
                </a:lnTo>
                <a:lnTo>
                  <a:pt x="43307" y="21323"/>
                </a:lnTo>
                <a:lnTo>
                  <a:pt x="42485" y="17602"/>
                </a:lnTo>
                <a:lnTo>
                  <a:pt x="8204" y="17602"/>
                </a:lnTo>
                <a:lnTo>
                  <a:pt x="10020" y="7340"/>
                </a:lnTo>
                <a:lnTo>
                  <a:pt x="14465" y="4203"/>
                </a:lnTo>
                <a:lnTo>
                  <a:pt x="35629" y="4203"/>
                </a:lnTo>
                <a:lnTo>
                  <a:pt x="30721" y="1185"/>
                </a:lnTo>
                <a:lnTo>
                  <a:pt x="23241" y="0"/>
                </a:lnTo>
                <a:close/>
              </a:path>
              <a:path w="45719" h="55245">
                <a:moveTo>
                  <a:pt x="43649" y="34493"/>
                </a:moveTo>
                <a:lnTo>
                  <a:pt x="40369" y="39871"/>
                </a:lnTo>
                <a:lnTo>
                  <a:pt x="36131" y="46723"/>
                </a:lnTo>
                <a:lnTo>
                  <a:pt x="38721" y="46723"/>
                </a:lnTo>
                <a:lnTo>
                  <a:pt x="39123" y="46399"/>
                </a:lnTo>
                <a:lnTo>
                  <a:pt x="43529" y="39871"/>
                </a:lnTo>
                <a:lnTo>
                  <a:pt x="45478" y="35306"/>
                </a:lnTo>
                <a:lnTo>
                  <a:pt x="43649" y="34493"/>
                </a:lnTo>
                <a:close/>
              </a:path>
              <a:path w="45719" h="55245">
                <a:moveTo>
                  <a:pt x="35629" y="4203"/>
                </a:moveTo>
                <a:lnTo>
                  <a:pt x="29743" y="4203"/>
                </a:lnTo>
                <a:lnTo>
                  <a:pt x="31686" y="17589"/>
                </a:lnTo>
                <a:lnTo>
                  <a:pt x="8204" y="17602"/>
                </a:lnTo>
                <a:lnTo>
                  <a:pt x="42485" y="17602"/>
                </a:lnTo>
                <a:lnTo>
                  <a:pt x="41148" y="11551"/>
                </a:lnTo>
                <a:lnTo>
                  <a:pt x="36822" y="4937"/>
                </a:lnTo>
                <a:lnTo>
                  <a:pt x="35629" y="420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76379" y="2566268"/>
            <a:ext cx="41494" cy="35430"/>
          </a:xfrm>
          <a:custGeom>
            <a:avLst/>
            <a:gdLst/>
            <a:ahLst/>
            <a:cxnLst/>
            <a:rect l="l" t="t" r="r" b="b"/>
            <a:pathLst>
              <a:path w="34289" h="55245">
                <a:moveTo>
                  <a:pt x="28824" y="52539"/>
                </a:moveTo>
                <a:lnTo>
                  <a:pt x="7289" y="52539"/>
                </a:lnTo>
                <a:lnTo>
                  <a:pt x="12204" y="54775"/>
                </a:lnTo>
                <a:lnTo>
                  <a:pt x="24625" y="54775"/>
                </a:lnTo>
                <a:lnTo>
                  <a:pt x="28824" y="52539"/>
                </a:lnTo>
                <a:close/>
              </a:path>
              <a:path w="34289" h="55245">
                <a:moveTo>
                  <a:pt x="1930" y="35890"/>
                </a:moveTo>
                <a:lnTo>
                  <a:pt x="114" y="35890"/>
                </a:lnTo>
                <a:lnTo>
                  <a:pt x="114" y="54076"/>
                </a:lnTo>
                <a:lnTo>
                  <a:pt x="1600" y="54076"/>
                </a:lnTo>
                <a:lnTo>
                  <a:pt x="2285" y="53009"/>
                </a:lnTo>
                <a:lnTo>
                  <a:pt x="2730" y="52666"/>
                </a:lnTo>
                <a:lnTo>
                  <a:pt x="7289" y="52539"/>
                </a:lnTo>
                <a:lnTo>
                  <a:pt x="28824" y="52539"/>
                </a:lnTo>
                <a:lnTo>
                  <a:pt x="29468" y="52197"/>
                </a:lnTo>
                <a:lnTo>
                  <a:pt x="5473" y="52197"/>
                </a:lnTo>
                <a:lnTo>
                  <a:pt x="3301" y="42062"/>
                </a:lnTo>
                <a:lnTo>
                  <a:pt x="1930" y="35890"/>
                </a:lnTo>
                <a:close/>
              </a:path>
              <a:path w="34289" h="55245">
                <a:moveTo>
                  <a:pt x="20967" y="0"/>
                </a:moveTo>
                <a:lnTo>
                  <a:pt x="4902" y="0"/>
                </a:lnTo>
                <a:lnTo>
                  <a:pt x="0" y="7683"/>
                </a:lnTo>
                <a:lnTo>
                  <a:pt x="0" y="22834"/>
                </a:lnTo>
                <a:lnTo>
                  <a:pt x="6273" y="27139"/>
                </a:lnTo>
                <a:lnTo>
                  <a:pt x="23596" y="37160"/>
                </a:lnTo>
                <a:lnTo>
                  <a:pt x="25869" y="39954"/>
                </a:lnTo>
                <a:lnTo>
                  <a:pt x="25869" y="50330"/>
                </a:lnTo>
                <a:lnTo>
                  <a:pt x="20510" y="52197"/>
                </a:lnTo>
                <a:lnTo>
                  <a:pt x="29468" y="52197"/>
                </a:lnTo>
                <a:lnTo>
                  <a:pt x="33858" y="49860"/>
                </a:lnTo>
                <a:lnTo>
                  <a:pt x="33845" y="32727"/>
                </a:lnTo>
                <a:lnTo>
                  <a:pt x="29857" y="29476"/>
                </a:lnTo>
                <a:lnTo>
                  <a:pt x="24269" y="25971"/>
                </a:lnTo>
                <a:lnTo>
                  <a:pt x="7746" y="15963"/>
                </a:lnTo>
                <a:lnTo>
                  <a:pt x="7061" y="12585"/>
                </a:lnTo>
                <a:lnTo>
                  <a:pt x="7061" y="7226"/>
                </a:lnTo>
                <a:lnTo>
                  <a:pt x="9461" y="2679"/>
                </a:lnTo>
                <a:lnTo>
                  <a:pt x="29673" y="2679"/>
                </a:lnTo>
                <a:lnTo>
                  <a:pt x="29662" y="2324"/>
                </a:lnTo>
                <a:lnTo>
                  <a:pt x="24498" y="2324"/>
                </a:lnTo>
                <a:lnTo>
                  <a:pt x="20967" y="0"/>
                </a:lnTo>
                <a:close/>
              </a:path>
              <a:path w="34289" h="55245">
                <a:moveTo>
                  <a:pt x="29673" y="2679"/>
                </a:moveTo>
                <a:lnTo>
                  <a:pt x="20739" y="2679"/>
                </a:lnTo>
                <a:lnTo>
                  <a:pt x="25869" y="5118"/>
                </a:lnTo>
                <a:lnTo>
                  <a:pt x="28371" y="17005"/>
                </a:lnTo>
                <a:lnTo>
                  <a:pt x="30086" y="17005"/>
                </a:lnTo>
                <a:lnTo>
                  <a:pt x="29673" y="2679"/>
                </a:lnTo>
                <a:close/>
              </a:path>
              <a:path w="34289" h="55245">
                <a:moveTo>
                  <a:pt x="29629" y="1155"/>
                </a:moveTo>
                <a:lnTo>
                  <a:pt x="28371" y="1155"/>
                </a:lnTo>
                <a:lnTo>
                  <a:pt x="28028" y="1511"/>
                </a:lnTo>
                <a:lnTo>
                  <a:pt x="27457" y="2324"/>
                </a:lnTo>
                <a:lnTo>
                  <a:pt x="29662" y="2324"/>
                </a:lnTo>
                <a:lnTo>
                  <a:pt x="29629" y="11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56503" y="2722545"/>
            <a:ext cx="1963271" cy="557111"/>
          </a:xfrm>
          <a:custGeom>
            <a:avLst/>
            <a:gdLst/>
            <a:ahLst/>
            <a:cxnLst/>
            <a:rect l="l" t="t" r="r" b="b"/>
            <a:pathLst>
              <a:path w="1622425" h="868679">
                <a:moveTo>
                  <a:pt x="1418467" y="20"/>
                </a:moveTo>
                <a:lnTo>
                  <a:pt x="1621851" y="0"/>
                </a:lnTo>
                <a:lnTo>
                  <a:pt x="1621937" y="868396"/>
                </a:lnTo>
                <a:lnTo>
                  <a:pt x="0" y="868560"/>
                </a:lnTo>
              </a:path>
            </a:pathLst>
          </a:custGeom>
          <a:ln w="742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088056" y="2570162"/>
            <a:ext cx="768" cy="88372"/>
          </a:xfrm>
          <a:custGeom>
            <a:avLst/>
            <a:gdLst/>
            <a:ahLst/>
            <a:cxnLst/>
            <a:rect l="l" t="t" r="r" b="b"/>
            <a:pathLst>
              <a:path w="635" h="137795">
                <a:moveTo>
                  <a:pt x="0" y="0"/>
                </a:moveTo>
                <a:lnTo>
                  <a:pt x="13" y="137719"/>
                </a:lnTo>
              </a:path>
            </a:pathLst>
          </a:custGeom>
          <a:ln w="729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28566" y="2570159"/>
            <a:ext cx="768" cy="88372"/>
          </a:xfrm>
          <a:custGeom>
            <a:avLst/>
            <a:gdLst/>
            <a:ahLst/>
            <a:cxnLst/>
            <a:rect l="l" t="t" r="r" b="b"/>
            <a:pathLst>
              <a:path w="635" h="137795">
                <a:moveTo>
                  <a:pt x="0" y="0"/>
                </a:moveTo>
                <a:lnTo>
                  <a:pt x="13" y="137719"/>
                </a:lnTo>
              </a:path>
            </a:pathLst>
          </a:custGeom>
          <a:ln w="729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56400" y="2727689"/>
            <a:ext cx="491778" cy="407"/>
          </a:xfrm>
          <a:custGeom>
            <a:avLst/>
            <a:gdLst/>
            <a:ahLst/>
            <a:cxnLst/>
            <a:rect l="l" t="t" r="r" b="b"/>
            <a:pathLst>
              <a:path w="406400" h="635">
                <a:moveTo>
                  <a:pt x="0" y="41"/>
                </a:moveTo>
                <a:lnTo>
                  <a:pt x="405914" y="0"/>
                </a:lnTo>
              </a:path>
            </a:pathLst>
          </a:custGeom>
          <a:ln w="74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35635" y="2716465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5951" y="0"/>
                </a:moveTo>
                <a:lnTo>
                  <a:pt x="7511" y="1"/>
                </a:lnTo>
                <a:lnTo>
                  <a:pt x="0" y="7681"/>
                </a:lnTo>
                <a:lnTo>
                  <a:pt x="1" y="26532"/>
                </a:lnTo>
                <a:lnTo>
                  <a:pt x="7514" y="34210"/>
                </a:lnTo>
                <a:lnTo>
                  <a:pt x="25954" y="34208"/>
                </a:lnTo>
                <a:lnTo>
                  <a:pt x="33465" y="26528"/>
                </a:lnTo>
                <a:lnTo>
                  <a:pt x="33464" y="7678"/>
                </a:lnTo>
                <a:lnTo>
                  <a:pt x="25951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35635" y="2716465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16731" y="0"/>
                </a:moveTo>
                <a:lnTo>
                  <a:pt x="25951" y="0"/>
                </a:lnTo>
                <a:lnTo>
                  <a:pt x="33464" y="7678"/>
                </a:lnTo>
                <a:lnTo>
                  <a:pt x="33464" y="17103"/>
                </a:lnTo>
                <a:lnTo>
                  <a:pt x="33465" y="26528"/>
                </a:lnTo>
                <a:lnTo>
                  <a:pt x="25954" y="34208"/>
                </a:lnTo>
                <a:lnTo>
                  <a:pt x="16734" y="34209"/>
                </a:lnTo>
                <a:lnTo>
                  <a:pt x="7514" y="34210"/>
                </a:lnTo>
                <a:lnTo>
                  <a:pt x="1" y="26532"/>
                </a:lnTo>
                <a:lnTo>
                  <a:pt x="0" y="17106"/>
                </a:lnTo>
                <a:lnTo>
                  <a:pt x="0" y="7681"/>
                </a:lnTo>
                <a:lnTo>
                  <a:pt x="7511" y="1"/>
                </a:lnTo>
                <a:lnTo>
                  <a:pt x="16731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27860" y="2716999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5951" y="0"/>
                </a:moveTo>
                <a:lnTo>
                  <a:pt x="7523" y="1"/>
                </a:lnTo>
                <a:lnTo>
                  <a:pt x="0" y="7694"/>
                </a:lnTo>
                <a:lnTo>
                  <a:pt x="1" y="26532"/>
                </a:lnTo>
                <a:lnTo>
                  <a:pt x="7527" y="34223"/>
                </a:lnTo>
                <a:lnTo>
                  <a:pt x="25954" y="34221"/>
                </a:lnTo>
                <a:lnTo>
                  <a:pt x="33478" y="26528"/>
                </a:lnTo>
                <a:lnTo>
                  <a:pt x="33476" y="7690"/>
                </a:lnTo>
                <a:lnTo>
                  <a:pt x="2595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027860" y="2716999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16731" y="0"/>
                </a:moveTo>
                <a:lnTo>
                  <a:pt x="25951" y="0"/>
                </a:lnTo>
                <a:lnTo>
                  <a:pt x="33476" y="7690"/>
                </a:lnTo>
                <a:lnTo>
                  <a:pt x="33477" y="17103"/>
                </a:lnTo>
                <a:lnTo>
                  <a:pt x="33478" y="26528"/>
                </a:lnTo>
                <a:lnTo>
                  <a:pt x="25954" y="34221"/>
                </a:lnTo>
                <a:lnTo>
                  <a:pt x="16734" y="34222"/>
                </a:lnTo>
                <a:lnTo>
                  <a:pt x="7527" y="34223"/>
                </a:lnTo>
                <a:lnTo>
                  <a:pt x="1" y="26532"/>
                </a:lnTo>
                <a:lnTo>
                  <a:pt x="0" y="17106"/>
                </a:lnTo>
                <a:lnTo>
                  <a:pt x="0" y="7694"/>
                </a:lnTo>
                <a:lnTo>
                  <a:pt x="7523" y="1"/>
                </a:lnTo>
                <a:lnTo>
                  <a:pt x="16731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87785" y="2717549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5951" y="0"/>
                </a:moveTo>
                <a:lnTo>
                  <a:pt x="7511" y="1"/>
                </a:lnTo>
                <a:lnTo>
                  <a:pt x="0" y="7694"/>
                </a:lnTo>
                <a:lnTo>
                  <a:pt x="1" y="26532"/>
                </a:lnTo>
                <a:lnTo>
                  <a:pt x="7514" y="34223"/>
                </a:lnTo>
                <a:lnTo>
                  <a:pt x="25954" y="34221"/>
                </a:lnTo>
                <a:lnTo>
                  <a:pt x="33465" y="26528"/>
                </a:lnTo>
                <a:lnTo>
                  <a:pt x="33464" y="7690"/>
                </a:lnTo>
                <a:lnTo>
                  <a:pt x="2595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87785" y="2717549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16731" y="0"/>
                </a:moveTo>
                <a:lnTo>
                  <a:pt x="25951" y="0"/>
                </a:lnTo>
                <a:lnTo>
                  <a:pt x="33464" y="7690"/>
                </a:lnTo>
                <a:lnTo>
                  <a:pt x="33464" y="17116"/>
                </a:lnTo>
                <a:lnTo>
                  <a:pt x="33465" y="26528"/>
                </a:lnTo>
                <a:lnTo>
                  <a:pt x="25954" y="34221"/>
                </a:lnTo>
                <a:lnTo>
                  <a:pt x="16734" y="34222"/>
                </a:lnTo>
                <a:lnTo>
                  <a:pt x="7514" y="34223"/>
                </a:lnTo>
                <a:lnTo>
                  <a:pt x="1" y="26532"/>
                </a:lnTo>
                <a:lnTo>
                  <a:pt x="0" y="17119"/>
                </a:lnTo>
                <a:lnTo>
                  <a:pt x="0" y="7694"/>
                </a:lnTo>
                <a:lnTo>
                  <a:pt x="7511" y="1"/>
                </a:lnTo>
                <a:lnTo>
                  <a:pt x="16731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36773" y="3271623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5951" y="0"/>
                </a:moveTo>
                <a:lnTo>
                  <a:pt x="7523" y="1"/>
                </a:lnTo>
                <a:lnTo>
                  <a:pt x="0" y="7694"/>
                </a:lnTo>
                <a:lnTo>
                  <a:pt x="1" y="26532"/>
                </a:lnTo>
                <a:lnTo>
                  <a:pt x="7527" y="34210"/>
                </a:lnTo>
                <a:lnTo>
                  <a:pt x="25954" y="34208"/>
                </a:lnTo>
                <a:lnTo>
                  <a:pt x="33478" y="26528"/>
                </a:lnTo>
                <a:lnTo>
                  <a:pt x="33476" y="7690"/>
                </a:lnTo>
                <a:lnTo>
                  <a:pt x="25951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536773" y="3271623"/>
            <a:ext cx="40725" cy="21991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16743" y="0"/>
                </a:moveTo>
                <a:lnTo>
                  <a:pt x="25951" y="0"/>
                </a:lnTo>
                <a:lnTo>
                  <a:pt x="33476" y="7690"/>
                </a:lnTo>
                <a:lnTo>
                  <a:pt x="33477" y="17103"/>
                </a:lnTo>
                <a:lnTo>
                  <a:pt x="33478" y="26528"/>
                </a:lnTo>
                <a:lnTo>
                  <a:pt x="25954" y="34208"/>
                </a:lnTo>
                <a:lnTo>
                  <a:pt x="16747" y="34209"/>
                </a:lnTo>
                <a:lnTo>
                  <a:pt x="7527" y="34210"/>
                </a:lnTo>
                <a:lnTo>
                  <a:pt x="1" y="26532"/>
                </a:lnTo>
                <a:lnTo>
                  <a:pt x="0" y="17106"/>
                </a:lnTo>
                <a:lnTo>
                  <a:pt x="0" y="7694"/>
                </a:lnTo>
                <a:lnTo>
                  <a:pt x="7523" y="1"/>
                </a:lnTo>
                <a:lnTo>
                  <a:pt x="16743" y="0"/>
                </a:lnTo>
              </a:path>
            </a:pathLst>
          </a:custGeom>
          <a:ln w="737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77917" y="2690608"/>
            <a:ext cx="39957" cy="16696"/>
          </a:xfrm>
          <a:custGeom>
            <a:avLst/>
            <a:gdLst/>
            <a:ahLst/>
            <a:cxnLst/>
            <a:rect l="l" t="t" r="r" b="b"/>
            <a:pathLst>
              <a:path w="33020" h="26035">
                <a:moveTo>
                  <a:pt x="30886" y="0"/>
                </a:moveTo>
                <a:lnTo>
                  <a:pt x="0" y="11417"/>
                </a:lnTo>
                <a:lnTo>
                  <a:pt x="1714" y="19304"/>
                </a:lnTo>
                <a:lnTo>
                  <a:pt x="8585" y="25450"/>
                </a:lnTo>
                <a:lnTo>
                  <a:pt x="24879" y="25450"/>
                </a:lnTo>
                <a:lnTo>
                  <a:pt x="32613" y="17551"/>
                </a:lnTo>
                <a:lnTo>
                  <a:pt x="32613" y="4394"/>
                </a:lnTo>
                <a:lnTo>
                  <a:pt x="31750" y="1765"/>
                </a:lnTo>
                <a:lnTo>
                  <a:pt x="3088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43440" y="2689426"/>
            <a:ext cx="170586" cy="35838"/>
          </a:xfrm>
          <a:custGeom>
            <a:avLst/>
            <a:gdLst/>
            <a:ahLst/>
            <a:cxnLst/>
            <a:rect l="l" t="t" r="r" b="b"/>
            <a:pathLst>
              <a:path w="140970" h="55879">
                <a:moveTo>
                  <a:pt x="0" y="55281"/>
                </a:moveTo>
                <a:lnTo>
                  <a:pt x="140734" y="0"/>
                </a:lnTo>
              </a:path>
            </a:pathLst>
          </a:custGeom>
          <a:ln w="743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78431" y="2690546"/>
            <a:ext cx="39957" cy="16696"/>
          </a:xfrm>
          <a:custGeom>
            <a:avLst/>
            <a:gdLst/>
            <a:ahLst/>
            <a:cxnLst/>
            <a:rect l="l" t="t" r="r" b="b"/>
            <a:pathLst>
              <a:path w="33020" h="26035">
                <a:moveTo>
                  <a:pt x="30900" y="0"/>
                </a:moveTo>
                <a:lnTo>
                  <a:pt x="31754" y="1759"/>
                </a:lnTo>
                <a:lnTo>
                  <a:pt x="32609" y="4391"/>
                </a:lnTo>
                <a:lnTo>
                  <a:pt x="32609" y="7897"/>
                </a:lnTo>
                <a:lnTo>
                  <a:pt x="32610" y="17553"/>
                </a:lnTo>
                <a:lnTo>
                  <a:pt x="24885" y="25438"/>
                </a:lnTo>
                <a:lnTo>
                  <a:pt x="16306" y="25439"/>
                </a:lnTo>
                <a:lnTo>
                  <a:pt x="8580" y="25440"/>
                </a:lnTo>
                <a:lnTo>
                  <a:pt x="1721" y="19302"/>
                </a:lnTo>
                <a:lnTo>
                  <a:pt x="0" y="11418"/>
                </a:lnTo>
                <a:lnTo>
                  <a:pt x="30900" y="0"/>
                </a:lnTo>
              </a:path>
            </a:pathLst>
          </a:custGeom>
          <a:ln w="7399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448887" y="2635231"/>
            <a:ext cx="62241" cy="51720"/>
          </a:xfrm>
          <a:custGeom>
            <a:avLst/>
            <a:gdLst/>
            <a:ahLst/>
            <a:cxnLst/>
            <a:rect l="l" t="t" r="r" b="b"/>
            <a:pathLst>
              <a:path w="51435" h="80645">
                <a:moveTo>
                  <a:pt x="40919" y="76428"/>
                </a:moveTo>
                <a:lnTo>
                  <a:pt x="12877" y="76428"/>
                </a:lnTo>
                <a:lnTo>
                  <a:pt x="18465" y="80416"/>
                </a:lnTo>
                <a:lnTo>
                  <a:pt x="27127" y="80416"/>
                </a:lnTo>
                <a:lnTo>
                  <a:pt x="37765" y="78504"/>
                </a:lnTo>
                <a:lnTo>
                  <a:pt x="40919" y="76428"/>
                </a:lnTo>
                <a:close/>
              </a:path>
              <a:path w="51435" h="80645">
                <a:moveTo>
                  <a:pt x="2628" y="55575"/>
                </a:moveTo>
                <a:lnTo>
                  <a:pt x="0" y="55575"/>
                </a:lnTo>
                <a:lnTo>
                  <a:pt x="3429" y="80302"/>
                </a:lnTo>
                <a:lnTo>
                  <a:pt x="5930" y="80302"/>
                </a:lnTo>
                <a:lnTo>
                  <a:pt x="5930" y="78409"/>
                </a:lnTo>
                <a:lnTo>
                  <a:pt x="7073" y="76428"/>
                </a:lnTo>
                <a:lnTo>
                  <a:pt x="40919" y="76428"/>
                </a:lnTo>
                <a:lnTo>
                  <a:pt x="41266" y="76200"/>
                </a:lnTo>
                <a:lnTo>
                  <a:pt x="25996" y="76200"/>
                </a:lnTo>
                <a:lnTo>
                  <a:pt x="16155" y="73747"/>
                </a:lnTo>
                <a:lnTo>
                  <a:pt x="9350" y="67940"/>
                </a:lnTo>
                <a:lnTo>
                  <a:pt x="5026" y="61107"/>
                </a:lnTo>
                <a:lnTo>
                  <a:pt x="2628" y="55575"/>
                </a:lnTo>
                <a:close/>
              </a:path>
              <a:path w="51435" h="80645">
                <a:moveTo>
                  <a:pt x="30772" y="0"/>
                </a:moveTo>
                <a:lnTo>
                  <a:pt x="23926" y="0"/>
                </a:lnTo>
                <a:lnTo>
                  <a:pt x="16380" y="1227"/>
                </a:lnTo>
                <a:lnTo>
                  <a:pt x="9771" y="4924"/>
                </a:lnTo>
                <a:lnTo>
                  <a:pt x="5083" y="11112"/>
                </a:lnTo>
                <a:lnTo>
                  <a:pt x="3302" y="19812"/>
                </a:lnTo>
                <a:lnTo>
                  <a:pt x="4604" y="27374"/>
                </a:lnTo>
                <a:lnTo>
                  <a:pt x="8258" y="33232"/>
                </a:lnTo>
                <a:lnTo>
                  <a:pt x="13878" y="38085"/>
                </a:lnTo>
                <a:lnTo>
                  <a:pt x="21082" y="42633"/>
                </a:lnTo>
                <a:lnTo>
                  <a:pt x="31057" y="49149"/>
                </a:lnTo>
                <a:lnTo>
                  <a:pt x="36658" y="54213"/>
                </a:lnTo>
                <a:lnTo>
                  <a:pt x="39116" y="58643"/>
                </a:lnTo>
                <a:lnTo>
                  <a:pt x="39662" y="63258"/>
                </a:lnTo>
                <a:lnTo>
                  <a:pt x="39674" y="69557"/>
                </a:lnTo>
                <a:lnTo>
                  <a:pt x="35115" y="76200"/>
                </a:lnTo>
                <a:lnTo>
                  <a:pt x="41266" y="76200"/>
                </a:lnTo>
                <a:lnTo>
                  <a:pt x="45269" y="73566"/>
                </a:lnTo>
                <a:lnTo>
                  <a:pt x="49715" y="66773"/>
                </a:lnTo>
                <a:lnTo>
                  <a:pt x="51181" y="59296"/>
                </a:lnTo>
                <a:lnTo>
                  <a:pt x="45226" y="44854"/>
                </a:lnTo>
                <a:lnTo>
                  <a:pt x="32138" y="35052"/>
                </a:lnTo>
                <a:lnTo>
                  <a:pt x="19053" y="26449"/>
                </a:lnTo>
                <a:lnTo>
                  <a:pt x="13106" y="15608"/>
                </a:lnTo>
                <a:lnTo>
                  <a:pt x="13106" y="8394"/>
                </a:lnTo>
                <a:lnTo>
                  <a:pt x="18910" y="4775"/>
                </a:lnTo>
                <a:lnTo>
                  <a:pt x="46635" y="4775"/>
                </a:lnTo>
                <a:lnTo>
                  <a:pt x="46553" y="3962"/>
                </a:lnTo>
                <a:lnTo>
                  <a:pt x="36899" y="3949"/>
                </a:lnTo>
                <a:lnTo>
                  <a:pt x="30772" y="0"/>
                </a:lnTo>
                <a:close/>
              </a:path>
              <a:path w="51435" h="80645">
                <a:moveTo>
                  <a:pt x="46635" y="4775"/>
                </a:moveTo>
                <a:lnTo>
                  <a:pt x="24612" y="4775"/>
                </a:lnTo>
                <a:lnTo>
                  <a:pt x="32700" y="6561"/>
                </a:lnTo>
                <a:lnTo>
                  <a:pt x="38974" y="11209"/>
                </a:lnTo>
                <a:lnTo>
                  <a:pt x="43370" y="17650"/>
                </a:lnTo>
                <a:lnTo>
                  <a:pt x="45821" y="24815"/>
                </a:lnTo>
                <a:lnTo>
                  <a:pt x="48666" y="24803"/>
                </a:lnTo>
                <a:lnTo>
                  <a:pt x="46635" y="4775"/>
                </a:lnTo>
                <a:close/>
              </a:path>
              <a:path w="51435" h="80645">
                <a:moveTo>
                  <a:pt x="46151" y="0"/>
                </a:moveTo>
                <a:lnTo>
                  <a:pt x="43764" y="0"/>
                </a:lnTo>
                <a:lnTo>
                  <a:pt x="43535" y="1282"/>
                </a:lnTo>
                <a:lnTo>
                  <a:pt x="42964" y="3949"/>
                </a:lnTo>
                <a:lnTo>
                  <a:pt x="36918" y="3962"/>
                </a:lnTo>
                <a:lnTo>
                  <a:pt x="46553" y="3962"/>
                </a:lnTo>
                <a:lnTo>
                  <a:pt x="461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23222" y="2651366"/>
            <a:ext cx="55325" cy="35430"/>
          </a:xfrm>
          <a:custGeom>
            <a:avLst/>
            <a:gdLst/>
            <a:ahLst/>
            <a:cxnLst/>
            <a:rect l="l" t="t" r="r" b="b"/>
            <a:pathLst>
              <a:path w="45720" h="55245">
                <a:moveTo>
                  <a:pt x="23253" y="0"/>
                </a:moveTo>
                <a:lnTo>
                  <a:pt x="15773" y="1446"/>
                </a:lnTo>
                <a:lnTo>
                  <a:pt x="8207" y="6245"/>
                </a:lnTo>
                <a:lnTo>
                  <a:pt x="2351" y="15087"/>
                </a:lnTo>
                <a:lnTo>
                  <a:pt x="0" y="28663"/>
                </a:lnTo>
                <a:lnTo>
                  <a:pt x="1558" y="39725"/>
                </a:lnTo>
                <a:lnTo>
                  <a:pt x="5922" y="47925"/>
                </a:lnTo>
                <a:lnTo>
                  <a:pt x="12656" y="53022"/>
                </a:lnTo>
                <a:lnTo>
                  <a:pt x="21323" y="54775"/>
                </a:lnTo>
                <a:lnTo>
                  <a:pt x="31860" y="52240"/>
                </a:lnTo>
                <a:lnTo>
                  <a:pt x="38733" y="46710"/>
                </a:lnTo>
                <a:lnTo>
                  <a:pt x="25996" y="46710"/>
                </a:lnTo>
                <a:lnTo>
                  <a:pt x="20180" y="45644"/>
                </a:lnTo>
                <a:lnTo>
                  <a:pt x="14625" y="41751"/>
                </a:lnTo>
                <a:lnTo>
                  <a:pt x="10225" y="33991"/>
                </a:lnTo>
                <a:lnTo>
                  <a:pt x="7873" y="21323"/>
                </a:lnTo>
                <a:lnTo>
                  <a:pt x="43319" y="21310"/>
                </a:lnTo>
                <a:lnTo>
                  <a:pt x="42496" y="17589"/>
                </a:lnTo>
                <a:lnTo>
                  <a:pt x="8204" y="17589"/>
                </a:lnTo>
                <a:lnTo>
                  <a:pt x="10032" y="7340"/>
                </a:lnTo>
                <a:lnTo>
                  <a:pt x="14477" y="4191"/>
                </a:lnTo>
                <a:lnTo>
                  <a:pt x="35618" y="4191"/>
                </a:lnTo>
                <a:lnTo>
                  <a:pt x="30728" y="1184"/>
                </a:lnTo>
                <a:lnTo>
                  <a:pt x="23253" y="0"/>
                </a:lnTo>
                <a:close/>
              </a:path>
              <a:path w="45720" h="55245">
                <a:moveTo>
                  <a:pt x="43662" y="34480"/>
                </a:moveTo>
                <a:lnTo>
                  <a:pt x="40368" y="39864"/>
                </a:lnTo>
                <a:lnTo>
                  <a:pt x="36144" y="46710"/>
                </a:lnTo>
                <a:lnTo>
                  <a:pt x="38733" y="46710"/>
                </a:lnTo>
                <a:lnTo>
                  <a:pt x="39130" y="46391"/>
                </a:lnTo>
                <a:lnTo>
                  <a:pt x="43535" y="39864"/>
                </a:lnTo>
                <a:lnTo>
                  <a:pt x="45478" y="35293"/>
                </a:lnTo>
                <a:lnTo>
                  <a:pt x="43662" y="34480"/>
                </a:lnTo>
                <a:close/>
              </a:path>
              <a:path w="45720" h="55245">
                <a:moveTo>
                  <a:pt x="35618" y="4191"/>
                </a:moveTo>
                <a:lnTo>
                  <a:pt x="29756" y="4191"/>
                </a:lnTo>
                <a:lnTo>
                  <a:pt x="31686" y="17589"/>
                </a:lnTo>
                <a:lnTo>
                  <a:pt x="42496" y="17589"/>
                </a:lnTo>
                <a:lnTo>
                  <a:pt x="41159" y="11546"/>
                </a:lnTo>
                <a:lnTo>
                  <a:pt x="36829" y="4935"/>
                </a:lnTo>
                <a:lnTo>
                  <a:pt x="35618" y="41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81713" y="2651358"/>
            <a:ext cx="46104" cy="34616"/>
          </a:xfrm>
          <a:custGeom>
            <a:avLst/>
            <a:gdLst/>
            <a:ahLst/>
            <a:cxnLst/>
            <a:rect l="l" t="t" r="r" b="b"/>
            <a:pathLst>
              <a:path w="38100" h="53975">
                <a:moveTo>
                  <a:pt x="17653" y="7696"/>
                </a:moveTo>
                <a:lnTo>
                  <a:pt x="2501" y="7696"/>
                </a:lnTo>
                <a:lnTo>
                  <a:pt x="8089" y="7810"/>
                </a:lnTo>
                <a:lnTo>
                  <a:pt x="8089" y="50342"/>
                </a:lnTo>
                <a:lnTo>
                  <a:pt x="0" y="51854"/>
                </a:lnTo>
                <a:lnTo>
                  <a:pt x="0" y="53606"/>
                </a:lnTo>
                <a:lnTo>
                  <a:pt x="27355" y="53594"/>
                </a:lnTo>
                <a:lnTo>
                  <a:pt x="27355" y="51854"/>
                </a:lnTo>
                <a:lnTo>
                  <a:pt x="21539" y="51612"/>
                </a:lnTo>
                <a:lnTo>
                  <a:pt x="17665" y="51155"/>
                </a:lnTo>
                <a:lnTo>
                  <a:pt x="17653" y="13169"/>
                </a:lnTo>
                <a:lnTo>
                  <a:pt x="19860" y="10604"/>
                </a:lnTo>
                <a:lnTo>
                  <a:pt x="17653" y="10604"/>
                </a:lnTo>
                <a:lnTo>
                  <a:pt x="17653" y="7696"/>
                </a:lnTo>
                <a:close/>
              </a:path>
              <a:path w="38100" h="53975">
                <a:moveTo>
                  <a:pt x="37604" y="7340"/>
                </a:moveTo>
                <a:lnTo>
                  <a:pt x="28143" y="7340"/>
                </a:lnTo>
                <a:lnTo>
                  <a:pt x="29286" y="11417"/>
                </a:lnTo>
                <a:lnTo>
                  <a:pt x="36004" y="11417"/>
                </a:lnTo>
                <a:lnTo>
                  <a:pt x="37604" y="9207"/>
                </a:lnTo>
                <a:lnTo>
                  <a:pt x="37604" y="7340"/>
                </a:lnTo>
                <a:close/>
              </a:path>
              <a:path w="38100" h="53975">
                <a:moveTo>
                  <a:pt x="35318" y="0"/>
                </a:moveTo>
                <a:lnTo>
                  <a:pt x="27114" y="0"/>
                </a:lnTo>
                <a:lnTo>
                  <a:pt x="23241" y="2336"/>
                </a:lnTo>
                <a:lnTo>
                  <a:pt x="17894" y="10604"/>
                </a:lnTo>
                <a:lnTo>
                  <a:pt x="19860" y="10604"/>
                </a:lnTo>
                <a:lnTo>
                  <a:pt x="22669" y="7340"/>
                </a:lnTo>
                <a:lnTo>
                  <a:pt x="37604" y="7340"/>
                </a:lnTo>
                <a:lnTo>
                  <a:pt x="37498" y="2336"/>
                </a:lnTo>
                <a:lnTo>
                  <a:pt x="35318" y="0"/>
                </a:lnTo>
                <a:close/>
              </a:path>
              <a:path w="38100" h="53975">
                <a:moveTo>
                  <a:pt x="17081" y="0"/>
                </a:moveTo>
                <a:lnTo>
                  <a:pt x="11506" y="2336"/>
                </a:lnTo>
                <a:lnTo>
                  <a:pt x="5803" y="4432"/>
                </a:lnTo>
                <a:lnTo>
                  <a:pt x="215" y="6299"/>
                </a:lnTo>
                <a:lnTo>
                  <a:pt x="215" y="8166"/>
                </a:lnTo>
                <a:lnTo>
                  <a:pt x="1244" y="7924"/>
                </a:lnTo>
                <a:lnTo>
                  <a:pt x="2501" y="7696"/>
                </a:lnTo>
                <a:lnTo>
                  <a:pt x="17653" y="7696"/>
                </a:lnTo>
                <a:lnTo>
                  <a:pt x="17653" y="241"/>
                </a:lnTo>
                <a:lnTo>
                  <a:pt x="1708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29155" y="2634693"/>
            <a:ext cx="33041" cy="51313"/>
          </a:xfrm>
          <a:custGeom>
            <a:avLst/>
            <a:gdLst/>
            <a:ahLst/>
            <a:cxnLst/>
            <a:rect l="l" t="t" r="r" b="b"/>
            <a:pathLst>
              <a:path w="27304" h="80010">
                <a:moveTo>
                  <a:pt x="18569" y="33667"/>
                </a:moveTo>
                <a:lnTo>
                  <a:pt x="6832" y="33667"/>
                </a:lnTo>
                <a:lnTo>
                  <a:pt x="9004" y="33794"/>
                </a:lnTo>
                <a:lnTo>
                  <a:pt x="9004" y="76784"/>
                </a:lnTo>
                <a:lnTo>
                  <a:pt x="7073" y="77482"/>
                </a:lnTo>
                <a:lnTo>
                  <a:pt x="0" y="77825"/>
                </a:lnTo>
                <a:lnTo>
                  <a:pt x="0" y="79578"/>
                </a:lnTo>
                <a:lnTo>
                  <a:pt x="27012" y="79578"/>
                </a:lnTo>
                <a:lnTo>
                  <a:pt x="27012" y="77825"/>
                </a:lnTo>
                <a:lnTo>
                  <a:pt x="19151" y="77368"/>
                </a:lnTo>
                <a:lnTo>
                  <a:pt x="18580" y="75387"/>
                </a:lnTo>
                <a:lnTo>
                  <a:pt x="18569" y="33667"/>
                </a:lnTo>
                <a:close/>
              </a:path>
              <a:path w="27304" h="80010">
                <a:moveTo>
                  <a:pt x="18122" y="25984"/>
                </a:moveTo>
                <a:lnTo>
                  <a:pt x="6375" y="30416"/>
                </a:lnTo>
                <a:lnTo>
                  <a:pt x="457" y="32397"/>
                </a:lnTo>
                <a:lnTo>
                  <a:pt x="457" y="34137"/>
                </a:lnTo>
                <a:lnTo>
                  <a:pt x="3416" y="33667"/>
                </a:lnTo>
                <a:lnTo>
                  <a:pt x="18569" y="33667"/>
                </a:lnTo>
                <a:lnTo>
                  <a:pt x="18567" y="26327"/>
                </a:lnTo>
                <a:lnTo>
                  <a:pt x="18122" y="25984"/>
                </a:lnTo>
                <a:close/>
              </a:path>
              <a:path w="27304" h="80010">
                <a:moveTo>
                  <a:pt x="16179" y="0"/>
                </a:moveTo>
                <a:lnTo>
                  <a:pt x="8763" y="0"/>
                </a:lnTo>
                <a:lnTo>
                  <a:pt x="7061" y="3733"/>
                </a:lnTo>
                <a:lnTo>
                  <a:pt x="7061" y="8153"/>
                </a:lnTo>
                <a:lnTo>
                  <a:pt x="8661" y="11887"/>
                </a:lnTo>
                <a:lnTo>
                  <a:pt x="16179" y="11887"/>
                </a:lnTo>
                <a:lnTo>
                  <a:pt x="18681" y="9321"/>
                </a:lnTo>
                <a:lnTo>
                  <a:pt x="18681" y="2679"/>
                </a:lnTo>
                <a:lnTo>
                  <a:pt x="1617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68742" y="2651357"/>
            <a:ext cx="55325" cy="35430"/>
          </a:xfrm>
          <a:custGeom>
            <a:avLst/>
            <a:gdLst/>
            <a:ahLst/>
            <a:cxnLst/>
            <a:rect l="l" t="t" r="r" b="b"/>
            <a:pathLst>
              <a:path w="45720" h="55245">
                <a:moveTo>
                  <a:pt x="23241" y="0"/>
                </a:moveTo>
                <a:lnTo>
                  <a:pt x="15762" y="1446"/>
                </a:lnTo>
                <a:lnTo>
                  <a:pt x="8201" y="6245"/>
                </a:lnTo>
                <a:lnTo>
                  <a:pt x="2349" y="15087"/>
                </a:lnTo>
                <a:lnTo>
                  <a:pt x="0" y="28663"/>
                </a:lnTo>
                <a:lnTo>
                  <a:pt x="1550" y="39719"/>
                </a:lnTo>
                <a:lnTo>
                  <a:pt x="5911" y="47920"/>
                </a:lnTo>
                <a:lnTo>
                  <a:pt x="12644" y="53020"/>
                </a:lnTo>
                <a:lnTo>
                  <a:pt x="21310" y="54775"/>
                </a:lnTo>
                <a:lnTo>
                  <a:pt x="31853" y="52238"/>
                </a:lnTo>
                <a:lnTo>
                  <a:pt x="38721" y="46710"/>
                </a:lnTo>
                <a:lnTo>
                  <a:pt x="25984" y="46710"/>
                </a:lnTo>
                <a:lnTo>
                  <a:pt x="20173" y="45642"/>
                </a:lnTo>
                <a:lnTo>
                  <a:pt x="14617" y="41746"/>
                </a:lnTo>
                <a:lnTo>
                  <a:pt x="10214" y="33985"/>
                </a:lnTo>
                <a:lnTo>
                  <a:pt x="7861" y="21323"/>
                </a:lnTo>
                <a:lnTo>
                  <a:pt x="43307" y="21310"/>
                </a:lnTo>
                <a:lnTo>
                  <a:pt x="42485" y="17589"/>
                </a:lnTo>
                <a:lnTo>
                  <a:pt x="8204" y="17589"/>
                </a:lnTo>
                <a:lnTo>
                  <a:pt x="10020" y="7340"/>
                </a:lnTo>
                <a:lnTo>
                  <a:pt x="14465" y="4191"/>
                </a:lnTo>
                <a:lnTo>
                  <a:pt x="35625" y="4191"/>
                </a:lnTo>
                <a:lnTo>
                  <a:pt x="30721" y="1177"/>
                </a:lnTo>
                <a:lnTo>
                  <a:pt x="23241" y="0"/>
                </a:lnTo>
                <a:close/>
              </a:path>
              <a:path w="45720" h="55245">
                <a:moveTo>
                  <a:pt x="43649" y="34480"/>
                </a:moveTo>
                <a:lnTo>
                  <a:pt x="40369" y="39858"/>
                </a:lnTo>
                <a:lnTo>
                  <a:pt x="36131" y="46710"/>
                </a:lnTo>
                <a:lnTo>
                  <a:pt x="38721" y="46710"/>
                </a:lnTo>
                <a:lnTo>
                  <a:pt x="39123" y="46386"/>
                </a:lnTo>
                <a:lnTo>
                  <a:pt x="43529" y="39858"/>
                </a:lnTo>
                <a:lnTo>
                  <a:pt x="45478" y="35293"/>
                </a:lnTo>
                <a:lnTo>
                  <a:pt x="43649" y="34480"/>
                </a:lnTo>
                <a:close/>
              </a:path>
              <a:path w="45720" h="55245">
                <a:moveTo>
                  <a:pt x="35625" y="4191"/>
                </a:moveTo>
                <a:lnTo>
                  <a:pt x="29743" y="4191"/>
                </a:lnTo>
                <a:lnTo>
                  <a:pt x="31686" y="17589"/>
                </a:lnTo>
                <a:lnTo>
                  <a:pt x="42485" y="17589"/>
                </a:lnTo>
                <a:lnTo>
                  <a:pt x="41148" y="11538"/>
                </a:lnTo>
                <a:lnTo>
                  <a:pt x="36822" y="4926"/>
                </a:lnTo>
                <a:lnTo>
                  <a:pt x="35625" y="41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733565" y="2651350"/>
            <a:ext cx="41494" cy="35430"/>
          </a:xfrm>
          <a:custGeom>
            <a:avLst/>
            <a:gdLst/>
            <a:ahLst/>
            <a:cxnLst/>
            <a:rect l="l" t="t" r="r" b="b"/>
            <a:pathLst>
              <a:path w="34289" h="55245">
                <a:moveTo>
                  <a:pt x="28800" y="52552"/>
                </a:moveTo>
                <a:lnTo>
                  <a:pt x="7289" y="52552"/>
                </a:lnTo>
                <a:lnTo>
                  <a:pt x="12204" y="54787"/>
                </a:lnTo>
                <a:lnTo>
                  <a:pt x="24625" y="54775"/>
                </a:lnTo>
                <a:lnTo>
                  <a:pt x="28800" y="52552"/>
                </a:lnTo>
                <a:close/>
              </a:path>
              <a:path w="34289" h="55245">
                <a:moveTo>
                  <a:pt x="1930" y="35890"/>
                </a:moveTo>
                <a:lnTo>
                  <a:pt x="114" y="35890"/>
                </a:lnTo>
                <a:lnTo>
                  <a:pt x="114" y="54076"/>
                </a:lnTo>
                <a:lnTo>
                  <a:pt x="1600" y="54076"/>
                </a:lnTo>
                <a:lnTo>
                  <a:pt x="2285" y="53009"/>
                </a:lnTo>
                <a:lnTo>
                  <a:pt x="2730" y="52666"/>
                </a:lnTo>
                <a:lnTo>
                  <a:pt x="7289" y="52552"/>
                </a:lnTo>
                <a:lnTo>
                  <a:pt x="28800" y="52552"/>
                </a:lnTo>
                <a:lnTo>
                  <a:pt x="29468" y="52197"/>
                </a:lnTo>
                <a:lnTo>
                  <a:pt x="5473" y="52197"/>
                </a:lnTo>
                <a:lnTo>
                  <a:pt x="3301" y="42062"/>
                </a:lnTo>
                <a:lnTo>
                  <a:pt x="1930" y="35890"/>
                </a:lnTo>
                <a:close/>
              </a:path>
              <a:path w="34289" h="55245">
                <a:moveTo>
                  <a:pt x="20967" y="0"/>
                </a:moveTo>
                <a:lnTo>
                  <a:pt x="4902" y="0"/>
                </a:lnTo>
                <a:lnTo>
                  <a:pt x="0" y="7696"/>
                </a:lnTo>
                <a:lnTo>
                  <a:pt x="0" y="22834"/>
                </a:lnTo>
                <a:lnTo>
                  <a:pt x="6273" y="27152"/>
                </a:lnTo>
                <a:lnTo>
                  <a:pt x="23596" y="37160"/>
                </a:lnTo>
                <a:lnTo>
                  <a:pt x="25869" y="39966"/>
                </a:lnTo>
                <a:lnTo>
                  <a:pt x="25869" y="50330"/>
                </a:lnTo>
                <a:lnTo>
                  <a:pt x="20510" y="52197"/>
                </a:lnTo>
                <a:lnTo>
                  <a:pt x="29468" y="52197"/>
                </a:lnTo>
                <a:lnTo>
                  <a:pt x="33858" y="49860"/>
                </a:lnTo>
                <a:lnTo>
                  <a:pt x="33845" y="32740"/>
                </a:lnTo>
                <a:lnTo>
                  <a:pt x="29857" y="29476"/>
                </a:lnTo>
                <a:lnTo>
                  <a:pt x="24269" y="25984"/>
                </a:lnTo>
                <a:lnTo>
                  <a:pt x="7746" y="15963"/>
                </a:lnTo>
                <a:lnTo>
                  <a:pt x="7061" y="12585"/>
                </a:lnTo>
                <a:lnTo>
                  <a:pt x="7061" y="7226"/>
                </a:lnTo>
                <a:lnTo>
                  <a:pt x="9461" y="2679"/>
                </a:lnTo>
                <a:lnTo>
                  <a:pt x="29672" y="2679"/>
                </a:lnTo>
                <a:lnTo>
                  <a:pt x="29662" y="2324"/>
                </a:lnTo>
                <a:lnTo>
                  <a:pt x="24498" y="2324"/>
                </a:lnTo>
                <a:lnTo>
                  <a:pt x="20967" y="0"/>
                </a:lnTo>
                <a:close/>
              </a:path>
              <a:path w="34289" h="55245">
                <a:moveTo>
                  <a:pt x="29672" y="2679"/>
                </a:moveTo>
                <a:lnTo>
                  <a:pt x="20739" y="2679"/>
                </a:lnTo>
                <a:lnTo>
                  <a:pt x="25869" y="5130"/>
                </a:lnTo>
                <a:lnTo>
                  <a:pt x="28371" y="17005"/>
                </a:lnTo>
                <a:lnTo>
                  <a:pt x="30086" y="17005"/>
                </a:lnTo>
                <a:lnTo>
                  <a:pt x="29672" y="2679"/>
                </a:lnTo>
                <a:close/>
              </a:path>
              <a:path w="34289" h="55245">
                <a:moveTo>
                  <a:pt x="29629" y="1168"/>
                </a:moveTo>
                <a:lnTo>
                  <a:pt x="28371" y="1168"/>
                </a:lnTo>
                <a:lnTo>
                  <a:pt x="28028" y="1511"/>
                </a:lnTo>
                <a:lnTo>
                  <a:pt x="27457" y="2324"/>
                </a:lnTo>
                <a:lnTo>
                  <a:pt x="29662" y="2324"/>
                </a:lnTo>
                <a:lnTo>
                  <a:pt x="29629" y="116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76012" y="2505883"/>
            <a:ext cx="83756" cy="51720"/>
          </a:xfrm>
          <a:custGeom>
            <a:avLst/>
            <a:gdLst/>
            <a:ahLst/>
            <a:cxnLst/>
            <a:rect l="l" t="t" r="r" b="b"/>
            <a:pathLst>
              <a:path w="69214" h="80645">
                <a:moveTo>
                  <a:pt x="48894" y="0"/>
                </a:moveTo>
                <a:lnTo>
                  <a:pt x="38747" y="0"/>
                </a:lnTo>
                <a:lnTo>
                  <a:pt x="24426" y="2610"/>
                </a:lnTo>
                <a:lnTo>
                  <a:pt x="12025" y="10310"/>
                </a:lnTo>
                <a:lnTo>
                  <a:pt x="3298" y="22904"/>
                </a:lnTo>
                <a:lnTo>
                  <a:pt x="0" y="40195"/>
                </a:lnTo>
                <a:lnTo>
                  <a:pt x="3373" y="58722"/>
                </a:lnTo>
                <a:lnTo>
                  <a:pt x="12160" y="71188"/>
                </a:lnTo>
                <a:lnTo>
                  <a:pt x="24385" y="78212"/>
                </a:lnTo>
                <a:lnTo>
                  <a:pt x="38074" y="80416"/>
                </a:lnTo>
                <a:lnTo>
                  <a:pt x="51735" y="78132"/>
                </a:lnTo>
                <a:lnTo>
                  <a:pt x="57185" y="75272"/>
                </a:lnTo>
                <a:lnTo>
                  <a:pt x="41160" y="75272"/>
                </a:lnTo>
                <a:lnTo>
                  <a:pt x="30737" y="73303"/>
                </a:lnTo>
                <a:lnTo>
                  <a:pt x="21809" y="67117"/>
                </a:lnTo>
                <a:lnTo>
                  <a:pt x="15571" y="56300"/>
                </a:lnTo>
                <a:lnTo>
                  <a:pt x="13220" y="40436"/>
                </a:lnTo>
                <a:lnTo>
                  <a:pt x="14073" y="29503"/>
                </a:lnTo>
                <a:lnTo>
                  <a:pt x="34074" y="4660"/>
                </a:lnTo>
                <a:lnTo>
                  <a:pt x="66629" y="4660"/>
                </a:lnTo>
                <a:lnTo>
                  <a:pt x="66597" y="3848"/>
                </a:lnTo>
                <a:lnTo>
                  <a:pt x="56287" y="3835"/>
                </a:lnTo>
                <a:lnTo>
                  <a:pt x="48894" y="0"/>
                </a:lnTo>
                <a:close/>
              </a:path>
              <a:path w="69214" h="80645">
                <a:moveTo>
                  <a:pt x="66916" y="63499"/>
                </a:moveTo>
                <a:lnTo>
                  <a:pt x="63372" y="66811"/>
                </a:lnTo>
                <a:lnTo>
                  <a:pt x="57967" y="70691"/>
                </a:lnTo>
                <a:lnTo>
                  <a:pt x="50598" y="73919"/>
                </a:lnTo>
                <a:lnTo>
                  <a:pt x="41160" y="75272"/>
                </a:lnTo>
                <a:lnTo>
                  <a:pt x="57185" y="75272"/>
                </a:lnTo>
                <a:lnTo>
                  <a:pt x="61342" y="73091"/>
                </a:lnTo>
                <a:lnTo>
                  <a:pt x="67037" y="68007"/>
                </a:lnTo>
                <a:lnTo>
                  <a:pt x="68960" y="65595"/>
                </a:lnTo>
                <a:lnTo>
                  <a:pt x="66916" y="63499"/>
                </a:lnTo>
                <a:close/>
              </a:path>
              <a:path w="69214" h="80645">
                <a:moveTo>
                  <a:pt x="66629" y="4660"/>
                </a:moveTo>
                <a:lnTo>
                  <a:pt x="39776" y="4660"/>
                </a:lnTo>
                <a:lnTo>
                  <a:pt x="49208" y="6308"/>
                </a:lnTo>
                <a:lnTo>
                  <a:pt x="56503" y="10850"/>
                </a:lnTo>
                <a:lnTo>
                  <a:pt x="61705" y="17685"/>
                </a:lnTo>
                <a:lnTo>
                  <a:pt x="64858" y="26212"/>
                </a:lnTo>
                <a:lnTo>
                  <a:pt x="67475" y="26212"/>
                </a:lnTo>
                <a:lnTo>
                  <a:pt x="66629" y="4660"/>
                </a:lnTo>
                <a:close/>
              </a:path>
              <a:path w="69214" h="80645">
                <a:moveTo>
                  <a:pt x="66446" y="0"/>
                </a:moveTo>
                <a:lnTo>
                  <a:pt x="64058" y="0"/>
                </a:lnTo>
                <a:lnTo>
                  <a:pt x="63144" y="3835"/>
                </a:lnTo>
                <a:lnTo>
                  <a:pt x="56311" y="3848"/>
                </a:lnTo>
                <a:lnTo>
                  <a:pt x="66597" y="3848"/>
                </a:lnTo>
                <a:lnTo>
                  <a:pt x="664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532074" y="2648198"/>
            <a:ext cx="78376" cy="48869"/>
          </a:xfrm>
          <a:custGeom>
            <a:avLst/>
            <a:gdLst/>
            <a:ahLst/>
            <a:cxnLst/>
            <a:rect l="l" t="t" r="r" b="b"/>
            <a:pathLst>
              <a:path w="64770" h="76200">
                <a:moveTo>
                  <a:pt x="46850" y="0"/>
                </a:moveTo>
                <a:lnTo>
                  <a:pt x="15735" y="0"/>
                </a:lnTo>
                <a:lnTo>
                  <a:pt x="15735" y="1866"/>
                </a:lnTo>
                <a:lnTo>
                  <a:pt x="21424" y="2336"/>
                </a:lnTo>
                <a:lnTo>
                  <a:pt x="24511" y="2908"/>
                </a:lnTo>
                <a:lnTo>
                  <a:pt x="24511" y="8978"/>
                </a:lnTo>
                <a:lnTo>
                  <a:pt x="23939" y="11772"/>
                </a:lnTo>
                <a:lnTo>
                  <a:pt x="23253" y="14097"/>
                </a:lnTo>
                <a:lnTo>
                  <a:pt x="9245" y="65595"/>
                </a:lnTo>
                <a:lnTo>
                  <a:pt x="7302" y="72821"/>
                </a:lnTo>
                <a:lnTo>
                  <a:pt x="5600" y="73177"/>
                </a:lnTo>
                <a:lnTo>
                  <a:pt x="0" y="74218"/>
                </a:lnTo>
                <a:lnTo>
                  <a:pt x="0" y="76085"/>
                </a:lnTo>
                <a:lnTo>
                  <a:pt x="58026" y="76073"/>
                </a:lnTo>
                <a:lnTo>
                  <a:pt x="59349" y="71894"/>
                </a:lnTo>
                <a:lnTo>
                  <a:pt x="19050" y="71894"/>
                </a:lnTo>
                <a:lnTo>
                  <a:pt x="21323" y="62102"/>
                </a:lnTo>
                <a:lnTo>
                  <a:pt x="35344" y="10477"/>
                </a:lnTo>
                <a:lnTo>
                  <a:pt x="37388" y="2794"/>
                </a:lnTo>
                <a:lnTo>
                  <a:pt x="42862" y="2209"/>
                </a:lnTo>
                <a:lnTo>
                  <a:pt x="46850" y="1866"/>
                </a:lnTo>
                <a:lnTo>
                  <a:pt x="46850" y="0"/>
                </a:lnTo>
                <a:close/>
              </a:path>
              <a:path w="64770" h="76200">
                <a:moveTo>
                  <a:pt x="62357" y="54521"/>
                </a:moveTo>
                <a:lnTo>
                  <a:pt x="56352" y="64408"/>
                </a:lnTo>
                <a:lnTo>
                  <a:pt x="49437" y="69580"/>
                </a:lnTo>
                <a:lnTo>
                  <a:pt x="41347" y="71566"/>
                </a:lnTo>
                <a:lnTo>
                  <a:pt x="31813" y="71894"/>
                </a:lnTo>
                <a:lnTo>
                  <a:pt x="59349" y="71894"/>
                </a:lnTo>
                <a:lnTo>
                  <a:pt x="64630" y="55219"/>
                </a:lnTo>
                <a:lnTo>
                  <a:pt x="62357" y="5452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20086" y="2683246"/>
            <a:ext cx="26126" cy="33801"/>
          </a:xfrm>
          <a:custGeom>
            <a:avLst/>
            <a:gdLst/>
            <a:ahLst/>
            <a:cxnLst/>
            <a:rect l="l" t="t" r="r" b="b"/>
            <a:pathLst>
              <a:path w="21589" h="52704">
                <a:moveTo>
                  <a:pt x="14276" y="6438"/>
                </a:moveTo>
                <a:lnTo>
                  <a:pt x="7746" y="6438"/>
                </a:lnTo>
                <a:lnTo>
                  <a:pt x="7746" y="51028"/>
                </a:lnTo>
                <a:lnTo>
                  <a:pt x="4940" y="51181"/>
                </a:lnTo>
                <a:lnTo>
                  <a:pt x="533" y="51346"/>
                </a:lnTo>
                <a:lnTo>
                  <a:pt x="533" y="52501"/>
                </a:lnTo>
                <a:lnTo>
                  <a:pt x="21501" y="52501"/>
                </a:lnTo>
                <a:lnTo>
                  <a:pt x="21501" y="51333"/>
                </a:lnTo>
                <a:lnTo>
                  <a:pt x="15811" y="51333"/>
                </a:lnTo>
                <a:lnTo>
                  <a:pt x="14287" y="50482"/>
                </a:lnTo>
                <a:lnTo>
                  <a:pt x="14276" y="6438"/>
                </a:lnTo>
                <a:close/>
              </a:path>
              <a:path w="21589" h="52704">
                <a:moveTo>
                  <a:pt x="13665" y="0"/>
                </a:moveTo>
                <a:lnTo>
                  <a:pt x="0" y="7061"/>
                </a:lnTo>
                <a:lnTo>
                  <a:pt x="0" y="8153"/>
                </a:lnTo>
                <a:lnTo>
                  <a:pt x="4254" y="6451"/>
                </a:lnTo>
                <a:lnTo>
                  <a:pt x="14276" y="6438"/>
                </a:lnTo>
                <a:lnTo>
                  <a:pt x="14274" y="152"/>
                </a:lnTo>
                <a:lnTo>
                  <a:pt x="136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15046" y="3203183"/>
            <a:ext cx="78376" cy="48869"/>
          </a:xfrm>
          <a:custGeom>
            <a:avLst/>
            <a:gdLst/>
            <a:ahLst/>
            <a:cxnLst/>
            <a:rect l="l" t="t" r="r" b="b"/>
            <a:pathLst>
              <a:path w="64770" h="76200">
                <a:moveTo>
                  <a:pt x="46850" y="0"/>
                </a:moveTo>
                <a:lnTo>
                  <a:pt x="15735" y="12"/>
                </a:lnTo>
                <a:lnTo>
                  <a:pt x="15735" y="1879"/>
                </a:lnTo>
                <a:lnTo>
                  <a:pt x="21437" y="2336"/>
                </a:lnTo>
                <a:lnTo>
                  <a:pt x="24511" y="2921"/>
                </a:lnTo>
                <a:lnTo>
                  <a:pt x="24511" y="8978"/>
                </a:lnTo>
                <a:lnTo>
                  <a:pt x="23952" y="11772"/>
                </a:lnTo>
                <a:lnTo>
                  <a:pt x="23266" y="14109"/>
                </a:lnTo>
                <a:lnTo>
                  <a:pt x="9245" y="65608"/>
                </a:lnTo>
                <a:lnTo>
                  <a:pt x="7315" y="72834"/>
                </a:lnTo>
                <a:lnTo>
                  <a:pt x="5600" y="73177"/>
                </a:lnTo>
                <a:lnTo>
                  <a:pt x="0" y="74231"/>
                </a:lnTo>
                <a:lnTo>
                  <a:pt x="0" y="76098"/>
                </a:lnTo>
                <a:lnTo>
                  <a:pt x="58039" y="76085"/>
                </a:lnTo>
                <a:lnTo>
                  <a:pt x="59366" y="71894"/>
                </a:lnTo>
                <a:lnTo>
                  <a:pt x="19050" y="71894"/>
                </a:lnTo>
                <a:lnTo>
                  <a:pt x="21336" y="62115"/>
                </a:lnTo>
                <a:lnTo>
                  <a:pt x="35344" y="10490"/>
                </a:lnTo>
                <a:lnTo>
                  <a:pt x="37388" y="2806"/>
                </a:lnTo>
                <a:lnTo>
                  <a:pt x="42862" y="2222"/>
                </a:lnTo>
                <a:lnTo>
                  <a:pt x="46850" y="1866"/>
                </a:lnTo>
                <a:lnTo>
                  <a:pt x="46850" y="0"/>
                </a:lnTo>
                <a:close/>
              </a:path>
              <a:path w="64770" h="76200">
                <a:moveTo>
                  <a:pt x="62357" y="54533"/>
                </a:moveTo>
                <a:lnTo>
                  <a:pt x="56352" y="64420"/>
                </a:lnTo>
                <a:lnTo>
                  <a:pt x="49437" y="69591"/>
                </a:lnTo>
                <a:lnTo>
                  <a:pt x="41347" y="71573"/>
                </a:lnTo>
                <a:lnTo>
                  <a:pt x="31813" y="71894"/>
                </a:lnTo>
                <a:lnTo>
                  <a:pt x="59366" y="71894"/>
                </a:lnTo>
                <a:lnTo>
                  <a:pt x="64643" y="55232"/>
                </a:lnTo>
                <a:lnTo>
                  <a:pt x="62357" y="545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95620" y="3238230"/>
            <a:ext cx="41494" cy="33801"/>
          </a:xfrm>
          <a:custGeom>
            <a:avLst/>
            <a:gdLst/>
            <a:ahLst/>
            <a:cxnLst/>
            <a:rect l="l" t="t" r="r" b="b"/>
            <a:pathLst>
              <a:path w="34289" h="52704">
                <a:moveTo>
                  <a:pt x="29933" y="5753"/>
                </a:moveTo>
                <a:lnTo>
                  <a:pt x="21501" y="5753"/>
                </a:lnTo>
                <a:lnTo>
                  <a:pt x="23393" y="12903"/>
                </a:lnTo>
                <a:lnTo>
                  <a:pt x="23393" y="22682"/>
                </a:lnTo>
                <a:lnTo>
                  <a:pt x="20129" y="29679"/>
                </a:lnTo>
                <a:lnTo>
                  <a:pt x="0" y="51574"/>
                </a:lnTo>
                <a:lnTo>
                  <a:pt x="0" y="52514"/>
                </a:lnTo>
                <a:lnTo>
                  <a:pt x="29629" y="52514"/>
                </a:lnTo>
                <a:lnTo>
                  <a:pt x="31947" y="46609"/>
                </a:lnTo>
                <a:lnTo>
                  <a:pt x="7442" y="46609"/>
                </a:lnTo>
                <a:lnTo>
                  <a:pt x="20205" y="32943"/>
                </a:lnTo>
                <a:lnTo>
                  <a:pt x="23545" y="29286"/>
                </a:lnTo>
                <a:lnTo>
                  <a:pt x="29933" y="22225"/>
                </a:lnTo>
                <a:lnTo>
                  <a:pt x="29933" y="5753"/>
                </a:lnTo>
                <a:close/>
              </a:path>
              <a:path w="34289" h="52704">
                <a:moveTo>
                  <a:pt x="32829" y="41478"/>
                </a:moveTo>
                <a:lnTo>
                  <a:pt x="29857" y="46367"/>
                </a:lnTo>
                <a:lnTo>
                  <a:pt x="28422" y="46609"/>
                </a:lnTo>
                <a:lnTo>
                  <a:pt x="31947" y="46609"/>
                </a:lnTo>
                <a:lnTo>
                  <a:pt x="33807" y="41871"/>
                </a:lnTo>
                <a:lnTo>
                  <a:pt x="32829" y="41478"/>
                </a:lnTo>
                <a:close/>
              </a:path>
              <a:path w="34289" h="52704">
                <a:moveTo>
                  <a:pt x="23088" y="0"/>
                </a:moveTo>
                <a:lnTo>
                  <a:pt x="9486" y="0"/>
                </a:lnTo>
                <a:lnTo>
                  <a:pt x="2349" y="3733"/>
                </a:lnTo>
                <a:lnTo>
                  <a:pt x="76" y="15468"/>
                </a:lnTo>
                <a:lnTo>
                  <a:pt x="1663" y="15849"/>
                </a:lnTo>
                <a:lnTo>
                  <a:pt x="3340" y="11658"/>
                </a:lnTo>
                <a:lnTo>
                  <a:pt x="5613" y="5753"/>
                </a:lnTo>
                <a:lnTo>
                  <a:pt x="29933" y="5753"/>
                </a:lnTo>
                <a:lnTo>
                  <a:pt x="29933" y="5283"/>
                </a:lnTo>
                <a:lnTo>
                  <a:pt x="230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78254" y="2905275"/>
            <a:ext cx="82988" cy="48869"/>
          </a:xfrm>
          <a:custGeom>
            <a:avLst/>
            <a:gdLst/>
            <a:ahLst/>
            <a:cxnLst/>
            <a:rect l="l" t="t" r="r" b="b"/>
            <a:pathLst>
              <a:path w="68579" h="76200">
                <a:moveTo>
                  <a:pt x="44805" y="0"/>
                </a:moveTo>
                <a:lnTo>
                  <a:pt x="16535" y="12"/>
                </a:lnTo>
                <a:lnTo>
                  <a:pt x="16535" y="1866"/>
                </a:lnTo>
                <a:lnTo>
                  <a:pt x="21894" y="2565"/>
                </a:lnTo>
                <a:lnTo>
                  <a:pt x="24625" y="2806"/>
                </a:lnTo>
                <a:lnTo>
                  <a:pt x="24625" y="8737"/>
                </a:lnTo>
                <a:lnTo>
                  <a:pt x="23609" y="12814"/>
                </a:lnTo>
                <a:lnTo>
                  <a:pt x="9181" y="65836"/>
                </a:lnTo>
                <a:lnTo>
                  <a:pt x="7200" y="72948"/>
                </a:lnTo>
                <a:lnTo>
                  <a:pt x="5829" y="73177"/>
                </a:lnTo>
                <a:lnTo>
                  <a:pt x="70" y="74218"/>
                </a:lnTo>
                <a:lnTo>
                  <a:pt x="0" y="76085"/>
                </a:lnTo>
                <a:lnTo>
                  <a:pt x="27825" y="76085"/>
                </a:lnTo>
                <a:lnTo>
                  <a:pt x="27825" y="74218"/>
                </a:lnTo>
                <a:lnTo>
                  <a:pt x="21678" y="73405"/>
                </a:lnTo>
                <a:lnTo>
                  <a:pt x="20078" y="73177"/>
                </a:lnTo>
                <a:lnTo>
                  <a:pt x="20078" y="67348"/>
                </a:lnTo>
                <a:lnTo>
                  <a:pt x="21437" y="62102"/>
                </a:lnTo>
                <a:lnTo>
                  <a:pt x="27825" y="37757"/>
                </a:lnTo>
                <a:lnTo>
                  <a:pt x="46237" y="37757"/>
                </a:lnTo>
                <a:lnTo>
                  <a:pt x="46062" y="37287"/>
                </a:lnTo>
                <a:lnTo>
                  <a:pt x="56445" y="34048"/>
                </a:lnTo>
                <a:lnTo>
                  <a:pt x="35915" y="34023"/>
                </a:lnTo>
                <a:lnTo>
                  <a:pt x="31927" y="33908"/>
                </a:lnTo>
                <a:lnTo>
                  <a:pt x="29184" y="33439"/>
                </a:lnTo>
                <a:lnTo>
                  <a:pt x="36601" y="6756"/>
                </a:lnTo>
                <a:lnTo>
                  <a:pt x="37845" y="3492"/>
                </a:lnTo>
                <a:lnTo>
                  <a:pt x="60208" y="3492"/>
                </a:lnTo>
                <a:lnTo>
                  <a:pt x="58194" y="2097"/>
                </a:lnTo>
                <a:lnTo>
                  <a:pt x="50239" y="262"/>
                </a:lnTo>
                <a:lnTo>
                  <a:pt x="44805" y="0"/>
                </a:lnTo>
                <a:close/>
              </a:path>
              <a:path w="68579" h="76200">
                <a:moveTo>
                  <a:pt x="46237" y="37757"/>
                </a:moveTo>
                <a:lnTo>
                  <a:pt x="27825" y="37757"/>
                </a:lnTo>
                <a:lnTo>
                  <a:pt x="35229" y="38341"/>
                </a:lnTo>
                <a:lnTo>
                  <a:pt x="49250" y="76085"/>
                </a:lnTo>
                <a:lnTo>
                  <a:pt x="66128" y="76085"/>
                </a:lnTo>
                <a:lnTo>
                  <a:pt x="66128" y="74218"/>
                </a:lnTo>
                <a:lnTo>
                  <a:pt x="59969" y="73990"/>
                </a:lnTo>
                <a:lnTo>
                  <a:pt x="58153" y="69913"/>
                </a:lnTo>
                <a:lnTo>
                  <a:pt x="56582" y="65608"/>
                </a:lnTo>
                <a:lnTo>
                  <a:pt x="46237" y="37757"/>
                </a:lnTo>
                <a:close/>
              </a:path>
              <a:path w="68579" h="76200">
                <a:moveTo>
                  <a:pt x="60208" y="3492"/>
                </a:moveTo>
                <a:lnTo>
                  <a:pt x="49479" y="3492"/>
                </a:lnTo>
                <a:lnTo>
                  <a:pt x="56540" y="6172"/>
                </a:lnTo>
                <a:lnTo>
                  <a:pt x="56457" y="16776"/>
                </a:lnTo>
                <a:lnTo>
                  <a:pt x="55626" y="22664"/>
                </a:lnTo>
                <a:lnTo>
                  <a:pt x="52385" y="28384"/>
                </a:lnTo>
                <a:lnTo>
                  <a:pt x="46065" y="32465"/>
                </a:lnTo>
                <a:lnTo>
                  <a:pt x="35915" y="34023"/>
                </a:lnTo>
                <a:lnTo>
                  <a:pt x="56482" y="34023"/>
                </a:lnTo>
                <a:lnTo>
                  <a:pt x="63399" y="29303"/>
                </a:lnTo>
                <a:lnTo>
                  <a:pt x="67299" y="23422"/>
                </a:lnTo>
                <a:lnTo>
                  <a:pt x="68516" y="16776"/>
                </a:lnTo>
                <a:lnTo>
                  <a:pt x="65383" y="7077"/>
                </a:lnTo>
                <a:lnTo>
                  <a:pt x="60208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295375" y="1187526"/>
            <a:ext cx="3281082" cy="11651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98141" y="4244711"/>
            <a:ext cx="2334409" cy="728153"/>
          </a:xfrm>
          <a:custGeom>
            <a:avLst/>
            <a:gdLst/>
            <a:ahLst/>
            <a:cxnLst/>
            <a:rect l="l" t="t" r="r" b="b"/>
            <a:pathLst>
              <a:path w="1929129" h="1135379">
                <a:moveTo>
                  <a:pt x="0" y="0"/>
                </a:moveTo>
                <a:lnTo>
                  <a:pt x="1929129" y="0"/>
                </a:lnTo>
                <a:lnTo>
                  <a:pt x="1929129" y="1135380"/>
                </a:lnTo>
                <a:lnTo>
                  <a:pt x="0" y="1135380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6323344" y="4968710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383372" y="4337272"/>
            <a:ext cx="2146043" cy="5529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209312" y="2357132"/>
            <a:ext cx="3405564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930">
              <a:lnSpc>
                <a:spcPct val="100000"/>
              </a:lnSpc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Universal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motor used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home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food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drink</a:t>
            </a:r>
            <a:r>
              <a:rPr sz="8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mixers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78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8805" y="5070196"/>
            <a:ext cx="338866" cy="91223"/>
          </a:xfrm>
          <a:custGeom>
            <a:avLst/>
            <a:gdLst/>
            <a:ahLst/>
            <a:cxnLst/>
            <a:rect l="l" t="t" r="r" b="b"/>
            <a:pathLst>
              <a:path w="280034" h="142240">
                <a:moveTo>
                  <a:pt x="25457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9"/>
                </a:lnTo>
                <a:lnTo>
                  <a:pt x="25054" y="141730"/>
                </a:lnTo>
                <a:lnTo>
                  <a:pt x="254571" y="141730"/>
                </a:lnTo>
                <a:lnTo>
                  <a:pt x="273362" y="110189"/>
                </a:lnTo>
                <a:lnTo>
                  <a:pt x="279626" y="70864"/>
                </a:lnTo>
                <a:lnTo>
                  <a:pt x="273362" y="31540"/>
                </a:lnTo>
                <a:lnTo>
                  <a:pt x="25457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75429" y="4972457"/>
            <a:ext cx="3782081" cy="91223"/>
          </a:xfrm>
          <a:custGeom>
            <a:avLst/>
            <a:gdLst/>
            <a:ahLst/>
            <a:cxnLst/>
            <a:rect l="l" t="t" r="r" b="b"/>
            <a:pathLst>
              <a:path w="3125470" h="142240">
                <a:moveTo>
                  <a:pt x="310013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9"/>
                </a:lnTo>
                <a:lnTo>
                  <a:pt x="25054" y="141730"/>
                </a:lnTo>
                <a:lnTo>
                  <a:pt x="3100136" y="141730"/>
                </a:lnTo>
                <a:lnTo>
                  <a:pt x="3118926" y="110189"/>
                </a:lnTo>
                <a:lnTo>
                  <a:pt x="3125190" y="70864"/>
                </a:lnTo>
                <a:lnTo>
                  <a:pt x="3118926" y="31540"/>
                </a:lnTo>
                <a:lnTo>
                  <a:pt x="310013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8804" y="5787598"/>
            <a:ext cx="4129400" cy="91223"/>
          </a:xfrm>
          <a:custGeom>
            <a:avLst/>
            <a:gdLst/>
            <a:ahLst/>
            <a:cxnLst/>
            <a:rect l="l" t="t" r="r" b="b"/>
            <a:pathLst>
              <a:path w="3412490" h="142240">
                <a:moveTo>
                  <a:pt x="338706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3387062" y="141730"/>
                </a:lnTo>
                <a:lnTo>
                  <a:pt x="3405852" y="110189"/>
                </a:lnTo>
                <a:lnTo>
                  <a:pt x="3412116" y="70865"/>
                </a:lnTo>
                <a:lnTo>
                  <a:pt x="3405852" y="31540"/>
                </a:lnTo>
                <a:lnTo>
                  <a:pt x="338706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1161" y="5689859"/>
            <a:ext cx="3692178" cy="91223"/>
          </a:xfrm>
          <a:custGeom>
            <a:avLst/>
            <a:gdLst/>
            <a:ahLst/>
            <a:cxnLst/>
            <a:rect l="l" t="t" r="r" b="b"/>
            <a:pathLst>
              <a:path w="3051175" h="142240">
                <a:moveTo>
                  <a:pt x="302592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3025921" y="141730"/>
                </a:lnTo>
                <a:lnTo>
                  <a:pt x="3044711" y="110189"/>
                </a:lnTo>
                <a:lnTo>
                  <a:pt x="3050975" y="70865"/>
                </a:lnTo>
                <a:lnTo>
                  <a:pt x="3044711" y="31540"/>
                </a:lnTo>
                <a:lnTo>
                  <a:pt x="302592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3404" y="3720017"/>
            <a:ext cx="6088828" cy="418240"/>
          </a:xfrm>
          <a:custGeom>
            <a:avLst/>
            <a:gdLst/>
            <a:ahLst/>
            <a:cxnLst/>
            <a:rect l="l" t="t" r="r" b="b"/>
            <a:pathLst>
              <a:path w="5031740" h="652145">
                <a:moveTo>
                  <a:pt x="0" y="0"/>
                </a:moveTo>
                <a:lnTo>
                  <a:pt x="5031613" y="0"/>
                </a:lnTo>
                <a:lnTo>
                  <a:pt x="5031613" y="652018"/>
                </a:lnTo>
                <a:lnTo>
                  <a:pt x="0" y="652018"/>
                </a:lnTo>
                <a:lnTo>
                  <a:pt x="0" y="0"/>
                </a:lnTo>
                <a:close/>
              </a:path>
            </a:pathLst>
          </a:custGeom>
          <a:solidFill>
            <a:srgbClr val="FDE8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10372" y="1259852"/>
            <a:ext cx="6131859" cy="399914"/>
          </a:xfrm>
          <a:custGeom>
            <a:avLst/>
            <a:gdLst/>
            <a:ahLst/>
            <a:cxnLst/>
            <a:rect l="l" t="t" r="r" b="b"/>
            <a:pathLst>
              <a:path w="5067300" h="623569">
                <a:moveTo>
                  <a:pt x="0" y="0"/>
                </a:moveTo>
                <a:lnTo>
                  <a:pt x="5067173" y="0"/>
                </a:lnTo>
                <a:lnTo>
                  <a:pt x="5067173" y="623443"/>
                </a:lnTo>
                <a:lnTo>
                  <a:pt x="0" y="623443"/>
                </a:lnTo>
                <a:lnTo>
                  <a:pt x="0" y="0"/>
                </a:lnTo>
                <a:close/>
              </a:path>
            </a:pathLst>
          </a:custGeom>
          <a:solidFill>
            <a:srgbClr val="FFE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13755" y="1015505"/>
            <a:ext cx="6118796" cy="192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0980">
              <a:lnSpc>
                <a:spcPct val="100000"/>
              </a:lnSpc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mech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b.ac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160.5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 = 160.5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endParaRPr sz="1000">
              <a:latin typeface="Times New Roman"/>
              <a:cs typeface="Times New Roman"/>
            </a:endParaRPr>
          </a:p>
          <a:p>
            <a:pPr marL="771525">
              <a:lnSpc>
                <a:spcPct val="100000"/>
              </a:lnSpc>
              <a:spcBef>
                <a:spcPts val="190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9.55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160.5/1605 =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0.955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N-m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405"/>
              </a:spcBef>
              <a:tabLst>
                <a:tab pos="2926080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Example 36.5.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universal series motor has resistance of 30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and an inductance of 0.5 H.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When connected to a 250 V d.c. supply and loaded to take 0.8 A, it runs at 2000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r.p.m.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Estimate its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speed and power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factor,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when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connected to a 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250-V,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50-Hz a.c. supply and loaded to take the same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current.	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(Elect. Machine, A.M.I.E. Sec.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B, </a:t>
            </a:r>
            <a:r>
              <a:rPr sz="1000" b="1" spc="16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1992)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90"/>
              </a:spcBef>
            </a:pP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Solution. A.C.</a:t>
            </a:r>
            <a:r>
              <a:rPr sz="1000" b="1" spc="14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Operation</a:t>
            </a:r>
            <a:endParaRPr sz="1000">
              <a:latin typeface="Times New Roman"/>
              <a:cs typeface="Times New Roman"/>
            </a:endParaRPr>
          </a:p>
          <a:p>
            <a:pPr marL="719455">
              <a:lnSpc>
                <a:spcPct val="100000"/>
              </a:lnSpc>
              <a:spcBef>
                <a:spcPts val="215"/>
              </a:spcBef>
            </a:pP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50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0.5 = 157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719455">
              <a:lnSpc>
                <a:spcPct val="100000"/>
              </a:lnSpc>
              <a:spcBef>
                <a:spcPts val="190"/>
              </a:spcBef>
            </a:pP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30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600710">
              <a:lnSpc>
                <a:spcPct val="100000"/>
              </a:lnSpc>
              <a:spcBef>
                <a:spcPts val="190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0.8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30 = 24</a:t>
            </a:r>
            <a:r>
              <a:rPr sz="1000" spc="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600710">
              <a:lnSpc>
                <a:spcPct val="100000"/>
              </a:lnSpc>
              <a:spcBef>
                <a:spcPts val="215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0.8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157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125.6</a:t>
            </a:r>
            <a:r>
              <a:rPr sz="10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phasor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diagram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36.54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7452" y="2400462"/>
            <a:ext cx="127631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8455" algn="l"/>
                <a:tab pos="844550" algn="l"/>
              </a:tabLst>
            </a:pPr>
            <a:r>
              <a:rPr sz="7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b.ac	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a   </a:t>
            </a:r>
            <a:r>
              <a:rPr sz="700" i="1" spc="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a	a   </a:t>
            </a:r>
            <a:r>
              <a:rPr sz="7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51006" y="2350615"/>
            <a:ext cx="19625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6275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232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 R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9291" y="2465948"/>
            <a:ext cx="19140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7875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250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50" spc="18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24)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125.6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0380" y="2579324"/>
            <a:ext cx="1636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44045" y="2604737"/>
            <a:ext cx="29967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5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7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b.as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0256" y="2513840"/>
            <a:ext cx="523281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>
              <a:lnSpc>
                <a:spcPts val="819"/>
              </a:lnSpc>
            </a:pPr>
            <a:r>
              <a:rPr sz="7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b.ac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118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192.6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0380" y="2692702"/>
            <a:ext cx="2484248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DC</a:t>
            </a:r>
            <a:r>
              <a:rPr sz="1000" b="1" spc="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Operation</a:t>
            </a:r>
            <a:endParaRPr sz="1000">
              <a:latin typeface="Times New Roman"/>
              <a:cs typeface="Times New Roman"/>
            </a:endParaRPr>
          </a:p>
          <a:p>
            <a:pPr marL="384175">
              <a:lnSpc>
                <a:spcPct val="100000"/>
              </a:lnSpc>
              <a:spcBef>
                <a:spcPts val="215"/>
              </a:spcBef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b.dc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250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0.8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30 = 226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93023" y="3039999"/>
            <a:ext cx="306593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96126" y="3058272"/>
            <a:ext cx="29276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-60" baseline="13888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7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700" spc="-4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7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90381" y="2978099"/>
            <a:ext cx="9474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Now,  </a:t>
            </a:r>
            <a:r>
              <a:rPr sz="1500" i="1" spc="-15" baseline="41666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15" baseline="35714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spc="-15" baseline="35714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50" i="1" spc="-15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ac   </a:t>
            </a:r>
            <a:r>
              <a:rPr sz="1050" i="1" spc="44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38481" y="3036090"/>
            <a:ext cx="251268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41555" y="2944893"/>
            <a:ext cx="246657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75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700" i="1" spc="0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500" i="1" spc="75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700" i="1" spc="0" dirty="0">
                <a:solidFill>
                  <a:srgbClr val="231F20"/>
                </a:solidFill>
                <a:latin typeface="Times New Roman"/>
                <a:cs typeface="Times New Roman"/>
              </a:rPr>
              <a:t>dc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69402" y="2978099"/>
            <a:ext cx="1613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84723" y="3047819"/>
            <a:ext cx="321193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78819" y="3046634"/>
            <a:ext cx="833718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</a:tabLst>
            </a:pPr>
            <a:r>
              <a:rPr sz="950" spc="2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5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r>
              <a:rPr sz="95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spc="25" dirty="0">
                <a:solidFill>
                  <a:srgbClr val="231F20"/>
                </a:solidFill>
                <a:latin typeface="Times New Roman"/>
                <a:cs typeface="Times New Roman"/>
              </a:rPr>
              <a:t>20</a:t>
            </a:r>
            <a:r>
              <a:rPr sz="950" dirty="0">
                <a:solidFill>
                  <a:srgbClr val="231F20"/>
                </a:solidFill>
                <a:latin typeface="Times New Roman"/>
                <a:cs typeface="Times New Roman"/>
              </a:rPr>
              <a:t>0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5535" y="2950860"/>
            <a:ext cx="88443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u="sng" spc="15" dirty="0">
                <a:solidFill>
                  <a:srgbClr val="231F20"/>
                </a:solidFill>
                <a:latin typeface="Times New Roman"/>
                <a:cs typeface="Times New Roman"/>
              </a:rPr>
              <a:t>192.12 </a:t>
            </a:r>
            <a:r>
              <a:rPr sz="1425" spc="22" baseline="-29239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1425" spc="22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27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22" baseline="8771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22" baseline="-7936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endParaRPr sz="1050" baseline="-7936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69264" y="2978099"/>
            <a:ext cx="7376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;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4123" y="3181396"/>
            <a:ext cx="22437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75" baseline="16666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700" i="1" spc="-65" dirty="0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20256" y="3157938"/>
            <a:ext cx="7983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1700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rpm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3755" y="3271315"/>
            <a:ext cx="5264331" cy="1502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3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cos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 =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b.ac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)/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236.12/250 =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0.864 lag</a:t>
            </a:r>
            <a:endParaRPr sz="1000">
              <a:latin typeface="Times New Roman"/>
              <a:cs typeface="Times New Roman"/>
            </a:endParaRPr>
          </a:p>
          <a:p>
            <a:pPr marL="463550" lvl="1" indent="-450850">
              <a:lnSpc>
                <a:spcPct val="100000"/>
              </a:lnSpc>
              <a:spcBef>
                <a:spcPts val="1050"/>
              </a:spcBef>
              <a:buAutoNum type="arabicPeriod" startAt="19"/>
              <a:tabLst>
                <a:tab pos="464184" algn="l"/>
              </a:tabLst>
            </a:pPr>
            <a:r>
              <a:rPr sz="1100" b="1" spc="15" dirty="0">
                <a:solidFill>
                  <a:srgbClr val="ED1C24"/>
                </a:solidFill>
                <a:latin typeface="Arial"/>
                <a:cs typeface="Arial"/>
              </a:rPr>
              <a:t>Unexcited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Single-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phase</a:t>
            </a:r>
            <a:r>
              <a:rPr sz="1100" b="1" spc="-19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Synchronous Motors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These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a.c.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constant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synchronous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excitation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(that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called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unexcited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self-starting.</a:t>
            </a:r>
            <a:endParaRPr sz="10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These are of two types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reluctance motor and 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 hysteresis</a:t>
            </a:r>
            <a:r>
              <a:rPr sz="1000" spc="-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13755" y="4308975"/>
            <a:ext cx="4029507" cy="1490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36.20. </a:t>
            </a:r>
            <a:r>
              <a:rPr sz="1100" b="1" spc="15" dirty="0">
                <a:solidFill>
                  <a:srgbClr val="ED1C24"/>
                </a:solidFill>
                <a:latin typeface="Arial"/>
                <a:cs typeface="Arial"/>
              </a:rPr>
              <a:t>Reluctance</a:t>
            </a:r>
            <a:r>
              <a:rPr sz="1100" b="1" spc="23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Motor</a:t>
            </a:r>
            <a:endParaRPr sz="1100">
              <a:latin typeface="Arial"/>
              <a:cs typeface="Arial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either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conventional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split-phase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centrifu-  gal switch for cutting out the auxiliary winding (split-phase type  reluctance motor) or a stator similar to that of a permanent-split  capacitor-run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(capacitor-type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reluctance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motor).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  produces the revolving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squirrel-cage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unsymmetrical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construc-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tion.</a:t>
            </a:r>
            <a:r>
              <a:rPr sz="1000" spc="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unsymmetrical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construction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achieved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 removing some of the teeth of a symmetrical squirrel-cage rotor  punching. For example, in a 48-teeth, four-pole rotor following  teeth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away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13755" y="5468482"/>
            <a:ext cx="6116491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5,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13,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14,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15,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16,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17,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18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25,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26,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27,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28,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29,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30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37,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38,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39,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40,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41,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42.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would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leave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four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projecting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salient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(Fig.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36.55)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consisting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sets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 teeth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7–12;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19–24;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31–36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43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–</a:t>
            </a:r>
            <a:r>
              <a:rPr sz="10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48.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way,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offers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variable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reluctance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  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reluctance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varying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position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36439" y="1706762"/>
            <a:ext cx="2896112" cy="874762"/>
          </a:xfrm>
          <a:custGeom>
            <a:avLst/>
            <a:gdLst/>
            <a:ahLst/>
            <a:cxnLst/>
            <a:rect l="l" t="t" r="r" b="b"/>
            <a:pathLst>
              <a:path w="2393315" h="1363979">
                <a:moveTo>
                  <a:pt x="0" y="0"/>
                </a:moveTo>
                <a:lnTo>
                  <a:pt x="2393315" y="0"/>
                </a:lnTo>
                <a:lnTo>
                  <a:pt x="2393315" y="1363979"/>
                </a:lnTo>
                <a:lnTo>
                  <a:pt x="0" y="1363979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50408" y="2636665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36.54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77348" y="1814568"/>
            <a:ext cx="2800015" cy="731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93500" y="2485829"/>
            <a:ext cx="34578" cy="60272"/>
          </a:xfrm>
          <a:custGeom>
            <a:avLst/>
            <a:gdLst/>
            <a:ahLst/>
            <a:cxnLst/>
            <a:rect l="l" t="t" r="r" b="b"/>
            <a:pathLst>
              <a:path w="28575" h="93979">
                <a:moveTo>
                  <a:pt x="27381" y="0"/>
                </a:moveTo>
                <a:lnTo>
                  <a:pt x="15853" y="8703"/>
                </a:lnTo>
                <a:lnTo>
                  <a:pt x="7246" y="19423"/>
                </a:lnTo>
                <a:lnTo>
                  <a:pt x="1861" y="31787"/>
                </a:lnTo>
                <a:lnTo>
                  <a:pt x="0" y="45427"/>
                </a:lnTo>
                <a:lnTo>
                  <a:pt x="656" y="55545"/>
                </a:lnTo>
                <a:lnTo>
                  <a:pt x="20624" y="90220"/>
                </a:lnTo>
                <a:lnTo>
                  <a:pt x="27063" y="93611"/>
                </a:lnTo>
                <a:lnTo>
                  <a:pt x="28397" y="91859"/>
                </a:lnTo>
                <a:lnTo>
                  <a:pt x="17494" y="81016"/>
                </a:lnTo>
                <a:lnTo>
                  <a:pt x="11895" y="67976"/>
                </a:lnTo>
                <a:lnTo>
                  <a:pt x="9832" y="55079"/>
                </a:lnTo>
                <a:lnTo>
                  <a:pt x="9537" y="44665"/>
                </a:lnTo>
                <a:lnTo>
                  <a:pt x="11328" y="27111"/>
                </a:lnTo>
                <a:lnTo>
                  <a:pt x="15884" y="15184"/>
                </a:lnTo>
                <a:lnTo>
                  <a:pt x="21978" y="7270"/>
                </a:lnTo>
                <a:lnTo>
                  <a:pt x="28384" y="1752"/>
                </a:lnTo>
                <a:lnTo>
                  <a:pt x="2738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02721" y="2485829"/>
            <a:ext cx="34578" cy="60272"/>
          </a:xfrm>
          <a:custGeom>
            <a:avLst/>
            <a:gdLst/>
            <a:ahLst/>
            <a:cxnLst/>
            <a:rect l="l" t="t" r="r" b="b"/>
            <a:pathLst>
              <a:path w="28575" h="93979">
                <a:moveTo>
                  <a:pt x="1320" y="0"/>
                </a:moveTo>
                <a:lnTo>
                  <a:pt x="0" y="1752"/>
                </a:lnTo>
                <a:lnTo>
                  <a:pt x="10895" y="12591"/>
                </a:lnTo>
                <a:lnTo>
                  <a:pt x="16490" y="25623"/>
                </a:lnTo>
                <a:lnTo>
                  <a:pt x="18552" y="38516"/>
                </a:lnTo>
                <a:lnTo>
                  <a:pt x="18846" y="48933"/>
                </a:lnTo>
                <a:lnTo>
                  <a:pt x="17063" y="66495"/>
                </a:lnTo>
                <a:lnTo>
                  <a:pt x="12511" y="78424"/>
                </a:lnTo>
                <a:lnTo>
                  <a:pt x="6418" y="86335"/>
                </a:lnTo>
                <a:lnTo>
                  <a:pt x="12" y="91846"/>
                </a:lnTo>
                <a:lnTo>
                  <a:pt x="1003" y="93611"/>
                </a:lnTo>
                <a:lnTo>
                  <a:pt x="12532" y="84904"/>
                </a:lnTo>
                <a:lnTo>
                  <a:pt x="21142" y="74175"/>
                </a:lnTo>
                <a:lnTo>
                  <a:pt x="26527" y="61802"/>
                </a:lnTo>
                <a:lnTo>
                  <a:pt x="28384" y="48158"/>
                </a:lnTo>
                <a:lnTo>
                  <a:pt x="27728" y="38048"/>
                </a:lnTo>
                <a:lnTo>
                  <a:pt x="7759" y="3390"/>
                </a:lnTo>
                <a:lnTo>
                  <a:pt x="13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34825" y="2485333"/>
            <a:ext cx="60704" cy="48869"/>
          </a:xfrm>
          <a:custGeom>
            <a:avLst/>
            <a:gdLst/>
            <a:ahLst/>
            <a:cxnLst/>
            <a:rect l="l" t="t" r="r" b="b"/>
            <a:pathLst>
              <a:path w="50164" h="76200">
                <a:moveTo>
                  <a:pt x="26606" y="0"/>
                </a:moveTo>
                <a:lnTo>
                  <a:pt x="20840" y="1104"/>
                </a:lnTo>
                <a:lnTo>
                  <a:pt x="15189" y="1866"/>
                </a:lnTo>
                <a:lnTo>
                  <a:pt x="9639" y="2527"/>
                </a:lnTo>
                <a:lnTo>
                  <a:pt x="9639" y="4394"/>
                </a:lnTo>
                <a:lnTo>
                  <a:pt x="16078" y="4508"/>
                </a:lnTo>
                <a:lnTo>
                  <a:pt x="16852" y="5054"/>
                </a:lnTo>
                <a:lnTo>
                  <a:pt x="16852" y="9118"/>
                </a:lnTo>
                <a:lnTo>
                  <a:pt x="15849" y="11849"/>
                </a:lnTo>
                <a:lnTo>
                  <a:pt x="15074" y="14922"/>
                </a:lnTo>
                <a:lnTo>
                  <a:pt x="8" y="69871"/>
                </a:lnTo>
                <a:lnTo>
                  <a:pt x="0" y="72758"/>
                </a:lnTo>
                <a:lnTo>
                  <a:pt x="8547" y="76174"/>
                </a:lnTo>
                <a:lnTo>
                  <a:pt x="14427" y="76174"/>
                </a:lnTo>
                <a:lnTo>
                  <a:pt x="24374" y="73634"/>
                </a:lnTo>
                <a:lnTo>
                  <a:pt x="9537" y="73634"/>
                </a:lnTo>
                <a:lnTo>
                  <a:pt x="9562" y="69871"/>
                </a:lnTo>
                <a:lnTo>
                  <a:pt x="11391" y="59201"/>
                </a:lnTo>
                <a:lnTo>
                  <a:pt x="16383" y="46653"/>
                </a:lnTo>
                <a:lnTo>
                  <a:pt x="19315" y="42468"/>
                </a:lnTo>
                <a:lnTo>
                  <a:pt x="16078" y="42468"/>
                </a:lnTo>
                <a:lnTo>
                  <a:pt x="15862" y="42354"/>
                </a:lnTo>
                <a:lnTo>
                  <a:pt x="18880" y="31826"/>
                </a:lnTo>
                <a:lnTo>
                  <a:pt x="22009" y="20178"/>
                </a:lnTo>
                <a:lnTo>
                  <a:pt x="27165" y="546"/>
                </a:lnTo>
                <a:lnTo>
                  <a:pt x="26606" y="0"/>
                </a:lnTo>
                <a:close/>
              </a:path>
              <a:path w="50164" h="76200">
                <a:moveTo>
                  <a:pt x="49898" y="31927"/>
                </a:moveTo>
                <a:lnTo>
                  <a:pt x="39370" y="31927"/>
                </a:lnTo>
                <a:lnTo>
                  <a:pt x="40422" y="37576"/>
                </a:lnTo>
                <a:lnTo>
                  <a:pt x="40474" y="41262"/>
                </a:lnTo>
                <a:lnTo>
                  <a:pt x="38592" y="50204"/>
                </a:lnTo>
                <a:lnTo>
                  <a:pt x="33312" y="60901"/>
                </a:lnTo>
                <a:lnTo>
                  <a:pt x="25183" y="69871"/>
                </a:lnTo>
                <a:lnTo>
                  <a:pt x="14757" y="73634"/>
                </a:lnTo>
                <a:lnTo>
                  <a:pt x="24374" y="73634"/>
                </a:lnTo>
                <a:lnTo>
                  <a:pt x="27122" y="72933"/>
                </a:lnTo>
                <a:lnTo>
                  <a:pt x="38520" y="64501"/>
                </a:lnTo>
                <a:lnTo>
                  <a:pt x="46740" y="52819"/>
                </a:lnTo>
                <a:lnTo>
                  <a:pt x="49898" y="39827"/>
                </a:lnTo>
                <a:lnTo>
                  <a:pt x="49898" y="31927"/>
                </a:lnTo>
                <a:close/>
              </a:path>
              <a:path w="50164" h="76200">
                <a:moveTo>
                  <a:pt x="44462" y="26555"/>
                </a:moveTo>
                <a:lnTo>
                  <a:pt x="36703" y="26555"/>
                </a:lnTo>
                <a:lnTo>
                  <a:pt x="29783" y="28240"/>
                </a:lnTo>
                <a:lnTo>
                  <a:pt x="24018" y="32373"/>
                </a:lnTo>
                <a:lnTo>
                  <a:pt x="19440" y="37576"/>
                </a:lnTo>
                <a:lnTo>
                  <a:pt x="16078" y="42468"/>
                </a:lnTo>
                <a:lnTo>
                  <a:pt x="19315" y="42468"/>
                </a:lnTo>
                <a:lnTo>
                  <a:pt x="23660" y="36268"/>
                </a:lnTo>
                <a:lnTo>
                  <a:pt x="32372" y="31940"/>
                </a:lnTo>
                <a:lnTo>
                  <a:pt x="49898" y="31927"/>
                </a:lnTo>
                <a:lnTo>
                  <a:pt x="44462" y="265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52374" y="4270367"/>
            <a:ext cx="1970955" cy="961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290149" y="5238470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36.55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74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6199" y="4210096"/>
            <a:ext cx="2760105" cy="91223"/>
          </a:xfrm>
          <a:custGeom>
            <a:avLst/>
            <a:gdLst/>
            <a:ahLst/>
            <a:cxnLst/>
            <a:rect l="l" t="t" r="r" b="b"/>
            <a:pathLst>
              <a:path w="2280920" h="142240">
                <a:moveTo>
                  <a:pt x="225572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255729" y="141729"/>
                </a:lnTo>
                <a:lnTo>
                  <a:pt x="2274520" y="110188"/>
                </a:lnTo>
                <a:lnTo>
                  <a:pt x="2280784" y="70864"/>
                </a:lnTo>
                <a:lnTo>
                  <a:pt x="2274520" y="31540"/>
                </a:lnTo>
                <a:lnTo>
                  <a:pt x="225572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6200" y="5205076"/>
            <a:ext cx="3295682" cy="91223"/>
          </a:xfrm>
          <a:custGeom>
            <a:avLst/>
            <a:gdLst/>
            <a:ahLst/>
            <a:cxnLst/>
            <a:rect l="l" t="t" r="r" b="b"/>
            <a:pathLst>
              <a:path w="2723515" h="142240">
                <a:moveTo>
                  <a:pt x="2698188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698188" y="141729"/>
                </a:lnTo>
                <a:lnTo>
                  <a:pt x="2716979" y="110188"/>
                </a:lnTo>
                <a:lnTo>
                  <a:pt x="2723243" y="70864"/>
                </a:lnTo>
                <a:lnTo>
                  <a:pt x="2716979" y="31540"/>
                </a:lnTo>
                <a:lnTo>
                  <a:pt x="2698188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8805" y="3568930"/>
            <a:ext cx="474105" cy="91223"/>
          </a:xfrm>
          <a:custGeom>
            <a:avLst/>
            <a:gdLst/>
            <a:ahLst/>
            <a:cxnLst/>
            <a:rect l="l" t="t" r="r" b="b"/>
            <a:pathLst>
              <a:path w="391794" h="142239">
                <a:moveTo>
                  <a:pt x="36642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66421" y="141729"/>
                </a:lnTo>
                <a:lnTo>
                  <a:pt x="385212" y="110188"/>
                </a:lnTo>
                <a:lnTo>
                  <a:pt x="391476" y="70864"/>
                </a:lnTo>
                <a:lnTo>
                  <a:pt x="385212" y="31540"/>
                </a:lnTo>
                <a:lnTo>
                  <a:pt x="36642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8805" y="3471191"/>
            <a:ext cx="6146458" cy="91223"/>
          </a:xfrm>
          <a:custGeom>
            <a:avLst/>
            <a:gdLst/>
            <a:ahLst/>
            <a:cxnLst/>
            <a:rect l="l" t="t" r="r" b="b"/>
            <a:pathLst>
              <a:path w="5079365" h="142239">
                <a:moveTo>
                  <a:pt x="505429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291" y="141729"/>
                </a:lnTo>
                <a:lnTo>
                  <a:pt x="5073082" y="110188"/>
                </a:lnTo>
                <a:lnTo>
                  <a:pt x="5079345" y="70864"/>
                </a:lnTo>
                <a:lnTo>
                  <a:pt x="5073082" y="31540"/>
                </a:lnTo>
                <a:lnTo>
                  <a:pt x="505429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8804" y="3373452"/>
            <a:ext cx="6147227" cy="91223"/>
          </a:xfrm>
          <a:custGeom>
            <a:avLst/>
            <a:gdLst/>
            <a:ahLst/>
            <a:cxnLst/>
            <a:rect l="l" t="t" r="r" b="b"/>
            <a:pathLst>
              <a:path w="5080000" h="142239">
                <a:moveTo>
                  <a:pt x="505448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481" y="141729"/>
                </a:lnTo>
                <a:lnTo>
                  <a:pt x="5073272" y="110188"/>
                </a:lnTo>
                <a:lnTo>
                  <a:pt x="5079536" y="70864"/>
                </a:lnTo>
                <a:lnTo>
                  <a:pt x="5073272" y="31540"/>
                </a:lnTo>
                <a:lnTo>
                  <a:pt x="505448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8804" y="3275714"/>
            <a:ext cx="6147227" cy="91223"/>
          </a:xfrm>
          <a:custGeom>
            <a:avLst/>
            <a:gdLst/>
            <a:ahLst/>
            <a:cxnLst/>
            <a:rect l="l" t="t" r="r" b="b"/>
            <a:pathLst>
              <a:path w="5080000" h="142239">
                <a:moveTo>
                  <a:pt x="5054763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763" y="141729"/>
                </a:lnTo>
                <a:lnTo>
                  <a:pt x="5073554" y="110188"/>
                </a:lnTo>
                <a:lnTo>
                  <a:pt x="5079818" y="70864"/>
                </a:lnTo>
                <a:lnTo>
                  <a:pt x="5073554" y="31540"/>
                </a:lnTo>
                <a:lnTo>
                  <a:pt x="505476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8180" y="3176102"/>
            <a:ext cx="6143385" cy="92852"/>
          </a:xfrm>
          <a:custGeom>
            <a:avLst/>
            <a:gdLst/>
            <a:ahLst/>
            <a:cxnLst/>
            <a:rect l="l" t="t" r="r" b="b"/>
            <a:pathLst>
              <a:path w="5076825" h="144779">
                <a:moveTo>
                  <a:pt x="25570" y="0"/>
                </a:moveTo>
                <a:lnTo>
                  <a:pt x="6392" y="32190"/>
                </a:lnTo>
                <a:lnTo>
                  <a:pt x="0" y="72325"/>
                </a:lnTo>
                <a:lnTo>
                  <a:pt x="6392" y="112459"/>
                </a:lnTo>
                <a:lnTo>
                  <a:pt x="25570" y="144650"/>
                </a:lnTo>
                <a:lnTo>
                  <a:pt x="5051735" y="144650"/>
                </a:lnTo>
                <a:lnTo>
                  <a:pt x="5070526" y="113109"/>
                </a:lnTo>
                <a:lnTo>
                  <a:pt x="5076790" y="73785"/>
                </a:lnTo>
                <a:lnTo>
                  <a:pt x="5070526" y="34461"/>
                </a:lnTo>
                <a:lnTo>
                  <a:pt x="5051735" y="2920"/>
                </a:lnTo>
                <a:lnTo>
                  <a:pt x="2557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75429" y="3078363"/>
            <a:ext cx="5870602" cy="92852"/>
          </a:xfrm>
          <a:custGeom>
            <a:avLst/>
            <a:gdLst/>
            <a:ahLst/>
            <a:cxnLst/>
            <a:rect l="l" t="t" r="r" b="b"/>
            <a:pathLst>
              <a:path w="4851400" h="144779">
                <a:moveTo>
                  <a:pt x="4825621" y="0"/>
                </a:moveTo>
                <a:lnTo>
                  <a:pt x="25054" y="2920"/>
                </a:lnTo>
                <a:lnTo>
                  <a:pt x="6263" y="34461"/>
                </a:lnTo>
                <a:lnTo>
                  <a:pt x="0" y="73785"/>
                </a:lnTo>
                <a:lnTo>
                  <a:pt x="6263" y="113109"/>
                </a:lnTo>
                <a:lnTo>
                  <a:pt x="25054" y="144650"/>
                </a:lnTo>
                <a:lnTo>
                  <a:pt x="4825621" y="144650"/>
                </a:lnTo>
                <a:lnTo>
                  <a:pt x="4844799" y="112459"/>
                </a:lnTo>
                <a:lnTo>
                  <a:pt x="4851192" y="72325"/>
                </a:lnTo>
                <a:lnTo>
                  <a:pt x="4844799" y="32190"/>
                </a:lnTo>
                <a:lnTo>
                  <a:pt x="482562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4949" y="2769426"/>
            <a:ext cx="418011" cy="91223"/>
          </a:xfrm>
          <a:custGeom>
            <a:avLst/>
            <a:gdLst/>
            <a:ahLst/>
            <a:cxnLst/>
            <a:rect l="l" t="t" r="r" b="b"/>
            <a:pathLst>
              <a:path w="345439" h="142239">
                <a:moveTo>
                  <a:pt x="32011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20112" y="141729"/>
                </a:lnTo>
                <a:lnTo>
                  <a:pt x="338903" y="110188"/>
                </a:lnTo>
                <a:lnTo>
                  <a:pt x="345166" y="70864"/>
                </a:lnTo>
                <a:lnTo>
                  <a:pt x="338903" y="31540"/>
                </a:lnTo>
                <a:lnTo>
                  <a:pt x="32011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89924" y="2769426"/>
            <a:ext cx="1979407" cy="91223"/>
          </a:xfrm>
          <a:custGeom>
            <a:avLst/>
            <a:gdLst/>
            <a:ahLst/>
            <a:cxnLst/>
            <a:rect l="l" t="t" r="r" b="b"/>
            <a:pathLst>
              <a:path w="1635760" h="142239">
                <a:moveTo>
                  <a:pt x="161055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610551" y="141729"/>
                </a:lnTo>
                <a:lnTo>
                  <a:pt x="1629342" y="110188"/>
                </a:lnTo>
                <a:lnTo>
                  <a:pt x="1635606" y="70864"/>
                </a:lnTo>
                <a:lnTo>
                  <a:pt x="1629342" y="31540"/>
                </a:lnTo>
                <a:lnTo>
                  <a:pt x="161055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34019" y="2760304"/>
            <a:ext cx="168280" cy="106291"/>
          </a:xfrm>
          <a:custGeom>
            <a:avLst/>
            <a:gdLst/>
            <a:ahLst/>
            <a:cxnLst/>
            <a:rect l="l" t="t" r="r" b="b"/>
            <a:pathLst>
              <a:path w="139064" h="165735">
                <a:moveTo>
                  <a:pt x="109390" y="0"/>
                </a:moveTo>
                <a:lnTo>
                  <a:pt x="29253" y="0"/>
                </a:lnTo>
                <a:lnTo>
                  <a:pt x="7313" y="36826"/>
                </a:lnTo>
                <a:lnTo>
                  <a:pt x="0" y="82739"/>
                </a:lnTo>
                <a:lnTo>
                  <a:pt x="7313" y="128653"/>
                </a:lnTo>
                <a:lnTo>
                  <a:pt x="29253" y="165479"/>
                </a:lnTo>
                <a:lnTo>
                  <a:pt x="109390" y="165479"/>
                </a:lnTo>
                <a:lnTo>
                  <a:pt x="131329" y="128653"/>
                </a:lnTo>
                <a:lnTo>
                  <a:pt x="138642" y="82739"/>
                </a:lnTo>
                <a:lnTo>
                  <a:pt x="131329" y="36826"/>
                </a:lnTo>
                <a:lnTo>
                  <a:pt x="10939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2644" y="2671687"/>
            <a:ext cx="838328" cy="91223"/>
          </a:xfrm>
          <a:custGeom>
            <a:avLst/>
            <a:gdLst/>
            <a:ahLst/>
            <a:cxnLst/>
            <a:rect l="l" t="t" r="r" b="b"/>
            <a:pathLst>
              <a:path w="692785" h="142239">
                <a:moveTo>
                  <a:pt x="66759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667599" y="141729"/>
                </a:lnTo>
                <a:lnTo>
                  <a:pt x="686390" y="110188"/>
                </a:lnTo>
                <a:lnTo>
                  <a:pt x="692654" y="70864"/>
                </a:lnTo>
                <a:lnTo>
                  <a:pt x="686390" y="31540"/>
                </a:lnTo>
                <a:lnTo>
                  <a:pt x="66759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8804" y="2457559"/>
            <a:ext cx="3338713" cy="94074"/>
          </a:xfrm>
          <a:custGeom>
            <a:avLst/>
            <a:gdLst/>
            <a:ahLst/>
            <a:cxnLst/>
            <a:rect l="l" t="t" r="r" b="b"/>
            <a:pathLst>
              <a:path w="2759075" h="146685">
                <a:moveTo>
                  <a:pt x="2733104" y="0"/>
                </a:moveTo>
                <a:lnTo>
                  <a:pt x="25054" y="4699"/>
                </a:lnTo>
                <a:lnTo>
                  <a:pt x="6263" y="36239"/>
                </a:lnTo>
                <a:lnTo>
                  <a:pt x="0" y="75563"/>
                </a:lnTo>
                <a:lnTo>
                  <a:pt x="6263" y="114887"/>
                </a:lnTo>
                <a:lnTo>
                  <a:pt x="25054" y="146428"/>
                </a:lnTo>
                <a:lnTo>
                  <a:pt x="2733104" y="146428"/>
                </a:lnTo>
                <a:lnTo>
                  <a:pt x="2752518" y="113842"/>
                </a:lnTo>
                <a:lnTo>
                  <a:pt x="2758989" y="73214"/>
                </a:lnTo>
                <a:lnTo>
                  <a:pt x="2752518" y="32586"/>
                </a:lnTo>
                <a:lnTo>
                  <a:pt x="273310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7082" y="2362833"/>
            <a:ext cx="3138928" cy="91223"/>
          </a:xfrm>
          <a:custGeom>
            <a:avLst/>
            <a:gdLst/>
            <a:ahLst/>
            <a:cxnLst/>
            <a:rect l="l" t="t" r="r" b="b"/>
            <a:pathLst>
              <a:path w="2593975" h="142239">
                <a:moveTo>
                  <a:pt x="2568865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568865" y="141729"/>
                </a:lnTo>
                <a:lnTo>
                  <a:pt x="2587656" y="110188"/>
                </a:lnTo>
                <a:lnTo>
                  <a:pt x="2593920" y="70864"/>
                </a:lnTo>
                <a:lnTo>
                  <a:pt x="2587656" y="31540"/>
                </a:lnTo>
                <a:lnTo>
                  <a:pt x="256886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8804" y="2265095"/>
            <a:ext cx="342708" cy="91223"/>
          </a:xfrm>
          <a:custGeom>
            <a:avLst/>
            <a:gdLst/>
            <a:ahLst/>
            <a:cxnLst/>
            <a:rect l="l" t="t" r="r" b="b"/>
            <a:pathLst>
              <a:path w="283209" h="142239">
                <a:moveTo>
                  <a:pt x="25799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57997" y="141729"/>
                </a:lnTo>
                <a:lnTo>
                  <a:pt x="276788" y="110188"/>
                </a:lnTo>
                <a:lnTo>
                  <a:pt x="283052" y="70864"/>
                </a:lnTo>
                <a:lnTo>
                  <a:pt x="276788" y="31540"/>
                </a:lnTo>
                <a:lnTo>
                  <a:pt x="25799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805" y="2167356"/>
            <a:ext cx="6146458" cy="91223"/>
          </a:xfrm>
          <a:custGeom>
            <a:avLst/>
            <a:gdLst/>
            <a:ahLst/>
            <a:cxnLst/>
            <a:rect l="l" t="t" r="r" b="b"/>
            <a:pathLst>
              <a:path w="5079365" h="142239">
                <a:moveTo>
                  <a:pt x="5054230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230" y="141729"/>
                </a:lnTo>
                <a:lnTo>
                  <a:pt x="5073021" y="110188"/>
                </a:lnTo>
                <a:lnTo>
                  <a:pt x="5079284" y="70864"/>
                </a:lnTo>
                <a:lnTo>
                  <a:pt x="5073021" y="31540"/>
                </a:lnTo>
                <a:lnTo>
                  <a:pt x="505423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56529" y="2069617"/>
            <a:ext cx="2081603" cy="91223"/>
          </a:xfrm>
          <a:custGeom>
            <a:avLst/>
            <a:gdLst/>
            <a:ahLst/>
            <a:cxnLst/>
            <a:rect l="l" t="t" r="r" b="b"/>
            <a:pathLst>
              <a:path w="1720214" h="142239">
                <a:moveTo>
                  <a:pt x="169508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695084" y="141729"/>
                </a:lnTo>
                <a:lnTo>
                  <a:pt x="1713875" y="110188"/>
                </a:lnTo>
                <a:lnTo>
                  <a:pt x="1720138" y="70864"/>
                </a:lnTo>
                <a:lnTo>
                  <a:pt x="1713875" y="31540"/>
                </a:lnTo>
                <a:lnTo>
                  <a:pt x="169508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8805" y="1858502"/>
            <a:ext cx="1138005" cy="91223"/>
          </a:xfrm>
          <a:custGeom>
            <a:avLst/>
            <a:gdLst/>
            <a:ahLst/>
            <a:cxnLst/>
            <a:rect l="l" t="t" r="r" b="b"/>
            <a:pathLst>
              <a:path w="940435" h="142239">
                <a:moveTo>
                  <a:pt x="91506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915064" y="141728"/>
                </a:lnTo>
                <a:lnTo>
                  <a:pt x="933855" y="110188"/>
                </a:lnTo>
                <a:lnTo>
                  <a:pt x="940118" y="70864"/>
                </a:lnTo>
                <a:lnTo>
                  <a:pt x="933855" y="31540"/>
                </a:lnTo>
                <a:lnTo>
                  <a:pt x="91506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8805" y="1760764"/>
            <a:ext cx="3438605" cy="91223"/>
          </a:xfrm>
          <a:custGeom>
            <a:avLst/>
            <a:gdLst/>
            <a:ahLst/>
            <a:cxnLst/>
            <a:rect l="l" t="t" r="r" b="b"/>
            <a:pathLst>
              <a:path w="2841625" h="142239">
                <a:moveTo>
                  <a:pt x="281645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2816452" y="141728"/>
                </a:lnTo>
                <a:lnTo>
                  <a:pt x="2835243" y="110188"/>
                </a:lnTo>
                <a:lnTo>
                  <a:pt x="2841506" y="70864"/>
                </a:lnTo>
                <a:lnTo>
                  <a:pt x="2835243" y="31540"/>
                </a:lnTo>
                <a:lnTo>
                  <a:pt x="281645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8805" y="1663025"/>
            <a:ext cx="3440142" cy="91223"/>
          </a:xfrm>
          <a:custGeom>
            <a:avLst/>
            <a:gdLst/>
            <a:ahLst/>
            <a:cxnLst/>
            <a:rect l="l" t="t" r="r" b="b"/>
            <a:pathLst>
              <a:path w="2842895" h="142239">
                <a:moveTo>
                  <a:pt x="281725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2817256" y="141728"/>
                </a:lnTo>
                <a:lnTo>
                  <a:pt x="2836047" y="110188"/>
                </a:lnTo>
                <a:lnTo>
                  <a:pt x="2842310" y="70864"/>
                </a:lnTo>
                <a:lnTo>
                  <a:pt x="2836047" y="31540"/>
                </a:lnTo>
                <a:lnTo>
                  <a:pt x="281725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63444" y="1565286"/>
            <a:ext cx="875211" cy="91223"/>
          </a:xfrm>
          <a:custGeom>
            <a:avLst/>
            <a:gdLst/>
            <a:ahLst/>
            <a:cxnLst/>
            <a:rect l="l" t="t" r="r" b="b"/>
            <a:pathLst>
              <a:path w="723264" h="142239">
                <a:moveTo>
                  <a:pt x="69768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697687" y="141728"/>
                </a:lnTo>
                <a:lnTo>
                  <a:pt x="716478" y="110188"/>
                </a:lnTo>
                <a:lnTo>
                  <a:pt x="722741" y="70864"/>
                </a:lnTo>
                <a:lnTo>
                  <a:pt x="716478" y="31540"/>
                </a:lnTo>
                <a:lnTo>
                  <a:pt x="69768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8804" y="1565286"/>
            <a:ext cx="1946366" cy="91223"/>
          </a:xfrm>
          <a:custGeom>
            <a:avLst/>
            <a:gdLst/>
            <a:ahLst/>
            <a:cxnLst/>
            <a:rect l="l" t="t" r="r" b="b"/>
            <a:pathLst>
              <a:path w="1608455" h="142239">
                <a:moveTo>
                  <a:pt x="158296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1582964" y="141728"/>
                </a:lnTo>
                <a:lnTo>
                  <a:pt x="1601755" y="110188"/>
                </a:lnTo>
                <a:lnTo>
                  <a:pt x="1608019" y="70864"/>
                </a:lnTo>
                <a:lnTo>
                  <a:pt x="1601755" y="31540"/>
                </a:lnTo>
                <a:lnTo>
                  <a:pt x="158296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98804" y="1467547"/>
            <a:ext cx="3439373" cy="91223"/>
          </a:xfrm>
          <a:custGeom>
            <a:avLst/>
            <a:gdLst/>
            <a:ahLst/>
            <a:cxnLst/>
            <a:rect l="l" t="t" r="r" b="b"/>
            <a:pathLst>
              <a:path w="2842260" h="142239">
                <a:moveTo>
                  <a:pt x="2817013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2817013" y="141728"/>
                </a:lnTo>
                <a:lnTo>
                  <a:pt x="2835804" y="110188"/>
                </a:lnTo>
                <a:lnTo>
                  <a:pt x="2842068" y="70864"/>
                </a:lnTo>
                <a:lnTo>
                  <a:pt x="2835804" y="31540"/>
                </a:lnTo>
                <a:lnTo>
                  <a:pt x="281701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98804" y="1369809"/>
            <a:ext cx="3439373" cy="91223"/>
          </a:xfrm>
          <a:custGeom>
            <a:avLst/>
            <a:gdLst/>
            <a:ahLst/>
            <a:cxnLst/>
            <a:rect l="l" t="t" r="r" b="b"/>
            <a:pathLst>
              <a:path w="2842260" h="142239">
                <a:moveTo>
                  <a:pt x="2816865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8"/>
                </a:lnTo>
                <a:lnTo>
                  <a:pt x="2816865" y="141728"/>
                </a:lnTo>
                <a:lnTo>
                  <a:pt x="2835656" y="110188"/>
                </a:lnTo>
                <a:lnTo>
                  <a:pt x="2841919" y="70864"/>
                </a:lnTo>
                <a:lnTo>
                  <a:pt x="2835656" y="31540"/>
                </a:lnTo>
                <a:lnTo>
                  <a:pt x="281686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65151" y="1272070"/>
            <a:ext cx="773782" cy="91223"/>
          </a:xfrm>
          <a:custGeom>
            <a:avLst/>
            <a:gdLst/>
            <a:ahLst/>
            <a:cxnLst/>
            <a:rect l="l" t="t" r="r" b="b"/>
            <a:pathLst>
              <a:path w="639445" h="142239">
                <a:moveTo>
                  <a:pt x="613853" y="0"/>
                </a:moveTo>
                <a:lnTo>
                  <a:pt x="25053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3" y="141728"/>
                </a:lnTo>
                <a:lnTo>
                  <a:pt x="613853" y="141728"/>
                </a:lnTo>
                <a:lnTo>
                  <a:pt x="632644" y="110188"/>
                </a:lnTo>
                <a:lnTo>
                  <a:pt x="638908" y="70864"/>
                </a:lnTo>
                <a:lnTo>
                  <a:pt x="632644" y="31540"/>
                </a:lnTo>
                <a:lnTo>
                  <a:pt x="61385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77410" y="1027723"/>
            <a:ext cx="2638697" cy="1105669"/>
          </a:xfrm>
          <a:custGeom>
            <a:avLst/>
            <a:gdLst/>
            <a:ahLst/>
            <a:cxnLst/>
            <a:rect l="l" t="t" r="r" b="b"/>
            <a:pathLst>
              <a:path w="2180590" h="1724025">
                <a:moveTo>
                  <a:pt x="0" y="0"/>
                </a:moveTo>
                <a:lnTo>
                  <a:pt x="2180463" y="0"/>
                </a:lnTo>
                <a:lnTo>
                  <a:pt x="2180463" y="1723898"/>
                </a:lnTo>
                <a:lnTo>
                  <a:pt x="0" y="172389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02997" y="4194213"/>
            <a:ext cx="2818504" cy="1067388"/>
          </a:xfrm>
          <a:custGeom>
            <a:avLst/>
            <a:gdLst/>
            <a:ahLst/>
            <a:cxnLst/>
            <a:rect l="l" t="t" r="r" b="b"/>
            <a:pathLst>
              <a:path w="2329179" h="1664334">
                <a:moveTo>
                  <a:pt x="0" y="0"/>
                </a:moveTo>
                <a:lnTo>
                  <a:pt x="2329179" y="0"/>
                </a:lnTo>
                <a:lnTo>
                  <a:pt x="2329179" y="1664334"/>
                </a:lnTo>
                <a:lnTo>
                  <a:pt x="0" y="1664334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10049" y="1015180"/>
            <a:ext cx="3417090" cy="1644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0" dirty="0">
                <a:solidFill>
                  <a:srgbClr val="ED1C24"/>
                </a:solidFill>
                <a:latin typeface="Arial"/>
                <a:cs typeface="Arial"/>
              </a:rPr>
              <a:t>Working</a:t>
            </a:r>
            <a:endParaRPr sz="1100">
              <a:latin typeface="Arial"/>
              <a:cs typeface="Arial"/>
            </a:endParaRPr>
          </a:p>
          <a:p>
            <a:pPr marL="15240" marR="7620" indent="228600" algn="just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understanding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working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  basic fact must be kept in mind. And it is that when a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piece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material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located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field,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force acts on the material, tending to bring it into the  most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dense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portion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field.</a:t>
            </a:r>
            <a:r>
              <a:rPr sz="10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force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tends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align  the specimen of material in such a way that the reluc-  tance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path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lies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material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minimum.</a:t>
            </a:r>
            <a:endParaRPr sz="1000">
              <a:latin typeface="Times New Roman"/>
              <a:cs typeface="Times New Roman"/>
            </a:endParaRPr>
          </a:p>
          <a:p>
            <a:pPr marL="1524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energised,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  magnetic field exerts reluctance torque on the </a:t>
            </a:r>
            <a:r>
              <a:rPr sz="1000" spc="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unsym-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13755" y="2159048"/>
            <a:ext cx="6117259" cy="269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metrical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tending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align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salient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axis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axis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magnetic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 (because in this position, the reluctance of the magnetic path is minimum). If the reluctance  torque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sufficient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load,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pull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step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  and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continue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field.</a:t>
            </a:r>
            <a:r>
              <a:rPr sz="1000" b="1" dirty="0">
                <a:solidFill>
                  <a:srgbClr val="ED1C24"/>
                </a:solidFill>
                <a:latin typeface="Times New Roman"/>
                <a:cs typeface="Times New Roman"/>
              </a:rPr>
              <a:t>*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even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though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synchronously,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behind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 a certain angle known as torque angle, (something similar to that in a synchronous motor). The  reluctance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increases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increase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attaining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maximum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45º.</a:t>
            </a:r>
            <a:r>
              <a:rPr sz="10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increases beyond 45º, the rotor falls out of synchronism. The average value of the reluctance  torque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K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spc="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3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sin2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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K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constant.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may be noted that the amount of load which a reluctance motor could carry at its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constant  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speed</a:t>
            </a:r>
            <a:r>
              <a:rPr sz="1000" b="1" i="1" spc="-9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would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fraction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load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could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normally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carry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functioning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induction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 the load is increased beyond a value under which the reluctance torque cannot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maintain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synchronous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drops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step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field.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then,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drops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some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sufficient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develop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necessary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drive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load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induction-motor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action.</a:t>
            </a:r>
            <a:endParaRPr sz="1000">
              <a:latin typeface="Times New Roman"/>
              <a:cs typeface="Times New Roman"/>
            </a:endParaRPr>
          </a:p>
          <a:p>
            <a:pPr marL="12700" marR="5715" indent="228600" algn="just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constant-speed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characteristic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reluctance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makes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very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suitable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applica-  tions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signalling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devices,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recording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instruments,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many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kinds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timers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phonographs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36.21. </a:t>
            </a:r>
            <a:r>
              <a:rPr sz="1100" b="1" spc="-35" dirty="0">
                <a:solidFill>
                  <a:srgbClr val="ED1C24"/>
                </a:solidFill>
                <a:latin typeface="Arial"/>
                <a:cs typeface="Arial"/>
              </a:rPr>
              <a:t>Hysteresis</a:t>
            </a:r>
            <a:r>
              <a:rPr sz="1100" b="1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Motor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61150" y="4104049"/>
            <a:ext cx="3269556" cy="1718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operation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depends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presence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continuously-revolving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magnetic flux. Hence,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 the split-phase operation, its stator has two</a:t>
            </a:r>
            <a:r>
              <a:rPr sz="1000" spc="-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wind-  ings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remain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sup-  ply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continuously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well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running of the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Usually,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shaded-pole principle  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employed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purpose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shaded-pole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hys-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teresis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r>
              <a:rPr sz="1000" spc="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Alternatively,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type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 in capacitor-type motor may be used giving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ca-  pacitor-type shaded-pole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motor. Obviously,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either  type,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device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used.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smooth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chrome-steel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cylinder</a:t>
            </a:r>
            <a:r>
              <a:rPr sz="1000" b="1" dirty="0">
                <a:solidFill>
                  <a:srgbClr val="ED1C24"/>
                </a:solidFill>
                <a:latin typeface="Times New Roman"/>
                <a:cs typeface="Times New Roman"/>
              </a:rPr>
              <a:t>**</a:t>
            </a:r>
            <a:r>
              <a:rPr sz="1000" b="1" spc="-105" dirty="0">
                <a:solidFill>
                  <a:srgbClr val="ED1C24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having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20747" y="1052320"/>
            <a:ext cx="2554173" cy="970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76656" y="4217019"/>
            <a:ext cx="2514984" cy="884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1745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28292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34840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41386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47932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54480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6102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67574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4120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80666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587213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93761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0030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06854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413401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1994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2280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25664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8524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31383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34240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37100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3995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4281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45675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48532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851392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54249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57109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459967" y="531926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513754" y="5331973"/>
            <a:ext cx="6125712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12065" indent="-228600" algn="just">
              <a:lnSpc>
                <a:spcPct val="100000"/>
              </a:lnSpc>
            </a:pPr>
            <a:r>
              <a:rPr sz="900" b="1" dirty="0">
                <a:solidFill>
                  <a:srgbClr val="EC008C"/>
                </a:solidFill>
                <a:latin typeface="Times New Roman"/>
                <a:cs typeface="Times New Roman"/>
              </a:rPr>
              <a:t>*</a:t>
            </a:r>
            <a:r>
              <a:rPr sz="900" b="1" spc="21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Actually,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starts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induction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reached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maximum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9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induction, 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reluctance torque pulls its rotor into step with the revolving field so that the motor now runs as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synchronous motor by virtue of its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saliency.</a:t>
            </a:r>
            <a:endParaRPr sz="900">
              <a:latin typeface="Times New Roman"/>
              <a:cs typeface="Times New Roman"/>
            </a:endParaRPr>
          </a:p>
          <a:p>
            <a:pPr marL="247015" marR="5080" indent="-228600" algn="just">
              <a:lnSpc>
                <a:spcPct val="100000"/>
              </a:lnSpc>
              <a:spcBef>
                <a:spcPts val="20"/>
              </a:spcBef>
            </a:pPr>
            <a:r>
              <a:rPr sz="900" spc="-35" dirty="0">
                <a:solidFill>
                  <a:srgbClr val="ED1C24"/>
                </a:solidFill>
                <a:latin typeface="Times New Roman"/>
                <a:cs typeface="Times New Roman"/>
              </a:rPr>
              <a:t>**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Rotors of ceramic permanent magnet material are used whose resistivity approaches that of an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insulator. 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Consequently,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is impossible to set up eddy currents in such a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rotor.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Hence, there is no eddy current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loss  but only hysteresis</a:t>
            </a:r>
            <a:r>
              <a:rPr sz="9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loss.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77410" y="1027723"/>
            <a:ext cx="2638697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marL="463550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Reluctance brushless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motor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447518" y="5129002"/>
            <a:ext cx="94897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Hysteresis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37284" y="4309952"/>
            <a:ext cx="348087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Stator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88875" y="4259128"/>
            <a:ext cx="885969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Housing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(Rotor)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57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1362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First Course of Special Machine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2018-12-18T07:05:24Z</dcterms:created>
  <dcterms:modified xsi:type="dcterms:W3CDTF">2018-12-18T07:05:53Z</dcterms:modified>
</cp:coreProperties>
</file>