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16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07414" y="828674"/>
            <a:ext cx="5445760" cy="0"/>
          </a:xfrm>
          <a:custGeom>
            <a:avLst/>
            <a:gdLst/>
            <a:ahLst/>
            <a:cxnLst/>
            <a:rect l="l" t="t" r="r" b="b"/>
            <a:pathLst>
              <a:path w="5445760">
                <a:moveTo>
                  <a:pt x="0" y="0"/>
                </a:moveTo>
                <a:lnTo>
                  <a:pt x="5445760" y="0"/>
                </a:lnTo>
              </a:path>
            </a:pathLst>
          </a:custGeom>
          <a:ln w="1270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371844" y="419099"/>
            <a:ext cx="563879" cy="5623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5532" y="9737455"/>
            <a:ext cx="3769995" cy="5149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481075"/>
            <a:ext cx="6231890" cy="304609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308225" marR="2296795" algn="ctr" rtl="0">
              <a:lnSpc>
                <a:spcPts val="1150"/>
              </a:lnSpc>
              <a:spcBef>
                <a:spcPts val="175"/>
              </a:spcBef>
            </a:pP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Antenna and Wave Propagation  Electromagnetic</a:t>
            </a:r>
            <a:r>
              <a:rPr sz="1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Spectrum</a:t>
            </a:r>
            <a:endParaRPr sz="1000">
              <a:latin typeface="Times New Roman"/>
              <a:cs typeface="Times New Roman"/>
            </a:endParaRPr>
          </a:p>
          <a:p>
            <a:pPr algn="l" rtl="0"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algn="just" rtl="0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General Types of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Antennas</a:t>
            </a:r>
            <a:endParaRPr sz="1600">
              <a:latin typeface="Times New Roman"/>
              <a:cs typeface="Times New Roman"/>
            </a:endParaRPr>
          </a:p>
          <a:p>
            <a:pPr marL="12700" marR="5080" indent="457200" algn="just" rtl="0">
              <a:lnSpc>
                <a:spcPct val="143600"/>
              </a:lnSpc>
              <a:spcBef>
                <a:spcPts val="605"/>
              </a:spcBef>
            </a:pP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this lecture, we will introduce and briefly discuss </a:t>
            </a:r>
            <a:r>
              <a:rPr sz="1400" spc="-10" dirty="0">
                <a:latin typeface="Times New Roman"/>
                <a:cs typeface="Times New Roman"/>
              </a:rPr>
              <a:t>some </a:t>
            </a:r>
            <a:r>
              <a:rPr sz="1400" dirty="0">
                <a:latin typeface="Times New Roman"/>
                <a:cs typeface="Times New Roman"/>
              </a:rPr>
              <a:t>forms of </a:t>
            </a:r>
            <a:r>
              <a:rPr sz="1400" spc="-5" dirty="0">
                <a:latin typeface="Times New Roman"/>
                <a:cs typeface="Times New Roman"/>
              </a:rPr>
              <a:t>the various  antenna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types.</a:t>
            </a:r>
            <a:endParaRPr sz="1400">
              <a:latin typeface="Times New Roman"/>
              <a:cs typeface="Times New Roman"/>
            </a:endParaRPr>
          </a:p>
          <a:p>
            <a:pPr marL="12700" algn="just" rtl="0">
              <a:lnSpc>
                <a:spcPct val="100000"/>
              </a:lnSpc>
              <a:spcBef>
                <a:spcPts val="740"/>
              </a:spcBef>
            </a:pPr>
            <a:r>
              <a:rPr sz="1600" b="1" spc="-5" dirty="0">
                <a:latin typeface="Times New Roman"/>
                <a:cs typeface="Times New Roman"/>
              </a:rPr>
              <a:t>Wire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Antennas</a:t>
            </a:r>
            <a:endParaRPr sz="1600">
              <a:latin typeface="Times New Roman"/>
              <a:cs typeface="Times New Roman"/>
            </a:endParaRPr>
          </a:p>
          <a:p>
            <a:pPr marL="27940" marR="18415" indent="441959" algn="just" rtl="0">
              <a:lnSpc>
                <a:spcPct val="1439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Wire antennas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familiar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layman because they </a:t>
            </a:r>
            <a:r>
              <a:rPr sz="1400" dirty="0">
                <a:latin typeface="Times New Roman"/>
                <a:cs typeface="Times New Roman"/>
              </a:rPr>
              <a:t>are seen </a:t>
            </a:r>
            <a:r>
              <a:rPr sz="1400" spc="-5" dirty="0">
                <a:latin typeface="Times New Roman"/>
                <a:cs typeface="Times New Roman"/>
              </a:rPr>
              <a:t>virtually  everywhere </a:t>
            </a:r>
            <a:r>
              <a:rPr sz="1400" dirty="0">
                <a:latin typeface="Times New Roman"/>
                <a:cs typeface="Times New Roman"/>
              </a:rPr>
              <a:t>on </a:t>
            </a:r>
            <a:r>
              <a:rPr sz="1400" spc="-5" dirty="0">
                <a:latin typeface="Times New Roman"/>
                <a:cs typeface="Times New Roman"/>
              </a:rPr>
              <a:t>automobiles, buildings, ships, aircraft, spacecraft, and </a:t>
            </a:r>
            <a:r>
              <a:rPr sz="1400" dirty="0">
                <a:latin typeface="Times New Roman"/>
                <a:cs typeface="Times New Roman"/>
              </a:rPr>
              <a:t>so </a:t>
            </a:r>
            <a:r>
              <a:rPr sz="1400" spc="-5" dirty="0">
                <a:latin typeface="Times New Roman"/>
                <a:cs typeface="Times New Roman"/>
              </a:rPr>
              <a:t>on. There are  various shapes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wire antennas such </a:t>
            </a:r>
            <a:r>
              <a:rPr sz="1400" dirty="0">
                <a:latin typeface="Times New Roman"/>
                <a:cs typeface="Times New Roman"/>
              </a:rPr>
              <a:t>as a </a:t>
            </a:r>
            <a:r>
              <a:rPr sz="1400" spc="-5" dirty="0">
                <a:latin typeface="Times New Roman"/>
                <a:cs typeface="Times New Roman"/>
              </a:rPr>
              <a:t>straight wire (dipole), loop, and helix </a:t>
            </a:r>
            <a:r>
              <a:rPr sz="1400" spc="-10" dirty="0">
                <a:latin typeface="Times New Roman"/>
                <a:cs typeface="Times New Roman"/>
              </a:rPr>
              <a:t>which 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i="1" spc="80" dirty="0">
                <a:latin typeface="Times New Roman"/>
                <a:cs typeface="Times New Roman"/>
              </a:rPr>
              <a:t>shown</a:t>
            </a:r>
            <a:r>
              <a:rPr sz="1400" i="1" spc="185" dirty="0">
                <a:latin typeface="Times New Roman"/>
                <a:cs typeface="Times New Roman"/>
              </a:rPr>
              <a:t> </a:t>
            </a:r>
            <a:r>
              <a:rPr sz="1400" i="1" spc="80" dirty="0">
                <a:latin typeface="Times New Roman"/>
                <a:cs typeface="Times New Roman"/>
              </a:rPr>
              <a:t>below: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7277214"/>
            <a:ext cx="6238240" cy="2242820"/>
          </a:xfrm>
          <a:prstGeom prst="rect">
            <a:avLst/>
          </a:prstGeom>
        </p:spPr>
        <p:txBody>
          <a:bodyPr vert="horz" wrap="square" lIns="0" tIns="132715" rIns="0" bIns="0" rtlCol="0">
            <a:spAutoFit/>
          </a:bodyPr>
          <a:lstStyle/>
          <a:p>
            <a:pPr marL="27940" algn="just" rtl="0">
              <a:lnSpc>
                <a:spcPct val="100000"/>
              </a:lnSpc>
              <a:spcBef>
                <a:spcPts val="1045"/>
              </a:spcBef>
            </a:pPr>
            <a:r>
              <a:rPr sz="1600" b="1" spc="-5" dirty="0">
                <a:latin typeface="Times New Roman"/>
                <a:cs typeface="Times New Roman"/>
              </a:rPr>
              <a:t>Aperture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Antennas</a:t>
            </a:r>
            <a:endParaRPr sz="1600">
              <a:latin typeface="Times New Roman"/>
              <a:cs typeface="Times New Roman"/>
            </a:endParaRPr>
          </a:p>
          <a:p>
            <a:pPr marL="12700" marR="5715" indent="457200" algn="just" rtl="0">
              <a:lnSpc>
                <a:spcPct val="1438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Aperture antennas may </a:t>
            </a:r>
            <a:r>
              <a:rPr sz="1400" dirty="0">
                <a:latin typeface="Times New Roman"/>
                <a:cs typeface="Times New Roman"/>
              </a:rPr>
              <a:t>become </a:t>
            </a:r>
            <a:r>
              <a:rPr sz="1400" spc="-5" dirty="0">
                <a:latin typeface="Times New Roman"/>
                <a:cs typeface="Times New Roman"/>
              </a:rPr>
              <a:t>more familiar to the layman </a:t>
            </a:r>
            <a:r>
              <a:rPr sz="1400" spc="5" dirty="0">
                <a:latin typeface="Times New Roman"/>
                <a:cs typeface="Times New Roman"/>
              </a:rPr>
              <a:t>today </a:t>
            </a:r>
            <a:r>
              <a:rPr sz="1400" dirty="0">
                <a:latin typeface="Times New Roman"/>
                <a:cs typeface="Times New Roman"/>
              </a:rPr>
              <a:t>than </a:t>
            </a:r>
            <a:r>
              <a:rPr sz="1400" spc="-5" dirty="0">
                <a:latin typeface="Times New Roman"/>
                <a:cs typeface="Times New Roman"/>
              </a:rPr>
              <a:t>in the  past because of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increasing demand for more sophisticated forms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antennas </a:t>
            </a:r>
            <a:r>
              <a:rPr sz="1400" spc="-10" dirty="0">
                <a:latin typeface="Times New Roman"/>
                <a:cs typeface="Times New Roman"/>
              </a:rPr>
              <a:t>and 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utilization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higher frequencies. Some forms </a:t>
            </a:r>
            <a:r>
              <a:rPr sz="1400" dirty="0">
                <a:latin typeface="Times New Roman"/>
                <a:cs typeface="Times New Roman"/>
              </a:rPr>
              <a:t>of aperture </a:t>
            </a:r>
            <a:r>
              <a:rPr sz="1400" spc="-5" dirty="0">
                <a:latin typeface="Times New Roman"/>
                <a:cs typeface="Times New Roman"/>
              </a:rPr>
              <a:t>antennas </a:t>
            </a:r>
            <a:r>
              <a:rPr sz="1400" spc="5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shown in  </a:t>
            </a:r>
            <a:r>
              <a:rPr sz="1400" dirty="0">
                <a:latin typeface="Times New Roman"/>
                <a:cs typeface="Times New Roman"/>
              </a:rPr>
              <a:t>figure.</a:t>
            </a:r>
            <a:endParaRPr sz="1400">
              <a:latin typeface="Times New Roman"/>
              <a:cs typeface="Times New Roman"/>
            </a:endParaRPr>
          </a:p>
          <a:p>
            <a:pPr marL="12700" marR="5080" indent="457200" algn="just" rtl="0">
              <a:lnSpc>
                <a:spcPct val="143500"/>
              </a:lnSpc>
            </a:pPr>
            <a:r>
              <a:rPr sz="1400" spc="-5" dirty="0">
                <a:latin typeface="Times New Roman"/>
                <a:cs typeface="Times New Roman"/>
              </a:rPr>
              <a:t>Antennas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this type </a:t>
            </a:r>
            <a:r>
              <a:rPr sz="1400" dirty="0">
                <a:latin typeface="Times New Roman"/>
                <a:cs typeface="Times New Roman"/>
              </a:rPr>
              <a:t>are very </a:t>
            </a:r>
            <a:r>
              <a:rPr sz="1400" spc="-5" dirty="0">
                <a:latin typeface="Times New Roman"/>
                <a:cs typeface="Times New Roman"/>
              </a:rPr>
              <a:t>useful for </a:t>
            </a:r>
            <a:r>
              <a:rPr sz="1400" dirty="0">
                <a:latin typeface="Times New Roman"/>
                <a:cs typeface="Times New Roman"/>
              </a:rPr>
              <a:t>aircraft </a:t>
            </a:r>
            <a:r>
              <a:rPr sz="1400" spc="-5" dirty="0">
                <a:latin typeface="Times New Roman"/>
                <a:cs typeface="Times New Roman"/>
              </a:rPr>
              <a:t>and spacecraft applications,  because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they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can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very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conveniently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flush-mounted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skin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aircraft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6844" y="3654551"/>
            <a:ext cx="3364551" cy="34198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35465" y="3425972"/>
            <a:ext cx="2318546" cy="12576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14984" y="4703063"/>
            <a:ext cx="2407138" cy="1257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62167" y="5993342"/>
            <a:ext cx="1944563" cy="12243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6135" algn="l" rtl="0">
              <a:lnSpc>
                <a:spcPts val="1610"/>
              </a:lnSpc>
            </a:pPr>
            <a:fld id="{81D60167-4931-47E6-BA6A-407CBD079E47}" type="slidenum">
              <a:rPr dirty="0"/>
              <a:pPr marR="826135" algn="l" rtl="0">
                <a:lnSpc>
                  <a:spcPts val="1610"/>
                </a:lnSpc>
              </a:pPr>
              <a:t>1</a:t>
            </a:fld>
            <a:endParaRPr dirty="0"/>
          </a:p>
          <a:p>
            <a:pPr marL="12700" algn="l" rtl="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 algn="l" rtl="0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481075"/>
            <a:ext cx="6240145" cy="105346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308225" marR="2305050" algn="ctr" rtl="0">
              <a:lnSpc>
                <a:spcPts val="1150"/>
              </a:lnSpc>
              <a:spcBef>
                <a:spcPts val="175"/>
              </a:spcBef>
            </a:pP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Antenna and Wave Propagation  Electromagnetic</a:t>
            </a:r>
            <a:r>
              <a:rPr sz="1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Spectrum</a:t>
            </a:r>
            <a:endParaRPr sz="1000">
              <a:latin typeface="Times New Roman"/>
              <a:cs typeface="Times New Roman"/>
            </a:endParaRPr>
          </a:p>
          <a:p>
            <a:pPr marL="12700" marR="5080" algn="l" rtl="0">
              <a:lnSpc>
                <a:spcPct val="143600"/>
              </a:lnSpc>
              <a:spcBef>
                <a:spcPts val="895"/>
              </a:spcBef>
            </a:pPr>
            <a:r>
              <a:rPr sz="1400" spc="-5" dirty="0">
                <a:latin typeface="Times New Roman"/>
                <a:cs typeface="Times New Roman"/>
              </a:rPr>
              <a:t>spacecraft.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addition, they </a:t>
            </a:r>
            <a:r>
              <a:rPr sz="1400" dirty="0">
                <a:latin typeface="Times New Roman"/>
                <a:cs typeface="Times New Roman"/>
              </a:rPr>
              <a:t>can be </a:t>
            </a:r>
            <a:r>
              <a:rPr sz="1400" spc="-5" dirty="0">
                <a:latin typeface="Times New Roman"/>
                <a:cs typeface="Times New Roman"/>
              </a:rPr>
              <a:t>covered with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dielectric material to protect </a:t>
            </a:r>
            <a:r>
              <a:rPr sz="1400" dirty="0">
                <a:latin typeface="Times New Roman"/>
                <a:cs typeface="Times New Roman"/>
              </a:rPr>
              <a:t>them  from hazardous </a:t>
            </a:r>
            <a:r>
              <a:rPr sz="1400" spc="-5" dirty="0">
                <a:latin typeface="Times New Roman"/>
                <a:cs typeface="Times New Roman"/>
              </a:rPr>
              <a:t>conditions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environment.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5285779"/>
            <a:ext cx="6240145" cy="4389755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 algn="just" rtl="0">
              <a:lnSpc>
                <a:spcPct val="100000"/>
              </a:lnSpc>
              <a:spcBef>
                <a:spcPts val="1040"/>
              </a:spcBef>
            </a:pPr>
            <a:r>
              <a:rPr sz="1600" b="1" spc="-5" dirty="0">
                <a:latin typeface="Times New Roman"/>
                <a:cs typeface="Times New Roman"/>
              </a:rPr>
              <a:t>Micro-strip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Antennas</a:t>
            </a:r>
            <a:endParaRPr sz="1600">
              <a:latin typeface="Times New Roman"/>
              <a:cs typeface="Times New Roman"/>
            </a:endParaRPr>
          </a:p>
          <a:p>
            <a:pPr marL="12700" marR="5080" indent="457200" algn="just" rtl="0">
              <a:lnSpc>
                <a:spcPct val="1438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Microstrip antennas became </a:t>
            </a:r>
            <a:r>
              <a:rPr sz="1400" dirty="0">
                <a:latin typeface="Times New Roman"/>
                <a:cs typeface="Times New Roman"/>
              </a:rPr>
              <a:t>very popular </a:t>
            </a:r>
            <a:r>
              <a:rPr sz="1400" spc="-5" dirty="0">
                <a:latin typeface="Times New Roman"/>
                <a:cs typeface="Times New Roman"/>
              </a:rPr>
              <a:t>in the 1970s primarily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space-borne  applications. Today </a:t>
            </a:r>
            <a:r>
              <a:rPr sz="1400" dirty="0">
                <a:latin typeface="Times New Roman"/>
                <a:cs typeface="Times New Roman"/>
              </a:rPr>
              <a:t>they are </a:t>
            </a:r>
            <a:r>
              <a:rPr sz="1400" spc="-5" dirty="0">
                <a:latin typeface="Times New Roman"/>
                <a:cs typeface="Times New Roman"/>
              </a:rPr>
              <a:t>used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government and commercial applications. These  antennas consist </a:t>
            </a:r>
            <a:r>
              <a:rPr sz="1400" dirty="0">
                <a:latin typeface="Times New Roman"/>
                <a:cs typeface="Times New Roman"/>
              </a:rPr>
              <a:t>of a </a:t>
            </a:r>
            <a:r>
              <a:rPr sz="1400" spc="-5" dirty="0">
                <a:latin typeface="Times New Roman"/>
                <a:cs typeface="Times New Roman"/>
              </a:rPr>
              <a:t>metallic patch on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grounded substrate. </a:t>
            </a:r>
            <a:r>
              <a:rPr sz="1400" spc="1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metallic patch can  take many different configurations,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shown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Figure below. </a:t>
            </a:r>
            <a:r>
              <a:rPr sz="1400" dirty="0">
                <a:latin typeface="Times New Roman"/>
                <a:cs typeface="Times New Roman"/>
              </a:rPr>
              <a:t>However, </a:t>
            </a:r>
            <a:r>
              <a:rPr sz="1400" spc="-5" dirty="0">
                <a:latin typeface="Times New Roman"/>
                <a:cs typeface="Times New Roman"/>
              </a:rPr>
              <a:t>the  rectangular and circular patches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the most popular because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ease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analysis and  fabrication,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their attractive radiation characteristics, especially </a:t>
            </a:r>
            <a:r>
              <a:rPr sz="1400" dirty="0">
                <a:latin typeface="Times New Roman"/>
                <a:cs typeface="Times New Roman"/>
              </a:rPr>
              <a:t>low cross-  </a:t>
            </a:r>
            <a:r>
              <a:rPr sz="1400" spc="-5" dirty="0">
                <a:latin typeface="Times New Roman"/>
                <a:cs typeface="Times New Roman"/>
              </a:rPr>
              <a:t>polarization radiation. The Microstrip antennas are </a:t>
            </a:r>
            <a:r>
              <a:rPr sz="1400" dirty="0">
                <a:latin typeface="Times New Roman"/>
                <a:cs typeface="Times New Roman"/>
              </a:rPr>
              <a:t>low </a:t>
            </a:r>
            <a:r>
              <a:rPr sz="1400" spc="-5" dirty="0">
                <a:latin typeface="Times New Roman"/>
                <a:cs typeface="Times New Roman"/>
              </a:rPr>
              <a:t>profile, comfortable to planar  and nonplanar surfaces, simple and inexpensive to fabricate using modern printed-  circuit </a:t>
            </a:r>
            <a:r>
              <a:rPr sz="1400" spc="-10" dirty="0">
                <a:latin typeface="Times New Roman"/>
                <a:cs typeface="Times New Roman"/>
              </a:rPr>
              <a:t>technology, </a:t>
            </a:r>
            <a:r>
              <a:rPr sz="1400" spc="-5" dirty="0">
                <a:latin typeface="Times New Roman"/>
                <a:cs typeface="Times New Roman"/>
              </a:rPr>
              <a:t>mechanically robust </a:t>
            </a:r>
            <a:r>
              <a:rPr sz="1400" spc="-10" dirty="0">
                <a:latin typeface="Times New Roman"/>
                <a:cs typeface="Times New Roman"/>
              </a:rPr>
              <a:t>when </a:t>
            </a:r>
            <a:r>
              <a:rPr sz="1400" spc="-5" dirty="0">
                <a:latin typeface="Times New Roman"/>
                <a:cs typeface="Times New Roman"/>
              </a:rPr>
              <a:t>mounted </a:t>
            </a:r>
            <a:r>
              <a:rPr sz="1400" dirty="0">
                <a:latin typeface="Times New Roman"/>
                <a:cs typeface="Times New Roman"/>
              </a:rPr>
              <a:t>on </a:t>
            </a:r>
            <a:r>
              <a:rPr sz="1400" spc="-10" dirty="0">
                <a:latin typeface="Times New Roman"/>
                <a:cs typeface="Times New Roman"/>
              </a:rPr>
              <a:t>rigid </a:t>
            </a:r>
            <a:r>
              <a:rPr sz="1400" spc="-5" dirty="0">
                <a:latin typeface="Times New Roman"/>
                <a:cs typeface="Times New Roman"/>
              </a:rPr>
              <a:t>surfaces, compatible  with MMIC (?) designs, and </a:t>
            </a:r>
            <a:r>
              <a:rPr sz="1400" dirty="0">
                <a:latin typeface="Times New Roman"/>
                <a:cs typeface="Times New Roman"/>
              </a:rPr>
              <a:t>very </a:t>
            </a:r>
            <a:r>
              <a:rPr sz="1400" spc="-5" dirty="0">
                <a:latin typeface="Times New Roman"/>
                <a:cs typeface="Times New Roman"/>
              </a:rPr>
              <a:t>versatile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terms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resonant </a:t>
            </a:r>
            <a:r>
              <a:rPr sz="1400" dirty="0">
                <a:latin typeface="Times New Roman"/>
                <a:cs typeface="Times New Roman"/>
              </a:rPr>
              <a:t>frequency,  </a:t>
            </a:r>
            <a:r>
              <a:rPr sz="1400" spc="-5" dirty="0">
                <a:latin typeface="Times New Roman"/>
                <a:cs typeface="Times New Roman"/>
              </a:rPr>
              <a:t>polarization, pattern, and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impedance.</a:t>
            </a:r>
            <a:endParaRPr sz="1400">
              <a:latin typeface="Times New Roman"/>
              <a:cs typeface="Times New Roman"/>
            </a:endParaRPr>
          </a:p>
          <a:p>
            <a:pPr marL="12700" marR="6985" indent="457200" algn="just" rtl="0">
              <a:lnSpc>
                <a:spcPct val="1435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These </a:t>
            </a:r>
            <a:r>
              <a:rPr sz="1400" spc="-5" dirty="0">
                <a:latin typeface="Times New Roman"/>
                <a:cs typeface="Times New Roman"/>
              </a:rPr>
              <a:t>antennas 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mounted </a:t>
            </a:r>
            <a:r>
              <a:rPr sz="1400" dirty="0">
                <a:latin typeface="Times New Roman"/>
                <a:cs typeface="Times New Roman"/>
              </a:rPr>
              <a:t>on </a:t>
            </a:r>
            <a:r>
              <a:rPr sz="1400" spc="-5" dirty="0">
                <a:latin typeface="Times New Roman"/>
                <a:cs typeface="Times New Roman"/>
              </a:rPr>
              <a:t>the surface </a:t>
            </a:r>
            <a:r>
              <a:rPr sz="1400" spc="2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high-performance aircraft,  spacecraft, satellites, missiles, cars, and even handheld mobile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telephones.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38597" y="1675074"/>
            <a:ext cx="2086053" cy="34183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21608" y="1591055"/>
            <a:ext cx="3323843" cy="14615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64421" y="3113531"/>
            <a:ext cx="1384078" cy="24094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33800" y="3227831"/>
            <a:ext cx="1819655" cy="20665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6135" algn="l" rtl="0">
              <a:lnSpc>
                <a:spcPts val="1610"/>
              </a:lnSpc>
            </a:pPr>
            <a:fld id="{81D60167-4931-47E6-BA6A-407CBD079E47}" type="slidenum">
              <a:rPr dirty="0"/>
              <a:pPr marR="826135" algn="l" rtl="0">
                <a:lnSpc>
                  <a:spcPts val="1610"/>
                </a:lnSpc>
              </a:pPr>
              <a:t>2</a:t>
            </a:fld>
            <a:endParaRPr dirty="0"/>
          </a:p>
          <a:p>
            <a:pPr marL="12700" algn="l" rtl="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 algn="l" rtl="0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02407" y="481075"/>
            <a:ext cx="1644014" cy="33021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31445" marR="5080" indent="-119380" algn="l" rtl="0">
              <a:lnSpc>
                <a:spcPts val="1150"/>
              </a:lnSpc>
              <a:spcBef>
                <a:spcPts val="175"/>
              </a:spcBef>
            </a:pP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Antenna and Wave Propagation  Electromagnetic</a:t>
            </a:r>
            <a:r>
              <a:rPr sz="1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Spectrum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7414" y="828674"/>
            <a:ext cx="5445760" cy="0"/>
          </a:xfrm>
          <a:custGeom>
            <a:avLst/>
            <a:gdLst/>
            <a:ahLst/>
            <a:cxnLst/>
            <a:rect l="l" t="t" r="r" b="b"/>
            <a:pathLst>
              <a:path w="5445760">
                <a:moveTo>
                  <a:pt x="0" y="0"/>
                </a:moveTo>
                <a:lnTo>
                  <a:pt x="5445760" y="0"/>
                </a:lnTo>
              </a:path>
            </a:pathLst>
          </a:custGeom>
          <a:ln w="1270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71844" y="419099"/>
            <a:ext cx="563879" cy="562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6627" y="7117194"/>
            <a:ext cx="6236335" cy="2550795"/>
          </a:xfrm>
          <a:prstGeom prst="rect">
            <a:avLst/>
          </a:prstGeom>
        </p:spPr>
        <p:txBody>
          <a:bodyPr vert="horz" wrap="square" lIns="0" tIns="132715" rIns="0" bIns="0" rtlCol="0">
            <a:spAutoFit/>
          </a:bodyPr>
          <a:lstStyle/>
          <a:p>
            <a:pPr marL="12700" algn="just" rtl="0">
              <a:lnSpc>
                <a:spcPct val="100000"/>
              </a:lnSpc>
              <a:spcBef>
                <a:spcPts val="1045"/>
              </a:spcBef>
            </a:pPr>
            <a:r>
              <a:rPr sz="1600" b="1" spc="-5" dirty="0">
                <a:latin typeface="Times New Roman"/>
                <a:cs typeface="Times New Roman"/>
              </a:rPr>
              <a:t>Array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Antennas</a:t>
            </a:r>
            <a:endParaRPr sz="1600" dirty="0">
              <a:latin typeface="Times New Roman"/>
              <a:cs typeface="Times New Roman"/>
            </a:endParaRPr>
          </a:p>
          <a:p>
            <a:pPr marL="12700" marR="5080" indent="457200" algn="just" rtl="0">
              <a:lnSpc>
                <a:spcPct val="1438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Many </a:t>
            </a:r>
            <a:r>
              <a:rPr sz="1400" spc="-5" dirty="0">
                <a:latin typeface="Times New Roman"/>
                <a:cs typeface="Times New Roman"/>
              </a:rPr>
              <a:t>applications require radiation characteristics that may </a:t>
            </a:r>
            <a:r>
              <a:rPr sz="1400" dirty="0">
                <a:latin typeface="Times New Roman"/>
                <a:cs typeface="Times New Roman"/>
              </a:rPr>
              <a:t>not be </a:t>
            </a:r>
            <a:r>
              <a:rPr sz="1400" spc="-5" dirty="0">
                <a:latin typeface="Times New Roman"/>
                <a:cs typeface="Times New Roman"/>
              </a:rPr>
              <a:t>achievable  </a:t>
            </a:r>
            <a:r>
              <a:rPr sz="1400" dirty="0">
                <a:latin typeface="Times New Roman"/>
                <a:cs typeface="Times New Roman"/>
              </a:rPr>
              <a:t>by a </a:t>
            </a:r>
            <a:r>
              <a:rPr sz="1400" spc="-5" dirty="0">
                <a:latin typeface="Times New Roman"/>
                <a:cs typeface="Times New Roman"/>
              </a:rPr>
              <a:t>single element.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10" dirty="0">
                <a:latin typeface="Times New Roman"/>
                <a:cs typeface="Times New Roman"/>
              </a:rPr>
              <a:t>may, </a:t>
            </a:r>
            <a:r>
              <a:rPr sz="1400" dirty="0">
                <a:latin typeface="Times New Roman"/>
                <a:cs typeface="Times New Roman"/>
              </a:rPr>
              <a:t>however, </a:t>
            </a:r>
            <a:r>
              <a:rPr sz="1400" spc="-5" dirty="0">
                <a:latin typeface="Times New Roman"/>
                <a:cs typeface="Times New Roman"/>
              </a:rPr>
              <a:t>be possible that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aggregate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radiating  elements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electrical and geometrical arrangement (an array) will result in the  desired radiation characteristics. The arrangement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array may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such that the  radiation </a:t>
            </a:r>
            <a:r>
              <a:rPr sz="1400" dirty="0">
                <a:latin typeface="Times New Roman"/>
                <a:cs typeface="Times New Roman"/>
              </a:rPr>
              <a:t>from the </a:t>
            </a:r>
            <a:r>
              <a:rPr sz="1400" spc="-5" dirty="0">
                <a:latin typeface="Times New Roman"/>
                <a:cs typeface="Times New Roman"/>
              </a:rPr>
              <a:t>elements adds up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give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radiation maximum </a:t>
            </a:r>
            <a:r>
              <a:rPr sz="1400" dirty="0">
                <a:latin typeface="Times New Roman"/>
                <a:cs typeface="Times New Roman"/>
              </a:rPr>
              <a:t>in a </a:t>
            </a:r>
            <a:r>
              <a:rPr sz="1400" spc="-5" dirty="0">
                <a:latin typeface="Times New Roman"/>
                <a:cs typeface="Times New Roman"/>
              </a:rPr>
              <a:t>particular  direction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directions, minimum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others,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otherwise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desired. Typical examples 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arrays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shown in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Figure.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81402" y="1400550"/>
            <a:ext cx="4115801" cy="5638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6135" algn="l" rtl="0">
              <a:lnSpc>
                <a:spcPts val="1610"/>
              </a:lnSpc>
            </a:pPr>
            <a:fld id="{81D60167-4931-47E6-BA6A-407CBD079E47}" type="slidenum">
              <a:rPr dirty="0"/>
              <a:pPr marR="826135" algn="l" rtl="0">
                <a:lnSpc>
                  <a:spcPts val="1610"/>
                </a:lnSpc>
              </a:pPr>
              <a:t>3</a:t>
            </a:fld>
            <a:endParaRPr dirty="0"/>
          </a:p>
          <a:p>
            <a:pPr marL="12700" algn="l" rtl="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 algn="l" rtl="0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481075"/>
            <a:ext cx="6232525" cy="136017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308225" marR="2298065" algn="ctr">
              <a:lnSpc>
                <a:spcPts val="1150"/>
              </a:lnSpc>
              <a:spcBef>
                <a:spcPts val="175"/>
              </a:spcBef>
            </a:pP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Antenna and Wave Propagation  Electromagnetic</a:t>
            </a:r>
            <a:r>
              <a:rPr sz="1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Spectrum</a:t>
            </a:r>
            <a:endParaRPr sz="1000">
              <a:latin typeface="Times New Roman"/>
              <a:cs typeface="Times New Roman"/>
            </a:endParaRPr>
          </a:p>
          <a:p>
            <a:pPr marL="12700" marR="5080" indent="457200" algn="just">
              <a:lnSpc>
                <a:spcPct val="143600"/>
              </a:lnSpc>
              <a:spcBef>
                <a:spcPts val="895"/>
              </a:spcBef>
            </a:pPr>
            <a:r>
              <a:rPr sz="1400" spc="-5" dirty="0">
                <a:latin typeface="Times New Roman"/>
                <a:cs typeface="Times New Roman"/>
              </a:rPr>
              <a:t>Usually </a:t>
            </a:r>
            <a:r>
              <a:rPr sz="1400" dirty="0">
                <a:latin typeface="Times New Roman"/>
                <a:cs typeface="Times New Roman"/>
              </a:rPr>
              <a:t>the term array is </a:t>
            </a:r>
            <a:r>
              <a:rPr sz="1400" spc="-5" dirty="0">
                <a:latin typeface="Times New Roman"/>
                <a:cs typeface="Times New Roman"/>
              </a:rPr>
              <a:t>reserved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arrangement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which the individual  radiators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separate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shown. </a:t>
            </a:r>
            <a:r>
              <a:rPr sz="1400" dirty="0">
                <a:latin typeface="Times New Roman"/>
                <a:cs typeface="Times New Roman"/>
              </a:rPr>
              <a:t>However the </a:t>
            </a:r>
            <a:r>
              <a:rPr sz="1400" spc="-5" dirty="0">
                <a:latin typeface="Times New Roman"/>
                <a:cs typeface="Times New Roman"/>
              </a:rPr>
              <a:t>same </a:t>
            </a:r>
            <a:r>
              <a:rPr sz="1400" dirty="0">
                <a:latin typeface="Times New Roman"/>
                <a:cs typeface="Times New Roman"/>
              </a:rPr>
              <a:t>term is </a:t>
            </a:r>
            <a:r>
              <a:rPr sz="1400" spc="-5" dirty="0">
                <a:latin typeface="Times New Roman"/>
                <a:cs typeface="Times New Roman"/>
              </a:rPr>
              <a:t>also used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describe </a:t>
            </a:r>
            <a:r>
              <a:rPr sz="1400" dirty="0">
                <a:latin typeface="Times New Roman"/>
                <a:cs typeface="Times New Roman"/>
              </a:rPr>
              <a:t>an  </a:t>
            </a:r>
            <a:r>
              <a:rPr sz="1400" spc="-5" dirty="0">
                <a:latin typeface="Times New Roman"/>
                <a:cs typeface="Times New Roman"/>
              </a:rPr>
              <a:t>assembly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radiators </a:t>
            </a:r>
            <a:r>
              <a:rPr sz="1400" spc="-10" dirty="0">
                <a:latin typeface="Times New Roman"/>
                <a:cs typeface="Times New Roman"/>
              </a:rPr>
              <a:t>mounted </a:t>
            </a:r>
            <a:r>
              <a:rPr sz="1400" spc="-5" dirty="0">
                <a:latin typeface="Times New Roman"/>
                <a:cs typeface="Times New Roman"/>
              </a:rPr>
              <a:t>on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continuous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structure.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339" y="1938527"/>
            <a:ext cx="5871974" cy="44272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8827" y="6571488"/>
            <a:ext cx="3244596" cy="30921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84091" y="6571488"/>
            <a:ext cx="3478615" cy="31546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4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481075"/>
            <a:ext cx="6235700" cy="355219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308225" marR="2300605" algn="ctr" rtl="0">
              <a:lnSpc>
                <a:spcPts val="1150"/>
              </a:lnSpc>
              <a:spcBef>
                <a:spcPts val="175"/>
              </a:spcBef>
            </a:pP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Antenna and Wave Propagation  Electromagnetic</a:t>
            </a:r>
            <a:r>
              <a:rPr sz="1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Spectrum</a:t>
            </a:r>
            <a:endParaRPr sz="1000">
              <a:latin typeface="Times New Roman"/>
              <a:cs typeface="Times New Roman"/>
            </a:endParaRPr>
          </a:p>
          <a:p>
            <a:pPr algn="l" rtl="0"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algn="just" rtl="0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Reflector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Antennas</a:t>
            </a:r>
            <a:endParaRPr sz="1600">
              <a:latin typeface="Times New Roman"/>
              <a:cs typeface="Times New Roman"/>
            </a:endParaRPr>
          </a:p>
          <a:p>
            <a:pPr marL="12700" marR="5080" indent="457200" algn="just" rtl="0">
              <a:lnSpc>
                <a:spcPct val="1438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The success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 exploration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outer space has resulted in the advancement of  antenna theory. </a:t>
            </a:r>
            <a:r>
              <a:rPr sz="1400" dirty="0">
                <a:latin typeface="Times New Roman"/>
                <a:cs typeface="Times New Roman"/>
              </a:rPr>
              <a:t>Because of </a:t>
            </a:r>
            <a:r>
              <a:rPr sz="1400" spc="-5" dirty="0">
                <a:latin typeface="Times New Roman"/>
                <a:cs typeface="Times New Roman"/>
              </a:rPr>
              <a:t>the need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communicate over great distances,  sophisticated forms of antennas had to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used in order to </a:t>
            </a:r>
            <a:r>
              <a:rPr sz="1400" spc="-10" dirty="0">
                <a:latin typeface="Times New Roman"/>
                <a:cs typeface="Times New Roman"/>
              </a:rPr>
              <a:t>transmit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receive signals  that had </a:t>
            </a:r>
            <a:r>
              <a:rPr sz="1400" dirty="0">
                <a:latin typeface="Times New Roman"/>
                <a:cs typeface="Times New Roman"/>
              </a:rPr>
              <a:t>to travel </a:t>
            </a:r>
            <a:r>
              <a:rPr sz="1400" spc="-5" dirty="0">
                <a:latin typeface="Times New Roman"/>
                <a:cs typeface="Times New Roman"/>
              </a:rPr>
              <a:t>millions of miles. </a:t>
            </a:r>
            <a:r>
              <a:rPr sz="1400" dirty="0">
                <a:latin typeface="Times New Roman"/>
                <a:cs typeface="Times New Roman"/>
              </a:rPr>
              <a:t>A very </a:t>
            </a:r>
            <a:r>
              <a:rPr sz="1400" spc="-5" dirty="0">
                <a:latin typeface="Times New Roman"/>
                <a:cs typeface="Times New Roman"/>
              </a:rPr>
              <a:t>common antenna form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such </a:t>
            </a:r>
            <a:r>
              <a:rPr sz="1400" spc="-10" dirty="0">
                <a:latin typeface="Times New Roman"/>
                <a:cs typeface="Times New Roman"/>
              </a:rPr>
              <a:t>an  </a:t>
            </a:r>
            <a:r>
              <a:rPr sz="1400" spc="-5" dirty="0">
                <a:latin typeface="Times New Roman"/>
                <a:cs typeface="Times New Roman"/>
              </a:rPr>
              <a:t>application </a:t>
            </a:r>
            <a:r>
              <a:rPr sz="1400" dirty="0">
                <a:latin typeface="Times New Roman"/>
                <a:cs typeface="Times New Roman"/>
              </a:rPr>
              <a:t>is a </a:t>
            </a:r>
            <a:r>
              <a:rPr sz="1400" spc="-5" dirty="0">
                <a:latin typeface="Times New Roman"/>
                <a:cs typeface="Times New Roman"/>
              </a:rPr>
              <a:t>parabolic reflector shown in Figures below. Antennas of this type have  been built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diameters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large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305 </a:t>
            </a:r>
            <a:r>
              <a:rPr sz="1400" spc="-15" dirty="0">
                <a:latin typeface="Times New Roman"/>
                <a:cs typeface="Times New Roman"/>
              </a:rPr>
              <a:t>m. </a:t>
            </a:r>
            <a:r>
              <a:rPr sz="1400" dirty="0">
                <a:latin typeface="Times New Roman"/>
                <a:cs typeface="Times New Roman"/>
              </a:rPr>
              <a:t>Such </a:t>
            </a:r>
            <a:r>
              <a:rPr sz="1400" spc="-5" dirty="0">
                <a:latin typeface="Times New Roman"/>
                <a:cs typeface="Times New Roman"/>
              </a:rPr>
              <a:t>large dimensions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needed to  achieve the high gain </a:t>
            </a:r>
            <a:r>
              <a:rPr sz="1400" dirty="0">
                <a:latin typeface="Times New Roman"/>
                <a:cs typeface="Times New Roman"/>
              </a:rPr>
              <a:t>required to </a:t>
            </a:r>
            <a:r>
              <a:rPr sz="1400" spc="-5" dirty="0">
                <a:latin typeface="Times New Roman"/>
                <a:cs typeface="Times New Roman"/>
              </a:rPr>
              <a:t>transmit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receive signals after millions of miles </a:t>
            </a:r>
            <a:r>
              <a:rPr sz="1400" dirty="0">
                <a:latin typeface="Times New Roman"/>
                <a:cs typeface="Times New Roman"/>
              </a:rPr>
              <a:t>of  </a:t>
            </a:r>
            <a:r>
              <a:rPr sz="1400" spc="-5" dirty="0">
                <a:latin typeface="Times New Roman"/>
                <a:cs typeface="Times New Roman"/>
              </a:rPr>
              <a:t>travel. Another </a:t>
            </a:r>
            <a:r>
              <a:rPr sz="1400" dirty="0">
                <a:latin typeface="Times New Roman"/>
                <a:cs typeface="Times New Roman"/>
              </a:rPr>
              <a:t>form of a </a:t>
            </a:r>
            <a:r>
              <a:rPr sz="1400" spc="-5" dirty="0">
                <a:latin typeface="Times New Roman"/>
                <a:cs typeface="Times New Roman"/>
              </a:rPr>
              <a:t>reflector, </a:t>
            </a:r>
            <a:r>
              <a:rPr sz="1400" spc="-10" dirty="0">
                <a:latin typeface="Times New Roman"/>
                <a:cs typeface="Times New Roman"/>
              </a:rPr>
              <a:t>although </a:t>
            </a:r>
            <a:r>
              <a:rPr sz="1400" spc="-5" dirty="0">
                <a:latin typeface="Times New Roman"/>
                <a:cs typeface="Times New Roman"/>
              </a:rPr>
              <a:t>not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common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the parabolic, is the  </a:t>
            </a:r>
            <a:r>
              <a:rPr sz="1400" dirty="0">
                <a:latin typeface="Times New Roman"/>
                <a:cs typeface="Times New Roman"/>
              </a:rPr>
              <a:t>corner</a:t>
            </a:r>
            <a:r>
              <a:rPr sz="1400" spc="-5" dirty="0">
                <a:latin typeface="Times New Roman"/>
                <a:cs typeface="Times New Roman"/>
              </a:rPr>
              <a:t> reflector.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83691" y="4503186"/>
            <a:ext cx="2994720" cy="42710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84091" y="6374891"/>
            <a:ext cx="3191256" cy="26258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84091" y="4437887"/>
            <a:ext cx="3191256" cy="1828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6135" algn="l" rtl="0">
              <a:lnSpc>
                <a:spcPts val="1610"/>
              </a:lnSpc>
            </a:pPr>
            <a:fld id="{81D60167-4931-47E6-BA6A-407CBD079E47}" type="slidenum">
              <a:rPr dirty="0"/>
              <a:pPr marR="826135" algn="l" rtl="0">
                <a:lnSpc>
                  <a:spcPts val="1610"/>
                </a:lnSpc>
              </a:pPr>
              <a:t>5</a:t>
            </a:fld>
            <a:endParaRPr dirty="0"/>
          </a:p>
          <a:p>
            <a:pPr marL="12700" algn="l" rtl="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 algn="l" rtl="0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481075"/>
            <a:ext cx="6238240" cy="477901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308225" marR="2303145" algn="ctr" rtl="0">
              <a:lnSpc>
                <a:spcPts val="1150"/>
              </a:lnSpc>
              <a:spcBef>
                <a:spcPts val="175"/>
              </a:spcBef>
            </a:pP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Antenna and Wave Propagation  Electromagnetic</a:t>
            </a:r>
            <a:r>
              <a:rPr sz="1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Spectrum</a:t>
            </a:r>
            <a:endParaRPr sz="1000">
              <a:latin typeface="Times New Roman"/>
              <a:cs typeface="Times New Roman"/>
            </a:endParaRPr>
          </a:p>
          <a:p>
            <a:pPr algn="l" rtl="0"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algn="just" rtl="0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Lens Antennas</a:t>
            </a:r>
            <a:endParaRPr sz="1600">
              <a:latin typeface="Times New Roman"/>
              <a:cs typeface="Times New Roman"/>
            </a:endParaRPr>
          </a:p>
          <a:p>
            <a:pPr marL="12700" marR="5080" indent="457200" algn="just" rtl="0">
              <a:lnSpc>
                <a:spcPct val="1437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Lenses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primarily used to collimate incident divergent energy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prevent it  </a:t>
            </a:r>
            <a:r>
              <a:rPr sz="1400" dirty="0">
                <a:latin typeface="Times New Roman"/>
                <a:cs typeface="Times New Roman"/>
              </a:rPr>
              <a:t>from </a:t>
            </a:r>
            <a:r>
              <a:rPr sz="1400" spc="-5" dirty="0">
                <a:latin typeface="Times New Roman"/>
                <a:cs typeface="Times New Roman"/>
              </a:rPr>
              <a:t>spreading in undesired directions.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properly shaping the geometrical  configuration and </a:t>
            </a:r>
            <a:r>
              <a:rPr sz="1400" spc="-10" dirty="0">
                <a:latin typeface="Times New Roman"/>
                <a:cs typeface="Times New Roman"/>
              </a:rPr>
              <a:t>choosing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appropriate </a:t>
            </a:r>
            <a:r>
              <a:rPr sz="1400" spc="-5" dirty="0">
                <a:latin typeface="Times New Roman"/>
                <a:cs typeface="Times New Roman"/>
              </a:rPr>
              <a:t>material of the lenses, they </a:t>
            </a:r>
            <a:r>
              <a:rPr sz="1400" dirty="0">
                <a:latin typeface="Times New Roman"/>
                <a:cs typeface="Times New Roman"/>
              </a:rPr>
              <a:t>can </a:t>
            </a:r>
            <a:r>
              <a:rPr sz="1400" spc="-5" dirty="0">
                <a:latin typeface="Times New Roman"/>
                <a:cs typeface="Times New Roman"/>
              </a:rPr>
              <a:t>transform  various </a:t>
            </a:r>
            <a:r>
              <a:rPr sz="1400" spc="-10" dirty="0">
                <a:latin typeface="Times New Roman"/>
                <a:cs typeface="Times New Roman"/>
              </a:rPr>
              <a:t>forms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divergent energy into </a:t>
            </a:r>
            <a:r>
              <a:rPr sz="1400" dirty="0">
                <a:latin typeface="Times New Roman"/>
                <a:cs typeface="Times New Roman"/>
              </a:rPr>
              <a:t>plane </a:t>
            </a:r>
            <a:r>
              <a:rPr sz="1400" spc="-5" dirty="0">
                <a:latin typeface="Times New Roman"/>
                <a:cs typeface="Times New Roman"/>
              </a:rPr>
              <a:t>waves. They </a:t>
            </a:r>
            <a:r>
              <a:rPr sz="1400" dirty="0">
                <a:latin typeface="Times New Roman"/>
                <a:cs typeface="Times New Roman"/>
              </a:rPr>
              <a:t>can be </a:t>
            </a:r>
            <a:r>
              <a:rPr sz="1400" spc="-5" dirty="0">
                <a:latin typeface="Times New Roman"/>
                <a:cs typeface="Times New Roman"/>
              </a:rPr>
              <a:t>used in </a:t>
            </a:r>
            <a:r>
              <a:rPr sz="1400" spc="5" dirty="0">
                <a:latin typeface="Times New Roman"/>
                <a:cs typeface="Times New Roman"/>
              </a:rPr>
              <a:t>most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 same applications </a:t>
            </a:r>
            <a:r>
              <a:rPr sz="1400" dirty="0">
                <a:latin typeface="Times New Roman"/>
                <a:cs typeface="Times New Roman"/>
              </a:rPr>
              <a:t>as are </a:t>
            </a:r>
            <a:r>
              <a:rPr sz="1400" spc="-5" dirty="0">
                <a:latin typeface="Times New Roman"/>
                <a:cs typeface="Times New Roman"/>
              </a:rPr>
              <a:t>the parabolic reflectors, especially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higher frequencies.  Their dimensions and weight become exceedingly </a:t>
            </a:r>
            <a:r>
              <a:rPr sz="1400" dirty="0">
                <a:latin typeface="Times New Roman"/>
                <a:cs typeface="Times New Roman"/>
              </a:rPr>
              <a:t>large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lower frequencies. Lens  antennas are classified according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material </a:t>
            </a:r>
            <a:r>
              <a:rPr sz="1400" spc="-5" dirty="0">
                <a:latin typeface="Times New Roman"/>
                <a:cs typeface="Times New Roman"/>
              </a:rPr>
              <a:t>from which they </a:t>
            </a:r>
            <a:r>
              <a:rPr sz="1400" dirty="0">
                <a:latin typeface="Times New Roman"/>
                <a:cs typeface="Times New Roman"/>
              </a:rPr>
              <a:t>are constructed, </a:t>
            </a:r>
            <a:r>
              <a:rPr sz="1400" spc="-5" dirty="0">
                <a:latin typeface="Times New Roman"/>
                <a:cs typeface="Times New Roman"/>
              </a:rPr>
              <a:t>or  according to their geometrical shape. Some forms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shown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Figure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below.</a:t>
            </a:r>
            <a:endParaRPr sz="1400">
              <a:latin typeface="Times New Roman"/>
              <a:cs typeface="Times New Roman"/>
            </a:endParaRPr>
          </a:p>
          <a:p>
            <a:pPr marL="12700" marR="6350" indent="457200" algn="just" rtl="0">
              <a:lnSpc>
                <a:spcPct val="14380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summary,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ideal antenna is one that will radiate </a:t>
            </a:r>
            <a:r>
              <a:rPr sz="1400" spc="-10" dirty="0">
                <a:latin typeface="Times New Roman"/>
                <a:cs typeface="Times New Roman"/>
              </a:rPr>
              <a:t>all </a:t>
            </a:r>
            <a:r>
              <a:rPr sz="1400" spc="-5" dirty="0">
                <a:latin typeface="Times New Roman"/>
                <a:cs typeface="Times New Roman"/>
              </a:rPr>
              <a:t>the power delivered to it  </a:t>
            </a:r>
            <a:r>
              <a:rPr sz="1400" dirty="0">
                <a:latin typeface="Times New Roman"/>
                <a:cs typeface="Times New Roman"/>
              </a:rPr>
              <a:t>from the </a:t>
            </a:r>
            <a:r>
              <a:rPr sz="1400" spc="-5" dirty="0">
                <a:latin typeface="Times New Roman"/>
                <a:cs typeface="Times New Roman"/>
              </a:rPr>
              <a:t>transmitter </a:t>
            </a:r>
            <a:r>
              <a:rPr sz="1400" dirty="0">
                <a:latin typeface="Times New Roman"/>
                <a:cs typeface="Times New Roman"/>
              </a:rPr>
              <a:t>in a </a:t>
            </a:r>
            <a:r>
              <a:rPr sz="1400" spc="-5" dirty="0">
                <a:latin typeface="Times New Roman"/>
                <a:cs typeface="Times New Roman"/>
              </a:rPr>
              <a:t>desired direction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directions.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practice, however, </a:t>
            </a:r>
            <a:r>
              <a:rPr sz="1400" spc="-10" dirty="0">
                <a:latin typeface="Times New Roman"/>
                <a:cs typeface="Times New Roman"/>
              </a:rPr>
              <a:t>such  </a:t>
            </a:r>
            <a:r>
              <a:rPr sz="1400" spc="-5" dirty="0">
                <a:latin typeface="Times New Roman"/>
                <a:cs typeface="Times New Roman"/>
              </a:rPr>
              <a:t>ideal performances cannot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achieved but may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closely approached. Various types 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antennas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available and each type </a:t>
            </a:r>
            <a:r>
              <a:rPr sz="1400" dirty="0">
                <a:latin typeface="Times New Roman"/>
                <a:cs typeface="Times New Roman"/>
              </a:rPr>
              <a:t>can </a:t>
            </a:r>
            <a:r>
              <a:rPr sz="1400" spc="-5" dirty="0">
                <a:latin typeface="Times New Roman"/>
                <a:cs typeface="Times New Roman"/>
              </a:rPr>
              <a:t>take different </a:t>
            </a:r>
            <a:r>
              <a:rPr sz="1400" spc="-10" dirty="0">
                <a:latin typeface="Times New Roman"/>
                <a:cs typeface="Times New Roman"/>
              </a:rPr>
              <a:t>forms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order to achieve the  desired radiation characteristics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the particular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application.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89072" y="5551614"/>
            <a:ext cx="4302079" cy="25164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94176" y="8167115"/>
            <a:ext cx="3073907" cy="15531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1144" y="8194547"/>
            <a:ext cx="2866644" cy="15422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6135" algn="l" rtl="0">
              <a:lnSpc>
                <a:spcPts val="1610"/>
              </a:lnSpc>
            </a:pPr>
            <a:fld id="{81D60167-4931-47E6-BA6A-407CBD079E47}" type="slidenum">
              <a:rPr dirty="0"/>
              <a:pPr marR="826135" algn="l" rtl="0">
                <a:lnSpc>
                  <a:spcPts val="1610"/>
                </a:lnSpc>
              </a:pPr>
              <a:t>6</a:t>
            </a:fld>
            <a:endParaRPr dirty="0"/>
          </a:p>
          <a:p>
            <a:pPr marL="12700" algn="l" rtl="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 algn="l" rtl="0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05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987</Words>
  <Application>Microsoft Office PowerPoint</Application>
  <PresentationFormat>مخصص</PresentationFormat>
  <Paragraphs>46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Baquba</dc:creator>
  <cp:lastModifiedBy>RAMI</cp:lastModifiedBy>
  <cp:revision>2</cp:revision>
  <dcterms:created xsi:type="dcterms:W3CDTF">2018-11-10T23:06:24Z</dcterms:created>
  <dcterms:modified xsi:type="dcterms:W3CDTF">2018-11-10T23:24:54Z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2018-11-10T00:00:00Z</vt:filetime>
  </property>
</Properties>
</file>