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64" r:id="rId11"/>
    <p:sldId id="265" r:id="rId12"/>
    <p:sldId id="266" r:id="rId13"/>
    <p:sldId id="267" r:id="rId14"/>
    <p:sldId id="269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BBD9B2-A229-445A-8A32-FFD90A2FB7E2}" type="datetimeFigureOut">
              <a:rPr lang="en-US" smtClean="0"/>
              <a:t>3/11/2018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18605-A06F-4798-87D7-AE22F0B2F5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969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618605-A06F-4798-87D7-AE22F0B2F55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939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28600"/>
            <a:ext cx="8153400" cy="6248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63246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DF966B-CCB9-4795-9635-B84B4FC72D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98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Lecturer 13</a:t>
            </a:r>
            <a:br>
              <a:rPr lang="en-US" dirty="0" smtClean="0"/>
            </a:br>
            <a:r>
              <a:rPr lang="en-US" b="1" dirty="0"/>
              <a:t>Submerged Arc Welding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3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-76200"/>
            <a:ext cx="8229600" cy="334962"/>
          </a:xfrm>
        </p:spPr>
        <p:txBody>
          <a:bodyPr>
            <a:noAutofit/>
          </a:bodyPr>
          <a:lstStyle/>
          <a:p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>Welding Parameters-Welding </a:t>
            </a:r>
            <a:r>
              <a:rPr lang="en-US" sz="3200" b="1" dirty="0" smtClean="0"/>
              <a:t>Voltage, Speed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8915400" cy="647700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6800" dirty="0" smtClean="0"/>
              <a:t>-Welding voltage  </a:t>
            </a:r>
            <a:r>
              <a:rPr lang="en-US" sz="6800" dirty="0"/>
              <a:t>used in SAW ranges from 20-35 </a:t>
            </a:r>
            <a:r>
              <a:rPr lang="en-US" sz="6800" dirty="0" smtClean="0"/>
              <a:t>V</a:t>
            </a:r>
          </a:p>
          <a:p>
            <a:pPr marL="0" indent="0">
              <a:buNone/>
            </a:pPr>
            <a:endParaRPr lang="en-US" sz="6800" dirty="0" smtClean="0"/>
          </a:p>
          <a:p>
            <a:pPr marL="0" indent="0">
              <a:buNone/>
            </a:pPr>
            <a:r>
              <a:rPr lang="en-US" sz="6800" dirty="0" smtClean="0"/>
              <a:t>-Too high welding </a:t>
            </a:r>
            <a:r>
              <a:rPr lang="en-US" sz="6800" dirty="0"/>
              <a:t>voltage (more arc length) leads to flatter and wider weld bead, higher </a:t>
            </a:r>
            <a:r>
              <a:rPr lang="en-US" sz="6800" dirty="0" smtClean="0"/>
              <a:t>flux</a:t>
            </a:r>
          </a:p>
          <a:p>
            <a:pPr marL="0" indent="0">
              <a:buNone/>
            </a:pPr>
            <a:endParaRPr lang="en-US" sz="6800" dirty="0"/>
          </a:p>
          <a:p>
            <a:pPr marL="0" indent="0">
              <a:buNone/>
            </a:pPr>
            <a:r>
              <a:rPr lang="en-US" sz="6800" dirty="0"/>
              <a:t> </a:t>
            </a:r>
            <a:r>
              <a:rPr lang="en-US" sz="6800" dirty="0" smtClean="0"/>
              <a:t> consumption</a:t>
            </a:r>
            <a:r>
              <a:rPr lang="en-US" sz="6800" dirty="0"/>
              <a:t>, and increased gap bridging capability under poor fit-up </a:t>
            </a:r>
            <a:r>
              <a:rPr lang="en-US" sz="6800" dirty="0" smtClean="0"/>
              <a:t>conditions</a:t>
            </a:r>
          </a:p>
          <a:p>
            <a:pPr marL="0" indent="0">
              <a:buNone/>
            </a:pPr>
            <a:endParaRPr lang="en-US" sz="6800" dirty="0"/>
          </a:p>
          <a:p>
            <a:pPr marL="0" indent="0">
              <a:buNone/>
            </a:pPr>
            <a:r>
              <a:rPr lang="en-US" sz="6800" dirty="0" smtClean="0"/>
              <a:t>-Low </a:t>
            </a:r>
            <a:r>
              <a:rPr lang="en-US" sz="6800" dirty="0"/>
              <a:t>welding voltage produces narrow &amp; peaked bead and poor </a:t>
            </a:r>
            <a:r>
              <a:rPr lang="en-US" sz="6800" dirty="0" smtClean="0"/>
              <a:t>slag</a:t>
            </a:r>
          </a:p>
          <a:p>
            <a:pPr marL="0" indent="0">
              <a:buNone/>
            </a:pPr>
            <a:endParaRPr lang="en-US" sz="6800" dirty="0"/>
          </a:p>
          <a:p>
            <a:pPr marL="0" indent="0">
              <a:buNone/>
            </a:pPr>
            <a:r>
              <a:rPr lang="en-US" sz="6800" b="1" dirty="0"/>
              <a:t>-</a:t>
            </a:r>
            <a:r>
              <a:rPr lang="en-US" sz="6800" b="1" dirty="0" smtClean="0"/>
              <a:t>Welding </a:t>
            </a:r>
            <a:r>
              <a:rPr lang="en-US" sz="6800" b="1" dirty="0"/>
              <a:t>speed</a:t>
            </a:r>
          </a:p>
          <a:p>
            <a:pPr marL="0" indent="0">
              <a:buNone/>
            </a:pPr>
            <a:r>
              <a:rPr lang="en-US" sz="6800" dirty="0" smtClean="0"/>
              <a:t>-Required </a:t>
            </a:r>
            <a:r>
              <a:rPr lang="en-US" sz="6800" dirty="0"/>
              <a:t>bead geometry and penetration in a weld joint are obtained only with an</a:t>
            </a:r>
          </a:p>
          <a:p>
            <a:pPr marL="0" indent="0">
              <a:buNone/>
            </a:pPr>
            <a:r>
              <a:rPr lang="en-US" sz="6800" dirty="0"/>
              <a:t>optimum speed of welding arc during SAW</a:t>
            </a:r>
            <a:r>
              <a:rPr lang="en-US" sz="6800" dirty="0" smtClean="0"/>
              <a:t>.</a:t>
            </a:r>
          </a:p>
          <a:p>
            <a:endParaRPr lang="en-US" sz="6800" dirty="0"/>
          </a:p>
          <a:p>
            <a:pPr marL="0" indent="0">
              <a:buNone/>
            </a:pPr>
            <a:r>
              <a:rPr lang="en-US" sz="6800" dirty="0" smtClean="0"/>
              <a:t>-Speed </a:t>
            </a:r>
            <a:r>
              <a:rPr lang="en-US" sz="6800" dirty="0"/>
              <a:t>higher </a:t>
            </a:r>
            <a:r>
              <a:rPr lang="en-US" sz="6800" dirty="0" smtClean="0"/>
              <a:t>than optimum </a:t>
            </a:r>
            <a:r>
              <a:rPr lang="en-US" sz="6800" dirty="0"/>
              <a:t>one reduces heat input per unit length which in turn results in </a:t>
            </a:r>
            <a:r>
              <a:rPr lang="en-US" sz="6800" dirty="0" smtClean="0"/>
              <a:t>low deposition </a:t>
            </a:r>
            <a:r>
              <a:rPr lang="en-US" sz="6800" dirty="0"/>
              <a:t>rate of weld metal, decreased weld reinforcement and shallow</a:t>
            </a:r>
          </a:p>
          <a:p>
            <a:pPr marL="0" indent="0">
              <a:buNone/>
            </a:pPr>
            <a:r>
              <a:rPr lang="en-US" sz="6800" dirty="0"/>
              <a:t>penetration </a:t>
            </a:r>
            <a:r>
              <a:rPr lang="en-US" sz="6800" dirty="0" smtClean="0"/>
              <a:t>.</a:t>
            </a:r>
          </a:p>
          <a:p>
            <a:pPr marL="0" indent="0">
              <a:buNone/>
            </a:pPr>
            <a:endParaRPr lang="en-US" sz="6800" dirty="0" smtClean="0"/>
          </a:p>
          <a:p>
            <a:pPr marL="0" indent="0">
              <a:buNone/>
            </a:pPr>
            <a:r>
              <a:rPr lang="en-US" sz="6800" dirty="0" smtClean="0"/>
              <a:t>-Too </a:t>
            </a:r>
            <a:r>
              <a:rPr lang="en-US" sz="6800" dirty="0"/>
              <a:t>high welding speed increases tendency for </a:t>
            </a:r>
            <a:r>
              <a:rPr lang="en-US" sz="6800" dirty="0" smtClean="0"/>
              <a:t>a) undercut </a:t>
            </a:r>
            <a:r>
              <a:rPr lang="en-US" sz="6800" dirty="0"/>
              <a:t>in weld owing to reduced heat input, b) arc blow due to higher </a:t>
            </a:r>
            <a:r>
              <a:rPr lang="en-US" sz="6800" dirty="0" smtClean="0"/>
              <a:t>relative movement </a:t>
            </a:r>
            <a:r>
              <a:rPr lang="en-US" sz="6800" dirty="0"/>
              <a:t>of arc with respect to ambient gases and c) porosity as air pocket </a:t>
            </a:r>
            <a:r>
              <a:rPr lang="en-US" sz="6800" dirty="0" smtClean="0"/>
              <a:t>are entrapped </a:t>
            </a:r>
            <a:r>
              <a:rPr lang="en-US" sz="6800" dirty="0"/>
              <a:t>due to rapid solidification of the weld </a:t>
            </a:r>
            <a:r>
              <a:rPr lang="en-US" sz="6800" dirty="0" smtClean="0"/>
              <a:t>metal.</a:t>
            </a:r>
          </a:p>
          <a:p>
            <a:pPr marL="0" indent="0">
              <a:buNone/>
            </a:pPr>
            <a:endParaRPr lang="en-US" sz="6800" dirty="0" smtClean="0"/>
          </a:p>
          <a:p>
            <a:pPr marL="0" indent="0">
              <a:buNone/>
            </a:pPr>
            <a:r>
              <a:rPr lang="en-US" sz="6800" dirty="0" smtClean="0"/>
              <a:t>- Low welding </a:t>
            </a:r>
            <a:r>
              <a:rPr lang="en-US" sz="6800" dirty="0"/>
              <a:t>speed increases heat input per unit length which in turn may lead to</a:t>
            </a:r>
          </a:p>
          <a:p>
            <a:pPr marL="0" indent="0">
              <a:buNone/>
            </a:pPr>
            <a:r>
              <a:rPr lang="en-US" sz="6800" dirty="0"/>
              <a:t>increased tendency of melt through and reduction in tendency for development of</a:t>
            </a:r>
          </a:p>
          <a:p>
            <a:pPr marL="0" indent="0">
              <a:buNone/>
            </a:pPr>
            <a:r>
              <a:rPr lang="en-US" sz="6800" dirty="0"/>
              <a:t>porosity and slag </a:t>
            </a:r>
            <a:r>
              <a:rPr lang="en-US" sz="6800" dirty="0" smtClean="0"/>
              <a:t>inclusion(  non metallic solid martials entrapped in weld metal or between weld </a:t>
            </a:r>
            <a:r>
              <a:rPr lang="en-US" sz="6800" dirty="0" err="1" smtClean="0"/>
              <a:t>etal</a:t>
            </a:r>
            <a:r>
              <a:rPr lang="en-US" sz="6800" dirty="0" smtClean="0"/>
              <a:t>  and base metal .</a:t>
            </a:r>
            <a:endParaRPr lang="en-US" sz="6800" dirty="0"/>
          </a:p>
        </p:txBody>
      </p:sp>
    </p:spTree>
    <p:extLst>
      <p:ext uri="{BB962C8B-B14F-4D97-AF65-F5344CB8AC3E}">
        <p14:creationId xmlns:p14="http://schemas.microsoft.com/office/powerpoint/2010/main" val="189939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642" y="381000"/>
            <a:ext cx="9067800" cy="457200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Effect </a:t>
            </a:r>
            <a:r>
              <a:rPr lang="en-US" sz="3200" b="1" dirty="0"/>
              <a:t>of </a:t>
            </a:r>
            <a:r>
              <a:rPr lang="en-US" sz="3200" b="1" dirty="0" smtClean="0"/>
              <a:t>Welding Parameters on Bead Geometry 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609600"/>
            <a:ext cx="9296400" cy="6248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-Bead </a:t>
            </a:r>
            <a:r>
              <a:rPr lang="en-US" sz="2400" dirty="0"/>
              <a:t>geometry and depth of penetration are two important </a:t>
            </a:r>
            <a:r>
              <a:rPr lang="en-US" sz="2400" dirty="0" smtClean="0"/>
              <a:t>     characteristics </a:t>
            </a:r>
            <a:r>
              <a:rPr lang="en-US" sz="2400" dirty="0"/>
              <a:t>of </a:t>
            </a:r>
            <a:r>
              <a:rPr lang="en-US" sz="2400" dirty="0" smtClean="0"/>
              <a:t>the weld </a:t>
            </a:r>
            <a:r>
              <a:rPr lang="en-US" sz="2400" dirty="0"/>
              <a:t>bead that are influenced by size of the </a:t>
            </a:r>
            <a:r>
              <a:rPr lang="en-US" sz="2400" dirty="0" smtClean="0"/>
              <a:t>  electrode </a:t>
            </a:r>
            <a:r>
              <a:rPr lang="en-US" sz="2400" dirty="0"/>
              <a:t>for a given welding </a:t>
            </a:r>
            <a:r>
              <a:rPr lang="en-US" sz="2400" dirty="0" smtClean="0"/>
              <a:t>current setting.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-An </a:t>
            </a:r>
            <a:r>
              <a:rPr lang="en-US" sz="2400" dirty="0"/>
              <a:t>increase in size of </a:t>
            </a:r>
            <a:r>
              <a:rPr lang="en-US" sz="2400" dirty="0" smtClean="0"/>
              <a:t>the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  <a:r>
              <a:rPr lang="en-US" sz="2400" dirty="0"/>
              <a:t>electrode decreases the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depth of penetration </a:t>
            </a:r>
            <a:r>
              <a:rPr lang="en-US" sz="2400" dirty="0"/>
              <a:t>and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increases </a:t>
            </a:r>
            <a:r>
              <a:rPr lang="en-US" sz="2400" dirty="0"/>
              <a:t>width of weld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bead </a:t>
            </a:r>
            <a:r>
              <a:rPr lang="en-US" sz="2400" dirty="0"/>
              <a:t>for a given welding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 current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-Large </a:t>
            </a:r>
            <a:r>
              <a:rPr lang="en-US" sz="2400" dirty="0"/>
              <a:t>diameter electrodes are primarily selected to take two </a:t>
            </a:r>
            <a:r>
              <a:rPr lang="en-US" sz="2400" dirty="0" smtClean="0"/>
              <a:t>advantages:</a:t>
            </a:r>
          </a:p>
          <a:p>
            <a:pPr marL="0" indent="0">
              <a:buNone/>
            </a:pPr>
            <a:r>
              <a:rPr lang="en-US" sz="2400" dirty="0" smtClean="0"/>
              <a:t> a)higher </a:t>
            </a:r>
            <a:r>
              <a:rPr lang="en-US" sz="2400" dirty="0"/>
              <a:t>deposition rate owing to their higher current carrying capacity </a:t>
            </a:r>
            <a:r>
              <a:rPr lang="en-US" sz="2400" dirty="0" smtClean="0"/>
              <a:t>    and </a:t>
            </a:r>
            <a:r>
              <a:rPr lang="en-US" sz="2400" dirty="0"/>
              <a:t>b) </a:t>
            </a:r>
            <a:r>
              <a:rPr lang="en-US" sz="2400" dirty="0" smtClean="0"/>
              <a:t>good gap </a:t>
            </a:r>
            <a:r>
              <a:rPr lang="en-US" sz="2400" dirty="0"/>
              <a:t>bridging capability under poor fit-up conditions of the </a:t>
            </a:r>
            <a:r>
              <a:rPr lang="en-US" sz="2400" dirty="0" smtClean="0"/>
              <a:t> plates </a:t>
            </a:r>
            <a:r>
              <a:rPr lang="en-US" sz="2400" dirty="0"/>
              <a:t>to be welded </a:t>
            </a:r>
            <a:r>
              <a:rPr lang="en-US" sz="2400" dirty="0" smtClean="0"/>
              <a:t>due to </a:t>
            </a:r>
            <a:r>
              <a:rPr lang="en-US" sz="2400" dirty="0"/>
              <a:t>wider weld bead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442" r="7053" b="4115"/>
          <a:stretch/>
        </p:blipFill>
        <p:spPr bwMode="auto">
          <a:xfrm>
            <a:off x="3657600" y="1819940"/>
            <a:ext cx="5334000" cy="2631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99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SAW Advantage and Limitations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067800" cy="6019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-SAW offers </a:t>
            </a:r>
            <a:r>
              <a:rPr lang="en-US" dirty="0"/>
              <a:t>following important </a:t>
            </a:r>
            <a:r>
              <a:rPr lang="en-US" dirty="0" smtClean="0"/>
              <a:t>advantages:</a:t>
            </a:r>
          </a:p>
          <a:p>
            <a:pPr marL="0" indent="0">
              <a:buNone/>
            </a:pPr>
            <a:r>
              <a:rPr lang="en-US" dirty="0" smtClean="0"/>
              <a:t>      1-High </a:t>
            </a:r>
            <a:r>
              <a:rPr lang="en-US" dirty="0"/>
              <a:t>productivity due to high deposition rate of the welding metal</a:t>
            </a:r>
          </a:p>
          <a:p>
            <a:pPr marL="0" indent="0">
              <a:buNone/>
            </a:pPr>
            <a:r>
              <a:rPr lang="en-US" dirty="0" smtClean="0"/>
              <a:t>capability </a:t>
            </a:r>
            <a:r>
              <a:rPr lang="en-US" dirty="0"/>
              <a:t>weld continuously without interruptions as electrode</a:t>
            </a:r>
          </a:p>
          <a:p>
            <a:pPr marL="0" indent="0">
              <a:buNone/>
            </a:pPr>
            <a:r>
              <a:rPr lang="en-US" dirty="0"/>
              <a:t>is fed from spool, and the process works under 100% duty cycle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2-High </a:t>
            </a:r>
            <a:r>
              <a:rPr lang="en-US" dirty="0"/>
              <a:t>depth of penetration allows welding of thick </a:t>
            </a:r>
            <a:r>
              <a:rPr lang="en-US" dirty="0" smtClean="0"/>
              <a:t>sections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3-Smooth </a:t>
            </a:r>
            <a:r>
              <a:rPr lang="en-US" dirty="0"/>
              <a:t>weld bead is produced without stresses raisers as SAW is</a:t>
            </a:r>
          </a:p>
          <a:p>
            <a:pPr marL="0" indent="0">
              <a:buNone/>
            </a:pPr>
            <a:r>
              <a:rPr lang="en-US" dirty="0"/>
              <a:t>carried out without sparks, smoke and </a:t>
            </a:r>
            <a:r>
              <a:rPr lang="en-US" dirty="0" smtClean="0"/>
              <a:t>spatter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-Limitations </a:t>
            </a:r>
            <a:r>
              <a:rPr lang="en-US" dirty="0"/>
              <a:t>of </a:t>
            </a:r>
            <a:r>
              <a:rPr lang="en-US" dirty="0" smtClean="0"/>
              <a:t>SAW:</a:t>
            </a:r>
          </a:p>
          <a:p>
            <a:pPr marL="0" indent="0">
              <a:buNone/>
            </a:pPr>
            <a:r>
              <a:rPr lang="en-US" dirty="0" smtClean="0"/>
              <a:t>     1-invisibility </a:t>
            </a:r>
            <a:r>
              <a:rPr lang="en-US" dirty="0"/>
              <a:t>of welding arc </a:t>
            </a:r>
            <a:r>
              <a:rPr lang="en-US" dirty="0" smtClean="0"/>
              <a:t>during  welding</a:t>
            </a:r>
            <a:r>
              <a:rPr lang="en-US" dirty="0"/>
              <a:t>,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2-difficulty </a:t>
            </a:r>
            <a:r>
              <a:rPr lang="en-US" dirty="0"/>
              <a:t>in maintaining mound of the flux cover around the arc in odd</a:t>
            </a:r>
          </a:p>
          <a:p>
            <a:pPr marL="0" indent="0">
              <a:buNone/>
            </a:pPr>
            <a:r>
              <a:rPr lang="en-US" dirty="0" smtClean="0"/>
              <a:t>     positions </a:t>
            </a:r>
            <a:r>
              <a:rPr lang="en-US" dirty="0"/>
              <a:t>of welding and cylindrical components of small diameter </a:t>
            </a:r>
            <a:r>
              <a:rPr lang="en-US" dirty="0" smtClean="0"/>
              <a:t>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    3- increased </a:t>
            </a:r>
            <a:r>
              <a:rPr lang="en-US" dirty="0"/>
              <a:t>tendency of melt through when welding thin sheet. </a:t>
            </a:r>
          </a:p>
        </p:txBody>
      </p:sp>
    </p:spTree>
    <p:extLst>
      <p:ext uri="{BB962C8B-B14F-4D97-AF65-F5344CB8AC3E}">
        <p14:creationId xmlns:p14="http://schemas.microsoft.com/office/powerpoint/2010/main" val="277549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SAW Advantage and Limitations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067800" cy="624840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-Applications </a:t>
            </a:r>
            <a:r>
              <a:rPr lang="en-US" dirty="0"/>
              <a:t>of SAW process are mainly limited to flat </a:t>
            </a:r>
            <a:r>
              <a:rPr lang="en-US" dirty="0" smtClean="0"/>
              <a:t>position, odd position and </a:t>
            </a:r>
            <a:r>
              <a:rPr lang="en-US" dirty="0"/>
              <a:t>circumferential welds are difficult </a:t>
            </a:r>
            <a:r>
              <a:rPr lang="en-US" dirty="0" smtClean="0"/>
              <a:t>to weld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-Plates </a:t>
            </a:r>
            <a:r>
              <a:rPr lang="en-US" dirty="0"/>
              <a:t>of thickness less than 5 mm are generally not welded due to risk of </a:t>
            </a:r>
            <a:r>
              <a:rPr lang="en-US" dirty="0" smtClean="0"/>
              <a:t>burn through.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-Further</a:t>
            </a:r>
            <a:r>
              <a:rPr lang="en-US" dirty="0"/>
              <a:t>, SAW process is known as high heat input process. High heat </a:t>
            </a:r>
            <a:r>
              <a:rPr lang="en-US" dirty="0" smtClean="0"/>
              <a:t>input however </a:t>
            </a:r>
            <a:r>
              <a:rPr lang="en-US" dirty="0"/>
              <a:t>is not considered good for welding of many steels as it leads </a:t>
            </a:r>
            <a:r>
              <a:rPr lang="en-US" dirty="0" smtClean="0"/>
              <a:t>to significant </a:t>
            </a:r>
            <a:r>
              <a:rPr lang="en-US" dirty="0"/>
              <a:t>grain growth in weld and HAZ owing to low cooling rate experienced</a:t>
            </a:r>
          </a:p>
          <a:p>
            <a:pPr marL="0" indent="0">
              <a:buNone/>
            </a:pPr>
            <a:r>
              <a:rPr lang="en-US" dirty="0"/>
              <a:t>by them during welding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Low </a:t>
            </a:r>
            <a:r>
              <a:rPr lang="en-US" dirty="0"/>
              <a:t>cooling rate increases the effective </a:t>
            </a:r>
            <a:r>
              <a:rPr lang="en-US" dirty="0" smtClean="0"/>
              <a:t>transformation temperature </a:t>
            </a:r>
            <a:r>
              <a:rPr lang="en-US" dirty="0"/>
              <a:t>which in turn lowers nucleation rate and increases the growth </a:t>
            </a:r>
            <a:r>
              <a:rPr lang="en-US" dirty="0" smtClean="0"/>
              <a:t>rate during </a:t>
            </a:r>
            <a:r>
              <a:rPr lang="en-US" dirty="0"/>
              <a:t>solid state transformation.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-A </a:t>
            </a:r>
            <a:r>
              <a:rPr lang="en-US" dirty="0"/>
              <a:t>combination of low nucleation rate and </a:t>
            </a:r>
            <a:r>
              <a:rPr lang="en-US" dirty="0" smtClean="0"/>
              <a:t>high the </a:t>
            </a:r>
            <a:r>
              <a:rPr lang="en-US" dirty="0"/>
              <a:t>growth rate results in coarse grain structure. Coarse grain structure </a:t>
            </a:r>
            <a:r>
              <a:rPr lang="en-US" dirty="0" smtClean="0"/>
              <a:t>in deteriorate </a:t>
            </a:r>
            <a:r>
              <a:rPr lang="en-US" dirty="0"/>
              <a:t>the mechanical properties of the weld joint specifically </a:t>
            </a:r>
            <a:r>
              <a:rPr lang="en-US" dirty="0" smtClean="0"/>
              <a:t>toughness. Therefore</a:t>
            </a:r>
            <a:r>
              <a:rPr lang="en-US" dirty="0"/>
              <a:t>, SAW weld joints are sometime normalized to refine the grain </a:t>
            </a:r>
            <a:r>
              <a:rPr lang="en-US" dirty="0" smtClean="0"/>
              <a:t>structure and </a:t>
            </a:r>
            <a:r>
              <a:rPr lang="en-US" dirty="0"/>
              <a:t>enhanced the mechanical properties so as to reduce the adverse effect </a:t>
            </a:r>
            <a:r>
              <a:rPr lang="en-US" dirty="0" smtClean="0"/>
              <a:t>of high </a:t>
            </a:r>
            <a:r>
              <a:rPr lang="en-US" dirty="0"/>
              <a:t>input of SAW process on mechanical properties of the weld joints.</a:t>
            </a:r>
          </a:p>
        </p:txBody>
      </p:sp>
    </p:spTree>
    <p:extLst>
      <p:ext uri="{BB962C8B-B14F-4D97-AF65-F5344CB8AC3E}">
        <p14:creationId xmlns:p14="http://schemas.microsoft.com/office/powerpoint/2010/main" val="1894711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-152400" y="0"/>
            <a:ext cx="9296400" cy="6477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600" i="1" dirty="0" smtClean="0"/>
              <a:t>     </a:t>
            </a:r>
            <a:r>
              <a:rPr lang="en-US" sz="2600" b="1" dirty="0" smtClean="0">
                <a:latin typeface="+mj-lt"/>
                <a:ea typeface="+mj-ea"/>
                <a:cs typeface="+mj-cs"/>
              </a:rPr>
              <a:t>Effect </a:t>
            </a:r>
            <a:r>
              <a:rPr lang="en-US" sz="2600" b="1" dirty="0">
                <a:latin typeface="+mj-lt"/>
                <a:ea typeface="+mj-ea"/>
                <a:cs typeface="+mj-cs"/>
              </a:rPr>
              <a:t>of </a:t>
            </a:r>
            <a:r>
              <a:rPr lang="en-US" sz="2600" b="1" dirty="0" smtClean="0">
                <a:latin typeface="+mj-lt"/>
                <a:ea typeface="+mj-ea"/>
                <a:cs typeface="+mj-cs"/>
              </a:rPr>
              <a:t>Cooling Rate(Heat Input) </a:t>
            </a:r>
            <a:r>
              <a:rPr lang="en-US" sz="2600" b="1" dirty="0">
                <a:latin typeface="+mj-lt"/>
                <a:ea typeface="+mj-ea"/>
                <a:cs typeface="+mj-cs"/>
              </a:rPr>
              <a:t>on </a:t>
            </a:r>
            <a:r>
              <a:rPr lang="en-US" sz="2600" b="1" dirty="0" smtClean="0">
                <a:latin typeface="+mj-lt"/>
                <a:ea typeface="+mj-ea"/>
                <a:cs typeface="+mj-cs"/>
              </a:rPr>
              <a:t>Grain Structure </a:t>
            </a:r>
            <a:r>
              <a:rPr lang="en-US" sz="2600" b="1" dirty="0">
                <a:latin typeface="+mj-lt"/>
                <a:ea typeface="+mj-ea"/>
                <a:cs typeface="+mj-cs"/>
              </a:rPr>
              <a:t>during  </a:t>
            </a:r>
            <a:r>
              <a:rPr lang="en-US" sz="2600" b="1" dirty="0" smtClean="0">
                <a:latin typeface="+mj-lt"/>
                <a:ea typeface="+mj-ea"/>
                <a:cs typeface="+mj-cs"/>
              </a:rPr>
              <a:t>Solidification </a:t>
            </a:r>
            <a:endParaRPr lang="en-US" sz="2600" b="1" dirty="0"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953" y="762000"/>
            <a:ext cx="88392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" y="4953000"/>
            <a:ext cx="8229599" cy="1853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029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SAW Applications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58674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b="1" dirty="0" smtClean="0"/>
              <a:t>-</a:t>
            </a:r>
            <a:r>
              <a:rPr lang="en-US" dirty="0"/>
              <a:t>Submerged arc welding is used for welding of different grades of steels in many sectors such as shipbuilding,  pressure vessel </a:t>
            </a:r>
            <a:r>
              <a:rPr lang="en-US" dirty="0" smtClean="0"/>
              <a:t>industries,  </a:t>
            </a:r>
            <a:r>
              <a:rPr lang="en-US" dirty="0"/>
              <a:t>pipes, and bridge girders.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-SAW </a:t>
            </a:r>
            <a:r>
              <a:rPr lang="en-US" dirty="0"/>
              <a:t>is also used for surfacing of worn out parts of large surface </a:t>
            </a:r>
            <a:r>
              <a:rPr lang="en-US" dirty="0" smtClean="0"/>
              <a:t>area for </a:t>
            </a:r>
            <a:r>
              <a:rPr lang="en-US" dirty="0"/>
              <a:t>different purposes such as reclamation, hard facing and cladding.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-The typical application </a:t>
            </a:r>
            <a:r>
              <a:rPr lang="en-US" dirty="0"/>
              <a:t>of submerged arc welding for weld surfacing includes surfacing </a:t>
            </a:r>
            <a:r>
              <a:rPr lang="en-US" dirty="0" smtClean="0"/>
              <a:t>of roller </a:t>
            </a:r>
            <a:r>
              <a:rPr lang="en-US" dirty="0"/>
              <a:t>barrels and wear plates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-</a:t>
            </a:r>
            <a:r>
              <a:rPr lang="en-US" dirty="0" smtClean="0"/>
              <a:t> </a:t>
            </a:r>
            <a:r>
              <a:rPr lang="en-US" dirty="0"/>
              <a:t>Submerged arc welding is widely used for </a:t>
            </a:r>
            <a:r>
              <a:rPr lang="en-US" dirty="0" smtClean="0"/>
              <a:t>cladding  carbon </a:t>
            </a:r>
            <a:r>
              <a:rPr lang="en-US" dirty="0"/>
              <a:t>and alloy steels with stainless steel and nickel alloy deposits</a:t>
            </a:r>
          </a:p>
        </p:txBody>
      </p:sp>
    </p:spTree>
    <p:extLst>
      <p:ext uri="{BB962C8B-B14F-4D97-AF65-F5344CB8AC3E}">
        <p14:creationId xmlns:p14="http://schemas.microsoft.com/office/powerpoint/2010/main" val="137891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Submerged Arc Welding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47" b="9091"/>
          <a:stretch/>
        </p:blipFill>
        <p:spPr bwMode="auto">
          <a:xfrm>
            <a:off x="2209800" y="2521527"/>
            <a:ext cx="6913418" cy="304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609600"/>
            <a:ext cx="8305800" cy="105567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-In this process weld </a:t>
            </a:r>
            <a:r>
              <a:rPr lang="en-US" sz="2000" dirty="0"/>
              <a:t>pool are completely </a:t>
            </a:r>
            <a:r>
              <a:rPr lang="en-US" sz="2000" dirty="0" smtClean="0"/>
              <a:t>submerged under </a:t>
            </a:r>
            <a:r>
              <a:rPr lang="en-US" sz="2000" dirty="0"/>
              <a:t>cover of granular fusible and molten flux therefore it is called so.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-</a:t>
            </a:r>
            <a:r>
              <a:rPr lang="en-US" sz="2000" dirty="0" smtClean="0"/>
              <a:t>During</a:t>
            </a:r>
            <a:r>
              <a:rPr lang="en-US" sz="2000" dirty="0"/>
              <a:t> </a:t>
            </a:r>
            <a:r>
              <a:rPr lang="en-US" sz="2000" dirty="0" smtClean="0"/>
              <a:t>welding</a:t>
            </a:r>
            <a:r>
              <a:rPr lang="en-US" sz="2000" dirty="0"/>
              <a:t>, granular flux is melted using heat generated by arc and forms cover </a:t>
            </a:r>
            <a:r>
              <a:rPr lang="en-US" sz="2000" dirty="0" smtClean="0"/>
              <a:t>of molten </a:t>
            </a:r>
            <a:r>
              <a:rPr lang="en-US" sz="2000" dirty="0"/>
              <a:t>flux layer which in turn avoids spatter tendency and prevents </a:t>
            </a:r>
            <a:r>
              <a:rPr lang="en-US" sz="2000" dirty="0" smtClean="0"/>
              <a:t>accessibility of </a:t>
            </a:r>
            <a:r>
              <a:rPr lang="en-US" sz="2000" dirty="0"/>
              <a:t>atmospheric gases to the arc zone and the weld pool. </a:t>
            </a:r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  <a:p>
            <a:r>
              <a:rPr lang="en-US" sz="2000" dirty="0" smtClean="0"/>
              <a:t>-The </a:t>
            </a:r>
            <a:r>
              <a:rPr lang="en-US" sz="2000" dirty="0"/>
              <a:t>molten flux </a:t>
            </a:r>
            <a:r>
              <a:rPr lang="en-US" sz="2000" dirty="0" smtClean="0"/>
              <a:t>reacts with </a:t>
            </a:r>
            <a:r>
              <a:rPr lang="en-US" sz="2000" dirty="0"/>
              <a:t>the impurities in the molten weld metal to form slag which floats over </a:t>
            </a:r>
            <a:r>
              <a:rPr lang="en-US" sz="2000" dirty="0" smtClean="0"/>
              <a:t>the surface </a:t>
            </a:r>
            <a:r>
              <a:rPr lang="en-US" sz="2000" dirty="0"/>
              <a:t>of the weld metal.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-Layer </a:t>
            </a:r>
            <a:r>
              <a:rPr lang="en-US" sz="2000" dirty="0"/>
              <a:t>of slag over the molten weld metal results</a:t>
            </a:r>
            <a:r>
              <a:rPr lang="en-US" sz="2000" dirty="0" smtClean="0"/>
              <a:t>:</a:t>
            </a:r>
          </a:p>
          <a:p>
            <a:endParaRPr lang="en-US" sz="2000" dirty="0" smtClean="0"/>
          </a:p>
          <a:p>
            <a:r>
              <a:rPr lang="en-US" sz="2000" dirty="0" smtClean="0"/>
              <a:t>   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50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917"/>
            <a:ext cx="8229600" cy="67788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Submerged Arc Welding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762000"/>
            <a:ext cx="9144000" cy="579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1.Increased protection of weld metal from atmospheric gas </a:t>
            </a:r>
            <a:r>
              <a:rPr lang="en-US" dirty="0" smtClean="0"/>
              <a:t>contamination and </a:t>
            </a:r>
            <a:r>
              <a:rPr lang="en-US" dirty="0"/>
              <a:t>so improved properties of weld </a:t>
            </a:r>
            <a:r>
              <a:rPr lang="en-US" dirty="0" smtClean="0"/>
              <a:t>joint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2.Reduced </a:t>
            </a:r>
            <a:r>
              <a:rPr lang="en-US" dirty="0"/>
              <a:t>cooling rate of weld metal and HAZ owing to shielding of the </a:t>
            </a:r>
            <a:r>
              <a:rPr lang="en-US" dirty="0" smtClean="0"/>
              <a:t>weld pool </a:t>
            </a:r>
            <a:r>
              <a:rPr lang="en-US" dirty="0"/>
              <a:t>by molten flux and solidified slag in turn leads </a:t>
            </a:r>
            <a:r>
              <a:rPr lang="en-US" dirty="0" smtClean="0"/>
              <a:t>to: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a) smoother </a:t>
            </a:r>
            <a:r>
              <a:rPr lang="en-US" dirty="0" smtClean="0"/>
              <a:t>weld bead and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/>
              <a:t>b) reduced the cracking tendency of </a:t>
            </a:r>
            <a:r>
              <a:rPr lang="en-US" dirty="0" err="1"/>
              <a:t>hardenable</a:t>
            </a:r>
            <a:r>
              <a:rPr lang="en-US" dirty="0"/>
              <a:t> steel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0077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0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Components of SAW System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-SAW </a:t>
            </a:r>
            <a:r>
              <a:rPr lang="en-US" sz="2400" dirty="0"/>
              <a:t>is known to be a high current (sometimes even greater 1000A) </a:t>
            </a:r>
            <a:r>
              <a:rPr lang="en-US" sz="2400" dirty="0" smtClean="0"/>
              <a:t>welding process </a:t>
            </a:r>
            <a:r>
              <a:rPr lang="en-US" sz="2400" dirty="0"/>
              <a:t>that is mostly used for joining of heavy sections and thick plates as </a:t>
            </a:r>
            <a:r>
              <a:rPr lang="en-US" sz="2400" dirty="0" smtClean="0"/>
              <a:t>is offers </a:t>
            </a:r>
            <a:r>
              <a:rPr lang="en-US" sz="2400" dirty="0"/>
              <a:t>deep penetration with high deposition rate and so high welding speed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-High </a:t>
            </a:r>
            <a:r>
              <a:rPr lang="en-US" sz="2400" dirty="0"/>
              <a:t>welding current can be applied in this process owing to three </a:t>
            </a:r>
            <a:r>
              <a:rPr lang="en-US" sz="2400" dirty="0" smtClean="0"/>
              <a:t>reason:</a:t>
            </a:r>
          </a:p>
          <a:p>
            <a:pPr marL="0" indent="0">
              <a:buNone/>
            </a:pPr>
            <a:r>
              <a:rPr lang="en-US" sz="2400" dirty="0" smtClean="0"/>
              <a:t>     a)absence </a:t>
            </a:r>
            <a:r>
              <a:rPr lang="en-US" sz="2400" dirty="0"/>
              <a:t>of spatter</a:t>
            </a:r>
            <a:r>
              <a:rPr lang="en-US" sz="2400" dirty="0" smtClean="0"/>
              <a:t>,   </a:t>
            </a:r>
            <a:r>
              <a:rPr lang="en-US" sz="2400" dirty="0"/>
              <a:t>b) reduced possibility of air entrainment in arc zone </a:t>
            </a:r>
            <a:r>
              <a:rPr lang="en-US" sz="2400" dirty="0" smtClean="0"/>
              <a:t>as molten </a:t>
            </a:r>
            <a:r>
              <a:rPr lang="en-US" sz="2400" dirty="0"/>
              <a:t>flux and slag form shield the weld metal 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</a:t>
            </a:r>
            <a:r>
              <a:rPr lang="en-US" sz="2400" dirty="0"/>
              <a:t>) large diameter electrode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-Continuous </a:t>
            </a:r>
            <a:r>
              <a:rPr lang="en-US" sz="2400" dirty="0"/>
              <a:t>feeding of granular flux around the weld arc from flux </a:t>
            </a:r>
            <a:r>
              <a:rPr lang="en-US" sz="2400" dirty="0" smtClean="0"/>
              <a:t>hopper provides </a:t>
            </a:r>
            <a:r>
              <a:rPr lang="en-US" sz="2400" dirty="0"/>
              <a:t>shielding to the weld pool from atmospheric gases and control of </a:t>
            </a:r>
            <a:r>
              <a:rPr lang="en-US" sz="2400" dirty="0" smtClean="0"/>
              <a:t> weld metal </a:t>
            </a:r>
            <a:r>
              <a:rPr lang="en-US" sz="2400" dirty="0"/>
              <a:t>composition through presence of alloying element in flux</a:t>
            </a:r>
            <a:r>
              <a:rPr lang="en-US" sz="2400" dirty="0" smtClean="0"/>
              <a:t>.</a:t>
            </a:r>
          </a:p>
          <a:p>
            <a:pPr marL="0" indent="0">
              <a:buNone/>
            </a:pPr>
            <a:r>
              <a:rPr lang="en-US" sz="2400" dirty="0" smtClean="0"/>
              <a:t> </a:t>
            </a:r>
          </a:p>
          <a:p>
            <a:pPr marL="0" indent="0">
              <a:buNone/>
            </a:pPr>
            <a:r>
              <a:rPr lang="en-US" sz="2400" dirty="0" smtClean="0"/>
              <a:t>-Complete cover of </a:t>
            </a:r>
            <a:r>
              <a:rPr lang="en-US" sz="2400" dirty="0"/>
              <a:t>the molten flux around electrode tip and the welding pool during the </a:t>
            </a:r>
            <a:r>
              <a:rPr lang="en-US" sz="2400" dirty="0" smtClean="0"/>
              <a:t>actual welding </a:t>
            </a:r>
            <a:r>
              <a:rPr lang="en-US" sz="2400" dirty="0"/>
              <a:t>operation produces weld joint without spatter and smoke.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07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Power </a:t>
            </a:r>
            <a:r>
              <a:rPr lang="en-US" b="1" dirty="0" smtClean="0"/>
              <a:t>Source and Electrode 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3999" cy="6400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200" dirty="0" smtClean="0"/>
              <a:t>-Generally</a:t>
            </a:r>
            <a:r>
              <a:rPr lang="en-US" sz="2200" dirty="0"/>
              <a:t>, submerged arc welding process uses power source at 100 % </a:t>
            </a:r>
            <a:r>
              <a:rPr lang="en-US" sz="2200" dirty="0" smtClean="0"/>
              <a:t>duty cycle</a:t>
            </a:r>
            <a:r>
              <a:rPr lang="en-US" sz="2200" dirty="0"/>
              <a:t>; which means that the welding is done continuously for minimum 5 </a:t>
            </a:r>
            <a:r>
              <a:rPr lang="en-US" sz="2200" dirty="0" smtClean="0"/>
              <a:t>min without </a:t>
            </a:r>
            <a:r>
              <a:rPr lang="en-US" sz="2200" dirty="0"/>
              <a:t>a break or more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r>
              <a:rPr lang="en-US" sz="2200" dirty="0" smtClean="0"/>
              <a:t> </a:t>
            </a:r>
          </a:p>
          <a:p>
            <a:pPr marL="0" indent="0">
              <a:buNone/>
            </a:pPr>
            <a:r>
              <a:rPr lang="en-US" sz="2200" dirty="0"/>
              <a:t>-</a:t>
            </a:r>
            <a:r>
              <a:rPr lang="en-US" sz="2200" dirty="0" smtClean="0"/>
              <a:t>Depending </a:t>
            </a:r>
            <a:r>
              <a:rPr lang="en-US" sz="2200" dirty="0"/>
              <a:t>upon the electrode diameter, type of flux </a:t>
            </a:r>
            <a:r>
              <a:rPr lang="en-US" sz="2200" dirty="0" smtClean="0"/>
              <a:t>and electrical </a:t>
            </a:r>
            <a:r>
              <a:rPr lang="en-US" sz="2200" dirty="0"/>
              <a:t>resistivity submerged arc welding can work with both AC and DC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-DCEN </a:t>
            </a:r>
            <a:r>
              <a:rPr lang="en-US" sz="2200" dirty="0"/>
              <a:t>polarity are generally used with large </a:t>
            </a:r>
            <a:r>
              <a:rPr lang="en-US" sz="2200" dirty="0" smtClean="0"/>
              <a:t>diameter electrode </a:t>
            </a:r>
            <a:r>
              <a:rPr lang="en-US" sz="2200" dirty="0"/>
              <a:t>(&gt;4mm). DC with constant voltage power source provides good </a:t>
            </a:r>
            <a:r>
              <a:rPr lang="en-US" sz="2200" dirty="0" smtClean="0"/>
              <a:t>control over </a:t>
            </a:r>
            <a:r>
              <a:rPr lang="en-US" sz="2200" dirty="0"/>
              <a:t>bead shape, penetration, and welding speed</a:t>
            </a:r>
            <a:r>
              <a:rPr lang="en-US" sz="2200" dirty="0" smtClean="0"/>
              <a:t>.</a:t>
            </a:r>
          </a:p>
          <a:p>
            <a:pPr marL="0" indent="0">
              <a:buNone/>
            </a:pPr>
            <a:endParaRPr lang="en-US" sz="2200" dirty="0"/>
          </a:p>
          <a:p>
            <a:pPr marL="0" indent="0">
              <a:buNone/>
            </a:pPr>
            <a:r>
              <a:rPr lang="en-US" sz="2200" dirty="0" smtClean="0"/>
              <a:t>-DCEP </a:t>
            </a:r>
            <a:r>
              <a:rPr lang="en-US" sz="2200" dirty="0"/>
              <a:t>offers advantage of self regulating arc </a:t>
            </a:r>
            <a:r>
              <a:rPr lang="en-US" sz="2200" dirty="0" smtClean="0"/>
              <a:t>in case </a:t>
            </a:r>
            <a:r>
              <a:rPr lang="en-US" sz="2200" dirty="0"/>
              <a:t>of small diameter electrodes (&lt; 2.4mm) and high deposition rate </a:t>
            </a:r>
            <a:r>
              <a:rPr lang="en-US" sz="2200" dirty="0" smtClean="0"/>
              <a:t>while</a:t>
            </a:r>
            <a:r>
              <a:rPr lang="en-US" sz="2200" dirty="0"/>
              <a:t> </a:t>
            </a:r>
            <a:r>
              <a:rPr lang="en-US" sz="2200" dirty="0" smtClean="0"/>
              <a:t>DCEN </a:t>
            </a:r>
            <a:r>
              <a:rPr lang="en-US" sz="2200" dirty="0"/>
              <a:t>produces shallow penetration</a:t>
            </a:r>
            <a:r>
              <a:rPr lang="en-US" sz="2200" dirty="0" smtClean="0"/>
              <a:t>.</a:t>
            </a:r>
            <a:r>
              <a:rPr lang="en-US" sz="2200" dirty="0"/>
              <a:t> </a:t>
            </a:r>
          </a:p>
          <a:p>
            <a:pPr marL="0" indent="0">
              <a:buNone/>
            </a:pPr>
            <a:r>
              <a:rPr lang="en-US" sz="2200" dirty="0" smtClean="0"/>
              <a:t>-The </a:t>
            </a:r>
            <a:r>
              <a:rPr lang="en-US" sz="2200" dirty="0"/>
              <a:t>diameter of electrodes </a:t>
            </a:r>
            <a:r>
              <a:rPr lang="en-US" sz="2200" dirty="0" smtClean="0"/>
              <a:t>ranges 1–5 </a:t>
            </a:r>
            <a:r>
              <a:rPr lang="en-US" sz="2200" dirty="0"/>
              <a:t>mm. </a:t>
            </a:r>
            <a:r>
              <a:rPr lang="en-US" sz="2200" dirty="0" smtClean="0"/>
              <a:t>Electrode </a:t>
            </a:r>
            <a:r>
              <a:rPr lang="en-US" sz="2200" dirty="0"/>
              <a:t>wire of steel is generally </a:t>
            </a:r>
            <a:r>
              <a:rPr lang="en-US" sz="2200" dirty="0" smtClean="0"/>
              <a:t>copper coated </a:t>
            </a:r>
            <a:r>
              <a:rPr lang="en-US" sz="2200" dirty="0"/>
              <a:t>for two reasons </a:t>
            </a:r>
            <a:r>
              <a:rPr lang="en-US" sz="2200" dirty="0" smtClean="0"/>
              <a:t> a</a:t>
            </a:r>
            <a:r>
              <a:rPr lang="en-US" sz="2200" dirty="0"/>
              <a:t>) to protect it from atmospheric corrosion and b) </a:t>
            </a:r>
            <a:r>
              <a:rPr lang="en-US" sz="2200" dirty="0" smtClean="0"/>
              <a:t>to increase </a:t>
            </a:r>
            <a:r>
              <a:rPr lang="en-US" sz="2200" dirty="0"/>
              <a:t>their current carrying capacity. </a:t>
            </a:r>
            <a:r>
              <a:rPr lang="en-US" sz="2200" dirty="0" smtClean="0"/>
              <a:t>However</a:t>
            </a:r>
            <a:r>
              <a:rPr lang="en-US" sz="2200" dirty="0"/>
              <a:t>, stainless steel wires are </a:t>
            </a:r>
            <a:r>
              <a:rPr lang="en-US" sz="2200" dirty="0" smtClean="0"/>
              <a:t>not coated </a:t>
            </a:r>
            <a:r>
              <a:rPr lang="en-US" sz="2200" dirty="0"/>
              <a:t>with copper.</a:t>
            </a:r>
            <a:endParaRPr lang="en-US" sz="2200" dirty="0" smtClean="0"/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739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228600"/>
            <a:ext cx="8229600" cy="1143000"/>
          </a:xfrm>
        </p:spPr>
        <p:txBody>
          <a:bodyPr/>
          <a:lstStyle/>
          <a:p>
            <a:r>
              <a:rPr lang="en-US" b="1" dirty="0"/>
              <a:t>SAW Flux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7056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-</a:t>
            </a:r>
            <a:r>
              <a:rPr lang="en-US" sz="2400" dirty="0" smtClean="0"/>
              <a:t>Role </a:t>
            </a:r>
            <a:r>
              <a:rPr lang="en-US" sz="2400" dirty="0"/>
              <a:t>of fluxes in SAW is largely similar that of coating in stick electrodes </a:t>
            </a:r>
            <a:r>
              <a:rPr lang="en-US" sz="2400" dirty="0" smtClean="0"/>
              <a:t>of SMAW </a:t>
            </a:r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There </a:t>
            </a:r>
            <a:r>
              <a:rPr lang="en-US" sz="2400" dirty="0"/>
              <a:t>are four types </a:t>
            </a:r>
            <a:r>
              <a:rPr lang="en-US" sz="2400" dirty="0" smtClean="0"/>
              <a:t>of common </a:t>
            </a:r>
            <a:r>
              <a:rPr lang="en-US" sz="2400" dirty="0"/>
              <a:t>SAW fluxes </a:t>
            </a:r>
            <a:r>
              <a:rPr lang="en-US" sz="2400" dirty="0" smtClean="0"/>
              <a:t>namely: </a:t>
            </a:r>
            <a:r>
              <a:rPr lang="en-US" sz="2400" dirty="0"/>
              <a:t>fused flux, agglomerated flux, bonded flux </a:t>
            </a:r>
            <a:r>
              <a:rPr lang="en-US" sz="2400" dirty="0" smtClean="0"/>
              <a:t>and mechanical </a:t>
            </a:r>
            <a:r>
              <a:rPr lang="en-US" sz="2400" dirty="0"/>
              <a:t>fluxes</a:t>
            </a:r>
            <a:r>
              <a:rPr lang="en-US" sz="2400" dirty="0" smtClean="0"/>
              <a:t>.</a:t>
            </a:r>
            <a:r>
              <a:rPr lang="en-US" sz="2400" dirty="0"/>
              <a:t> </a:t>
            </a: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-</a:t>
            </a:r>
            <a:r>
              <a:rPr lang="en-US" sz="2400" dirty="0" smtClean="0"/>
              <a:t>The </a:t>
            </a:r>
            <a:r>
              <a:rPr lang="en-US" sz="2400" dirty="0"/>
              <a:t>composition of fluxes usually consist of different types </a:t>
            </a:r>
            <a:r>
              <a:rPr lang="en-US" sz="2400" dirty="0" smtClean="0"/>
              <a:t>of halides</a:t>
            </a:r>
            <a:r>
              <a:rPr lang="en-US" sz="2400" dirty="0"/>
              <a:t> </a:t>
            </a:r>
            <a:r>
              <a:rPr lang="en-US" sz="2400" dirty="0" smtClean="0"/>
              <a:t>(Binary components contained  Fluorine or chlorine</a:t>
            </a:r>
            <a:r>
              <a:rPr lang="en-US" sz="2400" dirty="0"/>
              <a:t>, bromine, iodine ) and oxides </a:t>
            </a:r>
            <a:r>
              <a:rPr lang="en-US" sz="2400" dirty="0" smtClean="0"/>
              <a:t>such </a:t>
            </a:r>
            <a:r>
              <a:rPr lang="en-US" sz="2400" dirty="0"/>
              <a:t>as </a:t>
            </a:r>
            <a:r>
              <a:rPr lang="en-US" sz="2400" dirty="0" err="1"/>
              <a:t>MnO</a:t>
            </a:r>
            <a:r>
              <a:rPr lang="en-US" sz="2400" dirty="0"/>
              <a:t>, SiO2, </a:t>
            </a:r>
            <a:r>
              <a:rPr lang="en-US" sz="2400" dirty="0" err="1"/>
              <a:t>CaO</a:t>
            </a:r>
            <a:r>
              <a:rPr lang="en-US" sz="2400" dirty="0"/>
              <a:t>, </a:t>
            </a:r>
            <a:r>
              <a:rPr lang="en-US" sz="2400" dirty="0" err="1"/>
              <a:t>MgO</a:t>
            </a:r>
            <a:r>
              <a:rPr lang="en-US" sz="2400" dirty="0"/>
              <a:t>, Al2O3, TiO2, </a:t>
            </a:r>
            <a:r>
              <a:rPr lang="en-US" sz="2400" dirty="0" err="1"/>
              <a:t>FeO</a:t>
            </a:r>
            <a:r>
              <a:rPr lang="en-US" sz="2400" dirty="0"/>
              <a:t>, </a:t>
            </a:r>
            <a:r>
              <a:rPr lang="en-US" sz="2400" dirty="0" smtClean="0"/>
              <a:t>CaF2sodium/potassium </a:t>
            </a:r>
            <a:r>
              <a:rPr lang="en-US" sz="2400" dirty="0"/>
              <a:t>silicate.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-Halide </a:t>
            </a:r>
            <a:r>
              <a:rPr lang="en-US" sz="2400" dirty="0"/>
              <a:t>fluxes are used for high quality weld </a:t>
            </a:r>
            <a:r>
              <a:rPr lang="en-US" sz="2400" dirty="0" smtClean="0"/>
              <a:t>joints of </a:t>
            </a:r>
            <a:r>
              <a:rPr lang="en-US" sz="2400" dirty="0"/>
              <a:t>high strength steel to be used for critical applications while oxide fluxes </a:t>
            </a:r>
            <a:r>
              <a:rPr lang="en-US" sz="2400" dirty="0" smtClean="0"/>
              <a:t>are used </a:t>
            </a:r>
            <a:r>
              <a:rPr lang="en-US" sz="2400" dirty="0"/>
              <a:t>for developing weld joints of non-critical applications. 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-Used flux(slag) can be recycled thus  </a:t>
            </a:r>
            <a:r>
              <a:rPr lang="en-US" sz="2400" dirty="0"/>
              <a:t>reduce production cost appreciably without any compromise on </a:t>
            </a:r>
            <a:r>
              <a:rPr lang="en-US" sz="2400" dirty="0" smtClean="0"/>
              <a:t>the</a:t>
            </a:r>
            <a:r>
              <a:rPr lang="en-US" sz="2400" dirty="0"/>
              <a:t> quality of the </a:t>
            </a:r>
            <a:r>
              <a:rPr lang="en-US" sz="2400" dirty="0" smtClean="0"/>
              <a:t>weld.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</a:t>
            </a:r>
            <a:r>
              <a:rPr lang="en-US" sz="2400" b="1" dirty="0" smtClean="0"/>
              <a:t>Manufacturing steps, Specific characteristics and composition  of each type of these fluxes are given in following pdf file.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06293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33400" y="579438"/>
            <a:ext cx="10515600" cy="563562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Welding </a:t>
            </a:r>
            <a:r>
              <a:rPr lang="en-US" b="1" dirty="0" smtClean="0"/>
              <a:t>Parameters-Welding </a:t>
            </a:r>
            <a:r>
              <a:rPr lang="en-US" b="1" dirty="0"/>
              <a:t>Current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457200"/>
            <a:ext cx="9448800" cy="6400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dirty="0" smtClean="0"/>
              <a:t>-</a:t>
            </a:r>
            <a:r>
              <a:rPr lang="en-US" sz="2400" dirty="0" smtClean="0"/>
              <a:t>Welding </a:t>
            </a:r>
            <a:r>
              <a:rPr lang="en-US" sz="2400" dirty="0"/>
              <a:t>parameters namely electrode wire size, welding voltage, welding </a:t>
            </a:r>
            <a:r>
              <a:rPr lang="en-US" sz="2400" dirty="0" smtClean="0"/>
              <a:t>current and </a:t>
            </a:r>
            <a:r>
              <a:rPr lang="en-US" sz="2400" dirty="0"/>
              <a:t>welding speed are four most important </a:t>
            </a:r>
            <a:r>
              <a:rPr lang="en-US" sz="2400" dirty="0" smtClean="0"/>
              <a:t>parameters(apart </a:t>
            </a:r>
            <a:r>
              <a:rPr lang="en-US" sz="2400" dirty="0"/>
              <a:t>from flux) that </a:t>
            </a:r>
            <a:r>
              <a:rPr lang="en-US" sz="2400" dirty="0" smtClean="0"/>
              <a:t>play a </a:t>
            </a:r>
            <a:r>
              <a:rPr lang="en-US" sz="2400" dirty="0"/>
              <a:t>major role on soundness and performance of </a:t>
            </a:r>
            <a:r>
              <a:rPr lang="en-US" sz="2400" dirty="0" smtClean="0"/>
              <a:t>the weld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-Welding </a:t>
            </a:r>
            <a:r>
              <a:rPr lang="en-US" sz="2400" dirty="0"/>
              <a:t>current is the most </a:t>
            </a:r>
            <a:r>
              <a:rPr lang="en-US" sz="2400" dirty="0" smtClean="0"/>
              <a:t>important because it:</a:t>
            </a:r>
            <a:endParaRPr lang="en-US" sz="2400" dirty="0"/>
          </a:p>
          <a:p>
            <a:pPr marL="0" indent="0">
              <a:buNone/>
            </a:pPr>
            <a:r>
              <a:rPr lang="en-US" sz="2400" dirty="0"/>
              <a:t>determines the melting rate of electrode, penetration depth and weld </a:t>
            </a:r>
            <a:r>
              <a:rPr lang="en-US" sz="2400" dirty="0" smtClean="0"/>
              <a:t>bead geometry.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-However</a:t>
            </a:r>
            <a:r>
              <a:rPr lang="en-US" sz="2400" dirty="0"/>
              <a:t>, too high current may lead to burn through owing to deep</a:t>
            </a:r>
          </a:p>
          <a:p>
            <a:pPr marL="0" indent="0">
              <a:buNone/>
            </a:pPr>
            <a:r>
              <a:rPr lang="en-US" sz="2400" dirty="0"/>
              <a:t>penetration, </a:t>
            </a:r>
            <a:r>
              <a:rPr lang="en-US" sz="2400" dirty="0" smtClean="0"/>
              <a:t>excessive reinforcement , increased </a:t>
            </a:r>
            <a:r>
              <a:rPr lang="en-US" sz="2400" dirty="0"/>
              <a:t>residual stresses and high </a:t>
            </a:r>
            <a:r>
              <a:rPr lang="en-US" sz="2400" dirty="0" smtClean="0"/>
              <a:t>heat input </a:t>
            </a:r>
            <a:r>
              <a:rPr lang="en-US" sz="2400" dirty="0"/>
              <a:t>related problems like weld distortion. </a:t>
            </a:r>
            <a:endParaRPr lang="en-US" sz="2400" dirty="0" smtClean="0"/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-Very low </a:t>
            </a:r>
            <a:r>
              <a:rPr lang="en-US" sz="2400" dirty="0"/>
              <a:t>current is known to cause lack of penetration &amp; lack of fusion and </a:t>
            </a:r>
            <a:r>
              <a:rPr lang="en-US" sz="2400" dirty="0" smtClean="0"/>
              <a:t>unstable arc.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- </a:t>
            </a:r>
            <a:r>
              <a:rPr lang="en-US" sz="2400" dirty="0"/>
              <a:t>Selection of welding current is primarily determined by thickness of plates </a:t>
            </a:r>
            <a:r>
              <a:rPr lang="en-US" sz="2400" dirty="0" smtClean="0"/>
              <a:t>to be </a:t>
            </a:r>
            <a:r>
              <a:rPr lang="en-US" sz="2400" dirty="0"/>
              <a:t>welded and accordingly electrode of proper diameter is selected </a:t>
            </a:r>
            <a:r>
              <a:rPr lang="en-US" sz="2400" dirty="0" smtClean="0"/>
              <a:t>for sound </a:t>
            </a:r>
            <a:r>
              <a:rPr lang="en-US" sz="2400" dirty="0"/>
              <a:t>weld </a:t>
            </a:r>
            <a:r>
              <a:rPr lang="en-US" sz="2400" dirty="0" smtClean="0"/>
              <a:t>with requisite </a:t>
            </a:r>
            <a:r>
              <a:rPr lang="en-US" sz="2400" dirty="0"/>
              <a:t>deposition rate and penetration</a:t>
            </a:r>
          </a:p>
        </p:txBody>
      </p:sp>
    </p:spTree>
    <p:extLst>
      <p:ext uri="{BB962C8B-B14F-4D97-AF65-F5344CB8AC3E}">
        <p14:creationId xmlns:p14="http://schemas.microsoft.com/office/powerpoint/2010/main" val="3203636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57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Welding </a:t>
            </a:r>
            <a:r>
              <a:rPr lang="en-US" b="1" dirty="0" smtClean="0"/>
              <a:t>Parameters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967" y="561975"/>
            <a:ext cx="2771633" cy="88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66" b="13444"/>
          <a:stretch/>
        </p:blipFill>
        <p:spPr bwMode="auto">
          <a:xfrm>
            <a:off x="152400" y="1315587"/>
            <a:ext cx="2438400" cy="199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743874"/>
            <a:ext cx="5867400" cy="3136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 descr="https://i0.wp.com/www.weldpedia.com/wp-content/uploads/2015/05/Weld-2BUndercutting-2BPrevention-2BHow-2Bto-2BWeld.jpg?resize=400%2C400&amp;ssl=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52800"/>
            <a:ext cx="32004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Fig. 2. The influence of welder technique on the risk of slag inclusions when welding with a basic MMA (E7018) electrode a) Poor (convex) weld bead profile resulted in pockets of slag being trapped between the weld runs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623" y="4038600"/>
            <a:ext cx="2857500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b) Smooth weld bead profile allows the slag to be readily removed between runs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4025735"/>
            <a:ext cx="28575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4114800" y="6531820"/>
            <a:ext cx="14334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slag inclusion</a:t>
            </a:r>
          </a:p>
        </p:txBody>
      </p:sp>
    </p:spTree>
    <p:extLst>
      <p:ext uri="{BB962C8B-B14F-4D97-AF65-F5344CB8AC3E}">
        <p14:creationId xmlns:p14="http://schemas.microsoft.com/office/powerpoint/2010/main" val="337123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0"/>
            <a:ext cx="8229600" cy="533400"/>
          </a:xfrm>
        </p:spPr>
        <p:txBody>
          <a:bodyPr>
            <a:normAutofit/>
          </a:bodyPr>
          <a:lstStyle/>
          <a:p>
            <a:r>
              <a:rPr lang="en-US" sz="2000" dirty="0" smtClean="0"/>
              <a:t>Melt through: Hole through the weld metal (weld root)</a:t>
            </a:r>
            <a:endParaRPr lang="en-US" sz="2000" dirty="0"/>
          </a:p>
        </p:txBody>
      </p:sp>
      <p:pic>
        <p:nvPicPr>
          <p:cNvPr id="4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81000"/>
            <a:ext cx="8610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4211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1175</TotalTime>
  <Words>1576</Words>
  <Application>Microsoft Office PowerPoint</Application>
  <PresentationFormat>On-screen Show (4:3)</PresentationFormat>
  <Paragraphs>153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Lecturer 13 Submerged Arc Welding</vt:lpstr>
      <vt:lpstr>Submerged Arc Welding</vt:lpstr>
      <vt:lpstr>Submerged Arc Welding</vt:lpstr>
      <vt:lpstr>Components of SAW System </vt:lpstr>
      <vt:lpstr>Power Source and Electrode  </vt:lpstr>
      <vt:lpstr>SAW Flux</vt:lpstr>
      <vt:lpstr>Welding Parameters-Welding Current  </vt:lpstr>
      <vt:lpstr>Welding Parameters</vt:lpstr>
      <vt:lpstr>Melt through: Hole through the weld metal (weld root)</vt:lpstr>
      <vt:lpstr> Welding Parameters-Welding Voltage, Speed</vt:lpstr>
      <vt:lpstr>Effect of Welding Parameters on Bead Geometry  </vt:lpstr>
      <vt:lpstr>SAW Advantage and Limitations   </vt:lpstr>
      <vt:lpstr>SAW Advantage and Limitations</vt:lpstr>
      <vt:lpstr>PowerPoint Presentation</vt:lpstr>
      <vt:lpstr>SAW Applications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Lecturer 13 Submerged Arc Welding</dc:title>
  <dc:creator>Ehab Saad</dc:creator>
  <cp:lastModifiedBy>Ehab Saad</cp:lastModifiedBy>
  <cp:revision>39</cp:revision>
  <dcterms:created xsi:type="dcterms:W3CDTF">2006-08-16T00:00:00Z</dcterms:created>
  <dcterms:modified xsi:type="dcterms:W3CDTF">2018-03-11T22:08:31Z</dcterms:modified>
</cp:coreProperties>
</file>