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93" d="100"/>
          <a:sy n="93" d="100"/>
        </p:scale>
        <p:origin x="-72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16462-A04B-4071-A142-B7306EA8A38E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D5E74-2505-4B23-B35B-DF55E80F4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5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87312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87312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87312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87312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DC372FF-4DF6-46D5-9111-A45EA1CC7328}" type="slidenum">
              <a:rPr lang="en-US" sz="1100">
                <a:latin typeface="Arial" charset="0"/>
              </a:rPr>
              <a:pPr eaLnBrk="1" hangingPunct="1"/>
              <a:t>7</a:t>
            </a:fld>
            <a:endParaRPr lang="en-US" sz="110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To be finished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91600" cy="1470025"/>
          </a:xfrm>
        </p:spPr>
        <p:txBody>
          <a:bodyPr>
            <a:normAutofit/>
          </a:bodyPr>
          <a:lstStyle/>
          <a:p>
            <a:r>
              <a:rPr lang="en-US" sz="3600" b="1" dirty="0"/>
              <a:t>Lecture </a:t>
            </a:r>
            <a:r>
              <a:rPr lang="en-US" sz="3600" b="1" dirty="0" smtClean="0"/>
              <a:t>18 </a:t>
            </a:r>
            <a:br>
              <a:rPr lang="en-US" sz="3600" b="1" dirty="0" smtClean="0"/>
            </a:br>
            <a:r>
              <a:rPr lang="en-US" sz="3600" b="1" dirty="0" smtClean="0"/>
              <a:t>Brazing</a:t>
            </a:r>
            <a:r>
              <a:rPr lang="en-US" sz="3600" b="1" dirty="0"/>
              <a:t>, soldering and Friction Stir Welding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Friction stir welding and processing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8615" y="381000"/>
            <a:ext cx="9144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-The </a:t>
            </a:r>
            <a:r>
              <a:rPr lang="en-US" sz="2000" dirty="0"/>
              <a:t>friction stir welding </a:t>
            </a:r>
            <a:r>
              <a:rPr lang="en-US" sz="2000" dirty="0" smtClean="0"/>
              <a:t>is </a:t>
            </a:r>
            <a:r>
              <a:rPr lang="en-US" sz="2000" dirty="0"/>
              <a:t>based on the simple </a:t>
            </a:r>
            <a:r>
              <a:rPr lang="en-US" sz="2000" dirty="0" smtClean="0"/>
              <a:t>principle of </a:t>
            </a:r>
            <a:r>
              <a:rPr lang="en-US" sz="2000" dirty="0"/>
              <a:t>thermal softening of metal followed by sever plastic deformation to develop a </a:t>
            </a:r>
            <a:r>
              <a:rPr lang="en-US" sz="2000" dirty="0" smtClean="0"/>
              <a:t>weld joint</a:t>
            </a:r>
            <a:r>
              <a:rPr lang="en-US" sz="2000" dirty="0"/>
              <a:t>. </a:t>
            </a:r>
            <a:r>
              <a:rPr lang="en-US" sz="2000" dirty="0" smtClean="0"/>
              <a:t>The </a:t>
            </a:r>
            <a:r>
              <a:rPr lang="en-US" sz="2000" dirty="0"/>
              <a:t>thermal softening is facilitated by heat generation from two sources </a:t>
            </a:r>
            <a:r>
              <a:rPr lang="en-US" sz="2000" dirty="0" smtClean="0"/>
              <a:t>a) friction </a:t>
            </a:r>
            <a:r>
              <a:rPr lang="en-US" sz="2000" dirty="0"/>
              <a:t>between tool and base metal and b) plastic deformation. </a:t>
            </a:r>
            <a:r>
              <a:rPr lang="en-US" sz="2000" dirty="0" smtClean="0"/>
              <a:t>The development of weld </a:t>
            </a:r>
            <a:r>
              <a:rPr lang="en-US" sz="2000" dirty="0"/>
              <a:t>joints is facilitated by transport of metal from one side to another followed </a:t>
            </a:r>
            <a:r>
              <a:rPr lang="en-US" sz="2000" dirty="0" smtClean="0"/>
              <a:t>by </a:t>
            </a:r>
            <a:r>
              <a:rPr lang="en-US" sz="2000" dirty="0" smtClean="0"/>
              <a:t>mixing  </a:t>
            </a:r>
            <a:r>
              <a:rPr lang="en-US" sz="2000" dirty="0"/>
              <a:t>by </a:t>
            </a:r>
            <a:r>
              <a:rPr lang="en-US" sz="2000" dirty="0" smtClean="0"/>
              <a:t>forging(forming)  </a:t>
            </a:r>
            <a:r>
              <a:rPr lang="en-US" sz="2000" dirty="0" smtClean="0"/>
              <a:t>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-576" r="21275" b="19486"/>
          <a:stretch/>
        </p:blipFill>
        <p:spPr bwMode="auto">
          <a:xfrm>
            <a:off x="762000" y="1910862"/>
            <a:ext cx="8229600" cy="494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7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Friction stir welding and processing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-To </a:t>
            </a:r>
            <a:r>
              <a:rPr lang="en-US" dirty="0"/>
              <a:t>ensure proper performance of tool, </a:t>
            </a:r>
            <a:r>
              <a:rPr lang="en-US" dirty="0" smtClean="0"/>
              <a:t>its material </a:t>
            </a:r>
            <a:r>
              <a:rPr lang="en-US" dirty="0"/>
              <a:t>must be strong and heat and wear resistant. The typical solid state </a:t>
            </a:r>
            <a:r>
              <a:rPr lang="en-US" dirty="0" smtClean="0"/>
              <a:t>joining feature </a:t>
            </a:r>
            <a:r>
              <a:rPr lang="en-US" dirty="0"/>
              <a:t>of this process lowers undesirable effects of common fusion weld </a:t>
            </a:r>
            <a:r>
              <a:rPr lang="en-US" dirty="0" smtClean="0"/>
              <a:t>thermal cycle.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-This </a:t>
            </a:r>
            <a:r>
              <a:rPr lang="en-US" dirty="0"/>
              <a:t>process is common applied for developing butt joints. The friction </a:t>
            </a:r>
            <a:r>
              <a:rPr lang="en-US" dirty="0" smtClean="0"/>
              <a:t>stir welding has </a:t>
            </a:r>
            <a:r>
              <a:rPr lang="en-US" dirty="0"/>
              <a:t>been applied in many ways for producing other weld configuration like </a:t>
            </a:r>
            <a:r>
              <a:rPr lang="en-US" dirty="0" smtClean="0"/>
              <a:t>T joints </a:t>
            </a:r>
            <a:r>
              <a:rPr lang="en-US" dirty="0"/>
              <a:t>and Lap joints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Friction </a:t>
            </a:r>
            <a:r>
              <a:rPr lang="en-US" dirty="0"/>
              <a:t>stir spot welding is one of the typical variant of </a:t>
            </a:r>
            <a:r>
              <a:rPr lang="en-US" dirty="0" smtClean="0"/>
              <a:t>friction stir </a:t>
            </a:r>
            <a:r>
              <a:rPr lang="en-US" dirty="0"/>
              <a:t>welding used for producing lap joints. The strength of friction stir spot weld </a:t>
            </a:r>
            <a:r>
              <a:rPr lang="en-US" dirty="0" smtClean="0"/>
              <a:t>joints is </a:t>
            </a:r>
            <a:r>
              <a:rPr lang="en-US" dirty="0"/>
              <a:t>found comparable or even better than spot weld joints in lap weld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5541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Basics of Brazing and Soldering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8991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Brazing </a:t>
            </a:r>
            <a:r>
              <a:rPr lang="en-US" sz="2000" dirty="0"/>
              <a:t>and soldering both are solid liquid processes primarily involve three steps </a:t>
            </a:r>
            <a:r>
              <a:rPr lang="en-US" sz="2000" dirty="0" smtClean="0"/>
              <a:t>a)heating </a:t>
            </a:r>
            <a:r>
              <a:rPr lang="en-US" sz="2000" dirty="0"/>
              <a:t>of plates to be joined using suitable heat source, b) placing and melting </a:t>
            </a:r>
            <a:r>
              <a:rPr lang="en-US" sz="2000" dirty="0" smtClean="0"/>
              <a:t>of solder </a:t>
            </a:r>
            <a:r>
              <a:rPr lang="en-US" sz="2000" dirty="0"/>
              <a:t>or brazing materials followed by heating to the molten state and c) filling </a:t>
            </a:r>
            <a:r>
              <a:rPr lang="en-US" sz="2000" dirty="0" smtClean="0"/>
              <a:t>of molten </a:t>
            </a:r>
            <a:r>
              <a:rPr lang="en-US" sz="2000" dirty="0"/>
              <a:t>filler metal between the faying surfaces of the components to be joined by</a:t>
            </a:r>
          </a:p>
          <a:p>
            <a:pPr marL="0" indent="0">
              <a:buNone/>
            </a:pPr>
            <a:r>
              <a:rPr lang="en-US" sz="2000" dirty="0"/>
              <a:t>capillary action and then solidification results in a joint.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04292"/>
            <a:ext cx="8839200" cy="45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Basics of Brazing and Soldering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446" y="304800"/>
            <a:ext cx="91440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/>
              <a:t>An </a:t>
            </a:r>
            <a:r>
              <a:rPr lang="en-US" sz="2100" dirty="0"/>
              <a:t>attractive feature of these processes </a:t>
            </a:r>
            <a:r>
              <a:rPr lang="en-US" sz="2100" dirty="0" smtClean="0"/>
              <a:t>is that </a:t>
            </a:r>
            <a:r>
              <a:rPr lang="en-US" sz="2100" dirty="0"/>
              <a:t>a permanent joint produced without melting of parent work </a:t>
            </a:r>
            <a:r>
              <a:rPr lang="en-US" sz="2100" dirty="0" smtClean="0"/>
              <a:t>pieces. Owing </a:t>
            </a:r>
            <a:r>
              <a:rPr lang="en-US" sz="2100" dirty="0"/>
              <a:t>to </a:t>
            </a:r>
            <a:r>
              <a:rPr lang="en-US" sz="2100" dirty="0" smtClean="0"/>
              <a:t>this </a:t>
            </a:r>
            <a:r>
              <a:rPr lang="en-US" sz="2100" dirty="0" smtClean="0"/>
              <a:t>brazing </a:t>
            </a:r>
            <a:r>
              <a:rPr lang="en-US" sz="2100" dirty="0"/>
              <a:t>and soldering are preferred </a:t>
            </a:r>
            <a:r>
              <a:rPr lang="en-US" sz="2100" dirty="0" smtClean="0"/>
              <a:t>under following situations: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1.Metallurgical </a:t>
            </a:r>
            <a:r>
              <a:rPr lang="en-US" sz="2100" dirty="0"/>
              <a:t>incompatibility: Joining of metals having entirely </a:t>
            </a:r>
            <a:r>
              <a:rPr lang="en-US" sz="2100" dirty="0" smtClean="0"/>
              <a:t>different physical</a:t>
            </a:r>
            <a:r>
              <a:rPr lang="en-US" sz="2100" dirty="0"/>
              <a:t>, chemical and mechanical </a:t>
            </a:r>
            <a:r>
              <a:rPr lang="en-US" sz="2100" dirty="0" smtClean="0"/>
              <a:t>characteristics.</a:t>
            </a:r>
          </a:p>
          <a:p>
            <a:pPr marL="514350" indent="-514350">
              <a:buAutoNum type="arabicPeriod"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2. Poor Weldability: Joining of metals of poor weldability in fusion welding due to</a:t>
            </a:r>
          </a:p>
          <a:p>
            <a:pPr marL="0" indent="0">
              <a:buNone/>
            </a:pPr>
            <a:r>
              <a:rPr lang="en-US" sz="2100" dirty="0"/>
              <a:t>cracking tendency, chemical reactivity to ambient gases etc</a:t>
            </a:r>
            <a:r>
              <a:rPr lang="en-US" sz="2100" dirty="0" smtClean="0"/>
              <a:t>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3. Unfavorable HAZ: Heat affected zone formed in metal being welded by fusion</a:t>
            </a:r>
          </a:p>
          <a:p>
            <a:pPr marL="0" indent="0">
              <a:buNone/>
            </a:pPr>
            <a:r>
              <a:rPr lang="en-US" sz="2100" dirty="0"/>
              <a:t>welding process due to weld thermal cycle causes excessive hardening </a:t>
            </a:r>
            <a:r>
              <a:rPr lang="en-US" sz="2100" dirty="0" smtClean="0"/>
              <a:t>or softening </a:t>
            </a:r>
            <a:r>
              <a:rPr lang="en-US" sz="2100" dirty="0"/>
              <a:t>thus making it not </a:t>
            </a:r>
            <a:r>
              <a:rPr lang="en-US" sz="2100" dirty="0" smtClean="0"/>
              <a:t>acceptable.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4. Odd position welding: Locations of joint which do not allow application of</a:t>
            </a:r>
          </a:p>
          <a:p>
            <a:pPr marL="0" indent="0">
              <a:buNone/>
            </a:pPr>
            <a:r>
              <a:rPr lang="en-US" sz="2100" dirty="0"/>
              <a:t>conventional fusion welding technique due to working difficulties like melting</a:t>
            </a:r>
          </a:p>
          <a:p>
            <a:pPr marL="0" indent="0">
              <a:buNone/>
            </a:pPr>
            <a:r>
              <a:rPr lang="en-US" sz="2100" dirty="0"/>
              <a:t>of faying surfaces, placing molten metal in places where it is required</a:t>
            </a:r>
            <a:r>
              <a:rPr lang="en-US" sz="2100" dirty="0" smtClean="0"/>
              <a:t>.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5. Light service conditions: Joint is not expected to take high load &amp; temperature,</a:t>
            </a:r>
          </a:p>
          <a:p>
            <a:pPr marL="0" indent="0">
              <a:buNone/>
            </a:pPr>
            <a:r>
              <a:rPr lang="en-US" sz="2100" dirty="0"/>
              <a:t>other adverse atmospheric conditions.</a:t>
            </a:r>
          </a:p>
        </p:txBody>
      </p:sp>
    </p:spTree>
    <p:extLst>
      <p:ext uri="{BB962C8B-B14F-4D97-AF65-F5344CB8AC3E}">
        <p14:creationId xmlns:p14="http://schemas.microsoft.com/office/powerpoint/2010/main" val="38127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Joints for Brazing and Soldering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839200" cy="6248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- </a:t>
            </a:r>
            <a:r>
              <a:rPr lang="en-US" dirty="0" smtClean="0"/>
              <a:t>Lap </a:t>
            </a:r>
            <a:r>
              <a:rPr lang="en-US" dirty="0"/>
              <a:t>joint is commonly developed using both the techniques. Clearance (</a:t>
            </a:r>
            <a:r>
              <a:rPr lang="en-US" dirty="0" smtClean="0"/>
              <a:t>0.075- 0.125mm</a:t>
            </a:r>
            <a:r>
              <a:rPr lang="en-US" dirty="0"/>
              <a:t>) between the plates to be joined is of great importance as it affects </a:t>
            </a:r>
            <a:r>
              <a:rPr lang="en-US" dirty="0" smtClean="0"/>
              <a:t>the capillary </a:t>
            </a:r>
            <a:r>
              <a:rPr lang="en-US" dirty="0"/>
              <a:t>action and so distribution of joining metal between the faying which in </a:t>
            </a:r>
            <a:r>
              <a:rPr lang="en-US" dirty="0" smtClean="0"/>
              <a:t>turn affects </a:t>
            </a:r>
            <a:r>
              <a:rPr lang="en-US" dirty="0"/>
              <a:t>the strength of joint (Fig. 18.2a 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-Both </a:t>
            </a:r>
            <a:r>
              <a:rPr lang="en-US" dirty="0"/>
              <a:t>too narrow clearance and too </a:t>
            </a:r>
            <a:r>
              <a:rPr lang="en-US" dirty="0" smtClean="0"/>
              <a:t>wide clearance </a:t>
            </a:r>
            <a:r>
              <a:rPr lang="en-US" dirty="0"/>
              <a:t>reduce sucking tendency of liquid joining metal by capillary action. </a:t>
            </a:r>
            <a:r>
              <a:rPr lang="en-US" dirty="0" smtClean="0"/>
              <a:t>To ensure </a:t>
            </a:r>
            <a:r>
              <a:rPr lang="en-US" dirty="0"/>
              <a:t>good and sound joint between the sheets, surfaces to be joined must be </a:t>
            </a:r>
            <a:r>
              <a:rPr lang="en-US" dirty="0" smtClean="0"/>
              <a:t>free from </a:t>
            </a:r>
            <a:r>
              <a:rPr lang="en-US" dirty="0"/>
              <a:t>impurities to ensure proper capillary action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-joint </a:t>
            </a:r>
            <a:r>
              <a:rPr lang="en-US" dirty="0"/>
              <a:t>can also be </a:t>
            </a:r>
            <a:r>
              <a:rPr lang="en-US" dirty="0" smtClean="0"/>
              <a:t>developed between </a:t>
            </a:r>
            <a:r>
              <a:rPr lang="en-US" dirty="0"/>
              <a:t>the components with some edge preparation primarily to increase </a:t>
            </a:r>
            <a:r>
              <a:rPr lang="en-US" dirty="0" smtClean="0"/>
              <a:t>the contact </a:t>
            </a:r>
            <a:r>
              <a:rPr lang="en-US" dirty="0"/>
              <a:t>area between the plates to be joined (Fig. 18.2b).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543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6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Comparison of brazing and soldering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8" y="750277"/>
            <a:ext cx="89154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-Both </a:t>
            </a:r>
            <a:r>
              <a:rPr lang="en-US" sz="2400" dirty="0"/>
              <a:t>these solid/liquid joining processes can be compared in respect </a:t>
            </a:r>
            <a:r>
              <a:rPr lang="en-US" sz="2400" dirty="0" smtClean="0"/>
              <a:t> of various factors </a:t>
            </a:r>
            <a:r>
              <a:rPr lang="en-US" sz="2400" dirty="0"/>
              <a:t>such </a:t>
            </a:r>
            <a:r>
              <a:rPr lang="en-US" sz="2400" dirty="0" smtClean="0"/>
              <a:t>as: </a:t>
            </a:r>
          </a:p>
          <a:p>
            <a:pPr marL="0" indent="0">
              <a:buNone/>
            </a:pPr>
            <a:r>
              <a:rPr lang="en-US" sz="2400" dirty="0" smtClean="0"/>
              <a:t> melting </a:t>
            </a:r>
            <a:r>
              <a:rPr lang="en-US" sz="2400" dirty="0"/>
              <a:t>point of </a:t>
            </a:r>
            <a:r>
              <a:rPr lang="en-US" sz="2400" dirty="0" smtClean="0"/>
              <a:t>filler,</a:t>
            </a:r>
          </a:p>
          <a:p>
            <a:pPr marL="0" indent="0">
              <a:buNone/>
            </a:pPr>
            <a:r>
              <a:rPr lang="en-US" sz="2400" dirty="0" smtClean="0"/>
              <a:t> strength </a:t>
            </a:r>
            <a:r>
              <a:rPr lang="en-US" sz="2400" dirty="0"/>
              <a:t>of joint, 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ability </a:t>
            </a:r>
            <a:r>
              <a:rPr lang="en-US" sz="2400" dirty="0"/>
              <a:t>to withstand at </a:t>
            </a:r>
            <a:r>
              <a:rPr lang="en-US" sz="2400" dirty="0" smtClean="0"/>
              <a:t>high temperature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heating </a:t>
            </a:r>
            <a:r>
              <a:rPr lang="en-US" sz="2400" dirty="0"/>
              <a:t>source for developing joint 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the </a:t>
            </a:r>
            <a:r>
              <a:rPr lang="en-US" sz="2400" dirty="0"/>
              <a:t>applications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-Melting </a:t>
            </a:r>
            <a:r>
              <a:rPr lang="en-US" sz="2400" b="1" dirty="0"/>
              <a:t>point of filler</a:t>
            </a:r>
          </a:p>
          <a:p>
            <a:pPr marL="0" indent="0">
              <a:buNone/>
            </a:pPr>
            <a:r>
              <a:rPr lang="en-US" sz="2400" dirty="0" smtClean="0"/>
              <a:t>-Soldering </a:t>
            </a:r>
            <a:r>
              <a:rPr lang="en-US" sz="2400" dirty="0"/>
              <a:t>uses the filler metal system having low melting point (</a:t>
            </a:r>
            <a:r>
              <a:rPr lang="en-US" sz="2400" dirty="0" smtClean="0"/>
              <a:t>183-275 )  </a:t>
            </a:r>
            <a:r>
              <a:rPr lang="el-GR" sz="2400" dirty="0" smtClean="0"/>
              <a:t>ο</a:t>
            </a:r>
            <a:r>
              <a:rPr lang="en-US" sz="2400" dirty="0" smtClean="0"/>
              <a:t>C generally lower than 450</a:t>
            </a:r>
            <a:r>
              <a:rPr lang="el-GR" sz="2400" dirty="0" smtClean="0"/>
              <a:t> ο</a:t>
            </a:r>
            <a:r>
              <a:rPr lang="en-US" sz="2400" dirty="0" smtClean="0"/>
              <a:t>C </a:t>
            </a:r>
            <a:r>
              <a:rPr lang="en-US" sz="2400" dirty="0"/>
              <a:t>called solder (alloy of lead and tin) while brazing uses </a:t>
            </a:r>
            <a:r>
              <a:rPr lang="en-US" sz="2400" dirty="0" smtClean="0"/>
              <a:t>comparatively higher </a:t>
            </a:r>
            <a:r>
              <a:rPr lang="en-US" sz="2400" dirty="0"/>
              <a:t>melting point (</a:t>
            </a:r>
            <a:r>
              <a:rPr lang="en-US" sz="2400" dirty="0" smtClean="0"/>
              <a:t>450-1200)</a:t>
            </a:r>
            <a:r>
              <a:rPr lang="el-GR" sz="2400" dirty="0" smtClean="0"/>
              <a:t> ο</a:t>
            </a:r>
            <a:r>
              <a:rPr lang="en-US" sz="2400" dirty="0" smtClean="0"/>
              <a:t>C </a:t>
            </a:r>
            <a:r>
              <a:rPr lang="en-US" sz="2400" dirty="0"/>
              <a:t>filler metals (alloys of Al, Cu and Ni).</a:t>
            </a:r>
          </a:p>
        </p:txBody>
      </p:sp>
    </p:spTree>
    <p:extLst>
      <p:ext uri="{BB962C8B-B14F-4D97-AF65-F5344CB8AC3E}">
        <p14:creationId xmlns:p14="http://schemas.microsoft.com/office/powerpoint/2010/main" val="28714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Comparison of brazing and soldering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9067800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-Strength </a:t>
            </a:r>
            <a:r>
              <a:rPr lang="en-US" b="1" dirty="0"/>
              <a:t>of Joint</a:t>
            </a:r>
          </a:p>
          <a:p>
            <a:pPr marL="0" indent="0">
              <a:buNone/>
            </a:pPr>
            <a:r>
              <a:rPr lang="en-US" dirty="0" smtClean="0"/>
              <a:t>-Strength </a:t>
            </a:r>
            <a:r>
              <a:rPr lang="en-US" dirty="0"/>
              <a:t>of solder joint is limited by the strength of filler metal. In general, </a:t>
            </a:r>
            <a:r>
              <a:rPr lang="en-US" dirty="0" smtClean="0"/>
              <a:t>brazed joints </a:t>
            </a:r>
            <a:r>
              <a:rPr lang="en-US" dirty="0"/>
              <a:t>offer greater strength than solder joints. Accordingly, brazed joints are used </a:t>
            </a:r>
            <a:r>
              <a:rPr lang="en-US" dirty="0" smtClean="0"/>
              <a:t>for somewhat </a:t>
            </a:r>
            <a:r>
              <a:rPr lang="en-US" dirty="0"/>
              <a:t>higher loading conditions than solder joint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-Ability </a:t>
            </a:r>
            <a:r>
              <a:rPr lang="en-US" b="1" dirty="0"/>
              <a:t>to withstand under high temperature conditions</a:t>
            </a:r>
          </a:p>
          <a:p>
            <a:pPr marL="0" indent="0">
              <a:buNone/>
            </a:pPr>
            <a:r>
              <a:rPr lang="en-US" dirty="0" smtClean="0"/>
              <a:t>-In </a:t>
            </a:r>
            <a:r>
              <a:rPr lang="en-US" dirty="0"/>
              <a:t>general, braze joints offer higher resistance to thermal load than soldered </a:t>
            </a:r>
            <a:r>
              <a:rPr lang="en-US" dirty="0" smtClean="0"/>
              <a:t>joint primarily </a:t>
            </a:r>
            <a:r>
              <a:rPr lang="en-US" dirty="0"/>
              <a:t>due to difference in melting temperature of solder and braze </a:t>
            </a:r>
            <a:r>
              <a:rPr lang="en-US" dirty="0" smtClean="0"/>
              <a:t>metal. Therefore</a:t>
            </a:r>
            <a:r>
              <a:rPr lang="en-US" dirty="0"/>
              <a:t>, solder joints are preferred mainly for low temperature applications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-</a:t>
            </a:r>
            <a:r>
              <a:rPr lang="en-US" b="1" dirty="0" smtClean="0"/>
              <a:t> </a:t>
            </a:r>
            <a:r>
              <a:rPr lang="en-US" b="1" dirty="0"/>
              <a:t>Application</a:t>
            </a:r>
          </a:p>
          <a:p>
            <a:pPr marL="0" indent="0">
              <a:buNone/>
            </a:pPr>
            <a:r>
              <a:rPr lang="en-US" dirty="0"/>
              <a:t>Soldering is mostly used for joining electronic components where they are </a:t>
            </a:r>
            <a:r>
              <a:rPr lang="en-US" dirty="0" smtClean="0"/>
              <a:t>normally not </a:t>
            </a:r>
            <a:r>
              <a:rPr lang="en-US" dirty="0"/>
              <a:t>exposed to severe temperature and loading conditions during service. Brazing </a:t>
            </a:r>
            <a:r>
              <a:rPr lang="en-US" dirty="0" smtClean="0"/>
              <a:t>is commonly </a:t>
            </a:r>
            <a:r>
              <a:rPr lang="en-US" dirty="0"/>
              <a:t>used for joining of tubes, pipes, wires </a:t>
            </a:r>
            <a:r>
              <a:rPr lang="en-US" dirty="0" err="1" smtClean="0"/>
              <a:t>cable,etc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3738" y="810853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600" b="1" u="sng" dirty="0">
                <a:latin typeface="Arial" charset="0"/>
              </a:rPr>
              <a:t>Soldering</a:t>
            </a:r>
          </a:p>
        </p:txBody>
      </p:sp>
      <p:pic>
        <p:nvPicPr>
          <p:cNvPr id="16394" name="Picture 10" descr="18s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2022475" cy="224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 descr="epa_small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882" y="685800"/>
            <a:ext cx="2278918" cy="224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9600" y="1276107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Char char="•"/>
            </a:pPr>
            <a:r>
              <a:rPr lang="en-US" sz="1600">
                <a:latin typeface="Arial" charset="0"/>
              </a:rPr>
              <a:t> Printed Circuit Board (PCB) manufacture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80121" y="1752600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Char char="•"/>
            </a:pPr>
            <a:r>
              <a:rPr lang="en-US" sz="1600" dirty="0">
                <a:latin typeface="Arial" charset="0"/>
              </a:rPr>
              <a:t> Pipe joining (copper pipe)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35806" y="2276475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Char char="•"/>
            </a:pPr>
            <a:r>
              <a:rPr lang="en-US" sz="1600" dirty="0">
                <a:latin typeface="Arial" charset="0"/>
              </a:rPr>
              <a:t> Jewelry manufacture</a:t>
            </a:r>
          </a:p>
        </p:txBody>
      </p:sp>
      <p:pic>
        <p:nvPicPr>
          <p:cNvPr id="23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520" y="3505200"/>
            <a:ext cx="230956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75025"/>
            <a:ext cx="2538413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52400" y="4239847"/>
            <a:ext cx="3552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 dirty="0">
                <a:latin typeface="Arial" charset="0"/>
              </a:rPr>
              <a:t> Automotive - joining tubes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2400" y="4576397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FontTx/>
              <a:buChar char="•"/>
            </a:pPr>
            <a:r>
              <a:rPr lang="en-US" sz="1600" dirty="0">
                <a:latin typeface="Arial" charset="0"/>
              </a:rPr>
              <a:t> Pipe/Tubing joining (HVAC)</a:t>
            </a: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228600" y="4876800"/>
            <a:ext cx="4646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 dirty="0">
                <a:latin typeface="Arial" charset="0"/>
              </a:rPr>
              <a:t> Electrical equipment - joining wires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87338" y="5257800"/>
            <a:ext cx="207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 dirty="0">
                <a:latin typeface="Arial" charset="0"/>
              </a:rPr>
              <a:t> Jewelry Making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57908" y="3903297"/>
            <a:ext cx="4852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600" b="1" u="sng" dirty="0">
                <a:latin typeface="Arial" charset="0"/>
              </a:rPr>
              <a:t>Brazing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-47332"/>
            <a:ext cx="937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Comparison of </a:t>
            </a:r>
            <a:r>
              <a:rPr lang="en-US" sz="3200" b="1" dirty="0" smtClean="0"/>
              <a:t>Brazing </a:t>
            </a:r>
            <a:r>
              <a:rPr lang="en-US" sz="3200" b="1" dirty="0"/>
              <a:t>and </a:t>
            </a:r>
            <a:r>
              <a:rPr lang="en-US" sz="3200" b="1" dirty="0" smtClean="0"/>
              <a:t>Soldering- Application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19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639762"/>
          </a:xfrm>
        </p:spPr>
        <p:txBody>
          <a:bodyPr>
            <a:normAutofit/>
          </a:bodyPr>
          <a:lstStyle/>
          <a:p>
            <a:r>
              <a:rPr lang="en-US" sz="3200" b="1" dirty="0"/>
              <a:t>Comparison of Brazing and Soldering- Application s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971800"/>
            <a:ext cx="9067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Comparison of brazing and soldering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2708"/>
            <a:ext cx="8991600" cy="6219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-Source </a:t>
            </a:r>
            <a:r>
              <a:rPr lang="en-US" sz="2000" b="1" dirty="0"/>
              <a:t>of Heat for Joining</a:t>
            </a:r>
          </a:p>
          <a:p>
            <a:pPr marL="0" indent="0">
              <a:buNone/>
            </a:pPr>
            <a:r>
              <a:rPr lang="en-US" sz="2000" dirty="0" smtClean="0"/>
              <a:t>-Soldering </a:t>
            </a:r>
            <a:r>
              <a:rPr lang="en-US" sz="2000" dirty="0"/>
              <a:t>can be carried out using heat from soldering iron (20-150W), dip soldering</a:t>
            </a:r>
          </a:p>
          <a:p>
            <a:pPr marL="0" indent="0">
              <a:buNone/>
            </a:pPr>
            <a:r>
              <a:rPr lang="en-US" sz="2000" dirty="0"/>
              <a:t>and wave soldering. Brazing can performed using gas flame torch, furnace heating,</a:t>
            </a:r>
          </a:p>
          <a:p>
            <a:pPr marL="0" indent="0">
              <a:buNone/>
            </a:pPr>
            <a:r>
              <a:rPr lang="en-US" sz="2000" dirty="0"/>
              <a:t>induction heating, and infrared heating methods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-</a:t>
            </a:r>
            <a:r>
              <a:rPr lang="en-US" sz="2000" b="1" dirty="0" smtClean="0"/>
              <a:t>Limitation </a:t>
            </a:r>
            <a:r>
              <a:rPr lang="en-US" sz="2000" b="1" dirty="0"/>
              <a:t>of Brazing and Soldering</a:t>
            </a:r>
          </a:p>
          <a:p>
            <a:pPr marL="0" indent="0">
              <a:buNone/>
            </a:pPr>
            <a:r>
              <a:rPr lang="en-US" sz="2000" dirty="0"/>
              <a:t>These processes have major limitation of poor strength and inability to withstand at</a:t>
            </a:r>
          </a:p>
          <a:p>
            <a:pPr marL="0" indent="0">
              <a:buNone/>
            </a:pPr>
            <a:r>
              <a:rPr lang="en-US" sz="2000" dirty="0"/>
              <a:t>higher temperature with some possibility of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</a:t>
            </a:r>
            <a:r>
              <a:rPr lang="en-US" sz="2000" dirty="0"/>
              <a:t>mismatch with parent metals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-</a:t>
            </a:r>
            <a:r>
              <a:rPr lang="en-US" sz="2000" b="1" dirty="0" smtClean="0"/>
              <a:t>Role </a:t>
            </a:r>
            <a:r>
              <a:rPr lang="en-US" sz="2000" b="1" dirty="0"/>
              <a:t>of flux in </a:t>
            </a:r>
            <a:r>
              <a:rPr lang="en-US" sz="2000" b="1" dirty="0" smtClean="0"/>
              <a:t>brazing</a:t>
            </a:r>
          </a:p>
          <a:p>
            <a:pPr marL="0" indent="0">
              <a:buNone/>
            </a:pPr>
            <a:r>
              <a:rPr lang="en-US" sz="2000" dirty="0" smtClean="0"/>
              <a:t>Fluxes </a:t>
            </a:r>
            <a:r>
              <a:rPr lang="en-US" sz="2000" dirty="0"/>
              <a:t>react with impurities present on the surface of base metal or those formed</a:t>
            </a:r>
          </a:p>
          <a:p>
            <a:pPr marL="0" indent="0">
              <a:buNone/>
            </a:pPr>
            <a:r>
              <a:rPr lang="en-US" sz="2000" dirty="0"/>
              <a:t>during joining to form slag apart from reducing contamination of the joints from</a:t>
            </a:r>
          </a:p>
          <a:p>
            <a:pPr marL="0" indent="0">
              <a:buNone/>
            </a:pPr>
            <a:r>
              <a:rPr lang="en-US" sz="2000" dirty="0"/>
              <a:t>atmospheric gases (formation of oxides and nitrides due to atmospheric gases).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-</a:t>
            </a:r>
            <a:r>
              <a:rPr lang="en-US" sz="2000" dirty="0" smtClean="0"/>
              <a:t>For</a:t>
            </a:r>
            <a:r>
              <a:rPr lang="en-US" sz="2000" dirty="0"/>
              <a:t> </a:t>
            </a:r>
            <a:r>
              <a:rPr lang="en-US" sz="2000" dirty="0" smtClean="0"/>
              <a:t>performing </a:t>
            </a:r>
            <a:r>
              <a:rPr lang="en-US" sz="2000" dirty="0"/>
              <a:t>above role effectively fluxes should have low melting point and </a:t>
            </a:r>
            <a:r>
              <a:rPr lang="en-US" sz="2000" dirty="0" smtClean="0"/>
              <a:t>molten filler </a:t>
            </a:r>
            <a:r>
              <a:rPr lang="en-US" sz="2000" dirty="0"/>
              <a:t>should have low viscosity. Fluxes applied over the surface of work piece </a:t>
            </a:r>
            <a:r>
              <a:rPr lang="en-US" sz="2000" dirty="0" smtClean="0"/>
              <a:t>for developing </a:t>
            </a:r>
            <a:r>
              <a:rPr lang="en-US" sz="2000" dirty="0"/>
              <a:t>joint must be cleaned from the work surface after brazing/soldering </a:t>
            </a:r>
            <a:r>
              <a:rPr lang="en-US" sz="2000" dirty="0" smtClean="0"/>
              <a:t>as these </a:t>
            </a:r>
            <a:r>
              <a:rPr lang="en-US" sz="2000" dirty="0"/>
              <a:t>are corrosive in nature.</a:t>
            </a:r>
          </a:p>
        </p:txBody>
      </p:sp>
    </p:spTree>
    <p:extLst>
      <p:ext uri="{BB962C8B-B14F-4D97-AF65-F5344CB8AC3E}">
        <p14:creationId xmlns:p14="http://schemas.microsoft.com/office/powerpoint/2010/main" val="15977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1064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18  Brazing, soldering and Friction Stir Welding</vt:lpstr>
      <vt:lpstr>Basics of Brazing and Soldering </vt:lpstr>
      <vt:lpstr>Basics of Brazing and Soldering</vt:lpstr>
      <vt:lpstr>Joints for Brazing and Soldering </vt:lpstr>
      <vt:lpstr>Comparison of brazing and soldering </vt:lpstr>
      <vt:lpstr>Comparison of brazing and soldering </vt:lpstr>
      <vt:lpstr>PowerPoint Presentation</vt:lpstr>
      <vt:lpstr>Comparison of Brazing and Soldering- Application s</vt:lpstr>
      <vt:lpstr>Comparison of brazing and soldering </vt:lpstr>
      <vt:lpstr>Friction stir welding and processing </vt:lpstr>
      <vt:lpstr>Friction stir welding and processing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Ehab Saad</dc:creator>
  <cp:lastModifiedBy>Ehab Saad</cp:lastModifiedBy>
  <cp:revision>18</cp:revision>
  <dcterms:created xsi:type="dcterms:W3CDTF">2006-08-16T00:00:00Z</dcterms:created>
  <dcterms:modified xsi:type="dcterms:W3CDTF">2018-03-31T22:36:39Z</dcterms:modified>
</cp:coreProperties>
</file>