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E0CD3-6A9F-4DA0-9C1B-8984DA7EF600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1BD7-58E6-492C-BD19-B8362A6C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1BD7-58E6-492C-BD19-B8362A6CC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Heat flow in welding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Peak Temperature and HAZ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Peak Temperature and HAZ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3" y="431637"/>
            <a:ext cx="9067800" cy="63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Peak Temperature and HAZ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4153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7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Solidification Rate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9067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2800" b="1" dirty="0" smtClean="0"/>
              <a:t>-</a:t>
            </a:r>
            <a:r>
              <a:rPr lang="en-US" sz="2800" dirty="0" smtClean="0"/>
              <a:t>The </a:t>
            </a:r>
            <a:r>
              <a:rPr lang="en-US" sz="2800" dirty="0"/>
              <a:t>solidification of weld metal takes place in three </a:t>
            </a:r>
            <a:r>
              <a:rPr lang="en-US" sz="2800" dirty="0" smtClean="0"/>
              <a:t>stages: a</a:t>
            </a:r>
            <a:r>
              <a:rPr lang="en-US" sz="2800" dirty="0"/>
              <a:t>) reduction </a:t>
            </a:r>
            <a:r>
              <a:rPr lang="en-US" sz="2800" dirty="0" smtClean="0"/>
              <a:t>in temperature </a:t>
            </a:r>
            <a:r>
              <a:rPr lang="en-US" sz="2800" dirty="0"/>
              <a:t>of liquid metal, b) liquid to solid state transformation and c) </a:t>
            </a:r>
            <a:r>
              <a:rPr lang="en-US" sz="2800" dirty="0" smtClean="0"/>
              <a:t>finally reduction </a:t>
            </a:r>
            <a:r>
              <a:rPr lang="en-US" sz="2800" dirty="0"/>
              <a:t>in temperature of solid metal up to room temperature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-The </a:t>
            </a:r>
            <a:r>
              <a:rPr lang="en-US" sz="2800" dirty="0"/>
              <a:t>time required </a:t>
            </a:r>
            <a:r>
              <a:rPr lang="en-US" sz="2800" dirty="0" smtClean="0"/>
              <a:t>for solidification </a:t>
            </a:r>
            <a:r>
              <a:rPr lang="en-US" sz="2800" dirty="0"/>
              <a:t>of weld metal depends up on the cooling rate. Solidification time is </a:t>
            </a:r>
            <a:r>
              <a:rPr lang="en-US" sz="2800" dirty="0" smtClean="0"/>
              <a:t>the time </a:t>
            </a:r>
            <a:r>
              <a:rPr lang="en-US" sz="2800" dirty="0"/>
              <a:t>interval between start to end of solidification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/>
              <a:t>Solidification time is also of </a:t>
            </a:r>
            <a:r>
              <a:rPr lang="en-US" sz="2800" dirty="0" smtClean="0"/>
              <a:t>great importance </a:t>
            </a:r>
            <a:r>
              <a:rPr lang="en-US" sz="2800" dirty="0"/>
              <a:t>as it affects the structure, properties and response to the heat </a:t>
            </a:r>
            <a:r>
              <a:rPr lang="en-US" sz="2800" dirty="0" smtClean="0"/>
              <a:t>treatment of </a:t>
            </a:r>
            <a:r>
              <a:rPr lang="en-US" sz="2800" dirty="0"/>
              <a:t>weld metal. It can be calculated using following equation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6475"/>
            <a:ext cx="89154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334962"/>
          </a:xfrm>
        </p:spPr>
        <p:txBody>
          <a:bodyPr>
            <a:noAutofit/>
          </a:bodyPr>
          <a:lstStyle/>
          <a:p>
            <a:r>
              <a:rPr lang="en-US" sz="2800" b="1" dirty="0"/>
              <a:t>Solidification Rate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616" y="76200"/>
            <a:ext cx="914400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-Above </a:t>
            </a:r>
            <a:r>
              <a:rPr lang="en-US" sz="2200" dirty="0"/>
              <a:t>equation indicates that solidification time is the function of net heat </a:t>
            </a:r>
            <a:r>
              <a:rPr lang="en-US" sz="2200" dirty="0" smtClean="0"/>
              <a:t>input, initial </a:t>
            </a:r>
            <a:r>
              <a:rPr lang="en-US" sz="2200" dirty="0"/>
              <a:t>plate temperature and material properties such as latent heat of fusion (L</a:t>
            </a:r>
            <a:r>
              <a:rPr lang="en-US" sz="2200" dirty="0" smtClean="0"/>
              <a:t>),thermal </a:t>
            </a:r>
            <a:r>
              <a:rPr lang="en-US" sz="2200" dirty="0"/>
              <a:t>conductivity (k), volumetric specific </a:t>
            </a:r>
            <a:r>
              <a:rPr lang="en-US" sz="2200" dirty="0" smtClean="0"/>
              <a:t>heat          and </a:t>
            </a:r>
            <a:r>
              <a:rPr lang="en-US" sz="2200" dirty="0"/>
              <a:t>melting point (tm).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-Long</a:t>
            </a:r>
            <a:r>
              <a:rPr lang="en-US" sz="2200" dirty="0"/>
              <a:t> </a:t>
            </a:r>
            <a:r>
              <a:rPr lang="en-US" sz="2200" dirty="0" smtClean="0"/>
              <a:t>solidification </a:t>
            </a:r>
            <a:r>
              <a:rPr lang="en-US" sz="2200" dirty="0"/>
              <a:t>time allows each phase to grow to a large extent which in turn results </a:t>
            </a:r>
            <a:r>
              <a:rPr lang="en-US" sz="2200" dirty="0" smtClean="0"/>
              <a:t>in coarse-grained </a:t>
            </a:r>
            <a:r>
              <a:rPr lang="en-US" sz="2200" dirty="0"/>
              <a:t>structure of weld metal. An increase in net heat input (with </a:t>
            </a:r>
            <a:r>
              <a:rPr lang="en-US" sz="2200" dirty="0" smtClean="0"/>
              <a:t>increase in </a:t>
            </a:r>
            <a:r>
              <a:rPr lang="en-US" sz="2200" dirty="0"/>
              <a:t>welding current / arc voltage or reduction in welding speed) increases </a:t>
            </a:r>
            <a:r>
              <a:rPr lang="en-US" sz="2200" dirty="0" smtClean="0"/>
              <a:t>the solidification </a:t>
            </a:r>
            <a:r>
              <a:rPr lang="en-US" sz="2200" dirty="0"/>
              <a:t>time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-An </a:t>
            </a:r>
            <a:r>
              <a:rPr lang="en-US" sz="2200" dirty="0"/>
              <a:t>increase in solidification time coarsens the grain </a:t>
            </a:r>
            <a:r>
              <a:rPr lang="en-US" sz="2200" dirty="0" smtClean="0"/>
              <a:t>structure which </a:t>
            </a:r>
            <a:r>
              <a:rPr lang="en-US" sz="2200" dirty="0"/>
              <a:t>in turn adversely affects the mechanical properties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-Non-uniformity in solidification </a:t>
            </a:r>
            <a:r>
              <a:rPr lang="en-US" sz="2200" dirty="0"/>
              <a:t>rates in different regions of molten weld pool also brings variation </a:t>
            </a:r>
            <a:r>
              <a:rPr lang="en-US" sz="2200" dirty="0" smtClean="0"/>
              <a:t>in grain </a:t>
            </a:r>
            <a:r>
              <a:rPr lang="en-US" sz="2200" dirty="0"/>
              <a:t>structure and so mechanical properties. Generally, centerline of the weld </a:t>
            </a:r>
            <a:r>
              <a:rPr lang="en-US" sz="2200" dirty="0" smtClean="0"/>
              <a:t>joint shows </a:t>
            </a:r>
            <a:r>
              <a:rPr lang="en-US" sz="2200" dirty="0"/>
              <a:t>finer grain structure (Fig. 20.3) and better mechanical properties than </a:t>
            </a:r>
            <a:r>
              <a:rPr lang="en-US" sz="2200" dirty="0" smtClean="0"/>
              <a:t>those at </a:t>
            </a:r>
            <a:r>
              <a:rPr lang="en-US" sz="2200" dirty="0"/>
              <a:t>fusion boundary primarily because of difference in solidification </a:t>
            </a:r>
            <a:r>
              <a:rPr lang="en-US" sz="2200" dirty="0" smtClean="0"/>
              <a:t>times. Micrographs </a:t>
            </a:r>
            <a:r>
              <a:rPr lang="en-US" sz="2200" dirty="0"/>
              <a:t>indicate the coarser structure near the fusion boundary than the </a:t>
            </a:r>
            <a:r>
              <a:rPr lang="en-US" sz="2200" dirty="0" smtClean="0"/>
              <a:t>weld center</a:t>
            </a:r>
            <a:r>
              <a:rPr lang="en-US" sz="22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457200" cy="3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Solidification Rate</a:t>
            </a:r>
            <a:br>
              <a:rPr lang="en-US" b="1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8" y="1143000"/>
            <a:ext cx="9144000" cy="47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Solidification Rate</a:t>
            </a:r>
            <a:br>
              <a:rPr lang="en-US" b="1" dirty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0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Calculations of cooling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601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-Thickness </a:t>
            </a:r>
            <a:r>
              <a:rPr lang="en-US" dirty="0"/>
              <a:t>of the plate to be welded directly affects the cross sectional area </a:t>
            </a:r>
            <a:r>
              <a:rPr lang="en-US" dirty="0" smtClean="0"/>
              <a:t>available for </a:t>
            </a:r>
            <a:r>
              <a:rPr lang="en-US" dirty="0"/>
              <a:t>the heat flow from the weld which in turn governs cooling rate of a </a:t>
            </a:r>
            <a:r>
              <a:rPr lang="en-US" dirty="0" smtClean="0"/>
              <a:t>specific location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Accordingly</a:t>
            </a:r>
            <a:r>
              <a:rPr lang="en-US" dirty="0"/>
              <a:t>, two different empirical equations are used for calculating </a:t>
            </a:r>
            <a:r>
              <a:rPr lang="en-US" dirty="0" smtClean="0"/>
              <a:t>the cooling </a:t>
            </a:r>
            <a:r>
              <a:rPr lang="en-US" dirty="0"/>
              <a:t>rate in HAZ </a:t>
            </a:r>
            <a:r>
              <a:rPr lang="en-US" dirty="0" smtClean="0"/>
              <a:t>for  </a:t>
            </a:r>
            <a:r>
              <a:rPr lang="en-US" dirty="0"/>
              <a:t>a) thin plates and </a:t>
            </a:r>
            <a:r>
              <a:rPr lang="en-US" dirty="0" smtClean="0"/>
              <a:t> b</a:t>
            </a:r>
            <a:r>
              <a:rPr lang="en-US" dirty="0"/>
              <a:t>) thick plates, depending upon </a:t>
            </a:r>
            <a:r>
              <a:rPr lang="en-US" dirty="0" smtClean="0"/>
              <a:t>the thickness </a:t>
            </a:r>
            <a:r>
              <a:rPr lang="en-US" dirty="0"/>
              <a:t>of plate and welding conditions.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-Two </a:t>
            </a:r>
            <a:r>
              <a:rPr lang="en-US" dirty="0"/>
              <a:t>methods have been proposed </a:t>
            </a:r>
            <a:r>
              <a:rPr lang="en-US" dirty="0" smtClean="0"/>
              <a:t>to take </a:t>
            </a:r>
            <a:r>
              <a:rPr lang="en-US" dirty="0"/>
              <a:t>decision whether to use thick or thin plate equation for calculating the cooling</a:t>
            </a:r>
          </a:p>
          <a:p>
            <a:pPr marL="0" indent="0">
              <a:buNone/>
            </a:pPr>
            <a:r>
              <a:rPr lang="en-US" dirty="0"/>
              <a:t>rates and these are based </a:t>
            </a:r>
            <a:r>
              <a:rPr lang="en-US" dirty="0" smtClean="0"/>
              <a:t>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1</a:t>
            </a:r>
            <a:r>
              <a:rPr lang="en-US" dirty="0"/>
              <a:t>) number of passes required for completing the </a:t>
            </a:r>
            <a:r>
              <a:rPr lang="en-US" dirty="0" smtClean="0"/>
              <a:t>weld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</a:t>
            </a:r>
            <a:r>
              <a:rPr lang="en-US" dirty="0"/>
              <a:t>) relative plate thickness</a:t>
            </a:r>
          </a:p>
        </p:txBody>
      </p:sp>
    </p:spTree>
    <p:extLst>
      <p:ext uri="{BB962C8B-B14F-4D97-AF65-F5344CB8AC3E}">
        <p14:creationId xmlns:p14="http://schemas.microsoft.com/office/powerpoint/2010/main" val="3147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Calculations of cooling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991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400" dirty="0" smtClean="0"/>
              <a:t>According </a:t>
            </a:r>
            <a:r>
              <a:rPr lang="en-US" sz="2400" dirty="0"/>
              <a:t>to first method, if number of passes required for welding of two plates </a:t>
            </a:r>
            <a:r>
              <a:rPr lang="en-US" sz="2400" dirty="0" smtClean="0"/>
              <a:t>is less </a:t>
            </a:r>
            <a:r>
              <a:rPr lang="en-US" sz="2400" dirty="0"/>
              <a:t>than 6 then it is considered as thin plate else thick plate for selection of </a:t>
            </a:r>
            <a:r>
              <a:rPr lang="en-US" sz="2400" dirty="0" smtClean="0"/>
              <a:t>suitable equation </a:t>
            </a:r>
            <a:r>
              <a:rPr lang="en-US" sz="2400" dirty="0"/>
              <a:t>to calculate cooling rate.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-Since </a:t>
            </a:r>
            <a:r>
              <a:rPr lang="en-US" sz="2400" dirty="0"/>
              <a:t>this method is not very clear as number </a:t>
            </a:r>
            <a:r>
              <a:rPr lang="en-US" sz="2400" dirty="0" smtClean="0"/>
              <a:t>of passes </a:t>
            </a:r>
            <a:r>
              <a:rPr lang="en-US" sz="2400" dirty="0"/>
              <a:t>required for completing the weld can vary with diameter of electrode </a:t>
            </a:r>
            <a:r>
              <a:rPr lang="en-US" sz="2400" dirty="0" smtClean="0"/>
              <a:t>and groove </a:t>
            </a:r>
            <a:r>
              <a:rPr lang="en-US" sz="2400" dirty="0"/>
              <a:t>geometry being used for </a:t>
            </a:r>
            <a:r>
              <a:rPr lang="en-US" sz="2400" dirty="0" smtClean="0"/>
              <a:t>welding, therefore </a:t>
            </a:r>
            <a:r>
              <a:rPr lang="en-US" sz="2400" dirty="0"/>
              <a:t>a more logical second </a:t>
            </a:r>
            <a:r>
              <a:rPr lang="en-US" sz="2400" dirty="0" smtClean="0"/>
              <a:t>method </a:t>
            </a:r>
            <a:r>
              <a:rPr lang="en-US" sz="2400" dirty="0" err="1" smtClean="0"/>
              <a:t>method</a:t>
            </a:r>
            <a:r>
              <a:rPr lang="en-US" sz="2400" dirty="0" smtClean="0"/>
              <a:t>  based </a:t>
            </a:r>
            <a:r>
              <a:rPr lang="en-US" sz="2400" dirty="0"/>
              <a:t>on relative plate thickness </a:t>
            </a:r>
            <a:r>
              <a:rPr lang="en-US" sz="2400" dirty="0" smtClean="0"/>
              <a:t> is </a:t>
            </a:r>
            <a:r>
              <a:rPr lang="en-US" sz="2400" dirty="0"/>
              <a:t>commonly </a:t>
            </a:r>
            <a:r>
              <a:rPr lang="en-US" sz="2400" dirty="0" smtClean="0"/>
              <a:t>used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-The relative plate thickness criteria is more logical as it considers all the relevant factors which can affect the cooling rate such as thickness of the plate (h), heat input (</a:t>
            </a:r>
            <a:r>
              <a:rPr lang="en-US" sz="2400" dirty="0" err="1"/>
              <a:t>Hnet</a:t>
            </a:r>
            <a:r>
              <a:rPr lang="en-US" sz="2400" dirty="0"/>
              <a:t>), </a:t>
            </a:r>
            <a:r>
              <a:rPr lang="en-US" sz="2400" dirty="0" smtClean="0"/>
              <a:t>initial plate </a:t>
            </a:r>
            <a:r>
              <a:rPr lang="en-US" sz="2400" dirty="0"/>
              <a:t>temperature (To), temperature of interest at which cooling rate is desired (</a:t>
            </a:r>
            <a:r>
              <a:rPr lang="en-US" sz="2400" dirty="0" err="1"/>
              <a:t>Ti</a:t>
            </a:r>
            <a:r>
              <a:rPr lang="en-US" sz="2400" dirty="0"/>
              <a:t>) and physical properties of plate like (specific heat C, density</a:t>
            </a:r>
            <a:r>
              <a:rPr lang="el-GR" sz="2400" dirty="0"/>
              <a:t>ᵨ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Calculations of </a:t>
            </a:r>
            <a:r>
              <a:rPr lang="en-US" b="1" dirty="0" smtClean="0"/>
              <a:t>Cooling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42900"/>
            <a:ext cx="92964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sz="2400" dirty="0"/>
              <a:t>Relative plate thickness (t) can be calculated using following equation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h  { </a:t>
            </a:r>
            <a:r>
              <a:rPr lang="el-GR" sz="2400" dirty="0"/>
              <a:t>ᵨ </a:t>
            </a:r>
            <a:r>
              <a:rPr lang="en-US" sz="2400" dirty="0" smtClean="0"/>
              <a:t>C (</a:t>
            </a:r>
            <a:r>
              <a:rPr lang="en-US" sz="2400" dirty="0" err="1"/>
              <a:t>Ti</a:t>
            </a:r>
            <a:r>
              <a:rPr lang="en-US" sz="2400" dirty="0"/>
              <a:t> – To</a:t>
            </a:r>
            <a:r>
              <a:rPr lang="en-US" sz="2400" dirty="0" smtClean="0"/>
              <a:t>)/ </a:t>
            </a:r>
            <a:r>
              <a:rPr lang="en-US" sz="2400" dirty="0" err="1" smtClean="0"/>
              <a:t>H</a:t>
            </a:r>
            <a:r>
              <a:rPr lang="en-US" sz="1400" dirty="0" err="1" smtClean="0"/>
              <a:t>net</a:t>
            </a:r>
            <a:r>
              <a:rPr lang="en-US" sz="1400" dirty="0" smtClean="0"/>
              <a:t>  </a:t>
            </a:r>
            <a:r>
              <a:rPr lang="en-US" sz="2400" dirty="0" smtClean="0"/>
              <a:t>} </a:t>
            </a:r>
            <a:r>
              <a:rPr lang="en-US" sz="2400" dirty="0"/>
              <a:t>^ (1/2)</a:t>
            </a:r>
          </a:p>
          <a:p>
            <a:pPr marL="0" indent="0">
              <a:buNone/>
            </a:pPr>
            <a:r>
              <a:rPr lang="en-US" sz="2400" dirty="0" smtClean="0"/>
              <a:t>-Thin </a:t>
            </a:r>
            <a:r>
              <a:rPr lang="en-US" sz="2400" dirty="0"/>
              <a:t>plate cooling rate equation is used when relative plate thickness (</a:t>
            </a:r>
            <a:r>
              <a:rPr lang="en-US" sz="2400" dirty="0" smtClean="0"/>
              <a:t>t)&lt; </a:t>
            </a:r>
            <a:r>
              <a:rPr lang="en-US" sz="2400" dirty="0"/>
              <a:t>0.6 </a:t>
            </a:r>
            <a:r>
              <a:rPr lang="en-US" sz="2400" dirty="0" smtClean="0"/>
              <a:t>and</a:t>
            </a:r>
          </a:p>
          <a:p>
            <a:pPr marL="0" indent="0">
              <a:buNone/>
            </a:pPr>
            <a:r>
              <a:rPr lang="en-US" sz="2400" dirty="0" smtClean="0"/>
              <a:t>-Thick </a:t>
            </a:r>
            <a:r>
              <a:rPr lang="en-US" sz="2400" dirty="0"/>
              <a:t>plate cooling rate equation is used when </a:t>
            </a:r>
            <a:r>
              <a:rPr lang="en-US" sz="2400" dirty="0" smtClean="0"/>
              <a:t>(t)&gt; </a:t>
            </a:r>
            <a:r>
              <a:rPr lang="en-US" sz="2400" dirty="0"/>
              <a:t>0.9. If value of </a:t>
            </a:r>
            <a:r>
              <a:rPr lang="en-US" sz="2400" dirty="0" smtClean="0"/>
              <a:t>(t) </a:t>
            </a:r>
            <a:r>
              <a:rPr lang="en-US" sz="2400" dirty="0"/>
              <a:t>is in range of 0.6 </a:t>
            </a:r>
            <a:r>
              <a:rPr lang="en-US" sz="2400" dirty="0" smtClean="0"/>
              <a:t>to 0.9 </a:t>
            </a:r>
            <a:r>
              <a:rPr lang="en-US" sz="2400" dirty="0"/>
              <a:t>then 0.75 is used as a limit value to decide the cooling rate equation to be used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05200"/>
            <a:ext cx="89439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Critical </a:t>
            </a:r>
            <a:r>
              <a:rPr lang="en-US" sz="3200" b="1" dirty="0" smtClean="0"/>
              <a:t>Cooling </a:t>
            </a:r>
            <a:r>
              <a:rPr lang="en-US" sz="3200" b="1" dirty="0"/>
              <a:t>rate (CCR) </a:t>
            </a:r>
            <a:r>
              <a:rPr lang="en-US" sz="3200" b="1" dirty="0" smtClean="0"/>
              <a:t>Under Welding Conditions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600" dirty="0" smtClean="0"/>
              <a:t>To </a:t>
            </a:r>
            <a:r>
              <a:rPr lang="en-US" sz="2600" dirty="0"/>
              <a:t>determine the critical cooling rate for a steel plate under welding conditions, </a:t>
            </a:r>
            <a:r>
              <a:rPr lang="en-US" sz="2600" dirty="0" smtClean="0"/>
              <a:t>bead on </a:t>
            </a:r>
            <a:r>
              <a:rPr lang="en-US" sz="2600" dirty="0"/>
              <a:t>plate welds are made with varying heat input. On the basis of thickness of </a:t>
            </a:r>
            <a:r>
              <a:rPr lang="en-US" sz="2600" dirty="0" smtClean="0"/>
              <a:t>the plate </a:t>
            </a:r>
            <a:r>
              <a:rPr lang="en-US" sz="2600" dirty="0"/>
              <a:t>(5 mm) to be welded suitable electrode diameter is chosen first and </a:t>
            </a:r>
            <a:r>
              <a:rPr lang="en-US" sz="2600" dirty="0" smtClean="0"/>
              <a:t>then accordingly </a:t>
            </a:r>
            <a:r>
              <a:rPr lang="en-US" sz="2600" dirty="0"/>
              <a:t>welding current and arc voltage are selected (20V, 200A, To=300C) </a:t>
            </a:r>
            <a:r>
              <a:rPr lang="en-US" sz="2600" dirty="0" smtClean="0"/>
              <a:t>for bead-on-plate </a:t>
            </a:r>
            <a:r>
              <a:rPr lang="en-US" sz="2600" dirty="0"/>
              <a:t>(BOP) welding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-Number </a:t>
            </a:r>
            <a:r>
              <a:rPr lang="en-US" sz="2600" dirty="0"/>
              <a:t>of BOP welds is deposited using </a:t>
            </a:r>
            <a:r>
              <a:rPr lang="en-US" sz="2600" dirty="0" smtClean="0"/>
              <a:t>increasing welding </a:t>
            </a:r>
            <a:r>
              <a:rPr lang="en-US" sz="2600" dirty="0"/>
              <a:t>speed (8, 9, 10, 11, 12……mm/sec). Once the BOP weld is completed </a:t>
            </a:r>
            <a:r>
              <a:rPr lang="en-US" sz="2600" dirty="0" smtClean="0"/>
              <a:t>at different </a:t>
            </a:r>
            <a:r>
              <a:rPr lang="en-US" sz="2600" dirty="0"/>
              <a:t>welding speed, transverse section of weld is cut to measure the </a:t>
            </a:r>
            <a:r>
              <a:rPr lang="en-US" sz="2600" dirty="0" smtClean="0"/>
              <a:t>hardness.</a:t>
            </a:r>
          </a:p>
          <a:p>
            <a:pPr>
              <a:buFontTx/>
              <a:buChar char="-"/>
            </a:pPr>
            <a:endParaRPr lang="en-US" sz="2600" dirty="0" smtClean="0"/>
          </a:p>
          <a:p>
            <a:pPr>
              <a:buFontTx/>
              <a:buChar char="-"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-</a:t>
            </a:r>
            <a:r>
              <a:rPr lang="en-US" sz="2600" dirty="0" smtClean="0"/>
              <a:t>There after</a:t>
            </a:r>
            <a:r>
              <a:rPr lang="en-US" sz="2600" dirty="0"/>
              <a:t>, hardness vs. welding speed plot is made to identify the welding </a:t>
            </a:r>
            <a:r>
              <a:rPr lang="en-US" sz="2600" dirty="0" smtClean="0"/>
              <a:t>speed above </a:t>
            </a:r>
            <a:r>
              <a:rPr lang="en-US" sz="2600" dirty="0"/>
              <a:t>which </a:t>
            </a:r>
            <a:r>
              <a:rPr lang="en-US" sz="2600" dirty="0" smtClean="0"/>
              <a:t>sudden increase </a:t>
            </a:r>
            <a:r>
              <a:rPr lang="en-US" sz="2600" dirty="0"/>
              <a:t>in hardness of the weld and HAZ takes place. </a:t>
            </a:r>
          </a:p>
        </p:txBody>
      </p:sp>
    </p:spTree>
    <p:extLst>
      <p:ext uri="{BB962C8B-B14F-4D97-AF65-F5344CB8AC3E}">
        <p14:creationId xmlns:p14="http://schemas.microsoft.com/office/powerpoint/2010/main" val="22852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3" y="304800"/>
            <a:ext cx="9144000" cy="334962"/>
          </a:xfrm>
        </p:spPr>
        <p:txBody>
          <a:bodyPr>
            <a:noAutofit/>
          </a:bodyPr>
          <a:lstStyle/>
          <a:p>
            <a:r>
              <a:rPr lang="en-US" sz="3200" b="1" dirty="0"/>
              <a:t>Critical </a:t>
            </a:r>
            <a:r>
              <a:rPr lang="en-US" sz="3200" b="1" dirty="0" smtClean="0"/>
              <a:t>Cooling Rate </a:t>
            </a:r>
            <a:r>
              <a:rPr lang="en-US" sz="3200" b="1" dirty="0"/>
              <a:t>(CCR) </a:t>
            </a:r>
            <a:r>
              <a:rPr lang="en-US" sz="3200" b="1" dirty="0" smtClean="0"/>
              <a:t>Under Welding Conditions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-This welding </a:t>
            </a:r>
            <a:r>
              <a:rPr lang="en-US" dirty="0"/>
              <a:t>speed is identified as critical welding speed (say 10mm/min in this </a:t>
            </a:r>
            <a:r>
              <a:rPr lang="en-US" dirty="0" smtClean="0"/>
              <a:t>case) above </a:t>
            </a:r>
            <a:r>
              <a:rPr lang="en-US" dirty="0"/>
              <a:t>which cooling rate of the weld &amp; HAZ becomes greater than critical </a:t>
            </a:r>
            <a:r>
              <a:rPr lang="en-US" dirty="0" smtClean="0"/>
              <a:t>cooling rate.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This </a:t>
            </a:r>
            <a:r>
              <a:rPr lang="en-US" dirty="0" smtClean="0"/>
              <a:t>suddenly  </a:t>
            </a:r>
            <a:r>
              <a:rPr lang="en-US" dirty="0"/>
              <a:t>increase in hardness of the weld and HAZ is attributed </a:t>
            </a:r>
            <a:r>
              <a:rPr lang="en-US" dirty="0" smtClean="0"/>
              <a:t>to martensitic </a:t>
            </a:r>
            <a:r>
              <a:rPr lang="en-US" dirty="0"/>
              <a:t>transformation during welding as cooling rate becomes greater </a:t>
            </a:r>
            <a:r>
              <a:rPr lang="en-US" dirty="0" smtClean="0"/>
              <a:t>than critical </a:t>
            </a:r>
            <a:r>
              <a:rPr lang="en-US" dirty="0"/>
              <a:t>cooling rate owing to the reduction in heat input (</a:t>
            </a:r>
            <a:r>
              <a:rPr lang="en-US" dirty="0" err="1"/>
              <a:t>H</a:t>
            </a:r>
            <a:r>
              <a:rPr lang="en-US" sz="1700" dirty="0" err="1"/>
              <a:t>net</a:t>
            </a:r>
            <a:r>
              <a:rPr lang="en-US" dirty="0"/>
              <a:t>) with increase of </a:t>
            </a:r>
            <a:r>
              <a:rPr lang="en-US" dirty="0" smtClean="0"/>
              <a:t>welding speed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Using </a:t>
            </a:r>
            <a:r>
              <a:rPr lang="en-US" dirty="0"/>
              <a:t>welding conditions corresponding to this critical welding speed for </a:t>
            </a:r>
            <a:r>
              <a:rPr lang="en-US" dirty="0" smtClean="0"/>
              <a:t>a given </a:t>
            </a:r>
            <a:r>
              <a:rPr lang="en-US" dirty="0"/>
              <a:t>steel plate, critical cooling rate can be calculate using appropriate cooling </a:t>
            </a:r>
            <a:r>
              <a:rPr lang="en-US" dirty="0" smtClean="0"/>
              <a:t>rate equation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b="1" dirty="0"/>
              <a:t>Critical </a:t>
            </a:r>
            <a:r>
              <a:rPr lang="en-US" sz="3200" b="1" dirty="0" smtClean="0"/>
              <a:t>Cooling Rate </a:t>
            </a:r>
            <a:r>
              <a:rPr lang="en-US" sz="3200" b="1" dirty="0"/>
              <a:t>(CCR) </a:t>
            </a:r>
            <a:r>
              <a:rPr lang="en-US" sz="3200" b="1" dirty="0" smtClean="0"/>
              <a:t>Under Welding Conditions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439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4800600"/>
            <a:ext cx="8791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4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Peak Temperature and HAZ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25329" r="15957" b="9591"/>
          <a:stretch/>
        </p:blipFill>
        <p:spPr bwMode="auto">
          <a:xfrm>
            <a:off x="18802" y="609600"/>
            <a:ext cx="897279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2400" y="2057400"/>
            <a:ext cx="304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3581400"/>
            <a:ext cx="876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Peak Temperature and HAZ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r="1755" b="3749"/>
          <a:stretch/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977</Words>
  <Application>Microsoft Office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Heat flow in welding II</vt:lpstr>
      <vt:lpstr>Calculations of cooling rate</vt:lpstr>
      <vt:lpstr>Calculations of cooling rate</vt:lpstr>
      <vt:lpstr>Calculations of Cooling Rate</vt:lpstr>
      <vt:lpstr>Critical Cooling rate (CCR) Under Welding Conditions </vt:lpstr>
      <vt:lpstr>Critical Cooling Rate (CCR) Under Welding Conditions </vt:lpstr>
      <vt:lpstr>Critical Cooling Rate (CCR) Under Welding Conditions </vt:lpstr>
      <vt:lpstr>Peak Temperature and HAZ</vt:lpstr>
      <vt:lpstr>Peak Temperature and HAZ</vt:lpstr>
      <vt:lpstr>Peak Temperature and HAZ</vt:lpstr>
      <vt:lpstr>Peak Temperature and HAZ</vt:lpstr>
      <vt:lpstr>Peak Temperature and HAZ</vt:lpstr>
      <vt:lpstr>Solidification Rate </vt:lpstr>
      <vt:lpstr>Solidification Rate </vt:lpstr>
      <vt:lpstr>Solidification Rate </vt:lpstr>
      <vt:lpstr>Solidification Rate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flow in welding II</dc:title>
  <dc:creator>Ehab Saad</dc:creator>
  <cp:lastModifiedBy>Ehab Saad</cp:lastModifiedBy>
  <cp:revision>20</cp:revision>
  <dcterms:created xsi:type="dcterms:W3CDTF">2006-08-16T00:00:00Z</dcterms:created>
  <dcterms:modified xsi:type="dcterms:W3CDTF">2018-04-22T19:53:16Z</dcterms:modified>
</cp:coreProperties>
</file>