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 Welding Power Source I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Open Circuit Voltage (OCV)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1440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-Arc </a:t>
            </a:r>
            <a:r>
              <a:rPr lang="en-US" sz="2600" dirty="0"/>
              <a:t>voltage is potential difference between </a:t>
            </a:r>
            <a:r>
              <a:rPr lang="en-US" sz="2600" dirty="0" smtClean="0"/>
              <a:t>the electrode </a:t>
            </a:r>
            <a:r>
              <a:rPr lang="en-US" sz="2600" dirty="0"/>
              <a:t>tip and work piece surface when there is flow of current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-Any fluctuation in </a:t>
            </a:r>
            <a:r>
              <a:rPr lang="en-US" sz="2600" dirty="0"/>
              <a:t>arc length affects the resistance to flow of current through plasma and </a:t>
            </a:r>
            <a:r>
              <a:rPr lang="en-US" sz="2600" dirty="0" smtClean="0"/>
              <a:t>hence arc </a:t>
            </a:r>
            <a:r>
              <a:rPr lang="en-US" sz="2600" dirty="0"/>
              <a:t>voltage is also affected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-</a:t>
            </a:r>
            <a:r>
              <a:rPr lang="en-US" sz="2600" dirty="0" smtClean="0"/>
              <a:t>Increase </a:t>
            </a:r>
            <a:r>
              <a:rPr lang="en-US" sz="2600" dirty="0"/>
              <a:t>in arc length or electrode </a:t>
            </a:r>
            <a:r>
              <a:rPr lang="en-US" sz="2600" dirty="0" smtClean="0"/>
              <a:t>extension increases </a:t>
            </a:r>
            <a:r>
              <a:rPr lang="en-US" sz="2600" dirty="0"/>
              <a:t>the arc voltage. Further, electrical </a:t>
            </a:r>
            <a:r>
              <a:rPr lang="en-US" sz="2600" dirty="0" smtClean="0"/>
              <a:t>resistance </a:t>
            </a:r>
            <a:r>
              <a:rPr lang="en-US" sz="2600" dirty="0"/>
              <a:t>heating </a:t>
            </a:r>
            <a:r>
              <a:rPr lang="en-US" sz="2600" dirty="0" smtClean="0"/>
              <a:t>of electrode </a:t>
            </a:r>
            <a:r>
              <a:rPr lang="en-US" sz="2600" dirty="0"/>
              <a:t>increases with electrode extension for given welding parameters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19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Power factor </a:t>
            </a:r>
            <a:r>
              <a:rPr lang="en-US" dirty="0"/>
              <a:t>(pf)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248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600" dirty="0" smtClean="0"/>
              <a:t>Power </a:t>
            </a:r>
            <a:r>
              <a:rPr lang="en-US" sz="2600" dirty="0"/>
              <a:t>factor of a power source is defined as a ratio of actual power (KW) used </a:t>
            </a:r>
            <a:r>
              <a:rPr lang="en-US" sz="2600" dirty="0" smtClean="0"/>
              <a:t>to produce </a:t>
            </a:r>
            <a:r>
              <a:rPr lang="en-US" sz="2600" dirty="0"/>
              <a:t>the rated load (which is registered on the power meter) and </a:t>
            </a:r>
            <a:r>
              <a:rPr lang="en-US" sz="2600" dirty="0" smtClean="0"/>
              <a:t>apparent power </a:t>
            </a:r>
            <a:r>
              <a:rPr lang="en-US" sz="2600" dirty="0"/>
              <a:t>drawn from the supply line (KVA) during welding. </a:t>
            </a:r>
            <a:endParaRPr lang="en-US" sz="2600" dirty="0" smtClean="0"/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-It </a:t>
            </a:r>
            <a:r>
              <a:rPr lang="en-US" sz="2600" dirty="0"/>
              <a:t>is always desired </a:t>
            </a:r>
            <a:r>
              <a:rPr lang="en-US" sz="2600" dirty="0" smtClean="0"/>
              <a:t>to have </a:t>
            </a:r>
            <a:r>
              <a:rPr lang="en-US" sz="2600" dirty="0"/>
              <a:t>high power factor (pf).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-</a:t>
            </a:r>
            <a:r>
              <a:rPr lang="en-US" sz="2600" dirty="0" smtClean="0"/>
              <a:t>Low </a:t>
            </a:r>
            <a:r>
              <a:rPr lang="en-US" sz="2600" dirty="0"/>
              <a:t>power factor indicates unnecessary wastage </a:t>
            </a:r>
            <a:r>
              <a:rPr lang="en-US" sz="2600" dirty="0" smtClean="0"/>
              <a:t>of power </a:t>
            </a:r>
            <a:r>
              <a:rPr lang="en-US" sz="2600" dirty="0"/>
              <a:t>and less efficient utilization of power for welding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-Welding transformers usually </a:t>
            </a:r>
            <a:r>
              <a:rPr lang="en-US" sz="2600" dirty="0"/>
              <a:t>offer higher power factor than other power sources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 smtClean="0"/>
              <a:t>-However</a:t>
            </a:r>
            <a:r>
              <a:rPr lang="en-US" sz="2600" dirty="0"/>
              <a:t>, </a:t>
            </a:r>
            <a:r>
              <a:rPr lang="en-US" sz="2600" dirty="0" smtClean="0"/>
              <a:t>sometimes low </a:t>
            </a:r>
            <a:r>
              <a:rPr lang="en-US" sz="2600" dirty="0"/>
              <a:t>power factor is intentionally used with welding transformers to increase </a:t>
            </a:r>
            <a:r>
              <a:rPr lang="en-US" sz="2600" dirty="0" smtClean="0"/>
              <a:t>the stability </a:t>
            </a:r>
            <a:r>
              <a:rPr lang="en-US" sz="2600" dirty="0"/>
              <a:t>of AC welding arc.</a:t>
            </a:r>
          </a:p>
        </p:txBody>
      </p:sp>
    </p:spTree>
    <p:extLst>
      <p:ext uri="{BB962C8B-B14F-4D97-AF65-F5344CB8AC3E}">
        <p14:creationId xmlns:p14="http://schemas.microsoft.com/office/powerpoint/2010/main" val="36652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Power factor </a:t>
            </a:r>
            <a:r>
              <a:rPr lang="en-US" dirty="0"/>
              <a:t>(pf)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-Application </a:t>
            </a:r>
            <a:r>
              <a:rPr lang="en-US" sz="2600" dirty="0"/>
              <a:t>of a welding </a:t>
            </a:r>
            <a:r>
              <a:rPr lang="en-US" sz="2600" dirty="0" smtClean="0"/>
              <a:t>power source </a:t>
            </a:r>
            <a:r>
              <a:rPr lang="en-US" sz="2600" dirty="0"/>
              <a:t>with high power factor offers many advantages such as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1.Reduction </a:t>
            </a:r>
            <a:r>
              <a:rPr lang="en-US" sz="2600" dirty="0"/>
              <a:t>of the reactive power in a system, which in turn reduces </a:t>
            </a:r>
            <a:r>
              <a:rPr lang="en-US" sz="2600" dirty="0" smtClean="0"/>
              <a:t>the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2.Power </a:t>
            </a:r>
            <a:r>
              <a:rPr lang="en-US" sz="2600" dirty="0"/>
              <a:t>consumption and so drop in cost of </a:t>
            </a:r>
            <a:r>
              <a:rPr lang="en-US" sz="2600" dirty="0" smtClean="0"/>
              <a:t>power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3.More </a:t>
            </a:r>
            <a:r>
              <a:rPr lang="en-US" sz="2600" dirty="0"/>
              <a:t>economic operations at an electrical installation (higher </a:t>
            </a:r>
            <a:r>
              <a:rPr lang="en-US" sz="2600" dirty="0" smtClean="0"/>
              <a:t>effective power </a:t>
            </a:r>
            <a:r>
              <a:rPr lang="en-US" sz="2600" dirty="0"/>
              <a:t>for the same apparent power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4.Improved </a:t>
            </a:r>
            <a:r>
              <a:rPr lang="en-US" sz="2600" dirty="0"/>
              <a:t>voltage quality and fewer voltage </a:t>
            </a:r>
            <a:r>
              <a:rPr lang="en-US" sz="2600" dirty="0" smtClean="0"/>
              <a:t>drops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5.Use </a:t>
            </a:r>
            <a:r>
              <a:rPr lang="en-US" sz="2600" dirty="0"/>
              <a:t>of low cable </a:t>
            </a:r>
            <a:r>
              <a:rPr lang="en-US" sz="2600" dirty="0" smtClean="0"/>
              <a:t>cross-section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6.Smaller </a:t>
            </a:r>
            <a:r>
              <a:rPr lang="en-US" sz="2600" dirty="0"/>
              <a:t>transmission losses</a:t>
            </a:r>
          </a:p>
        </p:txBody>
      </p:sp>
    </p:spTree>
    <p:extLst>
      <p:ext uri="{BB962C8B-B14F-4D97-AF65-F5344CB8AC3E}">
        <p14:creationId xmlns:p14="http://schemas.microsoft.com/office/powerpoint/2010/main" val="14661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Static Characteristic of </a:t>
            </a:r>
            <a:r>
              <a:rPr lang="en-US" b="1" dirty="0" smtClean="0"/>
              <a:t>Power Source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-Static </a:t>
            </a:r>
            <a:r>
              <a:rPr lang="en-US" sz="2800" dirty="0"/>
              <a:t>characteristic of a welding source </a:t>
            </a:r>
            <a:r>
              <a:rPr lang="en-US" sz="2800" dirty="0" smtClean="0"/>
              <a:t>shows variation </a:t>
            </a:r>
            <a:r>
              <a:rPr lang="en-US" sz="2800" dirty="0"/>
              <a:t>in </a:t>
            </a:r>
            <a:r>
              <a:rPr lang="en-US" sz="2800" dirty="0" smtClean="0"/>
              <a:t>voltage with </a:t>
            </a:r>
            <a:r>
              <a:rPr lang="en-US" sz="2800" dirty="0"/>
              <a:t>current when power source is connected to pure resistive load.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-This variation </a:t>
            </a:r>
            <a:r>
              <a:rPr lang="en-US" sz="2800" dirty="0"/>
              <a:t>may be of three types, </a:t>
            </a:r>
            <a:r>
              <a:rPr lang="en-US" sz="2800" dirty="0" smtClean="0"/>
              <a:t>namely: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constant </a:t>
            </a:r>
            <a:r>
              <a:rPr lang="en-US" sz="2800" dirty="0"/>
              <a:t>current (CC), 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constant voltage(CV</a:t>
            </a:r>
            <a:r>
              <a:rPr lang="en-US" sz="2800" dirty="0"/>
              <a:t>), 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rising </a:t>
            </a:r>
            <a:r>
              <a:rPr lang="en-US" sz="2800" dirty="0"/>
              <a:t>voltage (RV).</a:t>
            </a:r>
          </a:p>
        </p:txBody>
      </p:sp>
    </p:spTree>
    <p:extLst>
      <p:ext uri="{BB962C8B-B14F-4D97-AF65-F5344CB8AC3E}">
        <p14:creationId xmlns:p14="http://schemas.microsoft.com/office/powerpoint/2010/main" val="20450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618" y="228600"/>
            <a:ext cx="8229600" cy="5541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Constant </a:t>
            </a:r>
            <a:r>
              <a:rPr lang="en-US" b="1" dirty="0" smtClean="0"/>
              <a:t>Current Power Source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90678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-</a:t>
            </a:r>
            <a:r>
              <a:rPr lang="en-US" sz="2400" dirty="0" smtClean="0"/>
              <a:t>The </a:t>
            </a:r>
            <a:r>
              <a:rPr lang="en-US" sz="2400" dirty="0"/>
              <a:t>volt ampere output curves for constant current power source are </a:t>
            </a:r>
            <a:r>
              <a:rPr lang="en-US" sz="2400" dirty="0" smtClean="0"/>
              <a:t>called ‘</a:t>
            </a:r>
            <a:r>
              <a:rPr lang="en-US" sz="2400" dirty="0" err="1" smtClean="0"/>
              <a:t>drooper</a:t>
            </a:r>
            <a:r>
              <a:rPr lang="en-US" sz="2400" dirty="0"/>
              <a:t>’ because of substantial downward </a:t>
            </a:r>
            <a:r>
              <a:rPr lang="en-US" sz="2400" dirty="0" smtClean="0"/>
              <a:t>of </a:t>
            </a:r>
            <a:r>
              <a:rPr lang="en-US" sz="2400" dirty="0"/>
              <a:t>the curves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In constant current power source, variation in welding current with arc </a:t>
            </a:r>
            <a:r>
              <a:rPr lang="en-US" sz="2400" dirty="0" smtClean="0"/>
              <a:t>voltage(due </a:t>
            </a:r>
            <a:r>
              <a:rPr lang="en-US" sz="2400" dirty="0"/>
              <a:t>to fluctuations in arc length) is very small therefore welding current </a:t>
            </a:r>
            <a:r>
              <a:rPr lang="en-US" sz="2400" dirty="0" smtClean="0"/>
              <a:t>remains more </a:t>
            </a:r>
            <a:r>
              <a:rPr lang="en-US" sz="2400" dirty="0"/>
              <a:t>or less constant </a:t>
            </a:r>
            <a:r>
              <a:rPr lang="en-US" sz="2400" dirty="0" smtClean="0"/>
              <a:t> in </a:t>
            </a:r>
            <a:r>
              <a:rPr lang="en-US" sz="2400" dirty="0"/>
              <a:t>spite  of  of fluctuations in arc voltage / length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-Hence</a:t>
            </a:r>
            <a:r>
              <a:rPr lang="en-US" sz="2400" dirty="0"/>
              <a:t>, </a:t>
            </a:r>
            <a:r>
              <a:rPr lang="en-US" sz="2400" dirty="0" smtClean="0"/>
              <a:t>this type </a:t>
            </a:r>
            <a:r>
              <a:rPr lang="en-US" sz="2400" dirty="0"/>
              <a:t>of power source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/>
              <a:t>also found suitable for all </a:t>
            </a:r>
            <a:r>
              <a:rPr lang="en-US" sz="2400" dirty="0" smtClean="0"/>
              <a:t>those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welding processes </a:t>
            </a:r>
            <a:r>
              <a:rPr lang="en-US" sz="2400" dirty="0" smtClean="0"/>
              <a:t>where large</a:t>
            </a:r>
          </a:p>
          <a:p>
            <a:pPr marL="0" indent="0">
              <a:buNone/>
            </a:pPr>
            <a:r>
              <a:rPr lang="en-US" sz="2400" dirty="0" smtClean="0"/>
              <a:t>fluctuation </a:t>
            </a:r>
            <a:r>
              <a:rPr lang="en-US" sz="2400" dirty="0"/>
              <a:t>in arc length is </a:t>
            </a:r>
            <a:r>
              <a:rPr lang="en-US" sz="2400" dirty="0" smtClean="0"/>
              <a:t>likely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to take place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3"/>
          <a:stretch/>
        </p:blipFill>
        <p:spPr bwMode="auto">
          <a:xfrm>
            <a:off x="4343400" y="3048000"/>
            <a:ext cx="4800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2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Constant Current Power Source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With </a:t>
            </a:r>
            <a:r>
              <a:rPr lang="en-US" sz="2400" dirty="0"/>
              <a:t>a change in arc voltage, the variation in welding current is small and, therefore, with a consumable electrode welding process, electrode melting rate remains fairly constant even  with a minor change in arc length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-These </a:t>
            </a:r>
            <a:r>
              <a:rPr lang="en-US" sz="2400" dirty="0"/>
              <a:t>power  sources are required for processes that use relatively thicker consumable electrodes which may sometimes get stuck to workpiece 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-Or </a:t>
            </a:r>
            <a:r>
              <a:rPr lang="en-US" sz="2400" dirty="0"/>
              <a:t>with </a:t>
            </a:r>
            <a:r>
              <a:rPr lang="en-US" sz="2400" dirty="0" smtClean="0"/>
              <a:t>non-consumable tungsten </a:t>
            </a:r>
            <a:r>
              <a:rPr lang="en-US" sz="2400" dirty="0"/>
              <a:t>electrode where touching of electrode with base metal for starting of </a:t>
            </a:r>
            <a:r>
              <a:rPr lang="en-US" sz="2400" dirty="0" smtClean="0"/>
              <a:t>arc may </a:t>
            </a:r>
            <a:r>
              <a:rPr lang="en-US" sz="2400" dirty="0"/>
              <a:t>lead to damage of electrode if current is unlimited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-Under </a:t>
            </a:r>
            <a:r>
              <a:rPr lang="en-US" sz="2400" dirty="0"/>
              <a:t>these </a:t>
            </a:r>
            <a:r>
              <a:rPr lang="en-US" sz="2400" dirty="0" smtClean="0"/>
              <a:t>conditions, the </a:t>
            </a:r>
            <a:r>
              <a:rPr lang="en-US" sz="2400" dirty="0"/>
              <a:t>short circuiting current shall be limited which would provide safety to </a:t>
            </a:r>
            <a:r>
              <a:rPr lang="en-US" sz="2400" dirty="0" smtClean="0"/>
              <a:t>power source </a:t>
            </a:r>
            <a:r>
              <a:rPr lang="en-US" sz="2400" dirty="0"/>
              <a:t>and the electrode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2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Constant </a:t>
            </a:r>
            <a:r>
              <a:rPr lang="en-US" b="1" dirty="0" smtClean="0"/>
              <a:t>Voltage Power Source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89916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In </a:t>
            </a:r>
            <a:r>
              <a:rPr lang="en-US" sz="2400" dirty="0"/>
              <a:t>CV power </a:t>
            </a:r>
            <a:r>
              <a:rPr lang="en-US" sz="2400" dirty="0" smtClean="0"/>
              <a:t>sources(CVPS), </a:t>
            </a:r>
            <a:r>
              <a:rPr lang="en-US" sz="2400" dirty="0"/>
              <a:t>a small variation in arc voltage (due to fluctuations in </a:t>
            </a:r>
            <a:r>
              <a:rPr lang="en-US" sz="2400" dirty="0" smtClean="0"/>
              <a:t>arc length</a:t>
            </a:r>
            <a:r>
              <a:rPr lang="en-US" sz="2400" dirty="0"/>
              <a:t>) causes significant change in welding current.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Since </a:t>
            </a:r>
            <a:r>
              <a:rPr lang="en-US" sz="2400" dirty="0"/>
              <a:t>arc voltage </a:t>
            </a:r>
            <a:r>
              <a:rPr lang="en-US" sz="2400" dirty="0" smtClean="0"/>
              <a:t>remains almost </a:t>
            </a:r>
            <a:r>
              <a:rPr lang="en-US" sz="2400" dirty="0"/>
              <a:t>constant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during </a:t>
            </a:r>
            <a:r>
              <a:rPr lang="en-US" sz="2400" dirty="0"/>
              <a:t>welding </a:t>
            </a:r>
            <a:r>
              <a:rPr lang="en-US" sz="2400" dirty="0" smtClean="0"/>
              <a:t>this type </a:t>
            </a:r>
            <a:r>
              <a:rPr lang="en-US" sz="2400" dirty="0"/>
              <a:t>of power source is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called </a:t>
            </a:r>
            <a:r>
              <a:rPr lang="en-US" sz="2400" dirty="0"/>
              <a:t>constant voltage type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-Constant voltage </a:t>
            </a:r>
            <a:r>
              <a:rPr lang="en-US" sz="2400" dirty="0"/>
              <a:t>power sources shows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slightly </a:t>
            </a:r>
            <a:r>
              <a:rPr lang="en-US" sz="2400" dirty="0"/>
              <a:t>downward </a:t>
            </a:r>
            <a:r>
              <a:rPr lang="en-US" sz="2400" dirty="0" smtClean="0"/>
              <a:t>slope current voltage </a:t>
            </a:r>
          </a:p>
          <a:p>
            <a:pPr marL="0" indent="0">
              <a:buNone/>
            </a:pPr>
            <a:r>
              <a:rPr lang="en-US" sz="2400" dirty="0" smtClean="0"/>
              <a:t>relationship curve and this is due to internal</a:t>
            </a:r>
          </a:p>
          <a:p>
            <a:pPr marL="0" indent="0">
              <a:buNone/>
            </a:pPr>
            <a:r>
              <a:rPr lang="en-US" sz="2400" dirty="0" smtClean="0"/>
              <a:t>electrical </a:t>
            </a:r>
            <a:r>
              <a:rPr lang="en-US" sz="2400" dirty="0"/>
              <a:t>resistance </a:t>
            </a:r>
            <a:r>
              <a:rPr lang="en-US" sz="2400" dirty="0" smtClean="0"/>
              <a:t>and </a:t>
            </a:r>
            <a:r>
              <a:rPr lang="en-US" sz="2400" dirty="0"/>
              <a:t>inductance in </a:t>
            </a:r>
            <a:r>
              <a:rPr lang="en-US" sz="2400" dirty="0" smtClean="0"/>
              <a:t>the </a:t>
            </a:r>
          </a:p>
          <a:p>
            <a:pPr marL="0" indent="0">
              <a:buNone/>
            </a:pPr>
            <a:r>
              <a:rPr lang="en-US" sz="2400" dirty="0" smtClean="0"/>
              <a:t>welding </a:t>
            </a:r>
            <a:r>
              <a:rPr lang="en-US" sz="2400" dirty="0"/>
              <a:t>circuit that </a:t>
            </a:r>
            <a:r>
              <a:rPr lang="en-US" sz="2400" dirty="0" smtClean="0"/>
              <a:t>causes </a:t>
            </a:r>
            <a:r>
              <a:rPr lang="en-US" sz="2400" dirty="0"/>
              <a:t>a minor droop in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output </a:t>
            </a:r>
            <a:r>
              <a:rPr lang="en-US" sz="2400" dirty="0" smtClean="0"/>
              <a:t>volt-ampere characteristics </a:t>
            </a:r>
            <a:r>
              <a:rPr lang="en-US" sz="2400" dirty="0"/>
              <a:t>of </a:t>
            </a:r>
            <a:r>
              <a:rPr lang="en-US" sz="2400" dirty="0" smtClean="0"/>
              <a:t>the </a:t>
            </a:r>
          </a:p>
          <a:p>
            <a:pPr marL="0" indent="0">
              <a:buNone/>
            </a:pPr>
            <a:r>
              <a:rPr lang="en-US" sz="2400" dirty="0" smtClean="0"/>
              <a:t>power </a:t>
            </a:r>
            <a:r>
              <a:rPr lang="en-US" sz="2400" dirty="0"/>
              <a:t>source (Fig. 9.2).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1600" dirty="0" smtClean="0"/>
              <a:t>          Fig</a:t>
            </a:r>
            <a:r>
              <a:rPr lang="en-US" sz="1600" dirty="0"/>
              <a:t>. Static characteristics of CVPS</a:t>
            </a:r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 algn="r">
              <a:buNone/>
            </a:pPr>
            <a:endParaRPr lang="en-US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9" b="19629"/>
          <a:stretch/>
        </p:blipFill>
        <p:spPr bwMode="auto">
          <a:xfrm>
            <a:off x="5486400" y="3962401"/>
            <a:ext cx="3586843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71600"/>
            <a:ext cx="39243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Constant </a:t>
            </a:r>
            <a:r>
              <a:rPr lang="en-US" b="1" dirty="0" smtClean="0"/>
              <a:t>Voltage Power Source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440363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en-US" sz="2600" dirty="0" smtClean="0"/>
              <a:t>-These power </a:t>
            </a:r>
            <a:r>
              <a:rPr lang="en-US" sz="2600" dirty="0"/>
              <a:t>sources </a:t>
            </a:r>
            <a:r>
              <a:rPr lang="en-US" sz="2600" dirty="0" smtClean="0"/>
              <a:t>are found suitable </a:t>
            </a:r>
            <a:r>
              <a:rPr lang="en-US" sz="2600" dirty="0"/>
              <a:t>for all those welding processes where fluctuations in </a:t>
            </a:r>
            <a:r>
              <a:rPr lang="en-US" sz="2600" dirty="0" smtClean="0"/>
              <a:t>arc length during welding is limited like in semiautomatic welding process MIG, SAW</a:t>
            </a:r>
          </a:p>
          <a:p>
            <a:pPr marL="0" indent="0">
              <a:buNone/>
            </a:pPr>
            <a:endParaRPr lang="en-US" sz="2600" dirty="0" smtClean="0"/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0"/>
            <a:ext cx="8915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Self Regulation 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7" b="15893"/>
          <a:stretch/>
        </p:blipFill>
        <p:spPr bwMode="auto">
          <a:xfrm>
            <a:off x="44038" y="838200"/>
            <a:ext cx="894756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667000"/>
            <a:ext cx="9220200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changing the current) so that feed rate becomes equal to melting rate </a:t>
            </a:r>
            <a:r>
              <a:rPr lang="en-US" sz="2400" dirty="0" smtClean="0"/>
              <a:t>for maintaining </a:t>
            </a:r>
            <a:r>
              <a:rPr lang="en-US" sz="2400" dirty="0"/>
              <a:t>the arc length.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-For </a:t>
            </a:r>
            <a:r>
              <a:rPr lang="en-US" sz="2400" dirty="0"/>
              <a:t>example, increase in arc length due </a:t>
            </a:r>
            <a:endParaRPr lang="en-US" sz="2400" dirty="0" smtClean="0"/>
          </a:p>
          <a:p>
            <a:r>
              <a:rPr lang="en-US" sz="2400" dirty="0" smtClean="0"/>
              <a:t>to </a:t>
            </a:r>
            <a:r>
              <a:rPr lang="en-US" sz="2400" dirty="0"/>
              <a:t>any </a:t>
            </a:r>
            <a:r>
              <a:rPr lang="en-US" sz="2400" dirty="0" smtClean="0"/>
              <a:t>reason shifts </a:t>
            </a:r>
            <a:r>
              <a:rPr lang="en-US" sz="2400" dirty="0"/>
              <a:t>the operating point </a:t>
            </a:r>
            <a:endParaRPr lang="en-US" sz="2400" dirty="0" smtClean="0"/>
          </a:p>
          <a:p>
            <a:r>
              <a:rPr lang="en-US" sz="2400" dirty="0" smtClean="0"/>
              <a:t>From 2 </a:t>
            </a:r>
            <a:r>
              <a:rPr lang="en-US" sz="2400" dirty="0"/>
              <a:t>to 3 thus increases the arc voltage </a:t>
            </a:r>
            <a:endParaRPr lang="en-US" sz="2400" dirty="0" smtClean="0"/>
          </a:p>
          <a:p>
            <a:r>
              <a:rPr lang="en-US" sz="2400" dirty="0" smtClean="0"/>
              <a:t>Fig.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1600" dirty="0" smtClean="0"/>
              <a:t>                                                                                                                Fig</a:t>
            </a:r>
            <a:r>
              <a:rPr lang="en-US" sz="1600" dirty="0"/>
              <a:t>. </a:t>
            </a:r>
            <a:r>
              <a:rPr lang="en-US" sz="1600" dirty="0" smtClean="0"/>
              <a:t>Static </a:t>
            </a:r>
            <a:r>
              <a:rPr lang="en-US" sz="1600" dirty="0"/>
              <a:t>characteristics of constant </a:t>
            </a:r>
            <a:r>
              <a:rPr lang="en-US" sz="1600" dirty="0" smtClean="0"/>
              <a:t>voltage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                       welding </a:t>
            </a:r>
            <a:r>
              <a:rPr lang="en-US" sz="1600" dirty="0"/>
              <a:t>power </a:t>
            </a:r>
            <a:r>
              <a:rPr lang="en-US" sz="1600" dirty="0" smtClean="0"/>
              <a:t>showing operating </a:t>
            </a:r>
            <a:r>
              <a:rPr lang="en-US" sz="1600" dirty="0"/>
              <a:t>points with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                        increasing </a:t>
            </a:r>
            <a:r>
              <a:rPr lang="en-US" sz="1600" dirty="0"/>
              <a:t>arc length</a:t>
            </a:r>
          </a:p>
          <a:p>
            <a:endParaRPr lang="en-US" sz="16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Operating point is the point of intersection of power source characteristics with</a:t>
            </a:r>
          </a:p>
          <a:p>
            <a:r>
              <a:rPr lang="en-US" sz="2400" dirty="0"/>
              <a:t>arc characteristics. Rise in arc voltage decreases the welding current</a:t>
            </a:r>
          </a:p>
          <a:p>
            <a:r>
              <a:rPr lang="en-US" sz="2400" dirty="0"/>
              <a:t>significantly. Decrease in welding current lowers the melting rate (see melting</a:t>
            </a:r>
          </a:p>
          <a:p>
            <a:r>
              <a:rPr lang="en-US" sz="2400" dirty="0"/>
              <a:t>rate equation) of the electrode thus decreases the arc gap if electrode is fed at</a:t>
            </a:r>
          </a:p>
          <a:p>
            <a:r>
              <a:rPr lang="en-US" sz="2400" dirty="0"/>
              <a:t>constant speed. Reverse phenomenon happens if arc length decreases (shifting</a:t>
            </a:r>
          </a:p>
          <a:p>
            <a:r>
              <a:rPr lang="en-US" sz="2400" dirty="0"/>
              <a:t>the operating point from 2 to 1).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735" y="3200400"/>
            <a:ext cx="33909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4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Self Regulation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-Operating </a:t>
            </a:r>
            <a:r>
              <a:rPr lang="en-US" sz="2400" dirty="0"/>
              <a:t>point is the point of intersection of power source characteristics </a:t>
            </a:r>
            <a:r>
              <a:rPr lang="en-US" sz="2400" dirty="0" smtClean="0"/>
              <a:t>with arc </a:t>
            </a:r>
            <a:r>
              <a:rPr lang="en-US" sz="2400" dirty="0"/>
              <a:t>characteristics.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Rise </a:t>
            </a:r>
            <a:r>
              <a:rPr lang="en-US" sz="2400" dirty="0"/>
              <a:t>in arc voltage decreases the welding </a:t>
            </a:r>
            <a:r>
              <a:rPr lang="en-US" sz="2400" dirty="0" smtClean="0"/>
              <a:t>current significantly which lowers </a:t>
            </a:r>
            <a:r>
              <a:rPr lang="en-US" sz="2400" dirty="0"/>
              <a:t>the melting rate (see </a:t>
            </a:r>
            <a:r>
              <a:rPr lang="en-US" sz="2400" dirty="0" smtClean="0"/>
              <a:t>melting rate </a:t>
            </a:r>
            <a:r>
              <a:rPr lang="en-US" sz="2400" dirty="0"/>
              <a:t>equation) of the electrode thus decreases the arc gap if electrode is fed </a:t>
            </a:r>
            <a:r>
              <a:rPr lang="en-US" sz="2400" dirty="0" smtClean="0"/>
              <a:t>at constant </a:t>
            </a:r>
            <a:r>
              <a:rPr lang="en-US" sz="2400" dirty="0"/>
              <a:t>speed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Reverse </a:t>
            </a:r>
            <a:r>
              <a:rPr lang="en-US" sz="2400" dirty="0"/>
              <a:t>phenomenon happens if arc length decreases (</a:t>
            </a:r>
            <a:r>
              <a:rPr lang="en-US" sz="2400" dirty="0" smtClean="0"/>
              <a:t>shifting the </a:t>
            </a:r>
            <a:r>
              <a:rPr lang="en-US" sz="2400" dirty="0"/>
              <a:t>operating point from 2 to 1).</a:t>
            </a:r>
          </a:p>
        </p:txBody>
      </p:sp>
    </p:spTree>
    <p:extLst>
      <p:ext uri="{BB962C8B-B14F-4D97-AF65-F5344CB8AC3E}">
        <p14:creationId xmlns:p14="http://schemas.microsoft.com/office/powerpoint/2010/main" val="13131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Arc Welding Power Source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1143000"/>
            <a:ext cx="9067800" cy="5943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-Power-Sources generate </a:t>
            </a:r>
            <a:r>
              <a:rPr lang="en-US" sz="6000" dirty="0"/>
              <a:t>and maintain the electric arc</a:t>
            </a:r>
            <a:r>
              <a:rPr lang="en-US" sz="6000" dirty="0" smtClean="0"/>
              <a:t>.</a:t>
            </a: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r>
              <a:rPr lang="en-US" sz="6000" dirty="0" smtClean="0"/>
              <a:t>-Arc </a:t>
            </a:r>
            <a:r>
              <a:rPr lang="en-US" sz="6000" dirty="0"/>
              <a:t>Welding Power Sources  transform the power to controlled values of voltage and of current suitable to the intended uses</a:t>
            </a:r>
            <a:r>
              <a:rPr lang="en-US" sz="6000" dirty="0" smtClean="0"/>
              <a:t>.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-A welding </a:t>
            </a:r>
            <a:r>
              <a:rPr lang="en-US" sz="6000" dirty="0"/>
              <a:t>power source </a:t>
            </a:r>
            <a:r>
              <a:rPr lang="en-US" sz="6000" dirty="0" smtClean="0"/>
              <a:t>deliver controllable current </a:t>
            </a:r>
            <a:r>
              <a:rPr lang="en-US" sz="6000" dirty="0"/>
              <a:t>at a voltage desired according to the </a:t>
            </a:r>
            <a:r>
              <a:rPr lang="en-US" sz="6000" dirty="0" smtClean="0"/>
              <a:t>requirements  </a:t>
            </a:r>
            <a:r>
              <a:rPr lang="en-US" sz="6000" dirty="0"/>
              <a:t>of the welding process</a:t>
            </a:r>
            <a:r>
              <a:rPr lang="en-US" sz="6000" dirty="0" smtClean="0"/>
              <a:t>.</a:t>
            </a:r>
            <a:r>
              <a:rPr lang="en-US" sz="6000" dirty="0"/>
              <a:t> </a:t>
            </a:r>
            <a:endParaRPr lang="en-US" sz="6000" dirty="0" smtClean="0"/>
          </a:p>
          <a:p>
            <a:pPr marL="0" indent="0">
              <a:buNone/>
            </a:pPr>
            <a:r>
              <a:rPr lang="en-US" sz="6000" dirty="0" smtClean="0"/>
              <a:t> </a:t>
            </a:r>
            <a:endParaRPr lang="en-US" sz="6000" dirty="0"/>
          </a:p>
          <a:p>
            <a:pPr marL="0" indent="0">
              <a:buNone/>
            </a:pPr>
            <a:r>
              <a:rPr lang="en-US" sz="6000" dirty="0" smtClean="0"/>
              <a:t>-Each </a:t>
            </a:r>
            <a:r>
              <a:rPr lang="en-US" sz="6000" dirty="0"/>
              <a:t>welding process </a:t>
            </a:r>
            <a:r>
              <a:rPr lang="en-US" sz="6000" dirty="0" smtClean="0"/>
              <a:t>may be recognized  from </a:t>
            </a:r>
            <a:r>
              <a:rPr lang="en-US" sz="6000" dirty="0"/>
              <a:t>other processes in the form </a:t>
            </a:r>
            <a:r>
              <a:rPr lang="en-US" sz="6000" dirty="0" smtClean="0"/>
              <a:t>of process </a:t>
            </a:r>
            <a:r>
              <a:rPr lang="en-US" sz="6000" dirty="0"/>
              <a:t>controls </a:t>
            </a:r>
            <a:r>
              <a:rPr lang="en-US" sz="6000" dirty="0" smtClean="0"/>
              <a:t>required. Thus arc </a:t>
            </a:r>
            <a:r>
              <a:rPr lang="en-US" sz="6000" dirty="0"/>
              <a:t>welding power sources play very important role in successful </a:t>
            </a:r>
            <a:r>
              <a:rPr lang="en-US" sz="6000" dirty="0" smtClean="0"/>
              <a:t>welding.</a:t>
            </a:r>
          </a:p>
          <a:p>
            <a:pPr marL="0" indent="0">
              <a:buNone/>
            </a:pPr>
            <a:endParaRPr lang="en-US" sz="6000" dirty="0" smtClean="0"/>
          </a:p>
          <a:p>
            <a:pPr marL="0" indent="0">
              <a:buNone/>
            </a:pPr>
            <a:r>
              <a:rPr lang="en-US" sz="6000" dirty="0"/>
              <a:t>-For most of welding purposes, welding voltage ranges from 20 to 80 volts (V) and current (with the exception of micro welding) from 30 to 1500 Amperes (A</a:t>
            </a:r>
            <a:r>
              <a:rPr lang="en-US" sz="6000" dirty="0" smtClean="0"/>
              <a:t>).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913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0"/>
            <a:ext cx="8229600" cy="914400"/>
          </a:xfrm>
        </p:spPr>
        <p:txBody>
          <a:bodyPr/>
          <a:lstStyle/>
          <a:p>
            <a:r>
              <a:rPr lang="en-US" dirty="0"/>
              <a:t>Arc Welding Power 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067800" cy="63038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conventional welding power </a:t>
            </a:r>
            <a:r>
              <a:rPr lang="en-US" sz="2400" dirty="0" smtClean="0"/>
              <a:t>sources are: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-Welding </a:t>
            </a:r>
            <a:r>
              <a:rPr lang="en-US" sz="2400" dirty="0"/>
              <a:t>transformers, rectifiers and DC generators are used in shops </a:t>
            </a:r>
            <a:r>
              <a:rPr lang="en-US" sz="2400" dirty="0" smtClean="0"/>
              <a:t>while engine </a:t>
            </a:r>
            <a:r>
              <a:rPr lang="en-US" sz="2400" dirty="0"/>
              <a:t>coupled DC and AC generators are used at site where domestic </a:t>
            </a:r>
            <a:r>
              <a:rPr lang="en-US" sz="2400" dirty="0" smtClean="0"/>
              <a:t>line supply </a:t>
            </a:r>
            <a:r>
              <a:rPr lang="en-US" sz="2400" dirty="0"/>
              <a:t>is not available.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-Rectifiers </a:t>
            </a:r>
            <a:r>
              <a:rPr lang="en-US" sz="2400" dirty="0"/>
              <a:t>and transformers are usually </a:t>
            </a:r>
            <a:r>
              <a:rPr lang="en-US" sz="2400" dirty="0" smtClean="0"/>
              <a:t>preferred because </a:t>
            </a:r>
            <a:r>
              <a:rPr lang="en-US" sz="2400" dirty="0"/>
              <a:t>of lower noise, higher efficiency and lower maintenance </a:t>
            </a:r>
            <a:r>
              <a:rPr lang="en-US" sz="2400" dirty="0" smtClean="0"/>
              <a:t>as compared </a:t>
            </a:r>
            <a:r>
              <a:rPr lang="en-US" sz="2400" dirty="0"/>
              <a:t>to generators.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61722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8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Arc Welding Power 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" y="775855"/>
            <a:ext cx="90678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inverter type welding power source </a:t>
            </a:r>
            <a:r>
              <a:rPr lang="en-US" sz="2400" dirty="0" smtClean="0"/>
              <a:t>first transforms </a:t>
            </a:r>
            <a:r>
              <a:rPr lang="en-US" sz="2400" dirty="0"/>
              <a:t>the AC into DC. The DC power is then fed into a </a:t>
            </a:r>
            <a:r>
              <a:rPr lang="en-US" sz="2400" dirty="0" smtClean="0"/>
              <a:t>step-down transformer </a:t>
            </a:r>
            <a:r>
              <a:rPr lang="en-US" sz="2400" dirty="0"/>
              <a:t>to produce the desired welding voltage/current.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pulse of </a:t>
            </a:r>
            <a:r>
              <a:rPr lang="en-US" sz="2400" dirty="0" smtClean="0"/>
              <a:t>high voltage </a:t>
            </a:r>
            <a:r>
              <a:rPr lang="en-US" sz="2400" dirty="0"/>
              <a:t>and high frequency DC is fed to the main step-down transformer </a:t>
            </a:r>
            <a:r>
              <a:rPr lang="en-US" sz="2400" dirty="0" smtClean="0"/>
              <a:t>and there </a:t>
            </a:r>
            <a:r>
              <a:rPr lang="en-US" sz="2400" dirty="0"/>
              <a:t>it is transformed into low voltage and high frequency DC suitable </a:t>
            </a:r>
            <a:r>
              <a:rPr lang="en-US" sz="2400" dirty="0" smtClean="0"/>
              <a:t>for welding.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Finally, low voltage and high frequency DC is passed through </a:t>
            </a:r>
            <a:r>
              <a:rPr lang="en-US" sz="2400" dirty="0" smtClean="0"/>
              <a:t>filters and </a:t>
            </a:r>
            <a:r>
              <a:rPr lang="en-US" sz="2400" dirty="0"/>
              <a:t>for </a:t>
            </a:r>
            <a:r>
              <a:rPr lang="en-US" sz="2400" dirty="0" smtClean="0"/>
              <a:t>rectification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switching on and off is performed by solid </a:t>
            </a:r>
            <a:r>
              <a:rPr lang="en-US" sz="2400" dirty="0" smtClean="0"/>
              <a:t>state switches at frequencies </a:t>
            </a:r>
            <a:r>
              <a:rPr lang="en-US" sz="2400" dirty="0"/>
              <a:t>above 10,000. The high switching frequency reduces</a:t>
            </a:r>
          </a:p>
          <a:p>
            <a:pPr marL="0" indent="0">
              <a:buNone/>
            </a:pPr>
            <a:r>
              <a:rPr lang="en-US" sz="2400" dirty="0"/>
              <a:t>the volume of the step down transformer</a:t>
            </a:r>
          </a:p>
        </p:txBody>
      </p:sp>
    </p:spTree>
    <p:extLst>
      <p:ext uri="{BB962C8B-B14F-4D97-AF65-F5344CB8AC3E}">
        <p14:creationId xmlns:p14="http://schemas.microsoft.com/office/powerpoint/2010/main" val="19667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Arc Welding Power Source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364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-The </a:t>
            </a:r>
            <a:r>
              <a:rPr lang="en-US" dirty="0"/>
              <a:t>inverter type of power </a:t>
            </a:r>
            <a:r>
              <a:rPr lang="en-US" dirty="0" smtClean="0"/>
              <a:t>source provides better control for the power and </a:t>
            </a:r>
            <a:r>
              <a:rPr lang="en-US" dirty="0"/>
              <a:t>better </a:t>
            </a:r>
            <a:r>
              <a:rPr lang="en-US" dirty="0" smtClean="0"/>
              <a:t>protection overload.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-These systems </a:t>
            </a:r>
            <a:r>
              <a:rPr lang="en-US" dirty="0"/>
              <a:t>are found more efficient and better in respect of control of </a:t>
            </a:r>
            <a:r>
              <a:rPr lang="en-US" dirty="0" smtClean="0"/>
              <a:t>welding parameters </a:t>
            </a:r>
            <a:r>
              <a:rPr lang="en-US" dirty="0"/>
              <a:t>than other welding system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-The </a:t>
            </a:r>
            <a:r>
              <a:rPr lang="en-US" dirty="0"/>
              <a:t>invertors with </a:t>
            </a:r>
            <a:r>
              <a:rPr lang="en-US" dirty="0" smtClean="0"/>
              <a:t>microcontrollers allow </a:t>
            </a:r>
            <a:r>
              <a:rPr lang="en-US" dirty="0"/>
              <a:t>changes in electrical characteristics of the welding power by software </a:t>
            </a:r>
            <a:r>
              <a:rPr lang="en-US" dirty="0" smtClean="0"/>
              <a:t>in real </a:t>
            </a:r>
            <a:r>
              <a:rPr lang="en-US" dirty="0"/>
              <a:t>time.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-This </a:t>
            </a:r>
            <a:r>
              <a:rPr lang="en-US" dirty="0"/>
              <a:t>can be done even on a cycle by cycle basis so as to </a:t>
            </a:r>
            <a:r>
              <a:rPr lang="en-US" dirty="0" smtClean="0"/>
              <a:t>provide pulsing </a:t>
            </a:r>
            <a:r>
              <a:rPr lang="en-US" dirty="0"/>
              <a:t>the welding current, variable ratios and </a:t>
            </a:r>
            <a:r>
              <a:rPr lang="en-US" dirty="0" smtClean="0"/>
              <a:t>current densities</a:t>
            </a:r>
            <a:r>
              <a:rPr lang="en-US" dirty="0"/>
              <a:t>, stepped variable frequencies.</a:t>
            </a:r>
          </a:p>
        </p:txBody>
      </p:sp>
    </p:spTree>
    <p:extLst>
      <p:ext uri="{BB962C8B-B14F-4D97-AF65-F5344CB8AC3E}">
        <p14:creationId xmlns:p14="http://schemas.microsoft.com/office/powerpoint/2010/main" val="8356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Selection of a </a:t>
            </a:r>
            <a:r>
              <a:rPr lang="en-US" dirty="0" smtClean="0"/>
              <a:t>Power Source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600" dirty="0" smtClean="0"/>
              <a:t>Selection </a:t>
            </a:r>
            <a:r>
              <a:rPr lang="en-US" sz="2600" dirty="0"/>
              <a:t>of a power source </a:t>
            </a:r>
            <a:r>
              <a:rPr lang="en-US" sz="2600" dirty="0" smtClean="0"/>
              <a:t>mainly depends on the welding process and welding </a:t>
            </a:r>
            <a:r>
              <a:rPr lang="en-US" sz="2600" dirty="0"/>
              <a:t>consumables to be used for arc welding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.In </a:t>
            </a:r>
            <a:r>
              <a:rPr lang="en-US" sz="2600" dirty="0"/>
              <a:t>case of welding transformers voltage </a:t>
            </a:r>
            <a:r>
              <a:rPr lang="en-US" sz="2600" dirty="0" smtClean="0"/>
              <a:t>ranges </a:t>
            </a:r>
            <a:r>
              <a:rPr lang="en-US" sz="2600" dirty="0"/>
              <a:t>between 70-90 V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.In </a:t>
            </a:r>
            <a:r>
              <a:rPr lang="en-US" sz="2600" dirty="0"/>
              <a:t>case of </a:t>
            </a:r>
            <a:r>
              <a:rPr lang="en-US" sz="2600" dirty="0" smtClean="0"/>
              <a:t>rectifiers voltage  </a:t>
            </a:r>
            <a:r>
              <a:rPr lang="en-US" sz="2600" dirty="0"/>
              <a:t>varies from 20-60 V. 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-Power sources </a:t>
            </a:r>
            <a:r>
              <a:rPr lang="en-US" sz="2600" dirty="0"/>
              <a:t>can be classified based on different parameters related with them </a:t>
            </a:r>
            <a:r>
              <a:rPr lang="en-US" sz="2600" dirty="0" smtClean="0"/>
              <a:t>as below: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1.Type </a:t>
            </a:r>
            <a:r>
              <a:rPr lang="en-US" sz="2600" dirty="0"/>
              <a:t>of current: A.C., D.C. or both.</a:t>
            </a:r>
          </a:p>
          <a:p>
            <a:pPr marL="0" indent="0">
              <a:buNone/>
            </a:pPr>
            <a:r>
              <a:rPr lang="en-US" sz="2600" dirty="0" smtClean="0"/>
              <a:t>2.Cooling </a:t>
            </a:r>
            <a:r>
              <a:rPr lang="en-US" sz="2600" dirty="0"/>
              <a:t>medium: Air, water, oil cooled.</a:t>
            </a:r>
          </a:p>
          <a:p>
            <a:pPr marL="0" indent="0">
              <a:buNone/>
            </a:pPr>
            <a:r>
              <a:rPr lang="en-US" sz="2600" dirty="0" smtClean="0"/>
              <a:t>3.Cooling </a:t>
            </a:r>
            <a:r>
              <a:rPr lang="en-US" sz="2600" dirty="0"/>
              <a:t>system: Forced or natural cooling</a:t>
            </a:r>
          </a:p>
          <a:p>
            <a:pPr marL="0" indent="0">
              <a:buNone/>
            </a:pPr>
            <a:r>
              <a:rPr lang="en-US" sz="2600" dirty="0" smtClean="0"/>
              <a:t>4.Static </a:t>
            </a:r>
            <a:r>
              <a:rPr lang="en-US" sz="2600" dirty="0"/>
              <a:t>characteristics: Constant current, constant voltage, rising</a:t>
            </a:r>
          </a:p>
          <a:p>
            <a:pPr marL="0" indent="0">
              <a:buNone/>
            </a:pPr>
            <a:r>
              <a:rPr lang="en-US" sz="2600" dirty="0"/>
              <a:t>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14157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Characteristics of </a:t>
            </a:r>
            <a:r>
              <a:rPr lang="en-US" b="1" dirty="0" smtClean="0"/>
              <a:t>Power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-Each </a:t>
            </a:r>
            <a:r>
              <a:rPr lang="en-US" sz="2600" dirty="0"/>
              <a:t>welding power source has set of characteristics indicating the </a:t>
            </a:r>
            <a:r>
              <a:rPr lang="en-US" sz="2600" dirty="0" smtClean="0"/>
              <a:t>capability and </a:t>
            </a:r>
            <a:r>
              <a:rPr lang="en-US" sz="2600" dirty="0"/>
              <a:t>quality of the power source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 </a:t>
            </a:r>
          </a:p>
          <a:p>
            <a:pPr marL="0" indent="0">
              <a:buNone/>
            </a:pPr>
            <a:r>
              <a:rPr lang="en-US" sz="2600" dirty="0"/>
              <a:t>-</a:t>
            </a:r>
            <a:r>
              <a:rPr lang="en-US" sz="2600" dirty="0" smtClean="0"/>
              <a:t>These </a:t>
            </a:r>
            <a:r>
              <a:rPr lang="en-US" sz="2600" dirty="0"/>
              <a:t>characteristics help in selection </a:t>
            </a:r>
            <a:r>
              <a:rPr lang="en-US" sz="2600" dirty="0" smtClean="0"/>
              <a:t>of suitable </a:t>
            </a:r>
            <a:r>
              <a:rPr lang="en-US" sz="2600" dirty="0"/>
              <a:t>welding power source for a given welding condition.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-Basic characteristics of </a:t>
            </a:r>
            <a:r>
              <a:rPr lang="en-US" sz="2600" dirty="0"/>
              <a:t>a welding power source are given below:</a:t>
            </a:r>
          </a:p>
          <a:p>
            <a:pPr marL="0" indent="0">
              <a:buNone/>
            </a:pPr>
            <a:r>
              <a:rPr lang="en-US" sz="2600" dirty="0" smtClean="0"/>
              <a:t>1.Open </a:t>
            </a:r>
            <a:r>
              <a:rPr lang="en-US" sz="2600" dirty="0"/>
              <a:t>circuit voltage (OCV)</a:t>
            </a:r>
          </a:p>
          <a:p>
            <a:pPr marL="0" indent="0">
              <a:buNone/>
            </a:pPr>
            <a:r>
              <a:rPr lang="en-US" sz="2600" dirty="0" smtClean="0"/>
              <a:t>2.Power </a:t>
            </a:r>
            <a:r>
              <a:rPr lang="en-US" sz="2600" dirty="0"/>
              <a:t>factor (pf)</a:t>
            </a:r>
          </a:p>
          <a:p>
            <a:pPr marL="0" indent="0">
              <a:buNone/>
            </a:pPr>
            <a:r>
              <a:rPr lang="en-US" sz="2600" dirty="0" smtClean="0"/>
              <a:t>3.Static </a:t>
            </a:r>
            <a:r>
              <a:rPr lang="en-US" sz="2600" dirty="0"/>
              <a:t>characteristics</a:t>
            </a:r>
          </a:p>
          <a:p>
            <a:pPr marL="0" indent="0">
              <a:buNone/>
            </a:pPr>
            <a:r>
              <a:rPr lang="en-US" sz="2600" dirty="0" smtClean="0"/>
              <a:t>4.Dynamic </a:t>
            </a:r>
            <a:r>
              <a:rPr lang="en-US" sz="2600" dirty="0"/>
              <a:t>characteristics</a:t>
            </a:r>
          </a:p>
          <a:p>
            <a:pPr marL="0" indent="0">
              <a:buNone/>
            </a:pPr>
            <a:r>
              <a:rPr lang="en-US" sz="2600" dirty="0" smtClean="0"/>
              <a:t>5.Current </a:t>
            </a:r>
            <a:r>
              <a:rPr lang="en-US" sz="2600" dirty="0"/>
              <a:t>rating and duty cycle</a:t>
            </a:r>
          </a:p>
          <a:p>
            <a:pPr marL="0" indent="0">
              <a:buNone/>
            </a:pPr>
            <a:r>
              <a:rPr lang="en-US" sz="2600" dirty="0" smtClean="0"/>
              <a:t>6.Class </a:t>
            </a:r>
            <a:r>
              <a:rPr lang="en-US" sz="2600" dirty="0"/>
              <a:t>of Insulation</a:t>
            </a:r>
          </a:p>
        </p:txBody>
      </p:sp>
    </p:spTree>
    <p:extLst>
      <p:ext uri="{BB962C8B-B14F-4D97-AF65-F5344CB8AC3E}">
        <p14:creationId xmlns:p14="http://schemas.microsoft.com/office/powerpoint/2010/main" val="27812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Open Circuit Voltage </a:t>
            </a:r>
            <a:r>
              <a:rPr lang="en-US" b="1" dirty="0"/>
              <a:t>(OCV)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782" y="609600"/>
            <a:ext cx="9067800" cy="6934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 </a:t>
            </a:r>
            <a:r>
              <a:rPr lang="en-US" sz="2400" b="1" i="1" dirty="0" smtClean="0"/>
              <a:t>No-load  or OCV </a:t>
            </a:r>
            <a:r>
              <a:rPr lang="en-US" sz="2400" dirty="0"/>
              <a:t>shows the potential difference between the two terminals of the </a:t>
            </a:r>
            <a:r>
              <a:rPr lang="en-US" sz="2400" dirty="0" smtClean="0"/>
              <a:t>power source </a:t>
            </a:r>
            <a:r>
              <a:rPr lang="en-US" sz="2400" dirty="0"/>
              <a:t>when there is no load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Setting </a:t>
            </a:r>
            <a:r>
              <a:rPr lang="en-US" sz="2400" dirty="0"/>
              <a:t>up of correct open circuit voltage </a:t>
            </a:r>
            <a:r>
              <a:rPr lang="en-US" sz="2400" dirty="0" smtClean="0"/>
              <a:t>is important </a:t>
            </a:r>
            <a:r>
              <a:rPr lang="en-US" sz="2400" dirty="0"/>
              <a:t>for stability of welding arc especially when AC is used.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-The </a:t>
            </a:r>
            <a:r>
              <a:rPr lang="en-US" sz="2400" dirty="0"/>
              <a:t>selection </a:t>
            </a:r>
            <a:r>
              <a:rPr lang="en-US" sz="2400" dirty="0" smtClean="0"/>
              <a:t>of an </a:t>
            </a:r>
            <a:r>
              <a:rPr lang="en-US" sz="2400" dirty="0"/>
              <a:t>optimum value of OCV (50-100V) depends </a:t>
            </a:r>
            <a:r>
              <a:rPr lang="en-US" sz="2400" dirty="0" smtClean="0"/>
              <a:t>on:       </a:t>
            </a:r>
          </a:p>
          <a:p>
            <a:pPr marL="0" indent="0">
              <a:buNone/>
            </a:pPr>
            <a:r>
              <a:rPr lang="en-US" sz="2400" dirty="0" smtClean="0"/>
              <a:t>1.type </a:t>
            </a:r>
            <a:r>
              <a:rPr lang="en-US" sz="2400" dirty="0"/>
              <a:t>of base metal,</a:t>
            </a:r>
          </a:p>
          <a:p>
            <a:pPr marL="0" indent="0">
              <a:buNone/>
            </a:pPr>
            <a:r>
              <a:rPr lang="en-US" sz="2400" dirty="0" smtClean="0"/>
              <a:t>2.composition </a:t>
            </a:r>
            <a:r>
              <a:rPr lang="en-US" sz="2400" dirty="0"/>
              <a:t>of electrode coating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/>
              <a:t>type of welding current and polarity,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4.type of welding </a:t>
            </a:r>
            <a:r>
              <a:rPr lang="en-US" sz="2400" dirty="0"/>
              <a:t>process etc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-Base </a:t>
            </a:r>
            <a:r>
              <a:rPr lang="en-US" sz="2400" dirty="0"/>
              <a:t>metal of low ionization potential (indicating ease </a:t>
            </a:r>
            <a:r>
              <a:rPr lang="en-US" sz="2400" dirty="0" smtClean="0"/>
              <a:t>of emitting </a:t>
            </a:r>
            <a:r>
              <a:rPr lang="en-US" sz="2400" dirty="0"/>
              <a:t>free of electrons) needs lower OCV than that of high ionization </a:t>
            </a:r>
            <a:r>
              <a:rPr lang="en-US" sz="2400" dirty="0" smtClean="0"/>
              <a:t>potential metal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-Presence </a:t>
            </a:r>
            <a:r>
              <a:rPr lang="en-US" sz="2400" dirty="0"/>
              <a:t>of low ionization potential elements such as K, Na and Ca in</a:t>
            </a:r>
          </a:p>
          <a:p>
            <a:pPr marL="0" indent="0">
              <a:buNone/>
            </a:pPr>
            <a:r>
              <a:rPr lang="en-US" sz="2400" dirty="0"/>
              <a:t>electrode coating/flux in optimum amount reduces OCV setting required for</a:t>
            </a:r>
          </a:p>
          <a:p>
            <a:pPr marL="0" indent="0">
              <a:buNone/>
            </a:pPr>
            <a:r>
              <a:rPr lang="en-US" sz="2400" dirty="0"/>
              <a:t>welding. </a:t>
            </a:r>
          </a:p>
        </p:txBody>
      </p:sp>
    </p:spTree>
    <p:extLst>
      <p:ext uri="{BB962C8B-B14F-4D97-AF65-F5344CB8AC3E}">
        <p14:creationId xmlns:p14="http://schemas.microsoft.com/office/powerpoint/2010/main" val="38003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9574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Open Circuit Voltage </a:t>
            </a:r>
            <a:r>
              <a:rPr lang="en-US" b="1" dirty="0"/>
              <a:t>(OCV)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331036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</a:t>
            </a:r>
            <a:r>
              <a:rPr lang="en-US" sz="2600" dirty="0" smtClean="0"/>
              <a:t>AC </a:t>
            </a:r>
            <a:r>
              <a:rPr lang="en-US" sz="2600" dirty="0"/>
              <a:t>welding needs higher OCV compared with DC owing </a:t>
            </a:r>
            <a:r>
              <a:rPr lang="en-US" sz="2600" dirty="0" smtClean="0"/>
              <a:t>to problem of arc </a:t>
            </a:r>
            <a:r>
              <a:rPr lang="en-US" sz="2600" dirty="0"/>
              <a:t>stability as in case of AC welding current continuously changes its </a:t>
            </a:r>
            <a:r>
              <a:rPr lang="en-US" sz="2600" dirty="0" smtClean="0"/>
              <a:t>direction and </a:t>
            </a:r>
            <a:r>
              <a:rPr lang="en-US" sz="2600" dirty="0"/>
              <a:t>magnitude 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-GTAW needs </a:t>
            </a:r>
            <a:r>
              <a:rPr lang="en-US" sz="2600" dirty="0"/>
              <a:t>lower OCV than GMAW and other welding processes like SMAW </a:t>
            </a:r>
            <a:r>
              <a:rPr lang="en-US" sz="2600" dirty="0" smtClean="0"/>
              <a:t>and SAW </a:t>
            </a:r>
            <a:r>
              <a:rPr lang="en-US" sz="2600" dirty="0"/>
              <a:t>because GTAW uses tungsten electrode which has good free </a:t>
            </a:r>
            <a:r>
              <a:rPr lang="en-US" sz="2600" dirty="0" smtClean="0"/>
              <a:t>electron emitting </a:t>
            </a:r>
            <a:r>
              <a:rPr lang="en-US" sz="2600" dirty="0"/>
              <a:t>capability by thermal and field emission mechanism.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-Too </a:t>
            </a:r>
            <a:r>
              <a:rPr lang="en-US" sz="2600" dirty="0"/>
              <a:t>high OCV may cause electric </a:t>
            </a:r>
            <a:r>
              <a:rPr lang="en-US" sz="2600" dirty="0" smtClean="0"/>
              <a:t>shock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800" dirty="0"/>
              <a:t>-</a:t>
            </a:r>
            <a:r>
              <a:rPr lang="en-US" sz="2600" dirty="0"/>
              <a:t>OCV is generally found to be different from arc voltage.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9713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1600</Words>
  <Application>Microsoft Office PowerPoint</Application>
  <PresentationFormat>On-screen Show (4:3)</PresentationFormat>
  <Paragraphs>194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Arc Welding Power Source I  </vt:lpstr>
      <vt:lpstr>Arc Welding Power Source </vt:lpstr>
      <vt:lpstr>Arc Welding Power Source </vt:lpstr>
      <vt:lpstr>Arc Welding Power Source </vt:lpstr>
      <vt:lpstr>Arc Welding Power Source </vt:lpstr>
      <vt:lpstr>Selection of a Power Source </vt:lpstr>
      <vt:lpstr>Characteristics of Power Source</vt:lpstr>
      <vt:lpstr>Open Circuit Voltage (OCV) </vt:lpstr>
      <vt:lpstr>Open Circuit Voltage (OCV) </vt:lpstr>
      <vt:lpstr>Open Circuit Voltage (OCV) </vt:lpstr>
      <vt:lpstr>Power factor (pf) </vt:lpstr>
      <vt:lpstr>Power factor (pf) </vt:lpstr>
      <vt:lpstr>Static Characteristic of Power Source</vt:lpstr>
      <vt:lpstr>Constant Current Power Source </vt:lpstr>
      <vt:lpstr>Constant Current Power Source </vt:lpstr>
      <vt:lpstr>Constant Voltage Power Source </vt:lpstr>
      <vt:lpstr>Constant Voltage Power Source </vt:lpstr>
      <vt:lpstr>Self Regulation </vt:lpstr>
      <vt:lpstr>Self Regulation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Ehab Saad</dc:creator>
  <cp:lastModifiedBy>Ehab Saad</cp:lastModifiedBy>
  <cp:revision>51</cp:revision>
  <dcterms:created xsi:type="dcterms:W3CDTF">2006-08-16T00:00:00Z</dcterms:created>
  <dcterms:modified xsi:type="dcterms:W3CDTF">2018-01-21T17:16:41Z</dcterms:modified>
</cp:coreProperties>
</file>