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8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1.wmf"/><Relationship Id="rId1" Type="http://schemas.openxmlformats.org/officeDocument/2006/relationships/image" Target="../media/image54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D3AD0-0BA2-436D-A730-8A404BC1AA53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8993A-1C94-45D7-8B5F-38EA621829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0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A1=-29+3=-26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a35=(-26)+34*(3)=-26+102=76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F839C3C-4AE5-4AE6-A505-141430E078E5}" type="slidenum">
              <a:rPr lang="en-US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en-US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-5=151+(n-1)*(-4)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-5=151-4n+4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-9-151=-4n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160=4n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N=40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2DC840-2E2D-49F2-B8BE-A18B7B3B8B76}" type="slidenum">
              <a:rPr lang="en-US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en-US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2459DA-C438-4C96-8A02-8081C823DF53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40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8342C-549C-4D58-A015-24E5D9D1B48D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6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EB8AB-0E6C-4E01-A5C6-595B97091120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1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A3501-1B0D-4428-9F92-5662E3A5C99A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04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6AC6EE-92D9-4622-AE4C-E419CD05A154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822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C9E1D-9F82-4F25-9905-E01B1C08DCFE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089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4799FE-0A55-479A-86F4-AE5523CF4CC5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68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7D975-B9DD-46E6-8A92-54C831E9586A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63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3FD604-6DFC-48A4-A287-C8E181D3FAF8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83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4051D5-911F-4316-8094-CDC86CAD777B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AD8562-1C77-4BF1-9A32-E50D2C6DE4CD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  <a:latin typeface="Arial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  <a:latin typeface="Arial" pitchFamily="34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3CB283-5C00-4A58-AF8D-696F24DCCC00}" type="slidenum">
              <a:rPr lang="en-US" altLang="en-US">
                <a:solidFill>
                  <a:srgbClr val="E7DEC9">
                    <a:shade val="50000"/>
                    <a:satMod val="200000"/>
                  </a:srgbClr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E7DEC9">
                  <a:shade val="50000"/>
                  <a:satMod val="200000"/>
                </a:srgbClr>
              </a:solidFill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61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5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8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4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6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5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image" Target="../media/image57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1.wmf"/><Relationship Id="rId12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3.bin"/><Relationship Id="rId11" Type="http://schemas.openxmlformats.org/officeDocument/2006/relationships/image" Target="../media/image56.wmf"/><Relationship Id="rId5" Type="http://schemas.openxmlformats.org/officeDocument/2006/relationships/image" Target="../media/image54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2.bin"/><Relationship Id="rId9" Type="http://schemas.openxmlformats.org/officeDocument/2006/relationships/image" Target="../media/image5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784860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4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9" name="Group 11"/>
          <p:cNvGrpSpPr>
            <a:grpSpLocks/>
          </p:cNvGrpSpPr>
          <p:nvPr/>
        </p:nvGrpSpPr>
        <p:grpSpPr bwMode="auto">
          <a:xfrm>
            <a:off x="609600" y="381000"/>
            <a:ext cx="6019800" cy="669925"/>
            <a:chOff x="384" y="240"/>
            <a:chExt cx="3792" cy="422"/>
          </a:xfrm>
        </p:grpSpPr>
        <p:sp>
          <p:nvSpPr>
            <p:cNvPr id="17416" name="Text Box 2"/>
            <p:cNvSpPr txBox="1">
              <a:spLocks noChangeArrowheads="1"/>
            </p:cNvSpPr>
            <p:nvPr/>
          </p:nvSpPr>
          <p:spPr bwMode="auto">
            <a:xfrm>
              <a:off x="384" y="240"/>
              <a:ext cx="11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600" smtClean="0">
                  <a:solidFill>
                    <a:srgbClr val="002496"/>
                  </a:solidFill>
                </a:rPr>
                <a:t>Given:</a:t>
              </a:r>
            </a:p>
          </p:txBody>
        </p:sp>
        <p:graphicFrame>
          <p:nvGraphicFramePr>
            <p:cNvPr id="17417" name="Object 4"/>
            <p:cNvGraphicFramePr>
              <a:graphicFrameLocks noChangeAspect="1"/>
            </p:cNvGraphicFramePr>
            <p:nvPr/>
          </p:nvGraphicFramePr>
          <p:xfrm>
            <a:off x="1488" y="260"/>
            <a:ext cx="2688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6" name="Equation" r:id="rId3" imgW="1358310" imgH="203112" progId="Equation.DSMT4">
                    <p:embed/>
                  </p:oleObj>
                </mc:Choice>
                <mc:Fallback>
                  <p:oleObj name="Equation" r:id="rId3" imgW="1358310" imgH="203112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260"/>
                          <a:ext cx="2688" cy="4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09600" y="1033463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srgbClr val="002496"/>
                </a:solidFill>
              </a:rPr>
              <a:t>Find: What term number is -169?</a:t>
            </a:r>
          </a:p>
        </p:txBody>
      </p:sp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1074738" y="2389188"/>
          <a:ext cx="1846262" cy="195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5" imgW="647700" imgH="685800" progId="Equation.DSMT4">
                  <p:embed/>
                </p:oleObj>
              </mc:Choice>
              <mc:Fallback>
                <p:oleObj name="Equation" r:id="rId5" imgW="6477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738" y="2389188"/>
                        <a:ext cx="1846262" cy="1954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4108450" y="2335213"/>
          <a:ext cx="4197350" cy="198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7" imgW="1473200" imgH="698500" progId="Equation.DSMT4">
                  <p:embed/>
                </p:oleObj>
              </mc:Choice>
              <mc:Fallback>
                <p:oleObj name="Equation" r:id="rId7" imgW="1473200" imgH="698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8450" y="2335213"/>
                        <a:ext cx="4197350" cy="198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066800" y="1752600"/>
            <a:ext cx="236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EC0637"/>
                </a:solidFill>
              </a:rPr>
              <a:t>IDENTIFY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800600" y="1752600"/>
            <a:ext cx="2098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EC0637"/>
                </a:solidFill>
              </a:rPr>
              <a:t>SOLVE</a:t>
            </a:r>
          </a:p>
        </p:txBody>
      </p:sp>
    </p:spTree>
    <p:extLst>
      <p:ext uri="{BB962C8B-B14F-4D97-AF65-F5344CB8AC3E}">
        <p14:creationId xmlns:p14="http://schemas.microsoft.com/office/powerpoint/2010/main" val="980667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7" name="Group 15"/>
          <p:cNvGrpSpPr>
            <a:grpSpLocks/>
          </p:cNvGrpSpPr>
          <p:nvPr/>
        </p:nvGrpSpPr>
        <p:grpSpPr bwMode="auto">
          <a:xfrm>
            <a:off x="609600" y="381000"/>
            <a:ext cx="3746500" cy="1436688"/>
            <a:chOff x="384" y="240"/>
            <a:chExt cx="2360" cy="905"/>
          </a:xfrm>
        </p:grpSpPr>
        <p:sp>
          <p:nvSpPr>
            <p:cNvPr id="18444" name="Text Box 3"/>
            <p:cNvSpPr txBox="1">
              <a:spLocks noChangeArrowheads="1"/>
            </p:cNvSpPr>
            <p:nvPr/>
          </p:nvSpPr>
          <p:spPr bwMode="auto">
            <a:xfrm>
              <a:off x="384" y="490"/>
              <a:ext cx="11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600" smtClean="0">
                  <a:solidFill>
                    <a:srgbClr val="002496"/>
                  </a:solidFill>
                </a:rPr>
                <a:t>Given:</a:t>
              </a:r>
            </a:p>
          </p:txBody>
        </p:sp>
        <p:graphicFrame>
          <p:nvGraphicFramePr>
            <p:cNvPr id="18445" name="Object 4"/>
            <p:cNvGraphicFramePr>
              <a:graphicFrameLocks noChangeAspect="1"/>
            </p:cNvGraphicFramePr>
            <p:nvPr/>
          </p:nvGraphicFramePr>
          <p:xfrm>
            <a:off x="1488" y="240"/>
            <a:ext cx="1256" cy="9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0" name="Equation" r:id="rId3" imgW="634725" imgH="457002" progId="Equation.DSMT4">
                    <p:embed/>
                  </p:oleObj>
                </mc:Choice>
                <mc:Fallback>
                  <p:oleObj name="Equation" r:id="rId3" imgW="634725" imgH="457002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240"/>
                          <a:ext cx="1256" cy="9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1216025" y="3294063"/>
          <a:ext cx="1700213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5" imgW="596641" imgH="672808" progId="Equation.DSMT4">
                  <p:embed/>
                </p:oleObj>
              </mc:Choice>
              <mc:Fallback>
                <p:oleObj name="Equation" r:id="rId5" imgW="596641" imgH="67280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3294063"/>
                        <a:ext cx="1700213" cy="191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7"/>
          <p:cNvGraphicFramePr>
            <a:graphicFrameLocks noChangeAspect="1"/>
          </p:cNvGraphicFramePr>
          <p:nvPr/>
        </p:nvGraphicFramePr>
        <p:xfrm>
          <a:off x="4313238" y="3135313"/>
          <a:ext cx="3798887" cy="198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7" imgW="1333500" imgH="698500" progId="Equation.DSMT4">
                  <p:embed/>
                </p:oleObj>
              </mc:Choice>
              <mc:Fallback>
                <p:oleObj name="Equation" r:id="rId7" imgW="1333500" imgH="698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3238" y="3135313"/>
                        <a:ext cx="3798887" cy="198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143000" y="2590800"/>
            <a:ext cx="236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EC0637"/>
                </a:solidFill>
              </a:rPr>
              <a:t>IDENTIFY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953000" y="2590800"/>
            <a:ext cx="2098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EC0637"/>
                </a:solidFill>
              </a:rPr>
              <a:t>SOLVE</a:t>
            </a:r>
          </a:p>
        </p:txBody>
      </p: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6248400" y="685800"/>
            <a:ext cx="1879600" cy="762000"/>
            <a:chOff x="3936" y="432"/>
            <a:chExt cx="1184" cy="480"/>
          </a:xfrm>
        </p:grpSpPr>
        <p:sp>
          <p:nvSpPr>
            <p:cNvPr id="18442" name="Text Box 5"/>
            <p:cNvSpPr txBox="1">
              <a:spLocks noChangeArrowheads="1"/>
            </p:cNvSpPr>
            <p:nvPr/>
          </p:nvSpPr>
          <p:spPr bwMode="auto">
            <a:xfrm>
              <a:off x="3936" y="470"/>
              <a:ext cx="76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600" smtClean="0">
                  <a:solidFill>
                    <a:srgbClr val="002496"/>
                  </a:solidFill>
                </a:rPr>
                <a:t>Find:</a:t>
              </a:r>
            </a:p>
          </p:txBody>
        </p:sp>
        <p:graphicFrame>
          <p:nvGraphicFramePr>
            <p:cNvPr id="18443" name="Object 12"/>
            <p:cNvGraphicFramePr>
              <a:graphicFrameLocks noChangeAspect="1"/>
            </p:cNvGraphicFramePr>
            <p:nvPr/>
          </p:nvGraphicFramePr>
          <p:xfrm>
            <a:off x="4800" y="432"/>
            <a:ext cx="320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3" name="Equation" r:id="rId9" imgW="152334" imgH="228501" progId="Equation.DSMT4">
                    <p:embed/>
                  </p:oleObj>
                </mc:Choice>
                <mc:Fallback>
                  <p:oleObj name="Equation" r:id="rId9" imgW="152334" imgH="22850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432"/>
                          <a:ext cx="320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09600" y="1905000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srgbClr val="EC0637"/>
                </a:solidFill>
              </a:rPr>
              <a:t>What’s the real question?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105400" y="1905000"/>
            <a:ext cx="3352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 smtClean="0">
                <a:solidFill>
                  <a:srgbClr val="EC0637"/>
                </a:solidFill>
              </a:rPr>
              <a:t>The Difference</a:t>
            </a:r>
          </a:p>
        </p:txBody>
      </p:sp>
    </p:spTree>
    <p:extLst>
      <p:ext uri="{BB962C8B-B14F-4D97-AF65-F5344CB8AC3E}">
        <p14:creationId xmlns:p14="http://schemas.microsoft.com/office/powerpoint/2010/main" val="429011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  <p:bldP spid="13325" grpId="0"/>
      <p:bldP spid="133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609600" y="381000"/>
            <a:ext cx="3746500" cy="1436688"/>
            <a:chOff x="384" y="240"/>
            <a:chExt cx="2360" cy="905"/>
          </a:xfrm>
        </p:grpSpPr>
        <p:sp>
          <p:nvSpPr>
            <p:cNvPr id="19466" name="Text Box 3"/>
            <p:cNvSpPr txBox="1">
              <a:spLocks noChangeArrowheads="1"/>
            </p:cNvSpPr>
            <p:nvPr/>
          </p:nvSpPr>
          <p:spPr bwMode="auto">
            <a:xfrm>
              <a:off x="384" y="490"/>
              <a:ext cx="11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600" smtClean="0">
                  <a:solidFill>
                    <a:srgbClr val="002496"/>
                  </a:solidFill>
                </a:rPr>
                <a:t>Given:</a:t>
              </a:r>
            </a:p>
          </p:txBody>
        </p:sp>
        <p:graphicFrame>
          <p:nvGraphicFramePr>
            <p:cNvPr id="19467" name="Object 4"/>
            <p:cNvGraphicFramePr>
              <a:graphicFrameLocks noChangeAspect="1"/>
            </p:cNvGraphicFramePr>
            <p:nvPr/>
          </p:nvGraphicFramePr>
          <p:xfrm>
            <a:off x="1488" y="240"/>
            <a:ext cx="1256" cy="9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4" name="Equation" r:id="rId3" imgW="634725" imgH="457002" progId="Equation.DSMT4">
                    <p:embed/>
                  </p:oleObj>
                </mc:Choice>
                <mc:Fallback>
                  <p:oleObj name="Equation" r:id="rId3" imgW="634725" imgH="457002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240"/>
                          <a:ext cx="1256" cy="9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163638" y="3294063"/>
          <a:ext cx="1808162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Equation" r:id="rId5" imgW="634725" imgH="672808" progId="Equation.DSMT4">
                  <p:embed/>
                </p:oleObj>
              </mc:Choice>
              <mc:Fallback>
                <p:oleObj name="Equation" r:id="rId5" imgW="634725" imgH="67280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3638" y="3294063"/>
                        <a:ext cx="1808162" cy="191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4278313" y="3081338"/>
          <a:ext cx="3870325" cy="209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Equation" r:id="rId7" imgW="1358900" imgH="736600" progId="Equation.DSMT4">
                  <p:embed/>
                </p:oleObj>
              </mc:Choice>
              <mc:Fallback>
                <p:oleObj name="Equation" r:id="rId7" imgW="1358900" imgH="736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8313" y="3081338"/>
                        <a:ext cx="3870325" cy="209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143000" y="2590800"/>
            <a:ext cx="236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EC0637"/>
                </a:solidFill>
              </a:rPr>
              <a:t>IDENTIFY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953000" y="2590800"/>
            <a:ext cx="2098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EC0637"/>
                </a:solidFill>
              </a:rPr>
              <a:t>SOLVE</a:t>
            </a:r>
          </a:p>
        </p:txBody>
      </p:sp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6248400" y="685800"/>
            <a:ext cx="1879600" cy="762000"/>
            <a:chOff x="3936" y="432"/>
            <a:chExt cx="1184" cy="480"/>
          </a:xfrm>
        </p:grpSpPr>
        <p:sp>
          <p:nvSpPr>
            <p:cNvPr id="19464" name="Text Box 10"/>
            <p:cNvSpPr txBox="1">
              <a:spLocks noChangeArrowheads="1"/>
            </p:cNvSpPr>
            <p:nvPr/>
          </p:nvSpPr>
          <p:spPr bwMode="auto">
            <a:xfrm>
              <a:off x="3936" y="470"/>
              <a:ext cx="76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600" smtClean="0">
                  <a:solidFill>
                    <a:srgbClr val="002496"/>
                  </a:solidFill>
                </a:rPr>
                <a:t>Find:</a:t>
              </a:r>
            </a:p>
          </p:txBody>
        </p:sp>
        <p:graphicFrame>
          <p:nvGraphicFramePr>
            <p:cNvPr id="19465" name="Object 11"/>
            <p:cNvGraphicFramePr>
              <a:graphicFrameLocks noChangeAspect="1"/>
            </p:cNvGraphicFramePr>
            <p:nvPr/>
          </p:nvGraphicFramePr>
          <p:xfrm>
            <a:off x="4800" y="432"/>
            <a:ext cx="320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7" name="Equation" r:id="rId9" imgW="152334" imgH="228501" progId="Equation.DSMT4">
                    <p:embed/>
                  </p:oleObj>
                </mc:Choice>
                <mc:Fallback>
                  <p:oleObj name="Equation" r:id="rId9" imgW="152334" imgH="22850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432"/>
                          <a:ext cx="320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93372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 rot="343944">
            <a:off x="1257300" y="1552575"/>
            <a:ext cx="6743700" cy="3095625"/>
          </a:xfrm>
          <a:prstGeom prst="rect">
            <a:avLst/>
          </a:prstGeom>
          <a:noFill/>
          <a:ln w="76200" cmpd="tri">
            <a:solidFill>
              <a:srgbClr val="0024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960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Arithmetic Series</a:t>
            </a:r>
          </a:p>
        </p:txBody>
      </p:sp>
    </p:spTree>
    <p:extLst>
      <p:ext uri="{BB962C8B-B14F-4D97-AF65-F5344CB8AC3E}">
        <p14:creationId xmlns:p14="http://schemas.microsoft.com/office/powerpoint/2010/main" val="233370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085850" y="1076325"/>
            <a:ext cx="7869238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4000" dirty="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Write the first three terms and the last two terms of the following arithmetic series.</a:t>
            </a: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228600" y="2895600"/>
          <a:ext cx="259080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3" imgW="799753" imgH="444307" progId="Equation.DSMT4">
                  <p:embed/>
                </p:oleObj>
              </mc:Choice>
              <mc:Fallback>
                <p:oleObj name="Equation" r:id="rId3" imgW="799753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895600"/>
                        <a:ext cx="2590800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2819400" y="3252788"/>
          <a:ext cx="6096000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Equation" r:id="rId5" imgW="2197100" imgH="254000" progId="Equation.DSMT4">
                  <p:embed/>
                </p:oleObj>
              </mc:Choice>
              <mc:Fallback>
                <p:oleObj name="Equation" r:id="rId5" imgW="21971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252788"/>
                        <a:ext cx="6096000" cy="706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Text Box 7"/>
          <p:cNvSpPr txBox="1">
            <a:spLocks noChangeArrowheads="1"/>
          </p:cNvSpPr>
          <p:nvPr/>
        </p:nvSpPr>
        <p:spPr bwMode="auto">
          <a:xfrm rot="-515437">
            <a:off x="2100263" y="4338638"/>
            <a:ext cx="4800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4000">
                <a:solidFill>
                  <a:srgbClr val="EC063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What is the sum of this series?</a:t>
            </a:r>
          </a:p>
        </p:txBody>
      </p:sp>
    </p:spTree>
    <p:extLst>
      <p:ext uri="{BB962C8B-B14F-4D97-AF65-F5344CB8AC3E}">
        <p14:creationId xmlns:p14="http://schemas.microsoft.com/office/powerpoint/2010/main" val="281061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228600" y="1524000"/>
          <a:ext cx="5778500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Equation" r:id="rId3" imgW="2082800" imgH="254000" progId="Equation.DSMT4">
                  <p:embed/>
                </p:oleObj>
              </mc:Choice>
              <mc:Fallback>
                <p:oleObj name="Equation" r:id="rId3" imgW="20828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524000"/>
                        <a:ext cx="5778500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228600" y="2362200"/>
          <a:ext cx="5778500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Equation" r:id="rId5" imgW="2082800" imgH="254000" progId="Equation.DSMT4">
                  <p:embed/>
                </p:oleObj>
              </mc:Choice>
              <mc:Fallback>
                <p:oleObj name="Equation" r:id="rId5" imgW="20828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362200"/>
                        <a:ext cx="5778500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WordArt 9"/>
          <p:cNvSpPr>
            <a:spLocks noChangeArrowheads="1" noChangeShapeType="1" noTextEdit="1"/>
          </p:cNvSpPr>
          <p:nvPr/>
        </p:nvSpPr>
        <p:spPr bwMode="auto">
          <a:xfrm>
            <a:off x="6181725" y="1644650"/>
            <a:ext cx="2895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2E2E2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Written 1st to last.</a:t>
            </a:r>
          </a:p>
        </p:txBody>
      </p:sp>
      <p:sp>
        <p:nvSpPr>
          <p:cNvPr id="18442" name="WordArt 10"/>
          <p:cNvSpPr>
            <a:spLocks noChangeArrowheads="1" noChangeShapeType="1" noTextEdit="1"/>
          </p:cNvSpPr>
          <p:nvPr/>
        </p:nvSpPr>
        <p:spPr bwMode="auto">
          <a:xfrm>
            <a:off x="6162675" y="2438400"/>
            <a:ext cx="2895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2E2E2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Written last to 1st.</a:t>
            </a: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152400" y="3048000"/>
            <a:ext cx="594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8445" name="WordArt 13"/>
          <p:cNvSpPr>
            <a:spLocks noChangeArrowheads="1" noChangeShapeType="1" noTextEdit="1"/>
          </p:cNvSpPr>
          <p:nvPr/>
        </p:nvSpPr>
        <p:spPr bwMode="auto">
          <a:xfrm>
            <a:off x="6238875" y="3276600"/>
            <a:ext cx="2667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2E2E2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Add Down</a:t>
            </a:r>
          </a:p>
        </p:txBody>
      </p:sp>
      <p:graphicFrame>
        <p:nvGraphicFramePr>
          <p:cNvPr id="18446" name="Object 14"/>
          <p:cNvGraphicFramePr>
            <a:graphicFrameLocks noChangeAspect="1"/>
          </p:cNvGraphicFramePr>
          <p:nvPr/>
        </p:nvGraphicFramePr>
        <p:xfrm>
          <a:off x="152400" y="3260725"/>
          <a:ext cx="57912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Equation" r:id="rId7" imgW="1981200" imgH="203200" progId="Equation.DSMT4">
                  <p:embed/>
                </p:oleObj>
              </mc:Choice>
              <mc:Fallback>
                <p:oleObj name="Equation" r:id="rId7" imgW="19812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260725"/>
                        <a:ext cx="5791200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323850" y="4387850"/>
          <a:ext cx="31242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Equation" r:id="rId9" imgW="1104900" imgH="444500" progId="Equation.DSMT4">
                  <p:embed/>
                </p:oleObj>
              </mc:Choice>
              <mc:Fallback>
                <p:oleObj name="Equation" r:id="rId9" imgW="1104900" imgH="444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4387850"/>
                        <a:ext cx="3124200" cy="125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16"/>
          <p:cNvGraphicFramePr>
            <a:graphicFrameLocks noChangeAspect="1"/>
          </p:cNvGraphicFramePr>
          <p:nvPr/>
        </p:nvGraphicFramePr>
        <p:xfrm>
          <a:off x="304800" y="5616575"/>
          <a:ext cx="18288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Equation" r:id="rId11" imgW="457002" imgH="177723" progId="Equation.DSMT4">
                  <p:embed/>
                </p:oleObj>
              </mc:Choice>
              <mc:Fallback>
                <p:oleObj name="Equation" r:id="rId11" imgW="457002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616575"/>
                        <a:ext cx="18288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451" name="Group 19"/>
          <p:cNvGrpSpPr>
            <a:grpSpLocks/>
          </p:cNvGrpSpPr>
          <p:nvPr/>
        </p:nvGrpSpPr>
        <p:grpSpPr bwMode="auto">
          <a:xfrm>
            <a:off x="3581400" y="3962400"/>
            <a:ext cx="4038600" cy="2209800"/>
            <a:chOff x="2256" y="2496"/>
            <a:chExt cx="2544" cy="1392"/>
          </a:xfrm>
        </p:grpSpPr>
        <p:sp>
          <p:nvSpPr>
            <p:cNvPr id="22544" name="AutoShape 17"/>
            <p:cNvSpPr>
              <a:spLocks noChangeArrowheads="1"/>
            </p:cNvSpPr>
            <p:nvPr/>
          </p:nvSpPr>
          <p:spPr bwMode="auto">
            <a:xfrm>
              <a:off x="2256" y="2496"/>
              <a:ext cx="2544" cy="1392"/>
            </a:xfrm>
            <a:prstGeom prst="upArrowCallout">
              <a:avLst>
                <a:gd name="adj1" fmla="val 45690"/>
                <a:gd name="adj2" fmla="val 45690"/>
                <a:gd name="adj3" fmla="val 16667"/>
                <a:gd name="adj4" fmla="val 66667"/>
              </a:avLst>
            </a:prstGeom>
            <a:solidFill>
              <a:schemeClr val="accent1"/>
            </a:solidFill>
            <a:ln w="28575">
              <a:solidFill>
                <a:srgbClr val="0033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smtClean="0">
                <a:solidFill>
                  <a:prstClr val="black"/>
                </a:solidFill>
              </a:endParaRPr>
            </a:p>
          </p:txBody>
        </p:sp>
        <p:sp>
          <p:nvSpPr>
            <p:cNvPr id="22545" name="Text Box 18"/>
            <p:cNvSpPr txBox="1">
              <a:spLocks noChangeArrowheads="1"/>
            </p:cNvSpPr>
            <p:nvPr/>
          </p:nvSpPr>
          <p:spPr bwMode="auto">
            <a:xfrm>
              <a:off x="2448" y="3120"/>
              <a:ext cx="2208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800" smtClean="0">
                  <a:solidFill>
                    <a:prstClr val="black"/>
                  </a:solidFill>
                </a:rPr>
                <a:t>71 + (-27) Each sum is the same.</a:t>
              </a:r>
            </a:p>
          </p:txBody>
        </p:sp>
      </p:grp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381000" y="3767138"/>
            <a:ext cx="2693988" cy="728662"/>
            <a:chOff x="240" y="2373"/>
            <a:chExt cx="1697" cy="459"/>
          </a:xfrm>
        </p:grpSpPr>
        <p:sp>
          <p:nvSpPr>
            <p:cNvPr id="22542" name="AutoShape 22"/>
            <p:cNvSpPr>
              <a:spLocks noChangeArrowheads="1"/>
            </p:cNvSpPr>
            <p:nvPr/>
          </p:nvSpPr>
          <p:spPr bwMode="auto">
            <a:xfrm rot="10800000">
              <a:off x="240" y="2400"/>
              <a:ext cx="134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9900 h 21600"/>
                <a:gd name="T20" fmla="*/ 2115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300"/>
                  </a:lnTo>
                  <a:lnTo>
                    <a:pt x="9707" y="7300"/>
                  </a:lnTo>
                  <a:lnTo>
                    <a:pt x="9707" y="9914"/>
                  </a:lnTo>
                  <a:lnTo>
                    <a:pt x="0" y="9914"/>
                  </a:lnTo>
                  <a:lnTo>
                    <a:pt x="0" y="21600"/>
                  </a:lnTo>
                  <a:lnTo>
                    <a:pt x="21150" y="21600"/>
                  </a:lnTo>
                  <a:lnTo>
                    <a:pt x="21150" y="7300"/>
                  </a:lnTo>
                  <a:lnTo>
                    <a:pt x="21600" y="7300"/>
                  </a:lnTo>
                  <a:lnTo>
                    <a:pt x="15429" y="0"/>
                  </a:lnTo>
                  <a:close/>
                </a:path>
              </a:pathLst>
            </a:custGeom>
            <a:noFill/>
            <a:ln w="38100">
              <a:solidFill>
                <a:srgbClr val="EC063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2543" name="Text Box 23"/>
            <p:cNvSpPr txBox="1">
              <a:spLocks noChangeArrowheads="1"/>
            </p:cNvSpPr>
            <p:nvPr/>
          </p:nvSpPr>
          <p:spPr bwMode="auto">
            <a:xfrm>
              <a:off x="449" y="2373"/>
              <a:ext cx="14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 smtClean="0">
                  <a:solidFill>
                    <a:prstClr val="black"/>
                  </a:solidFill>
                </a:rPr>
                <a:t>50 Terms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-228600" y="457200"/>
            <a:ext cx="99181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b="1" kern="10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E7DEC9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SUM of these terms?</a:t>
            </a:r>
          </a:p>
        </p:txBody>
      </p:sp>
    </p:spTree>
    <p:extLst>
      <p:ext uri="{BB962C8B-B14F-4D97-AF65-F5344CB8AC3E}">
        <p14:creationId xmlns:p14="http://schemas.microsoft.com/office/powerpoint/2010/main" val="43229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  <p:bldP spid="18442" grpId="0" animBg="1"/>
      <p:bldP spid="18444" grpId="0" animBg="1"/>
      <p:bldP spid="184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 rot="-122239">
            <a:off x="609600" y="533400"/>
            <a:ext cx="7239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532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AAEA25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In General . . .</a:t>
            </a:r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301625" y="1447800"/>
          <a:ext cx="800417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Equation" r:id="rId3" imgW="2730500" imgH="254000" progId="Equation.DSMT4">
                  <p:embed/>
                </p:oleObj>
              </mc:Choice>
              <mc:Fallback>
                <p:oleObj name="Equation" r:id="rId3" imgW="27305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25" y="1447800"/>
                        <a:ext cx="8004175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320675" y="2147888"/>
          <a:ext cx="796766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Equation" r:id="rId5" imgW="2717800" imgH="254000" progId="Equation.DSMT4">
                  <p:embed/>
                </p:oleObj>
              </mc:Choice>
              <mc:Fallback>
                <p:oleObj name="Equation" r:id="rId5" imgW="27178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675" y="2147888"/>
                        <a:ext cx="7967663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304800" y="2909888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19465" name="Object 9"/>
          <p:cNvGraphicFramePr>
            <a:graphicFrameLocks noChangeAspect="1"/>
          </p:cNvGraphicFramePr>
          <p:nvPr/>
        </p:nvGraphicFramePr>
        <p:xfrm>
          <a:off x="365125" y="4724400"/>
          <a:ext cx="3538538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Equation" r:id="rId7" imgW="977900" imgH="419100" progId="Equation.DSMT4">
                  <p:embed/>
                </p:oleObj>
              </mc:Choice>
              <mc:Fallback>
                <p:oleObj name="Equation" r:id="rId7" imgW="9779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25" y="4724400"/>
                        <a:ext cx="3538538" cy="1516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4419600" y="4519613"/>
          <a:ext cx="4114800" cy="203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Equation" r:id="rId9" imgW="1549400" imgH="939800" progId="Equation.DSMT4">
                  <p:embed/>
                </p:oleObj>
              </mc:Choice>
              <mc:Fallback>
                <p:oleObj name="Equation" r:id="rId9" imgW="1549400" imgH="93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519613"/>
                        <a:ext cx="4114800" cy="203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7" name="Object 11"/>
          <p:cNvGraphicFramePr>
            <a:graphicFrameLocks noChangeAspect="1"/>
          </p:cNvGraphicFramePr>
          <p:nvPr/>
        </p:nvGraphicFramePr>
        <p:xfrm>
          <a:off x="241300" y="3173413"/>
          <a:ext cx="8674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Equation" r:id="rId11" imgW="4368800" imgH="304800" progId="Equation.DSMT4">
                  <p:embed/>
                </p:oleObj>
              </mc:Choice>
              <mc:Fallback>
                <p:oleObj name="Equation" r:id="rId11" imgW="4368800" imgH="304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00" y="3173413"/>
                        <a:ext cx="86741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815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676400" y="457200"/>
            <a:ext cx="6781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prstClr val="black"/>
                </a:solidFill>
              </a:rPr>
              <a:t>Find the sum of the terms of this arithmetic series.</a:t>
            </a:r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5562600" y="1066800"/>
          <a:ext cx="266700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Equation" r:id="rId4" imgW="863225" imgH="431613" progId="Equation.DSMT4">
                  <p:embed/>
                </p:oleObj>
              </mc:Choice>
              <mc:Fallback>
                <p:oleObj name="Equation" r:id="rId4" imgW="863225" imgH="43161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066800"/>
                        <a:ext cx="2667000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533400" y="1752600"/>
          <a:ext cx="2819400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Equation" r:id="rId6" imgW="927100" imgH="419100" progId="Equation.DSMT4">
                  <p:embed/>
                </p:oleObj>
              </mc:Choice>
              <mc:Fallback>
                <p:oleObj name="Equation" r:id="rId6" imgW="9271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752600"/>
                        <a:ext cx="2819400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685800" y="3352800"/>
          <a:ext cx="2173288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Equation" r:id="rId8" imgW="558800" imgH="685800" progId="Equation.DSMT4">
                  <p:embed/>
                </p:oleObj>
              </mc:Choice>
              <mc:Fallback>
                <p:oleObj name="Equation" r:id="rId8" imgW="5588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352800"/>
                        <a:ext cx="2173288" cy="2667000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rgbClr val="EA963A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4983163" y="3708400"/>
          <a:ext cx="3398837" cy="185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Equation" r:id="rId10" imgW="1117600" imgH="609600" progId="Equation.DSMT4">
                  <p:embed/>
                </p:oleObj>
              </mc:Choice>
              <mc:Fallback>
                <p:oleObj name="Equation" r:id="rId10" imgW="1117600" imgH="60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3163" y="3708400"/>
                        <a:ext cx="3398837" cy="1854200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rgbClr val="EA963A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AutoShape 9" descr="Small checker board"/>
          <p:cNvSpPr>
            <a:spLocks noChangeArrowheads="1"/>
          </p:cNvSpPr>
          <p:nvPr/>
        </p:nvSpPr>
        <p:spPr bwMode="auto">
          <a:xfrm>
            <a:off x="2962275" y="4114800"/>
            <a:ext cx="1905000" cy="1066800"/>
          </a:xfrm>
          <a:prstGeom prst="notchedRightArrow">
            <a:avLst>
              <a:gd name="adj1" fmla="val 50000"/>
              <a:gd name="adj2" fmla="val 44643"/>
            </a:avLst>
          </a:prstGeom>
          <a:pattFill prst="smCheck">
            <a:fgClr>
              <a:srgbClr val="EA963A"/>
            </a:fgClr>
            <a:bgClr>
              <a:srgbClr val="0033CC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7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839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prstClr val="black"/>
                </a:solidFill>
              </a:rPr>
              <a:t>Find the sum of the terms of this arithmetic series.</a:t>
            </a: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2438400" y="762000"/>
          <a:ext cx="6118225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Equation" r:id="rId4" imgW="1981200" imgH="254000" progId="Equation.DSMT4">
                  <p:embed/>
                </p:oleObj>
              </mc:Choice>
              <mc:Fallback>
                <p:oleObj name="Equation" r:id="rId4" imgW="19812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762000"/>
                        <a:ext cx="6118225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457200" y="1905000"/>
          <a:ext cx="2819400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Equation" r:id="rId6" imgW="927100" imgH="419100" progId="Equation.DSMT4">
                  <p:embed/>
                </p:oleObj>
              </mc:Choice>
              <mc:Fallback>
                <p:oleObj name="Equation" r:id="rId6" imgW="9271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05000"/>
                        <a:ext cx="2819400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735013" y="3886200"/>
          <a:ext cx="2074862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Equation" r:id="rId8" imgW="533400" imgH="685800" progId="Equation.DSMT4">
                  <p:embed/>
                </p:oleObj>
              </mc:Choice>
              <mc:Fallback>
                <p:oleObj name="Equation" r:id="rId8" imgW="5334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3" y="3886200"/>
                        <a:ext cx="2074862" cy="2667000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rgbClr val="EA963A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5021263" y="4241800"/>
          <a:ext cx="3321050" cy="185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Equation" r:id="rId10" imgW="1091726" imgH="609336" progId="Equation.DSMT4">
                  <p:embed/>
                </p:oleObj>
              </mc:Choice>
              <mc:Fallback>
                <p:oleObj name="Equation" r:id="rId10" imgW="1091726" imgH="60933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1263" y="4241800"/>
                        <a:ext cx="3321050" cy="1854200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rgbClr val="EA963A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AutoShape 7" descr="Small checker board"/>
          <p:cNvSpPr>
            <a:spLocks noChangeArrowheads="1"/>
          </p:cNvSpPr>
          <p:nvPr/>
        </p:nvSpPr>
        <p:spPr bwMode="auto">
          <a:xfrm>
            <a:off x="2962275" y="4648200"/>
            <a:ext cx="1905000" cy="1066800"/>
          </a:xfrm>
          <a:prstGeom prst="notchedRightArrow">
            <a:avLst>
              <a:gd name="adj1" fmla="val 50000"/>
              <a:gd name="adj2" fmla="val 44643"/>
            </a:avLst>
          </a:prstGeom>
          <a:pattFill prst="smCheck">
            <a:fgClr>
              <a:srgbClr val="EA963A"/>
            </a:fgClr>
            <a:bgClr>
              <a:srgbClr val="0033CC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prstClr val="black"/>
              </a:solidFill>
            </a:endParaRPr>
          </a:p>
        </p:txBody>
      </p:sp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4419600" y="2039938"/>
          <a:ext cx="4038600" cy="207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Equation" r:id="rId12" imgW="1358900" imgH="698500" progId="Equation.DSMT4">
                  <p:embed/>
                </p:oleObj>
              </mc:Choice>
              <mc:Fallback>
                <p:oleObj name="Equation" r:id="rId12" imgW="1358900" imgH="698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039938"/>
                        <a:ext cx="4038600" cy="207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343400" y="1524000"/>
            <a:ext cx="419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3200">
                <a:solidFill>
                  <a:srgbClr val="EC063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What term is -5?</a:t>
            </a:r>
          </a:p>
        </p:txBody>
      </p:sp>
    </p:spTree>
    <p:extLst>
      <p:ext uri="{BB962C8B-B14F-4D97-AF65-F5344CB8AC3E}">
        <p14:creationId xmlns:p14="http://schemas.microsoft.com/office/powerpoint/2010/main" val="192289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11" grpId="0" animBg="1"/>
      <p:bldP spid="215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66800" y="273050"/>
            <a:ext cx="320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b="1" smtClean="0">
                <a:solidFill>
                  <a:prstClr val="black"/>
                </a:solidFill>
                <a:latin typeface="Subway"/>
              </a:rPr>
              <a:t>Sequences</a:t>
            </a: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42672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5456238" y="304800"/>
            <a:ext cx="1706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b="1" smtClean="0">
                <a:solidFill>
                  <a:prstClr val="black"/>
                </a:solidFill>
                <a:latin typeface="Subway"/>
              </a:rPr>
              <a:t>Series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09600" y="1233488"/>
            <a:ext cx="3460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prstClr val="black"/>
                </a:solidFill>
                <a:latin typeface="Times New Roman" pitchFamily="18" charset="0"/>
              </a:rPr>
              <a:t>List with commas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240338" y="1222375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prstClr val="black"/>
                </a:solidFill>
                <a:latin typeface="Times New Roman" pitchFamily="18" charset="0"/>
              </a:rPr>
              <a:t>“Indicated sum”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990600" y="2286000"/>
            <a:ext cx="2241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prstClr val="black"/>
                </a:solidFill>
                <a:latin typeface="Times New Roman" pitchFamily="18" charset="0"/>
              </a:rPr>
              <a:t>3, 8, 13, 18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200650" y="2362200"/>
            <a:ext cx="3013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prstClr val="black"/>
                </a:solidFill>
                <a:latin typeface="Times New Roman" pitchFamily="18" charset="0"/>
              </a:rPr>
              <a:t>3 + 8 + 13 + 18</a:t>
            </a:r>
          </a:p>
        </p:txBody>
      </p:sp>
    </p:spTree>
    <p:extLst>
      <p:ext uri="{BB962C8B-B14F-4D97-AF65-F5344CB8AC3E}">
        <p14:creationId xmlns:p14="http://schemas.microsoft.com/office/powerpoint/2010/main" val="303858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utoUpdateAnimBg="0"/>
      <p:bldP spid="7175" grpId="0" autoUpdateAnimBg="0"/>
      <p:bldP spid="7176" grpId="0" autoUpdateAnimBg="0"/>
      <p:bldP spid="717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78726">
            <a:off x="936928" y="2494619"/>
            <a:ext cx="738766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400" b="1" dirty="0">
                <a:ln w="10541" cmpd="sng">
                  <a:solidFill>
                    <a:srgbClr val="3891A7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3891A7">
                        <a:tint val="40000"/>
                        <a:satMod val="250000"/>
                      </a:srgbClr>
                    </a:gs>
                    <a:gs pos="9000">
                      <a:srgbClr val="3891A7">
                        <a:tint val="52000"/>
                        <a:satMod val="300000"/>
                      </a:srgbClr>
                    </a:gs>
                    <a:gs pos="50000">
                      <a:srgbClr val="3891A7">
                        <a:shade val="20000"/>
                        <a:satMod val="300000"/>
                      </a:srgbClr>
                    </a:gs>
                    <a:gs pos="79000">
                      <a:srgbClr val="3891A7">
                        <a:tint val="52000"/>
                        <a:satMod val="300000"/>
                      </a:srgbClr>
                    </a:gs>
                    <a:gs pos="100000">
                      <a:srgbClr val="3891A7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Arithmetic Sequences</a:t>
            </a:r>
          </a:p>
        </p:txBody>
      </p:sp>
    </p:spTree>
    <p:extLst>
      <p:ext uri="{BB962C8B-B14F-4D97-AF65-F5344CB8AC3E}">
        <p14:creationId xmlns:p14="http://schemas.microsoft.com/office/powerpoint/2010/main" val="40544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685800" y="1042988"/>
            <a:ext cx="7772400" cy="4419600"/>
          </a:xfrm>
          <a:prstGeom prst="rect">
            <a:avLst/>
          </a:prstGeom>
          <a:noFill/>
          <a:ln w="57150" cmpd="thickThin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b="1" smtClean="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 </a:t>
            </a:r>
            <a:r>
              <a:rPr lang="en-US" altLang="en-US" b="1" u="sng" smtClean="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Arithmetic Sequence</a:t>
            </a:r>
            <a:r>
              <a:rPr lang="en-US" altLang="en-US" b="1" smtClean="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is defined</a:t>
            </a:r>
            <a:r>
              <a:rPr lang="en-US" altLang="en-US" b="1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smtClean="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a sequence in which there is a </a:t>
            </a:r>
            <a:r>
              <a:rPr lang="en-US" altLang="en-US" b="1" u="sng" smtClean="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common difference</a:t>
            </a:r>
            <a:r>
              <a:rPr lang="en-US" altLang="en-US" b="1" smtClean="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between consecutive terms.</a:t>
            </a:r>
          </a:p>
        </p:txBody>
      </p:sp>
    </p:spTree>
    <p:extLst>
      <p:ext uri="{BB962C8B-B14F-4D97-AF65-F5344CB8AC3E}">
        <p14:creationId xmlns:p14="http://schemas.microsoft.com/office/powerpoint/2010/main" val="136267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52400" y="228600"/>
            <a:ext cx="8991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srgbClr val="002496"/>
                </a:solidFill>
              </a:rPr>
              <a:t>Which of the following sequences are </a:t>
            </a:r>
            <a:r>
              <a:rPr lang="en-US" altLang="en-US" sz="3600" b="1" u="sng" smtClean="0">
                <a:solidFill>
                  <a:srgbClr val="002496"/>
                </a:solidFill>
              </a:rPr>
              <a:t>arithmetic</a:t>
            </a:r>
            <a:r>
              <a:rPr lang="en-US" altLang="en-US" sz="3600" smtClean="0">
                <a:solidFill>
                  <a:srgbClr val="002496"/>
                </a:solidFill>
              </a:rPr>
              <a:t>?  Identify the common difference.</a:t>
            </a:r>
          </a:p>
        </p:txBody>
      </p:sp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381000" y="2209800"/>
          <a:ext cx="426720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1435100" imgH="203200" progId="Equation.DSMT4">
                  <p:embed/>
                </p:oleObj>
              </mc:Choice>
              <mc:Fallback>
                <p:oleObj name="Equation" r:id="rId3" imgW="14351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209800"/>
                        <a:ext cx="4267200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428625" y="2971800"/>
          <a:ext cx="5099050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5" imgW="1714500" imgH="203200" progId="Equation.DSMT4">
                  <p:embed/>
                </p:oleObj>
              </mc:Choice>
              <mc:Fallback>
                <p:oleObj name="Equation" r:id="rId5" imgW="17145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2971800"/>
                        <a:ext cx="5099050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500063" y="3895725"/>
          <a:ext cx="4833937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7" imgW="1625600" imgH="203200" progId="Equation.DSMT4">
                  <p:embed/>
                </p:oleObj>
              </mc:Choice>
              <mc:Fallback>
                <p:oleObj name="Equation" r:id="rId7" imgW="16256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3895725"/>
                        <a:ext cx="4833937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457200" y="4738688"/>
          <a:ext cx="3549650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9" imgW="1193800" imgH="203200" progId="Equation.DSMT4">
                  <p:embed/>
                </p:oleObj>
              </mc:Choice>
              <mc:Fallback>
                <p:oleObj name="Equation" r:id="rId9" imgW="11938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738688"/>
                        <a:ext cx="3549650" cy="60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3" name="Object 13"/>
          <p:cNvGraphicFramePr>
            <a:graphicFrameLocks noChangeAspect="1"/>
          </p:cNvGraphicFramePr>
          <p:nvPr/>
        </p:nvGraphicFramePr>
        <p:xfrm>
          <a:off x="700088" y="5581650"/>
          <a:ext cx="5703887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11" imgW="1916868" imgH="203112" progId="Equation.DSMT4">
                  <p:embed/>
                </p:oleObj>
              </mc:Choice>
              <mc:Fallback>
                <p:oleObj name="Equation" r:id="rId11" imgW="1916868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8" y="5581650"/>
                        <a:ext cx="5703887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334000" y="21336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srgbClr val="009900"/>
                </a:solidFill>
              </a:rPr>
              <a:t>YES</a:t>
            </a:r>
          </a:p>
        </p:txBody>
      </p:sp>
      <p:graphicFrame>
        <p:nvGraphicFramePr>
          <p:cNvPr id="5135" name="Object 15"/>
          <p:cNvGraphicFramePr>
            <a:graphicFrameLocks noChangeAspect="1"/>
          </p:cNvGraphicFramePr>
          <p:nvPr/>
        </p:nvGraphicFramePr>
        <p:xfrm>
          <a:off x="6848475" y="2219325"/>
          <a:ext cx="10668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13" imgW="368140" imgH="177723" progId="Equation.DSMT4">
                  <p:embed/>
                </p:oleObj>
              </mc:Choice>
              <mc:Fallback>
                <p:oleObj name="Equation" r:id="rId13" imgW="368140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8475" y="2219325"/>
                        <a:ext cx="10668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013450" y="2962275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srgbClr val="009900"/>
                </a:solidFill>
              </a:rPr>
              <a:t>YES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616700" y="5487988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srgbClr val="009900"/>
                </a:solidFill>
              </a:rPr>
              <a:t>YES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5638800" y="377825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srgbClr val="EC0637"/>
                </a:solidFill>
              </a:rPr>
              <a:t>NO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5638800" y="4648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srgbClr val="EC0637"/>
                </a:solidFill>
              </a:rPr>
              <a:t>NO</a:t>
            </a:r>
          </a:p>
        </p:txBody>
      </p:sp>
      <p:graphicFrame>
        <p:nvGraphicFramePr>
          <p:cNvPr id="5140" name="Object 20"/>
          <p:cNvGraphicFramePr>
            <a:graphicFrameLocks noChangeAspect="1"/>
          </p:cNvGraphicFramePr>
          <p:nvPr/>
        </p:nvGraphicFramePr>
        <p:xfrm>
          <a:off x="7212013" y="3035300"/>
          <a:ext cx="16192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15" imgW="558558" imgH="177723" progId="Equation.DSMT4">
                  <p:embed/>
                </p:oleObj>
              </mc:Choice>
              <mc:Fallback>
                <p:oleObj name="Equation" r:id="rId15" imgW="558558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2013" y="3035300"/>
                        <a:ext cx="161925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1" name="Object 21"/>
          <p:cNvGraphicFramePr>
            <a:graphicFrameLocks noChangeAspect="1"/>
          </p:cNvGraphicFramePr>
          <p:nvPr/>
        </p:nvGraphicFramePr>
        <p:xfrm>
          <a:off x="7793038" y="5553075"/>
          <a:ext cx="10668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17" imgW="368140" imgH="177723" progId="Equation.DSMT4">
                  <p:embed/>
                </p:oleObj>
              </mc:Choice>
              <mc:Fallback>
                <p:oleObj name="Equation" r:id="rId17" imgW="368140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3038" y="5553075"/>
                        <a:ext cx="10668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51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 nodeType="clickPar">
                      <p:stCondLst>
                        <p:cond delay="indefinite"/>
                      </p:stCondLst>
                      <p:childTnLst>
                        <p:par>
                          <p:cTn id="2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34" grpId="0"/>
      <p:bldP spid="5136" grpId="0"/>
      <p:bldP spid="5137" grpId="0"/>
      <p:bldP spid="5138" grpId="0"/>
      <p:bldP spid="51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 rot="-207293">
            <a:off x="347663" y="354013"/>
            <a:ext cx="6096000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4800" smtClean="0">
                <a:solidFill>
                  <a:srgbClr val="EC0637"/>
                </a:solidFill>
                <a:latin typeface="Impact" pitchFamily="34" charset="0"/>
              </a:rPr>
              <a:t>The common difference is always the difference between any term and the term that proceeds that term.</a:t>
            </a:r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457200" y="5486400"/>
          <a:ext cx="594360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1765300" imgH="203200" progId="Equation.DSMT4">
                  <p:embed/>
                </p:oleObj>
              </mc:Choice>
              <mc:Fallback>
                <p:oleObj name="Equation" r:id="rId3" imgW="17653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486400"/>
                        <a:ext cx="5943600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 Box 6"/>
          <p:cNvSpPr txBox="1">
            <a:spLocks noChangeArrowheads="1"/>
          </p:cNvSpPr>
          <p:nvPr/>
        </p:nvSpPr>
        <p:spPr bwMode="auto">
          <a:xfrm rot="688607">
            <a:off x="5562600" y="4483100"/>
            <a:ext cx="2971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002496"/>
                </a:solidFill>
              </a:rPr>
              <a:t>Common Difference = 5</a:t>
            </a:r>
          </a:p>
        </p:txBody>
      </p:sp>
    </p:spTree>
    <p:extLst>
      <p:ext uri="{BB962C8B-B14F-4D97-AF65-F5344CB8AC3E}">
        <p14:creationId xmlns:p14="http://schemas.microsoft.com/office/powerpoint/2010/main" val="264053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8600" y="304800"/>
            <a:ext cx="876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prstClr val="black"/>
                </a:solidFill>
              </a:rPr>
              <a:t>The general form of an ARITHMETIC sequence.</a:t>
            </a:r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3800475" y="1376363"/>
          <a:ext cx="39052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152334" imgH="228501" progId="Equation.DSMT4">
                  <p:embed/>
                </p:oleObj>
              </mc:Choice>
              <mc:Fallback>
                <p:oleObj name="Equation" r:id="rId3" imgW="152334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0475" y="1376363"/>
                        <a:ext cx="390525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57200" y="1409700"/>
            <a:ext cx="228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prstClr val="black"/>
                </a:solidFill>
              </a:rPr>
              <a:t>First Term: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57200" y="203835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prstClr val="black"/>
                </a:solidFill>
              </a:rPr>
              <a:t>Second Term:</a:t>
            </a:r>
          </a:p>
        </p:txBody>
      </p:sp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3800475" y="2005013"/>
          <a:ext cx="175895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685800" imgH="228600" progId="Equation.DSMT4">
                  <p:embed/>
                </p:oleObj>
              </mc:Choice>
              <mc:Fallback>
                <p:oleObj name="Equation" r:id="rId5" imgW="685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0475" y="2005013"/>
                        <a:ext cx="1758950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57200" y="2728913"/>
            <a:ext cx="2438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prstClr val="black"/>
                </a:solidFill>
              </a:rPr>
              <a:t>Third Term: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57200" y="33655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prstClr val="black"/>
                </a:solidFill>
              </a:rPr>
              <a:t>Fourth Term: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57200" y="3986213"/>
            <a:ext cx="2438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prstClr val="black"/>
                </a:solidFill>
              </a:rPr>
              <a:t>Fifth Term:</a:t>
            </a:r>
          </a:p>
        </p:txBody>
      </p:sp>
      <p:graphicFrame>
        <p:nvGraphicFramePr>
          <p:cNvPr id="7181" name="Object 13"/>
          <p:cNvGraphicFramePr>
            <a:graphicFrameLocks noChangeAspect="1"/>
          </p:cNvGraphicFramePr>
          <p:nvPr/>
        </p:nvGraphicFramePr>
        <p:xfrm>
          <a:off x="3803650" y="2695575"/>
          <a:ext cx="1954213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7" imgW="761669" imgH="228501" progId="Equation.DSMT4">
                  <p:embed/>
                </p:oleObj>
              </mc:Choice>
              <mc:Fallback>
                <p:oleObj name="Equation" r:id="rId7" imgW="761669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3650" y="2695575"/>
                        <a:ext cx="1954213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3786188" y="3332163"/>
          <a:ext cx="192087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9" imgW="749300" imgH="228600" progId="Equation.DSMT4">
                  <p:embed/>
                </p:oleObj>
              </mc:Choice>
              <mc:Fallback>
                <p:oleObj name="Equation" r:id="rId9" imgW="7493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8" y="3332163"/>
                        <a:ext cx="1920875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3" name="Object 15"/>
          <p:cNvGraphicFramePr>
            <a:graphicFrameLocks noChangeAspect="1"/>
          </p:cNvGraphicFramePr>
          <p:nvPr/>
        </p:nvGraphicFramePr>
        <p:xfrm>
          <a:off x="3803650" y="3952875"/>
          <a:ext cx="1954213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1" imgW="761669" imgH="228501" progId="Equation.DSMT4">
                  <p:embed/>
                </p:oleObj>
              </mc:Choice>
              <mc:Fallback>
                <p:oleObj name="Equation" r:id="rId11" imgW="761669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3650" y="3952875"/>
                        <a:ext cx="1954213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57200" y="5081588"/>
            <a:ext cx="2438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prstClr val="black"/>
                </a:solidFill>
              </a:rPr>
              <a:t>nth Term:</a:t>
            </a:r>
          </a:p>
        </p:txBody>
      </p:sp>
      <p:graphicFrame>
        <p:nvGraphicFramePr>
          <p:cNvPr id="7185" name="Object 17"/>
          <p:cNvGraphicFramePr>
            <a:graphicFrameLocks noChangeAspect="1"/>
          </p:cNvGraphicFramePr>
          <p:nvPr/>
        </p:nvGraphicFramePr>
        <p:xfrm>
          <a:off x="3309938" y="5016500"/>
          <a:ext cx="27686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3" imgW="1079032" imgH="253890" progId="Equation.DSMT4">
                  <p:embed/>
                </p:oleObj>
              </mc:Choice>
              <mc:Fallback>
                <p:oleObj name="Equation" r:id="rId13" imgW="1079032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5016500"/>
                        <a:ext cx="2768600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178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5" grpId="0"/>
      <p:bldP spid="7176" grpId="0"/>
      <p:bldP spid="7178" grpId="0"/>
      <p:bldP spid="7179" grpId="0"/>
      <p:bldP spid="7180" grpId="0"/>
      <p:bldP spid="71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762000"/>
            <a:ext cx="8001000" cy="1003300"/>
          </a:xfrm>
          <a:prstGeom prst="rect">
            <a:avLst/>
          </a:prstGeom>
          <a:noFill/>
          <a:ln w="57150" cmpd="thinThick">
            <a:solidFill>
              <a:srgbClr val="0024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prstClr val="black"/>
                </a:solidFill>
              </a:rPr>
              <a:t>Formula for the nth term of an ARITHMETIC sequence.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685800" y="2133600"/>
          <a:ext cx="42672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1079032" imgH="253890" progId="Equation.DSMT4">
                  <p:embed/>
                </p:oleObj>
              </mc:Choice>
              <mc:Fallback>
                <p:oleObj name="Equation" r:id="rId3" imgW="1079032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133600"/>
                        <a:ext cx="42672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762000" y="3602038"/>
          <a:ext cx="2819400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5" imgW="1257300" imgH="228600" progId="Equation.DSMT4">
                  <p:embed/>
                </p:oleObj>
              </mc:Choice>
              <mc:Fallback>
                <p:oleObj name="Equation" r:id="rId5" imgW="12573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602038"/>
                        <a:ext cx="2819400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468313" y="5011738"/>
          <a:ext cx="3417887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7" imgW="1523339" imgH="177723" progId="Equation.DSMT4">
                  <p:embed/>
                </p:oleObj>
              </mc:Choice>
              <mc:Fallback>
                <p:oleObj name="Equation" r:id="rId7" imgW="1523339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5011738"/>
                        <a:ext cx="3417887" cy="39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457200" y="5756275"/>
          <a:ext cx="4386263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9" imgW="1954951" imgH="177723" progId="Equation.DSMT4">
                  <p:embed/>
                </p:oleObj>
              </mc:Choice>
              <mc:Fallback>
                <p:oleObj name="Equation" r:id="rId9" imgW="1954951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756275"/>
                        <a:ext cx="4386263" cy="39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790575" y="4287838"/>
          <a:ext cx="2762250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11" imgW="1231366" imgH="228501" progId="Equation.DSMT4">
                  <p:embed/>
                </p:oleObj>
              </mc:Choice>
              <mc:Fallback>
                <p:oleObj name="Equation" r:id="rId11" imgW="1231366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575" y="4287838"/>
                        <a:ext cx="2762250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Text Box 10"/>
          <p:cNvSpPr txBox="1">
            <a:spLocks noChangeArrowheads="1"/>
          </p:cNvSpPr>
          <p:nvPr/>
        </p:nvSpPr>
        <p:spPr bwMode="auto">
          <a:xfrm rot="920320">
            <a:off x="5181600" y="3692525"/>
            <a:ext cx="3352800" cy="2098675"/>
          </a:xfrm>
          <a:prstGeom prst="rect">
            <a:avLst/>
          </a:prstGeom>
          <a:noFill/>
          <a:ln w="57150" cmpd="thickThin">
            <a:solidFill>
              <a:srgbClr val="EC063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3200">
                <a:solidFill>
                  <a:srgbClr val="0024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If we know any three of these we ought to be able to find the fourth.</a:t>
            </a:r>
          </a:p>
        </p:txBody>
      </p:sp>
    </p:spTree>
    <p:extLst>
      <p:ext uri="{BB962C8B-B14F-4D97-AF65-F5344CB8AC3E}">
        <p14:creationId xmlns:p14="http://schemas.microsoft.com/office/powerpoint/2010/main" val="120221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8" name="Group 14"/>
          <p:cNvGrpSpPr>
            <a:grpSpLocks/>
          </p:cNvGrpSpPr>
          <p:nvPr/>
        </p:nvGrpSpPr>
        <p:grpSpPr bwMode="auto">
          <a:xfrm>
            <a:off x="609600" y="381000"/>
            <a:ext cx="6019800" cy="669925"/>
            <a:chOff x="384" y="240"/>
            <a:chExt cx="3792" cy="422"/>
          </a:xfrm>
        </p:grpSpPr>
        <p:sp>
          <p:nvSpPr>
            <p:cNvPr id="16394" name="Text Box 4"/>
            <p:cNvSpPr txBox="1">
              <a:spLocks noChangeArrowheads="1"/>
            </p:cNvSpPr>
            <p:nvPr/>
          </p:nvSpPr>
          <p:spPr bwMode="auto">
            <a:xfrm>
              <a:off x="384" y="240"/>
              <a:ext cx="11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600" smtClean="0">
                  <a:solidFill>
                    <a:srgbClr val="002496"/>
                  </a:solidFill>
                </a:rPr>
                <a:t>Given:</a:t>
              </a:r>
            </a:p>
          </p:txBody>
        </p:sp>
        <p:graphicFrame>
          <p:nvGraphicFramePr>
            <p:cNvPr id="16395" name="Object 6"/>
            <p:cNvGraphicFramePr>
              <a:graphicFrameLocks noChangeAspect="1"/>
            </p:cNvGraphicFramePr>
            <p:nvPr/>
          </p:nvGraphicFramePr>
          <p:xfrm>
            <a:off x="1488" y="260"/>
            <a:ext cx="2688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2" name="Equation" r:id="rId3" imgW="1358310" imgH="203112" progId="Equation.DSMT4">
                    <p:embed/>
                  </p:oleObj>
                </mc:Choice>
                <mc:Fallback>
                  <p:oleObj name="Equation" r:id="rId3" imgW="1358310" imgH="203112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260"/>
                          <a:ext cx="2688" cy="4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279" name="Group 15"/>
          <p:cNvGrpSpPr>
            <a:grpSpLocks/>
          </p:cNvGrpSpPr>
          <p:nvPr/>
        </p:nvGrpSpPr>
        <p:grpSpPr bwMode="auto">
          <a:xfrm>
            <a:off x="663575" y="954088"/>
            <a:ext cx="2033588" cy="663575"/>
            <a:chOff x="418" y="601"/>
            <a:chExt cx="1281" cy="418"/>
          </a:xfrm>
        </p:grpSpPr>
        <p:sp>
          <p:nvSpPr>
            <p:cNvPr id="16392" name="Text Box 5"/>
            <p:cNvSpPr txBox="1">
              <a:spLocks noChangeArrowheads="1"/>
            </p:cNvSpPr>
            <p:nvPr/>
          </p:nvSpPr>
          <p:spPr bwMode="auto">
            <a:xfrm>
              <a:off x="418" y="601"/>
              <a:ext cx="76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3600" smtClean="0">
                  <a:solidFill>
                    <a:srgbClr val="002496"/>
                  </a:solidFill>
                </a:rPr>
                <a:t>Find:</a:t>
              </a:r>
            </a:p>
          </p:txBody>
        </p:sp>
        <p:graphicFrame>
          <p:nvGraphicFramePr>
            <p:cNvPr id="16393" name="Object 7"/>
            <p:cNvGraphicFramePr>
              <a:graphicFrameLocks noChangeAspect="1"/>
            </p:cNvGraphicFramePr>
            <p:nvPr/>
          </p:nvGraphicFramePr>
          <p:xfrm>
            <a:off x="1316" y="613"/>
            <a:ext cx="383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3" name="Equation" r:id="rId5" imgW="215806" imgH="228501" progId="Equation.DSMT4">
                    <p:embed/>
                  </p:oleObj>
                </mc:Choice>
                <mc:Fallback>
                  <p:oleObj name="Equation" r:id="rId5" imgW="215806" imgH="228501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16" y="613"/>
                          <a:ext cx="383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274" name="Object 10"/>
          <p:cNvGraphicFramePr>
            <a:graphicFrameLocks noChangeAspect="1"/>
          </p:cNvGraphicFramePr>
          <p:nvPr/>
        </p:nvGraphicFramePr>
        <p:xfrm>
          <a:off x="1295400" y="2459038"/>
          <a:ext cx="1566863" cy="224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7" imgW="469696" imgH="672808" progId="Equation.DSMT4">
                  <p:embed/>
                </p:oleObj>
              </mc:Choice>
              <mc:Fallback>
                <p:oleObj name="Equation" r:id="rId7" imgW="469696" imgH="67280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459038"/>
                        <a:ext cx="1566863" cy="224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4191000" y="2286000"/>
          <a:ext cx="4724400" cy="246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9" imgW="1409700" imgH="736600" progId="Equation.DSMT4">
                  <p:embed/>
                </p:oleObj>
              </mc:Choice>
              <mc:Fallback>
                <p:oleObj name="Equation" r:id="rId9" imgW="1409700" imgH="736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286000"/>
                        <a:ext cx="4724400" cy="2468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066800" y="1752600"/>
            <a:ext cx="2514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EC0637"/>
                </a:solidFill>
              </a:rPr>
              <a:t>IDENTIFY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800600" y="1752600"/>
            <a:ext cx="223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EC0637"/>
                </a:solidFill>
              </a:rPr>
              <a:t>SOLVE</a:t>
            </a:r>
          </a:p>
        </p:txBody>
      </p:sp>
    </p:spTree>
    <p:extLst>
      <p:ext uri="{BB962C8B-B14F-4D97-AF65-F5344CB8AC3E}">
        <p14:creationId xmlns:p14="http://schemas.microsoft.com/office/powerpoint/2010/main" val="304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6" grpId="0"/>
      <p:bldP spid="1127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On-screen Show (4:3)</PresentationFormat>
  <Paragraphs>65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Solstice</vt:lpstr>
      <vt:lpstr>MathType 5.0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sabah</dc:creator>
  <cp:lastModifiedBy>s</cp:lastModifiedBy>
  <cp:revision>1</cp:revision>
  <dcterms:created xsi:type="dcterms:W3CDTF">2006-08-16T00:00:00Z</dcterms:created>
  <dcterms:modified xsi:type="dcterms:W3CDTF">2018-11-21T14:51:58Z</dcterms:modified>
</cp:coreProperties>
</file>