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4" Type="http://schemas.openxmlformats.org/officeDocument/2006/relationships/image" Target="../media/image48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4" Type="http://schemas.openxmlformats.org/officeDocument/2006/relationships/image" Target="../media/image54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7.wmf"/><Relationship Id="rId1" Type="http://schemas.openxmlformats.org/officeDocument/2006/relationships/image" Target="../media/image5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74C6C-62A0-4667-93E6-09C2C983D4A6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293F0-E8EF-424B-B8F1-5AABE224C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733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]i=k,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/>
            <a:fld id="{128AB791-E8E6-4880-9E83-D168A1CED18D}" type="slidenum">
              <a:rPr lang="en-US" altLang="en-US" sz="1100" smtClean="0">
                <a:latin typeface="Times New Roman" pitchFamily="18" charset="0"/>
              </a:rPr>
              <a:pPr defTabSz="914400" eaLnBrk="1" hangingPunct="1"/>
              <a:t>1</a:t>
            </a:fld>
            <a:endParaRPr lang="en-US" altLang="en-US" sz="11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]i=k,</a:t>
            </a: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/>
            <a:fld id="{8409A35A-6379-4F03-8BA4-8F4530DFE5BB}" type="slidenum">
              <a:rPr lang="en-US" altLang="en-US" sz="1100" smtClean="0">
                <a:latin typeface="Times New Roman" pitchFamily="18" charset="0"/>
              </a:rPr>
              <a:pPr defTabSz="914400" eaLnBrk="1" hangingPunct="1"/>
              <a:t>10</a:t>
            </a:fld>
            <a:endParaRPr lang="en-US" altLang="en-US" sz="11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]i=k,</a:t>
            </a: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/>
            <a:fld id="{598198FF-592F-48B3-A305-1350C5CDFE5E}" type="slidenum">
              <a:rPr lang="en-US" altLang="en-US" sz="1100" smtClean="0">
                <a:latin typeface="Times New Roman" pitchFamily="18" charset="0"/>
              </a:rPr>
              <a:pPr defTabSz="914400" eaLnBrk="1" hangingPunct="1"/>
              <a:t>11</a:t>
            </a:fld>
            <a:endParaRPr lang="en-US" altLang="en-US" sz="11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]i=k,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/>
            <a:fld id="{641DAC1A-3757-4E83-9D0B-F2179940810B}" type="slidenum">
              <a:rPr lang="en-US" altLang="en-US" sz="1100" smtClean="0">
                <a:latin typeface="Times New Roman" pitchFamily="18" charset="0"/>
              </a:rPr>
              <a:pPr defTabSz="914400" eaLnBrk="1" hangingPunct="1"/>
              <a:t>12</a:t>
            </a:fld>
            <a:endParaRPr lang="en-US" altLang="en-US" sz="11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]i=k,</a:t>
            </a: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/>
            <a:fld id="{0F7ED86D-41C7-4C2E-8A50-4358BD45CFB1}" type="slidenum">
              <a:rPr lang="en-US" altLang="en-US" sz="1100" smtClean="0">
                <a:latin typeface="Times New Roman" pitchFamily="18" charset="0"/>
              </a:rPr>
              <a:pPr defTabSz="914400" eaLnBrk="1" hangingPunct="1"/>
              <a:t>13</a:t>
            </a:fld>
            <a:endParaRPr lang="en-US" altLang="en-US" sz="11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]i=k,</a:t>
            </a: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/>
            <a:fld id="{30C404B6-2B0A-4DFE-A9A9-E66FE5D11884}" type="slidenum">
              <a:rPr lang="en-US" altLang="en-US" sz="1100" smtClean="0">
                <a:latin typeface="Times New Roman" pitchFamily="18" charset="0"/>
              </a:rPr>
              <a:pPr defTabSz="914400" eaLnBrk="1" hangingPunct="1"/>
              <a:t>14</a:t>
            </a:fld>
            <a:endParaRPr lang="en-US" altLang="en-US" sz="11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]i=k,</a:t>
            </a: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/>
            <a:fld id="{32F6D7EA-7938-4BD4-816E-0FB9FC597CBF}" type="slidenum">
              <a:rPr lang="en-US" altLang="en-US" sz="1100" smtClean="0">
                <a:latin typeface="Times New Roman" pitchFamily="18" charset="0"/>
              </a:rPr>
              <a:pPr defTabSz="914400" eaLnBrk="1" hangingPunct="1"/>
              <a:t>15</a:t>
            </a:fld>
            <a:endParaRPr lang="en-US" altLang="en-US" sz="11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]i=k,</a:t>
            </a: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/>
            <a:fld id="{03507772-12D7-4A5C-9779-37C06A9F2048}" type="slidenum">
              <a:rPr lang="en-US" altLang="en-US" sz="1100" smtClean="0">
                <a:latin typeface="Times New Roman" pitchFamily="18" charset="0"/>
              </a:rPr>
              <a:pPr defTabSz="914400" eaLnBrk="1" hangingPunct="1"/>
              <a:t>16</a:t>
            </a:fld>
            <a:endParaRPr lang="en-US" altLang="en-US" sz="11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]i=k,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/>
            <a:fld id="{6E8654F6-D48E-4891-9CAF-D5E33D9A19B5}" type="slidenum">
              <a:rPr lang="en-US" altLang="en-US" sz="1100" smtClean="0">
                <a:latin typeface="Times New Roman" pitchFamily="18" charset="0"/>
              </a:rPr>
              <a:pPr defTabSz="914400" eaLnBrk="1" hangingPunct="1"/>
              <a:t>2</a:t>
            </a:fld>
            <a:endParaRPr lang="en-US" altLang="en-US" sz="11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]i=k,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/>
            <a:fld id="{8769B169-ECEA-4EF4-B671-DB3104542CC5}" type="slidenum">
              <a:rPr lang="en-US" altLang="en-US" sz="1100" smtClean="0">
                <a:latin typeface="Times New Roman" pitchFamily="18" charset="0"/>
              </a:rPr>
              <a:pPr defTabSz="914400" eaLnBrk="1" hangingPunct="1"/>
              <a:t>3</a:t>
            </a:fld>
            <a:endParaRPr lang="en-US" altLang="en-US" sz="11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]i=k,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/>
            <a:fld id="{A02B4AB6-A49B-4BF1-BFDA-7C99D39B5637}" type="slidenum">
              <a:rPr lang="en-US" altLang="en-US" sz="1100" smtClean="0">
                <a:latin typeface="Times New Roman" pitchFamily="18" charset="0"/>
              </a:rPr>
              <a:pPr defTabSz="914400" eaLnBrk="1" hangingPunct="1"/>
              <a:t>4</a:t>
            </a:fld>
            <a:endParaRPr lang="en-US" altLang="en-US" sz="11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]i=k,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/>
            <a:fld id="{029DC37B-28E0-459A-9129-6356CC53228D}" type="slidenum">
              <a:rPr lang="en-US" altLang="en-US" sz="1100" smtClean="0">
                <a:latin typeface="Times New Roman" pitchFamily="18" charset="0"/>
              </a:rPr>
              <a:pPr defTabSz="914400" eaLnBrk="1" hangingPunct="1"/>
              <a:t>5</a:t>
            </a:fld>
            <a:endParaRPr lang="en-US" altLang="en-US" sz="11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]i=k,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/>
            <a:fld id="{BCFE46DE-B237-42E7-A93F-FC929EA6D4A0}" type="slidenum">
              <a:rPr lang="en-US" altLang="en-US" sz="1100" smtClean="0">
                <a:latin typeface="Times New Roman" pitchFamily="18" charset="0"/>
              </a:rPr>
              <a:pPr defTabSz="914400" eaLnBrk="1" hangingPunct="1"/>
              <a:t>6</a:t>
            </a:fld>
            <a:endParaRPr lang="en-US" altLang="en-US" sz="11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]i=k,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/>
            <a:fld id="{18E3DA38-3F53-4E51-9635-C83F623CD961}" type="slidenum">
              <a:rPr lang="en-US" altLang="en-US" sz="1100" smtClean="0">
                <a:latin typeface="Times New Roman" pitchFamily="18" charset="0"/>
              </a:rPr>
              <a:pPr defTabSz="914400" eaLnBrk="1" hangingPunct="1"/>
              <a:t>7</a:t>
            </a:fld>
            <a:endParaRPr lang="en-US" altLang="en-US" sz="11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]i=k,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/>
            <a:fld id="{585006F5-5833-4956-A663-47C4BB267CDC}" type="slidenum">
              <a:rPr lang="en-US" altLang="en-US" sz="1100" smtClean="0">
                <a:latin typeface="Times New Roman" pitchFamily="18" charset="0"/>
              </a:rPr>
              <a:pPr defTabSz="914400" eaLnBrk="1" hangingPunct="1"/>
              <a:t>8</a:t>
            </a:fld>
            <a:endParaRPr lang="en-US" altLang="en-US" sz="11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]i=k,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hangingPunct="1"/>
            <a:fld id="{9869F915-8F50-4CCD-B26E-E89637DBE70C}" type="slidenum">
              <a:rPr lang="en-US" altLang="en-US" sz="1100" smtClean="0">
                <a:latin typeface="Times New Roman" pitchFamily="18" charset="0"/>
              </a:rPr>
              <a:pPr defTabSz="914400" eaLnBrk="1" hangingPunct="1"/>
              <a:t>9</a:t>
            </a:fld>
            <a:endParaRPr lang="en-US" altLang="en-US" sz="110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18" Type="http://schemas.openxmlformats.org/officeDocument/2006/relationships/oleObject" Target="../embeddings/oleObject8.bin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9.wmf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5" Type="http://schemas.openxmlformats.org/officeDocument/2006/relationships/image" Target="../media/image6.wmf"/><Relationship Id="rId23" Type="http://schemas.openxmlformats.org/officeDocument/2006/relationships/image" Target="../media/image10.w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8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0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3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8.bin"/><Relationship Id="rId5" Type="http://schemas.openxmlformats.org/officeDocument/2006/relationships/image" Target="../media/image37.wmf"/><Relationship Id="rId4" Type="http://schemas.openxmlformats.org/officeDocument/2006/relationships/oleObject" Target="../embeddings/oleObject37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13" Type="http://schemas.openxmlformats.org/officeDocument/2006/relationships/oleObject" Target="../embeddings/oleObject43.bin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40.bin"/><Relationship Id="rId12" Type="http://schemas.openxmlformats.org/officeDocument/2006/relationships/image" Target="../media/image42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4.w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9.wmf"/><Relationship Id="rId11" Type="http://schemas.openxmlformats.org/officeDocument/2006/relationships/oleObject" Target="../embeddings/oleObject42.bin"/><Relationship Id="rId5" Type="http://schemas.openxmlformats.org/officeDocument/2006/relationships/oleObject" Target="../embeddings/oleObject39.bin"/><Relationship Id="rId15" Type="http://schemas.openxmlformats.org/officeDocument/2006/relationships/oleObject" Target="../embeddings/oleObject44.bin"/><Relationship Id="rId10" Type="http://schemas.openxmlformats.org/officeDocument/2006/relationships/image" Target="../media/image41.wmf"/><Relationship Id="rId4" Type="http://schemas.openxmlformats.org/officeDocument/2006/relationships/hyperlink" Target="http://www.ece.msstate.edu/research/isip/projects/speech/software/demonstrations/applets/util/system/current/index.html" TargetMode="External"/><Relationship Id="rId9" Type="http://schemas.openxmlformats.org/officeDocument/2006/relationships/oleObject" Target="../embeddings/oleObject41.bin"/><Relationship Id="rId14" Type="http://schemas.openxmlformats.org/officeDocument/2006/relationships/image" Target="../media/image43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4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6.bin"/><Relationship Id="rId11" Type="http://schemas.openxmlformats.org/officeDocument/2006/relationships/image" Target="../media/image48.wmf"/><Relationship Id="rId5" Type="http://schemas.openxmlformats.org/officeDocument/2006/relationships/image" Target="../media/image45.wmf"/><Relationship Id="rId10" Type="http://schemas.openxmlformats.org/officeDocument/2006/relationships/oleObject" Target="../embeddings/oleObject48.bin"/><Relationship Id="rId4" Type="http://schemas.openxmlformats.org/officeDocument/2006/relationships/oleObject" Target="../embeddings/oleObject45.bin"/><Relationship Id="rId9" Type="http://schemas.openxmlformats.org/officeDocument/2006/relationships/image" Target="../media/image47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5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49.bin"/><Relationship Id="rId4" Type="http://schemas.openxmlformats.org/officeDocument/2006/relationships/hyperlink" Target="http://www.ece.msstate.edu/research/isip/projects/speech/software/demonstrations/applets/util/system/current/index.html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13" Type="http://schemas.openxmlformats.org/officeDocument/2006/relationships/image" Target="../media/image55.png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52.wmf"/><Relationship Id="rId12" Type="http://schemas.openxmlformats.org/officeDocument/2006/relationships/image" Target="../media/image5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52.bin"/><Relationship Id="rId11" Type="http://schemas.openxmlformats.org/officeDocument/2006/relationships/oleObject" Target="../embeddings/oleObject55.bin"/><Relationship Id="rId5" Type="http://schemas.openxmlformats.org/officeDocument/2006/relationships/image" Target="../media/image51.wmf"/><Relationship Id="rId10" Type="http://schemas.openxmlformats.org/officeDocument/2006/relationships/oleObject" Target="../embeddings/oleObject54.bin"/><Relationship Id="rId4" Type="http://schemas.openxmlformats.org/officeDocument/2006/relationships/oleObject" Target="../embeddings/oleObject51.bin"/><Relationship Id="rId9" Type="http://schemas.openxmlformats.org/officeDocument/2006/relationships/image" Target="../media/image53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5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6.wmf"/><Relationship Id="rId5" Type="http://schemas.openxmlformats.org/officeDocument/2006/relationships/oleObject" Target="../embeddings/oleObject56.bin"/><Relationship Id="rId4" Type="http://schemas.openxmlformats.org/officeDocument/2006/relationships/image" Target="../media/image5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ip.piconepress.com/projects/speech/software/demonstrations/applets/util/system/current/index.htm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15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2.wmf"/><Relationship Id="rId12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14.wmf"/><Relationship Id="rId5" Type="http://schemas.openxmlformats.org/officeDocument/2006/relationships/image" Target="../media/image11.wmf"/><Relationship Id="rId15" Type="http://schemas.openxmlformats.org/officeDocument/2006/relationships/image" Target="../media/image16.w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13.wmf"/><Relationship Id="rId14" Type="http://schemas.openxmlformats.org/officeDocument/2006/relationships/oleObject" Target="../embeddings/oleObject16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20.wmf"/><Relationship Id="rId5" Type="http://schemas.openxmlformats.org/officeDocument/2006/relationships/image" Target="../media/image17.wmf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7.bin"/><Relationship Id="rId9" Type="http://schemas.openxmlformats.org/officeDocument/2006/relationships/image" Target="../media/image19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image" Target="../media/image25.w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2.wmf"/><Relationship Id="rId12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24.wmf"/><Relationship Id="rId5" Type="http://schemas.openxmlformats.org/officeDocument/2006/relationships/image" Target="../media/image21.wmf"/><Relationship Id="rId10" Type="http://schemas.openxmlformats.org/officeDocument/2006/relationships/oleObject" Target="../embeddings/oleObject24.bin"/><Relationship Id="rId4" Type="http://schemas.openxmlformats.org/officeDocument/2006/relationships/oleObject" Target="../embeddings/oleObject21.bin"/><Relationship Id="rId9" Type="http://schemas.openxmlformats.org/officeDocument/2006/relationships/image" Target="../media/image2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6.wmf"/><Relationship Id="rId4" Type="http://schemas.openxmlformats.org/officeDocument/2006/relationships/oleObject" Target="../embeddings/oleObject2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8.bin"/><Relationship Id="rId5" Type="http://schemas.openxmlformats.org/officeDocument/2006/relationships/image" Target="../media/image27.wmf"/><Relationship Id="rId4" Type="http://schemas.openxmlformats.org/officeDocument/2006/relationships/oleObject" Target="../embeddings/oleObject2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3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0.bin"/><Relationship Id="rId5" Type="http://schemas.openxmlformats.org/officeDocument/2006/relationships/image" Target="../media/image29.wmf"/><Relationship Id="rId4" Type="http://schemas.openxmlformats.org/officeDocument/2006/relationships/oleObject" Target="../embeddings/oleObject29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31.wmf"/><Relationship Id="rId4" Type="http://schemas.openxmlformats.org/officeDocument/2006/relationships/oleObject" Target="../embeddings/oleObject31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13" Type="http://schemas.openxmlformats.org/officeDocument/2006/relationships/image" Target="../media/image36.wmf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33.wmf"/><Relationship Id="rId12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3.bin"/><Relationship Id="rId11" Type="http://schemas.openxmlformats.org/officeDocument/2006/relationships/image" Target="../media/image35.wmf"/><Relationship Id="rId5" Type="http://schemas.openxmlformats.org/officeDocument/2006/relationships/image" Target="../media/image32.wmf"/><Relationship Id="rId10" Type="http://schemas.openxmlformats.org/officeDocument/2006/relationships/oleObject" Target="../embeddings/oleObject35.bin"/><Relationship Id="rId4" Type="http://schemas.openxmlformats.org/officeDocument/2006/relationships/oleObject" Target="../embeddings/oleObject32.bin"/><Relationship Id="rId9" Type="http://schemas.openxmlformats.org/officeDocument/2006/relationships/image" Target="../media/image3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Text Box 3"/>
          <p:cNvSpPr txBox="1">
            <a:spLocks noChangeArrowheads="1"/>
          </p:cNvSpPr>
          <p:nvPr/>
        </p:nvSpPr>
        <p:spPr bwMode="auto">
          <a:xfrm>
            <a:off x="227013" y="57150"/>
            <a:ext cx="8578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>
                <a:solidFill>
                  <a:schemeClr val="accent2"/>
                </a:solidFill>
              </a:rPr>
              <a:t>Properties of the </a:t>
            </a:r>
            <a:r>
              <a:rPr lang="en-US" altLang="en-US" i="1">
                <a:solidFill>
                  <a:schemeClr val="accent2"/>
                </a:solidFill>
              </a:rPr>
              <a:t>z</a:t>
            </a:r>
            <a:r>
              <a:rPr lang="en-US" altLang="en-US" b="1">
                <a:solidFill>
                  <a:schemeClr val="accent2"/>
                </a:solidFill>
              </a:rPr>
              <a:t>-Transform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2563" y="576263"/>
            <a:ext cx="8742362" cy="592455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65100" indent="-1651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1800" b="1" dirty="0">
                <a:cs typeface="+mn-cs"/>
              </a:rPr>
              <a:t>Linearity:</a:t>
            </a:r>
            <a:endParaRPr lang="en-US" sz="1800" b="1" kern="0" dirty="0">
              <a:latin typeface="+mn-lt"/>
              <a:cs typeface="+mn-cs"/>
            </a:endParaRPr>
          </a:p>
          <a:p>
            <a:pPr marL="165100" indent="-1651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latin typeface="+mn-lt"/>
                <a:cs typeface="+mn-cs"/>
              </a:rPr>
              <a:t>Time-shift:</a:t>
            </a:r>
          </a:p>
          <a:p>
            <a:pPr marL="165100" indent="-1651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latin typeface="+mn-lt"/>
                <a:cs typeface="+mn-cs"/>
              </a:rPr>
              <a:t>Multiplication by </a:t>
            </a:r>
            <a:r>
              <a:rPr lang="en-US" sz="1800" i="1" kern="0" dirty="0">
                <a:latin typeface="+mn-lt"/>
                <a:cs typeface="+mn-cs"/>
              </a:rPr>
              <a:t>n</a:t>
            </a:r>
            <a:r>
              <a:rPr lang="en-US" sz="1800" b="1" kern="0" dirty="0">
                <a:latin typeface="+mn-lt"/>
                <a:cs typeface="+mn-cs"/>
              </a:rPr>
              <a:t>:</a:t>
            </a:r>
          </a:p>
          <a:p>
            <a:pPr marL="165100" indent="-165100">
              <a:spcAft>
                <a:spcPts val="9600"/>
              </a:spcAft>
              <a:defRPr/>
            </a:pPr>
            <a:r>
              <a:rPr lang="en-US" sz="1800" b="1" kern="0" dirty="0">
                <a:latin typeface="+mn-lt"/>
                <a:cs typeface="+mn-cs"/>
              </a:rPr>
              <a:t>	Proof:</a:t>
            </a:r>
          </a:p>
          <a:p>
            <a:pPr marL="165100" indent="-165100">
              <a:spcAft>
                <a:spcPts val="36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latin typeface="+mn-lt"/>
                <a:cs typeface="+mn-cs"/>
              </a:rPr>
              <a:t>Multiplication by </a:t>
            </a:r>
            <a:r>
              <a:rPr lang="en-US" sz="1800" i="1" kern="0" dirty="0">
                <a:latin typeface="+mn-lt"/>
                <a:cs typeface="+mn-cs"/>
              </a:rPr>
              <a:t>a</a:t>
            </a:r>
            <a:r>
              <a:rPr lang="en-US" sz="1800" i="1" kern="0" baseline="30000" dirty="0">
                <a:latin typeface="+mn-lt"/>
                <a:cs typeface="+mn-cs"/>
              </a:rPr>
              <a:t>n</a:t>
            </a:r>
            <a:r>
              <a:rPr lang="en-US" sz="1800" b="1" kern="0" dirty="0">
                <a:latin typeface="+mn-lt"/>
                <a:cs typeface="+mn-cs"/>
              </a:rPr>
              <a:t>:</a:t>
            </a:r>
          </a:p>
          <a:p>
            <a:pPr marL="165100" indent="-165100">
              <a:spcAft>
                <a:spcPts val="3600"/>
              </a:spcAft>
              <a:defRPr/>
            </a:pPr>
            <a:r>
              <a:rPr lang="en-US" sz="1800" b="1" kern="0" dirty="0">
                <a:latin typeface="+mn-lt"/>
                <a:cs typeface="+mn-cs"/>
              </a:rPr>
              <a:t>	Proof:</a:t>
            </a:r>
          </a:p>
          <a:p>
            <a:pPr marL="165100" indent="-1651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latin typeface="+mn-lt"/>
                <a:cs typeface="+mn-cs"/>
              </a:rPr>
              <a:t>Multiplication by </a:t>
            </a:r>
            <a:r>
              <a:rPr lang="en-US" sz="1800" i="1" kern="0" dirty="0" err="1">
                <a:latin typeface="+mn-lt"/>
                <a:cs typeface="+mn-cs"/>
              </a:rPr>
              <a:t>e</a:t>
            </a:r>
            <a:r>
              <a:rPr lang="en-US" sz="1800" i="1" kern="0" baseline="30000" dirty="0" err="1">
                <a:latin typeface="+mn-lt"/>
                <a:cs typeface="+mn-cs"/>
              </a:rPr>
              <a:t>j</a:t>
            </a:r>
            <a:r>
              <a:rPr lang="en-US" sz="1800" i="1" kern="0" baseline="30000" dirty="0" err="1">
                <a:latin typeface="+mn-lt"/>
                <a:cs typeface="+mn-cs"/>
                <a:sym typeface="Symbol"/>
              </a:rPr>
              <a:t>n</a:t>
            </a:r>
            <a:r>
              <a:rPr lang="en-US" sz="1800" b="1" kern="0" dirty="0">
                <a:latin typeface="+mn-lt"/>
                <a:cs typeface="+mn-cs"/>
                <a:sym typeface="Symbol"/>
              </a:rPr>
              <a:t>:</a:t>
            </a:r>
          </a:p>
          <a:p>
            <a:pPr marL="165100" indent="-1651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latin typeface="+mn-lt"/>
                <a:cs typeface="+mn-cs"/>
                <a:sym typeface="Symbol"/>
              </a:rPr>
              <a:t>Multiplication by </a:t>
            </a:r>
            <a:r>
              <a:rPr lang="en-US" sz="1800" kern="0" dirty="0" err="1">
                <a:latin typeface="+mn-lt"/>
                <a:cs typeface="+mn-cs"/>
                <a:sym typeface="Symbol"/>
              </a:rPr>
              <a:t>cos</a:t>
            </a:r>
            <a:r>
              <a:rPr lang="en-US" sz="1800" i="1" kern="0" dirty="0" err="1">
                <a:latin typeface="+mn-lt"/>
                <a:cs typeface="+mn-cs"/>
                <a:sym typeface="Symbol"/>
              </a:rPr>
              <a:t>n</a:t>
            </a:r>
            <a:r>
              <a:rPr lang="en-US" sz="1800" b="1" kern="0" dirty="0">
                <a:latin typeface="+mn-lt"/>
                <a:cs typeface="+mn-cs"/>
                <a:sym typeface="Symbol"/>
              </a:rPr>
              <a:t>:</a:t>
            </a:r>
          </a:p>
          <a:p>
            <a:pPr marL="165100" indent="-165100">
              <a:spcAft>
                <a:spcPts val="18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cs typeface="+mn-cs"/>
                <a:sym typeface="Symbol"/>
              </a:rPr>
              <a:t>Multiplication by </a:t>
            </a:r>
            <a:r>
              <a:rPr lang="en-US" sz="1800" kern="0" dirty="0" err="1">
                <a:cs typeface="+mn-cs"/>
                <a:sym typeface="Symbol"/>
              </a:rPr>
              <a:t>sin</a:t>
            </a:r>
            <a:r>
              <a:rPr lang="en-US" sz="1800" i="1" kern="0" dirty="0" err="1">
                <a:cs typeface="+mn-cs"/>
                <a:sym typeface="Symbol"/>
              </a:rPr>
              <a:t>n</a:t>
            </a:r>
            <a:r>
              <a:rPr lang="en-US" sz="1800" b="1" kern="0" dirty="0">
                <a:cs typeface="+mn-cs"/>
                <a:sym typeface="Symbol"/>
              </a:rPr>
              <a:t>:</a:t>
            </a:r>
          </a:p>
          <a:p>
            <a:pPr marL="165100" indent="-1651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cs typeface="+mn-cs"/>
                <a:sym typeface="Symbol"/>
              </a:rPr>
              <a:t>Summation: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774950" y="566738"/>
          <a:ext cx="350520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4" imgW="2336760" imgH="215640" progId="Equation.3">
                  <p:embed/>
                </p:oleObj>
              </mc:Choice>
              <mc:Fallback>
                <p:oleObj name="Equation" r:id="rId4" imgW="23367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4950" y="566738"/>
                        <a:ext cx="3505200" cy="323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5"/>
          <p:cNvGraphicFramePr>
            <a:graphicFrameLocks noChangeAspect="1"/>
          </p:cNvGraphicFramePr>
          <p:nvPr/>
        </p:nvGraphicFramePr>
        <p:xfrm>
          <a:off x="3308350" y="955675"/>
          <a:ext cx="232410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tion" r:id="rId6" imgW="1549080" imgH="241200" progId="Equation.3">
                  <p:embed/>
                </p:oleObj>
              </mc:Choice>
              <mc:Fallback>
                <p:oleObj name="Equation" r:id="rId6" imgW="15490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8350" y="955675"/>
                        <a:ext cx="2324100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7"/>
          <p:cNvGraphicFramePr>
            <a:graphicFrameLocks noChangeAspect="1"/>
          </p:cNvGraphicFramePr>
          <p:nvPr/>
        </p:nvGraphicFramePr>
        <p:xfrm>
          <a:off x="3629025" y="1293813"/>
          <a:ext cx="20764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8" imgW="1384200" imgH="393480" progId="Equation.3">
                  <p:embed/>
                </p:oleObj>
              </mc:Choice>
              <mc:Fallback>
                <p:oleObj name="Equation" r:id="rId8" imgW="13842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9025" y="1293813"/>
                        <a:ext cx="2076450" cy="590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9"/>
          <p:cNvGraphicFramePr>
            <a:graphicFrameLocks noChangeAspect="1"/>
          </p:cNvGraphicFramePr>
          <p:nvPr/>
        </p:nvGraphicFramePr>
        <p:xfrm>
          <a:off x="1144588" y="1692275"/>
          <a:ext cx="6210300" cy="133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10" imgW="4140000" imgH="888840" progId="Equation.3">
                  <p:embed/>
                </p:oleObj>
              </mc:Choice>
              <mc:Fallback>
                <p:oleObj name="Equation" r:id="rId10" imgW="4140000" imgH="888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4588" y="1692275"/>
                        <a:ext cx="6210300" cy="1333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10"/>
          <p:cNvGraphicFramePr>
            <a:graphicFrameLocks noChangeAspect="1"/>
          </p:cNvGraphicFramePr>
          <p:nvPr/>
        </p:nvGraphicFramePr>
        <p:xfrm>
          <a:off x="3502025" y="3216275"/>
          <a:ext cx="18859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tion" r:id="rId12" imgW="1257120" imgH="431640" progId="Equation.3">
                  <p:embed/>
                </p:oleObj>
              </mc:Choice>
              <mc:Fallback>
                <p:oleObj name="Equation" r:id="rId12" imgW="12571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2025" y="3216275"/>
                        <a:ext cx="188595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1" name="Object 11"/>
          <p:cNvGraphicFramePr>
            <a:graphicFrameLocks noChangeAspect="1"/>
          </p:cNvGraphicFramePr>
          <p:nvPr/>
        </p:nvGraphicFramePr>
        <p:xfrm>
          <a:off x="1196975" y="3883025"/>
          <a:ext cx="497205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tion" r:id="rId14" imgW="3314520" imgH="469800" progId="Equation.3">
                  <p:embed/>
                </p:oleObj>
              </mc:Choice>
              <mc:Fallback>
                <p:oleObj name="Equation" r:id="rId14" imgW="331452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6975" y="3883025"/>
                        <a:ext cx="4972050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2" name="Object 12"/>
          <p:cNvGraphicFramePr>
            <a:graphicFrameLocks noChangeAspect="1"/>
          </p:cNvGraphicFramePr>
          <p:nvPr/>
        </p:nvGraphicFramePr>
        <p:xfrm>
          <a:off x="3382963" y="4795838"/>
          <a:ext cx="23241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Equation" r:id="rId16" imgW="1549080" imgH="228600" progId="Equation.3">
                  <p:embed/>
                </p:oleObj>
              </mc:Choice>
              <mc:Fallback>
                <p:oleObj name="Equation" r:id="rId16" imgW="15490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2963" y="4795838"/>
                        <a:ext cx="23241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3" name="Object 13"/>
          <p:cNvGraphicFramePr>
            <a:graphicFrameLocks noChangeAspect="1"/>
          </p:cNvGraphicFramePr>
          <p:nvPr/>
        </p:nvGraphicFramePr>
        <p:xfrm>
          <a:off x="3001963" y="5218113"/>
          <a:ext cx="42672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18" imgW="2844720" imgH="228600" progId="Equation.3">
                  <p:embed/>
                </p:oleObj>
              </mc:Choice>
              <mc:Fallback>
                <p:oleObj name="Equation" r:id="rId18" imgW="28447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1963" y="5218113"/>
                        <a:ext cx="42672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" name="Object 14"/>
          <p:cNvGraphicFramePr>
            <a:graphicFrameLocks noChangeAspect="1"/>
          </p:cNvGraphicFramePr>
          <p:nvPr/>
        </p:nvGraphicFramePr>
        <p:xfrm>
          <a:off x="3049588" y="5670550"/>
          <a:ext cx="42672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Equation" r:id="rId20" imgW="2844720" imgH="228600" progId="Equation.3">
                  <p:embed/>
                </p:oleObj>
              </mc:Choice>
              <mc:Fallback>
                <p:oleObj name="Equation" r:id="rId20" imgW="28447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9588" y="5670550"/>
                        <a:ext cx="42672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5" name="Object 15"/>
          <p:cNvGraphicFramePr>
            <a:graphicFrameLocks noChangeAspect="1"/>
          </p:cNvGraphicFramePr>
          <p:nvPr/>
        </p:nvGraphicFramePr>
        <p:xfrm>
          <a:off x="2897188" y="6032500"/>
          <a:ext cx="36766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quation" r:id="rId22" imgW="2450880" imgH="431640" progId="Equation.3">
                  <p:embed/>
                </p:oleObj>
              </mc:Choice>
              <mc:Fallback>
                <p:oleObj name="Equation" r:id="rId22" imgW="24508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7188" y="6032500"/>
                        <a:ext cx="367665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5426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227013" y="57150"/>
            <a:ext cx="8578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>
                <a:solidFill>
                  <a:schemeClr val="accent2"/>
                </a:solidFill>
              </a:rPr>
              <a:t>Example of a First-Order System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2563" y="576263"/>
            <a:ext cx="8742362" cy="60325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65100" indent="-165100">
              <a:spcAft>
                <a:spcPts val="16800"/>
              </a:spcAft>
              <a:buFont typeface="Arial" pitchFamily="34" charset="0"/>
              <a:buChar char="•"/>
              <a:defRPr/>
            </a:pPr>
            <a:r>
              <a:rPr lang="en-US" sz="1800" b="1" dirty="0">
                <a:cs typeface="+mn-cs"/>
              </a:rPr>
              <a:t>Consider the unit-step response of this system:</a:t>
            </a:r>
          </a:p>
          <a:p>
            <a:pPr marL="165100" indent="-165100">
              <a:spcAft>
                <a:spcPts val="216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cs typeface="+mn-cs"/>
                <a:sym typeface="Symbol"/>
              </a:rPr>
              <a:t>Use the (1/z) approach for the inverse transform:</a:t>
            </a:r>
          </a:p>
          <a:p>
            <a:pPr marL="165100" indent="-165100">
              <a:spcAft>
                <a:spcPts val="256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cs typeface="+mn-cs"/>
                <a:sym typeface="Symbol"/>
              </a:rPr>
              <a:t>The output consists of a DC term, an exponential term due to the I.C., and an exponential term due to the input. Under what conditions is the output stable?</a:t>
            </a:r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455613" y="942975"/>
          <a:ext cx="5924550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" name="Equation" r:id="rId4" imgW="3949560" imgH="1320480" progId="Equation.3">
                  <p:embed/>
                </p:oleObj>
              </mc:Choice>
              <mc:Fallback>
                <p:oleObj name="Equation" r:id="rId4" imgW="3949560" imgH="1320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942975"/>
                        <a:ext cx="5924550" cy="198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455613" y="3382963"/>
          <a:ext cx="7277100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" name="Equation" r:id="rId6" imgW="4851360" imgH="1726920" progId="Equation.3">
                  <p:embed/>
                </p:oleObj>
              </mc:Choice>
              <mc:Fallback>
                <p:oleObj name="Equation" r:id="rId6" imgW="4851360" imgH="1726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3382963"/>
                        <a:ext cx="7277100" cy="2590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7953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6" name="Text Box 3"/>
          <p:cNvSpPr txBox="1">
            <a:spLocks noChangeArrowheads="1"/>
          </p:cNvSpPr>
          <p:nvPr/>
        </p:nvSpPr>
        <p:spPr bwMode="auto">
          <a:xfrm>
            <a:off x="227013" y="57150"/>
            <a:ext cx="8578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>
                <a:solidFill>
                  <a:schemeClr val="accent2"/>
                </a:solidFill>
              </a:rPr>
              <a:t>Second-Order Difference Equations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2563" y="576263"/>
            <a:ext cx="8742362" cy="6294437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65100" indent="-165100">
              <a:spcAft>
                <a:spcPts val="3000"/>
              </a:spcAft>
              <a:buFont typeface="Arial" pitchFamily="34" charset="0"/>
              <a:buChar char="•"/>
              <a:defRPr/>
            </a:pPr>
            <a:r>
              <a:rPr lang="en-US" sz="1800" b="1" dirty="0">
                <a:cs typeface="+mn-cs"/>
              </a:rPr>
              <a:t>Consider a second-order difference equation:</a:t>
            </a:r>
          </a:p>
          <a:p>
            <a:pPr marL="165100" indent="-165100">
              <a:spcAft>
                <a:spcPts val="36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cs typeface="+mn-cs"/>
                <a:sym typeface="Symbol"/>
              </a:rPr>
              <a:t>We can apply the time-shift property:</a:t>
            </a:r>
          </a:p>
          <a:p>
            <a:pPr marL="165100" indent="-165100">
              <a:spcAft>
                <a:spcPts val="60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cs typeface="+mn-cs"/>
                <a:sym typeface="Symbol"/>
              </a:rPr>
              <a:t>Assume </a:t>
            </a:r>
            <a:r>
              <a:rPr lang="en-US" sz="1800" i="1" kern="0" dirty="0">
                <a:cs typeface="+mn-cs"/>
                <a:sym typeface="Symbol"/>
              </a:rPr>
              <a:t>x</a:t>
            </a:r>
            <a:r>
              <a:rPr lang="en-US" sz="1800" kern="0" dirty="0">
                <a:cs typeface="+mn-cs"/>
                <a:sym typeface="Symbol"/>
              </a:rPr>
              <a:t>[-</a:t>
            </a:r>
            <a:r>
              <a:rPr lang="en-US" sz="1800" i="1" kern="0" dirty="0">
                <a:cs typeface="+mn-cs"/>
                <a:sym typeface="Symbol"/>
              </a:rPr>
              <a:t>1</a:t>
            </a:r>
            <a:r>
              <a:rPr lang="en-US" sz="1800" kern="0" dirty="0">
                <a:cs typeface="+mn-cs"/>
                <a:sym typeface="Symbol"/>
              </a:rPr>
              <a:t>] = </a:t>
            </a:r>
            <a:r>
              <a:rPr lang="en-US" sz="1800" i="1" kern="0" dirty="0">
                <a:cs typeface="+mn-cs"/>
                <a:sym typeface="Symbol"/>
              </a:rPr>
              <a:t>0</a:t>
            </a:r>
            <a:r>
              <a:rPr lang="en-US" sz="1800" b="1" kern="0" dirty="0">
                <a:cs typeface="+mn-cs"/>
                <a:sym typeface="Symbol"/>
              </a:rPr>
              <a:t> and solve for </a:t>
            </a:r>
            <a:r>
              <a:rPr lang="en-US" sz="1800" i="1" kern="0" dirty="0">
                <a:cs typeface="+mn-cs"/>
                <a:sym typeface="Symbol"/>
              </a:rPr>
              <a:t>Y</a:t>
            </a:r>
            <a:r>
              <a:rPr lang="en-US" sz="1800" kern="0" dirty="0">
                <a:cs typeface="+mn-cs"/>
                <a:sym typeface="Symbol"/>
              </a:rPr>
              <a:t>(</a:t>
            </a:r>
            <a:r>
              <a:rPr lang="en-US" sz="1800" i="1" kern="0" dirty="0">
                <a:cs typeface="+mn-cs"/>
                <a:sym typeface="Symbol"/>
              </a:rPr>
              <a:t>z</a:t>
            </a:r>
            <a:r>
              <a:rPr lang="en-US" sz="1800" kern="0" dirty="0">
                <a:cs typeface="+mn-cs"/>
                <a:sym typeface="Symbol"/>
              </a:rPr>
              <a:t>)</a:t>
            </a:r>
            <a:r>
              <a:rPr lang="en-US" sz="1800" b="1" kern="0" dirty="0">
                <a:cs typeface="+mn-cs"/>
                <a:sym typeface="Symbol"/>
              </a:rPr>
              <a:t>:</a:t>
            </a:r>
          </a:p>
          <a:p>
            <a:pPr marL="165100" indent="-165100">
              <a:spcAft>
                <a:spcPts val="60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cs typeface="+mn-cs"/>
                <a:sym typeface="Symbol"/>
              </a:rPr>
              <a:t>Multiplying </a:t>
            </a:r>
            <a:r>
              <a:rPr lang="en-US" sz="1800" i="1" kern="0" dirty="0">
                <a:cs typeface="+mn-cs"/>
                <a:sym typeface="Symbol"/>
              </a:rPr>
              <a:t>z</a:t>
            </a:r>
            <a:r>
              <a:rPr lang="en-US" sz="1800" kern="0" baseline="30000" dirty="0">
                <a:cs typeface="+mn-cs"/>
                <a:sym typeface="Symbol"/>
              </a:rPr>
              <a:t>2</a:t>
            </a:r>
            <a:r>
              <a:rPr lang="en-US" sz="1800" kern="0" dirty="0">
                <a:cs typeface="+mn-cs"/>
                <a:sym typeface="Symbol"/>
              </a:rPr>
              <a:t>/</a:t>
            </a:r>
            <a:r>
              <a:rPr lang="en-US" sz="1800" i="1" kern="0" dirty="0">
                <a:cs typeface="+mn-cs"/>
                <a:sym typeface="Symbol"/>
              </a:rPr>
              <a:t>z</a:t>
            </a:r>
            <a:r>
              <a:rPr lang="en-US" sz="1800" kern="0" baseline="30000" dirty="0">
                <a:cs typeface="+mn-cs"/>
                <a:sym typeface="Symbol"/>
              </a:rPr>
              <a:t>2</a:t>
            </a:r>
            <a:r>
              <a:rPr lang="en-US" sz="1800" b="1" kern="0" dirty="0">
                <a:cs typeface="+mn-cs"/>
                <a:sym typeface="Symbol"/>
              </a:rPr>
              <a:t>:</a:t>
            </a:r>
          </a:p>
          <a:p>
            <a:pPr marL="165100" indent="-165100">
              <a:spcAft>
                <a:spcPts val="60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cs typeface="+mn-cs"/>
                <a:sym typeface="Symbol"/>
              </a:rPr>
              <a:t>Assuming the initial conditions are zero:</a:t>
            </a:r>
          </a:p>
          <a:p>
            <a:pPr marL="165100" indent="-165100">
              <a:spcAft>
                <a:spcPts val="54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cs typeface="+mn-cs"/>
                <a:sym typeface="Symbol"/>
              </a:rPr>
              <a:t>Note that the impulse response is of the form:</a:t>
            </a:r>
          </a:p>
          <a:p>
            <a:pPr marL="165100" indent="-165100">
              <a:spcAft>
                <a:spcPts val="7200"/>
              </a:spcAft>
              <a:defRPr/>
            </a:pPr>
            <a:r>
              <a:rPr lang="en-US" sz="1800" b="1" kern="0" dirty="0">
                <a:cs typeface="+mn-cs"/>
                <a:sym typeface="Symbol"/>
              </a:rPr>
              <a:t>	This can be visualized as a complex pole pair with a center frequency and bandwidth (see </a:t>
            </a:r>
            <a:r>
              <a:rPr lang="en-US" sz="1800" b="1" kern="0" dirty="0">
                <a:cs typeface="+mn-cs"/>
                <a:sym typeface="Symbol"/>
                <a:hlinkClick r:id="rId4"/>
              </a:rPr>
              <a:t>Java applet</a:t>
            </a:r>
            <a:r>
              <a:rPr lang="en-US" sz="1800" b="1" kern="0" dirty="0">
                <a:cs typeface="+mn-cs"/>
                <a:sym typeface="Symbol"/>
              </a:rPr>
              <a:t>).</a:t>
            </a:r>
          </a:p>
        </p:txBody>
      </p:sp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455613" y="887413"/>
          <a:ext cx="451485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" name="Equation" r:id="rId5" imgW="3009600" imgH="228600" progId="Equation.3">
                  <p:embed/>
                </p:oleObj>
              </mc:Choice>
              <mc:Fallback>
                <p:oleObj name="Equation" r:id="rId5" imgW="3009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887413"/>
                        <a:ext cx="451485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1" name="Object 3"/>
          <p:cNvGraphicFramePr>
            <a:graphicFrameLocks noChangeAspect="1"/>
          </p:cNvGraphicFramePr>
          <p:nvPr/>
        </p:nvGraphicFramePr>
        <p:xfrm>
          <a:off x="455613" y="1585913"/>
          <a:ext cx="737235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7" name="Equation" r:id="rId7" imgW="4914720" imgH="241200" progId="Equation.3">
                  <p:embed/>
                </p:oleObj>
              </mc:Choice>
              <mc:Fallback>
                <p:oleObj name="Equation" r:id="rId7" imgW="49147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1585913"/>
                        <a:ext cx="7372350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2" name="Object 4"/>
          <p:cNvGraphicFramePr>
            <a:graphicFrameLocks noChangeAspect="1"/>
          </p:cNvGraphicFramePr>
          <p:nvPr/>
        </p:nvGraphicFramePr>
        <p:xfrm>
          <a:off x="455613" y="2309813"/>
          <a:ext cx="58293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Equation" r:id="rId9" imgW="3886200" imgH="457200" progId="Equation.3">
                  <p:embed/>
                </p:oleObj>
              </mc:Choice>
              <mc:Fallback>
                <p:oleObj name="Equation" r:id="rId9" imgW="38862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2309813"/>
                        <a:ext cx="58293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3" name="Object 5"/>
          <p:cNvGraphicFramePr>
            <a:graphicFrameLocks noChangeAspect="1"/>
          </p:cNvGraphicFramePr>
          <p:nvPr/>
        </p:nvGraphicFramePr>
        <p:xfrm>
          <a:off x="455613" y="4367213"/>
          <a:ext cx="19431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Equation" r:id="rId11" imgW="1295280" imgH="457200" progId="Equation.3">
                  <p:embed/>
                </p:oleObj>
              </mc:Choice>
              <mc:Fallback>
                <p:oleObj name="Equation" r:id="rId11" imgW="12952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4367213"/>
                        <a:ext cx="19431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4" name="Object 6"/>
          <p:cNvGraphicFramePr>
            <a:graphicFrameLocks noChangeAspect="1"/>
          </p:cNvGraphicFramePr>
          <p:nvPr/>
        </p:nvGraphicFramePr>
        <p:xfrm>
          <a:off x="455613" y="5405438"/>
          <a:ext cx="550545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0" name="Equation" r:id="rId13" imgW="3670200" imgH="457200" progId="Equation.3">
                  <p:embed/>
                </p:oleObj>
              </mc:Choice>
              <mc:Fallback>
                <p:oleObj name="Equation" r:id="rId13" imgW="36702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5405438"/>
                        <a:ext cx="550545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5" name="Object 7"/>
          <p:cNvGraphicFramePr>
            <a:graphicFrameLocks noChangeAspect="1"/>
          </p:cNvGraphicFramePr>
          <p:nvPr/>
        </p:nvGraphicFramePr>
        <p:xfrm>
          <a:off x="455613" y="3346450"/>
          <a:ext cx="58674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1" name="Equation" r:id="rId15" imgW="3911400" imgH="457200" progId="Equation.3">
                  <p:embed/>
                </p:oleObj>
              </mc:Choice>
              <mc:Fallback>
                <p:oleObj name="Equation" r:id="rId15" imgW="39114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3346450"/>
                        <a:ext cx="5867400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581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Text Box 3"/>
          <p:cNvSpPr txBox="1">
            <a:spLocks noChangeArrowheads="1"/>
          </p:cNvSpPr>
          <p:nvPr/>
        </p:nvSpPr>
        <p:spPr bwMode="auto">
          <a:xfrm>
            <a:off x="227013" y="57150"/>
            <a:ext cx="8578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>
                <a:solidFill>
                  <a:schemeClr val="accent2"/>
                </a:solidFill>
              </a:rPr>
              <a:t>Example of a Second-Order System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2563" y="576263"/>
            <a:ext cx="8742362" cy="5370512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65100" indent="-165100">
              <a:spcAft>
                <a:spcPts val="24600"/>
              </a:spcAft>
              <a:buFont typeface="Arial" pitchFamily="34" charset="0"/>
              <a:buChar char="•"/>
              <a:defRPr/>
            </a:pPr>
            <a:r>
              <a:rPr lang="en-US" sz="1800" b="1" dirty="0">
                <a:cs typeface="+mn-cs"/>
              </a:rPr>
              <a:t>Consider the unit-step response of this system:</a:t>
            </a:r>
          </a:p>
          <a:p>
            <a:pPr marL="165100" indent="-165100">
              <a:spcAft>
                <a:spcPts val="108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cs typeface="+mn-cs"/>
                <a:sym typeface="Symbol"/>
              </a:rPr>
              <a:t>We can further simplify this:</a:t>
            </a:r>
          </a:p>
          <a:p>
            <a:pPr marL="165100" indent="-165100">
              <a:spcAft>
                <a:spcPts val="216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cs typeface="+mn-cs"/>
                <a:sym typeface="Symbol"/>
              </a:rPr>
              <a:t>The inverse </a:t>
            </a:r>
            <a:r>
              <a:rPr lang="en-US" sz="1800" i="1" kern="0" dirty="0">
                <a:cs typeface="+mn-cs"/>
                <a:sym typeface="Symbol"/>
              </a:rPr>
              <a:t>z</a:t>
            </a:r>
            <a:r>
              <a:rPr lang="en-US" sz="1800" b="1" kern="0" dirty="0">
                <a:cs typeface="+mn-cs"/>
                <a:sym typeface="Symbol"/>
              </a:rPr>
              <a:t>-transform gives:</a:t>
            </a: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455613" y="892175"/>
          <a:ext cx="704850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" name="Equation" r:id="rId4" imgW="4698720" imgH="634680" progId="Equation.3">
                  <p:embed/>
                </p:oleObj>
              </mc:Choice>
              <mc:Fallback>
                <p:oleObj name="Equation" r:id="rId4" imgW="469872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892175"/>
                        <a:ext cx="7048500" cy="952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455613" y="4333875"/>
          <a:ext cx="2076450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1" name="Equation" r:id="rId6" imgW="1384200" imgH="838080" progId="Equation.3">
                  <p:embed/>
                </p:oleObj>
              </mc:Choice>
              <mc:Fallback>
                <p:oleObj name="Equation" r:id="rId6" imgW="1384200" imgH="838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4333875"/>
                        <a:ext cx="2076450" cy="1257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455613" y="1914525"/>
          <a:ext cx="6515100" cy="201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" name="Equation" r:id="rId8" imgW="4343400" imgH="1346040" progId="Equation.3">
                  <p:embed/>
                </p:oleObj>
              </mc:Choice>
              <mc:Fallback>
                <p:oleObj name="Equation" r:id="rId8" imgW="4343400" imgH="1346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1914525"/>
                        <a:ext cx="6515100" cy="2019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7" name="Object 5"/>
          <p:cNvGraphicFramePr>
            <a:graphicFrameLocks noChangeAspect="1"/>
          </p:cNvGraphicFramePr>
          <p:nvPr/>
        </p:nvGraphicFramePr>
        <p:xfrm>
          <a:off x="455613" y="5962650"/>
          <a:ext cx="386715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" name="Equation" r:id="rId10" imgW="2577960" imgH="228600" progId="Equation.3">
                  <p:embed/>
                </p:oleObj>
              </mc:Choice>
              <mc:Fallback>
                <p:oleObj name="Equation" r:id="rId10" imgW="2577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5962650"/>
                        <a:ext cx="386715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902200" y="4122738"/>
            <a:ext cx="3641725" cy="2455862"/>
          </a:xfrm>
          <a:prstGeom prst="rect">
            <a:avLst/>
          </a:prstGeom>
          <a:solidFill>
            <a:schemeClr val="accent6">
              <a:lumMod val="90000"/>
            </a:schemeClr>
          </a:solidFill>
          <a:ln w="12700">
            <a:solidFill>
              <a:schemeClr val="bg1"/>
            </a:solidFill>
          </a:ln>
        </p:spPr>
        <p:txBody>
          <a:bodyPr tIns="91440" bIns="91440"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1800" b="1" kern="0" dirty="0">
                <a:latin typeface="+mn-lt"/>
                <a:cs typeface="+mn-cs"/>
              </a:rPr>
              <a:t>MATLAB:</a:t>
            </a:r>
          </a:p>
          <a:p>
            <a:pPr marL="225425">
              <a:spcBef>
                <a:spcPct val="20000"/>
              </a:spcBef>
              <a:defRPr/>
            </a:pPr>
            <a:r>
              <a:rPr lang="en-US" sz="1800" kern="0" dirty="0">
                <a:latin typeface="+mn-lt"/>
                <a:cs typeface="+mn-cs"/>
              </a:rPr>
              <a:t>num = [1 -1 0];</a:t>
            </a:r>
          </a:p>
          <a:p>
            <a:pPr marL="225425">
              <a:spcBef>
                <a:spcPct val="20000"/>
              </a:spcBef>
              <a:defRPr/>
            </a:pPr>
            <a:r>
              <a:rPr lang="en-US" sz="1800" kern="0" dirty="0">
                <a:latin typeface="+mn-lt"/>
                <a:cs typeface="+mn-cs"/>
              </a:rPr>
              <a:t>den = [1 1.5 .5];</a:t>
            </a:r>
          </a:p>
          <a:p>
            <a:pPr marL="225425">
              <a:spcBef>
                <a:spcPct val="20000"/>
              </a:spcBef>
              <a:defRPr/>
            </a:pPr>
            <a:r>
              <a:rPr lang="en-US" sz="1800" kern="0" dirty="0">
                <a:latin typeface="+mn-lt"/>
                <a:cs typeface="+mn-cs"/>
              </a:rPr>
              <a:t>n = 0:20;</a:t>
            </a:r>
          </a:p>
          <a:p>
            <a:pPr marL="225425">
              <a:spcBef>
                <a:spcPct val="20000"/>
              </a:spcBef>
              <a:defRPr/>
            </a:pPr>
            <a:r>
              <a:rPr lang="en-US" sz="1800" kern="0" dirty="0">
                <a:latin typeface="+mn-lt"/>
                <a:cs typeface="+mn-cs"/>
              </a:rPr>
              <a:t>x = ones(1, length(n));</a:t>
            </a:r>
          </a:p>
          <a:p>
            <a:pPr marL="225425">
              <a:spcBef>
                <a:spcPct val="20000"/>
              </a:spcBef>
              <a:defRPr/>
            </a:pPr>
            <a:r>
              <a:rPr lang="en-US" sz="1800" kern="0" dirty="0" err="1">
                <a:latin typeface="+mn-lt"/>
                <a:cs typeface="+mn-cs"/>
              </a:rPr>
              <a:t>zi</a:t>
            </a:r>
            <a:r>
              <a:rPr lang="en-US" sz="1800" kern="0" dirty="0">
                <a:latin typeface="+mn-lt"/>
                <a:cs typeface="+mn-cs"/>
              </a:rPr>
              <a:t> = [-1.5*2-0.5*1, -0.5*2];</a:t>
            </a:r>
          </a:p>
          <a:p>
            <a:pPr marL="225425">
              <a:spcBef>
                <a:spcPct val="20000"/>
              </a:spcBef>
              <a:defRPr/>
            </a:pPr>
            <a:r>
              <a:rPr lang="en-US" sz="1800" kern="0" dirty="0">
                <a:latin typeface="+mn-lt"/>
                <a:cs typeface="+mn-cs"/>
              </a:rPr>
              <a:t>y = filter(num, den, x, </a:t>
            </a:r>
            <a:r>
              <a:rPr lang="en-US" sz="1800" kern="0" dirty="0" err="1">
                <a:latin typeface="+mn-lt"/>
                <a:cs typeface="+mn-cs"/>
              </a:rPr>
              <a:t>zi</a:t>
            </a:r>
            <a:r>
              <a:rPr lang="en-US" sz="1800" kern="0" dirty="0">
                <a:latin typeface="+mn-lt"/>
                <a:cs typeface="+mn-cs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138362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227013" y="57150"/>
            <a:ext cx="8578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>
                <a:solidFill>
                  <a:schemeClr val="accent2"/>
                </a:solidFill>
              </a:rPr>
              <a:t>Nth-Order Difference Equations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2563" y="576263"/>
            <a:ext cx="8742362" cy="6618287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65100" indent="-165100">
              <a:spcAft>
                <a:spcPts val="4800"/>
              </a:spcAft>
              <a:buFont typeface="Arial" pitchFamily="34" charset="0"/>
              <a:buChar char="•"/>
              <a:defRPr/>
            </a:pPr>
            <a:r>
              <a:rPr lang="en-US" sz="1800" b="1" dirty="0">
                <a:cs typeface="+mn-cs"/>
              </a:rPr>
              <a:t>Consider a general difference equation:</a:t>
            </a:r>
          </a:p>
          <a:p>
            <a:pPr marL="165100" indent="-165100">
              <a:spcAft>
                <a:spcPts val="216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cs typeface="+mn-cs"/>
                <a:sym typeface="Symbol"/>
              </a:rPr>
              <a:t>We can apply the time-shift property once again:</a:t>
            </a:r>
          </a:p>
          <a:p>
            <a:pPr marL="165100" indent="-1651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cs typeface="+mn-cs"/>
                <a:sym typeface="Symbol"/>
              </a:rPr>
              <a:t>We can again see the important of poles in the stability and overall frequency response of the system. (See </a:t>
            </a:r>
            <a:r>
              <a:rPr lang="en-US" sz="1800" b="1" kern="0" dirty="0">
                <a:cs typeface="+mn-cs"/>
                <a:sym typeface="Symbol"/>
                <a:hlinkClick r:id="rId4"/>
              </a:rPr>
              <a:t>Java applet</a:t>
            </a:r>
            <a:r>
              <a:rPr lang="en-US" sz="1800" b="1" kern="0" dirty="0">
                <a:cs typeface="+mn-cs"/>
                <a:sym typeface="Symbol"/>
              </a:rPr>
              <a:t>).</a:t>
            </a:r>
          </a:p>
          <a:p>
            <a:pPr marL="165100" indent="-16510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cs typeface="+mn-cs"/>
                <a:sym typeface="Symbol"/>
              </a:rPr>
              <a:t>Since the coefficients of the denominator are most often real, the transfer function can be factored into a product of complex conjugate poles, which in turn means the impulse response can be computed as the sum of damped sinusoids. Why?</a:t>
            </a:r>
          </a:p>
          <a:p>
            <a:pPr marL="165100" indent="-1651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cs typeface="+mn-cs"/>
                <a:sym typeface="Symbol"/>
              </a:rPr>
              <a:t>The frequency response of the system can be found by setting </a:t>
            </a:r>
            <a:r>
              <a:rPr lang="en-US" sz="1800" i="1" kern="0" dirty="0">
                <a:cs typeface="+mn-cs"/>
                <a:sym typeface="Symbol"/>
              </a:rPr>
              <a:t>z </a:t>
            </a:r>
            <a:r>
              <a:rPr lang="en-US" sz="1800" kern="0" dirty="0">
                <a:cs typeface="+mn-cs"/>
                <a:sym typeface="Symbol"/>
              </a:rPr>
              <a:t>=</a:t>
            </a:r>
            <a:r>
              <a:rPr lang="en-US" sz="1800" i="1" kern="0" dirty="0">
                <a:cs typeface="+mn-cs"/>
                <a:sym typeface="Symbol"/>
              </a:rPr>
              <a:t> </a:t>
            </a:r>
            <a:r>
              <a:rPr lang="en-US" sz="1800" i="1" kern="0" dirty="0" err="1">
                <a:cs typeface="+mn-cs"/>
                <a:sym typeface="Symbol"/>
              </a:rPr>
              <a:t>e</a:t>
            </a:r>
            <a:r>
              <a:rPr lang="en-US" sz="1800" i="1" kern="0" baseline="30000" dirty="0" err="1">
                <a:cs typeface="+mn-cs"/>
                <a:sym typeface="Symbol"/>
              </a:rPr>
              <a:t>j</a:t>
            </a:r>
            <a:r>
              <a:rPr lang="en-US" sz="1800" i="1" kern="0" baseline="30000" dirty="0">
                <a:cs typeface="+mn-cs"/>
                <a:sym typeface="Symbol"/>
              </a:rPr>
              <a:t></a:t>
            </a:r>
            <a:r>
              <a:rPr lang="en-US" sz="1800" b="1" kern="0" dirty="0">
                <a:cs typeface="+mn-cs"/>
                <a:sym typeface="Symbol"/>
              </a:rPr>
              <a:t>.</a:t>
            </a:r>
          </a:p>
          <a:p>
            <a:pPr marL="165100" indent="-165100">
              <a:spcAft>
                <a:spcPts val="1200"/>
              </a:spcAft>
              <a:buFont typeface="Arial" pitchFamily="34" charset="0"/>
              <a:buChar char="•"/>
              <a:defRPr/>
            </a:pPr>
            <a:endParaRPr lang="en-US" sz="1800" b="1" kern="0" dirty="0">
              <a:cs typeface="+mn-cs"/>
              <a:sym typeface="Symbol"/>
            </a:endParaRP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455613" y="869950"/>
          <a:ext cx="31242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4" name="Equation" r:id="rId5" imgW="2082600" imgH="431640" progId="Equation.3">
                  <p:embed/>
                </p:oleObj>
              </mc:Choice>
              <mc:Fallback>
                <p:oleObj name="Equation" r:id="rId5" imgW="20826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869950"/>
                        <a:ext cx="31242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455613" y="1865313"/>
          <a:ext cx="6686550" cy="2647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5" name="Equation" r:id="rId7" imgW="4457520" imgH="1765080" progId="Equation.3">
                  <p:embed/>
                </p:oleObj>
              </mc:Choice>
              <mc:Fallback>
                <p:oleObj name="Equation" r:id="rId7" imgW="4457520" imgH="1765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1865313"/>
                        <a:ext cx="6686550" cy="2647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8197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Text Box 3"/>
          <p:cNvSpPr txBox="1">
            <a:spLocks noChangeArrowheads="1"/>
          </p:cNvSpPr>
          <p:nvPr/>
        </p:nvSpPr>
        <p:spPr bwMode="auto">
          <a:xfrm>
            <a:off x="227013" y="57150"/>
            <a:ext cx="8578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>
                <a:solidFill>
                  <a:schemeClr val="accent2"/>
                </a:solidFill>
              </a:rPr>
              <a:t>Transfer Functions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2563" y="576263"/>
            <a:ext cx="8742362" cy="22479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65100" indent="-1651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1800" b="1" dirty="0">
                <a:cs typeface="+mn-cs"/>
              </a:rPr>
              <a:t>In addition to our normal transfer function </a:t>
            </a:r>
            <a:br>
              <a:rPr lang="en-US" sz="1800" b="1" dirty="0">
                <a:cs typeface="+mn-cs"/>
              </a:rPr>
            </a:br>
            <a:r>
              <a:rPr lang="en-US" sz="1800" b="1" dirty="0">
                <a:cs typeface="+mn-cs"/>
              </a:rPr>
              <a:t>components, such as summation and </a:t>
            </a:r>
            <a:br>
              <a:rPr lang="en-US" sz="1800" b="1" dirty="0">
                <a:cs typeface="+mn-cs"/>
              </a:rPr>
            </a:br>
            <a:r>
              <a:rPr lang="en-US" sz="1800" b="1" dirty="0">
                <a:cs typeface="+mn-cs"/>
              </a:rPr>
              <a:t>multiplication, we use one important additional </a:t>
            </a:r>
            <a:br>
              <a:rPr lang="en-US" sz="1800" b="1" dirty="0">
                <a:cs typeface="+mn-cs"/>
              </a:rPr>
            </a:br>
            <a:r>
              <a:rPr lang="en-US" sz="1800" b="1" dirty="0">
                <a:cs typeface="+mn-cs"/>
              </a:rPr>
              <a:t>component: delay.</a:t>
            </a:r>
          </a:p>
          <a:p>
            <a:pPr marL="165100" indent="-1651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latin typeface="+mn-lt"/>
                <a:cs typeface="+mn-cs"/>
              </a:rPr>
              <a:t>This is often denoted by its z-transform equivalent.</a:t>
            </a:r>
          </a:p>
          <a:p>
            <a:pPr marL="165100" indent="-1651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latin typeface="+mn-lt"/>
                <a:cs typeface="+mn-cs"/>
              </a:rPr>
              <a:t>We can illustrate this with an example (assume</a:t>
            </a:r>
            <a:br>
              <a:rPr lang="en-US" sz="1800" b="1" kern="0" dirty="0">
                <a:latin typeface="+mn-lt"/>
                <a:cs typeface="+mn-cs"/>
              </a:rPr>
            </a:br>
            <a:r>
              <a:rPr lang="en-US" sz="1800" b="1" kern="0" dirty="0">
                <a:latin typeface="+mn-lt"/>
                <a:cs typeface="+mn-cs"/>
              </a:rPr>
              <a:t>initial conditions are zero):</a:t>
            </a:r>
          </a:p>
        </p:txBody>
      </p:sp>
      <p:grpSp>
        <p:nvGrpSpPr>
          <p:cNvPr id="15369" name="Group 31"/>
          <p:cNvGrpSpPr>
            <a:grpSpLocks/>
          </p:cNvGrpSpPr>
          <p:nvPr/>
        </p:nvGrpSpPr>
        <p:grpSpPr bwMode="auto">
          <a:xfrm>
            <a:off x="6032500" y="1349375"/>
            <a:ext cx="2865438" cy="592138"/>
            <a:chOff x="3094038" y="4298762"/>
            <a:chExt cx="2865465" cy="592326"/>
          </a:xfrm>
        </p:grpSpPr>
        <p:graphicFrame>
          <p:nvGraphicFramePr>
            <p:cNvPr id="15362" name="Object 2"/>
            <p:cNvGraphicFramePr>
              <a:graphicFrameLocks noChangeAspect="1"/>
            </p:cNvGraphicFramePr>
            <p:nvPr/>
          </p:nvGraphicFramePr>
          <p:xfrm>
            <a:off x="3134638" y="4298762"/>
            <a:ext cx="43815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38" name="Equation" r:id="rId4" imgW="291960" imgH="203040" progId="Equation.3">
                    <p:embed/>
                  </p:oleObj>
                </mc:Choice>
                <mc:Fallback>
                  <p:oleObj name="Equation" r:id="rId4" imgW="29196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34638" y="4298762"/>
                          <a:ext cx="438150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3" name="Straight Arrow Connector 22"/>
            <p:cNvCxnSpPr/>
            <p:nvPr/>
          </p:nvCxnSpPr>
          <p:spPr>
            <a:xfrm>
              <a:off x="4505339" y="4662415"/>
              <a:ext cx="914409" cy="1588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4008447" y="4433743"/>
              <a:ext cx="519118" cy="45734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092585" y="4508379"/>
              <a:ext cx="361953" cy="27790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marL="342900" indent="-342900" algn="ctr">
                <a:spcBef>
                  <a:spcPct val="20000"/>
                </a:spcBef>
                <a:defRPr/>
              </a:pPr>
              <a:r>
                <a:rPr lang="en-US" sz="1800" b="1" kern="0" dirty="0">
                  <a:latin typeface="+mn-lt"/>
                  <a:cs typeface="+mn-cs"/>
                </a:rPr>
                <a:t>z</a:t>
              </a:r>
              <a:r>
                <a:rPr lang="en-US" sz="1800" b="1" kern="0" baseline="30000" dirty="0">
                  <a:latin typeface="+mn-lt"/>
                  <a:cs typeface="+mn-cs"/>
                </a:rPr>
                <a:t>-1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3094038" y="4662415"/>
              <a:ext cx="914409" cy="1588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5363" name="Object 3"/>
            <p:cNvGraphicFramePr>
              <a:graphicFrameLocks noChangeAspect="1"/>
            </p:cNvGraphicFramePr>
            <p:nvPr/>
          </p:nvGraphicFramePr>
          <p:xfrm>
            <a:off x="4606953" y="4312718"/>
            <a:ext cx="135255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39" name="Equation" r:id="rId6" imgW="901440" imgH="203040" progId="Equation.3">
                    <p:embed/>
                  </p:oleObj>
                </mc:Choice>
                <mc:Fallback>
                  <p:oleObj name="Equation" r:id="rId6" imgW="90144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06953" y="4312718"/>
                          <a:ext cx="1352550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5370" name="Group 32"/>
          <p:cNvGrpSpPr>
            <a:grpSpLocks/>
          </p:cNvGrpSpPr>
          <p:nvPr/>
        </p:nvGrpSpPr>
        <p:grpSpPr bwMode="auto">
          <a:xfrm>
            <a:off x="6003925" y="631825"/>
            <a:ext cx="2865438" cy="592138"/>
            <a:chOff x="3094038" y="4298762"/>
            <a:chExt cx="2865465" cy="592326"/>
          </a:xfrm>
        </p:grpSpPr>
        <p:graphicFrame>
          <p:nvGraphicFramePr>
            <p:cNvPr id="15364" name="Object 4"/>
            <p:cNvGraphicFramePr>
              <a:graphicFrameLocks noChangeAspect="1"/>
            </p:cNvGraphicFramePr>
            <p:nvPr/>
          </p:nvGraphicFramePr>
          <p:xfrm>
            <a:off x="3134638" y="4298762"/>
            <a:ext cx="43815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40" name="Equation" r:id="rId8" imgW="291960" imgH="203040" progId="Equation.3">
                    <p:embed/>
                  </p:oleObj>
                </mc:Choice>
                <mc:Fallback>
                  <p:oleObj name="Equation" r:id="rId8" imgW="29196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34638" y="4298762"/>
                          <a:ext cx="438150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5" name="Straight Arrow Connector 34"/>
            <p:cNvCxnSpPr/>
            <p:nvPr/>
          </p:nvCxnSpPr>
          <p:spPr>
            <a:xfrm>
              <a:off x="4505339" y="4662415"/>
              <a:ext cx="914409" cy="1588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4008447" y="4433743"/>
              <a:ext cx="519118" cy="45734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092585" y="4508379"/>
              <a:ext cx="361953" cy="27790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marL="342900" indent="-342900" algn="ctr">
                <a:spcBef>
                  <a:spcPct val="20000"/>
                </a:spcBef>
                <a:defRPr/>
              </a:pPr>
              <a:r>
                <a:rPr lang="en-US" sz="1800" b="1" kern="0" dirty="0">
                  <a:latin typeface="+mn-lt"/>
                  <a:cs typeface="+mn-cs"/>
                </a:rPr>
                <a:t>D</a:t>
              </a:r>
              <a:endParaRPr lang="en-US" sz="1800" b="1" kern="0" baseline="30000" dirty="0">
                <a:latin typeface="+mn-lt"/>
                <a:cs typeface="+mn-cs"/>
              </a:endParaRP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>
              <a:off x="3094038" y="4662415"/>
              <a:ext cx="914409" cy="1588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5365" name="Object 5"/>
            <p:cNvGraphicFramePr>
              <a:graphicFrameLocks noChangeAspect="1"/>
            </p:cNvGraphicFramePr>
            <p:nvPr/>
          </p:nvGraphicFramePr>
          <p:xfrm>
            <a:off x="4606953" y="4312718"/>
            <a:ext cx="135255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41" name="Equation" r:id="rId10" imgW="901440" imgH="203040" progId="Equation.3">
                    <p:embed/>
                  </p:oleObj>
                </mc:Choice>
                <mc:Fallback>
                  <p:oleObj name="Equation" r:id="rId10" imgW="90144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06953" y="4312718"/>
                          <a:ext cx="1352550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5366" name="Object 6"/>
          <p:cNvGraphicFramePr>
            <a:graphicFrameLocks noChangeAspect="1"/>
          </p:cNvGraphicFramePr>
          <p:nvPr/>
        </p:nvGraphicFramePr>
        <p:xfrm>
          <a:off x="6564313" y="2052638"/>
          <a:ext cx="146685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" name="Equation" r:id="rId11" imgW="977760" imgH="228600" progId="Equation.3">
                  <p:embed/>
                </p:oleObj>
              </mc:Choice>
              <mc:Fallback>
                <p:oleObj name="Equation" r:id="rId11" imgW="9777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4313" y="2052638"/>
                        <a:ext cx="146685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371" name="Picture 2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2" t="37732" r="7857" b="17087"/>
          <a:stretch>
            <a:fillRect/>
          </a:stretch>
        </p:blipFill>
        <p:spPr bwMode="auto">
          <a:xfrm>
            <a:off x="357188" y="2822575"/>
            <a:ext cx="8442325" cy="331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118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3"/>
          <p:cNvSpPr txBox="1">
            <a:spLocks noChangeArrowheads="1"/>
          </p:cNvSpPr>
          <p:nvPr/>
        </p:nvSpPr>
        <p:spPr bwMode="auto">
          <a:xfrm>
            <a:off x="227013" y="57150"/>
            <a:ext cx="8578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>
                <a:solidFill>
                  <a:schemeClr val="accent2"/>
                </a:solidFill>
              </a:rPr>
              <a:t>Transfer Function Example</a:t>
            </a:r>
          </a:p>
        </p:txBody>
      </p:sp>
      <p:pic>
        <p:nvPicPr>
          <p:cNvPr id="16389" name="Picture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6" t="50270" r="7234" b="4765"/>
          <a:stretch>
            <a:fillRect/>
          </a:stretch>
        </p:blipFill>
        <p:spPr bwMode="auto">
          <a:xfrm>
            <a:off x="4029075" y="539750"/>
            <a:ext cx="489585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2563" y="576263"/>
            <a:ext cx="8742362" cy="26162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65100" indent="-1651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1800" b="1" dirty="0">
                <a:cs typeface="+mn-cs"/>
              </a:rPr>
              <a:t>Redraw using </a:t>
            </a:r>
            <a:r>
              <a:rPr lang="en-US" sz="1800" i="1" dirty="0">
                <a:cs typeface="+mn-cs"/>
              </a:rPr>
              <a:t>z</a:t>
            </a:r>
            <a:r>
              <a:rPr lang="en-US" sz="1800" b="1" dirty="0">
                <a:cs typeface="+mn-cs"/>
              </a:rPr>
              <a:t>-transform:</a:t>
            </a:r>
          </a:p>
          <a:p>
            <a:pPr marL="165100" indent="-165100">
              <a:spcAft>
                <a:spcPts val="84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latin typeface="+mn-lt"/>
                <a:cs typeface="+mn-cs"/>
              </a:rPr>
              <a:t>Write equations for the behavior at </a:t>
            </a:r>
            <a:br>
              <a:rPr lang="en-US" sz="1800" b="1" kern="0" dirty="0">
                <a:latin typeface="+mn-lt"/>
                <a:cs typeface="+mn-cs"/>
              </a:rPr>
            </a:br>
            <a:r>
              <a:rPr lang="en-US" sz="1800" b="1" kern="0" dirty="0">
                <a:latin typeface="+mn-lt"/>
                <a:cs typeface="+mn-cs"/>
              </a:rPr>
              <a:t>each of the summation nodes:</a:t>
            </a:r>
          </a:p>
          <a:p>
            <a:pPr marL="165100" indent="-165100">
              <a:spcAft>
                <a:spcPts val="128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latin typeface="+mn-lt"/>
                <a:cs typeface="+mn-cs"/>
              </a:rPr>
              <a:t>Three equations and three unknowns: solve the first for </a:t>
            </a:r>
            <a:r>
              <a:rPr lang="en-US" sz="1800" i="1" kern="0" dirty="0">
                <a:latin typeface="+mn-lt"/>
                <a:cs typeface="+mn-cs"/>
              </a:rPr>
              <a:t>Q</a:t>
            </a:r>
            <a:r>
              <a:rPr lang="en-US" sz="1800" i="1" kern="0" baseline="-25000" dirty="0">
                <a:latin typeface="+mn-lt"/>
                <a:cs typeface="+mn-cs"/>
              </a:rPr>
              <a:t>1</a:t>
            </a:r>
            <a:r>
              <a:rPr lang="en-US" sz="1800" kern="0" dirty="0">
                <a:latin typeface="+mn-lt"/>
                <a:cs typeface="+mn-cs"/>
              </a:rPr>
              <a:t>(</a:t>
            </a:r>
            <a:r>
              <a:rPr lang="en-US" sz="1800" i="1" kern="0" dirty="0">
                <a:latin typeface="+mn-lt"/>
                <a:cs typeface="+mn-cs"/>
              </a:rPr>
              <a:t>z</a:t>
            </a:r>
            <a:r>
              <a:rPr lang="en-US" sz="1800" kern="0" dirty="0">
                <a:latin typeface="+mn-lt"/>
                <a:cs typeface="+mn-cs"/>
              </a:rPr>
              <a:t>)</a:t>
            </a:r>
            <a:r>
              <a:rPr lang="en-US" sz="1800" b="1" kern="0" dirty="0">
                <a:latin typeface="+mn-lt"/>
                <a:cs typeface="+mn-cs"/>
              </a:rPr>
              <a:t> and substitute into the other two equations.</a:t>
            </a:r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455613" y="1593850"/>
          <a:ext cx="219075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2" name="Equation" r:id="rId5" imgW="1460160" imgH="685800" progId="Equation.3">
                  <p:embed/>
                </p:oleObj>
              </mc:Choice>
              <mc:Fallback>
                <p:oleObj name="Equation" r:id="rId5" imgW="146016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1593850"/>
                        <a:ext cx="2190750" cy="1028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396875" y="3248025"/>
          <a:ext cx="7943850" cy="339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3" name="Equation" r:id="rId7" imgW="5295600" imgH="2260440" progId="Equation.3">
                  <p:embed/>
                </p:oleObj>
              </mc:Choice>
              <mc:Fallback>
                <p:oleObj name="Equation" r:id="rId7" imgW="5295600" imgH="226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875" y="3248025"/>
                        <a:ext cx="7943850" cy="3390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4896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3"/>
          <p:cNvSpPr txBox="1">
            <a:spLocks noChangeArrowheads="1"/>
          </p:cNvSpPr>
          <p:nvPr/>
        </p:nvSpPr>
        <p:spPr bwMode="auto">
          <a:xfrm>
            <a:off x="227013" y="57150"/>
            <a:ext cx="8578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>
                <a:solidFill>
                  <a:schemeClr val="accent2"/>
                </a:solidFill>
              </a:rPr>
              <a:t>Basic Interconnections of Transfer Functions</a:t>
            </a:r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8" t="17294" r="8093" b="1117"/>
          <a:stretch>
            <a:fillRect/>
          </a:stretch>
        </p:blipFill>
        <p:spPr bwMode="auto">
          <a:xfrm>
            <a:off x="600075" y="854075"/>
            <a:ext cx="7913688" cy="565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010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3"/>
          <p:cNvSpPr txBox="1">
            <a:spLocks noChangeArrowheads="1"/>
          </p:cNvSpPr>
          <p:nvPr/>
        </p:nvSpPr>
        <p:spPr bwMode="auto">
          <a:xfrm>
            <a:off x="227013" y="57150"/>
            <a:ext cx="8578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>
                <a:solidFill>
                  <a:schemeClr val="accent2"/>
                </a:solidFill>
              </a:rPr>
              <a:t>Summary</a:t>
            </a:r>
          </a:p>
        </p:txBody>
      </p:sp>
      <p:sp>
        <p:nvSpPr>
          <p:cNvPr id="24579" name="TextBox 5"/>
          <p:cNvSpPr txBox="1">
            <a:spLocks noChangeArrowheads="1"/>
          </p:cNvSpPr>
          <p:nvPr/>
        </p:nvSpPr>
        <p:spPr bwMode="auto">
          <a:xfrm>
            <a:off x="182563" y="638175"/>
            <a:ext cx="8721725" cy="495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68275" indent="-168275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altLang="en-US" sz="1800" b="1"/>
              <a:t>Introduced additional properties of the </a:t>
            </a:r>
            <a:r>
              <a:rPr lang="en-US" altLang="en-US" sz="1800" i="1"/>
              <a:t>z</a:t>
            </a:r>
            <a:r>
              <a:rPr lang="en-US" altLang="en-US" sz="1800" b="1"/>
              <a:t>-transform.</a:t>
            </a:r>
          </a:p>
          <a:p>
            <a:pPr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altLang="en-US" sz="1800" b="1"/>
              <a:t>Derived the convolution property for DT LTI systems.</a:t>
            </a:r>
          </a:p>
          <a:p>
            <a:pPr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altLang="en-US" sz="1800" b="1"/>
              <a:t>Introduced two practical ways to compute the inverse</a:t>
            </a:r>
            <a:r>
              <a:rPr lang="en-US" altLang="en-US" sz="1800" i="1"/>
              <a:t> z</a:t>
            </a:r>
            <a:r>
              <a:rPr lang="en-US" altLang="en-US" sz="1800" b="1"/>
              <a:t>-transform: long division and partial fractions expansion.</a:t>
            </a:r>
          </a:p>
          <a:p>
            <a:pPr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altLang="en-US" sz="1800" b="1"/>
              <a:t>Worked examples of each and demonstrated how to solve these problems using MATLAB.</a:t>
            </a:r>
          </a:p>
          <a:p>
            <a:pPr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altLang="en-US" sz="1800" b="1"/>
              <a:t>Demonstration: Frequency response using a Java applet that allows you to visualize </a:t>
            </a:r>
            <a:r>
              <a:rPr lang="en-US" altLang="en-US" sz="1800" b="1">
                <a:hlinkClick r:id="rId2"/>
              </a:rPr>
              <a:t>poles and zeros in the complex plane</a:t>
            </a:r>
            <a:r>
              <a:rPr lang="en-US" altLang="en-US" sz="1800" b="1"/>
              <a:t>.</a:t>
            </a:r>
          </a:p>
          <a:p>
            <a:pPr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altLang="en-US" sz="1800" b="1"/>
              <a:t>Demonstrated the solution of N</a:t>
            </a:r>
            <a:r>
              <a:rPr lang="en-US" altLang="en-US" sz="1800" b="1" baseline="30000"/>
              <a:t>th</a:t>
            </a:r>
            <a:r>
              <a:rPr lang="en-US" altLang="en-US" sz="1800" b="1"/>
              <a:t>-order difference equations using the</a:t>
            </a:r>
            <a:br>
              <a:rPr lang="en-US" altLang="en-US" sz="1800" b="1"/>
            </a:br>
            <a:r>
              <a:rPr lang="en-US" altLang="en-US" sz="1800" i="1"/>
              <a:t>z</a:t>
            </a:r>
            <a:r>
              <a:rPr lang="en-US" altLang="en-US" sz="1800" b="1"/>
              <a:t>-transform: general response is an exponential.</a:t>
            </a:r>
          </a:p>
          <a:p>
            <a:pPr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altLang="en-US" sz="1800" b="1">
                <a:solidFill>
                  <a:schemeClr val="tx2"/>
                </a:solidFill>
              </a:rPr>
              <a:t>Demonstrated how to develop and decompose signal flow graphs using the </a:t>
            </a:r>
            <a:br>
              <a:rPr lang="en-US" altLang="en-US" sz="1800" b="1">
                <a:solidFill>
                  <a:schemeClr val="tx2"/>
                </a:solidFill>
              </a:rPr>
            </a:br>
            <a:r>
              <a:rPr lang="en-US" altLang="en-US" sz="1800" i="1"/>
              <a:t>z</a:t>
            </a:r>
            <a:r>
              <a:rPr lang="en-US" altLang="en-US" sz="1800" b="1"/>
              <a:t>-</a:t>
            </a:r>
            <a:r>
              <a:rPr lang="en-US" altLang="en-US" sz="1800" b="1">
                <a:solidFill>
                  <a:schemeClr val="tx2"/>
                </a:solidFill>
              </a:rPr>
              <a:t>transform: introduced a component, the delay, which is equivalent to differentiation in the </a:t>
            </a:r>
            <a:r>
              <a:rPr lang="en-US" altLang="en-US" sz="1800" i="1">
                <a:solidFill>
                  <a:schemeClr val="tx2"/>
                </a:solidFill>
              </a:rPr>
              <a:t>s</a:t>
            </a:r>
            <a:r>
              <a:rPr lang="en-US" altLang="en-US" sz="1800" b="1">
                <a:solidFill>
                  <a:schemeClr val="tx2"/>
                </a:solidFill>
              </a:rPr>
              <a:t>-plane.</a:t>
            </a:r>
            <a:endParaRPr lang="en-US" altLang="en-US" sz="1800" b="1"/>
          </a:p>
          <a:p>
            <a:pPr eaLnBrk="1" hangingPunct="1">
              <a:spcAft>
                <a:spcPts val="1200"/>
              </a:spcAft>
              <a:buFont typeface="Arial" charset="0"/>
              <a:buChar char="•"/>
            </a:pPr>
            <a:endParaRPr lang="en-US" altLang="en-US" sz="1800" b="1"/>
          </a:p>
        </p:txBody>
      </p:sp>
    </p:spTree>
    <p:extLst>
      <p:ext uri="{BB962C8B-B14F-4D97-AF65-F5344CB8AC3E}">
        <p14:creationId xmlns:p14="http://schemas.microsoft.com/office/powerpoint/2010/main" val="79803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Text Box 3"/>
          <p:cNvSpPr txBox="1">
            <a:spLocks noChangeArrowheads="1"/>
          </p:cNvSpPr>
          <p:nvPr/>
        </p:nvSpPr>
        <p:spPr bwMode="auto">
          <a:xfrm>
            <a:off x="227013" y="57150"/>
            <a:ext cx="8578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>
                <a:solidFill>
                  <a:schemeClr val="accent2"/>
                </a:solidFill>
              </a:rPr>
              <a:t>Convolution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2563" y="576263"/>
            <a:ext cx="8742362" cy="583247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65100" indent="-165100">
              <a:spcAft>
                <a:spcPts val="3000"/>
              </a:spcAft>
              <a:buFont typeface="Arial" pitchFamily="34" charset="0"/>
              <a:buChar char="•"/>
              <a:defRPr/>
            </a:pPr>
            <a:r>
              <a:rPr lang="en-US" sz="1800" b="1" dirty="0">
                <a:cs typeface="+mn-cs"/>
              </a:rPr>
              <a:t>Convolution:</a:t>
            </a:r>
          </a:p>
          <a:p>
            <a:pPr marL="165100" indent="-165100">
              <a:spcAft>
                <a:spcPts val="7800"/>
              </a:spcAft>
              <a:defRPr/>
            </a:pPr>
            <a:r>
              <a:rPr lang="en-US" sz="1800" b="1" kern="0" dirty="0">
                <a:latin typeface="+mn-lt"/>
                <a:cs typeface="+mn-cs"/>
              </a:rPr>
              <a:t>	Proof:</a:t>
            </a:r>
          </a:p>
          <a:p>
            <a:pPr marL="165100" indent="-165100">
              <a:spcAft>
                <a:spcPts val="9600"/>
              </a:spcAft>
              <a:defRPr/>
            </a:pPr>
            <a:r>
              <a:rPr lang="en-US" sz="1800" b="1" kern="0" dirty="0">
                <a:latin typeface="+mn-lt"/>
                <a:cs typeface="+mn-cs"/>
              </a:rPr>
              <a:t>	Change of index on the second sum:</a:t>
            </a:r>
          </a:p>
          <a:p>
            <a:pPr marL="165100" indent="-165100">
              <a:spcAft>
                <a:spcPts val="1200"/>
              </a:spcAft>
              <a:defRPr/>
            </a:pPr>
            <a:r>
              <a:rPr lang="en-US" sz="1800" b="1" kern="0" dirty="0">
                <a:latin typeface="+mn-lt"/>
                <a:cs typeface="+mn-cs"/>
              </a:rPr>
              <a:t>	The ROC is at least the intersection of the ROCs of </a:t>
            </a:r>
            <a:r>
              <a:rPr lang="en-US" sz="1800" i="1" kern="0" dirty="0">
                <a:latin typeface="+mn-lt"/>
                <a:cs typeface="+mn-cs"/>
              </a:rPr>
              <a:t>x</a:t>
            </a:r>
            <a:r>
              <a:rPr lang="en-US" sz="1800" kern="0" dirty="0">
                <a:latin typeface="+mn-lt"/>
                <a:cs typeface="+mn-cs"/>
              </a:rPr>
              <a:t>[</a:t>
            </a:r>
            <a:r>
              <a:rPr lang="en-US" sz="1800" i="1" kern="0" dirty="0">
                <a:latin typeface="+mn-lt"/>
                <a:cs typeface="+mn-cs"/>
              </a:rPr>
              <a:t>n</a:t>
            </a:r>
            <a:r>
              <a:rPr lang="en-US" sz="1800" kern="0" dirty="0">
                <a:latin typeface="+mn-lt"/>
                <a:cs typeface="+mn-cs"/>
              </a:rPr>
              <a:t>]</a:t>
            </a:r>
            <a:r>
              <a:rPr lang="en-US" sz="1800" b="1" kern="0" dirty="0">
                <a:latin typeface="+mn-lt"/>
                <a:cs typeface="+mn-cs"/>
              </a:rPr>
              <a:t> and </a:t>
            </a:r>
            <a:r>
              <a:rPr lang="en-US" sz="1800" i="1" kern="0" dirty="0">
                <a:latin typeface="+mn-lt"/>
                <a:cs typeface="+mn-cs"/>
              </a:rPr>
              <a:t>h</a:t>
            </a:r>
            <a:r>
              <a:rPr lang="en-US" sz="1800" kern="0" dirty="0">
                <a:latin typeface="+mn-lt"/>
                <a:cs typeface="+mn-cs"/>
              </a:rPr>
              <a:t>[</a:t>
            </a:r>
            <a:r>
              <a:rPr lang="en-US" sz="1800" i="1" kern="0" dirty="0">
                <a:latin typeface="+mn-lt"/>
                <a:cs typeface="+mn-cs"/>
              </a:rPr>
              <a:t>n</a:t>
            </a:r>
            <a:r>
              <a:rPr lang="en-US" sz="1800" kern="0" dirty="0">
                <a:latin typeface="+mn-lt"/>
                <a:cs typeface="+mn-cs"/>
              </a:rPr>
              <a:t>]</a:t>
            </a:r>
            <a:r>
              <a:rPr lang="en-US" sz="1800" b="1" kern="0" dirty="0">
                <a:latin typeface="+mn-lt"/>
                <a:cs typeface="+mn-cs"/>
              </a:rPr>
              <a:t>, but can be a larger region if there is pole/zero cancellation.</a:t>
            </a:r>
          </a:p>
          <a:p>
            <a:pPr marL="165100" indent="-165100">
              <a:spcAft>
                <a:spcPts val="54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latin typeface="+mn-lt"/>
                <a:cs typeface="+mn-cs"/>
              </a:rPr>
              <a:t>The system transfer function is completely analogous to the CT case:</a:t>
            </a:r>
          </a:p>
          <a:p>
            <a:pPr marL="165100" indent="-1651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latin typeface="+mn-lt"/>
                <a:cs typeface="+mn-cs"/>
              </a:rPr>
              <a:t>Causality:</a:t>
            </a:r>
          </a:p>
          <a:p>
            <a:pPr marL="165100" indent="-165100">
              <a:spcAft>
                <a:spcPts val="1200"/>
              </a:spcAft>
              <a:defRPr/>
            </a:pPr>
            <a:r>
              <a:rPr lang="en-US" sz="1800" b="1" kern="0" dirty="0">
                <a:latin typeface="+mn-lt"/>
                <a:cs typeface="+mn-cs"/>
              </a:rPr>
              <a:t>	Implies the ROC must be the exterior of a circle and include </a:t>
            </a:r>
            <a:r>
              <a:rPr lang="en-US" sz="1800" i="1" kern="0" dirty="0">
                <a:latin typeface="+mn-lt"/>
                <a:cs typeface="+mn-cs"/>
              </a:rPr>
              <a:t>z </a:t>
            </a:r>
            <a:r>
              <a:rPr lang="en-US" sz="1800" kern="0" dirty="0">
                <a:latin typeface="+mn-lt"/>
                <a:cs typeface="+mn-cs"/>
              </a:rPr>
              <a:t>=</a:t>
            </a:r>
            <a:r>
              <a:rPr lang="en-US" sz="1800" i="1" kern="0" dirty="0">
                <a:latin typeface="+mn-lt"/>
                <a:cs typeface="+mn-cs"/>
              </a:rPr>
              <a:t> </a:t>
            </a:r>
            <a:r>
              <a:rPr lang="en-US" sz="1800" i="1" kern="0" dirty="0">
                <a:latin typeface="+mn-lt"/>
                <a:cs typeface="+mn-cs"/>
                <a:sym typeface="Symbol"/>
              </a:rPr>
              <a:t></a:t>
            </a:r>
            <a:r>
              <a:rPr lang="en-US" sz="1800" b="1" kern="0" dirty="0">
                <a:latin typeface="+mn-lt"/>
                <a:cs typeface="+mn-cs"/>
                <a:sym typeface="Symbol"/>
              </a:rPr>
              <a:t>.</a:t>
            </a:r>
            <a:r>
              <a:rPr lang="en-US" sz="1800" b="1" kern="0" dirty="0">
                <a:latin typeface="+mn-lt"/>
                <a:cs typeface="+mn-cs"/>
              </a:rPr>
              <a:t> </a:t>
            </a: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917700" y="434975"/>
          <a:ext cx="42291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Equation" r:id="rId4" imgW="2819160" imgH="431640" progId="Equation.3">
                  <p:embed/>
                </p:oleObj>
              </mc:Choice>
              <mc:Fallback>
                <p:oleObj name="Equation" r:id="rId4" imgW="28191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7700" y="434975"/>
                        <a:ext cx="422910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12"/>
          <p:cNvGraphicFramePr>
            <a:graphicFrameLocks noChangeAspect="1"/>
          </p:cNvGraphicFramePr>
          <p:nvPr/>
        </p:nvGraphicFramePr>
        <p:xfrm>
          <a:off x="1087438" y="1060450"/>
          <a:ext cx="5715000" cy="140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Equation" r:id="rId6" imgW="3809880" imgH="939600" progId="Equation.3">
                  <p:embed/>
                </p:oleObj>
              </mc:Choice>
              <mc:Fallback>
                <p:oleObj name="Equation" r:id="rId6" imgW="3809880" imgH="93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7438" y="1060450"/>
                        <a:ext cx="5715000" cy="1409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13"/>
          <p:cNvGraphicFramePr>
            <a:graphicFrameLocks noChangeAspect="1"/>
          </p:cNvGraphicFramePr>
          <p:nvPr/>
        </p:nvGraphicFramePr>
        <p:xfrm>
          <a:off x="4413250" y="2501900"/>
          <a:ext cx="93345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quation" r:id="rId8" imgW="622080" imgH="177480" progId="Equation.3">
                  <p:embed/>
                </p:oleObj>
              </mc:Choice>
              <mc:Fallback>
                <p:oleObj name="Equation" r:id="rId8" imgW="6220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3250" y="2501900"/>
                        <a:ext cx="933450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14"/>
          <p:cNvGraphicFramePr>
            <a:graphicFrameLocks noChangeAspect="1"/>
          </p:cNvGraphicFramePr>
          <p:nvPr/>
        </p:nvGraphicFramePr>
        <p:xfrm>
          <a:off x="1092200" y="2857500"/>
          <a:ext cx="645795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Equation" r:id="rId10" imgW="4305240" imgH="685800" progId="Equation.3">
                  <p:embed/>
                </p:oleObj>
              </mc:Choice>
              <mc:Fallback>
                <p:oleObj name="Equation" r:id="rId10" imgW="430524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2200" y="2857500"/>
                        <a:ext cx="6457950" cy="1028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15"/>
          <p:cNvGraphicFramePr>
            <a:graphicFrameLocks noChangeAspect="1"/>
          </p:cNvGraphicFramePr>
          <p:nvPr/>
        </p:nvGraphicFramePr>
        <p:xfrm>
          <a:off x="455613" y="4970463"/>
          <a:ext cx="28003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Equation" r:id="rId12" imgW="1866600" imgH="431640" progId="Equation.3">
                  <p:embed/>
                </p:oleObj>
              </mc:Choice>
              <mc:Fallback>
                <p:oleObj name="Equation" r:id="rId12" imgW="18666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4970463"/>
                        <a:ext cx="280035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5" name="Object 16"/>
          <p:cNvGraphicFramePr>
            <a:graphicFrameLocks noChangeAspect="1"/>
          </p:cNvGraphicFramePr>
          <p:nvPr/>
        </p:nvGraphicFramePr>
        <p:xfrm>
          <a:off x="1454150" y="5684838"/>
          <a:ext cx="146685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Equation" r:id="rId14" imgW="977760" imgH="203040" progId="Equation.3">
                  <p:embed/>
                </p:oleObj>
              </mc:Choice>
              <mc:Fallback>
                <p:oleObj name="Equation" r:id="rId14" imgW="9777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4150" y="5684838"/>
                        <a:ext cx="1466850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615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Text Box 3"/>
          <p:cNvSpPr txBox="1">
            <a:spLocks noChangeArrowheads="1"/>
          </p:cNvSpPr>
          <p:nvPr/>
        </p:nvSpPr>
        <p:spPr bwMode="auto">
          <a:xfrm>
            <a:off x="227013" y="57150"/>
            <a:ext cx="8578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>
                <a:solidFill>
                  <a:schemeClr val="accent2"/>
                </a:solidFill>
              </a:rPr>
              <a:t>Initial-Value and Final-Value Theorems (One-Sided ZT)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2563" y="576263"/>
            <a:ext cx="8742362" cy="43815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65100" indent="-1651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1800" b="1" dirty="0">
                <a:cs typeface="+mn-cs"/>
              </a:rPr>
              <a:t>Initial Value Theorem:</a:t>
            </a:r>
            <a:endParaRPr lang="en-US" sz="1800" b="1" kern="0" dirty="0">
              <a:latin typeface="+mn-lt"/>
              <a:cs typeface="+mn-cs"/>
            </a:endParaRPr>
          </a:p>
          <a:p>
            <a:pPr marL="165100" indent="-165100">
              <a:spcAft>
                <a:spcPts val="3600"/>
              </a:spcAft>
              <a:defRPr/>
            </a:pPr>
            <a:r>
              <a:rPr lang="en-US" sz="1800" b="1" kern="0" dirty="0">
                <a:latin typeface="+mn-lt"/>
                <a:cs typeface="+mn-cs"/>
              </a:rPr>
              <a:t>	Proof:</a:t>
            </a:r>
          </a:p>
          <a:p>
            <a:pPr marL="165100" indent="-165100">
              <a:spcAft>
                <a:spcPts val="36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latin typeface="+mn-lt"/>
                <a:cs typeface="+mn-cs"/>
              </a:rPr>
              <a:t>Final Value Theorem:</a:t>
            </a:r>
            <a:endParaRPr lang="en-US" sz="1800" b="1" dirty="0">
              <a:cs typeface="+mn-cs"/>
            </a:endParaRPr>
          </a:p>
          <a:p>
            <a:pPr marL="165100" indent="-165100">
              <a:spcAft>
                <a:spcPts val="128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latin typeface="+mn-lt"/>
                <a:cs typeface="+mn-cs"/>
              </a:rPr>
              <a:t>Example:</a:t>
            </a:r>
          </a:p>
          <a:p>
            <a:pPr marL="165100" indent="-165100">
              <a:spcAft>
                <a:spcPts val="128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latin typeface="+mn-lt"/>
                <a:cs typeface="+mn-cs"/>
              </a:rPr>
              <a:t>Tables 7.2 and 7.3 in the textbook contain a summary of the </a:t>
            </a:r>
            <a:r>
              <a:rPr lang="en-US" sz="1800" i="1" kern="0" dirty="0">
                <a:latin typeface="+mn-lt"/>
                <a:cs typeface="+mn-cs"/>
              </a:rPr>
              <a:t>z</a:t>
            </a:r>
            <a:r>
              <a:rPr lang="en-US" sz="1800" b="1" kern="0" dirty="0">
                <a:latin typeface="+mn-lt"/>
                <a:cs typeface="+mn-cs"/>
              </a:rPr>
              <a:t>-Transform properties and common transform pairs.</a:t>
            </a:r>
          </a:p>
        </p:txBody>
      </p:sp>
      <p:graphicFrame>
        <p:nvGraphicFramePr>
          <p:cNvPr id="3074" name="Object 8"/>
          <p:cNvGraphicFramePr>
            <a:graphicFrameLocks noChangeAspect="1"/>
          </p:cNvGraphicFramePr>
          <p:nvPr/>
        </p:nvGraphicFramePr>
        <p:xfrm>
          <a:off x="2854325" y="584200"/>
          <a:ext cx="14859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Equation" r:id="rId4" imgW="990360" imgH="279360" progId="Equation.3">
                  <p:embed/>
                </p:oleObj>
              </mc:Choice>
              <mc:Fallback>
                <p:oleObj name="Equation" r:id="rId4" imgW="99036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4325" y="584200"/>
                        <a:ext cx="1485900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9"/>
          <p:cNvGraphicFramePr>
            <a:graphicFrameLocks noChangeAspect="1"/>
          </p:cNvGraphicFramePr>
          <p:nvPr/>
        </p:nvGraphicFramePr>
        <p:xfrm>
          <a:off x="1154113" y="854075"/>
          <a:ext cx="51625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Equation" r:id="rId6" imgW="3441600" imgH="431640" progId="Equation.3">
                  <p:embed/>
                </p:oleObj>
              </mc:Choice>
              <mc:Fallback>
                <p:oleObj name="Equation" r:id="rId6" imgW="34416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4113" y="854075"/>
                        <a:ext cx="516255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10"/>
          <p:cNvGraphicFramePr>
            <a:graphicFrameLocks noChangeAspect="1"/>
          </p:cNvGraphicFramePr>
          <p:nvPr/>
        </p:nvGraphicFramePr>
        <p:xfrm>
          <a:off x="2794000" y="1711325"/>
          <a:ext cx="23622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Equation" r:id="rId8" imgW="1574640" imgH="279360" progId="Equation.3">
                  <p:embed/>
                </p:oleObj>
              </mc:Choice>
              <mc:Fallback>
                <p:oleObj name="Equation" r:id="rId8" imgW="1574640" imgH="279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4000" y="1711325"/>
                        <a:ext cx="2362200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7" name="Object 11"/>
          <p:cNvGraphicFramePr>
            <a:graphicFrameLocks noChangeAspect="1"/>
          </p:cNvGraphicFramePr>
          <p:nvPr/>
        </p:nvGraphicFramePr>
        <p:xfrm>
          <a:off x="1552575" y="2311400"/>
          <a:ext cx="4991100" cy="140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Equation" r:id="rId10" imgW="3327120" imgH="939600" progId="Equation.3">
                  <p:embed/>
                </p:oleObj>
              </mc:Choice>
              <mc:Fallback>
                <p:oleObj name="Equation" r:id="rId10" imgW="3327120" imgH="93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2575" y="2311400"/>
                        <a:ext cx="4991100" cy="1409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6483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Text Box 3"/>
          <p:cNvSpPr txBox="1">
            <a:spLocks noChangeArrowheads="1"/>
          </p:cNvSpPr>
          <p:nvPr/>
        </p:nvSpPr>
        <p:spPr bwMode="auto">
          <a:xfrm>
            <a:off x="227013" y="57150"/>
            <a:ext cx="8578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>
                <a:solidFill>
                  <a:schemeClr val="accent2"/>
                </a:solidFill>
              </a:rPr>
              <a:t>Long Division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2563" y="727075"/>
            <a:ext cx="8742362" cy="70802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65100" indent="-1651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1800" b="1" dirty="0">
                <a:cs typeface="+mn-cs"/>
              </a:rPr>
              <a:t>Consider:</a:t>
            </a:r>
            <a:endParaRPr lang="en-US" sz="1800" b="1" kern="0" dirty="0">
              <a:latin typeface="+mn-lt"/>
              <a:cs typeface="+mn-cs"/>
            </a:endParaRPr>
          </a:p>
          <a:p>
            <a:pPr marL="165100" indent="-165100">
              <a:spcAft>
                <a:spcPts val="1200"/>
              </a:spcAft>
              <a:defRPr/>
            </a:pPr>
            <a:r>
              <a:rPr lang="en-US" sz="1800" b="1" kern="0" dirty="0">
                <a:latin typeface="+mn-lt"/>
                <a:cs typeface="+mn-cs"/>
              </a:rPr>
              <a:t>	Solution:</a:t>
            </a:r>
            <a:endParaRPr lang="en-US" sz="1800" b="1" dirty="0">
              <a:cs typeface="+mn-cs"/>
            </a:endParaRPr>
          </a:p>
        </p:txBody>
      </p:sp>
      <p:graphicFrame>
        <p:nvGraphicFramePr>
          <p:cNvPr id="5122" name="Object 3"/>
          <p:cNvGraphicFramePr>
            <a:graphicFrameLocks noChangeAspect="1"/>
          </p:cNvGraphicFramePr>
          <p:nvPr/>
        </p:nvGraphicFramePr>
        <p:xfrm>
          <a:off x="1509713" y="568325"/>
          <a:ext cx="18097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Equation" r:id="rId4" imgW="1206360" imgH="419040" progId="Equation.3">
                  <p:embed/>
                </p:oleObj>
              </mc:Choice>
              <mc:Fallback>
                <p:oleObj name="Equation" r:id="rId4" imgW="12063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9713" y="568325"/>
                        <a:ext cx="1809750" cy="628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4"/>
          <p:cNvGraphicFramePr>
            <a:graphicFrameLocks noChangeAspect="1"/>
          </p:cNvGraphicFramePr>
          <p:nvPr/>
        </p:nvGraphicFramePr>
        <p:xfrm>
          <a:off x="455613" y="1593850"/>
          <a:ext cx="236220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Equation" r:id="rId6" imgW="1574640" imgH="914400" progId="Equation.3">
                  <p:embed/>
                </p:oleObj>
              </mc:Choice>
              <mc:Fallback>
                <p:oleObj name="Equation" r:id="rId6" imgW="1574640" imgH="914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1593850"/>
                        <a:ext cx="2362200" cy="1371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4" name="Object 5"/>
          <p:cNvGraphicFramePr>
            <a:graphicFrameLocks noChangeAspect="1"/>
          </p:cNvGraphicFramePr>
          <p:nvPr/>
        </p:nvGraphicFramePr>
        <p:xfrm>
          <a:off x="455613" y="3165475"/>
          <a:ext cx="3752850" cy="219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Equation" r:id="rId8" imgW="2501640" imgH="1460160" progId="Equation.3">
                  <p:embed/>
                </p:oleObj>
              </mc:Choice>
              <mc:Fallback>
                <p:oleObj name="Equation" r:id="rId8" imgW="2501640" imgH="1460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3165475"/>
                        <a:ext cx="3752850" cy="2190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5" name="Object 6"/>
          <p:cNvGraphicFramePr>
            <a:graphicFrameLocks noChangeAspect="1"/>
          </p:cNvGraphicFramePr>
          <p:nvPr/>
        </p:nvGraphicFramePr>
        <p:xfrm>
          <a:off x="4083050" y="1277938"/>
          <a:ext cx="4514850" cy="297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Equation" r:id="rId10" imgW="3009600" imgH="1981080" progId="Equation.3">
                  <p:embed/>
                </p:oleObj>
              </mc:Choice>
              <mc:Fallback>
                <p:oleObj name="Equation" r:id="rId10" imgW="3009600" imgH="1981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3050" y="1277938"/>
                        <a:ext cx="4514850" cy="297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6" name="Object 7"/>
          <p:cNvGraphicFramePr>
            <a:graphicFrameLocks noChangeAspect="1"/>
          </p:cNvGraphicFramePr>
          <p:nvPr/>
        </p:nvGraphicFramePr>
        <p:xfrm>
          <a:off x="455613" y="5707063"/>
          <a:ext cx="48768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Equation" r:id="rId12" imgW="3251160" imgH="457200" progId="Equation.3">
                  <p:embed/>
                </p:oleObj>
              </mc:Choice>
              <mc:Fallback>
                <p:oleObj name="Equation" r:id="rId12" imgW="32511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5707063"/>
                        <a:ext cx="4876800" cy="6858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621338" y="5905500"/>
            <a:ext cx="2968625" cy="277813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1800" b="1" kern="0" dirty="0">
                <a:solidFill>
                  <a:schemeClr val="accent1"/>
                </a:solidFill>
                <a:latin typeface="+mn-lt"/>
                <a:cs typeface="+mn-cs"/>
              </a:rPr>
              <a:t>Implications of stability?</a:t>
            </a:r>
          </a:p>
        </p:txBody>
      </p:sp>
    </p:spTree>
    <p:extLst>
      <p:ext uri="{BB962C8B-B14F-4D97-AF65-F5344CB8AC3E}">
        <p14:creationId xmlns:p14="http://schemas.microsoft.com/office/powerpoint/2010/main" val="279795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27013" y="57150"/>
            <a:ext cx="8578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>
                <a:solidFill>
                  <a:schemeClr val="accent2"/>
                </a:solidFill>
              </a:rPr>
              <a:t>Inverse </a:t>
            </a:r>
            <a:r>
              <a:rPr lang="en-US" altLang="en-US" i="1">
                <a:solidFill>
                  <a:schemeClr val="accent2"/>
                </a:solidFill>
              </a:rPr>
              <a:t>z</a:t>
            </a:r>
            <a:r>
              <a:rPr lang="en-US" altLang="en-US" b="1">
                <a:solidFill>
                  <a:schemeClr val="accent2"/>
                </a:solidFill>
              </a:rPr>
              <a:t>-Transform Using MATLAB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2563" y="727075"/>
            <a:ext cx="8742362" cy="50165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65100" indent="-1651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1800" b="1" dirty="0">
                <a:cs typeface="+mn-cs"/>
              </a:rPr>
              <a:t>Consider:</a:t>
            </a:r>
            <a:endParaRPr lang="en-US" sz="1800" b="1" kern="0" dirty="0">
              <a:latin typeface="+mn-lt"/>
              <a:cs typeface="+mn-cs"/>
            </a:endParaRPr>
          </a:p>
          <a:p>
            <a:pPr marL="165100" indent="-165100">
              <a:spcAft>
                <a:spcPts val="1200"/>
              </a:spcAft>
              <a:defRPr/>
            </a:pPr>
            <a:r>
              <a:rPr lang="en-US" sz="1800" b="1" kern="0" dirty="0">
                <a:latin typeface="+mn-lt"/>
                <a:cs typeface="+mn-cs"/>
              </a:rPr>
              <a:t>	MATLAB:</a:t>
            </a:r>
          </a:p>
          <a:p>
            <a:pPr marL="630238" indent="-165100">
              <a:spcAft>
                <a:spcPts val="1200"/>
              </a:spcAft>
              <a:defRPr/>
            </a:pPr>
            <a:r>
              <a:rPr lang="en-US" sz="1800" b="1" kern="0" dirty="0" err="1">
                <a:latin typeface="+mn-lt"/>
                <a:cs typeface="+mn-cs"/>
              </a:rPr>
              <a:t>Syms</a:t>
            </a:r>
            <a:r>
              <a:rPr lang="en-US" sz="1800" b="1" kern="0" dirty="0">
                <a:latin typeface="+mn-lt"/>
                <a:cs typeface="+mn-cs"/>
              </a:rPr>
              <a:t> X </a:t>
            </a:r>
            <a:r>
              <a:rPr lang="en-US" sz="1800" b="1" kern="0" dirty="0" err="1">
                <a:latin typeface="+mn-lt"/>
                <a:cs typeface="+mn-cs"/>
              </a:rPr>
              <a:t>x</a:t>
            </a:r>
            <a:r>
              <a:rPr lang="en-US" sz="1800" b="1" kern="0" dirty="0">
                <a:latin typeface="+mn-lt"/>
                <a:cs typeface="+mn-cs"/>
              </a:rPr>
              <a:t> z</a:t>
            </a:r>
          </a:p>
          <a:p>
            <a:pPr marL="630238" indent="-165100">
              <a:spcAft>
                <a:spcPts val="1200"/>
              </a:spcAft>
              <a:defRPr/>
            </a:pPr>
            <a:r>
              <a:rPr lang="en-US" sz="1800" b="1" kern="0" dirty="0">
                <a:latin typeface="+mn-lt"/>
                <a:cs typeface="+mn-cs"/>
              </a:rPr>
              <a:t>X = (8*z^3+2*z^2-5*z)/(z^3-1.75*z+.75);</a:t>
            </a:r>
          </a:p>
          <a:p>
            <a:pPr marL="630238" indent="-165100">
              <a:spcAft>
                <a:spcPts val="1200"/>
              </a:spcAft>
              <a:defRPr/>
            </a:pPr>
            <a:r>
              <a:rPr lang="en-US" sz="1800" b="1" kern="0" dirty="0">
                <a:latin typeface="+mn-lt"/>
                <a:cs typeface="+mn-cs"/>
              </a:rPr>
              <a:t>x = </a:t>
            </a:r>
            <a:r>
              <a:rPr lang="en-US" sz="1800" b="1" kern="0" dirty="0" err="1">
                <a:latin typeface="+mn-lt"/>
                <a:cs typeface="+mn-cs"/>
              </a:rPr>
              <a:t>iztrans</a:t>
            </a:r>
            <a:r>
              <a:rPr lang="en-US" sz="1800" b="1" kern="0" dirty="0">
                <a:latin typeface="+mn-lt"/>
                <a:cs typeface="+mn-cs"/>
              </a:rPr>
              <a:t>(X)</a:t>
            </a:r>
          </a:p>
          <a:p>
            <a:pPr marL="630238" indent="-165100">
              <a:spcAft>
                <a:spcPts val="1200"/>
              </a:spcAft>
              <a:defRPr/>
            </a:pPr>
            <a:r>
              <a:rPr lang="en-US" sz="1800" b="1" kern="0" dirty="0">
                <a:latin typeface="+mn-lt"/>
                <a:cs typeface="+mn-cs"/>
              </a:rPr>
              <a:t>x = 2*(1/2)^n+2*(-3/2)^n+4</a:t>
            </a:r>
          </a:p>
          <a:p>
            <a:pPr marL="165100">
              <a:spcAft>
                <a:spcPts val="1200"/>
              </a:spcAft>
              <a:defRPr/>
            </a:pPr>
            <a:r>
              <a:rPr lang="en-US" sz="1800" b="1" kern="0" dirty="0">
                <a:latin typeface="+mn-lt"/>
                <a:cs typeface="+mn-cs"/>
              </a:rPr>
              <a:t>Evaluate numerically:</a:t>
            </a:r>
          </a:p>
          <a:p>
            <a:pPr marL="465138">
              <a:spcAft>
                <a:spcPts val="1200"/>
              </a:spcAft>
              <a:defRPr/>
            </a:pPr>
            <a:r>
              <a:rPr lang="en-US" sz="1800" b="1" kern="0" dirty="0">
                <a:latin typeface="+mn-lt"/>
                <a:cs typeface="+mn-cs"/>
              </a:rPr>
              <a:t>num = [8 2 -5 0];</a:t>
            </a:r>
          </a:p>
          <a:p>
            <a:pPr marL="465138">
              <a:spcAft>
                <a:spcPts val="1200"/>
              </a:spcAft>
              <a:defRPr/>
            </a:pPr>
            <a:r>
              <a:rPr lang="en-US" sz="1800" b="1" kern="0" dirty="0">
                <a:latin typeface="+mn-lt"/>
                <a:cs typeface="+mn-cs"/>
              </a:rPr>
              <a:t>den = [1 0 -1.75 .75];</a:t>
            </a:r>
          </a:p>
          <a:p>
            <a:pPr marL="465138">
              <a:spcAft>
                <a:spcPts val="1200"/>
              </a:spcAft>
              <a:defRPr/>
            </a:pPr>
            <a:r>
              <a:rPr lang="en-US" sz="1800" b="1" kern="0" dirty="0">
                <a:latin typeface="+mn-lt"/>
                <a:cs typeface="+mn-cs"/>
              </a:rPr>
              <a:t>x = filter(num, den, [1 zeros(1,9)])</a:t>
            </a:r>
          </a:p>
          <a:p>
            <a:pPr marL="465138">
              <a:spcAft>
                <a:spcPts val="1200"/>
              </a:spcAft>
              <a:defRPr/>
            </a:pPr>
            <a:r>
              <a:rPr lang="en-US" sz="1800" b="1" kern="0" dirty="0">
                <a:latin typeface="+mn-lt"/>
                <a:cs typeface="+mn-cs"/>
              </a:rPr>
              <a:t>Output:</a:t>
            </a:r>
          </a:p>
          <a:p>
            <a:pPr marL="465138">
              <a:spcAft>
                <a:spcPts val="1200"/>
              </a:spcAft>
              <a:defRPr/>
            </a:pPr>
            <a:r>
              <a:rPr lang="en-US" sz="1800" b="1" kern="0" dirty="0">
                <a:latin typeface="+mn-lt"/>
                <a:cs typeface="+mn-cs"/>
              </a:rPr>
              <a:t>8   2   9   -2.5   14.25   -11.125   26.8125   -30.1563   55.2656</a:t>
            </a:r>
            <a:endParaRPr lang="en-US" sz="1800" b="1" dirty="0">
              <a:cs typeface="+mn-cs"/>
            </a:endParaRPr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1570038" y="569913"/>
          <a:ext cx="22288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Equation" r:id="rId4" imgW="1485720" imgH="419040" progId="Equation.3">
                  <p:embed/>
                </p:oleObj>
              </mc:Choice>
              <mc:Fallback>
                <p:oleObj name="Equation" r:id="rId4" imgW="148572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0038" y="569913"/>
                        <a:ext cx="2228850" cy="628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0628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27013" y="57150"/>
            <a:ext cx="8578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>
                <a:solidFill>
                  <a:schemeClr val="accent2"/>
                </a:solidFill>
              </a:rPr>
              <a:t>Inverse </a:t>
            </a:r>
            <a:r>
              <a:rPr lang="en-US" altLang="en-US" i="1">
                <a:solidFill>
                  <a:schemeClr val="accent2"/>
                </a:solidFill>
              </a:rPr>
              <a:t>z</a:t>
            </a:r>
            <a:r>
              <a:rPr lang="en-US" altLang="en-US" b="1">
                <a:solidFill>
                  <a:schemeClr val="accent2"/>
                </a:solidFill>
              </a:rPr>
              <a:t>-Transform Using Partial Fractions</a:t>
            </a:r>
          </a:p>
        </p:txBody>
      </p:sp>
      <p:sp>
        <p:nvSpPr>
          <p:cNvPr id="7173" name="TextBox 4"/>
          <p:cNvSpPr txBox="1">
            <a:spLocks noChangeArrowheads="1"/>
          </p:cNvSpPr>
          <p:nvPr/>
        </p:nvSpPr>
        <p:spPr bwMode="auto">
          <a:xfrm>
            <a:off x="182563" y="630238"/>
            <a:ext cx="8742362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65100" indent="-1651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altLang="en-US" sz="1800" b="1"/>
              <a:t>Rational transforms can be factored using the same partial fractions approach we used for the Laplace transforms.</a:t>
            </a:r>
          </a:p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n-US" altLang="en-US" sz="1800" b="1"/>
              <a:t>The partial fractions approach is preferred if we want a closed-form solution rather than the numerical solution long division provides.</a:t>
            </a:r>
          </a:p>
          <a:p>
            <a:pPr eaLnBrk="1" hangingPunct="1">
              <a:spcAft>
                <a:spcPts val="1200"/>
              </a:spcAft>
              <a:buFont typeface="Arial" charset="0"/>
              <a:buChar char="•"/>
            </a:pPr>
            <a:r>
              <a:rPr lang="en-US" altLang="en-US" sz="1800" b="1"/>
              <a:t>Example:</a:t>
            </a:r>
          </a:p>
          <a:p>
            <a:pPr eaLnBrk="1" hangingPunct="1">
              <a:spcAft>
                <a:spcPts val="1200"/>
              </a:spcAft>
            </a:pPr>
            <a:r>
              <a:rPr lang="en-US" altLang="en-US" sz="1800" b="1"/>
              <a:t>	In this example, the order of the numerator and denominator are the same. For this case, we can use a trick of factoring </a:t>
            </a:r>
            <a:r>
              <a:rPr lang="en-US" altLang="en-US" sz="1800" i="1"/>
              <a:t>X</a:t>
            </a:r>
            <a:r>
              <a:rPr lang="en-US" altLang="en-US" sz="1800"/>
              <a:t>(</a:t>
            </a:r>
            <a:r>
              <a:rPr lang="en-US" altLang="en-US" sz="1800" i="1"/>
              <a:t>z</a:t>
            </a:r>
            <a:r>
              <a:rPr lang="en-US" altLang="en-US" sz="1800"/>
              <a:t>)/</a:t>
            </a:r>
            <a:r>
              <a:rPr lang="en-US" altLang="en-US" sz="1800" i="1"/>
              <a:t>z</a:t>
            </a:r>
            <a:r>
              <a:rPr lang="en-US" altLang="en-US" sz="1800" b="1"/>
              <a:t>:</a:t>
            </a:r>
          </a:p>
        </p:txBody>
      </p:sp>
      <p:graphicFrame>
        <p:nvGraphicFramePr>
          <p:cNvPr id="7170" name="Object 3"/>
          <p:cNvGraphicFramePr>
            <a:graphicFrameLocks noChangeAspect="1"/>
          </p:cNvGraphicFramePr>
          <p:nvPr/>
        </p:nvGraphicFramePr>
        <p:xfrm>
          <a:off x="1422400" y="1903413"/>
          <a:ext cx="213360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Equation" r:id="rId4" imgW="1422360" imgH="419040" progId="Equation.3">
                  <p:embed/>
                </p:oleObj>
              </mc:Choice>
              <mc:Fallback>
                <p:oleObj name="Equation" r:id="rId4" imgW="14223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2400" y="1903413"/>
                        <a:ext cx="2133600" cy="628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4"/>
          <p:cNvGraphicFramePr>
            <a:graphicFrameLocks noChangeAspect="1"/>
          </p:cNvGraphicFramePr>
          <p:nvPr/>
        </p:nvGraphicFramePr>
        <p:xfrm>
          <a:off x="455613" y="3303588"/>
          <a:ext cx="6191250" cy="312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Equation" r:id="rId6" imgW="4127400" imgH="2082600" progId="Equation.3">
                  <p:embed/>
                </p:oleObj>
              </mc:Choice>
              <mc:Fallback>
                <p:oleObj name="Equation" r:id="rId6" imgW="4127400" imgH="20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3303588"/>
                        <a:ext cx="6191250" cy="3124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5908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27013" y="57150"/>
            <a:ext cx="8578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>
                <a:solidFill>
                  <a:schemeClr val="accent2"/>
                </a:solidFill>
              </a:rPr>
              <a:t>Inverse </a:t>
            </a:r>
            <a:r>
              <a:rPr lang="en-US" altLang="en-US" i="1">
                <a:solidFill>
                  <a:schemeClr val="accent2"/>
                </a:solidFill>
              </a:rPr>
              <a:t>z</a:t>
            </a:r>
            <a:r>
              <a:rPr lang="en-US" altLang="en-US" b="1">
                <a:solidFill>
                  <a:schemeClr val="accent2"/>
                </a:solidFill>
              </a:rPr>
              <a:t>-Transform (Cont.)</a:t>
            </a:r>
          </a:p>
        </p:txBody>
      </p:sp>
      <p:sp>
        <p:nvSpPr>
          <p:cNvPr id="8197" name="TextBox 4"/>
          <p:cNvSpPr txBox="1">
            <a:spLocks noChangeArrowheads="1"/>
          </p:cNvSpPr>
          <p:nvPr/>
        </p:nvSpPr>
        <p:spPr bwMode="auto">
          <a:xfrm>
            <a:off x="182563" y="523875"/>
            <a:ext cx="8742362" cy="260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65100" indent="-1651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3800"/>
              </a:spcAft>
            </a:pPr>
            <a:r>
              <a:rPr lang="en-US" altLang="en-US" sz="1800" b="1"/>
              <a:t>	We can compute the inverse using our table of common transforms:</a:t>
            </a:r>
          </a:p>
          <a:p>
            <a:pPr eaLnBrk="1" hangingPunct="1"/>
            <a:r>
              <a:rPr lang="en-US" altLang="en-US" sz="1800" b="1"/>
              <a:t>	The exponential terms can be converted to a single cosine using a magnitude/phase conversion:</a:t>
            </a:r>
          </a:p>
        </p:txBody>
      </p:sp>
      <p:graphicFrame>
        <p:nvGraphicFramePr>
          <p:cNvPr id="8194" name="Object 3"/>
          <p:cNvGraphicFramePr>
            <a:graphicFrameLocks noChangeAspect="1"/>
          </p:cNvGraphicFramePr>
          <p:nvPr/>
        </p:nvGraphicFramePr>
        <p:xfrm>
          <a:off x="455613" y="815975"/>
          <a:ext cx="7010400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Equation" r:id="rId4" imgW="4673520" imgH="1143000" progId="Equation.3">
                  <p:embed/>
                </p:oleObj>
              </mc:Choice>
              <mc:Fallback>
                <p:oleObj name="Equation" r:id="rId4" imgW="4673520" imgH="1143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815975"/>
                        <a:ext cx="7010400" cy="171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5" name="Object 4"/>
          <p:cNvGraphicFramePr>
            <a:graphicFrameLocks noChangeAspect="1"/>
          </p:cNvGraphicFramePr>
          <p:nvPr/>
        </p:nvGraphicFramePr>
        <p:xfrm>
          <a:off x="455613" y="3155950"/>
          <a:ext cx="6915150" cy="348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Equation" r:id="rId6" imgW="4609800" imgH="2323800" progId="Equation.3">
                  <p:embed/>
                </p:oleObj>
              </mc:Choice>
              <mc:Fallback>
                <p:oleObj name="Equation" r:id="rId6" imgW="4609800" imgH="232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3155950"/>
                        <a:ext cx="6915150" cy="3486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2106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27013" y="57150"/>
            <a:ext cx="8578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>
                <a:solidFill>
                  <a:schemeClr val="accent2"/>
                </a:solidFill>
              </a:rPr>
              <a:t>Inverse </a:t>
            </a:r>
            <a:r>
              <a:rPr lang="en-US" altLang="en-US" i="1">
                <a:solidFill>
                  <a:schemeClr val="accent2"/>
                </a:solidFill>
              </a:rPr>
              <a:t>z</a:t>
            </a:r>
            <a:r>
              <a:rPr lang="en-US" altLang="en-US" b="1">
                <a:solidFill>
                  <a:schemeClr val="accent2"/>
                </a:solidFill>
              </a:rPr>
              <a:t>-Transform (Cont.)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2563" y="523875"/>
            <a:ext cx="8742362" cy="5464175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65100" indent="-165100">
              <a:spcAft>
                <a:spcPts val="1200"/>
              </a:spcAft>
              <a:defRPr/>
            </a:pPr>
            <a:r>
              <a:rPr lang="en-US" sz="1800" b="1" dirty="0">
                <a:cs typeface="+mn-cs"/>
              </a:rPr>
              <a:t>	This can be verified using MATLAB:</a:t>
            </a:r>
          </a:p>
          <a:p>
            <a:pPr marL="344488" indent="-179388">
              <a:spcAft>
                <a:spcPts val="600"/>
              </a:spcAft>
              <a:defRPr/>
            </a:pPr>
            <a:r>
              <a:rPr lang="en-US" sz="1800" b="1" dirty="0">
                <a:cs typeface="+mn-cs"/>
              </a:rPr>
              <a:t>	</a:t>
            </a:r>
            <a:r>
              <a:rPr lang="en-US" sz="1800" dirty="0">
                <a:cs typeface="+mn-cs"/>
              </a:rPr>
              <a:t>num = [1 0 0 1];</a:t>
            </a:r>
          </a:p>
          <a:p>
            <a:pPr marL="344488" indent="-179388">
              <a:spcAft>
                <a:spcPts val="600"/>
              </a:spcAft>
              <a:defRPr/>
            </a:pPr>
            <a:r>
              <a:rPr lang="en-US" sz="1800" dirty="0">
                <a:cs typeface="+mn-cs"/>
              </a:rPr>
              <a:t>	den = [1 -1 -1 -2 0];</a:t>
            </a:r>
          </a:p>
          <a:p>
            <a:pPr marL="344488" indent="-179388">
              <a:spcAft>
                <a:spcPts val="600"/>
              </a:spcAft>
              <a:defRPr/>
            </a:pPr>
            <a:r>
              <a:rPr lang="en-US" sz="1800" dirty="0">
                <a:cs typeface="+mn-cs"/>
              </a:rPr>
              <a:t>	[r, p] = residue(num, den)</a:t>
            </a:r>
          </a:p>
          <a:p>
            <a:pPr marL="344488" indent="-179388">
              <a:spcAft>
                <a:spcPts val="600"/>
              </a:spcAft>
              <a:tabLst>
                <a:tab pos="3208338" algn="l"/>
              </a:tabLst>
              <a:defRPr/>
            </a:pPr>
            <a:r>
              <a:rPr lang="en-US" sz="1800" dirty="0">
                <a:cs typeface="+mn-cs"/>
              </a:rPr>
              <a:t>	r =	p=</a:t>
            </a:r>
          </a:p>
          <a:p>
            <a:pPr marL="344488" indent="-179388">
              <a:spcAft>
                <a:spcPts val="600"/>
              </a:spcAft>
              <a:tabLst>
                <a:tab pos="509588" algn="l"/>
                <a:tab pos="3536950" algn="l"/>
              </a:tabLst>
              <a:defRPr/>
            </a:pPr>
            <a:r>
              <a:rPr lang="en-US" sz="1800" dirty="0">
                <a:cs typeface="+mn-cs"/>
              </a:rPr>
              <a:t>		0.6429	2.0000</a:t>
            </a:r>
          </a:p>
          <a:p>
            <a:pPr marL="344488" indent="-179388">
              <a:spcAft>
                <a:spcPts val="600"/>
              </a:spcAft>
              <a:tabLst>
                <a:tab pos="509588" algn="l"/>
                <a:tab pos="3536950" algn="l"/>
              </a:tabLst>
              <a:defRPr/>
            </a:pPr>
            <a:r>
              <a:rPr lang="en-US" sz="1800" dirty="0">
                <a:cs typeface="+mn-cs"/>
              </a:rPr>
              <a:t>		0.4286 – 0.825i	-0.5000 + 0.8660i</a:t>
            </a:r>
          </a:p>
          <a:p>
            <a:pPr marL="344488" indent="-179388">
              <a:spcAft>
                <a:spcPts val="600"/>
              </a:spcAft>
              <a:tabLst>
                <a:tab pos="509588" algn="l"/>
                <a:tab pos="3536950" algn="l"/>
              </a:tabLst>
              <a:defRPr/>
            </a:pPr>
            <a:r>
              <a:rPr lang="en-US" sz="1800" dirty="0">
                <a:cs typeface="+mn-cs"/>
              </a:rPr>
              <a:t>		0.4286 + 0.825i	-0.5000 – 0.8660i</a:t>
            </a:r>
          </a:p>
          <a:p>
            <a:pPr marL="344488" indent="-179388">
              <a:spcAft>
                <a:spcPts val="1200"/>
              </a:spcAft>
              <a:tabLst>
                <a:tab pos="509588" algn="l"/>
                <a:tab pos="3536950" algn="l"/>
              </a:tabLst>
              <a:defRPr/>
            </a:pPr>
            <a:r>
              <a:rPr lang="en-US" sz="1800" dirty="0">
                <a:cs typeface="+mn-cs"/>
              </a:rPr>
              <a:t>		-0.5000	0</a:t>
            </a:r>
          </a:p>
          <a:p>
            <a:pPr marL="165100" indent="-165100">
              <a:spcAft>
                <a:spcPts val="1200"/>
              </a:spcAft>
              <a:tabLst>
                <a:tab pos="509588" algn="l"/>
                <a:tab pos="3536950" algn="l"/>
              </a:tabLst>
              <a:defRPr/>
            </a:pPr>
            <a:r>
              <a:rPr lang="en-US" sz="1800" b="1" dirty="0">
                <a:cs typeface="+mn-cs"/>
              </a:rPr>
              <a:t>	The first 20 samples of the output can be computed numerically using:</a:t>
            </a:r>
          </a:p>
          <a:p>
            <a:pPr marL="344488" indent="-179388">
              <a:spcAft>
                <a:spcPts val="600"/>
              </a:spcAft>
              <a:defRPr/>
            </a:pPr>
            <a:r>
              <a:rPr lang="en-US" sz="1800" b="1" dirty="0">
                <a:cs typeface="+mn-cs"/>
              </a:rPr>
              <a:t>	</a:t>
            </a:r>
            <a:r>
              <a:rPr lang="en-US" sz="1800" dirty="0">
                <a:cs typeface="+mn-cs"/>
              </a:rPr>
              <a:t>num = [1 0 0 1];</a:t>
            </a:r>
          </a:p>
          <a:p>
            <a:pPr marL="344488" indent="-179388">
              <a:spcAft>
                <a:spcPts val="600"/>
              </a:spcAft>
              <a:defRPr/>
            </a:pPr>
            <a:r>
              <a:rPr lang="en-US" sz="1800" dirty="0">
                <a:cs typeface="+mn-cs"/>
              </a:rPr>
              <a:t>	den = [1 -1 -1 -2 0];</a:t>
            </a:r>
          </a:p>
          <a:p>
            <a:pPr marL="344488" indent="-179388">
              <a:spcAft>
                <a:spcPts val="1200"/>
              </a:spcAft>
              <a:defRPr/>
            </a:pPr>
            <a:r>
              <a:rPr lang="en-US" sz="1800" dirty="0">
                <a:cs typeface="+mn-cs"/>
              </a:rPr>
              <a:t>	x = filter(num, den, [1 zeros(1,19)]);</a:t>
            </a:r>
          </a:p>
          <a:p>
            <a:pPr marL="165100" indent="-1651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1800" b="1" dirty="0">
                <a:cs typeface="+mn-cs"/>
              </a:rPr>
              <a:t>Using MATLAB as a resource for solving homework problems can greatly reduce the time you spend doing busywork.</a:t>
            </a:r>
          </a:p>
        </p:txBody>
      </p:sp>
      <p:graphicFrame>
        <p:nvGraphicFramePr>
          <p:cNvPr id="9218" name="Object 4"/>
          <p:cNvGraphicFramePr>
            <a:graphicFrameLocks noChangeAspect="1"/>
          </p:cNvGraphicFramePr>
          <p:nvPr/>
        </p:nvGraphicFramePr>
        <p:xfrm>
          <a:off x="4286250" y="958850"/>
          <a:ext cx="213360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Equation" r:id="rId4" imgW="1422360" imgH="419040" progId="Equation.3">
                  <p:embed/>
                </p:oleObj>
              </mc:Choice>
              <mc:Fallback>
                <p:oleObj name="Equation" r:id="rId4" imgW="14223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0" y="958850"/>
                        <a:ext cx="2133600" cy="628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5124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Text Box 3"/>
          <p:cNvSpPr txBox="1">
            <a:spLocks noChangeArrowheads="1"/>
          </p:cNvSpPr>
          <p:nvPr/>
        </p:nvSpPr>
        <p:spPr bwMode="auto">
          <a:xfrm>
            <a:off x="227013" y="57150"/>
            <a:ext cx="8578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>
                <a:solidFill>
                  <a:schemeClr val="accent2"/>
                </a:solidFill>
              </a:rPr>
              <a:t>First-Order Difference Equations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2563" y="576263"/>
            <a:ext cx="8742362" cy="6586537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65100" indent="-165100">
              <a:spcAft>
                <a:spcPts val="3000"/>
              </a:spcAft>
              <a:buFont typeface="Arial" pitchFamily="34" charset="0"/>
              <a:buChar char="•"/>
              <a:defRPr/>
            </a:pPr>
            <a:r>
              <a:rPr lang="en-US" sz="1800" b="1" dirty="0">
                <a:cs typeface="+mn-cs"/>
              </a:rPr>
              <a:t>Consider a first-order difference equation:</a:t>
            </a:r>
          </a:p>
          <a:p>
            <a:pPr marL="165100" indent="-165100">
              <a:spcAft>
                <a:spcPts val="36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cs typeface="+mn-cs"/>
                <a:sym typeface="Symbol"/>
              </a:rPr>
              <a:t>We can apply the time-shift property:</a:t>
            </a:r>
          </a:p>
          <a:p>
            <a:pPr marL="165100" indent="-165100">
              <a:spcAft>
                <a:spcPts val="60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cs typeface="+mn-cs"/>
                <a:sym typeface="Symbol"/>
              </a:rPr>
              <a:t>We can solve for </a:t>
            </a:r>
            <a:r>
              <a:rPr lang="en-US" sz="1800" i="1" kern="0" dirty="0">
                <a:cs typeface="+mn-cs"/>
                <a:sym typeface="Symbol"/>
              </a:rPr>
              <a:t>Y</a:t>
            </a:r>
            <a:r>
              <a:rPr lang="en-US" sz="1800" kern="0" dirty="0">
                <a:cs typeface="+mn-cs"/>
                <a:sym typeface="Symbol"/>
              </a:rPr>
              <a:t>(</a:t>
            </a:r>
            <a:r>
              <a:rPr lang="en-US" sz="1800" i="1" kern="0" dirty="0">
                <a:cs typeface="+mn-cs"/>
                <a:sym typeface="Symbol"/>
              </a:rPr>
              <a:t>z</a:t>
            </a:r>
            <a:r>
              <a:rPr lang="en-US" sz="1800" kern="0" dirty="0">
                <a:cs typeface="+mn-cs"/>
                <a:sym typeface="Symbol"/>
              </a:rPr>
              <a:t>)</a:t>
            </a:r>
            <a:r>
              <a:rPr lang="en-US" sz="1800" b="1" kern="0" dirty="0">
                <a:cs typeface="+mn-cs"/>
                <a:sym typeface="Symbol"/>
              </a:rPr>
              <a:t>:</a:t>
            </a:r>
          </a:p>
          <a:p>
            <a:pPr marL="165100" indent="-1651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cs typeface="+mn-cs"/>
                <a:sym typeface="Symbol"/>
              </a:rPr>
              <a:t>The response is again a function of two things: the response due to the initial condition and the response due to the input.</a:t>
            </a:r>
          </a:p>
          <a:p>
            <a:pPr marL="165100" indent="-165100">
              <a:spcAft>
                <a:spcPts val="48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cs typeface="+mn-cs"/>
                <a:sym typeface="Symbol"/>
              </a:rPr>
              <a:t>If the initial condition is zero:</a:t>
            </a:r>
          </a:p>
          <a:p>
            <a:pPr marL="165100" indent="-165100">
              <a:spcAft>
                <a:spcPts val="48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cs typeface="+mn-cs"/>
                <a:sym typeface="Symbol"/>
              </a:rPr>
              <a:t>Applying the inverse z-Transform:</a:t>
            </a:r>
          </a:p>
          <a:p>
            <a:pPr marL="165100" indent="-1651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cs typeface="+mn-cs"/>
                <a:sym typeface="Symbol"/>
              </a:rPr>
              <a:t>Is this system causal? Why?</a:t>
            </a:r>
          </a:p>
          <a:p>
            <a:pPr marL="165100" indent="-1651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cs typeface="+mn-cs"/>
                <a:sym typeface="Symbol"/>
              </a:rPr>
              <a:t>Is this system stable? Why?</a:t>
            </a:r>
          </a:p>
          <a:p>
            <a:pPr marL="165100" indent="-165100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sz="1800" b="1" kern="0" dirty="0">
                <a:cs typeface="+mn-cs"/>
                <a:sym typeface="Symbol"/>
              </a:rPr>
              <a:t>Suppose the input was a sinusoid. How would you compute the output?</a:t>
            </a:r>
          </a:p>
          <a:p>
            <a:pPr marL="165100" indent="-165100">
              <a:spcAft>
                <a:spcPts val="3600"/>
              </a:spcAft>
              <a:buFont typeface="Arial" pitchFamily="34" charset="0"/>
              <a:buChar char="•"/>
              <a:defRPr/>
            </a:pPr>
            <a:endParaRPr lang="en-US" sz="1800" b="1" kern="0" dirty="0">
              <a:cs typeface="+mn-cs"/>
              <a:sym typeface="Symbol"/>
            </a:endParaRPr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455613" y="936625"/>
          <a:ext cx="215265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Equation" r:id="rId4" imgW="1434960" imgH="203040" progId="Equation.3">
                  <p:embed/>
                </p:oleObj>
              </mc:Choice>
              <mc:Fallback>
                <p:oleObj name="Equation" r:id="rId4" imgW="14349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936625"/>
                        <a:ext cx="2152650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455613" y="1595438"/>
          <a:ext cx="31242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" name="Equation" r:id="rId6" imgW="2082600" imgH="228600" progId="Equation.3">
                  <p:embed/>
                </p:oleObj>
              </mc:Choice>
              <mc:Fallback>
                <p:oleObj name="Equation" r:id="rId6" imgW="2082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1595438"/>
                        <a:ext cx="3124200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455613" y="2327275"/>
          <a:ext cx="30289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Equation" r:id="rId8" imgW="2019240" imgH="393480" progId="Equation.3">
                  <p:embed/>
                </p:oleObj>
              </mc:Choice>
              <mc:Fallback>
                <p:oleObj name="Equation" r:id="rId8" imgW="20192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2327275"/>
                        <a:ext cx="3028950" cy="590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5" name="Object 5"/>
          <p:cNvGraphicFramePr>
            <a:graphicFrameLocks noChangeAspect="1"/>
          </p:cNvGraphicFramePr>
          <p:nvPr/>
        </p:nvGraphicFramePr>
        <p:xfrm>
          <a:off x="455613" y="3990975"/>
          <a:ext cx="474345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Equation" r:id="rId10" imgW="3162240" imgH="419040" progId="Equation.3">
                  <p:embed/>
                </p:oleObj>
              </mc:Choice>
              <mc:Fallback>
                <p:oleObj name="Equation" r:id="rId10" imgW="316224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3990975"/>
                        <a:ext cx="4743450" cy="628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6" name="Object 6"/>
          <p:cNvGraphicFramePr>
            <a:graphicFrameLocks noChangeAspect="1"/>
          </p:cNvGraphicFramePr>
          <p:nvPr/>
        </p:nvGraphicFramePr>
        <p:xfrm>
          <a:off x="455613" y="4884738"/>
          <a:ext cx="31813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Equation" r:id="rId12" imgW="2120760" imgH="431640" progId="Equation.3">
                  <p:embed/>
                </p:oleObj>
              </mc:Choice>
              <mc:Fallback>
                <p:oleObj name="Equation" r:id="rId12" imgW="21207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613" y="4884738"/>
                        <a:ext cx="318135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225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632</Words>
  <Application>Microsoft Office PowerPoint</Application>
  <PresentationFormat>On-screen Show (4:3)</PresentationFormat>
  <Paragraphs>155</Paragraphs>
  <Slides>17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sabah</dc:creator>
  <cp:lastModifiedBy>s</cp:lastModifiedBy>
  <cp:revision>1</cp:revision>
  <dcterms:created xsi:type="dcterms:W3CDTF">2006-08-16T00:00:00Z</dcterms:created>
  <dcterms:modified xsi:type="dcterms:W3CDTF">2018-11-21T16:28:01Z</dcterms:modified>
</cp:coreProperties>
</file>