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emf"/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image" Target="../media/image16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2CA39E-BFF6-4AB9-A3A6-6397A8334300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40D083-99B7-43F1-BB1D-0D335F43F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649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fld id="{C0B6B98E-2721-4DF6-8EE6-7E417CB7580A}" type="slidenum">
              <a:rPr lang="en-GB" altLang="en-US" sz="1200" b="0">
                <a:solidFill>
                  <a:prstClr val="black"/>
                </a:solidFill>
                <a:latin typeface="Arial" pitchFamily="34" charset="0"/>
              </a:rPr>
              <a:pPr/>
              <a:t>17</a:t>
            </a:fld>
            <a:endParaRPr lang="en-GB" altLang="en-US" sz="1200" b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91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591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ea typeface="ＭＳ Ｐゴシック" charset="0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DB9E33-8C35-49B0-A646-34D039B7294E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464348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115423-BE40-4B33-9040-5F62AB587DFD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088488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F200B1-AE1A-49F3-A200-C1D76F49D64A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438355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8E28F5-22D2-4C74-90AC-5477E6C8F9B7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652274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F3BE90-A469-49EF-BFA0-40C4879C10B0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570667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33EE41-929C-4FC9-84F8-455126D527F2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139058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938F92-FFE1-455F-BE07-943FFADC6205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882172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E21426-F4BA-40AB-8C0D-C64817DF3FB9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372508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11DA84-312F-4883-80E6-9C36C6ABC4B2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447541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7389E3-3423-4D3C-90A1-99B104D1E52F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779560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89BC8A-8753-4A5D-8890-F70921727B99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633372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b="1">
              <a:solidFill>
                <a:srgbClr val="000000"/>
              </a:solidFill>
            </a:endParaRPr>
          </a:p>
        </p:txBody>
      </p:sp>
      <p:sp>
        <p:nvSpPr>
          <p:cNvPr id="9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b="1">
              <a:solidFill>
                <a:srgbClr val="000000"/>
              </a:solidFill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F958317C-58AB-41C5-B6DE-7EFD3543C20D}" type="slidenum">
              <a:rPr lang="en-GB" altLang="en-US" b="1">
                <a:solidFill>
                  <a:srgbClr val="000000"/>
                </a:solidFill>
                <a:latin typeface="Times New Roman" pitchFamily="18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altLang="en-US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" name="Rectangle 5"/>
          <p:cNvSpPr>
            <a:spLocks noChangeArrowheads="1"/>
          </p:cNvSpPr>
          <p:nvPr userDrawn="1"/>
        </p:nvSpPr>
        <p:spPr bwMode="auto">
          <a:xfrm>
            <a:off x="-1" y="6021388"/>
            <a:ext cx="9144001" cy="836612"/>
          </a:xfrm>
          <a:prstGeom prst="rect">
            <a:avLst/>
          </a:prstGeom>
          <a:solidFill>
            <a:srgbClr val="2F75CC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01600" prst="riblet"/>
          </a:sp3d>
          <a:ex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b="1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 userDrawn="1"/>
        </p:nvSpPr>
        <p:spPr bwMode="auto">
          <a:xfrm>
            <a:off x="684213" y="6237288"/>
            <a:ext cx="1511300" cy="46672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sz="2400" b="1">
                <a:solidFill>
                  <a:srgbClr val="FFFFFF"/>
                </a:solidFill>
                <a:latin typeface="BlissRegular" charset="0"/>
              </a:rPr>
              <a:t>STROUD</a:t>
            </a:r>
            <a:endParaRPr lang="en-US" sz="2400" b="1">
              <a:solidFill>
                <a:srgbClr val="FFFFFF"/>
              </a:solidFill>
              <a:latin typeface="BlissRegular" charset="0"/>
            </a:endParaRPr>
          </a:p>
        </p:txBody>
      </p:sp>
      <p:pic>
        <p:nvPicPr>
          <p:cNvPr id="1033" name="Picture 7" descr="Symbol (above 20mm) white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6165850"/>
            <a:ext cx="665162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Box 8"/>
          <p:cNvSpPr txBox="1">
            <a:spLocks noChangeArrowheads="1"/>
          </p:cNvSpPr>
          <p:nvPr userDrawn="1"/>
        </p:nvSpPr>
        <p:spPr bwMode="auto">
          <a:xfrm>
            <a:off x="2349500" y="6223000"/>
            <a:ext cx="5283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sz="2000" b="1" dirty="0">
                <a:solidFill>
                  <a:srgbClr val="FFFFFF"/>
                </a:solidFill>
                <a:latin typeface="Times New Roman" charset="0"/>
              </a:rPr>
              <a:t>Worked examples and exercises are in the text</a:t>
            </a:r>
          </a:p>
        </p:txBody>
      </p:sp>
      <p:sp>
        <p:nvSpPr>
          <p:cNvPr id="13" name="Text Box 8"/>
          <p:cNvSpPr txBox="1">
            <a:spLocks noChangeArrowheads="1"/>
          </p:cNvSpPr>
          <p:nvPr userDrawn="1"/>
        </p:nvSpPr>
        <p:spPr bwMode="auto">
          <a:xfrm>
            <a:off x="4305300" y="476250"/>
            <a:ext cx="44434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sz="2000" b="1" dirty="0">
                <a:solidFill>
                  <a:srgbClr val="000000"/>
                </a:solidFill>
              </a:rPr>
              <a:t>Programme 24:  </a:t>
            </a:r>
            <a:r>
              <a:rPr lang="en-GB" sz="2000" b="1" dirty="0">
                <a:solidFill>
                  <a:srgbClr val="61863A"/>
                </a:solidFill>
              </a:rPr>
              <a:t>Multiple integrals</a:t>
            </a:r>
          </a:p>
        </p:txBody>
      </p:sp>
    </p:spTree>
    <p:extLst>
      <p:ext uri="{BB962C8B-B14F-4D97-AF65-F5344CB8AC3E}">
        <p14:creationId xmlns:p14="http://schemas.microsoft.com/office/powerpoint/2010/main" val="1024786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itchFamily="34" charset="-128"/>
          <a:cs typeface="ＭＳ Ｐゴシック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5.png"/><Relationship Id="rId4" Type="http://schemas.openxmlformats.org/officeDocument/2006/relationships/image" Target="../media/image14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7.e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6.wmf"/><Relationship Id="rId9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20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6.wmf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1.png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45" name="Text Box 5"/>
          <p:cNvSpPr txBox="1">
            <a:spLocks noChangeArrowheads="1"/>
          </p:cNvSpPr>
          <p:nvPr/>
        </p:nvSpPr>
        <p:spPr bwMode="auto">
          <a:xfrm>
            <a:off x="1042988" y="1196975"/>
            <a:ext cx="741362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sz="3200" b="1" dirty="0"/>
              <a:t>Triple integrals</a:t>
            </a:r>
          </a:p>
        </p:txBody>
      </p:sp>
      <p:sp>
        <p:nvSpPr>
          <p:cNvPr id="727047" name="Text Box 7"/>
          <p:cNvSpPr txBox="1">
            <a:spLocks noChangeArrowheads="1"/>
          </p:cNvSpPr>
          <p:nvPr/>
        </p:nvSpPr>
        <p:spPr bwMode="auto">
          <a:xfrm>
            <a:off x="1066800" y="2336800"/>
            <a:ext cx="7042150" cy="341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>
                <a:solidFill>
                  <a:srgbClr val="000000"/>
                </a:solidFill>
                <a:latin typeface="Times New Roman" charset="0"/>
              </a:rPr>
              <a:t>The expression: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  <a:latin typeface="Times New Roman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  <a:latin typeface="Times New Roman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  <a:latin typeface="Times New Roman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>
                <a:solidFill>
                  <a:srgbClr val="000000"/>
                </a:solidFill>
                <a:latin typeface="Times New Roman" charset="0"/>
              </a:rPr>
              <a:t>is called a </a:t>
            </a:r>
            <a:r>
              <a:rPr lang="en-GB" i="1" dirty="0">
                <a:solidFill>
                  <a:srgbClr val="000000"/>
                </a:solidFill>
                <a:latin typeface="Times New Roman" charset="0"/>
              </a:rPr>
              <a:t>triple integral</a:t>
            </a:r>
            <a:r>
              <a:rPr lang="en-GB" dirty="0">
                <a:solidFill>
                  <a:srgbClr val="000000"/>
                </a:solidFill>
                <a:latin typeface="Times New Roman" charset="0"/>
              </a:rPr>
              <a:t> and is evaluated by starting with the innermost integral and working outwards.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  <a:latin typeface="Times New Roman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i="1" dirty="0">
                <a:solidFill>
                  <a:srgbClr val="000000"/>
                </a:solidFill>
                <a:latin typeface="Times New Roman" charset="0"/>
              </a:rPr>
              <a:t>If the six limits on the integral are all constant the order in which the integrations are performed does not matter</a:t>
            </a:r>
            <a:r>
              <a:rPr lang="en-GB" dirty="0">
                <a:solidFill>
                  <a:srgbClr val="000000"/>
                </a:solidFill>
                <a:latin typeface="Times New Roman" charset="0"/>
              </a:rPr>
              <a:t>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  <a:latin typeface="Times New Roman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  <a:latin typeface="Times New Roman" charset="0"/>
              </a:rPr>
              <a:t>If the limits on the integrals involve some of the variables then the order in which the integrations are performed is crucial.</a:t>
            </a:r>
          </a:p>
        </p:txBody>
      </p:sp>
      <p:graphicFrame>
        <p:nvGraphicFramePr>
          <p:cNvPr id="30723" name="Object 8"/>
          <p:cNvGraphicFramePr>
            <a:graphicFrameLocks noChangeAspect="1"/>
          </p:cNvGraphicFramePr>
          <p:nvPr/>
        </p:nvGraphicFramePr>
        <p:xfrm>
          <a:off x="2882900" y="2801938"/>
          <a:ext cx="2892425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Equation" r:id="rId3" imgW="2768600" imgH="495300" progId="Equation.DSMT4">
                  <p:embed/>
                </p:oleObj>
              </mc:Choice>
              <mc:Fallback>
                <p:oleObj name="Equation" r:id="rId3" imgW="2768600" imgH="4953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2900" y="2801938"/>
                        <a:ext cx="2892425" cy="495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7877531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1042988" y="1196975"/>
            <a:ext cx="7413625" cy="284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</a:rPr>
              <a:t>Summation in two directions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</a:rPr>
              <a:t>Double integrals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</a:rPr>
              <a:t>Triple integrals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</a:rPr>
              <a:t>Applications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</a:rPr>
              <a:t>Alternative notation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  <a:cs typeface="ＭＳ Ｐゴシック" charset="0"/>
              </a:rPr>
              <a:t>Determination of areas by multiple integrals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</a:rPr>
              <a:t>Determination of volumes by multiple integrals</a:t>
            </a:r>
          </a:p>
        </p:txBody>
      </p:sp>
    </p:spTree>
    <p:extLst>
      <p:ext uri="{BB962C8B-B14F-4D97-AF65-F5344CB8AC3E}">
        <p14:creationId xmlns:p14="http://schemas.microsoft.com/office/powerpoint/2010/main" val="127108815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1042988" y="1196975"/>
            <a:ext cx="7413625" cy="284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</a:rPr>
              <a:t>Summation in two directions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</a:rPr>
              <a:t>Double integrals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</a:rPr>
              <a:t>Triple integrals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</a:rPr>
              <a:t>Applications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</a:rPr>
              <a:t>Alternative notation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4F81BD"/>
                </a:solidFill>
                <a:cs typeface="ＭＳ Ｐゴシック" charset="0"/>
              </a:rPr>
              <a:t>Determination of areas by multiple integrals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</a:rPr>
              <a:t>Determination of volumes by multiple integrals</a:t>
            </a:r>
          </a:p>
        </p:txBody>
      </p:sp>
    </p:spTree>
    <p:extLst>
      <p:ext uri="{BB962C8B-B14F-4D97-AF65-F5344CB8AC3E}">
        <p14:creationId xmlns:p14="http://schemas.microsoft.com/office/powerpoint/2010/main" val="112118131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189" name="Text Box 5"/>
          <p:cNvSpPr txBox="1">
            <a:spLocks noChangeArrowheads="1"/>
          </p:cNvSpPr>
          <p:nvPr/>
        </p:nvSpPr>
        <p:spPr bwMode="auto">
          <a:xfrm>
            <a:off x="1042988" y="1196975"/>
            <a:ext cx="7413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4F81BD"/>
                </a:solidFill>
                <a:cs typeface="ＭＳ Ｐゴシック" charset="0"/>
              </a:rPr>
              <a:t>Determination of areas by multiple integrals</a:t>
            </a:r>
          </a:p>
        </p:txBody>
      </p:sp>
      <p:sp>
        <p:nvSpPr>
          <p:cNvPr id="733191" name="Text Box 7"/>
          <p:cNvSpPr txBox="1">
            <a:spLocks noChangeArrowheads="1"/>
          </p:cNvSpPr>
          <p:nvPr/>
        </p:nvSpPr>
        <p:spPr bwMode="auto">
          <a:xfrm>
            <a:off x="1066800" y="2336800"/>
            <a:ext cx="7318375" cy="1068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800" b="0">
                <a:solidFill>
                  <a:srgbClr val="000000"/>
                </a:solidFill>
              </a:rPr>
              <a:t>To find the area of the polar curve </a:t>
            </a:r>
            <a:r>
              <a:rPr lang="en-GB" altLang="en-US" sz="1800" b="0" i="1">
                <a:solidFill>
                  <a:srgbClr val="000000"/>
                </a:solidFill>
              </a:rPr>
              <a:t>r</a:t>
            </a:r>
            <a:r>
              <a:rPr lang="en-GB" altLang="en-US" sz="1800" b="0">
                <a:solidFill>
                  <a:srgbClr val="000000"/>
                </a:solidFill>
              </a:rPr>
              <a:t> = </a:t>
            </a:r>
            <a:r>
              <a:rPr lang="en-GB" altLang="en-US" sz="1800" b="0" i="1">
                <a:solidFill>
                  <a:srgbClr val="000000"/>
                </a:solidFill>
              </a:rPr>
              <a:t>f</a:t>
            </a:r>
            <a:r>
              <a:rPr lang="en-GB" altLang="en-US" sz="1800" b="0">
                <a:solidFill>
                  <a:srgbClr val="000000"/>
                </a:solidFill>
              </a:rPr>
              <a:t> (</a:t>
            </a:r>
            <a:r>
              <a:rPr lang="en-GB" altLang="en-US" sz="1800" b="0" i="1">
                <a:solidFill>
                  <a:srgbClr val="000000"/>
                </a:solidFill>
                <a:sym typeface="Symbol" pitchFamily="18" charset="2"/>
              </a:rPr>
              <a:t>θ</a:t>
            </a:r>
            <a:r>
              <a:rPr lang="en-GB" altLang="en-US" sz="1800" b="0">
                <a:solidFill>
                  <a:srgbClr val="000000"/>
                </a:solidFill>
                <a:sym typeface="Symbol" pitchFamily="18" charset="2"/>
              </a:rPr>
              <a:t>) between the radius vectors </a:t>
            </a:r>
            <a:r>
              <a:rPr lang="en-GB" altLang="en-US" sz="1800" b="0" i="1">
                <a:solidFill>
                  <a:srgbClr val="000000"/>
                </a:solidFill>
                <a:sym typeface="Symbol" pitchFamily="18" charset="2"/>
              </a:rPr>
              <a:t>θ</a:t>
            </a:r>
            <a:r>
              <a:rPr lang="en-GB" altLang="en-US" sz="1800" b="0">
                <a:solidFill>
                  <a:srgbClr val="000000"/>
                </a:solidFill>
                <a:sym typeface="Symbol" pitchFamily="18" charset="2"/>
              </a:rPr>
              <a:t> = </a:t>
            </a:r>
            <a:r>
              <a:rPr lang="en-GB" altLang="en-US" sz="1800" b="0" i="1">
                <a:solidFill>
                  <a:srgbClr val="000000"/>
                </a:solidFill>
                <a:sym typeface="Symbol" pitchFamily="18" charset="2"/>
              </a:rPr>
              <a:t>θ</a:t>
            </a:r>
            <a:r>
              <a:rPr lang="en-GB" altLang="en-US" sz="1800" b="0" baseline="-25000">
                <a:solidFill>
                  <a:srgbClr val="000000"/>
                </a:solidFill>
                <a:sym typeface="Symbol" pitchFamily="18" charset="2"/>
              </a:rPr>
              <a:t>1</a:t>
            </a:r>
            <a:r>
              <a:rPr lang="en-GB" altLang="en-US" sz="1800" b="0">
                <a:solidFill>
                  <a:srgbClr val="000000"/>
                </a:solidFill>
                <a:sym typeface="Symbol" pitchFamily="18" charset="2"/>
              </a:rPr>
              <a:t> and </a:t>
            </a:r>
            <a:r>
              <a:rPr lang="en-GB" altLang="en-US" sz="1800" b="0" i="1">
                <a:solidFill>
                  <a:srgbClr val="000000"/>
                </a:solidFill>
                <a:sym typeface="Symbol" pitchFamily="18" charset="2"/>
              </a:rPr>
              <a:t>θ</a:t>
            </a:r>
            <a:r>
              <a:rPr lang="en-GB" altLang="en-US" sz="1800" b="0">
                <a:solidFill>
                  <a:srgbClr val="000000"/>
                </a:solidFill>
                <a:sym typeface="Symbol" pitchFamily="18" charset="2"/>
              </a:rPr>
              <a:t> = </a:t>
            </a:r>
            <a:r>
              <a:rPr lang="en-GB" altLang="en-US" sz="1800" b="0" i="1">
                <a:solidFill>
                  <a:srgbClr val="000000"/>
                </a:solidFill>
                <a:sym typeface="Symbol" pitchFamily="18" charset="2"/>
              </a:rPr>
              <a:t>θ</a:t>
            </a:r>
            <a:r>
              <a:rPr lang="en-GB" altLang="en-US" sz="1800" b="0" baseline="-25000">
                <a:solidFill>
                  <a:srgbClr val="000000"/>
                </a:solidFill>
                <a:sym typeface="Symbol" pitchFamily="18" charset="2"/>
              </a:rPr>
              <a:t>2</a:t>
            </a:r>
            <a:r>
              <a:rPr lang="en-GB" altLang="en-US" sz="1800" b="0">
                <a:solidFill>
                  <a:srgbClr val="000000"/>
                </a:solidFill>
              </a:rPr>
              <a:t> it is noted that the area of an element is </a:t>
            </a:r>
            <a:r>
              <a:rPr lang="en-GB" altLang="en-US" sz="1800" b="0" i="1">
                <a:solidFill>
                  <a:srgbClr val="000000"/>
                </a:solidFill>
              </a:rPr>
              <a:t>r.</a:t>
            </a:r>
            <a:r>
              <a:rPr lang="en-GB" altLang="en-US" sz="1800" b="0" i="1">
                <a:solidFill>
                  <a:srgbClr val="000000"/>
                </a:solidFill>
                <a:sym typeface="Symbol" pitchFamily="18" charset="2"/>
              </a:rPr>
              <a:t>δr. δθ .</a:t>
            </a:r>
            <a:endParaRPr lang="en-GB" altLang="en-US" sz="1800" b="0">
              <a:solidFill>
                <a:srgbClr val="000000"/>
              </a:solidFill>
              <a:sym typeface="Symbol" pitchFamily="18" charset="2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en-US" sz="1000" b="0">
              <a:solidFill>
                <a:srgbClr val="000000"/>
              </a:solidFill>
              <a:sym typeface="Symbol" pitchFamily="18" charset="2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800" b="0">
                <a:solidFill>
                  <a:srgbClr val="000000"/>
                </a:solidFill>
                <a:sym typeface="Symbol" pitchFamily="18" charset="2"/>
              </a:rPr>
              <a:t>So the area in question is:</a:t>
            </a:r>
          </a:p>
        </p:txBody>
      </p:sp>
      <p:graphicFrame>
        <p:nvGraphicFramePr>
          <p:cNvPr id="41987" name="Object 8"/>
          <p:cNvGraphicFramePr>
            <a:graphicFrameLocks noChangeAspect="1"/>
          </p:cNvGraphicFramePr>
          <p:nvPr/>
        </p:nvGraphicFramePr>
        <p:xfrm>
          <a:off x="1924050" y="3425825"/>
          <a:ext cx="1698625" cy="233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Equation" r:id="rId3" imgW="1625600" imgH="2336800" progId="Equation.DSMT4">
                  <p:embed/>
                </p:oleObj>
              </mc:Choice>
              <mc:Fallback>
                <p:oleObj name="Equation" r:id="rId3" imgW="1625600" imgH="2336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4050" y="3425825"/>
                        <a:ext cx="1698625" cy="233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3319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6238" y="3187700"/>
            <a:ext cx="4371975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047059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1042988" y="1196975"/>
            <a:ext cx="7413625" cy="284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</a:rPr>
              <a:t>Summation in two directions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</a:rPr>
              <a:t>Double integrals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</a:rPr>
              <a:t>Triple integrals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</a:rPr>
              <a:t>Applications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</a:rPr>
              <a:t>Alternative notation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  <a:cs typeface="ＭＳ Ｐゴシック" charset="0"/>
              </a:rPr>
              <a:t>Determination of areas by multiple integrals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</a:rPr>
              <a:t>Determination of volumes by multiple integrals</a:t>
            </a:r>
          </a:p>
        </p:txBody>
      </p:sp>
    </p:spTree>
    <p:extLst>
      <p:ext uri="{BB962C8B-B14F-4D97-AF65-F5344CB8AC3E}">
        <p14:creationId xmlns:p14="http://schemas.microsoft.com/office/powerpoint/2010/main" val="315332470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1042988" y="1196975"/>
            <a:ext cx="7413625" cy="284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</a:rPr>
              <a:t>Summation in two directions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</a:rPr>
              <a:t>Double integrals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</a:rPr>
              <a:t>Triple integrals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</a:rPr>
              <a:t>Applications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</a:rPr>
              <a:t>Alternative notation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  <a:cs typeface="ＭＳ Ｐゴシック" charset="0"/>
              </a:rPr>
              <a:t>Determination of areas by multiple integrals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4F81BD"/>
                </a:solidFill>
              </a:rPr>
              <a:t>Determination of volumes by multiple integrals</a:t>
            </a:r>
          </a:p>
        </p:txBody>
      </p:sp>
    </p:spTree>
    <p:extLst>
      <p:ext uri="{BB962C8B-B14F-4D97-AF65-F5344CB8AC3E}">
        <p14:creationId xmlns:p14="http://schemas.microsoft.com/office/powerpoint/2010/main" val="202595669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5237" name="Text Box 5"/>
          <p:cNvSpPr txBox="1">
            <a:spLocks noChangeArrowheads="1"/>
          </p:cNvSpPr>
          <p:nvPr/>
        </p:nvSpPr>
        <p:spPr bwMode="auto">
          <a:xfrm>
            <a:off x="1042988" y="1196975"/>
            <a:ext cx="7413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4F81BD"/>
                </a:solidFill>
              </a:rPr>
              <a:t>Determination of volumes by multiple integrals</a:t>
            </a:r>
          </a:p>
        </p:txBody>
      </p:sp>
      <p:sp>
        <p:nvSpPr>
          <p:cNvPr id="735238" name="Text Box 6"/>
          <p:cNvSpPr txBox="1">
            <a:spLocks noChangeArrowheads="1"/>
          </p:cNvSpPr>
          <p:nvPr/>
        </p:nvSpPr>
        <p:spPr bwMode="auto">
          <a:xfrm>
            <a:off x="1019175" y="2336800"/>
            <a:ext cx="7042150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>
                <a:solidFill>
                  <a:srgbClr val="000000"/>
                </a:solidFill>
                <a:latin typeface="Times New Roman" charset="0"/>
              </a:rPr>
              <a:t>The element of volume is: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  <a:latin typeface="Times New Roman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  <a:latin typeface="Times New Roman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>
                <a:solidFill>
                  <a:srgbClr val="000000"/>
                </a:solidFill>
                <a:latin typeface="Times New Roman" charset="0"/>
              </a:rPr>
              <a:t>Giving the volume </a:t>
            </a:r>
            <a:r>
              <a:rPr lang="en-GB" i="1" dirty="0">
                <a:solidFill>
                  <a:srgbClr val="000000"/>
                </a:solidFill>
                <a:latin typeface="Times New Roman" charset="0"/>
              </a:rPr>
              <a:t>V</a:t>
            </a:r>
            <a:r>
              <a:rPr lang="en-GB" dirty="0">
                <a:solidFill>
                  <a:srgbClr val="000000"/>
                </a:solidFill>
                <a:latin typeface="Times New Roman" charset="0"/>
              </a:rPr>
              <a:t> as: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  <a:latin typeface="Times New Roman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  <a:latin typeface="Times New Roman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  <a:latin typeface="Times New Roman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>
                <a:solidFill>
                  <a:srgbClr val="000000"/>
                </a:solidFill>
                <a:latin typeface="Times New Roman" charset="0"/>
              </a:rPr>
              <a:t>That is:</a:t>
            </a:r>
          </a:p>
        </p:txBody>
      </p:sp>
      <p:graphicFrame>
        <p:nvGraphicFramePr>
          <p:cNvPr id="45059" name="Object 7"/>
          <p:cNvGraphicFramePr>
            <a:graphicFrameLocks noChangeAspect="1"/>
          </p:cNvGraphicFramePr>
          <p:nvPr/>
        </p:nvGraphicFramePr>
        <p:xfrm>
          <a:off x="1463675" y="2847975"/>
          <a:ext cx="1446213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Equation" r:id="rId3" imgW="1383699" imgH="266584" progId="Equation.DSMT4">
                  <p:embed/>
                </p:oleObj>
              </mc:Choice>
              <mc:Fallback>
                <p:oleObj name="Equation" r:id="rId3" imgW="1383699" imgH="26658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3675" y="2847975"/>
                        <a:ext cx="1446213" cy="266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0" name="Object 8"/>
          <p:cNvGraphicFramePr>
            <a:graphicFrameLocks noChangeAspect="1"/>
          </p:cNvGraphicFramePr>
          <p:nvPr/>
        </p:nvGraphicFramePr>
        <p:xfrm>
          <a:off x="1592263" y="3646488"/>
          <a:ext cx="2270125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" name="Equation" r:id="rId5" imgW="2171700" imgH="711200" progId="Equation.DSMT4">
                  <p:embed/>
                </p:oleObj>
              </mc:Choice>
              <mc:Fallback>
                <p:oleObj name="Equation" r:id="rId5" imgW="2171700" imgH="71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2263" y="3646488"/>
                        <a:ext cx="2270125" cy="71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1" name="Object 9"/>
          <p:cNvGraphicFramePr>
            <a:graphicFrameLocks noChangeAspect="1"/>
          </p:cNvGraphicFramePr>
          <p:nvPr/>
        </p:nvGraphicFramePr>
        <p:xfrm>
          <a:off x="1524000" y="4764088"/>
          <a:ext cx="2176463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" name="Equation" r:id="rId7" imgW="2082800" imgH="762000" progId="Equation.DSMT4">
                  <p:embed/>
                </p:oleObj>
              </mc:Choice>
              <mc:Fallback>
                <p:oleObj name="Equation" r:id="rId7" imgW="2082800" imgH="762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4764088"/>
                        <a:ext cx="2176463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35242" name="Rectangle 10"/>
          <p:cNvSpPr>
            <a:spLocks noChangeArrowheads="1"/>
          </p:cNvSpPr>
          <p:nvPr/>
        </p:nvSpPr>
        <p:spPr bwMode="auto">
          <a:xfrm>
            <a:off x="1401763" y="4687888"/>
            <a:ext cx="2395537" cy="8715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b="1">
              <a:solidFill>
                <a:srgbClr val="000000"/>
              </a:solidFill>
              <a:latin typeface="Times New Roman" charset="0"/>
            </a:endParaRPr>
          </a:p>
        </p:txBody>
      </p:sp>
      <p:pic>
        <p:nvPicPr>
          <p:cNvPr id="735244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3825" y="2419350"/>
            <a:ext cx="5210175" cy="237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493758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453" name="Text Box 5"/>
          <p:cNvSpPr txBox="1">
            <a:spLocks noChangeArrowheads="1"/>
          </p:cNvSpPr>
          <p:nvPr/>
        </p:nvSpPr>
        <p:spPr bwMode="auto">
          <a:xfrm>
            <a:off x="1042988" y="1196975"/>
            <a:ext cx="7413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4F81BD"/>
                </a:solidFill>
              </a:rPr>
              <a:t>Determination of volumes by multiple integrals</a:t>
            </a:r>
          </a:p>
        </p:txBody>
      </p:sp>
      <p:sp>
        <p:nvSpPr>
          <p:cNvPr id="744454" name="Text Box 6"/>
          <p:cNvSpPr txBox="1">
            <a:spLocks noChangeArrowheads="1"/>
          </p:cNvSpPr>
          <p:nvPr/>
        </p:nvSpPr>
        <p:spPr bwMode="auto">
          <a:xfrm>
            <a:off x="1066800" y="2336800"/>
            <a:ext cx="7042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800">
                <a:solidFill>
                  <a:srgbClr val="000000"/>
                </a:solidFill>
              </a:rPr>
              <a:t>Example</a:t>
            </a:r>
            <a:r>
              <a:rPr lang="en-GB" altLang="en-US" sz="1800" b="0">
                <a:solidFill>
                  <a:srgbClr val="000000"/>
                </a:solidFill>
              </a:rPr>
              <a:t>: Find the volume of the solid bounded by the planes </a:t>
            </a:r>
            <a:r>
              <a:rPr lang="en-GB" altLang="en-US" sz="1800" b="0" i="1">
                <a:solidFill>
                  <a:srgbClr val="000000"/>
                </a:solidFill>
              </a:rPr>
              <a:t>z</a:t>
            </a:r>
            <a:r>
              <a:rPr lang="en-GB" altLang="en-US" sz="1800" b="0">
                <a:solidFill>
                  <a:srgbClr val="000000"/>
                </a:solidFill>
              </a:rPr>
              <a:t> = 0, </a:t>
            </a:r>
            <a:r>
              <a:rPr lang="en-GB" altLang="en-US" sz="1800" b="0" i="1">
                <a:solidFill>
                  <a:srgbClr val="000000"/>
                </a:solidFill>
              </a:rPr>
              <a:t>x</a:t>
            </a:r>
            <a:r>
              <a:rPr lang="en-GB" altLang="en-US" sz="1800" b="0">
                <a:solidFill>
                  <a:srgbClr val="000000"/>
                </a:solidFill>
              </a:rPr>
              <a:t> = 1, </a:t>
            </a:r>
            <a:r>
              <a:rPr lang="en-GB" altLang="en-US" sz="1800" b="0" i="1">
                <a:solidFill>
                  <a:srgbClr val="000000"/>
                </a:solidFill>
              </a:rPr>
              <a:t>x</a:t>
            </a:r>
            <a:r>
              <a:rPr lang="en-GB" altLang="en-US" sz="1800" b="0">
                <a:solidFill>
                  <a:srgbClr val="000000"/>
                </a:solidFill>
              </a:rPr>
              <a:t> = 2,  </a:t>
            </a:r>
            <a:r>
              <a:rPr lang="en-GB" altLang="en-US" sz="1800" b="0" i="1">
                <a:solidFill>
                  <a:srgbClr val="000000"/>
                </a:solidFill>
              </a:rPr>
              <a:t>y</a:t>
            </a:r>
            <a:r>
              <a:rPr lang="en-GB" altLang="en-US" sz="1800" b="0">
                <a:solidFill>
                  <a:srgbClr val="000000"/>
                </a:solidFill>
              </a:rPr>
              <a:t> =  </a:t>
            </a:r>
            <a:r>
              <a:rPr lang="en-GB" altLang="en-US" sz="1800" b="0">
                <a:solidFill>
                  <a:srgbClr val="000000"/>
                </a:solidFill>
                <a:cs typeface="Times New Roman" pitchFamily="18" charset="0"/>
              </a:rPr>
              <a:t>−</a:t>
            </a:r>
            <a:r>
              <a:rPr lang="en-GB" altLang="en-US" sz="1800" b="0">
                <a:solidFill>
                  <a:srgbClr val="000000"/>
                </a:solidFill>
              </a:rPr>
              <a:t>1, </a:t>
            </a:r>
            <a:r>
              <a:rPr lang="en-GB" altLang="en-US" sz="1800" b="0" i="1">
                <a:solidFill>
                  <a:srgbClr val="000000"/>
                </a:solidFill>
              </a:rPr>
              <a:t>y</a:t>
            </a:r>
            <a:r>
              <a:rPr lang="en-GB" altLang="en-US" sz="1800" b="0">
                <a:solidFill>
                  <a:srgbClr val="000000"/>
                </a:solidFill>
              </a:rPr>
              <a:t> = 1 and the surface </a:t>
            </a:r>
            <a:r>
              <a:rPr lang="en-GB" altLang="en-US" sz="1800" b="0" i="1">
                <a:solidFill>
                  <a:srgbClr val="000000"/>
                </a:solidFill>
              </a:rPr>
              <a:t>z</a:t>
            </a:r>
            <a:r>
              <a:rPr lang="en-GB" altLang="en-US" sz="1800" b="0">
                <a:solidFill>
                  <a:srgbClr val="000000"/>
                </a:solidFill>
              </a:rPr>
              <a:t> = </a:t>
            </a:r>
            <a:r>
              <a:rPr lang="en-GB" altLang="en-US" sz="1800" b="0" i="1">
                <a:solidFill>
                  <a:srgbClr val="000000"/>
                </a:solidFill>
              </a:rPr>
              <a:t>x</a:t>
            </a:r>
            <a:r>
              <a:rPr lang="en-GB" altLang="en-US" sz="1800" b="0" baseline="30000">
                <a:solidFill>
                  <a:srgbClr val="000000"/>
                </a:solidFill>
              </a:rPr>
              <a:t>2</a:t>
            </a:r>
            <a:r>
              <a:rPr lang="en-GB" altLang="en-US" sz="1800" b="0">
                <a:solidFill>
                  <a:srgbClr val="000000"/>
                </a:solidFill>
              </a:rPr>
              <a:t> + </a:t>
            </a:r>
            <a:r>
              <a:rPr lang="en-GB" altLang="en-US" sz="1800" b="0" i="1">
                <a:solidFill>
                  <a:srgbClr val="000000"/>
                </a:solidFill>
              </a:rPr>
              <a:t>y</a:t>
            </a:r>
            <a:r>
              <a:rPr lang="en-GB" altLang="en-US" sz="1800" b="0" baseline="30000">
                <a:solidFill>
                  <a:srgbClr val="000000"/>
                </a:solidFill>
              </a:rPr>
              <a:t>2.</a:t>
            </a:r>
            <a:endParaRPr lang="en-GB" altLang="en-US" sz="1800" b="0">
              <a:solidFill>
                <a:srgbClr val="000000"/>
              </a:solidFill>
            </a:endParaRPr>
          </a:p>
        </p:txBody>
      </p:sp>
      <p:graphicFrame>
        <p:nvGraphicFramePr>
          <p:cNvPr id="46083" name="Object 9"/>
          <p:cNvGraphicFramePr>
            <a:graphicFrameLocks noChangeAspect="1"/>
          </p:cNvGraphicFramePr>
          <p:nvPr/>
        </p:nvGraphicFramePr>
        <p:xfrm>
          <a:off x="2324100" y="3375025"/>
          <a:ext cx="4289425" cy="214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" name="Equation" r:id="rId3" imgW="4102100" imgH="2146300" progId="Equation.DSMT4">
                  <p:embed/>
                </p:oleObj>
              </mc:Choice>
              <mc:Fallback>
                <p:oleObj name="Equation" r:id="rId3" imgW="4102100" imgH="21463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24100" y="3375025"/>
                        <a:ext cx="4289425" cy="2146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013456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850" name="Text Box 2"/>
          <p:cNvSpPr txBox="1">
            <a:spLocks noChangeArrowheads="1"/>
          </p:cNvSpPr>
          <p:nvPr/>
        </p:nvSpPr>
        <p:spPr bwMode="auto">
          <a:xfrm>
            <a:off x="493713" y="879475"/>
            <a:ext cx="41052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4F81BD"/>
                </a:solidFill>
              </a:rPr>
              <a:t>Learning outcomes</a:t>
            </a:r>
          </a:p>
        </p:txBody>
      </p:sp>
      <p:sp>
        <p:nvSpPr>
          <p:cNvPr id="590851" name="Text Box 3"/>
          <p:cNvSpPr txBox="1">
            <a:spLocks noChangeArrowheads="1"/>
          </p:cNvSpPr>
          <p:nvPr/>
        </p:nvSpPr>
        <p:spPr bwMode="auto">
          <a:xfrm>
            <a:off x="430213" y="1676400"/>
            <a:ext cx="8366125" cy="366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Font typeface="Wingdings" charset="0"/>
              <a:buChar char="ü"/>
              <a:defRPr/>
            </a:pPr>
            <a:r>
              <a:rPr lang="en-GB">
                <a:solidFill>
                  <a:srgbClr val="000000"/>
                </a:solidFill>
                <a:latin typeface="Times New Roman" charset="0"/>
              </a:rPr>
              <a:t>Determine the area of a rectangle using a double integral</a:t>
            </a: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Font typeface="Wingdings" charset="0"/>
              <a:buNone/>
              <a:defRPr/>
            </a:pPr>
            <a:endParaRPr lang="en-GB">
              <a:solidFill>
                <a:srgbClr val="000000"/>
              </a:solidFill>
              <a:latin typeface="Times New Roman" charset="0"/>
            </a:endParaRP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Font typeface="Wingdings" charset="0"/>
              <a:buChar char="ü"/>
              <a:defRPr/>
            </a:pPr>
            <a:r>
              <a:rPr lang="en-GB">
                <a:solidFill>
                  <a:srgbClr val="000000"/>
                </a:solidFill>
                <a:latin typeface="Times New Roman" charset="0"/>
              </a:rPr>
              <a:t>Evaluate double integrals over general areas</a:t>
            </a: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Font typeface="Wingdings" charset="0"/>
              <a:buNone/>
              <a:defRPr/>
            </a:pPr>
            <a:endParaRPr lang="en-GB">
              <a:solidFill>
                <a:srgbClr val="000000"/>
              </a:solidFill>
              <a:latin typeface="Times New Roman" charset="0"/>
            </a:endParaRP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Font typeface="Wingdings" charset="0"/>
              <a:buChar char="ü"/>
              <a:defRPr/>
            </a:pPr>
            <a:r>
              <a:rPr lang="en-GB">
                <a:solidFill>
                  <a:srgbClr val="000000"/>
                </a:solidFill>
                <a:latin typeface="Times New Roman" charset="0"/>
              </a:rPr>
              <a:t>Evaluate triple integrals over general volumes</a:t>
            </a: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Font typeface="Wingdings" charset="0"/>
              <a:buChar char="ü"/>
              <a:defRPr/>
            </a:pPr>
            <a:endParaRPr lang="en-GB">
              <a:solidFill>
                <a:srgbClr val="000000"/>
              </a:solidFill>
              <a:latin typeface="Times New Roman" charset="0"/>
            </a:endParaRP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Font typeface="Wingdings" charset="0"/>
              <a:buChar char="ü"/>
              <a:defRPr/>
            </a:pPr>
            <a:r>
              <a:rPr lang="en-GB">
                <a:solidFill>
                  <a:srgbClr val="000000"/>
                </a:solidFill>
                <a:latin typeface="Times New Roman" charset="0"/>
              </a:rPr>
              <a:t>Apply double integrals to find areas and second moments</a:t>
            </a: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Font typeface="Wingdings" charset="0"/>
              <a:buChar char="ü"/>
              <a:defRPr/>
            </a:pPr>
            <a:endParaRPr lang="en-GB">
              <a:solidFill>
                <a:srgbClr val="000000"/>
              </a:solidFill>
              <a:latin typeface="Times New Roman" charset="0"/>
            </a:endParaRP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Font typeface="Wingdings" charset="0"/>
              <a:buChar char="ü"/>
              <a:defRPr/>
            </a:pPr>
            <a:r>
              <a:rPr lang="en-GB">
                <a:solidFill>
                  <a:srgbClr val="000000"/>
                </a:solidFill>
                <a:latin typeface="Times New Roman" charset="0"/>
              </a:rPr>
              <a:t>Apply triple integrals to find volumes</a:t>
            </a:r>
          </a:p>
        </p:txBody>
      </p:sp>
    </p:spTree>
    <p:extLst>
      <p:ext uri="{BB962C8B-B14F-4D97-AF65-F5344CB8AC3E}">
        <p14:creationId xmlns:p14="http://schemas.microsoft.com/office/powerpoint/2010/main" val="400170591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1042988" y="1196975"/>
            <a:ext cx="7413625" cy="284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</a:rPr>
              <a:t>Summation in two directions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</a:rPr>
              <a:t>Double integrals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</a:rPr>
              <a:t>Triple integrals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</a:rPr>
              <a:t>Applications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</a:rPr>
              <a:t>Alternative notation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  <a:cs typeface="ＭＳ Ｐゴシック" charset="0"/>
              </a:rPr>
              <a:t>Determination of areas by multiple integrals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</a:rPr>
              <a:t>Determination of volumes by multiple integrals</a:t>
            </a:r>
          </a:p>
        </p:txBody>
      </p:sp>
    </p:spTree>
    <p:extLst>
      <p:ext uri="{BB962C8B-B14F-4D97-AF65-F5344CB8AC3E}">
        <p14:creationId xmlns:p14="http://schemas.microsoft.com/office/powerpoint/2010/main" val="218910619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1042988" y="1196975"/>
            <a:ext cx="7413625" cy="284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</a:rPr>
              <a:t>Summation in two directions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</a:rPr>
              <a:t>Double integrals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</a:rPr>
              <a:t>Triple integrals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4F81BD"/>
                </a:solidFill>
              </a:rPr>
              <a:t>Applications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</a:rPr>
              <a:t>Alternative notation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  <a:cs typeface="ＭＳ Ｐゴシック" charset="0"/>
              </a:rPr>
              <a:t>Determination of areas by multiple integrals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</a:rPr>
              <a:t>Determination of volumes by multiple integrals</a:t>
            </a:r>
          </a:p>
        </p:txBody>
      </p:sp>
    </p:spTree>
    <p:extLst>
      <p:ext uri="{BB962C8B-B14F-4D97-AF65-F5344CB8AC3E}">
        <p14:creationId xmlns:p14="http://schemas.microsoft.com/office/powerpoint/2010/main" val="6559722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093" name="Text Box 5"/>
          <p:cNvSpPr txBox="1">
            <a:spLocks noChangeArrowheads="1"/>
          </p:cNvSpPr>
          <p:nvPr/>
        </p:nvSpPr>
        <p:spPr bwMode="auto">
          <a:xfrm>
            <a:off x="1042988" y="1196975"/>
            <a:ext cx="7413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4F81BD"/>
                </a:solidFill>
              </a:rPr>
              <a:t>Applications</a:t>
            </a:r>
          </a:p>
        </p:txBody>
      </p:sp>
      <p:sp>
        <p:nvSpPr>
          <p:cNvPr id="729094" name="Text Box 6"/>
          <p:cNvSpPr txBox="1">
            <a:spLocks noChangeArrowheads="1"/>
          </p:cNvSpPr>
          <p:nvPr/>
        </p:nvSpPr>
        <p:spPr bwMode="auto">
          <a:xfrm>
            <a:off x="1066800" y="2336800"/>
            <a:ext cx="7042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>
                <a:solidFill>
                  <a:srgbClr val="000000"/>
                </a:solidFill>
                <a:latin typeface="Times New Roman" charset="0"/>
              </a:rPr>
              <a:t>Example 1</a:t>
            </a:r>
            <a:r>
              <a:rPr lang="en-GB">
                <a:solidFill>
                  <a:srgbClr val="000000"/>
                </a:solidFill>
                <a:latin typeface="Times New Roman" charset="0"/>
              </a:rPr>
              <a:t>: To find the area bounded by               the </a:t>
            </a:r>
            <a:r>
              <a:rPr lang="en-GB" i="1">
                <a:solidFill>
                  <a:srgbClr val="000000"/>
                </a:solidFill>
                <a:latin typeface="Times New Roman" charset="0"/>
              </a:rPr>
              <a:t>x</a:t>
            </a:r>
            <a:r>
              <a:rPr lang="en-GB">
                <a:solidFill>
                  <a:srgbClr val="000000"/>
                </a:solidFill>
                <a:latin typeface="Times New Roman" charset="0"/>
              </a:rPr>
              <a:t>-axis and the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>
                <a:solidFill>
                  <a:srgbClr val="000000"/>
                </a:solidFill>
                <a:latin typeface="Times New Roman" charset="0"/>
              </a:rPr>
              <a:t>ordinate at </a:t>
            </a:r>
            <a:r>
              <a:rPr lang="en-GB" i="1">
                <a:solidFill>
                  <a:srgbClr val="000000"/>
                </a:solidFill>
                <a:latin typeface="Times New Roman" charset="0"/>
              </a:rPr>
              <a:t>x</a:t>
            </a:r>
            <a:r>
              <a:rPr lang="en-GB">
                <a:solidFill>
                  <a:srgbClr val="000000"/>
                </a:solidFill>
                <a:latin typeface="Times New Roman" charset="0"/>
              </a:rPr>
              <a:t> = 5. </a:t>
            </a:r>
          </a:p>
        </p:txBody>
      </p:sp>
      <p:graphicFrame>
        <p:nvGraphicFramePr>
          <p:cNvPr id="33795" name="Object 7"/>
          <p:cNvGraphicFramePr>
            <a:graphicFrameLocks noChangeAspect="1"/>
          </p:cNvGraphicFramePr>
          <p:nvPr/>
        </p:nvGraphicFramePr>
        <p:xfrm>
          <a:off x="4973638" y="2251075"/>
          <a:ext cx="703262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Equation" r:id="rId3" imgW="672808" imgH="571252" progId="Equation.DSMT4">
                  <p:embed/>
                </p:oleObj>
              </mc:Choice>
              <mc:Fallback>
                <p:oleObj name="Equation" r:id="rId3" imgW="672808" imgH="571252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73638" y="2251075"/>
                        <a:ext cx="703262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796" name="Object 9"/>
          <p:cNvGraphicFramePr>
            <a:graphicFrameLocks noChangeAspect="1"/>
          </p:cNvGraphicFramePr>
          <p:nvPr/>
        </p:nvGraphicFramePr>
        <p:xfrm>
          <a:off x="1179513" y="3008313"/>
          <a:ext cx="3770312" cy="25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Equation" r:id="rId5" imgW="3606800" imgH="2540000" progId="Equation.DSMT4">
                  <p:embed/>
                </p:oleObj>
              </mc:Choice>
              <mc:Fallback>
                <p:oleObj name="Equation" r:id="rId5" imgW="3606800" imgH="2540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9513" y="3008313"/>
                        <a:ext cx="3770312" cy="254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29100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0825" y="3019425"/>
            <a:ext cx="3562350" cy="250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977870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382" name="Text Box 6"/>
          <p:cNvSpPr txBox="1">
            <a:spLocks noChangeArrowheads="1"/>
          </p:cNvSpPr>
          <p:nvPr/>
        </p:nvSpPr>
        <p:spPr bwMode="auto">
          <a:xfrm>
            <a:off x="1063625" y="2336800"/>
            <a:ext cx="7042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  <a:latin typeface="Times New Roman" charset="0"/>
              </a:rPr>
              <a:t>Example 2</a:t>
            </a:r>
            <a:r>
              <a:rPr lang="en-GB" dirty="0">
                <a:solidFill>
                  <a:srgbClr val="000000"/>
                </a:solidFill>
                <a:latin typeface="Times New Roman" charset="0"/>
              </a:rPr>
              <a:t>: To find the area enclosed by the curves               and</a:t>
            </a:r>
          </a:p>
        </p:txBody>
      </p:sp>
      <p:graphicFrame>
        <p:nvGraphicFramePr>
          <p:cNvPr id="34818" name="Object 7"/>
          <p:cNvGraphicFramePr>
            <a:graphicFrameLocks noChangeAspect="1"/>
          </p:cNvGraphicFramePr>
          <p:nvPr/>
        </p:nvGraphicFramePr>
        <p:xfrm>
          <a:off x="5907088" y="2354263"/>
          <a:ext cx="757237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Equation" r:id="rId3" imgW="723586" imgH="317362" progId="Equation.DSMT4">
                  <p:embed/>
                </p:oleObj>
              </mc:Choice>
              <mc:Fallback>
                <p:oleObj name="Equation" r:id="rId3" imgW="723586" imgH="317362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07088" y="2354263"/>
                        <a:ext cx="757237" cy="317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19" name="Object 8"/>
          <p:cNvGraphicFramePr>
            <a:graphicFrameLocks noChangeAspect="1"/>
          </p:cNvGraphicFramePr>
          <p:nvPr/>
        </p:nvGraphicFramePr>
        <p:xfrm>
          <a:off x="1109663" y="2971800"/>
          <a:ext cx="4156075" cy="264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Equation" r:id="rId5" imgW="3975100" imgH="2641600" progId="Equation.DSMT4">
                  <p:embed/>
                </p:oleObj>
              </mc:Choice>
              <mc:Fallback>
                <p:oleObj name="Equation" r:id="rId5" imgW="3975100" imgH="2641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9663" y="2971800"/>
                        <a:ext cx="4156075" cy="2641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0" name="Object 10"/>
          <p:cNvGraphicFramePr>
            <a:graphicFrameLocks noChangeAspect="1"/>
          </p:cNvGraphicFramePr>
          <p:nvPr/>
        </p:nvGraphicFramePr>
        <p:xfrm>
          <a:off x="7105650" y="2222500"/>
          <a:ext cx="677863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Equation" r:id="rId7" imgW="647700" imgH="596900" progId="Equation.DSMT4">
                  <p:embed/>
                </p:oleObj>
              </mc:Choice>
              <mc:Fallback>
                <p:oleObj name="Equation" r:id="rId7" imgW="647700" imgH="5969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05650" y="2222500"/>
                        <a:ext cx="677863" cy="596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41388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7825" y="2930525"/>
            <a:ext cx="3686175" cy="288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042988" y="1196975"/>
            <a:ext cx="7413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4F81BD"/>
                </a:solidFill>
              </a:rPr>
              <a:t>Applications</a:t>
            </a:r>
          </a:p>
        </p:txBody>
      </p:sp>
    </p:spTree>
    <p:extLst>
      <p:ext uri="{BB962C8B-B14F-4D97-AF65-F5344CB8AC3E}">
        <p14:creationId xmlns:p14="http://schemas.microsoft.com/office/powerpoint/2010/main" val="155449621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2406" name="Text Box 6"/>
          <p:cNvSpPr txBox="1">
            <a:spLocks noChangeArrowheads="1"/>
          </p:cNvSpPr>
          <p:nvPr/>
        </p:nvSpPr>
        <p:spPr bwMode="auto">
          <a:xfrm>
            <a:off x="1036638" y="1873250"/>
            <a:ext cx="7042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800">
                <a:solidFill>
                  <a:srgbClr val="000000"/>
                </a:solidFill>
              </a:rPr>
              <a:t>Example 3</a:t>
            </a:r>
            <a:r>
              <a:rPr lang="en-GB" altLang="en-US" sz="1800" b="0">
                <a:solidFill>
                  <a:srgbClr val="000000"/>
                </a:solidFill>
              </a:rPr>
              <a:t>: Find the second moment of area of a rectangle 6 cm </a:t>
            </a:r>
            <a:r>
              <a:rPr lang="en-US" altLang="en-US" sz="1800" b="0">
                <a:solidFill>
                  <a:srgbClr val="000000"/>
                </a:solidFill>
                <a:cs typeface="Times New Roman" pitchFamily="18" charset="0"/>
              </a:rPr>
              <a:t>×</a:t>
            </a:r>
            <a:r>
              <a:rPr lang="en-GB" altLang="en-US" sz="1800" b="0">
                <a:solidFill>
                  <a:srgbClr val="000000"/>
                </a:solidFill>
              </a:rPr>
              <a:t> 4 cm about an axis through one corner perpendicular to the plane of the figure.</a:t>
            </a:r>
          </a:p>
        </p:txBody>
      </p:sp>
      <p:graphicFrame>
        <p:nvGraphicFramePr>
          <p:cNvPr id="35842" name="Object 8"/>
          <p:cNvGraphicFramePr>
            <a:graphicFrameLocks noChangeAspect="1"/>
          </p:cNvGraphicFramePr>
          <p:nvPr/>
        </p:nvGraphicFramePr>
        <p:xfrm>
          <a:off x="1387475" y="2970213"/>
          <a:ext cx="2308225" cy="261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Equation" r:id="rId3" imgW="2209800" imgH="2616200" progId="Equation.DSMT4">
                  <p:embed/>
                </p:oleObj>
              </mc:Choice>
              <mc:Fallback>
                <p:oleObj name="Equation" r:id="rId3" imgW="2209800" imgH="2616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7475" y="2970213"/>
                        <a:ext cx="2308225" cy="261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42411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075" y="2689225"/>
            <a:ext cx="4694238" cy="310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042988" y="1196975"/>
            <a:ext cx="7413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4F81BD"/>
                </a:solidFill>
              </a:rPr>
              <a:t>Applications</a:t>
            </a:r>
          </a:p>
        </p:txBody>
      </p:sp>
    </p:spTree>
    <p:extLst>
      <p:ext uri="{BB962C8B-B14F-4D97-AF65-F5344CB8AC3E}">
        <p14:creationId xmlns:p14="http://schemas.microsoft.com/office/powerpoint/2010/main" val="229244825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1042988" y="1196975"/>
            <a:ext cx="7413625" cy="284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</a:rPr>
              <a:t>Summation in two directions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</a:rPr>
              <a:t>Double integrals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</a:rPr>
              <a:t>Triple integrals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</a:rPr>
              <a:t>Applications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</a:rPr>
              <a:t>Alternative notation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  <a:cs typeface="ＭＳ Ｐゴシック" charset="0"/>
              </a:rPr>
              <a:t>Determination of areas by multiple integrals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</a:rPr>
              <a:t>Determination of volumes by multiple integrals</a:t>
            </a:r>
          </a:p>
        </p:txBody>
      </p:sp>
    </p:spTree>
    <p:extLst>
      <p:ext uri="{BB962C8B-B14F-4D97-AF65-F5344CB8AC3E}">
        <p14:creationId xmlns:p14="http://schemas.microsoft.com/office/powerpoint/2010/main" val="418283916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1042988" y="1196975"/>
            <a:ext cx="7413625" cy="284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</a:rPr>
              <a:t>Summation in two directions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</a:rPr>
              <a:t>Double integrals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</a:rPr>
              <a:t>Triple integrals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</a:rPr>
              <a:t>Applications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4F81BD"/>
                </a:solidFill>
              </a:rPr>
              <a:t>Alternative notation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  <a:cs typeface="ＭＳ Ｐゴシック" charset="0"/>
              </a:rPr>
              <a:t>Determination of areas by multiple integrals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000000"/>
                </a:solidFill>
              </a:rPr>
              <a:t>Determination of volumes by multiple integrals</a:t>
            </a:r>
          </a:p>
        </p:txBody>
      </p:sp>
    </p:spTree>
    <p:extLst>
      <p:ext uri="{BB962C8B-B14F-4D97-AF65-F5344CB8AC3E}">
        <p14:creationId xmlns:p14="http://schemas.microsoft.com/office/powerpoint/2010/main" val="420726181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141" name="Text Box 5"/>
          <p:cNvSpPr txBox="1">
            <a:spLocks noChangeArrowheads="1"/>
          </p:cNvSpPr>
          <p:nvPr/>
        </p:nvSpPr>
        <p:spPr bwMode="auto">
          <a:xfrm>
            <a:off x="1042988" y="1196975"/>
            <a:ext cx="7413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srgbClr val="4F81BD"/>
                </a:solidFill>
              </a:rPr>
              <a:t>Alternative notation</a:t>
            </a:r>
          </a:p>
        </p:txBody>
      </p:sp>
      <p:sp>
        <p:nvSpPr>
          <p:cNvPr id="731142" name="Text Box 6"/>
          <p:cNvSpPr txBox="1">
            <a:spLocks noChangeArrowheads="1"/>
          </p:cNvSpPr>
          <p:nvPr/>
        </p:nvSpPr>
        <p:spPr bwMode="auto">
          <a:xfrm>
            <a:off x="1066800" y="2336800"/>
            <a:ext cx="7042150" cy="311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>
                <a:solidFill>
                  <a:srgbClr val="000000"/>
                </a:solidFill>
                <a:latin typeface="Times New Roman" charset="0"/>
              </a:rPr>
              <a:t>Sometimes double integrals are written in a different way. For example, the integral: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  <a:latin typeface="Times New Roman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  <a:latin typeface="Times New Roman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  <a:latin typeface="Times New Roman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>
                <a:solidFill>
                  <a:srgbClr val="000000"/>
                </a:solidFill>
                <a:latin typeface="Times New Roman" charset="0"/>
              </a:rPr>
              <a:t>could have been written as: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  <a:latin typeface="Times New Roman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  <a:latin typeface="Times New Roman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  <a:latin typeface="Times New Roman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  <a:latin typeface="Times New Roman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>
                <a:solidFill>
                  <a:srgbClr val="000000"/>
                </a:solidFill>
                <a:latin typeface="Times New Roman" charset="0"/>
              </a:rPr>
              <a:t>Here the working starts from the right-hand side integral.</a:t>
            </a:r>
          </a:p>
        </p:txBody>
      </p:sp>
      <p:graphicFrame>
        <p:nvGraphicFramePr>
          <p:cNvPr id="38915" name="Object 7"/>
          <p:cNvGraphicFramePr>
            <a:graphicFrameLocks noChangeAspect="1"/>
          </p:cNvGraphicFramePr>
          <p:nvPr/>
        </p:nvGraphicFramePr>
        <p:xfrm>
          <a:off x="3651250" y="2986088"/>
          <a:ext cx="1870075" cy="69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Equation" r:id="rId3" imgW="1790700" imgH="698500" progId="Equation.DSMT4">
                  <p:embed/>
                </p:oleObj>
              </mc:Choice>
              <mc:Fallback>
                <p:oleObj name="Equation" r:id="rId3" imgW="1790700" imgH="6985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1250" y="2986088"/>
                        <a:ext cx="1870075" cy="698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6" name="Object 8"/>
          <p:cNvGraphicFramePr>
            <a:graphicFrameLocks noChangeAspect="1"/>
          </p:cNvGraphicFramePr>
          <p:nvPr/>
        </p:nvGraphicFramePr>
        <p:xfrm>
          <a:off x="3657600" y="4232275"/>
          <a:ext cx="1884363" cy="69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Equation" r:id="rId5" imgW="1803400" imgH="698500" progId="Equation.DSMT4">
                  <p:embed/>
                </p:oleObj>
              </mc:Choice>
              <mc:Fallback>
                <p:oleObj name="Equation" r:id="rId5" imgW="1803400" imgH="6985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4232275"/>
                        <a:ext cx="1884363" cy="698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3675244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Blank Presentation">
  <a:themeElements>
    <a:clrScheme name="1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lnDef>
  </a:objectDefaults>
  <a:extraClrSchemeLst>
    <a:extraClrScheme>
      <a:clrScheme name="1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511</Words>
  <Application>Microsoft Office PowerPoint</Application>
  <PresentationFormat>On-screen Show (4:3)</PresentationFormat>
  <Paragraphs>110</Paragraphs>
  <Slides>17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1_Blank Presentation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sabah</dc:creator>
  <cp:lastModifiedBy>s</cp:lastModifiedBy>
  <cp:revision>1</cp:revision>
  <dcterms:created xsi:type="dcterms:W3CDTF">2006-08-16T00:00:00Z</dcterms:created>
  <dcterms:modified xsi:type="dcterms:W3CDTF">2018-11-21T22:06:19Z</dcterms:modified>
</cp:coreProperties>
</file>