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tx2"/>
                </a:solidFill>
                <a:latin typeface="Helvetica" charset="0"/>
              </a:rPr>
              <a:t/>
            </a:r>
            <a:br>
              <a:rPr lang="en-US" b="1" i="1" dirty="0" smtClean="0">
                <a:solidFill>
                  <a:schemeClr val="tx2"/>
                </a:solidFill>
                <a:latin typeface="Helvetica" charset="0"/>
              </a:rPr>
            </a:br>
            <a:r>
              <a:rPr lang="en-US" b="1" i="1" dirty="0">
                <a:solidFill>
                  <a:schemeClr val="tx2"/>
                </a:solidFill>
                <a:latin typeface="Helvetica" charset="0"/>
              </a:rPr>
              <a:t/>
            </a:r>
            <a:br>
              <a:rPr lang="en-US" b="1" i="1" dirty="0">
                <a:solidFill>
                  <a:schemeClr val="tx2"/>
                </a:solidFill>
                <a:latin typeface="Helvetica" charset="0"/>
              </a:rPr>
            </a:br>
            <a:r>
              <a:rPr lang="en-US" b="1" i="1" dirty="0" smtClean="0">
                <a:solidFill>
                  <a:schemeClr val="tx2"/>
                </a:solidFill>
                <a:latin typeface="Helvetica" charset="0"/>
              </a:rPr>
              <a:t>Introduction </a:t>
            </a:r>
            <a:r>
              <a:rPr lang="en-US" b="1" i="1" dirty="0">
                <a:solidFill>
                  <a:schemeClr val="tx2"/>
                </a:solidFill>
                <a:latin typeface="Helvetica" charset="0"/>
              </a:rPr>
              <a:t>to Software Engineering</a:t>
            </a:r>
            <a:br>
              <a:rPr lang="en-US" b="1" i="1" dirty="0">
                <a:solidFill>
                  <a:schemeClr val="tx2"/>
                </a:solidFill>
                <a:latin typeface="Helvetica" charset="0"/>
              </a:rPr>
            </a:br>
            <a:r>
              <a:rPr lang="en-US" i="1" dirty="0">
                <a:solidFill>
                  <a:schemeClr val="tx2"/>
                </a:solidFill>
                <a:latin typeface="Helvetica" charset="0"/>
              </a:rPr>
              <a:t/>
            </a:r>
            <a:br>
              <a:rPr lang="en-US" i="1" dirty="0">
                <a:solidFill>
                  <a:schemeClr val="tx2"/>
                </a:solidFill>
                <a:latin typeface="Helvetica" charset="0"/>
              </a:rPr>
            </a:br>
            <a:endParaRPr lang="en-US" dirty="0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85800" y="2209800"/>
            <a:ext cx="746760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i="1" dirty="0">
                <a:solidFill>
                  <a:schemeClr val="tx2"/>
                </a:solidFill>
                <a:latin typeface="Helvetica" charset="0"/>
              </a:rPr>
              <a:t/>
            </a:r>
            <a:br>
              <a:rPr lang="en-US" sz="3200" i="1" dirty="0">
                <a:solidFill>
                  <a:schemeClr val="tx2"/>
                </a:solidFill>
                <a:latin typeface="Helvetica" charset="0"/>
              </a:rPr>
            </a:br>
            <a:r>
              <a:rPr lang="en-US" sz="2400" i="1" dirty="0">
                <a:solidFill>
                  <a:schemeClr val="tx2"/>
                </a:solidFill>
                <a:latin typeface="Helvetica" charset="0"/>
              </a:rPr>
              <a:t>Software Engineering: A Practitioner</a:t>
            </a:r>
            <a:r>
              <a:rPr lang="ja-JP" altLang="en-US" sz="2400" i="1" dirty="0">
                <a:solidFill>
                  <a:schemeClr val="tx2"/>
                </a:solidFill>
                <a:latin typeface="Helvetica" charset="0"/>
              </a:rPr>
              <a:t>’</a:t>
            </a:r>
            <a:r>
              <a:rPr lang="en-US" altLang="ja-JP" sz="2400" i="1" dirty="0">
                <a:solidFill>
                  <a:schemeClr val="tx2"/>
                </a:solidFill>
                <a:latin typeface="Helvetica" charset="0"/>
              </a:rPr>
              <a:t>s Approach, 7/e </a:t>
            </a:r>
          </a:p>
          <a:p>
            <a:r>
              <a:rPr lang="en-US" sz="2400" b="1" dirty="0"/>
              <a:t>by Roger S. Pressman</a:t>
            </a:r>
          </a:p>
          <a:p>
            <a:endParaRPr lang="en-US" sz="2400" b="1" dirty="0"/>
          </a:p>
          <a:p>
            <a:r>
              <a:rPr lang="en-US" sz="2400" b="1" dirty="0"/>
              <a:t>Slides copyright © 1996, 2001, 2005, 2009</a:t>
            </a:r>
            <a:r>
              <a:rPr lang="en-US" sz="2400" dirty="0"/>
              <a:t> </a:t>
            </a:r>
            <a:r>
              <a:rPr lang="en-US" sz="2400" b="1" dirty="0"/>
              <a:t>by Roger S. Pressman</a:t>
            </a:r>
          </a:p>
          <a:p>
            <a:endParaRPr lang="en-US" sz="2400" b="1" dirty="0"/>
          </a:p>
          <a:p>
            <a:r>
              <a:rPr lang="en-US" sz="2400" i="1" dirty="0">
                <a:solidFill>
                  <a:schemeClr val="tx2"/>
                </a:solidFill>
                <a:latin typeface="Helvetica" charset="0"/>
              </a:rPr>
              <a:t>Software Engineering  9/e</a:t>
            </a:r>
          </a:p>
          <a:p>
            <a:r>
              <a:rPr lang="en-US" sz="2400" b="1" dirty="0"/>
              <a:t>By Ian </a:t>
            </a:r>
            <a:r>
              <a:rPr lang="en-US" sz="2400" b="1" dirty="0" err="1"/>
              <a:t>Sommerville</a:t>
            </a:r>
            <a:r>
              <a:rPr lang="en-US" sz="2400" b="1" dirty="0"/>
              <a:t> </a:t>
            </a:r>
          </a:p>
          <a:p>
            <a:endParaRPr lang="en-US" sz="1800" b="1" i="1" dirty="0">
              <a:solidFill>
                <a:schemeClr val="tx2"/>
              </a:solidFill>
            </a:endParaRPr>
          </a:p>
          <a:p>
            <a:endParaRPr lang="en-US" sz="14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44765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34" charset="-128"/>
              </a:rPr>
              <a:t>Software—New Categories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pPr marL="285750" indent="-285750">
              <a:lnSpc>
                <a:spcPct val="90000"/>
              </a:lnSpc>
            </a:pPr>
            <a:r>
              <a:rPr lang="en-US" sz="2400" dirty="0">
                <a:solidFill>
                  <a:schemeClr val="folHlink"/>
                </a:solidFill>
                <a:ea typeface="ＭＳ Ｐゴシック" pitchFamily="34" charset="-128"/>
              </a:rPr>
              <a:t>Open world computing—</a:t>
            </a:r>
            <a:r>
              <a:rPr lang="en-US" sz="2400" dirty="0">
                <a:ea typeface="ＭＳ Ｐゴシック" pitchFamily="34" charset="-128"/>
              </a:rPr>
              <a:t>pervasive,</a:t>
            </a:r>
            <a:r>
              <a:rPr lang="en-US" sz="2400" dirty="0">
                <a:solidFill>
                  <a:schemeClr val="folHlink"/>
                </a:solidFill>
                <a:ea typeface="ＭＳ Ｐゴシック" pitchFamily="34" charset="-128"/>
              </a:rPr>
              <a:t> </a:t>
            </a:r>
            <a:r>
              <a:rPr lang="en-US" sz="2400" dirty="0">
                <a:ea typeface="ＭＳ Ｐゴシック" pitchFamily="34" charset="-128"/>
              </a:rPr>
              <a:t>ubiquitous, distributed computing due to wireless networking. How to allow mobile devices, personal computer, enterprise system to </a:t>
            </a:r>
            <a:r>
              <a:rPr lang="en-US" sz="2400" b="1" dirty="0">
                <a:ea typeface="ＭＳ Ｐゴシック" pitchFamily="34" charset="-128"/>
              </a:rPr>
              <a:t>communicate across vast network</a:t>
            </a:r>
            <a:r>
              <a:rPr lang="en-US" sz="2400" dirty="0">
                <a:ea typeface="ＭＳ Ｐゴシック" pitchFamily="34" charset="-128"/>
              </a:rPr>
              <a:t>.</a:t>
            </a:r>
          </a:p>
          <a:p>
            <a:pPr marL="285750" indent="-285750">
              <a:lnSpc>
                <a:spcPct val="90000"/>
              </a:lnSpc>
            </a:pPr>
            <a:r>
              <a:rPr lang="en-US" sz="2400" dirty="0" err="1">
                <a:solidFill>
                  <a:schemeClr val="folHlink"/>
                </a:solidFill>
                <a:ea typeface="ＭＳ Ｐゴシック" pitchFamily="34" charset="-128"/>
              </a:rPr>
              <a:t>Netsourcing</a:t>
            </a:r>
            <a:r>
              <a:rPr lang="en-US" sz="2400" dirty="0">
                <a:ea typeface="ＭＳ Ｐゴシック" pitchFamily="34" charset="-128"/>
              </a:rPr>
              <a:t>—the Web as a computing engine. How to architect simple and sophisticated applications to target end-users worldwide.</a:t>
            </a:r>
          </a:p>
          <a:p>
            <a:pPr marL="285750" indent="-285750">
              <a:lnSpc>
                <a:spcPct val="90000"/>
              </a:lnSpc>
            </a:pPr>
            <a:r>
              <a:rPr lang="en-US" sz="2400" dirty="0">
                <a:solidFill>
                  <a:schemeClr val="folHlink"/>
                </a:solidFill>
                <a:ea typeface="ＭＳ Ｐゴシック" pitchFamily="34" charset="-128"/>
              </a:rPr>
              <a:t>Open source</a:t>
            </a:r>
            <a:r>
              <a:rPr lang="en-US" sz="2400" dirty="0">
                <a:ea typeface="ＭＳ Ｐゴシック" pitchFamily="34" charset="-128"/>
              </a:rPr>
              <a:t>—</a:t>
            </a:r>
            <a:r>
              <a:rPr lang="ja-JP" altLang="en-US" sz="2400" dirty="0">
                <a:ea typeface="ＭＳ Ｐゴシック" pitchFamily="34" charset="-128"/>
              </a:rPr>
              <a:t>”</a:t>
            </a:r>
            <a:r>
              <a:rPr lang="en-US" altLang="ja-JP" sz="2400" dirty="0">
                <a:ea typeface="ＭＳ Ｐゴシック" pitchFamily="34" charset="-128"/>
              </a:rPr>
              <a:t>free</a:t>
            </a:r>
            <a:r>
              <a:rPr lang="ja-JP" altLang="en-US" sz="2400" dirty="0">
                <a:ea typeface="ＭＳ Ｐゴシック" pitchFamily="34" charset="-128"/>
              </a:rPr>
              <a:t>”</a:t>
            </a:r>
            <a:r>
              <a:rPr lang="en-US" altLang="ja-JP" sz="2400" dirty="0">
                <a:ea typeface="ＭＳ Ｐゴシック" pitchFamily="34" charset="-128"/>
              </a:rPr>
              <a:t> source code open to the computing community (a blessing, but also a potential curse!)</a:t>
            </a:r>
          </a:p>
          <a:p>
            <a:pPr marL="285750" indent="-285750">
              <a:lnSpc>
                <a:spcPct val="90000"/>
              </a:lnSpc>
            </a:pPr>
            <a:r>
              <a:rPr lang="en-US" sz="2400" dirty="0">
                <a:ea typeface="ＭＳ Ｐゴシック" pitchFamily="34" charset="-128"/>
              </a:rPr>
              <a:t>Also … (see Chapter 31)</a:t>
            </a:r>
          </a:p>
          <a:p>
            <a:pPr marL="685800" lvl="1" indent="-228600">
              <a:lnSpc>
                <a:spcPct val="90000"/>
              </a:lnSpc>
            </a:pPr>
            <a:r>
              <a:rPr lang="en-US" sz="2400" dirty="0">
                <a:solidFill>
                  <a:schemeClr val="folHlink"/>
                </a:solidFill>
                <a:ea typeface="ＭＳ Ｐゴシック" pitchFamily="34" charset="-128"/>
              </a:rPr>
              <a:t>Data mining</a:t>
            </a:r>
          </a:p>
          <a:p>
            <a:pPr marL="685800" lvl="1" indent="-228600">
              <a:lnSpc>
                <a:spcPct val="90000"/>
              </a:lnSpc>
            </a:pPr>
            <a:r>
              <a:rPr lang="en-US" sz="2400" dirty="0">
                <a:solidFill>
                  <a:schemeClr val="folHlink"/>
                </a:solidFill>
                <a:ea typeface="ＭＳ Ｐゴシック" pitchFamily="34" charset="-128"/>
              </a:rPr>
              <a:t>Grid computing</a:t>
            </a:r>
          </a:p>
          <a:p>
            <a:pPr marL="685800" lvl="1" indent="-228600">
              <a:lnSpc>
                <a:spcPct val="90000"/>
              </a:lnSpc>
            </a:pPr>
            <a:r>
              <a:rPr lang="en-US" sz="2400" dirty="0">
                <a:solidFill>
                  <a:schemeClr val="folHlink"/>
                </a:solidFill>
                <a:ea typeface="ＭＳ Ｐゴシック" pitchFamily="34" charset="-128"/>
              </a:rPr>
              <a:t>Cognitive machines</a:t>
            </a:r>
          </a:p>
          <a:p>
            <a:pPr marL="685800" lvl="1" indent="-228600">
              <a:lnSpc>
                <a:spcPct val="90000"/>
              </a:lnSpc>
            </a:pPr>
            <a:r>
              <a:rPr lang="en-US" sz="2400" dirty="0">
                <a:solidFill>
                  <a:schemeClr val="folHlink"/>
                </a:solidFill>
                <a:ea typeface="ＭＳ Ｐゴシック" pitchFamily="34" charset="-128"/>
              </a:rPr>
              <a:t>Software for nanotechnologies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043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folHlink"/>
                </a:solidFill>
                <a:ea typeface="ＭＳ Ｐゴシック" pitchFamily="34" charset="-128"/>
              </a:rPr>
              <a:t/>
            </a:r>
            <a:br>
              <a:rPr lang="en-US" b="1" dirty="0" smtClean="0">
                <a:solidFill>
                  <a:schemeClr val="folHlink"/>
                </a:solidFill>
                <a:ea typeface="ＭＳ Ｐゴシック" pitchFamily="34" charset="-128"/>
              </a:rPr>
            </a:br>
            <a:r>
              <a:rPr lang="en-US" b="1" dirty="0" smtClean="0">
                <a:solidFill>
                  <a:schemeClr val="folHlink"/>
                </a:solidFill>
                <a:ea typeface="ＭＳ Ｐゴシック" pitchFamily="34" charset="-128"/>
              </a:rPr>
              <a:t>Software </a:t>
            </a:r>
            <a:r>
              <a:rPr lang="en-US" b="1" dirty="0">
                <a:solidFill>
                  <a:schemeClr val="folHlink"/>
                </a:solidFill>
                <a:ea typeface="ＭＳ Ｐゴシック" pitchFamily="34" charset="-128"/>
              </a:rPr>
              <a:t>&amp; Software Engineering</a:t>
            </a:r>
            <a:br>
              <a:rPr lang="en-US" b="1" dirty="0">
                <a:solidFill>
                  <a:schemeClr val="folHlink"/>
                </a:solidFill>
                <a:ea typeface="ＭＳ Ｐゴシック" pitchFamily="34" charset="-128"/>
              </a:rPr>
            </a:b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>
          <a:xfrm>
            <a:off x="457201" y="1600200"/>
            <a:ext cx="8229599" cy="5197320"/>
          </a:xfrm>
          <a:noFill/>
        </p:spPr>
        <p:txBody>
          <a:bodyPr wrap="square" lIns="63500" tIns="25400" rIns="63500" bIns="25400" anchor="t">
            <a:spAutoFit/>
          </a:bodyPr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What is Software</a:t>
            </a:r>
            <a:r>
              <a:rPr lang="en-US" dirty="0" smtClean="0">
                <a:ea typeface="ＭＳ Ｐゴシック" pitchFamily="34" charset="-128"/>
              </a:rPr>
              <a:t>?</a:t>
            </a:r>
          </a:p>
          <a:p>
            <a:pPr marL="0" lvl="0" indent="0" eaLnBrk="0" fontAlgn="base" hangingPunct="0">
              <a:spcBef>
                <a:spcPct val="50000"/>
              </a:spcBef>
              <a:spcAft>
                <a:spcPct val="0"/>
              </a:spcAft>
              <a:buNone/>
              <a:defRPr/>
            </a:pPr>
            <a:r>
              <a:rPr lang="en-US" sz="2400" i="1" dirty="0">
                <a:solidFill>
                  <a:prstClr val="black"/>
                </a:solidFill>
                <a:latin typeface="Times New Roman"/>
                <a:ea typeface="ＭＳ Ｐゴシック" pitchFamily="34" charset="-128"/>
              </a:rPr>
              <a:t>The product that software professionals </a:t>
            </a:r>
            <a:r>
              <a:rPr lang="en-US" sz="2400" i="1" dirty="0">
                <a:solidFill>
                  <a:srgbClr val="AD0101"/>
                </a:solidFill>
                <a:latin typeface="Times New Roman"/>
                <a:ea typeface="ＭＳ Ｐゴシック" pitchFamily="34" charset="-128"/>
              </a:rPr>
              <a:t>build </a:t>
            </a:r>
            <a:r>
              <a:rPr lang="en-US" sz="2400" i="1" dirty="0">
                <a:solidFill>
                  <a:prstClr val="black"/>
                </a:solidFill>
                <a:latin typeface="Times New Roman"/>
                <a:ea typeface="ＭＳ Ｐゴシック" pitchFamily="34" charset="-128"/>
              </a:rPr>
              <a:t>and then </a:t>
            </a:r>
            <a:r>
              <a:rPr lang="en-US" sz="2400" i="1" dirty="0">
                <a:solidFill>
                  <a:srgbClr val="AD0101"/>
                </a:solidFill>
                <a:latin typeface="Times New Roman"/>
                <a:ea typeface="ＭＳ Ｐゴシック" pitchFamily="34" charset="-128"/>
              </a:rPr>
              <a:t>support </a:t>
            </a:r>
            <a:r>
              <a:rPr lang="en-US" sz="2400" i="1" dirty="0">
                <a:solidFill>
                  <a:prstClr val="black"/>
                </a:solidFill>
                <a:latin typeface="Times New Roman"/>
                <a:ea typeface="ＭＳ Ｐゴシック" pitchFamily="34" charset="-128"/>
              </a:rPr>
              <a:t>over the long term.</a:t>
            </a:r>
          </a:p>
          <a:p>
            <a:pPr marL="0" lvl="0" indent="0" eaLnBrk="0" fontAlgn="base" hangingPunct="0">
              <a:spcBef>
                <a:spcPct val="50000"/>
              </a:spcBef>
              <a:spcAft>
                <a:spcPct val="0"/>
              </a:spcAft>
              <a:buNone/>
              <a:defRPr/>
            </a:pPr>
            <a:r>
              <a:rPr lang="en-US" sz="2400" i="1" dirty="0">
                <a:solidFill>
                  <a:prstClr val="black"/>
                </a:solidFill>
                <a:latin typeface="Times New Roman"/>
                <a:ea typeface="ＭＳ Ｐゴシック" pitchFamily="34" charset="-128"/>
              </a:rPr>
              <a:t>Software encompasses: (1) </a:t>
            </a:r>
            <a:r>
              <a:rPr lang="en-US" sz="2400" i="1" dirty="0">
                <a:solidFill>
                  <a:srgbClr val="D89243"/>
                </a:solidFill>
                <a:latin typeface="Times New Roman"/>
                <a:ea typeface="ＭＳ Ｐゴシック" pitchFamily="34" charset="-128"/>
              </a:rPr>
              <a:t>instructions</a:t>
            </a:r>
            <a:r>
              <a:rPr lang="en-US" sz="2400" i="1" dirty="0">
                <a:solidFill>
                  <a:prstClr val="black"/>
                </a:solidFill>
                <a:latin typeface="Times New Roman"/>
                <a:ea typeface="ＭＳ Ｐゴシック" pitchFamily="34" charset="-128"/>
              </a:rPr>
              <a:t> (computer programs) that when executed provide desired features, function, and performance;  </a:t>
            </a:r>
            <a:endParaRPr lang="en-US" sz="2400" i="1" dirty="0" smtClean="0">
              <a:solidFill>
                <a:prstClr val="black"/>
              </a:solidFill>
              <a:latin typeface="Times New Roman"/>
              <a:ea typeface="ＭＳ Ｐゴシック" pitchFamily="34" charset="-128"/>
            </a:endParaRPr>
          </a:p>
          <a:p>
            <a:pPr marL="0" lvl="0" indent="0" eaLnBrk="0" fontAlgn="base" hangingPunct="0">
              <a:spcBef>
                <a:spcPct val="50000"/>
              </a:spcBef>
              <a:spcAft>
                <a:spcPct val="0"/>
              </a:spcAft>
              <a:buNone/>
              <a:defRPr/>
            </a:pPr>
            <a:r>
              <a:rPr lang="en-US" sz="2400" i="1" dirty="0" smtClean="0">
                <a:solidFill>
                  <a:prstClr val="black"/>
                </a:solidFill>
                <a:latin typeface="Times New Roman"/>
                <a:ea typeface="ＭＳ Ｐゴシック" pitchFamily="34" charset="-128"/>
              </a:rPr>
              <a:t>(</a:t>
            </a:r>
            <a:r>
              <a:rPr lang="en-US" sz="2400" i="1" dirty="0">
                <a:solidFill>
                  <a:prstClr val="black"/>
                </a:solidFill>
                <a:latin typeface="Times New Roman"/>
                <a:ea typeface="ＭＳ Ｐゴシック" pitchFamily="34" charset="-128"/>
              </a:rPr>
              <a:t>2) </a:t>
            </a:r>
            <a:r>
              <a:rPr lang="en-US" sz="2400" i="1" dirty="0">
                <a:solidFill>
                  <a:srgbClr val="D89243"/>
                </a:solidFill>
                <a:latin typeface="Times New Roman"/>
                <a:ea typeface="ＭＳ Ｐゴシック" pitchFamily="34" charset="-128"/>
              </a:rPr>
              <a:t>data structures</a:t>
            </a:r>
            <a:r>
              <a:rPr lang="en-US" sz="2400" i="1" dirty="0">
                <a:solidFill>
                  <a:prstClr val="black"/>
                </a:solidFill>
                <a:latin typeface="Times New Roman"/>
                <a:ea typeface="ＭＳ Ｐゴシック" pitchFamily="34" charset="-128"/>
              </a:rPr>
              <a:t> that enable the programs to adequately store and manipulate information </a:t>
            </a:r>
            <a:r>
              <a:rPr lang="en-US" sz="2400" i="1" dirty="0" smtClean="0">
                <a:solidFill>
                  <a:prstClr val="black"/>
                </a:solidFill>
                <a:latin typeface="Times New Roman"/>
                <a:ea typeface="ＭＳ Ｐゴシック" pitchFamily="34" charset="-128"/>
              </a:rPr>
              <a:t>and</a:t>
            </a:r>
          </a:p>
          <a:p>
            <a:pPr marL="0" lvl="0" indent="0" eaLnBrk="0" fontAlgn="base" hangingPunct="0">
              <a:spcBef>
                <a:spcPct val="50000"/>
              </a:spcBef>
              <a:spcAft>
                <a:spcPct val="0"/>
              </a:spcAft>
              <a:buNone/>
              <a:defRPr/>
            </a:pPr>
            <a:r>
              <a:rPr lang="en-US" sz="2400" i="1" dirty="0" smtClean="0">
                <a:solidFill>
                  <a:prstClr val="black"/>
                </a:solidFill>
                <a:latin typeface="Times New Roman"/>
                <a:ea typeface="ＭＳ Ｐゴシック" pitchFamily="34" charset="-128"/>
              </a:rPr>
              <a:t> </a:t>
            </a:r>
            <a:r>
              <a:rPr lang="en-US" sz="2400" i="1" dirty="0">
                <a:solidFill>
                  <a:prstClr val="black"/>
                </a:solidFill>
                <a:latin typeface="Times New Roman"/>
                <a:ea typeface="ＭＳ Ｐゴシック" pitchFamily="34" charset="-128"/>
              </a:rPr>
              <a:t>(3) </a:t>
            </a:r>
            <a:r>
              <a:rPr lang="en-US" sz="2400" i="1" dirty="0">
                <a:solidFill>
                  <a:srgbClr val="D89243"/>
                </a:solidFill>
                <a:latin typeface="Times New Roman"/>
                <a:ea typeface="ＭＳ Ｐゴシック" pitchFamily="34" charset="-128"/>
              </a:rPr>
              <a:t>documentation</a:t>
            </a:r>
            <a:r>
              <a:rPr lang="en-US" sz="2400" i="1" dirty="0">
                <a:solidFill>
                  <a:prstClr val="black"/>
                </a:solidFill>
                <a:latin typeface="Times New Roman"/>
                <a:ea typeface="ＭＳ Ｐゴシック" pitchFamily="34" charset="-128"/>
              </a:rPr>
              <a:t> that describes the operation and use of the programs.</a:t>
            </a:r>
            <a:r>
              <a:rPr lang="en-US" sz="2400" dirty="0">
                <a:solidFill>
                  <a:prstClr val="black"/>
                </a:solidFill>
                <a:latin typeface="Times New Roman"/>
                <a:ea typeface="ＭＳ Ｐゴシック" pitchFamily="34" charset="-128"/>
              </a:rPr>
              <a:t> </a:t>
            </a:r>
          </a:p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4781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34" charset="-128"/>
              </a:rPr>
              <a:t>Software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lvl="0" indent="-273050" fontAlgn="base">
              <a:spcAft>
                <a:spcPct val="0"/>
              </a:spcAft>
              <a:buClr>
                <a:srgbClr val="AD0101"/>
              </a:buClr>
            </a:pPr>
            <a:r>
              <a:rPr lang="en-US" sz="2400" dirty="0">
                <a:solidFill>
                  <a:srgbClr val="AD0101"/>
                </a:solidFill>
                <a:latin typeface="Times New Roman"/>
                <a:ea typeface="ＭＳ Ｐゴシック" pitchFamily="34" charset="-128"/>
              </a:rPr>
              <a:t>Generic products</a:t>
            </a:r>
          </a:p>
          <a:p>
            <a:pPr marL="593725" lvl="1" indent="-273050" fontAlgn="base">
              <a:spcAft>
                <a:spcPct val="0"/>
              </a:spcAft>
              <a:buClr>
                <a:srgbClr val="AD0101"/>
              </a:buClr>
              <a:buFont typeface="Arial" pitchFamily="34" charset="0"/>
              <a:buChar char="•"/>
            </a:pPr>
            <a:r>
              <a:rPr lang="en-US" sz="2200" dirty="0">
                <a:solidFill>
                  <a:srgbClr val="303030"/>
                </a:solidFill>
                <a:latin typeface="Times New Roman"/>
                <a:ea typeface="ＭＳ Ｐゴシック" pitchFamily="34" charset="-128"/>
              </a:rPr>
              <a:t>Stand-alone systems that are marketed and sold to </a:t>
            </a:r>
            <a:r>
              <a:rPr lang="en-US" sz="2200" b="1" dirty="0">
                <a:solidFill>
                  <a:srgbClr val="303030"/>
                </a:solidFill>
                <a:latin typeface="Times New Roman"/>
                <a:ea typeface="ＭＳ Ｐゴシック" pitchFamily="34" charset="-128"/>
              </a:rPr>
              <a:t>any customer </a:t>
            </a:r>
            <a:r>
              <a:rPr lang="en-US" sz="2200" dirty="0">
                <a:solidFill>
                  <a:srgbClr val="303030"/>
                </a:solidFill>
                <a:latin typeface="Times New Roman"/>
                <a:ea typeface="ＭＳ Ｐゴシック" pitchFamily="34" charset="-128"/>
              </a:rPr>
              <a:t>who wishes to buy them.</a:t>
            </a:r>
          </a:p>
          <a:p>
            <a:pPr marL="593725" lvl="1" indent="-273050" fontAlgn="base">
              <a:spcAft>
                <a:spcPct val="0"/>
              </a:spcAft>
              <a:buClr>
                <a:srgbClr val="AD0101"/>
              </a:buClr>
              <a:buFont typeface="Arial" pitchFamily="34" charset="0"/>
              <a:buChar char="•"/>
            </a:pPr>
            <a:r>
              <a:rPr lang="en-US" sz="2200" dirty="0">
                <a:solidFill>
                  <a:srgbClr val="303030"/>
                </a:solidFill>
                <a:latin typeface="Times New Roman"/>
                <a:ea typeface="ＭＳ Ｐゴシック" pitchFamily="34" charset="-128"/>
              </a:rPr>
              <a:t>Examples – PC software such as editing, graphics programs, project management tools; CAD software; software for specific markets such as appointments systems for dentists.</a:t>
            </a:r>
          </a:p>
          <a:p>
            <a:pPr marL="273050" lvl="0" indent="-273050" fontAlgn="base">
              <a:spcAft>
                <a:spcPct val="0"/>
              </a:spcAft>
              <a:buClr>
                <a:srgbClr val="AD0101"/>
              </a:buClr>
            </a:pPr>
            <a:r>
              <a:rPr lang="en-US" sz="2400" dirty="0">
                <a:solidFill>
                  <a:srgbClr val="AD0101"/>
                </a:solidFill>
                <a:latin typeface="Times New Roman"/>
                <a:ea typeface="ＭＳ Ｐゴシック" pitchFamily="34" charset="-128"/>
              </a:rPr>
              <a:t>Customized products</a:t>
            </a:r>
          </a:p>
          <a:p>
            <a:pPr marL="593725" lvl="1" indent="-273050" fontAlgn="base">
              <a:spcAft>
                <a:spcPct val="0"/>
              </a:spcAft>
              <a:buClr>
                <a:srgbClr val="AD0101"/>
              </a:buClr>
              <a:buFont typeface="Arial" pitchFamily="34" charset="0"/>
              <a:buChar char="•"/>
            </a:pPr>
            <a:r>
              <a:rPr lang="en-US" sz="2200" dirty="0">
                <a:solidFill>
                  <a:srgbClr val="303030"/>
                </a:solidFill>
                <a:latin typeface="Times New Roman"/>
                <a:ea typeface="ＭＳ Ｐゴシック" pitchFamily="34" charset="-128"/>
              </a:rPr>
              <a:t>Software that is commissioned by </a:t>
            </a:r>
            <a:r>
              <a:rPr lang="en-US" sz="2200" b="1" dirty="0">
                <a:solidFill>
                  <a:srgbClr val="303030"/>
                </a:solidFill>
                <a:latin typeface="Times New Roman"/>
                <a:ea typeface="ＭＳ Ｐゴシック" pitchFamily="34" charset="-128"/>
              </a:rPr>
              <a:t>a specific customer </a:t>
            </a:r>
            <a:r>
              <a:rPr lang="en-US" sz="2200" dirty="0">
                <a:solidFill>
                  <a:srgbClr val="303030"/>
                </a:solidFill>
                <a:latin typeface="Times New Roman"/>
                <a:ea typeface="ＭＳ Ｐゴシック" pitchFamily="34" charset="-128"/>
              </a:rPr>
              <a:t>to meet their own needs. </a:t>
            </a:r>
          </a:p>
          <a:p>
            <a:pPr marL="593725" lvl="1" indent="-273050" fontAlgn="base">
              <a:spcAft>
                <a:spcPct val="0"/>
              </a:spcAft>
              <a:buClr>
                <a:srgbClr val="AD0101"/>
              </a:buClr>
              <a:buFont typeface="Arial" pitchFamily="34" charset="0"/>
              <a:buChar char="•"/>
            </a:pPr>
            <a:r>
              <a:rPr lang="en-US" sz="2200" dirty="0">
                <a:solidFill>
                  <a:srgbClr val="303030"/>
                </a:solidFill>
                <a:latin typeface="Times New Roman"/>
                <a:ea typeface="ＭＳ Ｐゴシック" pitchFamily="34" charset="-128"/>
              </a:rPr>
              <a:t>Examples – embedded control systems, air traffic control software, traffic monitoring systems.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994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Why Software is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lvl="0" indent="-273050" fontAlgn="base">
              <a:spcAft>
                <a:spcPct val="0"/>
              </a:spcAft>
              <a:buClr>
                <a:srgbClr val="AD0101"/>
              </a:buClr>
            </a:pPr>
            <a:r>
              <a:rPr lang="en-GB" sz="2400" dirty="0">
                <a:solidFill>
                  <a:srgbClr val="303030"/>
                </a:solidFill>
                <a:latin typeface="Times New Roman"/>
                <a:ea typeface="ＭＳ Ｐゴシック" pitchFamily="34" charset="-128"/>
              </a:rPr>
              <a:t>The economies of ALL developed nations are dependent on software.</a:t>
            </a:r>
          </a:p>
          <a:p>
            <a:pPr marL="273050" lvl="0" indent="-273050" fontAlgn="base">
              <a:spcAft>
                <a:spcPct val="0"/>
              </a:spcAft>
              <a:buClr>
                <a:srgbClr val="AD0101"/>
              </a:buClr>
            </a:pPr>
            <a:r>
              <a:rPr lang="en-GB" sz="2400" dirty="0">
                <a:solidFill>
                  <a:srgbClr val="303030"/>
                </a:solidFill>
                <a:latin typeface="Times New Roman"/>
                <a:ea typeface="ＭＳ Ｐゴシック" pitchFamily="34" charset="-128"/>
              </a:rPr>
              <a:t>More and more systems are software controlled ( transportation, medical, telecommunications, military, industrial, entertainment,)</a:t>
            </a:r>
          </a:p>
          <a:p>
            <a:pPr marL="273050" lvl="0" indent="-273050" fontAlgn="base">
              <a:spcAft>
                <a:spcPct val="0"/>
              </a:spcAft>
              <a:buClr>
                <a:srgbClr val="AD0101"/>
              </a:buClr>
            </a:pPr>
            <a:r>
              <a:rPr lang="en-GB" sz="2400" dirty="0">
                <a:solidFill>
                  <a:srgbClr val="303030"/>
                </a:solidFill>
                <a:latin typeface="Times New Roman"/>
                <a:ea typeface="ＭＳ Ｐゴシック" pitchFamily="34" charset="-128"/>
              </a:rPr>
              <a:t>Software engineering is concerned with theories, methods and tools for professional software development.</a:t>
            </a:r>
          </a:p>
          <a:p>
            <a:pPr marL="273050" lvl="0" indent="-273050" fontAlgn="base">
              <a:spcAft>
                <a:spcPct val="0"/>
              </a:spcAft>
              <a:buClr>
                <a:srgbClr val="AD0101"/>
              </a:buClr>
            </a:pPr>
            <a:r>
              <a:rPr lang="en-GB" sz="2400" dirty="0">
                <a:solidFill>
                  <a:srgbClr val="303030"/>
                </a:solidFill>
                <a:latin typeface="Times New Roman"/>
                <a:ea typeface="ＭＳ Ｐゴシック" pitchFamily="34" charset="-128"/>
              </a:rPr>
              <a:t>Expenditure on software represents a </a:t>
            </a:r>
            <a:br>
              <a:rPr lang="en-GB" sz="2400" dirty="0">
                <a:solidFill>
                  <a:srgbClr val="303030"/>
                </a:solidFill>
                <a:latin typeface="Times New Roman"/>
                <a:ea typeface="ＭＳ Ｐゴシック" pitchFamily="34" charset="-128"/>
              </a:rPr>
            </a:br>
            <a:r>
              <a:rPr lang="en-GB" sz="2400" dirty="0">
                <a:solidFill>
                  <a:srgbClr val="303030"/>
                </a:solidFill>
                <a:latin typeface="Times New Roman"/>
                <a:ea typeface="ＭＳ Ｐゴシック" pitchFamily="34" charset="-128"/>
              </a:rPr>
              <a:t>significant fraction of GNP in all developed countries.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693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34" charset="-128"/>
              </a:rPr>
              <a:t>Software 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ea typeface="ＭＳ Ｐゴシック" pitchFamily="34" charset="-128"/>
              </a:rPr>
              <a:t>Software costs often dominate computer system costs. The costs of software on a PC are often greater than the hardware cost.</a:t>
            </a:r>
          </a:p>
          <a:p>
            <a:r>
              <a:rPr lang="en-GB" dirty="0">
                <a:ea typeface="ＭＳ Ｐゴシック" pitchFamily="34" charset="-128"/>
              </a:rPr>
              <a:t>Software costs </a:t>
            </a:r>
            <a:r>
              <a:rPr lang="en-GB" b="1" dirty="0">
                <a:solidFill>
                  <a:srgbClr val="AD0101"/>
                </a:solidFill>
                <a:ea typeface="ＭＳ Ｐゴシック" pitchFamily="34" charset="-128"/>
              </a:rPr>
              <a:t>more to maintain </a:t>
            </a:r>
            <a:r>
              <a:rPr lang="en-GB" dirty="0">
                <a:ea typeface="ＭＳ Ｐゴシック" pitchFamily="34" charset="-128"/>
              </a:rPr>
              <a:t>than it does to develop. For systems with a long life, maintenance costs may be several times development costs.</a:t>
            </a:r>
          </a:p>
          <a:p>
            <a:r>
              <a:rPr lang="en-GB" dirty="0">
                <a:ea typeface="ＭＳ Ｐゴシック" pitchFamily="34" charset="-128"/>
              </a:rPr>
              <a:t>Software engineering is concerned with cost-effective software development.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303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Features of Software?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ea typeface="ＭＳ Ｐゴシック" pitchFamily="34" charset="-128"/>
              </a:rPr>
              <a:t>Its characteristics that make it different from other things human being build.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>
                <a:ea typeface="ＭＳ Ｐゴシック" pitchFamily="34" charset="-128"/>
              </a:rPr>
              <a:t>Features of such logical system: 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ea typeface="ＭＳ Ｐゴシック" pitchFamily="34" charset="-128"/>
              </a:rPr>
              <a:t>Software is developed or </a:t>
            </a:r>
            <a:r>
              <a:rPr lang="en-US" sz="2800" dirty="0">
                <a:solidFill>
                  <a:srgbClr val="AD0101"/>
                </a:solidFill>
                <a:ea typeface="ＭＳ Ｐゴシック" pitchFamily="34" charset="-128"/>
              </a:rPr>
              <a:t>engineered</a:t>
            </a:r>
            <a:r>
              <a:rPr lang="en-US" sz="2800" dirty="0">
                <a:ea typeface="ＭＳ Ｐゴシック" pitchFamily="34" charset="-128"/>
              </a:rPr>
              <a:t>, it is not manufactured in the classical sense which has quality problem.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ea typeface="ＭＳ Ｐゴシック" pitchFamily="34" charset="-128"/>
              </a:rPr>
              <a:t>Software </a:t>
            </a:r>
            <a:r>
              <a:rPr lang="en-US" sz="2800" dirty="0">
                <a:solidFill>
                  <a:srgbClr val="AD0101"/>
                </a:solidFill>
                <a:ea typeface="ＭＳ Ｐゴシック" pitchFamily="34" charset="-128"/>
              </a:rPr>
              <a:t>doesn't "wear out.</a:t>
            </a:r>
            <a:r>
              <a:rPr lang="ja-JP" altLang="en-US" sz="2800" dirty="0">
                <a:solidFill>
                  <a:srgbClr val="AD0101"/>
                </a:solidFill>
                <a:ea typeface="ＭＳ Ｐゴシック" pitchFamily="34" charset="-128"/>
              </a:rPr>
              <a:t>”</a:t>
            </a:r>
            <a:r>
              <a:rPr lang="en-US" altLang="ja-JP" sz="2800" dirty="0">
                <a:solidFill>
                  <a:srgbClr val="AD0101"/>
                </a:solidFill>
                <a:ea typeface="ＭＳ Ｐゴシック" pitchFamily="34" charset="-128"/>
              </a:rPr>
              <a:t> </a:t>
            </a:r>
            <a:r>
              <a:rPr lang="en-US" altLang="ja-JP" sz="2800" dirty="0">
                <a:ea typeface="ＭＳ Ｐゴシック" pitchFamily="34" charset="-128"/>
              </a:rPr>
              <a:t>but it deteriorates (due to change). Hardware has bathtub curve of failure rate ( high failure rate in the beginning, then drop to steady state, then cumulative effects of dust, vibration, abuse occurs). 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9240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Features of Software?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ＭＳ Ｐゴシック" pitchFamily="34" charset="-128"/>
              </a:rPr>
              <a:t>Although the industry is moving toward component-based construction (e.g. standard screws and off-the-shelf integrated circuits), most software continues to be </a:t>
            </a:r>
            <a:r>
              <a:rPr lang="en-US" dirty="0">
                <a:solidFill>
                  <a:schemeClr val="accent1"/>
                </a:solidFill>
                <a:ea typeface="ＭＳ Ｐゴシック" pitchFamily="34" charset="-128"/>
              </a:rPr>
              <a:t>custom-built. </a:t>
            </a:r>
            <a:r>
              <a:rPr lang="en-US" dirty="0">
                <a:ea typeface="ＭＳ Ｐゴシック" pitchFamily="34" charset="-128"/>
              </a:rPr>
              <a:t>Modern reusable components encapsulate data and processing into software parts to be reused by different programs. E.g. graphical user interface, window, pull-down menus in library etc.</a:t>
            </a:r>
            <a:r>
              <a:rPr lang="en-US" i="1" dirty="0">
                <a:ea typeface="ＭＳ Ｐゴシック" pitchFamily="34" charset="-128"/>
              </a:rPr>
              <a:t>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540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34" charset="-128"/>
              </a:rPr>
              <a:t>Software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folHlink"/>
                </a:solidFill>
                <a:ea typeface="ＭＳ Ｐゴシック" pitchFamily="34" charset="-128"/>
              </a:rPr>
              <a:t>1. System software: </a:t>
            </a:r>
            <a:r>
              <a:rPr lang="en-US" dirty="0">
                <a:ea typeface="ＭＳ Ｐゴシック" pitchFamily="34" charset="-128"/>
              </a:rPr>
              <a:t>such as compilers, editors, file management utilities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folHlink"/>
                </a:solidFill>
                <a:ea typeface="ＭＳ Ｐゴシック" pitchFamily="34" charset="-128"/>
              </a:rPr>
              <a:t>2. Application software</a:t>
            </a:r>
            <a:r>
              <a:rPr lang="en-US" b="1" dirty="0">
                <a:ea typeface="ＭＳ Ｐゴシック" pitchFamily="34" charset="-128"/>
              </a:rPr>
              <a:t>: </a:t>
            </a:r>
            <a:r>
              <a:rPr lang="en-US" dirty="0">
                <a:ea typeface="ＭＳ Ｐゴシック" pitchFamily="34" charset="-128"/>
              </a:rPr>
              <a:t>stand-alone programs for specific needs.  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folHlink"/>
                </a:solidFill>
                <a:ea typeface="ＭＳ Ｐゴシック" pitchFamily="34" charset="-128"/>
              </a:rPr>
              <a:t>3. Engineering/scientific software: </a:t>
            </a:r>
            <a:r>
              <a:rPr lang="en-US" dirty="0">
                <a:ea typeface="ＭＳ Ｐゴシック" pitchFamily="34" charset="-128"/>
              </a:rPr>
              <a:t>Characterized by </a:t>
            </a:r>
            <a:r>
              <a:rPr lang="ja-JP" altLang="en-US" dirty="0">
                <a:ea typeface="ＭＳ Ｐゴシック" pitchFamily="34" charset="-128"/>
              </a:rPr>
              <a:t>“</a:t>
            </a:r>
            <a:r>
              <a:rPr lang="en-US" altLang="ja-JP" dirty="0">
                <a:ea typeface="ＭＳ Ｐゴシック" pitchFamily="34" charset="-128"/>
              </a:rPr>
              <a:t>number crunching</a:t>
            </a:r>
            <a:r>
              <a:rPr lang="ja-JP" altLang="en-US" dirty="0">
                <a:ea typeface="ＭＳ Ｐゴシック" pitchFamily="34" charset="-128"/>
              </a:rPr>
              <a:t>”</a:t>
            </a:r>
            <a:r>
              <a:rPr lang="en-US" altLang="ja-JP" dirty="0">
                <a:ea typeface="ＭＳ Ｐゴシック" pitchFamily="34" charset="-128"/>
              </a:rPr>
              <a:t>algorithms. such as automotive stress analysis, molecular biology, orbital dynamics </a:t>
            </a:r>
            <a:r>
              <a:rPr lang="en-US" altLang="ja-JP" dirty="0" err="1">
                <a:ea typeface="ＭＳ Ｐゴシック" pitchFamily="34" charset="-128"/>
              </a:rPr>
              <a:t>etc</a:t>
            </a:r>
            <a:r>
              <a:rPr lang="en-US" altLang="ja-JP" dirty="0">
                <a:ea typeface="ＭＳ Ｐゴシック" pitchFamily="34" charset="-128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folHlink"/>
                </a:solidFill>
                <a:ea typeface="ＭＳ Ｐゴシック" pitchFamily="34" charset="-128"/>
              </a:rPr>
              <a:t>4. Embedded software </a:t>
            </a:r>
            <a:r>
              <a:rPr lang="en-US" dirty="0">
                <a:ea typeface="ＭＳ Ｐゴシック" pitchFamily="34" charset="-128"/>
              </a:rPr>
              <a:t>resides within a product or system. (key pad control of a microwave oven, digital function of dashboard display in a car</a:t>
            </a:r>
            <a:r>
              <a:rPr lang="en-US" dirty="0" smtClean="0">
                <a:ea typeface="ＭＳ Ｐゴシック" pitchFamily="34" charset="-128"/>
              </a:rPr>
              <a:t>)</a:t>
            </a:r>
            <a:endParaRPr lang="en-US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2773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34" charset="-128"/>
              </a:rPr>
              <a:t>Software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folHlink"/>
                </a:solidFill>
                <a:ea typeface="ＭＳ Ｐゴシック" pitchFamily="34" charset="-128"/>
              </a:rPr>
              <a:t>5. Product-line software </a:t>
            </a:r>
            <a:r>
              <a:rPr lang="en-US" dirty="0">
                <a:ea typeface="ＭＳ Ｐゴシック" pitchFamily="34" charset="-128"/>
              </a:rPr>
              <a:t>focus on a limited marketplace to address mass consumer market. (word processing, graphics, database management)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folHlink"/>
                </a:solidFill>
                <a:ea typeface="ＭＳ Ｐゴシック" pitchFamily="34" charset="-128"/>
              </a:rPr>
              <a:t>6. </a:t>
            </a:r>
            <a:r>
              <a:rPr lang="en-US" dirty="0" err="1">
                <a:solidFill>
                  <a:schemeClr val="folHlink"/>
                </a:solidFill>
                <a:ea typeface="ＭＳ Ｐゴシック" pitchFamily="34" charset="-128"/>
              </a:rPr>
              <a:t>WebApps</a:t>
            </a:r>
            <a:r>
              <a:rPr lang="en-US" dirty="0">
                <a:solidFill>
                  <a:schemeClr val="folHlink"/>
                </a:solidFill>
                <a:ea typeface="ＭＳ Ｐゴシック" pitchFamily="34" charset="-128"/>
              </a:rPr>
              <a:t> </a:t>
            </a:r>
            <a:r>
              <a:rPr lang="en-US" dirty="0">
                <a:ea typeface="ＭＳ Ｐゴシック" pitchFamily="34" charset="-128"/>
              </a:rPr>
              <a:t>(Web applications) network centric software. As web 2.0 emerges, more sophisticated computing environments is supported integrated with remote database and business applications. 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folHlink"/>
                </a:solidFill>
                <a:ea typeface="ＭＳ Ｐゴシック" pitchFamily="34" charset="-128"/>
              </a:rPr>
              <a:t>7. AI </a:t>
            </a:r>
            <a:r>
              <a:rPr lang="en-US" dirty="0">
                <a:ea typeface="ＭＳ Ｐゴシック" pitchFamily="34" charset="-128"/>
              </a:rPr>
              <a:t>software uses non-numerical algorithm to solve complex problem. Robotics, expert system, pattern recognition game playing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57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666</Words>
  <Application>Microsoft Office PowerPoint</Application>
  <PresentationFormat>On-screen Show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 Introduction to Software Engineering  </vt:lpstr>
      <vt:lpstr> Software &amp; Software Engineering </vt:lpstr>
      <vt:lpstr>Software products</vt:lpstr>
      <vt:lpstr>Why Software is Important?</vt:lpstr>
      <vt:lpstr>Software costs</vt:lpstr>
      <vt:lpstr>Features of Software?</vt:lpstr>
      <vt:lpstr>Features of Software?</vt:lpstr>
      <vt:lpstr>Software Applications</vt:lpstr>
      <vt:lpstr>Software Applications</vt:lpstr>
      <vt:lpstr>Software—New Categories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Introduction to Software Engineering  </dc:title>
  <dc:creator>sabah</dc:creator>
  <cp:lastModifiedBy>s</cp:lastModifiedBy>
  <cp:revision>2</cp:revision>
  <dcterms:created xsi:type="dcterms:W3CDTF">2006-08-16T00:00:00Z</dcterms:created>
  <dcterms:modified xsi:type="dcterms:W3CDTF">2018-11-21T10:51:18Z</dcterms:modified>
</cp:coreProperties>
</file>