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Default Extension="png" ContentType="image/png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Default Extension="jpg" ContentType="image/jpg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</p:sldIdLst>
  <p:sldSz cx="7556500" cy="10693400"/>
  <p:notesSz cx="7556500" cy="106934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9" Type="http://schemas.openxmlformats.org/officeDocument/2006/relationships/slide" Target="slides/slide4.xml"/><Relationship Id="rId10" Type="http://schemas.openxmlformats.org/officeDocument/2006/relationships/slide" Target="slides/slide5.xml"/><Relationship Id="rId11" Type="http://schemas.openxmlformats.org/officeDocument/2006/relationships/slide" Target="slides/slide6.xml"/><Relationship Id="rId12" Type="http://schemas.openxmlformats.org/officeDocument/2006/relationships/slide" Target="slides/slide7.xml"/><Relationship Id="rId13" Type="http://schemas.openxmlformats.org/officeDocument/2006/relationships/slide" Target="slides/slide8.xml"/><Relationship Id="rId14" Type="http://schemas.openxmlformats.org/officeDocument/2006/relationships/slide" Target="slides/slide9.xml"/><Relationship Id="rId15" Type="http://schemas.openxmlformats.org/officeDocument/2006/relationships/slide" Target="slides/slide10.xml"/><Relationship Id="rId16" Type="http://schemas.openxmlformats.org/officeDocument/2006/relationships/slide" Target="slides/slide11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67213" y="3314954"/>
            <a:ext cx="6428422" cy="224561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134427" y="5988304"/>
            <a:ext cx="5293995" cy="2673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8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 </a:t>
            </a:r>
            <a:fld id="{81D60167-4931-47E6-BA6A-407CBD079E47}" type="slidenum">
              <a:rPr dirty="0"/>
              <a:t>#</a:t>
            </a:fld>
            <a:r>
              <a:rPr dirty="0"/>
              <a:t> of</a:t>
            </a:r>
            <a:r>
              <a:rPr dirty="0" spc="-90"/>
              <a:t> </a:t>
            </a:r>
            <a:r>
              <a:rPr dirty="0"/>
              <a:t>23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8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 </a:t>
            </a:r>
            <a:fld id="{81D60167-4931-47E6-BA6A-407CBD079E47}" type="slidenum">
              <a:rPr dirty="0"/>
              <a:t>#</a:t>
            </a:fld>
            <a:r>
              <a:rPr dirty="0"/>
              <a:t> of</a:t>
            </a:r>
            <a:r>
              <a:rPr dirty="0" spc="-90"/>
              <a:t> </a:t>
            </a:r>
            <a:r>
              <a:rPr dirty="0"/>
              <a:t>23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378142" y="2459482"/>
            <a:ext cx="3289839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3894867" y="2459482"/>
            <a:ext cx="3289839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8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 </a:t>
            </a:r>
            <a:fld id="{81D60167-4931-47E6-BA6A-407CBD079E47}" type="slidenum">
              <a:rPr dirty="0"/>
              <a:t>#</a:t>
            </a:fld>
            <a:r>
              <a:rPr dirty="0"/>
              <a:t> of</a:t>
            </a:r>
            <a:r>
              <a:rPr dirty="0" spc="-90"/>
              <a:t> </a:t>
            </a:r>
            <a:r>
              <a:rPr dirty="0"/>
              <a:t>23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8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 </a:t>
            </a:r>
            <a:fld id="{81D60167-4931-47E6-BA6A-407CBD079E47}" type="slidenum">
              <a:rPr dirty="0"/>
              <a:t>#</a:t>
            </a:fld>
            <a:r>
              <a:rPr dirty="0"/>
              <a:t> of</a:t>
            </a:r>
            <a:r>
              <a:rPr dirty="0" spc="-90"/>
              <a:t> </a:t>
            </a:r>
            <a:r>
              <a:rPr dirty="0"/>
              <a:t>23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8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 </a:t>
            </a:r>
            <a:fld id="{81D60167-4931-47E6-BA6A-407CBD079E47}" type="slidenum">
              <a:rPr dirty="0"/>
              <a:t>#</a:t>
            </a:fld>
            <a:r>
              <a:rPr dirty="0"/>
              <a:t> of</a:t>
            </a:r>
            <a:r>
              <a:rPr dirty="0" spc="-90"/>
              <a:t> </a:t>
            </a:r>
            <a:r>
              <a:rPr dirty="0"/>
              <a:t>23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78142" y="427736"/>
            <a:ext cx="6806565" cy="17109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78142" y="2459482"/>
            <a:ext cx="6806565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2571369" y="9944862"/>
            <a:ext cx="2420112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378142" y="9944862"/>
            <a:ext cx="1739455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6000241" y="10222075"/>
            <a:ext cx="658495" cy="13906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8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 </a:t>
            </a:r>
            <a:fld id="{81D60167-4931-47E6-BA6A-407CBD079E47}" type="slidenum">
              <a:rPr dirty="0"/>
              <a:t>#</a:t>
            </a:fld>
            <a:r>
              <a:rPr dirty="0"/>
              <a:t> of</a:t>
            </a:r>
            <a:r>
              <a:rPr dirty="0" spc="-90"/>
              <a:t> </a:t>
            </a:r>
            <a:r>
              <a:rPr dirty="0"/>
              <a:t>23</a:t>
            </a:r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png"/></Relationships>
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10.xml"/></Relationships>
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10.xml"/></Relationships>
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
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png"/></Relationships>
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5.xml"/></Relationships>
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png"/></Relationships>
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6.xml"/><Relationship Id="rId3" Type="http://schemas.openxmlformats.org/officeDocument/2006/relationships/slide" Target="slide7.xml"/></Relationships>
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.jpg"/><Relationship Id="rId3" Type="http://schemas.openxmlformats.org/officeDocument/2006/relationships/image" Target="../media/image1.png"/></Relationships>
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slide" Target="slide6.xml"/></Relationships>
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777142" y="4015221"/>
            <a:ext cx="91411" cy="9146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777142" y="4317037"/>
            <a:ext cx="91411" cy="9146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 txBox="1"/>
          <p:nvPr/>
        </p:nvSpPr>
        <p:spPr>
          <a:xfrm>
            <a:off x="366728" y="258039"/>
            <a:ext cx="6732905" cy="7606665"/>
          </a:xfrm>
          <a:prstGeom prst="rect">
            <a:avLst/>
          </a:prstGeom>
        </p:spPr>
        <p:txBody>
          <a:bodyPr wrap="square" lIns="0" tIns="3810" rIns="0" bIns="0" rtlCol="0" vert="horz">
            <a:spAutoFit/>
          </a:bodyPr>
          <a:lstStyle/>
          <a:p>
            <a:pPr marL="105410" marR="234950">
              <a:lnSpc>
                <a:spcPct val="103499"/>
              </a:lnSpc>
              <a:spcBef>
                <a:spcPts val="30"/>
              </a:spcBef>
            </a:pPr>
            <a:r>
              <a:rPr dirty="0" sz="1450" spc="-10">
                <a:latin typeface="Times New Roman"/>
                <a:cs typeface="Times New Roman"/>
              </a:rPr>
              <a:t>The</a:t>
            </a:r>
            <a:r>
              <a:rPr dirty="0" sz="1450">
                <a:latin typeface="Times New Roman"/>
                <a:cs typeface="Times New Roman"/>
              </a:rPr>
              <a:t> </a:t>
            </a:r>
            <a:r>
              <a:rPr dirty="0" sz="1450" spc="-15">
                <a:latin typeface="Courier New"/>
                <a:cs typeface="Courier New"/>
              </a:rPr>
              <a:t>DayCounter</a:t>
            </a:r>
            <a:r>
              <a:rPr dirty="0" sz="1450" spc="-505">
                <a:latin typeface="Courier New"/>
                <a:cs typeface="Courier New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application</a:t>
            </a:r>
            <a:r>
              <a:rPr dirty="0" sz="1450" spc="5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uses</a:t>
            </a:r>
            <a:r>
              <a:rPr dirty="0" sz="1450">
                <a:latin typeface="Times New Roman"/>
                <a:cs typeface="Times New Roman"/>
              </a:rPr>
              <a:t> </a:t>
            </a:r>
            <a:r>
              <a:rPr dirty="0" sz="1450" spc="-5">
                <a:latin typeface="Times New Roman"/>
                <a:cs typeface="Times New Roman"/>
              </a:rPr>
              <a:t>a</a:t>
            </a:r>
            <a:r>
              <a:rPr dirty="0" sz="1450" spc="5">
                <a:latin typeface="Times New Roman"/>
                <a:cs typeface="Times New Roman"/>
              </a:rPr>
              <a:t> </a:t>
            </a:r>
            <a:r>
              <a:rPr dirty="0" sz="1450" spc="-15">
                <a:latin typeface="Courier New"/>
                <a:cs typeface="Courier New"/>
              </a:rPr>
              <a:t>switch</a:t>
            </a:r>
            <a:r>
              <a:rPr dirty="0" sz="1450" spc="-505">
                <a:latin typeface="Courier New"/>
                <a:cs typeface="Courier New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statement</a:t>
            </a:r>
            <a:r>
              <a:rPr dirty="0" sz="1450" spc="5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to</a:t>
            </a:r>
            <a:r>
              <a:rPr dirty="0" sz="1450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count</a:t>
            </a:r>
            <a:r>
              <a:rPr dirty="0" sz="1450" spc="5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the</a:t>
            </a:r>
            <a:r>
              <a:rPr dirty="0" sz="1450" spc="5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days</a:t>
            </a:r>
            <a:r>
              <a:rPr dirty="0" sz="1450" spc="5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in</a:t>
            </a:r>
            <a:r>
              <a:rPr dirty="0" sz="1450">
                <a:latin typeface="Times New Roman"/>
                <a:cs typeface="Times New Roman"/>
              </a:rPr>
              <a:t> </a:t>
            </a:r>
            <a:r>
              <a:rPr dirty="0" sz="1450" spc="-5">
                <a:latin typeface="Times New Roman"/>
                <a:cs typeface="Times New Roman"/>
              </a:rPr>
              <a:t>a</a:t>
            </a:r>
            <a:r>
              <a:rPr dirty="0" sz="1450" spc="5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month.  This statement is part </a:t>
            </a:r>
            <a:r>
              <a:rPr dirty="0" sz="1450" spc="-5">
                <a:latin typeface="Times New Roman"/>
                <a:cs typeface="Times New Roman"/>
              </a:rPr>
              <a:t>of </a:t>
            </a:r>
            <a:r>
              <a:rPr dirty="0" sz="1450" spc="-10">
                <a:latin typeface="Times New Roman"/>
                <a:cs typeface="Times New Roman"/>
              </a:rPr>
              <a:t>the </a:t>
            </a:r>
            <a:r>
              <a:rPr dirty="0" sz="1450" spc="-15">
                <a:latin typeface="Courier New"/>
                <a:cs typeface="Courier New"/>
              </a:rPr>
              <a:t>countDays()</a:t>
            </a:r>
            <a:r>
              <a:rPr dirty="0" sz="1450" spc="-405">
                <a:latin typeface="Courier New"/>
                <a:cs typeface="Courier New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method in lines 15–42 </a:t>
            </a:r>
            <a:r>
              <a:rPr dirty="0" sz="1450" spc="-5">
                <a:latin typeface="Times New Roman"/>
                <a:cs typeface="Times New Roman"/>
              </a:rPr>
              <a:t>of </a:t>
            </a:r>
            <a:r>
              <a:rPr dirty="0" u="sng" sz="1450" spc="-10">
                <a:solidFill>
                  <a:srgbClr val="0000ED"/>
                </a:solidFill>
                <a:uFill>
                  <a:solidFill>
                    <a:srgbClr val="0000ED"/>
                  </a:solidFill>
                </a:uFill>
                <a:latin typeface="Times New Roman"/>
                <a:cs typeface="Times New Roman"/>
              </a:rPr>
              <a:t>Listing 4.2</a:t>
            </a:r>
            <a:r>
              <a:rPr dirty="0" sz="1450" spc="-10">
                <a:latin typeface="Times New Roman"/>
                <a:cs typeface="Times New Roman"/>
              </a:rPr>
              <a:t>.</a:t>
            </a:r>
            <a:endParaRPr sz="1450">
              <a:latin typeface="Times New Roman"/>
              <a:cs typeface="Times New Roman"/>
            </a:endParaRPr>
          </a:p>
          <a:p>
            <a:pPr algn="just" marL="90170" marR="86995">
              <a:lnSpc>
                <a:spcPct val="103499"/>
              </a:lnSpc>
              <a:spcBef>
                <a:spcPts val="100"/>
              </a:spcBef>
            </a:pPr>
            <a:r>
              <a:rPr dirty="0" sz="1450" spc="-10">
                <a:latin typeface="Times New Roman"/>
                <a:cs typeface="Times New Roman"/>
              </a:rPr>
              <a:t>The</a:t>
            </a:r>
            <a:r>
              <a:rPr dirty="0" sz="1450">
                <a:latin typeface="Times New Roman"/>
                <a:cs typeface="Times New Roman"/>
              </a:rPr>
              <a:t> </a:t>
            </a:r>
            <a:r>
              <a:rPr dirty="0" sz="1450" spc="-15">
                <a:latin typeface="Courier New"/>
                <a:cs typeface="Courier New"/>
              </a:rPr>
              <a:t>countDays()</a:t>
            </a:r>
            <a:r>
              <a:rPr dirty="0" sz="1450" spc="-505">
                <a:latin typeface="Courier New"/>
                <a:cs typeface="Courier New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method</a:t>
            </a:r>
            <a:r>
              <a:rPr dirty="0" sz="1450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has</a:t>
            </a:r>
            <a:r>
              <a:rPr dirty="0" sz="1450" spc="5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two</a:t>
            </a:r>
            <a:r>
              <a:rPr dirty="0" sz="1450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Courier New"/>
                <a:cs typeface="Courier New"/>
              </a:rPr>
              <a:t>int</a:t>
            </a:r>
            <a:r>
              <a:rPr dirty="0" sz="1450" spc="-505">
                <a:latin typeface="Courier New"/>
                <a:cs typeface="Courier New"/>
              </a:rPr>
              <a:t> </a:t>
            </a:r>
            <a:r>
              <a:rPr dirty="0" sz="1450" spc="-15">
                <a:latin typeface="Times New Roman"/>
                <a:cs typeface="Times New Roman"/>
              </a:rPr>
              <a:t>arguments:</a:t>
            </a:r>
            <a:r>
              <a:rPr dirty="0" sz="1450">
                <a:latin typeface="Times New Roman"/>
                <a:cs typeface="Times New Roman"/>
              </a:rPr>
              <a:t> </a:t>
            </a:r>
            <a:r>
              <a:rPr dirty="0" sz="1450" spc="-15">
                <a:latin typeface="Courier New"/>
                <a:cs typeface="Courier New"/>
              </a:rPr>
              <a:t>month</a:t>
            </a:r>
            <a:r>
              <a:rPr dirty="0" sz="1450" spc="-505">
                <a:latin typeface="Courier New"/>
                <a:cs typeface="Courier New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and</a:t>
            </a:r>
            <a:r>
              <a:rPr dirty="0" sz="1450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Courier New"/>
                <a:cs typeface="Courier New"/>
              </a:rPr>
              <a:t>year</a:t>
            </a:r>
            <a:r>
              <a:rPr dirty="0" sz="1450" spc="-10">
                <a:latin typeface="Times New Roman"/>
                <a:cs typeface="Times New Roman"/>
              </a:rPr>
              <a:t>.</a:t>
            </a:r>
            <a:r>
              <a:rPr dirty="0" sz="1450" spc="5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The</a:t>
            </a:r>
            <a:r>
              <a:rPr dirty="0" sz="1450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number</a:t>
            </a:r>
            <a:r>
              <a:rPr dirty="0" sz="1450" spc="5">
                <a:latin typeface="Times New Roman"/>
                <a:cs typeface="Times New Roman"/>
              </a:rPr>
              <a:t> </a:t>
            </a:r>
            <a:r>
              <a:rPr dirty="0" sz="1450" spc="-5">
                <a:latin typeface="Times New Roman"/>
                <a:cs typeface="Times New Roman"/>
              </a:rPr>
              <a:t>of  </a:t>
            </a:r>
            <a:r>
              <a:rPr dirty="0" sz="1450" spc="-10">
                <a:latin typeface="Times New Roman"/>
                <a:cs typeface="Times New Roman"/>
              </a:rPr>
              <a:t>days is stored in the </a:t>
            </a:r>
            <a:r>
              <a:rPr dirty="0" sz="1450" spc="-15">
                <a:latin typeface="Courier New"/>
                <a:cs typeface="Courier New"/>
              </a:rPr>
              <a:t>count</a:t>
            </a:r>
            <a:r>
              <a:rPr dirty="0" sz="1450" spc="-320">
                <a:latin typeface="Courier New"/>
                <a:cs typeface="Courier New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variable, which is given an initial value </a:t>
            </a:r>
            <a:r>
              <a:rPr dirty="0" sz="1450" spc="-5">
                <a:latin typeface="Times New Roman"/>
                <a:cs typeface="Times New Roman"/>
              </a:rPr>
              <a:t>of </a:t>
            </a:r>
            <a:r>
              <a:rPr dirty="0" sz="1450" spc="-10">
                <a:latin typeface="Times New Roman"/>
                <a:cs typeface="Times New Roman"/>
              </a:rPr>
              <a:t>–1 that is replaced  by the correct count</a:t>
            </a:r>
            <a:r>
              <a:rPr dirty="0" sz="1450" spc="5">
                <a:latin typeface="Times New Roman"/>
                <a:cs typeface="Times New Roman"/>
              </a:rPr>
              <a:t> </a:t>
            </a:r>
            <a:r>
              <a:rPr dirty="0" sz="1450" spc="-25">
                <a:latin typeface="Times New Roman"/>
                <a:cs typeface="Times New Roman"/>
              </a:rPr>
              <a:t>later.</a:t>
            </a:r>
            <a:endParaRPr sz="1450">
              <a:latin typeface="Times New Roman"/>
              <a:cs typeface="Times New Roman"/>
            </a:endParaRPr>
          </a:p>
          <a:p>
            <a:pPr marL="90170" marR="262255">
              <a:lnSpc>
                <a:spcPct val="109700"/>
              </a:lnSpc>
              <a:spcBef>
                <a:spcPts val="345"/>
              </a:spcBef>
            </a:pPr>
            <a:r>
              <a:rPr dirty="0" sz="1450" spc="-10">
                <a:latin typeface="Times New Roman"/>
                <a:cs typeface="Times New Roman"/>
              </a:rPr>
              <a:t>The </a:t>
            </a:r>
            <a:r>
              <a:rPr dirty="0" sz="1450" spc="-15">
                <a:latin typeface="Courier New"/>
                <a:cs typeface="Courier New"/>
              </a:rPr>
              <a:t>switch </a:t>
            </a:r>
            <a:r>
              <a:rPr dirty="0" sz="1450" spc="-10">
                <a:latin typeface="Times New Roman"/>
                <a:cs typeface="Times New Roman"/>
              </a:rPr>
              <a:t>statement that begins on line 17 uses </a:t>
            </a:r>
            <a:r>
              <a:rPr dirty="0" sz="1450" spc="-15">
                <a:latin typeface="Courier New"/>
                <a:cs typeface="Courier New"/>
              </a:rPr>
              <a:t>month </a:t>
            </a:r>
            <a:r>
              <a:rPr dirty="0" sz="1450" spc="-10">
                <a:latin typeface="Times New Roman"/>
                <a:cs typeface="Times New Roman"/>
              </a:rPr>
              <a:t>as its conditional value.  The number </a:t>
            </a:r>
            <a:r>
              <a:rPr dirty="0" sz="1450" spc="-5">
                <a:latin typeface="Times New Roman"/>
                <a:cs typeface="Times New Roman"/>
              </a:rPr>
              <a:t>of </a:t>
            </a:r>
            <a:r>
              <a:rPr dirty="0" sz="1450" spc="-10">
                <a:latin typeface="Times New Roman"/>
                <a:cs typeface="Times New Roman"/>
              </a:rPr>
              <a:t>days in </a:t>
            </a:r>
            <a:r>
              <a:rPr dirty="0" sz="1450" spc="-5">
                <a:latin typeface="Times New Roman"/>
                <a:cs typeface="Times New Roman"/>
              </a:rPr>
              <a:t>a </a:t>
            </a:r>
            <a:r>
              <a:rPr dirty="0" sz="1450" spc="-10">
                <a:latin typeface="Times New Roman"/>
                <a:cs typeface="Times New Roman"/>
              </a:rPr>
              <a:t>month is easy to determine for </a:t>
            </a:r>
            <a:r>
              <a:rPr dirty="0" sz="1450" spc="-35">
                <a:latin typeface="Times New Roman"/>
                <a:cs typeface="Times New Roman"/>
              </a:rPr>
              <a:t>11 </a:t>
            </a:r>
            <a:r>
              <a:rPr dirty="0" sz="1450" spc="-10">
                <a:latin typeface="Times New Roman"/>
                <a:cs typeface="Times New Roman"/>
              </a:rPr>
              <a:t>months </a:t>
            </a:r>
            <a:r>
              <a:rPr dirty="0" sz="1450" spc="-5">
                <a:latin typeface="Times New Roman"/>
                <a:cs typeface="Times New Roman"/>
              </a:rPr>
              <a:t>of </a:t>
            </a:r>
            <a:r>
              <a:rPr dirty="0" sz="1450" spc="-10">
                <a:latin typeface="Times New Roman"/>
                <a:cs typeface="Times New Roman"/>
              </a:rPr>
              <a:t>the </a:t>
            </a:r>
            <a:r>
              <a:rPr dirty="0" sz="1450" spc="-25">
                <a:latin typeface="Times New Roman"/>
                <a:cs typeface="Times New Roman"/>
              </a:rPr>
              <a:t>year.</a:t>
            </a:r>
            <a:r>
              <a:rPr dirty="0" sz="1450" spc="155">
                <a:latin typeface="Times New Roman"/>
                <a:cs typeface="Times New Roman"/>
              </a:rPr>
              <a:t> </a:t>
            </a:r>
            <a:r>
              <a:rPr dirty="0" sz="1450" spc="-20">
                <a:latin typeface="Times New Roman"/>
                <a:cs typeface="Times New Roman"/>
              </a:rPr>
              <a:t>January,</a:t>
            </a:r>
            <a:endParaRPr sz="1450">
              <a:latin typeface="Times New Roman"/>
              <a:cs typeface="Times New Roman"/>
            </a:endParaRPr>
          </a:p>
          <a:p>
            <a:pPr marL="90170" marR="99060">
              <a:lnSpc>
                <a:spcPts val="1660"/>
              </a:lnSpc>
              <a:spcBef>
                <a:spcPts val="40"/>
              </a:spcBef>
            </a:pPr>
            <a:r>
              <a:rPr dirty="0" sz="1450" spc="-10">
                <a:latin typeface="Times New Roman"/>
                <a:cs typeface="Times New Roman"/>
              </a:rPr>
              <a:t>March, </a:t>
            </a:r>
            <a:r>
              <a:rPr dirty="0" sz="1450" spc="-35">
                <a:latin typeface="Times New Roman"/>
                <a:cs typeface="Times New Roman"/>
              </a:rPr>
              <a:t>May, </a:t>
            </a:r>
            <a:r>
              <a:rPr dirty="0" sz="1450" spc="-25">
                <a:latin typeface="Times New Roman"/>
                <a:cs typeface="Times New Roman"/>
              </a:rPr>
              <a:t>July, </a:t>
            </a:r>
            <a:r>
              <a:rPr dirty="0" sz="1450" spc="-10">
                <a:latin typeface="Times New Roman"/>
                <a:cs typeface="Times New Roman"/>
              </a:rPr>
              <a:t>August, </a:t>
            </a:r>
            <a:r>
              <a:rPr dirty="0" sz="1450" spc="-15">
                <a:latin typeface="Times New Roman"/>
                <a:cs typeface="Times New Roman"/>
              </a:rPr>
              <a:t>October, </a:t>
            </a:r>
            <a:r>
              <a:rPr dirty="0" sz="1450" spc="-10">
                <a:latin typeface="Times New Roman"/>
                <a:cs typeface="Times New Roman"/>
              </a:rPr>
              <a:t>and December have 31 days. April, June, </a:t>
            </a:r>
            <a:r>
              <a:rPr dirty="0" sz="1450" spc="-15">
                <a:latin typeface="Times New Roman"/>
                <a:cs typeface="Times New Roman"/>
              </a:rPr>
              <a:t>September,  </a:t>
            </a:r>
            <a:r>
              <a:rPr dirty="0" sz="1450" spc="-10">
                <a:latin typeface="Times New Roman"/>
                <a:cs typeface="Times New Roman"/>
              </a:rPr>
              <a:t>and November have 30</a:t>
            </a:r>
            <a:r>
              <a:rPr dirty="0" sz="1450" spc="5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days.</a:t>
            </a:r>
            <a:endParaRPr sz="1450">
              <a:latin typeface="Times New Roman"/>
              <a:cs typeface="Times New Roman"/>
            </a:endParaRPr>
          </a:p>
          <a:p>
            <a:pPr marL="90170" marR="358775">
              <a:lnSpc>
                <a:spcPct val="98000"/>
              </a:lnSpc>
              <a:spcBef>
                <a:spcPts val="254"/>
              </a:spcBef>
            </a:pPr>
            <a:r>
              <a:rPr dirty="0" sz="1450" spc="-10">
                <a:latin typeface="Times New Roman"/>
                <a:cs typeface="Times New Roman"/>
              </a:rPr>
              <a:t>The count for these </a:t>
            </a:r>
            <a:r>
              <a:rPr dirty="0" sz="1450" spc="-35">
                <a:latin typeface="Times New Roman"/>
                <a:cs typeface="Times New Roman"/>
              </a:rPr>
              <a:t>11 </a:t>
            </a:r>
            <a:r>
              <a:rPr dirty="0" sz="1450" spc="-10">
                <a:latin typeface="Times New Roman"/>
                <a:cs typeface="Times New Roman"/>
              </a:rPr>
              <a:t>months is handled in lines 18–32 </a:t>
            </a:r>
            <a:r>
              <a:rPr dirty="0" sz="1450" spc="-5">
                <a:latin typeface="Times New Roman"/>
                <a:cs typeface="Times New Roman"/>
              </a:rPr>
              <a:t>of </a:t>
            </a:r>
            <a:r>
              <a:rPr dirty="0" u="sng" sz="1450" spc="-10">
                <a:solidFill>
                  <a:srgbClr val="0000ED"/>
                </a:solidFill>
                <a:uFill>
                  <a:solidFill>
                    <a:srgbClr val="0000ED"/>
                  </a:solidFill>
                </a:uFill>
                <a:latin typeface="Times New Roman"/>
                <a:cs typeface="Times New Roman"/>
              </a:rPr>
              <a:t>Listing </a:t>
            </a:r>
            <a:r>
              <a:rPr dirty="0" u="sng" sz="1450" spc="-5">
                <a:solidFill>
                  <a:srgbClr val="0000ED"/>
                </a:solidFill>
                <a:uFill>
                  <a:solidFill>
                    <a:srgbClr val="0000ED"/>
                  </a:solidFill>
                </a:uFill>
                <a:latin typeface="Times New Roman"/>
                <a:cs typeface="Times New Roman"/>
              </a:rPr>
              <a:t>4.2</a:t>
            </a:r>
            <a:r>
              <a:rPr dirty="0" sz="1450" spc="-5">
                <a:latin typeface="Times New Roman"/>
                <a:cs typeface="Times New Roman"/>
              </a:rPr>
              <a:t>. </a:t>
            </a:r>
            <a:r>
              <a:rPr dirty="0" sz="1450" spc="-10">
                <a:latin typeface="Times New Roman"/>
                <a:cs typeface="Times New Roman"/>
              </a:rPr>
              <a:t>Months are  numbered from 1 (January) to 12 (December), as you would expect. When </a:t>
            </a:r>
            <a:r>
              <a:rPr dirty="0" sz="1450" spc="-5">
                <a:latin typeface="Times New Roman"/>
                <a:cs typeface="Times New Roman"/>
              </a:rPr>
              <a:t>one of </a:t>
            </a:r>
            <a:r>
              <a:rPr dirty="0" sz="1450" spc="-10">
                <a:latin typeface="Times New Roman"/>
                <a:cs typeface="Times New Roman"/>
              </a:rPr>
              <a:t>the  </a:t>
            </a:r>
            <a:r>
              <a:rPr dirty="0" sz="1450" spc="-10">
                <a:latin typeface="Courier New"/>
                <a:cs typeface="Courier New"/>
              </a:rPr>
              <a:t>case</a:t>
            </a:r>
            <a:r>
              <a:rPr dirty="0" sz="1450" spc="-415">
                <a:latin typeface="Courier New"/>
                <a:cs typeface="Courier New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statements has the same value as </a:t>
            </a:r>
            <a:r>
              <a:rPr dirty="0" sz="1450" spc="-10">
                <a:latin typeface="Courier New"/>
                <a:cs typeface="Courier New"/>
              </a:rPr>
              <a:t>month</a:t>
            </a:r>
            <a:r>
              <a:rPr dirty="0" sz="1450" spc="-10">
                <a:latin typeface="Times New Roman"/>
                <a:cs typeface="Times New Roman"/>
              </a:rPr>
              <a:t>, every statement after that is executed  until</a:t>
            </a:r>
            <a:r>
              <a:rPr dirty="0" sz="1450" spc="-5">
                <a:latin typeface="Times New Roman"/>
                <a:cs typeface="Times New Roman"/>
              </a:rPr>
              <a:t> </a:t>
            </a:r>
            <a:r>
              <a:rPr dirty="0" sz="1450" spc="-15">
                <a:latin typeface="Courier New"/>
                <a:cs typeface="Courier New"/>
              </a:rPr>
              <a:t>break</a:t>
            </a:r>
            <a:r>
              <a:rPr dirty="0" sz="1450" spc="-515">
                <a:latin typeface="Courier New"/>
                <a:cs typeface="Courier New"/>
              </a:rPr>
              <a:t> </a:t>
            </a:r>
            <a:r>
              <a:rPr dirty="0" sz="1450" spc="-5">
                <a:latin typeface="Times New Roman"/>
                <a:cs typeface="Times New Roman"/>
              </a:rPr>
              <a:t>or </a:t>
            </a:r>
            <a:r>
              <a:rPr dirty="0" sz="1450" spc="-10">
                <a:latin typeface="Times New Roman"/>
                <a:cs typeface="Times New Roman"/>
              </a:rPr>
              <a:t>the</a:t>
            </a:r>
            <a:r>
              <a:rPr dirty="0" sz="1450" spc="-5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end</a:t>
            </a:r>
            <a:r>
              <a:rPr dirty="0" sz="1450">
                <a:latin typeface="Times New Roman"/>
                <a:cs typeface="Times New Roman"/>
              </a:rPr>
              <a:t> </a:t>
            </a:r>
            <a:r>
              <a:rPr dirty="0" sz="1450" spc="-5">
                <a:latin typeface="Times New Roman"/>
                <a:cs typeface="Times New Roman"/>
              </a:rPr>
              <a:t>of </a:t>
            </a:r>
            <a:r>
              <a:rPr dirty="0" sz="1450" spc="-10">
                <a:latin typeface="Times New Roman"/>
                <a:cs typeface="Times New Roman"/>
              </a:rPr>
              <a:t>the</a:t>
            </a:r>
            <a:r>
              <a:rPr dirty="0" sz="1450" spc="-5">
                <a:latin typeface="Times New Roman"/>
                <a:cs typeface="Times New Roman"/>
              </a:rPr>
              <a:t> </a:t>
            </a:r>
            <a:r>
              <a:rPr dirty="0" sz="1450" spc="-15">
                <a:latin typeface="Courier New"/>
                <a:cs typeface="Courier New"/>
              </a:rPr>
              <a:t>switch</a:t>
            </a:r>
            <a:r>
              <a:rPr dirty="0" sz="1450" spc="-515">
                <a:latin typeface="Courier New"/>
                <a:cs typeface="Courier New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statement</a:t>
            </a:r>
            <a:r>
              <a:rPr dirty="0" sz="1450" spc="-5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is</a:t>
            </a:r>
            <a:r>
              <a:rPr dirty="0" sz="1450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reached.</a:t>
            </a:r>
            <a:endParaRPr sz="1450">
              <a:latin typeface="Times New Roman"/>
              <a:cs typeface="Times New Roman"/>
            </a:endParaRPr>
          </a:p>
          <a:p>
            <a:pPr marL="90170" marR="203200">
              <a:lnSpc>
                <a:spcPts val="1660"/>
              </a:lnSpc>
              <a:spcBef>
                <a:spcPts val="290"/>
              </a:spcBef>
            </a:pPr>
            <a:r>
              <a:rPr dirty="0" sz="1450" spc="-10">
                <a:latin typeface="Times New Roman"/>
                <a:cs typeface="Times New Roman"/>
              </a:rPr>
              <a:t>February is more complex and is handled in lines </a:t>
            </a:r>
            <a:r>
              <a:rPr dirty="0" sz="1450" spc="-5">
                <a:latin typeface="Times New Roman"/>
                <a:cs typeface="Times New Roman"/>
              </a:rPr>
              <a:t>33–39. </a:t>
            </a:r>
            <a:r>
              <a:rPr dirty="0" sz="1450" spc="-10">
                <a:latin typeface="Times New Roman"/>
                <a:cs typeface="Times New Roman"/>
              </a:rPr>
              <a:t>Every leap year has 29 days in  </a:t>
            </a:r>
            <a:r>
              <a:rPr dirty="0" sz="1450" spc="-20">
                <a:latin typeface="Times New Roman"/>
                <a:cs typeface="Times New Roman"/>
              </a:rPr>
              <a:t>February, </a:t>
            </a:r>
            <a:r>
              <a:rPr dirty="0" sz="1450" spc="-10">
                <a:latin typeface="Times New Roman"/>
                <a:cs typeface="Times New Roman"/>
              </a:rPr>
              <a:t>whereas other years have </a:t>
            </a:r>
            <a:r>
              <a:rPr dirty="0" sz="1450" spc="-5">
                <a:latin typeface="Times New Roman"/>
                <a:cs typeface="Times New Roman"/>
              </a:rPr>
              <a:t>28. </a:t>
            </a:r>
            <a:r>
              <a:rPr dirty="0" sz="1450" spc="-10">
                <a:latin typeface="Times New Roman"/>
                <a:cs typeface="Times New Roman"/>
              </a:rPr>
              <a:t>A leap year must meet either </a:t>
            </a:r>
            <a:r>
              <a:rPr dirty="0" sz="1450" spc="-5">
                <a:latin typeface="Times New Roman"/>
                <a:cs typeface="Times New Roman"/>
              </a:rPr>
              <a:t>of </a:t>
            </a:r>
            <a:r>
              <a:rPr dirty="0" sz="1450" spc="-10">
                <a:latin typeface="Times New Roman"/>
                <a:cs typeface="Times New Roman"/>
              </a:rPr>
              <a:t>the following  conditions:</a:t>
            </a:r>
            <a:endParaRPr sz="1450">
              <a:latin typeface="Times New Roman"/>
              <a:cs typeface="Times New Roman"/>
            </a:endParaRPr>
          </a:p>
          <a:p>
            <a:pPr marL="547370">
              <a:lnSpc>
                <a:spcPts val="1595"/>
              </a:lnSpc>
            </a:pPr>
            <a:r>
              <a:rPr dirty="0" sz="1450" spc="-10">
                <a:latin typeface="Times New Roman"/>
                <a:cs typeface="Times New Roman"/>
              </a:rPr>
              <a:t>The year must </a:t>
            </a:r>
            <a:r>
              <a:rPr dirty="0" sz="1450" spc="-5">
                <a:latin typeface="Times New Roman"/>
                <a:cs typeface="Times New Roman"/>
              </a:rPr>
              <a:t>be </a:t>
            </a:r>
            <a:r>
              <a:rPr dirty="0" sz="1450" spc="-10">
                <a:latin typeface="Times New Roman"/>
                <a:cs typeface="Times New Roman"/>
              </a:rPr>
              <a:t>evenly divisible by 4 and </a:t>
            </a:r>
            <a:r>
              <a:rPr dirty="0" sz="1450" spc="-5">
                <a:latin typeface="Times New Roman"/>
                <a:cs typeface="Times New Roman"/>
              </a:rPr>
              <a:t>not </a:t>
            </a:r>
            <a:r>
              <a:rPr dirty="0" sz="1450" spc="-10">
                <a:latin typeface="Times New Roman"/>
                <a:cs typeface="Times New Roman"/>
              </a:rPr>
              <a:t>evenly divisible by</a:t>
            </a:r>
            <a:r>
              <a:rPr dirty="0" sz="1450" spc="65">
                <a:latin typeface="Times New Roman"/>
                <a:cs typeface="Times New Roman"/>
              </a:rPr>
              <a:t> </a:t>
            </a:r>
            <a:r>
              <a:rPr dirty="0" sz="1450" spc="-5">
                <a:latin typeface="Times New Roman"/>
                <a:cs typeface="Times New Roman"/>
              </a:rPr>
              <a:t>100.</a:t>
            </a:r>
            <a:endParaRPr sz="1450">
              <a:latin typeface="Times New Roman"/>
              <a:cs typeface="Times New Roman"/>
            </a:endParaRPr>
          </a:p>
          <a:p>
            <a:pPr marL="547370">
              <a:lnSpc>
                <a:spcPct val="100000"/>
              </a:lnSpc>
              <a:spcBef>
                <a:spcPts val="640"/>
              </a:spcBef>
            </a:pPr>
            <a:r>
              <a:rPr dirty="0" sz="1450" spc="-10">
                <a:latin typeface="Times New Roman"/>
                <a:cs typeface="Times New Roman"/>
              </a:rPr>
              <a:t>The year must </a:t>
            </a:r>
            <a:r>
              <a:rPr dirty="0" sz="1450" spc="-5">
                <a:latin typeface="Times New Roman"/>
                <a:cs typeface="Times New Roman"/>
              </a:rPr>
              <a:t>be </a:t>
            </a:r>
            <a:r>
              <a:rPr dirty="0" sz="1450" spc="-10">
                <a:latin typeface="Times New Roman"/>
                <a:cs typeface="Times New Roman"/>
              </a:rPr>
              <a:t>evenly divisible by</a:t>
            </a:r>
            <a:r>
              <a:rPr dirty="0" sz="1450" spc="15">
                <a:latin typeface="Times New Roman"/>
                <a:cs typeface="Times New Roman"/>
              </a:rPr>
              <a:t> </a:t>
            </a:r>
            <a:r>
              <a:rPr dirty="0" sz="1450" spc="-5">
                <a:latin typeface="Times New Roman"/>
                <a:cs typeface="Times New Roman"/>
              </a:rPr>
              <a:t>400.</a:t>
            </a:r>
            <a:endParaRPr sz="1450">
              <a:latin typeface="Times New Roman"/>
              <a:cs typeface="Times New Roman"/>
            </a:endParaRPr>
          </a:p>
          <a:p>
            <a:pPr marL="90170" marR="5080" indent="-78105">
              <a:lnSpc>
                <a:spcPct val="98600"/>
              </a:lnSpc>
              <a:spcBef>
                <a:spcPts val="685"/>
              </a:spcBef>
            </a:pPr>
            <a:r>
              <a:rPr dirty="0" baseline="1915" sz="2175" spc="-15">
                <a:latin typeface="Times New Roman"/>
                <a:cs typeface="Times New Roman"/>
              </a:rPr>
              <a:t>As you learned on </a:t>
            </a:r>
            <a:r>
              <a:rPr dirty="0" sz="1450" spc="10">
                <a:latin typeface="Times New Roman"/>
                <a:cs typeface="Times New Roman"/>
              </a:rPr>
              <a:t>thelecture</a:t>
            </a:r>
            <a:r>
              <a:rPr dirty="0" baseline="1915" sz="2175" spc="15">
                <a:latin typeface="Times New Roman"/>
                <a:cs typeface="Times New Roman"/>
              </a:rPr>
              <a:t>“</a:t>
            </a:r>
            <a:r>
              <a:rPr dirty="0" u="sng" baseline="1915" sz="2175" spc="15">
                <a:solidFill>
                  <a:srgbClr val="0000ED"/>
                </a:solidFill>
                <a:uFill>
                  <a:solidFill>
                    <a:srgbClr val="0000ED"/>
                  </a:solidFill>
                </a:uFill>
                <a:latin typeface="Times New Roman"/>
                <a:cs typeface="Times New Roman"/>
              </a:rPr>
              <a:t>The </a:t>
            </a:r>
            <a:r>
              <a:rPr dirty="0" u="sng" baseline="1915" sz="2175" spc="-22">
                <a:solidFill>
                  <a:srgbClr val="0000ED"/>
                </a:solidFill>
                <a:uFill>
                  <a:solidFill>
                    <a:srgbClr val="0000ED"/>
                  </a:solidFill>
                </a:uFill>
                <a:latin typeface="Times New Roman"/>
                <a:cs typeface="Times New Roman"/>
              </a:rPr>
              <a:t>ABCs </a:t>
            </a:r>
            <a:r>
              <a:rPr dirty="0" u="sng" baseline="1915" sz="2175" spc="-7">
                <a:solidFill>
                  <a:srgbClr val="0000ED"/>
                </a:solidFill>
                <a:uFill>
                  <a:solidFill>
                    <a:srgbClr val="0000ED"/>
                  </a:solidFill>
                </a:uFill>
                <a:latin typeface="Times New Roman"/>
                <a:cs typeface="Times New Roman"/>
              </a:rPr>
              <a:t>of </a:t>
            </a:r>
            <a:r>
              <a:rPr dirty="0" u="sng" baseline="1915" sz="2175" spc="-15">
                <a:solidFill>
                  <a:srgbClr val="0000ED"/>
                </a:solidFill>
                <a:uFill>
                  <a:solidFill>
                    <a:srgbClr val="0000ED"/>
                  </a:solidFill>
                </a:uFill>
                <a:latin typeface="Times New Roman"/>
                <a:cs typeface="Times New Roman"/>
              </a:rPr>
              <a:t>Programming</a:t>
            </a:r>
            <a:r>
              <a:rPr dirty="0" baseline="1915" sz="2175" spc="-15">
                <a:latin typeface="Times New Roman"/>
                <a:cs typeface="Times New Roman"/>
              </a:rPr>
              <a:t>,” the modulus operator % returns  </a:t>
            </a:r>
            <a:r>
              <a:rPr dirty="0" sz="1450" spc="-10">
                <a:latin typeface="Times New Roman"/>
                <a:cs typeface="Times New Roman"/>
              </a:rPr>
              <a:t>the remainder </a:t>
            </a:r>
            <a:r>
              <a:rPr dirty="0" sz="1450" spc="-5">
                <a:latin typeface="Times New Roman"/>
                <a:cs typeface="Times New Roman"/>
              </a:rPr>
              <a:t>of a </a:t>
            </a:r>
            <a:r>
              <a:rPr dirty="0" sz="1450" spc="-10">
                <a:latin typeface="Times New Roman"/>
                <a:cs typeface="Times New Roman"/>
              </a:rPr>
              <a:t>division operation. This is used with several </a:t>
            </a:r>
            <a:r>
              <a:rPr dirty="0" sz="1450" spc="-15">
                <a:latin typeface="Courier New"/>
                <a:cs typeface="Courier New"/>
              </a:rPr>
              <a:t>if</a:t>
            </a:r>
            <a:r>
              <a:rPr dirty="0" sz="1450" spc="-15">
                <a:latin typeface="Times New Roman"/>
                <a:cs typeface="Times New Roman"/>
              </a:rPr>
              <a:t>-</a:t>
            </a:r>
            <a:r>
              <a:rPr dirty="0" sz="1450" spc="-15">
                <a:latin typeface="Courier New"/>
                <a:cs typeface="Courier New"/>
              </a:rPr>
              <a:t>else </a:t>
            </a:r>
            <a:r>
              <a:rPr dirty="0" sz="1450" spc="-10">
                <a:latin typeface="Times New Roman"/>
                <a:cs typeface="Times New Roman"/>
              </a:rPr>
              <a:t>statements to  determine how many days there are in </a:t>
            </a:r>
            <a:r>
              <a:rPr dirty="0" sz="1450" spc="-20">
                <a:latin typeface="Times New Roman"/>
                <a:cs typeface="Times New Roman"/>
              </a:rPr>
              <a:t>February, </a:t>
            </a:r>
            <a:r>
              <a:rPr dirty="0" sz="1450" spc="-10">
                <a:latin typeface="Times New Roman"/>
                <a:cs typeface="Times New Roman"/>
              </a:rPr>
              <a:t>depending on what year it</a:t>
            </a:r>
            <a:r>
              <a:rPr dirty="0" sz="1450" spc="95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is.</a:t>
            </a:r>
            <a:endParaRPr sz="1450">
              <a:latin typeface="Times New Roman"/>
              <a:cs typeface="Times New Roman"/>
            </a:endParaRPr>
          </a:p>
          <a:p>
            <a:pPr marL="90170" marR="656590">
              <a:lnSpc>
                <a:spcPct val="103499"/>
              </a:lnSpc>
              <a:spcBef>
                <a:spcPts val="575"/>
              </a:spcBef>
            </a:pPr>
            <a:r>
              <a:rPr dirty="0" sz="1450" spc="-10">
                <a:latin typeface="Times New Roman"/>
                <a:cs typeface="Times New Roman"/>
              </a:rPr>
              <a:t>The</a:t>
            </a:r>
            <a:r>
              <a:rPr dirty="0" sz="1450">
                <a:latin typeface="Times New Roman"/>
                <a:cs typeface="Times New Roman"/>
              </a:rPr>
              <a:t> </a:t>
            </a:r>
            <a:r>
              <a:rPr dirty="0" sz="1450" spc="-15">
                <a:latin typeface="Courier New"/>
                <a:cs typeface="Courier New"/>
              </a:rPr>
              <a:t>if</a:t>
            </a:r>
            <a:r>
              <a:rPr dirty="0" sz="1450" spc="-15">
                <a:latin typeface="Times New Roman"/>
                <a:cs typeface="Times New Roman"/>
              </a:rPr>
              <a:t>-</a:t>
            </a:r>
            <a:r>
              <a:rPr dirty="0" sz="1450" spc="-15">
                <a:latin typeface="Courier New"/>
                <a:cs typeface="Courier New"/>
              </a:rPr>
              <a:t>else</a:t>
            </a:r>
            <a:r>
              <a:rPr dirty="0" sz="1450" spc="-505">
                <a:latin typeface="Courier New"/>
                <a:cs typeface="Courier New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statement</a:t>
            </a:r>
            <a:r>
              <a:rPr dirty="0" sz="1450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in</a:t>
            </a:r>
            <a:r>
              <a:rPr dirty="0" sz="1450" spc="5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lines</a:t>
            </a:r>
            <a:r>
              <a:rPr dirty="0" sz="1450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34–37</a:t>
            </a:r>
            <a:r>
              <a:rPr dirty="0" sz="1450" spc="5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sets</a:t>
            </a:r>
            <a:r>
              <a:rPr dirty="0" sz="1450">
                <a:latin typeface="Times New Roman"/>
                <a:cs typeface="Times New Roman"/>
              </a:rPr>
              <a:t> </a:t>
            </a:r>
            <a:r>
              <a:rPr dirty="0" sz="1450" spc="-15">
                <a:latin typeface="Courier New"/>
                <a:cs typeface="Courier New"/>
              </a:rPr>
              <a:t>count</a:t>
            </a:r>
            <a:r>
              <a:rPr dirty="0" sz="1450" spc="-505">
                <a:latin typeface="Courier New"/>
                <a:cs typeface="Courier New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to</a:t>
            </a:r>
            <a:r>
              <a:rPr dirty="0" sz="1450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29</a:t>
            </a:r>
            <a:r>
              <a:rPr dirty="0" sz="1450" spc="5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when</a:t>
            </a:r>
            <a:r>
              <a:rPr dirty="0" sz="1450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the</a:t>
            </a:r>
            <a:r>
              <a:rPr dirty="0" sz="1450" spc="5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year</a:t>
            </a:r>
            <a:r>
              <a:rPr dirty="0" sz="1450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is</a:t>
            </a:r>
            <a:r>
              <a:rPr dirty="0" sz="1450" spc="5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evenly  divisible by 4 and sets it to 28</a:t>
            </a:r>
            <a:r>
              <a:rPr dirty="0" sz="1450" spc="30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otherwise.</a:t>
            </a:r>
            <a:endParaRPr sz="1450">
              <a:latin typeface="Times New Roman"/>
              <a:cs typeface="Times New Roman"/>
            </a:endParaRPr>
          </a:p>
          <a:p>
            <a:pPr marL="90170" marR="227329">
              <a:lnSpc>
                <a:spcPct val="103499"/>
              </a:lnSpc>
              <a:spcBef>
                <a:spcPts val="575"/>
              </a:spcBef>
            </a:pPr>
            <a:r>
              <a:rPr dirty="0" sz="1450" spc="-10">
                <a:latin typeface="Times New Roman"/>
                <a:cs typeface="Times New Roman"/>
              </a:rPr>
              <a:t>The </a:t>
            </a:r>
            <a:r>
              <a:rPr dirty="0" sz="1450" spc="-10">
                <a:latin typeface="Courier New"/>
                <a:cs typeface="Courier New"/>
              </a:rPr>
              <a:t>if </a:t>
            </a:r>
            <a:r>
              <a:rPr dirty="0" sz="1450" spc="-10">
                <a:latin typeface="Times New Roman"/>
                <a:cs typeface="Times New Roman"/>
              </a:rPr>
              <a:t>statement in lines 38–39 uses the </a:t>
            </a:r>
            <a:r>
              <a:rPr dirty="0" sz="1450" spc="-10">
                <a:latin typeface="Courier New"/>
                <a:cs typeface="Courier New"/>
              </a:rPr>
              <a:t>&amp; </a:t>
            </a:r>
            <a:r>
              <a:rPr dirty="0" sz="1450" spc="-10">
                <a:latin typeface="Times New Roman"/>
                <a:cs typeface="Times New Roman"/>
              </a:rPr>
              <a:t>operator to combine two conditional  expressions: </a:t>
            </a:r>
            <a:r>
              <a:rPr dirty="0" sz="1450" spc="-10">
                <a:latin typeface="Courier New"/>
                <a:cs typeface="Courier New"/>
              </a:rPr>
              <a:t>year % 100 == 0 </a:t>
            </a:r>
            <a:r>
              <a:rPr dirty="0" sz="1450" spc="-10">
                <a:latin typeface="Times New Roman"/>
                <a:cs typeface="Times New Roman"/>
              </a:rPr>
              <a:t>and </a:t>
            </a:r>
            <a:r>
              <a:rPr dirty="0" sz="1450" spc="-10">
                <a:latin typeface="Courier New"/>
                <a:cs typeface="Courier New"/>
              </a:rPr>
              <a:t>year % 400 !=</a:t>
            </a:r>
            <a:r>
              <a:rPr dirty="0" sz="1450" spc="-445">
                <a:latin typeface="Courier New"/>
                <a:cs typeface="Courier New"/>
              </a:rPr>
              <a:t> </a:t>
            </a:r>
            <a:r>
              <a:rPr dirty="0" sz="1450" spc="-10">
                <a:latin typeface="Courier New"/>
                <a:cs typeface="Courier New"/>
              </a:rPr>
              <a:t>0</a:t>
            </a:r>
            <a:r>
              <a:rPr dirty="0" sz="1450" spc="-10">
                <a:latin typeface="Times New Roman"/>
                <a:cs typeface="Times New Roman"/>
              </a:rPr>
              <a:t>. If both these conditions  are true, </a:t>
            </a:r>
            <a:r>
              <a:rPr dirty="0" sz="1450" spc="-15">
                <a:latin typeface="Courier New"/>
                <a:cs typeface="Courier New"/>
              </a:rPr>
              <a:t>count</a:t>
            </a:r>
            <a:r>
              <a:rPr dirty="0" sz="1450" spc="-495">
                <a:latin typeface="Courier New"/>
                <a:cs typeface="Courier New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is set to </a:t>
            </a:r>
            <a:r>
              <a:rPr dirty="0" sz="1450" spc="-5">
                <a:latin typeface="Times New Roman"/>
                <a:cs typeface="Times New Roman"/>
              </a:rPr>
              <a:t>28.</a:t>
            </a:r>
            <a:endParaRPr sz="1450">
              <a:latin typeface="Times New Roman"/>
              <a:cs typeface="Times New Roman"/>
            </a:endParaRPr>
          </a:p>
          <a:p>
            <a:pPr marL="90170">
              <a:lnSpc>
                <a:spcPct val="100000"/>
              </a:lnSpc>
              <a:spcBef>
                <a:spcPts val="785"/>
              </a:spcBef>
            </a:pPr>
            <a:r>
              <a:rPr dirty="0" sz="1450" spc="-10">
                <a:latin typeface="Times New Roman"/>
                <a:cs typeface="Times New Roman"/>
              </a:rPr>
              <a:t>The</a:t>
            </a:r>
            <a:r>
              <a:rPr dirty="0" sz="1450" spc="-5">
                <a:latin typeface="Times New Roman"/>
                <a:cs typeface="Times New Roman"/>
              </a:rPr>
              <a:t> </a:t>
            </a:r>
            <a:r>
              <a:rPr dirty="0" sz="1450" spc="-15">
                <a:latin typeface="Courier New"/>
                <a:cs typeface="Courier New"/>
              </a:rPr>
              <a:t>countDays</a:t>
            </a:r>
            <a:r>
              <a:rPr dirty="0" sz="1450" spc="-515">
                <a:latin typeface="Courier New"/>
                <a:cs typeface="Courier New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method</a:t>
            </a:r>
            <a:r>
              <a:rPr dirty="0" sz="1450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ends</a:t>
            </a:r>
            <a:r>
              <a:rPr dirty="0" sz="1450" spc="-5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by</a:t>
            </a:r>
            <a:r>
              <a:rPr dirty="0" sz="1450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returning</a:t>
            </a:r>
            <a:r>
              <a:rPr dirty="0" sz="1450" spc="-5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the</a:t>
            </a:r>
            <a:r>
              <a:rPr dirty="0" sz="1450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value</a:t>
            </a:r>
            <a:r>
              <a:rPr dirty="0" sz="1450" spc="-5">
                <a:latin typeface="Times New Roman"/>
                <a:cs typeface="Times New Roman"/>
              </a:rPr>
              <a:t> of</a:t>
            </a:r>
            <a:r>
              <a:rPr dirty="0" sz="1450">
                <a:latin typeface="Times New Roman"/>
                <a:cs typeface="Times New Roman"/>
              </a:rPr>
              <a:t> </a:t>
            </a:r>
            <a:r>
              <a:rPr dirty="0" sz="1450" spc="-15">
                <a:latin typeface="Courier New"/>
                <a:cs typeface="Courier New"/>
              </a:rPr>
              <a:t>count</a:t>
            </a:r>
            <a:r>
              <a:rPr dirty="0" sz="1450" spc="-515">
                <a:latin typeface="Courier New"/>
                <a:cs typeface="Courier New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in</a:t>
            </a:r>
            <a:r>
              <a:rPr dirty="0" sz="1450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line</a:t>
            </a:r>
            <a:r>
              <a:rPr dirty="0" sz="1450" spc="-5">
                <a:latin typeface="Times New Roman"/>
                <a:cs typeface="Times New Roman"/>
              </a:rPr>
              <a:t> 41.</a:t>
            </a:r>
            <a:endParaRPr sz="1450">
              <a:latin typeface="Times New Roman"/>
              <a:cs typeface="Times New Roman"/>
            </a:endParaRPr>
          </a:p>
          <a:p>
            <a:pPr marL="90170">
              <a:lnSpc>
                <a:spcPct val="100000"/>
              </a:lnSpc>
              <a:spcBef>
                <a:spcPts val="780"/>
              </a:spcBef>
            </a:pPr>
            <a:r>
              <a:rPr dirty="0" sz="1450" spc="-10">
                <a:latin typeface="Times New Roman"/>
                <a:cs typeface="Times New Roman"/>
              </a:rPr>
              <a:t>When you run the DayCounter application, the </a:t>
            </a:r>
            <a:r>
              <a:rPr dirty="0" sz="1450" spc="-15">
                <a:latin typeface="Courier New"/>
                <a:cs typeface="Courier New"/>
              </a:rPr>
              <a:t>main()</a:t>
            </a:r>
            <a:r>
              <a:rPr dirty="0" sz="1450" spc="-335">
                <a:latin typeface="Courier New"/>
                <a:cs typeface="Courier New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method in lines 4–13 is executed.</a:t>
            </a:r>
            <a:endParaRPr sz="145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5"/>
              </a:spcBef>
            </a:pPr>
            <a:endParaRPr sz="1900">
              <a:latin typeface="Times New Roman"/>
              <a:cs typeface="Times New Roman"/>
            </a:endParaRPr>
          </a:p>
          <a:p>
            <a:pPr marL="90170" marR="183515" indent="-635">
              <a:lnSpc>
                <a:spcPct val="103499"/>
              </a:lnSpc>
            </a:pPr>
            <a:r>
              <a:rPr dirty="0" sz="1450" spc="-10">
                <a:latin typeface="Times New Roman"/>
                <a:cs typeface="Times New Roman"/>
              </a:rPr>
              <a:t>Lines 5 and 6 create </a:t>
            </a:r>
            <a:r>
              <a:rPr dirty="0" sz="1450" spc="-15">
                <a:latin typeface="Courier New"/>
                <a:cs typeface="Courier New"/>
              </a:rPr>
              <a:t>yearIn</a:t>
            </a:r>
            <a:r>
              <a:rPr dirty="0" sz="1450" spc="-330">
                <a:latin typeface="Courier New"/>
                <a:cs typeface="Courier New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and </a:t>
            </a:r>
            <a:r>
              <a:rPr dirty="0" sz="1450" spc="-15">
                <a:latin typeface="Courier New"/>
                <a:cs typeface="Courier New"/>
              </a:rPr>
              <a:t>monthIn</a:t>
            </a:r>
            <a:r>
              <a:rPr dirty="0" sz="1450" spc="-15">
                <a:latin typeface="Times New Roman"/>
                <a:cs typeface="Times New Roman"/>
              </a:rPr>
              <a:t>, </a:t>
            </a:r>
            <a:r>
              <a:rPr dirty="0" sz="1450" spc="-10">
                <a:latin typeface="Times New Roman"/>
                <a:cs typeface="Times New Roman"/>
              </a:rPr>
              <a:t>two integer variables to store the year and  month that should </a:t>
            </a:r>
            <a:r>
              <a:rPr dirty="0" sz="1450" spc="-5">
                <a:latin typeface="Times New Roman"/>
                <a:cs typeface="Times New Roman"/>
              </a:rPr>
              <a:t>be</a:t>
            </a:r>
            <a:r>
              <a:rPr dirty="0" sz="1450" spc="5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checked.</a:t>
            </a:r>
            <a:endParaRPr sz="145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31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 </a:t>
            </a:r>
            <a:r>
              <a:rPr dirty="0"/>
              <a:t>13</a:t>
            </a:r>
            <a:r>
              <a:rPr dirty="0"/>
              <a:t> of</a:t>
            </a:r>
            <a:r>
              <a:rPr dirty="0" spc="-90"/>
              <a:t> </a:t>
            </a:r>
            <a:r>
              <a:rPr dirty="0"/>
              <a:t>23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31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 </a:t>
            </a:r>
            <a:r>
              <a:rPr dirty="0"/>
              <a:t>22</a:t>
            </a:r>
            <a:r>
              <a:rPr dirty="0"/>
              <a:t> of</a:t>
            </a:r>
            <a:r>
              <a:rPr dirty="0" spc="-90"/>
              <a:t> </a:t>
            </a:r>
            <a:r>
              <a:rPr dirty="0"/>
              <a:t>23</a:t>
            </a:r>
          </a:p>
        </p:txBody>
      </p:sp>
      <p:sp>
        <p:nvSpPr>
          <p:cNvPr id="2" name="object 2"/>
          <p:cNvSpPr txBox="1"/>
          <p:nvPr/>
        </p:nvSpPr>
        <p:spPr>
          <a:xfrm>
            <a:off x="444500" y="417184"/>
            <a:ext cx="6596380" cy="9656445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450" spc="-10">
                <a:latin typeface="Times New Roman"/>
                <a:cs typeface="Times New Roman"/>
              </a:rPr>
              <a:t>It bears repeating: </a:t>
            </a:r>
            <a:r>
              <a:rPr dirty="0" sz="1450" spc="-35">
                <a:latin typeface="Times New Roman"/>
                <a:cs typeface="Times New Roman"/>
              </a:rPr>
              <a:t>You’ll </a:t>
            </a:r>
            <a:r>
              <a:rPr dirty="0" sz="1450" spc="-10">
                <a:latin typeface="Times New Roman"/>
                <a:cs typeface="Times New Roman"/>
              </a:rPr>
              <a:t>use all three </a:t>
            </a:r>
            <a:r>
              <a:rPr dirty="0" sz="1450" spc="-5">
                <a:latin typeface="Times New Roman"/>
                <a:cs typeface="Times New Roman"/>
              </a:rPr>
              <a:t>of </a:t>
            </a:r>
            <a:r>
              <a:rPr dirty="0" sz="1450" spc="-10">
                <a:latin typeface="Times New Roman"/>
                <a:cs typeface="Times New Roman"/>
              </a:rPr>
              <a:t>these features frequently in </a:t>
            </a:r>
            <a:r>
              <a:rPr dirty="0" sz="1450" spc="-5">
                <a:latin typeface="Times New Roman"/>
                <a:cs typeface="Times New Roman"/>
              </a:rPr>
              <a:t>your </a:t>
            </a:r>
            <a:r>
              <a:rPr dirty="0" sz="1450" spc="-10">
                <a:latin typeface="Times New Roman"/>
                <a:cs typeface="Times New Roman"/>
              </a:rPr>
              <a:t>Java</a:t>
            </a:r>
            <a:r>
              <a:rPr dirty="0" sz="1450" spc="165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programs.</a:t>
            </a:r>
            <a:endParaRPr sz="145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6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sz="165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dirty="0" sz="1650" b="1">
                <a:latin typeface="Times New Roman"/>
                <a:cs typeface="Times New Roman"/>
              </a:rPr>
              <a:t>Q&amp;A</a:t>
            </a:r>
            <a:endParaRPr sz="1650">
              <a:latin typeface="Times New Roman"/>
              <a:cs typeface="Times New Roman"/>
            </a:endParaRPr>
          </a:p>
          <a:p>
            <a:pPr marL="441959" marR="347980" indent="-146685">
              <a:lnSpc>
                <a:spcPts val="1730"/>
              </a:lnSpc>
              <a:spcBef>
                <a:spcPts val="735"/>
              </a:spcBef>
            </a:pPr>
            <a:r>
              <a:rPr dirty="0" u="sng" sz="1450" spc="-10" b="1">
                <a:solidFill>
                  <a:srgbClr val="0000ED"/>
                </a:solidFill>
                <a:uFill>
                  <a:solidFill>
                    <a:srgbClr val="0000ED"/>
                  </a:solidFill>
                </a:uFill>
                <a:latin typeface="Times New Roman"/>
                <a:cs typeface="Times New Roman"/>
                <a:hlinkClick r:id="rId2" action="ppaction://hlinksldjump"/>
              </a:rPr>
              <a:t>Q</a:t>
            </a:r>
            <a:r>
              <a:rPr dirty="0" sz="1450" spc="-10" b="1">
                <a:solidFill>
                  <a:srgbClr val="0000ED"/>
                </a:solidFill>
                <a:latin typeface="Times New Roman"/>
                <a:cs typeface="Times New Roman"/>
                <a:hlinkClick r:id="rId2" action="ppaction://hlinksldjump"/>
              </a:rPr>
              <a:t> </a:t>
            </a:r>
            <a:r>
              <a:rPr dirty="0" sz="1450" spc="-5" b="1">
                <a:latin typeface="Times New Roman"/>
                <a:cs typeface="Times New Roman"/>
              </a:rPr>
              <a:t>I </a:t>
            </a:r>
            <a:r>
              <a:rPr dirty="0" sz="1450" spc="-15" b="1">
                <a:latin typeface="Times New Roman"/>
                <a:cs typeface="Times New Roman"/>
              </a:rPr>
              <a:t>declared </a:t>
            </a:r>
            <a:r>
              <a:rPr dirty="0" sz="1450" spc="-10" b="1">
                <a:latin typeface="Times New Roman"/>
                <a:cs typeface="Times New Roman"/>
              </a:rPr>
              <a:t>a variable inside a block statement for an </a:t>
            </a:r>
            <a:r>
              <a:rPr dirty="0" sz="1450" spc="-10" b="1">
                <a:latin typeface="Courier New"/>
                <a:cs typeface="Courier New"/>
              </a:rPr>
              <a:t>if</a:t>
            </a:r>
            <a:r>
              <a:rPr dirty="0" sz="1450" spc="-10" b="1">
                <a:latin typeface="Times New Roman"/>
                <a:cs typeface="Times New Roman"/>
              </a:rPr>
              <a:t>. When the </a:t>
            </a:r>
            <a:r>
              <a:rPr dirty="0" sz="1450" spc="-10" b="1">
                <a:latin typeface="Courier New"/>
                <a:cs typeface="Courier New"/>
              </a:rPr>
              <a:t>if</a:t>
            </a:r>
            <a:r>
              <a:rPr dirty="0" sz="1450" spc="-434" b="1">
                <a:latin typeface="Courier New"/>
                <a:cs typeface="Courier New"/>
              </a:rPr>
              <a:t> </a:t>
            </a:r>
            <a:r>
              <a:rPr dirty="0" sz="1450" spc="-10" b="1">
                <a:latin typeface="Times New Roman"/>
                <a:cs typeface="Times New Roman"/>
              </a:rPr>
              <a:t>was  done, the definition </a:t>
            </a:r>
            <a:r>
              <a:rPr dirty="0" sz="1450" spc="-5" b="1">
                <a:latin typeface="Times New Roman"/>
                <a:cs typeface="Times New Roman"/>
              </a:rPr>
              <a:t>of </a:t>
            </a:r>
            <a:r>
              <a:rPr dirty="0" sz="1450" spc="-10" b="1">
                <a:latin typeface="Times New Roman"/>
                <a:cs typeface="Times New Roman"/>
              </a:rPr>
              <a:t>that variable vanished. </a:t>
            </a:r>
            <a:r>
              <a:rPr dirty="0" sz="1450" spc="-15" b="1">
                <a:latin typeface="Times New Roman"/>
                <a:cs typeface="Times New Roman"/>
              </a:rPr>
              <a:t>Where </a:t>
            </a:r>
            <a:r>
              <a:rPr dirty="0" sz="1450" spc="-10" b="1">
                <a:latin typeface="Times New Roman"/>
                <a:cs typeface="Times New Roman"/>
              </a:rPr>
              <a:t>did it</a:t>
            </a:r>
            <a:r>
              <a:rPr dirty="0" sz="1450" spc="45" b="1">
                <a:latin typeface="Times New Roman"/>
                <a:cs typeface="Times New Roman"/>
              </a:rPr>
              <a:t> </a:t>
            </a:r>
            <a:r>
              <a:rPr dirty="0" sz="1450" spc="-10" b="1">
                <a:latin typeface="Times New Roman"/>
                <a:cs typeface="Times New Roman"/>
              </a:rPr>
              <a:t>go?</a:t>
            </a:r>
            <a:endParaRPr sz="1450">
              <a:latin typeface="Times New Roman"/>
              <a:cs typeface="Times New Roman"/>
            </a:endParaRPr>
          </a:p>
          <a:p>
            <a:pPr marL="441959" marR="137160" indent="-146685">
              <a:lnSpc>
                <a:spcPts val="1660"/>
              </a:lnSpc>
              <a:spcBef>
                <a:spcPts val="700"/>
              </a:spcBef>
            </a:pPr>
            <a:r>
              <a:rPr dirty="0" u="sng" sz="1450" spc="-10" b="1">
                <a:solidFill>
                  <a:srgbClr val="0000ED"/>
                </a:solidFill>
                <a:uFill>
                  <a:solidFill>
                    <a:srgbClr val="0000ED"/>
                  </a:solidFill>
                </a:uFill>
                <a:latin typeface="Times New Roman"/>
                <a:cs typeface="Times New Roman"/>
                <a:hlinkClick r:id="rId2" action="ppaction://hlinksldjump"/>
              </a:rPr>
              <a:t>A</a:t>
            </a:r>
            <a:r>
              <a:rPr dirty="0" sz="1450" spc="-10" b="1">
                <a:solidFill>
                  <a:srgbClr val="0000ED"/>
                </a:solidFill>
                <a:latin typeface="Times New Roman"/>
                <a:cs typeface="Times New Roman"/>
                <a:hlinkClick r:id="rId2" action="ppaction://hlinksldjump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In technical terms, block statements form </a:t>
            </a:r>
            <a:r>
              <a:rPr dirty="0" sz="1450" spc="-5">
                <a:latin typeface="Times New Roman"/>
                <a:cs typeface="Times New Roman"/>
              </a:rPr>
              <a:t>a </a:t>
            </a:r>
            <a:r>
              <a:rPr dirty="0" sz="1450" spc="-10">
                <a:latin typeface="Times New Roman"/>
                <a:cs typeface="Times New Roman"/>
              </a:rPr>
              <a:t>new lexical scope. This means that if  you declare </a:t>
            </a:r>
            <a:r>
              <a:rPr dirty="0" sz="1450" spc="-5">
                <a:latin typeface="Times New Roman"/>
                <a:cs typeface="Times New Roman"/>
              </a:rPr>
              <a:t>a </a:t>
            </a:r>
            <a:r>
              <a:rPr dirty="0" sz="1450" spc="-10">
                <a:latin typeface="Times New Roman"/>
                <a:cs typeface="Times New Roman"/>
              </a:rPr>
              <a:t>variable inside </a:t>
            </a:r>
            <a:r>
              <a:rPr dirty="0" sz="1450" spc="-5">
                <a:latin typeface="Times New Roman"/>
                <a:cs typeface="Times New Roman"/>
              </a:rPr>
              <a:t>a </a:t>
            </a:r>
            <a:r>
              <a:rPr dirty="0" sz="1450" spc="-10">
                <a:latin typeface="Times New Roman"/>
                <a:cs typeface="Times New Roman"/>
              </a:rPr>
              <a:t>block, </a:t>
            </a:r>
            <a:r>
              <a:rPr dirty="0" sz="1450" spc="-30">
                <a:latin typeface="Times New Roman"/>
                <a:cs typeface="Times New Roman"/>
              </a:rPr>
              <a:t>it’s </a:t>
            </a:r>
            <a:r>
              <a:rPr dirty="0" sz="1450" spc="-10">
                <a:latin typeface="Times New Roman"/>
                <a:cs typeface="Times New Roman"/>
              </a:rPr>
              <a:t>visible and usable only inside that block.  When the block finishes executing, all the variables you declared go</a:t>
            </a:r>
            <a:r>
              <a:rPr dirty="0" sz="1450" spc="80">
                <a:latin typeface="Times New Roman"/>
                <a:cs typeface="Times New Roman"/>
              </a:rPr>
              <a:t> </a:t>
            </a:r>
            <a:r>
              <a:rPr dirty="0" sz="1450" spc="-30">
                <a:latin typeface="Times New Roman"/>
                <a:cs typeface="Times New Roman"/>
              </a:rPr>
              <a:t>away.</a:t>
            </a:r>
            <a:endParaRPr sz="1450">
              <a:latin typeface="Times New Roman"/>
              <a:cs typeface="Times New Roman"/>
            </a:endParaRPr>
          </a:p>
          <a:p>
            <a:pPr marL="441959" marR="76835">
              <a:lnSpc>
                <a:spcPct val="98000"/>
              </a:lnSpc>
              <a:spcBef>
                <a:spcPts val="625"/>
              </a:spcBef>
            </a:pPr>
            <a:r>
              <a:rPr dirty="0" sz="1450" spc="-30">
                <a:latin typeface="Times New Roman"/>
                <a:cs typeface="Times New Roman"/>
              </a:rPr>
              <a:t>It’s </a:t>
            </a:r>
            <a:r>
              <a:rPr dirty="0" sz="1450" spc="-5">
                <a:latin typeface="Times New Roman"/>
                <a:cs typeface="Times New Roman"/>
              </a:rPr>
              <a:t>a </a:t>
            </a:r>
            <a:r>
              <a:rPr dirty="0" sz="1450" spc="-10">
                <a:latin typeface="Times New Roman"/>
                <a:cs typeface="Times New Roman"/>
              </a:rPr>
              <a:t>good idea to declare most </a:t>
            </a:r>
            <a:r>
              <a:rPr dirty="0" sz="1450" spc="-5">
                <a:latin typeface="Times New Roman"/>
                <a:cs typeface="Times New Roman"/>
              </a:rPr>
              <a:t>of your </a:t>
            </a:r>
            <a:r>
              <a:rPr dirty="0" sz="1450" spc="-10">
                <a:latin typeface="Times New Roman"/>
                <a:cs typeface="Times New Roman"/>
              </a:rPr>
              <a:t>variables in the outermost block in which  they’ll </a:t>
            </a:r>
            <a:r>
              <a:rPr dirty="0" sz="1450" spc="-5">
                <a:latin typeface="Times New Roman"/>
                <a:cs typeface="Times New Roman"/>
              </a:rPr>
              <a:t>be </a:t>
            </a:r>
            <a:r>
              <a:rPr dirty="0" sz="1450" spc="-10">
                <a:latin typeface="Times New Roman"/>
                <a:cs typeface="Times New Roman"/>
              </a:rPr>
              <a:t>needed—usually at the top </a:t>
            </a:r>
            <a:r>
              <a:rPr dirty="0" sz="1450" spc="-5">
                <a:latin typeface="Times New Roman"/>
                <a:cs typeface="Times New Roman"/>
              </a:rPr>
              <a:t>of a </a:t>
            </a:r>
            <a:r>
              <a:rPr dirty="0" sz="1450" spc="-10">
                <a:latin typeface="Times New Roman"/>
                <a:cs typeface="Times New Roman"/>
              </a:rPr>
              <a:t>block statement. The exception might </a:t>
            </a:r>
            <a:r>
              <a:rPr dirty="0" sz="1450" spc="-5">
                <a:latin typeface="Times New Roman"/>
                <a:cs typeface="Times New Roman"/>
              </a:rPr>
              <a:t>be  </a:t>
            </a:r>
            <a:r>
              <a:rPr dirty="0" sz="1450" spc="-10">
                <a:latin typeface="Times New Roman"/>
                <a:cs typeface="Times New Roman"/>
              </a:rPr>
              <a:t>simple variables, such as index counters in </a:t>
            </a:r>
            <a:r>
              <a:rPr dirty="0" sz="1450" spc="-10">
                <a:latin typeface="Courier New"/>
                <a:cs typeface="Courier New"/>
              </a:rPr>
              <a:t>for</a:t>
            </a:r>
            <a:r>
              <a:rPr dirty="0" sz="1450" spc="-375">
                <a:latin typeface="Courier New"/>
                <a:cs typeface="Courier New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loops, where declaring them in the  first line </a:t>
            </a:r>
            <a:r>
              <a:rPr dirty="0" sz="1450" spc="-5">
                <a:latin typeface="Times New Roman"/>
                <a:cs typeface="Times New Roman"/>
              </a:rPr>
              <a:t>of </a:t>
            </a:r>
            <a:r>
              <a:rPr dirty="0" sz="1450" spc="-10">
                <a:latin typeface="Times New Roman"/>
                <a:cs typeface="Times New Roman"/>
              </a:rPr>
              <a:t>the </a:t>
            </a:r>
            <a:r>
              <a:rPr dirty="0" sz="1450" spc="-10">
                <a:latin typeface="Courier New"/>
                <a:cs typeface="Courier New"/>
              </a:rPr>
              <a:t>for</a:t>
            </a:r>
            <a:r>
              <a:rPr dirty="0" sz="1450" spc="-480">
                <a:latin typeface="Courier New"/>
                <a:cs typeface="Courier New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loop is an easy shortcut.</a:t>
            </a:r>
            <a:endParaRPr sz="1450">
              <a:latin typeface="Times New Roman"/>
              <a:cs typeface="Times New Roman"/>
            </a:endParaRPr>
          </a:p>
          <a:p>
            <a:pPr marL="295910">
              <a:lnSpc>
                <a:spcPct val="100000"/>
              </a:lnSpc>
              <a:spcBef>
                <a:spcPts val="780"/>
              </a:spcBef>
            </a:pPr>
            <a:r>
              <a:rPr dirty="0" u="sng" sz="1450" spc="-10" b="1">
                <a:solidFill>
                  <a:srgbClr val="0000ED"/>
                </a:solidFill>
                <a:uFill>
                  <a:solidFill>
                    <a:srgbClr val="0000ED"/>
                  </a:solidFill>
                </a:uFill>
                <a:latin typeface="Times New Roman"/>
                <a:cs typeface="Times New Roman"/>
                <a:hlinkClick r:id="rId2" action="ppaction://hlinksldjump"/>
              </a:rPr>
              <a:t>Q</a:t>
            </a:r>
            <a:r>
              <a:rPr dirty="0" sz="1450" spc="-10" b="1">
                <a:solidFill>
                  <a:srgbClr val="0000ED"/>
                </a:solidFill>
                <a:latin typeface="Times New Roman"/>
                <a:cs typeface="Times New Roman"/>
                <a:hlinkClick r:id="rId2" action="ppaction://hlinksldjump"/>
              </a:rPr>
              <a:t> </a:t>
            </a:r>
            <a:r>
              <a:rPr dirty="0" sz="1450" spc="-10" b="1">
                <a:latin typeface="Times New Roman"/>
                <a:cs typeface="Times New Roman"/>
              </a:rPr>
              <a:t>Why can’t </a:t>
            </a:r>
            <a:r>
              <a:rPr dirty="0" sz="1450" spc="-5" b="1">
                <a:latin typeface="Times New Roman"/>
                <a:cs typeface="Times New Roman"/>
              </a:rPr>
              <a:t>I </a:t>
            </a:r>
            <a:r>
              <a:rPr dirty="0" sz="1450" spc="-10" b="1">
                <a:latin typeface="Times New Roman"/>
                <a:cs typeface="Times New Roman"/>
              </a:rPr>
              <a:t>use </a:t>
            </a:r>
            <a:r>
              <a:rPr dirty="0" sz="1450" spc="-15" b="1">
                <a:latin typeface="Courier New"/>
                <a:cs typeface="Courier New"/>
              </a:rPr>
              <a:t>switch</a:t>
            </a:r>
            <a:r>
              <a:rPr dirty="0" sz="1450" spc="-495" b="1">
                <a:latin typeface="Courier New"/>
                <a:cs typeface="Courier New"/>
              </a:rPr>
              <a:t> </a:t>
            </a:r>
            <a:r>
              <a:rPr dirty="0" sz="1450" spc="-10" b="1">
                <a:latin typeface="Times New Roman"/>
                <a:cs typeface="Times New Roman"/>
              </a:rPr>
              <a:t>with strings?</a:t>
            </a:r>
            <a:endParaRPr sz="1450">
              <a:latin typeface="Times New Roman"/>
              <a:cs typeface="Times New Roman"/>
            </a:endParaRPr>
          </a:p>
          <a:p>
            <a:pPr marL="441959" marR="5080" indent="-146685">
              <a:lnSpc>
                <a:spcPts val="1660"/>
              </a:lnSpc>
              <a:spcBef>
                <a:spcPts val="830"/>
              </a:spcBef>
            </a:pPr>
            <a:r>
              <a:rPr dirty="0" u="sng" sz="1450" spc="-10" b="1">
                <a:solidFill>
                  <a:srgbClr val="0000ED"/>
                </a:solidFill>
                <a:uFill>
                  <a:solidFill>
                    <a:srgbClr val="0000ED"/>
                  </a:solidFill>
                </a:uFill>
                <a:latin typeface="Times New Roman"/>
                <a:cs typeface="Times New Roman"/>
                <a:hlinkClick r:id="rId2" action="ppaction://hlinksldjump"/>
              </a:rPr>
              <a:t>A</a:t>
            </a:r>
            <a:r>
              <a:rPr dirty="0" sz="1450" spc="-10" b="1">
                <a:solidFill>
                  <a:srgbClr val="0000ED"/>
                </a:solidFill>
                <a:latin typeface="Times New Roman"/>
                <a:cs typeface="Times New Roman"/>
                <a:hlinkClick r:id="rId2" action="ppaction://hlinksldjump"/>
              </a:rPr>
              <a:t> </a:t>
            </a:r>
            <a:r>
              <a:rPr dirty="0" sz="1450" spc="-60">
                <a:latin typeface="Times New Roman"/>
                <a:cs typeface="Times New Roman"/>
              </a:rPr>
              <a:t>You </a:t>
            </a:r>
            <a:r>
              <a:rPr dirty="0" sz="1450" spc="-10">
                <a:latin typeface="Times New Roman"/>
                <a:cs typeface="Times New Roman"/>
              </a:rPr>
              <a:t>can. If it </a:t>
            </a:r>
            <a:r>
              <a:rPr dirty="0" sz="1450" spc="-15">
                <a:latin typeface="Times New Roman"/>
                <a:cs typeface="Times New Roman"/>
              </a:rPr>
              <a:t>isn’t </a:t>
            </a:r>
            <a:r>
              <a:rPr dirty="0" sz="1450" spc="-10">
                <a:latin typeface="Times New Roman"/>
                <a:cs typeface="Times New Roman"/>
              </a:rPr>
              <a:t>working in NetBeans, you must make sure that you have </a:t>
            </a:r>
            <a:r>
              <a:rPr dirty="0" sz="1450" spc="-5">
                <a:latin typeface="Times New Roman"/>
                <a:cs typeface="Times New Roman"/>
              </a:rPr>
              <a:t>a  </a:t>
            </a:r>
            <a:r>
              <a:rPr dirty="0" sz="1450" spc="-10">
                <a:latin typeface="Times New Roman"/>
                <a:cs typeface="Times New Roman"/>
              </a:rPr>
              <a:t>current version </a:t>
            </a:r>
            <a:r>
              <a:rPr dirty="0" sz="1450" spc="-5">
                <a:latin typeface="Times New Roman"/>
                <a:cs typeface="Times New Roman"/>
              </a:rPr>
              <a:t>of </a:t>
            </a:r>
            <a:r>
              <a:rPr dirty="0" sz="1450" spc="-10">
                <a:latin typeface="Times New Roman"/>
                <a:cs typeface="Times New Roman"/>
              </a:rPr>
              <a:t>Java installed and </a:t>
            </a:r>
            <a:r>
              <a:rPr dirty="0" sz="1450" spc="-5">
                <a:latin typeface="Times New Roman"/>
                <a:cs typeface="Times New Roman"/>
              </a:rPr>
              <a:t>your </a:t>
            </a:r>
            <a:r>
              <a:rPr dirty="0" sz="1450" spc="-10">
                <a:latin typeface="Times New Roman"/>
                <a:cs typeface="Times New Roman"/>
              </a:rPr>
              <a:t>development environment has been set up  to use</a:t>
            </a:r>
            <a:r>
              <a:rPr dirty="0" sz="1450" spc="-5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it.</a:t>
            </a:r>
            <a:endParaRPr sz="1450">
              <a:latin typeface="Times New Roman"/>
              <a:cs typeface="Times New Roman"/>
            </a:endParaRPr>
          </a:p>
          <a:p>
            <a:pPr marL="441959" marR="248920" indent="-635">
              <a:lnSpc>
                <a:spcPct val="100699"/>
              </a:lnSpc>
              <a:spcBef>
                <a:spcPts val="575"/>
              </a:spcBef>
            </a:pPr>
            <a:r>
              <a:rPr dirty="0" sz="1450" spc="-10">
                <a:latin typeface="Times New Roman"/>
                <a:cs typeface="Times New Roman"/>
              </a:rPr>
              <a:t>In NetBeans, to see whether the current project is set up for Java </a:t>
            </a:r>
            <a:r>
              <a:rPr dirty="0" sz="1450" spc="-5">
                <a:latin typeface="Times New Roman"/>
                <a:cs typeface="Times New Roman"/>
              </a:rPr>
              <a:t>8, </a:t>
            </a:r>
            <a:r>
              <a:rPr dirty="0" sz="1450" spc="-10">
                <a:latin typeface="Times New Roman"/>
                <a:cs typeface="Times New Roman"/>
              </a:rPr>
              <a:t>choose File,  Project Properties to open the properties dialog. Choose </a:t>
            </a:r>
            <a:r>
              <a:rPr dirty="0" sz="1450" spc="-15">
                <a:latin typeface="Courier New"/>
                <a:cs typeface="Courier New"/>
              </a:rPr>
              <a:t>Libraries </a:t>
            </a:r>
            <a:r>
              <a:rPr dirty="0" sz="1450" spc="-10">
                <a:latin typeface="Times New Roman"/>
                <a:cs typeface="Times New Roman"/>
              </a:rPr>
              <a:t>in the  Categories pane; then set Java Platform to </a:t>
            </a:r>
            <a:r>
              <a:rPr dirty="0" sz="1450" spc="-10">
                <a:latin typeface="Courier New"/>
                <a:cs typeface="Courier New"/>
              </a:rPr>
              <a:t>JDK 8</a:t>
            </a:r>
            <a:r>
              <a:rPr dirty="0" sz="1450" spc="-390">
                <a:latin typeface="Courier New"/>
                <a:cs typeface="Courier New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if it </a:t>
            </a:r>
            <a:r>
              <a:rPr dirty="0" sz="1450" spc="-15">
                <a:latin typeface="Times New Roman"/>
                <a:cs typeface="Times New Roman"/>
              </a:rPr>
              <a:t>isn’t </a:t>
            </a:r>
            <a:r>
              <a:rPr dirty="0" sz="1450" spc="-20">
                <a:latin typeface="Times New Roman"/>
                <a:cs typeface="Times New Roman"/>
              </a:rPr>
              <a:t>already. </a:t>
            </a:r>
            <a:r>
              <a:rPr dirty="0" sz="1450" spc="-10">
                <a:latin typeface="Times New Roman"/>
                <a:cs typeface="Times New Roman"/>
              </a:rPr>
              <a:t>Click OK to  save the change and exit the</a:t>
            </a:r>
            <a:r>
              <a:rPr dirty="0" sz="1450" spc="20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dialog.</a:t>
            </a:r>
            <a:endParaRPr sz="145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1375"/>
              </a:spcBef>
            </a:pPr>
            <a:r>
              <a:rPr dirty="0" sz="1650" spc="-5" b="1">
                <a:latin typeface="Times New Roman"/>
                <a:cs typeface="Times New Roman"/>
              </a:rPr>
              <a:t>Quiz</a:t>
            </a:r>
            <a:endParaRPr sz="165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665"/>
              </a:spcBef>
            </a:pPr>
            <a:r>
              <a:rPr dirty="0" sz="1450" spc="-10">
                <a:latin typeface="Times New Roman"/>
                <a:cs typeface="Times New Roman"/>
              </a:rPr>
              <a:t>Review </a:t>
            </a:r>
            <a:r>
              <a:rPr dirty="0" sz="1450" spc="-20">
                <a:latin typeface="Times New Roman"/>
                <a:cs typeface="Times New Roman"/>
              </a:rPr>
              <a:t>today’s </a:t>
            </a:r>
            <a:r>
              <a:rPr dirty="0" sz="1450" spc="-10">
                <a:latin typeface="Times New Roman"/>
                <a:cs typeface="Times New Roman"/>
              </a:rPr>
              <a:t>material by taking this three-question</a:t>
            </a:r>
            <a:r>
              <a:rPr dirty="0" sz="1450" spc="35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quiz.</a:t>
            </a:r>
            <a:endParaRPr sz="145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1375"/>
              </a:spcBef>
            </a:pPr>
            <a:r>
              <a:rPr dirty="0" sz="1650" spc="-5" b="1">
                <a:latin typeface="Times New Roman"/>
                <a:cs typeface="Times New Roman"/>
              </a:rPr>
              <a:t>Questions</a:t>
            </a:r>
            <a:endParaRPr sz="1650">
              <a:latin typeface="Times New Roman"/>
              <a:cs typeface="Times New Roman"/>
            </a:endParaRPr>
          </a:p>
          <a:p>
            <a:pPr marL="441959" marR="86995" indent="-173355">
              <a:lnSpc>
                <a:spcPts val="1660"/>
              </a:lnSpc>
              <a:spcBef>
                <a:spcPts val="790"/>
              </a:spcBef>
              <a:buAutoNum type="arabicPeriod"/>
              <a:tabLst>
                <a:tab pos="451484" algn="l"/>
              </a:tabLst>
            </a:pPr>
            <a:r>
              <a:rPr dirty="0" sz="1450" spc="-10">
                <a:latin typeface="Times New Roman"/>
                <a:cs typeface="Times New Roman"/>
              </a:rPr>
              <a:t>W</a:t>
            </a:r>
            <a:r>
              <a:rPr dirty="0" sz="1450" spc="-10">
                <a:latin typeface="Times New Roman"/>
                <a:cs typeface="Times New Roman"/>
              </a:rPr>
              <a:t>hat kind </a:t>
            </a:r>
            <a:r>
              <a:rPr dirty="0" sz="1450" spc="-5">
                <a:latin typeface="Times New Roman"/>
                <a:cs typeface="Times New Roman"/>
              </a:rPr>
              <a:t>of </a:t>
            </a:r>
            <a:r>
              <a:rPr dirty="0" sz="1450" spc="-10">
                <a:latin typeface="Times New Roman"/>
                <a:cs typeface="Times New Roman"/>
              </a:rPr>
              <a:t>loop is used to execute the statements in the loop at least once before  the conditional expression is</a:t>
            </a:r>
            <a:r>
              <a:rPr dirty="0" sz="1450" spc="10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evaluated?</a:t>
            </a:r>
            <a:endParaRPr sz="1450">
              <a:latin typeface="Times New Roman"/>
              <a:cs typeface="Times New Roman"/>
            </a:endParaRPr>
          </a:p>
          <a:p>
            <a:pPr lvl="1" marL="702310" indent="-223520">
              <a:lnSpc>
                <a:spcPct val="100000"/>
              </a:lnSpc>
              <a:spcBef>
                <a:spcPts val="590"/>
              </a:spcBef>
              <a:buFont typeface="Times New Roman"/>
              <a:buAutoNum type="alphaUcPeriod"/>
              <a:tabLst>
                <a:tab pos="702310" algn="l"/>
              </a:tabLst>
            </a:pPr>
            <a:r>
              <a:rPr dirty="0" sz="1450" spc="-15">
                <a:latin typeface="Courier New"/>
                <a:cs typeface="Courier New"/>
              </a:rPr>
              <a:t>do</a:t>
            </a:r>
            <a:r>
              <a:rPr dirty="0" sz="1450" spc="-15">
                <a:latin typeface="Times New Roman"/>
                <a:cs typeface="Times New Roman"/>
              </a:rPr>
              <a:t>-</a:t>
            </a:r>
            <a:r>
              <a:rPr dirty="0" sz="1450" spc="-15">
                <a:latin typeface="Courier New"/>
                <a:cs typeface="Courier New"/>
              </a:rPr>
              <a:t>while</a:t>
            </a:r>
            <a:endParaRPr sz="1450">
              <a:latin typeface="Courier New"/>
              <a:cs typeface="Courier New"/>
            </a:endParaRPr>
          </a:p>
          <a:p>
            <a:pPr lvl="1" marL="692150" indent="-213360">
              <a:lnSpc>
                <a:spcPct val="100000"/>
              </a:lnSpc>
              <a:spcBef>
                <a:spcPts val="780"/>
              </a:spcBef>
              <a:buFont typeface="Times New Roman"/>
              <a:buAutoNum type="alphaUcPeriod"/>
              <a:tabLst>
                <a:tab pos="692785" algn="l"/>
              </a:tabLst>
            </a:pPr>
            <a:r>
              <a:rPr dirty="0" sz="1450" spc="-10">
                <a:latin typeface="Courier New"/>
                <a:cs typeface="Courier New"/>
              </a:rPr>
              <a:t>for</a:t>
            </a:r>
            <a:endParaRPr sz="1450">
              <a:latin typeface="Courier New"/>
              <a:cs typeface="Courier New"/>
            </a:endParaRPr>
          </a:p>
          <a:p>
            <a:pPr lvl="1" marL="702310" indent="-223520">
              <a:lnSpc>
                <a:spcPct val="100000"/>
              </a:lnSpc>
              <a:spcBef>
                <a:spcPts val="780"/>
              </a:spcBef>
              <a:buFont typeface="Times New Roman"/>
              <a:buAutoNum type="alphaUcPeriod"/>
              <a:tabLst>
                <a:tab pos="702310" algn="l"/>
              </a:tabLst>
            </a:pPr>
            <a:r>
              <a:rPr dirty="0" sz="1450" spc="-15">
                <a:latin typeface="Courier New"/>
                <a:cs typeface="Courier New"/>
              </a:rPr>
              <a:t>while</a:t>
            </a:r>
            <a:endParaRPr sz="1450">
              <a:latin typeface="Courier New"/>
              <a:cs typeface="Courier New"/>
            </a:endParaRPr>
          </a:p>
          <a:p>
            <a:pPr marL="450850" indent="-182245">
              <a:lnSpc>
                <a:spcPct val="100000"/>
              </a:lnSpc>
              <a:spcBef>
                <a:spcPts val="785"/>
              </a:spcBef>
              <a:buAutoNum type="arabicPeriod"/>
              <a:tabLst>
                <a:tab pos="451484" algn="l"/>
              </a:tabLst>
            </a:pPr>
            <a:r>
              <a:rPr dirty="0" sz="1450" spc="-10">
                <a:latin typeface="Times New Roman"/>
                <a:cs typeface="Times New Roman"/>
              </a:rPr>
              <a:t>W</a:t>
            </a:r>
            <a:r>
              <a:rPr dirty="0" sz="1450" spc="-10">
                <a:latin typeface="Times New Roman"/>
                <a:cs typeface="Times New Roman"/>
              </a:rPr>
              <a:t>hich </a:t>
            </a:r>
            <a:r>
              <a:rPr dirty="0" sz="1450" spc="-5">
                <a:latin typeface="Times New Roman"/>
                <a:cs typeface="Times New Roman"/>
              </a:rPr>
              <a:t>of </a:t>
            </a:r>
            <a:r>
              <a:rPr dirty="0" sz="1450" spc="-10">
                <a:latin typeface="Times New Roman"/>
                <a:cs typeface="Times New Roman"/>
              </a:rPr>
              <a:t>the following cannot </a:t>
            </a:r>
            <a:r>
              <a:rPr dirty="0" sz="1450" spc="-5">
                <a:latin typeface="Times New Roman"/>
                <a:cs typeface="Times New Roman"/>
              </a:rPr>
              <a:t>be </a:t>
            </a:r>
            <a:r>
              <a:rPr dirty="0" sz="1450" spc="-10">
                <a:latin typeface="Times New Roman"/>
                <a:cs typeface="Times New Roman"/>
              </a:rPr>
              <a:t>used as the test in </a:t>
            </a:r>
            <a:r>
              <a:rPr dirty="0" sz="1450" spc="-5">
                <a:latin typeface="Times New Roman"/>
                <a:cs typeface="Times New Roman"/>
              </a:rPr>
              <a:t>a </a:t>
            </a:r>
            <a:r>
              <a:rPr dirty="0" sz="1450" spc="-10">
                <a:latin typeface="Courier New"/>
                <a:cs typeface="Courier New"/>
              </a:rPr>
              <a:t>case</a:t>
            </a:r>
            <a:r>
              <a:rPr dirty="0" sz="1450" spc="-459">
                <a:latin typeface="Courier New"/>
                <a:cs typeface="Courier New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statement?</a:t>
            </a:r>
            <a:endParaRPr sz="1450">
              <a:latin typeface="Times New Roman"/>
              <a:cs typeface="Times New Roman"/>
            </a:endParaRPr>
          </a:p>
          <a:p>
            <a:pPr lvl="1" marL="702310" indent="-223520">
              <a:lnSpc>
                <a:spcPct val="100000"/>
              </a:lnSpc>
              <a:spcBef>
                <a:spcPts val="780"/>
              </a:spcBef>
              <a:buFont typeface="Times New Roman"/>
              <a:buAutoNum type="alphaUcPeriod"/>
              <a:tabLst>
                <a:tab pos="702310" algn="l"/>
              </a:tabLst>
            </a:pPr>
            <a:r>
              <a:rPr dirty="0" sz="1450" spc="-10">
                <a:latin typeface="Times New Roman"/>
                <a:cs typeface="Times New Roman"/>
              </a:rPr>
              <a:t>characters</a:t>
            </a:r>
            <a:endParaRPr sz="1450">
              <a:latin typeface="Times New Roman"/>
              <a:cs typeface="Times New Roman"/>
            </a:endParaRPr>
          </a:p>
          <a:p>
            <a:pPr lvl="1" marL="692150" indent="-213360">
              <a:lnSpc>
                <a:spcPct val="100000"/>
              </a:lnSpc>
              <a:spcBef>
                <a:spcPts val="635"/>
              </a:spcBef>
              <a:buFont typeface="Times New Roman"/>
              <a:buAutoNum type="alphaUcPeriod"/>
              <a:tabLst>
                <a:tab pos="692785" algn="l"/>
              </a:tabLst>
            </a:pPr>
            <a:r>
              <a:rPr dirty="0" sz="1450" spc="-10">
                <a:latin typeface="Times New Roman"/>
                <a:cs typeface="Times New Roman"/>
              </a:rPr>
              <a:t>strings</a:t>
            </a:r>
            <a:endParaRPr sz="1450">
              <a:latin typeface="Times New Roman"/>
              <a:cs typeface="Times New Roman"/>
            </a:endParaRPr>
          </a:p>
          <a:p>
            <a:pPr lvl="1" marL="702310" indent="-223520">
              <a:lnSpc>
                <a:spcPct val="100000"/>
              </a:lnSpc>
              <a:spcBef>
                <a:spcPts val="635"/>
              </a:spcBef>
              <a:buFont typeface="Times New Roman"/>
              <a:buAutoNum type="alphaUcPeriod"/>
              <a:tabLst>
                <a:tab pos="702310" algn="l"/>
              </a:tabLst>
            </a:pPr>
            <a:r>
              <a:rPr dirty="0" sz="1450" spc="-10">
                <a:latin typeface="Times New Roman"/>
                <a:cs typeface="Times New Roman"/>
              </a:rPr>
              <a:t>objects</a:t>
            </a:r>
            <a:endParaRPr sz="1450">
              <a:latin typeface="Times New Roman"/>
              <a:cs typeface="Times New Roman"/>
            </a:endParaRPr>
          </a:p>
          <a:p>
            <a:pPr marL="450850" indent="-182245">
              <a:lnSpc>
                <a:spcPct val="100000"/>
              </a:lnSpc>
              <a:spcBef>
                <a:spcPts val="640"/>
              </a:spcBef>
              <a:buAutoNum type="arabicPeriod"/>
              <a:tabLst>
                <a:tab pos="451484" algn="l"/>
              </a:tabLst>
            </a:pPr>
            <a:r>
              <a:rPr dirty="0" sz="1450" spc="-10">
                <a:latin typeface="Times New Roman"/>
                <a:cs typeface="Times New Roman"/>
              </a:rPr>
              <a:t>W</a:t>
            </a:r>
            <a:r>
              <a:rPr dirty="0" sz="1450" spc="-10">
                <a:latin typeface="Times New Roman"/>
                <a:cs typeface="Times New Roman"/>
              </a:rPr>
              <a:t>hich instance variable </a:t>
            </a:r>
            <a:r>
              <a:rPr dirty="0" sz="1450" spc="-5">
                <a:latin typeface="Times New Roman"/>
                <a:cs typeface="Times New Roman"/>
              </a:rPr>
              <a:t>of </a:t>
            </a:r>
            <a:r>
              <a:rPr dirty="0" sz="1450" spc="-10">
                <a:latin typeface="Times New Roman"/>
                <a:cs typeface="Times New Roman"/>
              </a:rPr>
              <a:t>an array is used to find </a:t>
            </a:r>
            <a:r>
              <a:rPr dirty="0" sz="1450" spc="-5">
                <a:latin typeface="Times New Roman"/>
                <a:cs typeface="Times New Roman"/>
              </a:rPr>
              <a:t>out </a:t>
            </a:r>
            <a:r>
              <a:rPr dirty="0" sz="1450" spc="-10">
                <a:latin typeface="Times New Roman"/>
                <a:cs typeface="Times New Roman"/>
              </a:rPr>
              <a:t>how big it</a:t>
            </a:r>
            <a:r>
              <a:rPr dirty="0" sz="1450" spc="65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is?</a:t>
            </a:r>
            <a:endParaRPr sz="1450">
              <a:latin typeface="Times New Roman"/>
              <a:cs typeface="Times New Roman"/>
            </a:endParaRPr>
          </a:p>
          <a:p>
            <a:pPr marL="478790">
              <a:lnSpc>
                <a:spcPct val="100000"/>
              </a:lnSpc>
              <a:spcBef>
                <a:spcPts val="635"/>
              </a:spcBef>
            </a:pPr>
            <a:r>
              <a:rPr dirty="0" sz="1450" spc="-10" b="1">
                <a:latin typeface="Times New Roman"/>
                <a:cs typeface="Times New Roman"/>
              </a:rPr>
              <a:t>A. </a:t>
            </a:r>
            <a:r>
              <a:rPr dirty="0" sz="1450" spc="-10">
                <a:latin typeface="Courier New"/>
                <a:cs typeface="Courier New"/>
              </a:rPr>
              <a:t>size</a:t>
            </a:r>
            <a:endParaRPr sz="1450">
              <a:latin typeface="Courier New"/>
              <a:cs typeface="Courier New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31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 </a:t>
            </a:r>
            <a:r>
              <a:rPr dirty="0"/>
              <a:t>23</a:t>
            </a:r>
            <a:r>
              <a:rPr dirty="0"/>
              <a:t> of</a:t>
            </a:r>
            <a:r>
              <a:rPr dirty="0" spc="-90"/>
              <a:t> </a:t>
            </a:r>
            <a:r>
              <a:rPr dirty="0"/>
              <a:t>23</a:t>
            </a:r>
          </a:p>
        </p:txBody>
      </p:sp>
      <p:sp>
        <p:nvSpPr>
          <p:cNvPr id="2" name="object 2"/>
          <p:cNvSpPr txBox="1"/>
          <p:nvPr/>
        </p:nvSpPr>
        <p:spPr>
          <a:xfrm>
            <a:off x="910700" y="316576"/>
            <a:ext cx="1236345" cy="666115"/>
          </a:xfrm>
          <a:prstGeom prst="rect">
            <a:avLst/>
          </a:prstGeom>
        </p:spPr>
        <p:txBody>
          <a:bodyPr wrap="square" lIns="0" tIns="111760" rIns="0" bIns="0" rtlCol="0" vert="horz">
            <a:spAutoFit/>
          </a:bodyPr>
          <a:lstStyle/>
          <a:p>
            <a:pPr marL="225425" indent="-212725">
              <a:lnSpc>
                <a:spcPct val="100000"/>
              </a:lnSpc>
              <a:spcBef>
                <a:spcPts val="880"/>
              </a:spcBef>
              <a:buFont typeface="Times New Roman"/>
              <a:buAutoNum type="alphaUcPeriod" startAt="2"/>
              <a:tabLst>
                <a:tab pos="226060" algn="l"/>
              </a:tabLst>
            </a:pPr>
            <a:r>
              <a:rPr dirty="0" sz="1450" spc="-15">
                <a:latin typeface="Courier New"/>
                <a:cs typeface="Courier New"/>
              </a:rPr>
              <a:t>length</a:t>
            </a:r>
            <a:endParaRPr sz="1450">
              <a:latin typeface="Courier New"/>
              <a:cs typeface="Courier New"/>
            </a:endParaRPr>
          </a:p>
          <a:p>
            <a:pPr marL="235585" indent="-222885">
              <a:lnSpc>
                <a:spcPct val="100000"/>
              </a:lnSpc>
              <a:spcBef>
                <a:spcPts val="780"/>
              </a:spcBef>
              <a:buFont typeface="Times New Roman"/>
              <a:buAutoNum type="alphaUcPeriod" startAt="2"/>
              <a:tabLst>
                <a:tab pos="236220" algn="l"/>
              </a:tabLst>
            </a:pPr>
            <a:r>
              <a:rPr dirty="0" sz="1450" spc="-15">
                <a:latin typeface="Courier New"/>
                <a:cs typeface="Courier New"/>
              </a:rPr>
              <a:t>MAX_VALUE</a:t>
            </a:r>
            <a:endParaRPr sz="1450">
              <a:latin typeface="Courier New"/>
              <a:cs typeface="Courier New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44505" y="6268186"/>
            <a:ext cx="6602095" cy="2159635"/>
          </a:xfrm>
          <a:prstGeom prst="rect">
            <a:avLst/>
          </a:prstGeom>
        </p:spPr>
        <p:txBody>
          <a:bodyPr wrap="square" lIns="0" tIns="11239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885"/>
              </a:spcBef>
            </a:pPr>
            <a:r>
              <a:rPr dirty="0" sz="1650" spc="-5" b="1">
                <a:latin typeface="Times New Roman"/>
                <a:cs typeface="Times New Roman"/>
              </a:rPr>
              <a:t>Ex</a:t>
            </a:r>
            <a:r>
              <a:rPr dirty="0" sz="1650" spc="-5" b="1">
                <a:latin typeface="Times New Roman"/>
                <a:cs typeface="Times New Roman"/>
              </a:rPr>
              <a:t>e</a:t>
            </a:r>
            <a:r>
              <a:rPr dirty="0" sz="1650" spc="-5" b="1">
                <a:latin typeface="Times New Roman"/>
                <a:cs typeface="Times New Roman"/>
              </a:rPr>
              <a:t>rcises</a:t>
            </a:r>
            <a:endParaRPr sz="165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665"/>
              </a:spcBef>
            </a:pPr>
            <a:r>
              <a:rPr dirty="0" sz="1450" spc="-60">
                <a:latin typeface="Times New Roman"/>
                <a:cs typeface="Times New Roman"/>
              </a:rPr>
              <a:t>To </a:t>
            </a:r>
            <a:r>
              <a:rPr dirty="0" sz="1450" spc="-10">
                <a:latin typeface="Times New Roman"/>
                <a:cs typeface="Times New Roman"/>
              </a:rPr>
              <a:t>extend </a:t>
            </a:r>
            <a:r>
              <a:rPr dirty="0" sz="1450" spc="-5">
                <a:latin typeface="Times New Roman"/>
                <a:cs typeface="Times New Roman"/>
              </a:rPr>
              <a:t>your </a:t>
            </a:r>
            <a:r>
              <a:rPr dirty="0" sz="1450" spc="-10">
                <a:latin typeface="Times New Roman"/>
                <a:cs typeface="Times New Roman"/>
              </a:rPr>
              <a:t>knowledge </a:t>
            </a:r>
            <a:r>
              <a:rPr dirty="0" sz="1450" spc="-5">
                <a:latin typeface="Times New Roman"/>
                <a:cs typeface="Times New Roman"/>
              </a:rPr>
              <a:t>of </a:t>
            </a:r>
            <a:r>
              <a:rPr dirty="0" sz="1450" spc="-10">
                <a:latin typeface="Times New Roman"/>
                <a:cs typeface="Times New Roman"/>
              </a:rPr>
              <a:t>the subjects covered </a:t>
            </a:r>
            <a:r>
              <a:rPr dirty="0" sz="1450" spc="-25">
                <a:latin typeface="Times New Roman"/>
                <a:cs typeface="Times New Roman"/>
              </a:rPr>
              <a:t>today, </a:t>
            </a:r>
            <a:r>
              <a:rPr dirty="0" sz="1450" spc="-10">
                <a:latin typeface="Times New Roman"/>
                <a:cs typeface="Times New Roman"/>
              </a:rPr>
              <a:t>try the following</a:t>
            </a:r>
            <a:r>
              <a:rPr dirty="0" sz="1450" spc="150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exercises:</a:t>
            </a:r>
            <a:endParaRPr sz="1450">
              <a:latin typeface="Times New Roman"/>
              <a:cs typeface="Times New Roman"/>
            </a:endParaRPr>
          </a:p>
          <a:p>
            <a:pPr marL="478155" marR="5080" indent="-182245">
              <a:lnSpc>
                <a:spcPct val="100400"/>
              </a:lnSpc>
              <a:spcBef>
                <a:spcPts val="630"/>
              </a:spcBef>
              <a:buFont typeface="Times New Roman"/>
              <a:buAutoNum type="arabicPeriod"/>
              <a:tabLst>
                <a:tab pos="479425" algn="l"/>
              </a:tabLst>
            </a:pPr>
            <a:r>
              <a:rPr dirty="0" sz="1450" spc="-10">
                <a:latin typeface="Times New Roman"/>
                <a:cs typeface="Times New Roman"/>
              </a:rPr>
              <a:t>Using the </a:t>
            </a:r>
            <a:r>
              <a:rPr dirty="0" sz="1450" spc="-15">
                <a:latin typeface="Courier New"/>
                <a:cs typeface="Courier New"/>
              </a:rPr>
              <a:t>countDays() </a:t>
            </a:r>
            <a:r>
              <a:rPr dirty="0" sz="1450" spc="-10">
                <a:latin typeface="Times New Roman"/>
                <a:cs typeface="Times New Roman"/>
              </a:rPr>
              <a:t>method from the DayCounter application, create an  application that displays every date in </a:t>
            </a:r>
            <a:r>
              <a:rPr dirty="0" sz="1450" spc="-5">
                <a:latin typeface="Times New Roman"/>
                <a:cs typeface="Times New Roman"/>
              </a:rPr>
              <a:t>a </a:t>
            </a:r>
            <a:r>
              <a:rPr dirty="0" sz="1450" spc="-10">
                <a:latin typeface="Times New Roman"/>
                <a:cs typeface="Times New Roman"/>
              </a:rPr>
              <a:t>given year in </a:t>
            </a:r>
            <a:r>
              <a:rPr dirty="0" sz="1450" spc="-5">
                <a:latin typeface="Times New Roman"/>
                <a:cs typeface="Times New Roman"/>
              </a:rPr>
              <a:t>a </a:t>
            </a:r>
            <a:r>
              <a:rPr dirty="0" sz="1450" spc="-10">
                <a:latin typeface="Times New Roman"/>
                <a:cs typeface="Times New Roman"/>
              </a:rPr>
              <a:t>single list from January 1 to  December </a:t>
            </a:r>
            <a:r>
              <a:rPr dirty="0" sz="1450" spc="-5">
                <a:latin typeface="Times New Roman"/>
                <a:cs typeface="Times New Roman"/>
              </a:rPr>
              <a:t>31.</a:t>
            </a:r>
            <a:endParaRPr sz="1450">
              <a:latin typeface="Times New Roman"/>
              <a:cs typeface="Times New Roman"/>
            </a:endParaRPr>
          </a:p>
          <a:p>
            <a:pPr marL="478155" marR="547370" indent="-146050">
              <a:lnSpc>
                <a:spcPct val="99300"/>
              </a:lnSpc>
              <a:spcBef>
                <a:spcPts val="580"/>
              </a:spcBef>
              <a:buFont typeface="Times New Roman"/>
              <a:buAutoNum type="arabicPeriod"/>
              <a:tabLst>
                <a:tab pos="515620" algn="l"/>
              </a:tabLst>
            </a:pPr>
            <a:r>
              <a:rPr dirty="0" sz="1450" spc="-10">
                <a:latin typeface="Times New Roman"/>
                <a:cs typeface="Times New Roman"/>
              </a:rPr>
              <a:t>Create </a:t>
            </a:r>
            <a:r>
              <a:rPr dirty="0" sz="1450" spc="-5">
                <a:latin typeface="Times New Roman"/>
                <a:cs typeface="Times New Roman"/>
              </a:rPr>
              <a:t>a </a:t>
            </a:r>
            <a:r>
              <a:rPr dirty="0" sz="1450" spc="-10">
                <a:latin typeface="Times New Roman"/>
                <a:cs typeface="Times New Roman"/>
              </a:rPr>
              <a:t>class that takes words for the first 10 numbers (“one” to “ten”) and  converts them into </a:t>
            </a:r>
            <a:r>
              <a:rPr dirty="0" sz="1450" spc="-5">
                <a:latin typeface="Times New Roman"/>
                <a:cs typeface="Times New Roman"/>
              </a:rPr>
              <a:t>a </a:t>
            </a:r>
            <a:r>
              <a:rPr dirty="0" sz="1450" spc="-10">
                <a:latin typeface="Times New Roman"/>
                <a:cs typeface="Times New Roman"/>
              </a:rPr>
              <a:t>single </a:t>
            </a:r>
            <a:r>
              <a:rPr dirty="0" sz="1450" spc="-10">
                <a:latin typeface="Courier New"/>
                <a:cs typeface="Courier New"/>
              </a:rPr>
              <a:t>long </a:t>
            </a:r>
            <a:r>
              <a:rPr dirty="0" sz="1450" spc="-20">
                <a:latin typeface="Times New Roman"/>
                <a:cs typeface="Times New Roman"/>
              </a:rPr>
              <a:t>integer. </a:t>
            </a:r>
            <a:r>
              <a:rPr dirty="0" sz="1450" spc="-10">
                <a:latin typeface="Times New Roman"/>
                <a:cs typeface="Times New Roman"/>
              </a:rPr>
              <a:t>Use </a:t>
            </a:r>
            <a:r>
              <a:rPr dirty="0" sz="1450" spc="-5">
                <a:latin typeface="Times New Roman"/>
                <a:cs typeface="Times New Roman"/>
              </a:rPr>
              <a:t>a </a:t>
            </a:r>
            <a:r>
              <a:rPr dirty="0" sz="1450" spc="-15">
                <a:latin typeface="Courier New"/>
                <a:cs typeface="Courier New"/>
              </a:rPr>
              <a:t>switch </a:t>
            </a:r>
            <a:r>
              <a:rPr dirty="0" sz="1450" spc="-10">
                <a:latin typeface="Times New Roman"/>
                <a:cs typeface="Times New Roman"/>
              </a:rPr>
              <a:t>statement for the  conversion and command-line </a:t>
            </a:r>
            <a:r>
              <a:rPr dirty="0" sz="1450" spc="-15">
                <a:latin typeface="Times New Roman"/>
                <a:cs typeface="Times New Roman"/>
              </a:rPr>
              <a:t>arguments </a:t>
            </a:r>
            <a:r>
              <a:rPr dirty="0" sz="1450" spc="-10">
                <a:latin typeface="Times New Roman"/>
                <a:cs typeface="Times New Roman"/>
              </a:rPr>
              <a:t>for the</a:t>
            </a:r>
            <a:r>
              <a:rPr dirty="0" sz="1450" spc="30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words.</a:t>
            </a:r>
            <a:endParaRPr sz="145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444517" y="1535852"/>
            <a:ext cx="4304030" cy="4170679"/>
          </a:xfrm>
          <a:prstGeom prst="rect">
            <a:avLst/>
          </a:prstGeom>
        </p:spPr>
        <p:txBody>
          <a:bodyPr wrap="square" lIns="0" tIns="16510" rIns="0" bIns="0" rtlCol="0" vert="horz">
            <a:spAutoFit/>
          </a:bodyPr>
          <a:lstStyle/>
          <a:p>
            <a:pPr marL="259079">
              <a:lnSpc>
                <a:spcPts val="1240"/>
              </a:lnSpc>
              <a:spcBef>
                <a:spcPts val="130"/>
              </a:spcBef>
            </a:pPr>
            <a:r>
              <a:rPr dirty="0" sz="1050" spc="10">
                <a:solidFill>
                  <a:srgbClr val="0000FF"/>
                </a:solidFill>
                <a:latin typeface="Courier New"/>
                <a:cs typeface="Courier New"/>
                <a:hlinkClick r:id="rId2" action="ppaction://hlinksldjump"/>
              </a:rPr>
              <a:t>p</a:t>
            </a:r>
            <a:r>
              <a:rPr dirty="0" sz="1050" spc="10">
                <a:solidFill>
                  <a:srgbClr val="0000FF"/>
                </a:solidFill>
                <a:latin typeface="Courier New"/>
                <a:cs typeface="Courier New"/>
              </a:rPr>
              <a:t>ublic class </a:t>
            </a:r>
            <a:r>
              <a:rPr dirty="0" sz="1050" spc="10">
                <a:latin typeface="Courier New"/>
                <a:cs typeface="Courier New"/>
              </a:rPr>
              <a:t>Cases</a:t>
            </a:r>
            <a:r>
              <a:rPr dirty="0" sz="1050" spc="-15">
                <a:latin typeface="Courier New"/>
                <a:cs typeface="Courier New"/>
              </a:rPr>
              <a:t> </a:t>
            </a:r>
            <a:r>
              <a:rPr dirty="0" sz="1050" spc="15">
                <a:latin typeface="Courier New"/>
                <a:cs typeface="Courier New"/>
              </a:rPr>
              <a:t>{</a:t>
            </a:r>
            <a:endParaRPr sz="1050">
              <a:latin typeface="Courier New"/>
              <a:cs typeface="Courier New"/>
            </a:endParaRPr>
          </a:p>
          <a:p>
            <a:pPr marL="917575" marR="5080" indent="-329565">
              <a:lnSpc>
                <a:spcPts val="1220"/>
              </a:lnSpc>
              <a:spcBef>
                <a:spcPts val="55"/>
              </a:spcBef>
            </a:pPr>
            <a:r>
              <a:rPr dirty="0" sz="1050" spc="10">
                <a:solidFill>
                  <a:srgbClr val="0000FF"/>
                </a:solidFill>
                <a:latin typeface="Courier New"/>
                <a:cs typeface="Courier New"/>
              </a:rPr>
              <a:t>public static void </a:t>
            </a:r>
            <a:r>
              <a:rPr dirty="0" sz="1050" spc="10">
                <a:latin typeface="Courier New"/>
                <a:cs typeface="Courier New"/>
              </a:rPr>
              <a:t>main(String[] arguments) </a:t>
            </a:r>
            <a:r>
              <a:rPr dirty="0" sz="1050" spc="15">
                <a:latin typeface="Courier New"/>
                <a:cs typeface="Courier New"/>
              </a:rPr>
              <a:t>{  </a:t>
            </a:r>
            <a:r>
              <a:rPr dirty="0" sz="1050" spc="10">
                <a:solidFill>
                  <a:srgbClr val="0000FF"/>
                </a:solidFill>
                <a:latin typeface="Courier New"/>
                <a:cs typeface="Courier New"/>
              </a:rPr>
              <a:t>float </a:t>
            </a:r>
            <a:r>
              <a:rPr dirty="0" sz="1050" spc="15">
                <a:latin typeface="Courier New"/>
                <a:cs typeface="Courier New"/>
              </a:rPr>
              <a:t>x </a:t>
            </a:r>
            <a:r>
              <a:rPr dirty="0" baseline="7936" sz="1575" spc="22">
                <a:latin typeface="Courier New"/>
                <a:cs typeface="Courier New"/>
              </a:rPr>
              <a:t>=</a:t>
            </a:r>
            <a:r>
              <a:rPr dirty="0" baseline="7936" sz="1575" spc="15">
                <a:latin typeface="Courier New"/>
                <a:cs typeface="Courier New"/>
              </a:rPr>
              <a:t> </a:t>
            </a:r>
            <a:r>
              <a:rPr dirty="0" sz="1050" spc="15">
                <a:latin typeface="Courier New"/>
                <a:cs typeface="Courier New"/>
              </a:rPr>
              <a:t>9;</a:t>
            </a:r>
            <a:endParaRPr sz="1050">
              <a:latin typeface="Courier New"/>
              <a:cs typeface="Courier New"/>
            </a:endParaRPr>
          </a:p>
          <a:p>
            <a:pPr marL="917575">
              <a:lnSpc>
                <a:spcPts val="1180"/>
              </a:lnSpc>
            </a:pPr>
            <a:r>
              <a:rPr dirty="0" sz="1050" spc="10">
                <a:solidFill>
                  <a:srgbClr val="0000FF"/>
                </a:solidFill>
                <a:latin typeface="Courier New"/>
                <a:cs typeface="Courier New"/>
              </a:rPr>
              <a:t>float </a:t>
            </a:r>
            <a:r>
              <a:rPr dirty="0" sz="1050" spc="15">
                <a:latin typeface="Courier New"/>
                <a:cs typeface="Courier New"/>
              </a:rPr>
              <a:t>y =</a:t>
            </a:r>
            <a:r>
              <a:rPr dirty="0" sz="1050" spc="-55">
                <a:latin typeface="Courier New"/>
                <a:cs typeface="Courier New"/>
              </a:rPr>
              <a:t> </a:t>
            </a:r>
            <a:r>
              <a:rPr dirty="0" sz="1050" spc="15">
                <a:latin typeface="Courier New"/>
                <a:cs typeface="Courier New"/>
              </a:rPr>
              <a:t>5;</a:t>
            </a:r>
            <a:endParaRPr sz="1050">
              <a:latin typeface="Courier New"/>
              <a:cs typeface="Courier New"/>
            </a:endParaRPr>
          </a:p>
          <a:p>
            <a:pPr marL="917575" marR="1650364">
              <a:lnSpc>
                <a:spcPts val="1220"/>
              </a:lnSpc>
              <a:spcBef>
                <a:spcPts val="50"/>
              </a:spcBef>
            </a:pPr>
            <a:r>
              <a:rPr dirty="0" sz="1050" spc="10">
                <a:solidFill>
                  <a:srgbClr val="0000FF"/>
                </a:solidFill>
                <a:latin typeface="Courier New"/>
                <a:cs typeface="Courier New"/>
              </a:rPr>
              <a:t>int </a:t>
            </a:r>
            <a:r>
              <a:rPr dirty="0" sz="1050" spc="15">
                <a:latin typeface="Courier New"/>
                <a:cs typeface="Courier New"/>
              </a:rPr>
              <a:t>z </a:t>
            </a:r>
            <a:r>
              <a:rPr dirty="0" baseline="-7936" sz="1575" spc="22">
                <a:latin typeface="Courier New"/>
                <a:cs typeface="Courier New"/>
              </a:rPr>
              <a:t>= </a:t>
            </a:r>
            <a:r>
              <a:rPr dirty="0" sz="1050" spc="10">
                <a:latin typeface="Courier New"/>
                <a:cs typeface="Courier New"/>
              </a:rPr>
              <a:t>(</a:t>
            </a:r>
            <a:r>
              <a:rPr dirty="0" sz="1050" spc="10">
                <a:solidFill>
                  <a:srgbClr val="0000FF"/>
                </a:solidFill>
                <a:latin typeface="Courier New"/>
                <a:cs typeface="Courier New"/>
              </a:rPr>
              <a:t>int</a:t>
            </a:r>
            <a:r>
              <a:rPr dirty="0" sz="1050" spc="10">
                <a:latin typeface="Courier New"/>
                <a:cs typeface="Courier New"/>
              </a:rPr>
              <a:t>)(x </a:t>
            </a:r>
            <a:r>
              <a:rPr dirty="0" sz="1050" spc="15">
                <a:latin typeface="Courier New"/>
                <a:cs typeface="Courier New"/>
              </a:rPr>
              <a:t>/ </a:t>
            </a:r>
            <a:r>
              <a:rPr dirty="0" sz="1050" spc="10">
                <a:latin typeface="Courier New"/>
                <a:cs typeface="Courier New"/>
              </a:rPr>
              <a:t>y);  </a:t>
            </a:r>
            <a:r>
              <a:rPr dirty="0" sz="1050" spc="10">
                <a:solidFill>
                  <a:srgbClr val="0000FF"/>
                </a:solidFill>
                <a:latin typeface="Courier New"/>
                <a:cs typeface="Courier New"/>
              </a:rPr>
              <a:t>switch </a:t>
            </a:r>
            <a:r>
              <a:rPr dirty="0" sz="1050" spc="10">
                <a:latin typeface="Courier New"/>
                <a:cs typeface="Courier New"/>
              </a:rPr>
              <a:t>(z)</a:t>
            </a:r>
            <a:r>
              <a:rPr dirty="0" sz="1050" spc="5">
                <a:latin typeface="Courier New"/>
                <a:cs typeface="Courier New"/>
              </a:rPr>
              <a:t> </a:t>
            </a:r>
            <a:r>
              <a:rPr dirty="0" sz="1050" spc="15">
                <a:latin typeface="Courier New"/>
                <a:cs typeface="Courier New"/>
              </a:rPr>
              <a:t>{</a:t>
            </a:r>
            <a:endParaRPr sz="1050">
              <a:latin typeface="Courier New"/>
              <a:cs typeface="Courier New"/>
            </a:endParaRPr>
          </a:p>
          <a:p>
            <a:pPr marL="1246505">
              <a:lnSpc>
                <a:spcPts val="1175"/>
              </a:lnSpc>
            </a:pPr>
            <a:r>
              <a:rPr dirty="0" sz="1050" spc="10">
                <a:solidFill>
                  <a:srgbClr val="0000FF"/>
                </a:solidFill>
                <a:latin typeface="Courier New"/>
                <a:cs typeface="Courier New"/>
              </a:rPr>
              <a:t>case</a:t>
            </a:r>
            <a:r>
              <a:rPr dirty="0" sz="1050" spc="-70">
                <a:solidFill>
                  <a:srgbClr val="0000FF"/>
                </a:solidFill>
                <a:latin typeface="Courier New"/>
                <a:cs typeface="Courier New"/>
              </a:rPr>
              <a:t> </a:t>
            </a:r>
            <a:r>
              <a:rPr dirty="0" sz="1050" spc="15">
                <a:latin typeface="Courier New"/>
                <a:cs typeface="Courier New"/>
              </a:rPr>
              <a:t>1:</a:t>
            </a:r>
            <a:endParaRPr sz="1050">
              <a:latin typeface="Courier New"/>
              <a:cs typeface="Courier New"/>
            </a:endParaRPr>
          </a:p>
          <a:p>
            <a:pPr marL="1246505" marR="1896745" indent="328930">
              <a:lnSpc>
                <a:spcPts val="1220"/>
              </a:lnSpc>
              <a:spcBef>
                <a:spcPts val="55"/>
              </a:spcBef>
            </a:pPr>
            <a:r>
              <a:rPr dirty="0" sz="1050" spc="15">
                <a:latin typeface="Courier New"/>
                <a:cs typeface="Courier New"/>
              </a:rPr>
              <a:t>x </a:t>
            </a:r>
            <a:r>
              <a:rPr dirty="0" baseline="2645" sz="1575" spc="22">
                <a:latin typeface="Courier New"/>
                <a:cs typeface="Courier New"/>
              </a:rPr>
              <a:t>= </a:t>
            </a:r>
            <a:r>
              <a:rPr dirty="0" sz="1050" spc="15">
                <a:latin typeface="Courier New"/>
                <a:cs typeface="Courier New"/>
              </a:rPr>
              <a:t>x +</a:t>
            </a:r>
            <a:r>
              <a:rPr dirty="0" sz="1050" spc="-75">
                <a:latin typeface="Courier New"/>
                <a:cs typeface="Courier New"/>
              </a:rPr>
              <a:t> </a:t>
            </a:r>
            <a:r>
              <a:rPr dirty="0" sz="1050" spc="15">
                <a:latin typeface="Courier New"/>
                <a:cs typeface="Courier New"/>
              </a:rPr>
              <a:t>2;  </a:t>
            </a:r>
            <a:r>
              <a:rPr dirty="0" sz="1050" spc="10">
                <a:solidFill>
                  <a:srgbClr val="0000FF"/>
                </a:solidFill>
                <a:latin typeface="Courier New"/>
                <a:cs typeface="Courier New"/>
              </a:rPr>
              <a:t>case</a:t>
            </a:r>
            <a:r>
              <a:rPr dirty="0" sz="1050">
                <a:solidFill>
                  <a:srgbClr val="0000FF"/>
                </a:solidFill>
                <a:latin typeface="Courier New"/>
                <a:cs typeface="Courier New"/>
              </a:rPr>
              <a:t> </a:t>
            </a:r>
            <a:r>
              <a:rPr dirty="0" sz="1050" spc="15">
                <a:latin typeface="Courier New"/>
                <a:cs typeface="Courier New"/>
              </a:rPr>
              <a:t>2:</a:t>
            </a:r>
            <a:endParaRPr sz="1050">
              <a:latin typeface="Courier New"/>
              <a:cs typeface="Courier New"/>
            </a:endParaRPr>
          </a:p>
          <a:p>
            <a:pPr marL="1246505" marR="1896745" indent="328930">
              <a:lnSpc>
                <a:spcPts val="1220"/>
              </a:lnSpc>
              <a:spcBef>
                <a:spcPts val="10"/>
              </a:spcBef>
            </a:pPr>
            <a:r>
              <a:rPr dirty="0" sz="1050" spc="15">
                <a:latin typeface="Courier New"/>
                <a:cs typeface="Courier New"/>
              </a:rPr>
              <a:t>x </a:t>
            </a:r>
            <a:r>
              <a:rPr dirty="0" baseline="2645" sz="1575" spc="22">
                <a:latin typeface="Courier New"/>
                <a:cs typeface="Courier New"/>
              </a:rPr>
              <a:t>= </a:t>
            </a:r>
            <a:r>
              <a:rPr dirty="0" sz="1050" spc="15">
                <a:latin typeface="Courier New"/>
                <a:cs typeface="Courier New"/>
              </a:rPr>
              <a:t>x +</a:t>
            </a:r>
            <a:r>
              <a:rPr dirty="0" sz="1050" spc="-75">
                <a:latin typeface="Courier New"/>
                <a:cs typeface="Courier New"/>
              </a:rPr>
              <a:t> </a:t>
            </a:r>
            <a:r>
              <a:rPr dirty="0" sz="1050" spc="15">
                <a:latin typeface="Courier New"/>
                <a:cs typeface="Courier New"/>
              </a:rPr>
              <a:t>3;  </a:t>
            </a:r>
            <a:r>
              <a:rPr dirty="0" sz="1050" spc="10">
                <a:solidFill>
                  <a:srgbClr val="0000FF"/>
                </a:solidFill>
                <a:latin typeface="Courier New"/>
                <a:cs typeface="Courier New"/>
              </a:rPr>
              <a:t>default</a:t>
            </a:r>
            <a:r>
              <a:rPr dirty="0" sz="1050" spc="10">
                <a:latin typeface="Courier New"/>
                <a:cs typeface="Courier New"/>
              </a:rPr>
              <a:t>:</a:t>
            </a:r>
            <a:endParaRPr sz="1050">
              <a:latin typeface="Courier New"/>
              <a:cs typeface="Courier New"/>
            </a:endParaRPr>
          </a:p>
          <a:p>
            <a:pPr algn="ctr" marR="321310">
              <a:lnSpc>
                <a:spcPts val="1175"/>
              </a:lnSpc>
            </a:pPr>
            <a:r>
              <a:rPr dirty="0" sz="1050" spc="15">
                <a:latin typeface="Courier New"/>
                <a:cs typeface="Courier New"/>
              </a:rPr>
              <a:t>x </a:t>
            </a:r>
            <a:r>
              <a:rPr dirty="0" baseline="2645" sz="1575" spc="22">
                <a:latin typeface="Courier New"/>
                <a:cs typeface="Courier New"/>
              </a:rPr>
              <a:t>= </a:t>
            </a:r>
            <a:r>
              <a:rPr dirty="0" sz="1050" spc="15">
                <a:latin typeface="Courier New"/>
                <a:cs typeface="Courier New"/>
              </a:rPr>
              <a:t>x +</a:t>
            </a:r>
            <a:r>
              <a:rPr dirty="0" sz="1050" spc="-5">
                <a:latin typeface="Courier New"/>
                <a:cs typeface="Courier New"/>
              </a:rPr>
              <a:t> </a:t>
            </a:r>
            <a:r>
              <a:rPr dirty="0" sz="1050" spc="15">
                <a:latin typeface="Courier New"/>
                <a:cs typeface="Courier New"/>
              </a:rPr>
              <a:t>1;</a:t>
            </a:r>
            <a:endParaRPr sz="1050">
              <a:latin typeface="Courier New"/>
              <a:cs typeface="Courier New"/>
            </a:endParaRPr>
          </a:p>
          <a:p>
            <a:pPr marL="917575">
              <a:lnSpc>
                <a:spcPts val="1225"/>
              </a:lnSpc>
            </a:pPr>
            <a:r>
              <a:rPr dirty="0" sz="1050" spc="15">
                <a:latin typeface="Courier New"/>
                <a:cs typeface="Courier New"/>
              </a:rPr>
              <a:t>}</a:t>
            </a:r>
            <a:endParaRPr sz="1050">
              <a:latin typeface="Courier New"/>
              <a:cs typeface="Courier New"/>
            </a:endParaRPr>
          </a:p>
          <a:p>
            <a:pPr marL="917575">
              <a:lnSpc>
                <a:spcPts val="1225"/>
              </a:lnSpc>
            </a:pPr>
            <a:r>
              <a:rPr dirty="0" sz="1050" spc="10">
                <a:latin typeface="Courier New"/>
                <a:cs typeface="Courier New"/>
              </a:rPr>
              <a:t>System.</a:t>
            </a:r>
            <a:r>
              <a:rPr dirty="0" sz="1050" spc="10">
                <a:solidFill>
                  <a:srgbClr val="008000"/>
                </a:solidFill>
                <a:latin typeface="Courier New"/>
                <a:cs typeface="Courier New"/>
              </a:rPr>
              <a:t>out</a:t>
            </a:r>
            <a:r>
              <a:rPr dirty="0" sz="1050" spc="10">
                <a:latin typeface="Courier New"/>
                <a:cs typeface="Courier New"/>
              </a:rPr>
              <a:t>.println(</a:t>
            </a:r>
            <a:r>
              <a:rPr dirty="0" sz="1050" spc="10">
                <a:solidFill>
                  <a:srgbClr val="993300"/>
                </a:solidFill>
                <a:latin typeface="Courier New"/>
                <a:cs typeface="Courier New"/>
              </a:rPr>
              <a:t>“Value </a:t>
            </a:r>
            <a:r>
              <a:rPr dirty="0" sz="1050" spc="15">
                <a:solidFill>
                  <a:srgbClr val="993300"/>
                </a:solidFill>
                <a:latin typeface="Courier New"/>
                <a:cs typeface="Courier New"/>
              </a:rPr>
              <a:t>of x: “ </a:t>
            </a:r>
            <a:r>
              <a:rPr dirty="0" sz="1050" spc="15">
                <a:latin typeface="Courier New"/>
                <a:cs typeface="Courier New"/>
              </a:rPr>
              <a:t>+ </a:t>
            </a:r>
            <a:r>
              <a:rPr dirty="0" sz="1050" spc="10">
                <a:latin typeface="Courier New"/>
                <a:cs typeface="Courier New"/>
              </a:rPr>
              <a:t>x);</a:t>
            </a:r>
            <a:endParaRPr sz="1050">
              <a:latin typeface="Courier New"/>
              <a:cs typeface="Courier New"/>
            </a:endParaRPr>
          </a:p>
          <a:p>
            <a:pPr algn="ctr" marR="3035935">
              <a:lnSpc>
                <a:spcPts val="1225"/>
              </a:lnSpc>
            </a:pPr>
            <a:r>
              <a:rPr dirty="0" sz="1050" spc="15">
                <a:latin typeface="Courier New"/>
                <a:cs typeface="Courier New"/>
              </a:rPr>
              <a:t>}</a:t>
            </a:r>
            <a:endParaRPr sz="1050">
              <a:latin typeface="Courier New"/>
              <a:cs typeface="Courier New"/>
            </a:endParaRPr>
          </a:p>
          <a:p>
            <a:pPr marL="259079">
              <a:lnSpc>
                <a:spcPts val="1240"/>
              </a:lnSpc>
            </a:pPr>
            <a:r>
              <a:rPr dirty="0" sz="1050" spc="15">
                <a:latin typeface="Courier New"/>
                <a:cs typeface="Courier New"/>
              </a:rPr>
              <a:t>}</a:t>
            </a:r>
            <a:endParaRPr sz="1050">
              <a:latin typeface="Courier New"/>
              <a:cs typeface="Courier New"/>
            </a:endParaRPr>
          </a:p>
          <a:p>
            <a:pPr>
              <a:lnSpc>
                <a:spcPct val="100000"/>
              </a:lnSpc>
              <a:spcBef>
                <a:spcPts val="45"/>
              </a:spcBef>
            </a:pPr>
            <a:endParaRPr sz="135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dirty="0" sz="1450" spc="-10">
                <a:latin typeface="Times New Roman"/>
                <a:cs typeface="Times New Roman"/>
              </a:rPr>
              <a:t>What will </a:t>
            </a:r>
            <a:r>
              <a:rPr dirty="0" sz="1450" spc="-5">
                <a:latin typeface="Times New Roman"/>
                <a:cs typeface="Times New Roman"/>
              </a:rPr>
              <a:t>be </a:t>
            </a:r>
            <a:r>
              <a:rPr dirty="0" sz="1450" spc="-10">
                <a:latin typeface="Times New Roman"/>
                <a:cs typeface="Times New Roman"/>
              </a:rPr>
              <a:t>the value </a:t>
            </a:r>
            <a:r>
              <a:rPr dirty="0" sz="1450" spc="-5">
                <a:latin typeface="Times New Roman"/>
                <a:cs typeface="Times New Roman"/>
              </a:rPr>
              <a:t>of </a:t>
            </a:r>
            <a:r>
              <a:rPr dirty="0" sz="1450" spc="-10">
                <a:latin typeface="Courier New"/>
                <a:cs typeface="Courier New"/>
              </a:rPr>
              <a:t>x</a:t>
            </a:r>
            <a:r>
              <a:rPr dirty="0" sz="1450" spc="-480">
                <a:latin typeface="Courier New"/>
                <a:cs typeface="Courier New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when it is displayed?</a:t>
            </a:r>
            <a:endParaRPr sz="1450">
              <a:latin typeface="Times New Roman"/>
              <a:cs typeface="Times New Roman"/>
            </a:endParaRPr>
          </a:p>
          <a:p>
            <a:pPr marL="314325">
              <a:lnSpc>
                <a:spcPct val="100000"/>
              </a:lnSpc>
              <a:spcBef>
                <a:spcPts val="780"/>
              </a:spcBef>
            </a:pPr>
            <a:r>
              <a:rPr dirty="0" sz="1450" spc="-10" b="1">
                <a:latin typeface="Times New Roman"/>
                <a:cs typeface="Times New Roman"/>
              </a:rPr>
              <a:t>A. </a:t>
            </a:r>
            <a:r>
              <a:rPr dirty="0" sz="1450" spc="-5">
                <a:latin typeface="Times New Roman"/>
                <a:cs typeface="Times New Roman"/>
              </a:rPr>
              <a:t>9.0</a:t>
            </a:r>
            <a:endParaRPr sz="1450">
              <a:latin typeface="Times New Roman"/>
              <a:cs typeface="Times New Roman"/>
            </a:endParaRPr>
          </a:p>
          <a:p>
            <a:pPr marL="314325">
              <a:lnSpc>
                <a:spcPct val="100000"/>
              </a:lnSpc>
              <a:spcBef>
                <a:spcPts val="635"/>
              </a:spcBef>
            </a:pPr>
            <a:r>
              <a:rPr dirty="0" sz="1450" spc="-10" b="1">
                <a:latin typeface="Times New Roman"/>
                <a:cs typeface="Times New Roman"/>
              </a:rPr>
              <a:t>B.</a:t>
            </a:r>
            <a:r>
              <a:rPr dirty="0" sz="1450" spc="-95" b="1">
                <a:latin typeface="Times New Roman"/>
                <a:cs typeface="Times New Roman"/>
              </a:rPr>
              <a:t> </a:t>
            </a:r>
            <a:r>
              <a:rPr dirty="0" sz="1450" spc="-20">
                <a:latin typeface="Times New Roman"/>
                <a:cs typeface="Times New Roman"/>
              </a:rPr>
              <a:t>11.0</a:t>
            </a:r>
            <a:endParaRPr sz="1450">
              <a:latin typeface="Times New Roman"/>
              <a:cs typeface="Times New Roman"/>
            </a:endParaRPr>
          </a:p>
          <a:p>
            <a:pPr marL="314325">
              <a:lnSpc>
                <a:spcPct val="100000"/>
              </a:lnSpc>
              <a:spcBef>
                <a:spcPts val="640"/>
              </a:spcBef>
            </a:pPr>
            <a:r>
              <a:rPr dirty="0" sz="1450" spc="-10" b="1">
                <a:latin typeface="Times New Roman"/>
                <a:cs typeface="Times New Roman"/>
              </a:rPr>
              <a:t>C.</a:t>
            </a:r>
            <a:r>
              <a:rPr dirty="0" sz="1450" spc="-100" b="1">
                <a:latin typeface="Times New Roman"/>
                <a:cs typeface="Times New Roman"/>
              </a:rPr>
              <a:t> </a:t>
            </a:r>
            <a:r>
              <a:rPr dirty="0" sz="1450" spc="-5">
                <a:latin typeface="Times New Roman"/>
                <a:cs typeface="Times New Roman"/>
              </a:rPr>
              <a:t>15.0</a:t>
            </a:r>
            <a:endParaRPr sz="1450">
              <a:latin typeface="Times New Roman"/>
              <a:cs typeface="Times New Roman"/>
            </a:endParaRPr>
          </a:p>
          <a:p>
            <a:pPr marL="314325">
              <a:lnSpc>
                <a:spcPct val="100000"/>
              </a:lnSpc>
              <a:spcBef>
                <a:spcPts val="635"/>
              </a:spcBef>
            </a:pPr>
            <a:r>
              <a:rPr dirty="0" sz="1450" spc="-10" b="1">
                <a:latin typeface="Times New Roman"/>
                <a:cs typeface="Times New Roman"/>
              </a:rPr>
              <a:t>D. </a:t>
            </a:r>
            <a:r>
              <a:rPr dirty="0" sz="1450" spc="-10">
                <a:latin typeface="Times New Roman"/>
                <a:cs typeface="Times New Roman"/>
              </a:rPr>
              <a:t>The program will </a:t>
            </a:r>
            <a:r>
              <a:rPr dirty="0" sz="1450" spc="-5">
                <a:latin typeface="Times New Roman"/>
                <a:cs typeface="Times New Roman"/>
              </a:rPr>
              <a:t>not</a:t>
            </a:r>
            <a:r>
              <a:rPr dirty="0" sz="1450" spc="10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compile.</a:t>
            </a:r>
            <a:endParaRPr sz="145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457201" y="1742365"/>
            <a:ext cx="6645909" cy="0"/>
          </a:xfrm>
          <a:custGeom>
            <a:avLst/>
            <a:gdLst/>
            <a:ahLst/>
            <a:cxnLst/>
            <a:rect l="l" t="t" r="r" b="b"/>
            <a:pathLst>
              <a:path w="6645909" h="0">
                <a:moveTo>
                  <a:pt x="0" y="0"/>
                </a:moveTo>
                <a:lnTo>
                  <a:pt x="6645601" y="0"/>
                </a:lnTo>
              </a:path>
            </a:pathLst>
          </a:custGeom>
          <a:ln w="9146">
            <a:solidFill>
              <a:srgbClr val="2B2B2B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457201" y="1769803"/>
            <a:ext cx="6645909" cy="0"/>
          </a:xfrm>
          <a:custGeom>
            <a:avLst/>
            <a:gdLst/>
            <a:ahLst/>
            <a:cxnLst/>
            <a:rect l="l" t="t" r="r" b="b"/>
            <a:pathLst>
              <a:path w="6645909" h="0">
                <a:moveTo>
                  <a:pt x="0" y="0"/>
                </a:moveTo>
                <a:lnTo>
                  <a:pt x="6645601" y="0"/>
                </a:lnTo>
              </a:path>
            </a:pathLst>
          </a:custGeom>
          <a:ln w="9146">
            <a:solidFill>
              <a:srgbClr val="80808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457201" y="1737792"/>
            <a:ext cx="9525" cy="36830"/>
          </a:xfrm>
          <a:custGeom>
            <a:avLst/>
            <a:gdLst/>
            <a:ahLst/>
            <a:cxnLst/>
            <a:rect l="l" t="t" r="r" b="b"/>
            <a:pathLst>
              <a:path w="9525" h="36830">
                <a:moveTo>
                  <a:pt x="0" y="36585"/>
                </a:moveTo>
                <a:lnTo>
                  <a:pt x="0" y="0"/>
                </a:lnTo>
                <a:lnTo>
                  <a:pt x="9141" y="0"/>
                </a:lnTo>
                <a:lnTo>
                  <a:pt x="9141" y="27438"/>
                </a:lnTo>
                <a:lnTo>
                  <a:pt x="0" y="36585"/>
                </a:lnTo>
                <a:close/>
              </a:path>
            </a:pathLst>
          </a:custGeom>
          <a:solidFill>
            <a:srgbClr val="2B2B2B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457198" y="1737792"/>
            <a:ext cx="9525" cy="36830"/>
          </a:xfrm>
          <a:custGeom>
            <a:avLst/>
            <a:gdLst/>
            <a:ahLst/>
            <a:cxnLst/>
            <a:rect l="l" t="t" r="r" b="b"/>
            <a:pathLst>
              <a:path w="9525" h="36830">
                <a:moveTo>
                  <a:pt x="0" y="0"/>
                </a:moveTo>
                <a:lnTo>
                  <a:pt x="0" y="36585"/>
                </a:lnTo>
                <a:lnTo>
                  <a:pt x="9141" y="27438"/>
                </a:lnTo>
                <a:lnTo>
                  <a:pt x="9141" y="0"/>
                </a:lnTo>
                <a:lnTo>
                  <a:pt x="0" y="0"/>
                </a:lnTo>
                <a:close/>
              </a:path>
            </a:pathLst>
          </a:custGeom>
          <a:ln w="9141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7093662" y="1746938"/>
            <a:ext cx="9525" cy="27940"/>
          </a:xfrm>
          <a:custGeom>
            <a:avLst/>
            <a:gdLst/>
            <a:ahLst/>
            <a:cxnLst/>
            <a:rect l="l" t="t" r="r" b="b"/>
            <a:pathLst>
              <a:path w="9525" h="27939">
                <a:moveTo>
                  <a:pt x="0" y="0"/>
                </a:moveTo>
                <a:lnTo>
                  <a:pt x="9141" y="0"/>
                </a:lnTo>
                <a:lnTo>
                  <a:pt x="9141" y="27438"/>
                </a:lnTo>
                <a:lnTo>
                  <a:pt x="0" y="27438"/>
                </a:lnTo>
                <a:lnTo>
                  <a:pt x="0" y="0"/>
                </a:lnTo>
                <a:close/>
              </a:path>
            </a:pathLst>
          </a:custGeom>
          <a:solidFill>
            <a:srgbClr val="80808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/>
          <p:nvPr/>
        </p:nvSpPr>
        <p:spPr>
          <a:xfrm>
            <a:off x="7093658" y="1746938"/>
            <a:ext cx="9525" cy="27940"/>
          </a:xfrm>
          <a:custGeom>
            <a:avLst/>
            <a:gdLst/>
            <a:ahLst/>
            <a:cxnLst/>
            <a:rect l="l" t="t" r="r" b="b"/>
            <a:pathLst>
              <a:path w="9525" h="27939">
                <a:moveTo>
                  <a:pt x="0" y="0"/>
                </a:moveTo>
                <a:lnTo>
                  <a:pt x="9141" y="0"/>
                </a:lnTo>
                <a:lnTo>
                  <a:pt x="9141" y="27438"/>
                </a:lnTo>
                <a:lnTo>
                  <a:pt x="0" y="27438"/>
                </a:lnTo>
                <a:lnTo>
                  <a:pt x="0" y="0"/>
                </a:lnTo>
                <a:close/>
              </a:path>
            </a:pathLst>
          </a:custGeom>
          <a:ln w="9141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/>
          <p:nvPr/>
        </p:nvSpPr>
        <p:spPr>
          <a:xfrm>
            <a:off x="457201" y="3544180"/>
            <a:ext cx="6645909" cy="0"/>
          </a:xfrm>
          <a:custGeom>
            <a:avLst/>
            <a:gdLst/>
            <a:ahLst/>
            <a:cxnLst/>
            <a:rect l="l" t="t" r="r" b="b"/>
            <a:pathLst>
              <a:path w="6645909" h="0">
                <a:moveTo>
                  <a:pt x="0" y="0"/>
                </a:moveTo>
                <a:lnTo>
                  <a:pt x="6645601" y="0"/>
                </a:lnTo>
              </a:path>
            </a:pathLst>
          </a:custGeom>
          <a:ln w="9146">
            <a:solidFill>
              <a:srgbClr val="2B2B2B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/>
          <p:nvPr/>
        </p:nvSpPr>
        <p:spPr>
          <a:xfrm>
            <a:off x="457201" y="3571619"/>
            <a:ext cx="6645909" cy="0"/>
          </a:xfrm>
          <a:custGeom>
            <a:avLst/>
            <a:gdLst/>
            <a:ahLst/>
            <a:cxnLst/>
            <a:rect l="l" t="t" r="r" b="b"/>
            <a:pathLst>
              <a:path w="6645909" h="0">
                <a:moveTo>
                  <a:pt x="0" y="0"/>
                </a:moveTo>
                <a:lnTo>
                  <a:pt x="6645601" y="0"/>
                </a:lnTo>
              </a:path>
            </a:pathLst>
          </a:custGeom>
          <a:ln w="9146">
            <a:solidFill>
              <a:srgbClr val="80808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0" name="object 10"/>
          <p:cNvSpPr/>
          <p:nvPr/>
        </p:nvSpPr>
        <p:spPr>
          <a:xfrm>
            <a:off x="457201" y="3539607"/>
            <a:ext cx="9525" cy="36830"/>
          </a:xfrm>
          <a:custGeom>
            <a:avLst/>
            <a:gdLst/>
            <a:ahLst/>
            <a:cxnLst/>
            <a:rect l="l" t="t" r="r" b="b"/>
            <a:pathLst>
              <a:path w="9525" h="36829">
                <a:moveTo>
                  <a:pt x="0" y="36585"/>
                </a:moveTo>
                <a:lnTo>
                  <a:pt x="0" y="0"/>
                </a:lnTo>
                <a:lnTo>
                  <a:pt x="9141" y="0"/>
                </a:lnTo>
                <a:lnTo>
                  <a:pt x="9141" y="27438"/>
                </a:lnTo>
                <a:lnTo>
                  <a:pt x="0" y="36585"/>
                </a:lnTo>
                <a:close/>
              </a:path>
            </a:pathLst>
          </a:custGeom>
          <a:solidFill>
            <a:srgbClr val="2B2B2B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1" name="object 11"/>
          <p:cNvSpPr/>
          <p:nvPr/>
        </p:nvSpPr>
        <p:spPr>
          <a:xfrm>
            <a:off x="457198" y="3539607"/>
            <a:ext cx="9525" cy="36830"/>
          </a:xfrm>
          <a:custGeom>
            <a:avLst/>
            <a:gdLst/>
            <a:ahLst/>
            <a:cxnLst/>
            <a:rect l="l" t="t" r="r" b="b"/>
            <a:pathLst>
              <a:path w="9525" h="36829">
                <a:moveTo>
                  <a:pt x="0" y="0"/>
                </a:moveTo>
                <a:lnTo>
                  <a:pt x="0" y="36585"/>
                </a:lnTo>
                <a:lnTo>
                  <a:pt x="9141" y="27438"/>
                </a:lnTo>
                <a:lnTo>
                  <a:pt x="9141" y="0"/>
                </a:lnTo>
                <a:lnTo>
                  <a:pt x="0" y="0"/>
                </a:lnTo>
                <a:close/>
              </a:path>
            </a:pathLst>
          </a:custGeom>
          <a:ln w="9141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2" name="object 12"/>
          <p:cNvSpPr/>
          <p:nvPr/>
        </p:nvSpPr>
        <p:spPr>
          <a:xfrm>
            <a:off x="7093662" y="3548754"/>
            <a:ext cx="9525" cy="27940"/>
          </a:xfrm>
          <a:custGeom>
            <a:avLst/>
            <a:gdLst/>
            <a:ahLst/>
            <a:cxnLst/>
            <a:rect l="l" t="t" r="r" b="b"/>
            <a:pathLst>
              <a:path w="9525" h="27939">
                <a:moveTo>
                  <a:pt x="0" y="0"/>
                </a:moveTo>
                <a:lnTo>
                  <a:pt x="9141" y="0"/>
                </a:lnTo>
                <a:lnTo>
                  <a:pt x="9141" y="27438"/>
                </a:lnTo>
                <a:lnTo>
                  <a:pt x="0" y="27438"/>
                </a:lnTo>
                <a:lnTo>
                  <a:pt x="0" y="0"/>
                </a:lnTo>
                <a:close/>
              </a:path>
            </a:pathLst>
          </a:custGeom>
          <a:solidFill>
            <a:srgbClr val="80808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3" name="object 13"/>
          <p:cNvSpPr/>
          <p:nvPr/>
        </p:nvSpPr>
        <p:spPr>
          <a:xfrm>
            <a:off x="7093658" y="3548754"/>
            <a:ext cx="9525" cy="27940"/>
          </a:xfrm>
          <a:custGeom>
            <a:avLst/>
            <a:gdLst/>
            <a:ahLst/>
            <a:cxnLst/>
            <a:rect l="l" t="t" r="r" b="b"/>
            <a:pathLst>
              <a:path w="9525" h="27939">
                <a:moveTo>
                  <a:pt x="0" y="0"/>
                </a:moveTo>
                <a:lnTo>
                  <a:pt x="9141" y="0"/>
                </a:lnTo>
                <a:lnTo>
                  <a:pt x="9141" y="27438"/>
                </a:lnTo>
                <a:lnTo>
                  <a:pt x="0" y="27438"/>
                </a:lnTo>
                <a:lnTo>
                  <a:pt x="0" y="0"/>
                </a:lnTo>
                <a:close/>
              </a:path>
            </a:pathLst>
          </a:custGeom>
          <a:ln w="9141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4" name="object 14"/>
          <p:cNvSpPr txBox="1"/>
          <p:nvPr/>
        </p:nvSpPr>
        <p:spPr>
          <a:xfrm>
            <a:off x="444492" y="631572"/>
            <a:ext cx="6646545" cy="946975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29209">
              <a:lnSpc>
                <a:spcPct val="99300"/>
              </a:lnSpc>
              <a:spcBef>
                <a:spcPts val="100"/>
              </a:spcBef>
            </a:pPr>
            <a:r>
              <a:rPr dirty="0" sz="1450" spc="-10">
                <a:latin typeface="Times New Roman"/>
                <a:cs typeface="Times New Roman"/>
              </a:rPr>
              <a:t>The </a:t>
            </a:r>
            <a:r>
              <a:rPr dirty="0" sz="1450" spc="-20">
                <a:latin typeface="Times New Roman"/>
                <a:cs typeface="Times New Roman"/>
              </a:rPr>
              <a:t>program’s </a:t>
            </a:r>
            <a:r>
              <a:rPr dirty="0" sz="1450" spc="-10">
                <a:latin typeface="Times New Roman"/>
                <a:cs typeface="Times New Roman"/>
              </a:rPr>
              <a:t>output is displayed in lines </a:t>
            </a:r>
            <a:r>
              <a:rPr dirty="0" sz="1450" spc="-15">
                <a:latin typeface="Times New Roman"/>
                <a:cs typeface="Times New Roman"/>
              </a:rPr>
              <a:t>11–12. </a:t>
            </a:r>
            <a:r>
              <a:rPr dirty="0" sz="1450" spc="-10">
                <a:latin typeface="Times New Roman"/>
                <a:cs typeface="Times New Roman"/>
              </a:rPr>
              <a:t>As part </a:t>
            </a:r>
            <a:r>
              <a:rPr dirty="0" sz="1450" spc="-5">
                <a:latin typeface="Times New Roman"/>
                <a:cs typeface="Times New Roman"/>
              </a:rPr>
              <a:t>of </a:t>
            </a:r>
            <a:r>
              <a:rPr dirty="0" sz="1450" spc="-10">
                <a:latin typeface="Times New Roman"/>
                <a:cs typeface="Times New Roman"/>
              </a:rPr>
              <a:t>the output, the  </a:t>
            </a:r>
            <a:r>
              <a:rPr dirty="0" sz="1450" spc="-15">
                <a:latin typeface="Courier New"/>
                <a:cs typeface="Courier New"/>
              </a:rPr>
              <a:t>countDays()</a:t>
            </a:r>
            <a:r>
              <a:rPr dirty="0" sz="1450" spc="-509">
                <a:latin typeface="Courier New"/>
                <a:cs typeface="Courier New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method</a:t>
            </a:r>
            <a:r>
              <a:rPr dirty="0" sz="1450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is</a:t>
            </a:r>
            <a:r>
              <a:rPr dirty="0" sz="1450" spc="5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called</a:t>
            </a:r>
            <a:r>
              <a:rPr dirty="0" sz="1450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with</a:t>
            </a:r>
            <a:r>
              <a:rPr dirty="0" sz="1450" spc="5">
                <a:latin typeface="Times New Roman"/>
                <a:cs typeface="Times New Roman"/>
              </a:rPr>
              <a:t> </a:t>
            </a:r>
            <a:r>
              <a:rPr dirty="0" sz="1450" spc="-15">
                <a:latin typeface="Courier New"/>
                <a:cs typeface="Courier New"/>
              </a:rPr>
              <a:t>monthIn</a:t>
            </a:r>
            <a:r>
              <a:rPr dirty="0" sz="1450" spc="-509">
                <a:latin typeface="Courier New"/>
                <a:cs typeface="Courier New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and</a:t>
            </a:r>
            <a:r>
              <a:rPr dirty="0" sz="1450" spc="5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Courier New"/>
                <a:cs typeface="Courier New"/>
              </a:rPr>
              <a:t>yearIn</a:t>
            </a:r>
            <a:r>
              <a:rPr dirty="0" sz="1450" spc="-10">
                <a:latin typeface="Times New Roman"/>
                <a:cs typeface="Times New Roman"/>
              </a:rPr>
              <a:t>,</a:t>
            </a:r>
            <a:r>
              <a:rPr dirty="0" sz="1450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and</a:t>
            </a:r>
            <a:r>
              <a:rPr dirty="0" sz="1450" spc="5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the</a:t>
            </a:r>
            <a:r>
              <a:rPr dirty="0" sz="1450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value</a:t>
            </a:r>
            <a:r>
              <a:rPr dirty="0" sz="1450" spc="5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returned</a:t>
            </a:r>
            <a:r>
              <a:rPr dirty="0" sz="1450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by  this method is</a:t>
            </a:r>
            <a:r>
              <a:rPr dirty="0" sz="1450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displayed.</a:t>
            </a:r>
            <a:endParaRPr sz="145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6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25"/>
              </a:spcBef>
            </a:pPr>
            <a:endParaRPr sz="2100">
              <a:latin typeface="Times New Roman"/>
              <a:cs typeface="Times New Roman"/>
            </a:endParaRPr>
          </a:p>
          <a:p>
            <a:pPr marL="131445">
              <a:lnSpc>
                <a:spcPct val="100000"/>
              </a:lnSpc>
            </a:pPr>
            <a:r>
              <a:rPr dirty="0" sz="1450" spc="-10" b="1">
                <a:solidFill>
                  <a:srgbClr val="57595B"/>
                </a:solidFill>
                <a:latin typeface="Times New Roman"/>
                <a:cs typeface="Times New Roman"/>
              </a:rPr>
              <a:t>Note</a:t>
            </a:r>
            <a:endParaRPr sz="1450">
              <a:latin typeface="Times New Roman"/>
              <a:cs typeface="Times New Roman"/>
            </a:endParaRPr>
          </a:p>
          <a:p>
            <a:pPr marL="253365" marR="226695" indent="5715">
              <a:lnSpc>
                <a:spcPct val="96900"/>
              </a:lnSpc>
              <a:spcBef>
                <a:spcPts val="690"/>
              </a:spcBef>
            </a:pPr>
            <a:r>
              <a:rPr dirty="0" sz="1450" spc="-10">
                <a:latin typeface="Times New Roman"/>
                <a:cs typeface="Times New Roman"/>
              </a:rPr>
              <a:t>At this point, you might want to know how to collect input from </a:t>
            </a:r>
            <a:r>
              <a:rPr dirty="0" sz="1450" spc="-5">
                <a:latin typeface="Times New Roman"/>
                <a:cs typeface="Times New Roman"/>
              </a:rPr>
              <a:t>a </a:t>
            </a:r>
            <a:r>
              <a:rPr dirty="0" sz="1450" spc="-10">
                <a:latin typeface="Times New Roman"/>
                <a:cs typeface="Times New Roman"/>
              </a:rPr>
              <a:t>user in </a:t>
            </a:r>
            <a:r>
              <a:rPr dirty="0" sz="1450" spc="-5">
                <a:latin typeface="Times New Roman"/>
                <a:cs typeface="Times New Roman"/>
              </a:rPr>
              <a:t>a </a:t>
            </a:r>
            <a:r>
              <a:rPr dirty="0" sz="1450" spc="-10">
                <a:latin typeface="Times New Roman"/>
                <a:cs typeface="Times New Roman"/>
              </a:rPr>
              <a:t>program  rather than using command-line </a:t>
            </a:r>
            <a:r>
              <a:rPr dirty="0" sz="1450" spc="-15">
                <a:latin typeface="Times New Roman"/>
                <a:cs typeface="Times New Roman"/>
              </a:rPr>
              <a:t>arguments </a:t>
            </a:r>
            <a:r>
              <a:rPr dirty="0" sz="1450" spc="-10">
                <a:latin typeface="Times New Roman"/>
                <a:cs typeface="Times New Roman"/>
              </a:rPr>
              <a:t>to receive it. There </a:t>
            </a:r>
            <a:r>
              <a:rPr dirty="0" sz="1450" spc="-15">
                <a:latin typeface="Times New Roman"/>
                <a:cs typeface="Times New Roman"/>
              </a:rPr>
              <a:t>isn’t </a:t>
            </a:r>
            <a:r>
              <a:rPr dirty="0" sz="1450" spc="-5">
                <a:latin typeface="Times New Roman"/>
                <a:cs typeface="Times New Roman"/>
              </a:rPr>
              <a:t>a </a:t>
            </a:r>
            <a:r>
              <a:rPr dirty="0" sz="1450" spc="-10">
                <a:latin typeface="Times New Roman"/>
                <a:cs typeface="Times New Roman"/>
              </a:rPr>
              <a:t>method  comparable to </a:t>
            </a:r>
            <a:r>
              <a:rPr dirty="0" sz="1450" spc="-15">
                <a:latin typeface="Courier New"/>
                <a:cs typeface="Courier New"/>
              </a:rPr>
              <a:t>System.out.println() </a:t>
            </a:r>
            <a:r>
              <a:rPr dirty="0" sz="1450" spc="-10">
                <a:latin typeface="Times New Roman"/>
                <a:cs typeface="Times New Roman"/>
              </a:rPr>
              <a:t>that receives input. Instead, you must  learn </a:t>
            </a:r>
            <a:r>
              <a:rPr dirty="0" sz="1450" spc="-5">
                <a:latin typeface="Times New Roman"/>
                <a:cs typeface="Times New Roman"/>
              </a:rPr>
              <a:t>a </a:t>
            </a:r>
            <a:r>
              <a:rPr dirty="0" sz="1450" spc="-10">
                <a:latin typeface="Times New Roman"/>
                <a:cs typeface="Times New Roman"/>
              </a:rPr>
              <a:t>bit more about </a:t>
            </a:r>
            <a:r>
              <a:rPr dirty="0" sz="1450" spc="-25">
                <a:latin typeface="Times New Roman"/>
                <a:cs typeface="Times New Roman"/>
              </a:rPr>
              <a:t>Java’s </a:t>
            </a:r>
            <a:r>
              <a:rPr dirty="0" sz="1450" spc="-10">
                <a:latin typeface="Times New Roman"/>
                <a:cs typeface="Times New Roman"/>
              </a:rPr>
              <a:t>input and output classes before you can receive input  in </a:t>
            </a:r>
            <a:r>
              <a:rPr dirty="0" sz="1450" spc="-5">
                <a:latin typeface="Times New Roman"/>
                <a:cs typeface="Times New Roman"/>
              </a:rPr>
              <a:t>a </a:t>
            </a:r>
            <a:r>
              <a:rPr dirty="0" sz="1450" spc="-10">
                <a:latin typeface="Times New Roman"/>
                <a:cs typeface="Times New Roman"/>
              </a:rPr>
              <a:t>program without </a:t>
            </a:r>
            <a:r>
              <a:rPr dirty="0" sz="1450" spc="-5">
                <a:latin typeface="Times New Roman"/>
                <a:cs typeface="Times New Roman"/>
              </a:rPr>
              <a:t>a </a:t>
            </a:r>
            <a:r>
              <a:rPr dirty="0" sz="1450" spc="-10">
                <a:latin typeface="Times New Roman"/>
                <a:cs typeface="Times New Roman"/>
              </a:rPr>
              <a:t>graphical user interface. This topic is covered during  </a:t>
            </a:r>
            <a:r>
              <a:rPr dirty="0" sz="1450" spc="-25">
                <a:latin typeface="Times New Roman"/>
                <a:cs typeface="Times New Roman"/>
              </a:rPr>
              <a:t>“</a:t>
            </a:r>
            <a:r>
              <a:rPr dirty="0" u="sng" sz="1450" spc="-25">
                <a:solidFill>
                  <a:srgbClr val="0000ED"/>
                </a:solidFill>
                <a:uFill>
                  <a:solidFill>
                    <a:srgbClr val="0000ED"/>
                  </a:solidFill>
                </a:uFill>
                <a:latin typeface="Times New Roman"/>
                <a:cs typeface="Times New Roman"/>
              </a:rPr>
              <a:t>Working </a:t>
            </a:r>
            <a:r>
              <a:rPr dirty="0" u="sng" sz="1450" spc="-10">
                <a:solidFill>
                  <a:srgbClr val="0000ED"/>
                </a:solidFill>
                <a:uFill>
                  <a:solidFill>
                    <a:srgbClr val="0000ED"/>
                  </a:solidFill>
                </a:uFill>
                <a:latin typeface="Times New Roman"/>
                <a:cs typeface="Times New Roman"/>
              </a:rPr>
              <a:t>with Input and</a:t>
            </a:r>
            <a:r>
              <a:rPr dirty="0" u="sng" sz="1450" spc="20">
                <a:solidFill>
                  <a:srgbClr val="0000ED"/>
                </a:solidFill>
                <a:uFill>
                  <a:solidFill>
                    <a:srgbClr val="0000ED"/>
                  </a:solidFill>
                </a:uFill>
                <a:latin typeface="Times New Roman"/>
                <a:cs typeface="Times New Roman"/>
              </a:rPr>
              <a:t> </a:t>
            </a:r>
            <a:r>
              <a:rPr dirty="0" u="sng" sz="1450" spc="-10">
                <a:solidFill>
                  <a:srgbClr val="0000ED"/>
                </a:solidFill>
                <a:uFill>
                  <a:solidFill>
                    <a:srgbClr val="0000ED"/>
                  </a:solidFill>
                </a:uFill>
                <a:latin typeface="Times New Roman"/>
                <a:cs typeface="Times New Roman"/>
              </a:rPr>
              <a:t>Output</a:t>
            </a:r>
            <a:r>
              <a:rPr dirty="0" sz="1450" spc="-10">
                <a:latin typeface="Times New Roman"/>
                <a:cs typeface="Times New Roman"/>
              </a:rPr>
              <a:t>.”</a:t>
            </a:r>
            <a:endParaRPr sz="145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20"/>
              </a:spcBef>
            </a:pPr>
            <a:endParaRPr sz="205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dirty="0" sz="1650" spc="-5" b="1">
                <a:latin typeface="Times New Roman"/>
                <a:cs typeface="Times New Roman"/>
              </a:rPr>
              <a:t>The </a:t>
            </a:r>
            <a:r>
              <a:rPr dirty="0" sz="1650" spc="-25" b="1">
                <a:latin typeface="Times New Roman"/>
                <a:cs typeface="Times New Roman"/>
              </a:rPr>
              <a:t>Ternary</a:t>
            </a:r>
            <a:r>
              <a:rPr dirty="0" sz="1650" b="1">
                <a:latin typeface="Times New Roman"/>
                <a:cs typeface="Times New Roman"/>
              </a:rPr>
              <a:t> </a:t>
            </a:r>
            <a:r>
              <a:rPr dirty="0" sz="1650" spc="-5" b="1">
                <a:latin typeface="Times New Roman"/>
                <a:cs typeface="Times New Roman"/>
              </a:rPr>
              <a:t>Operator</a:t>
            </a:r>
            <a:endParaRPr sz="1650">
              <a:latin typeface="Times New Roman"/>
              <a:cs typeface="Times New Roman"/>
            </a:endParaRPr>
          </a:p>
          <a:p>
            <a:pPr marL="12700" marR="29209" indent="-635">
              <a:lnSpc>
                <a:spcPct val="99300"/>
              </a:lnSpc>
              <a:spcBef>
                <a:spcPts val="680"/>
              </a:spcBef>
            </a:pPr>
            <a:r>
              <a:rPr dirty="0" sz="1450" spc="-10">
                <a:latin typeface="Times New Roman"/>
                <a:cs typeface="Times New Roman"/>
              </a:rPr>
              <a:t>An</a:t>
            </a:r>
            <a:r>
              <a:rPr dirty="0" sz="1450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alternative</a:t>
            </a:r>
            <a:r>
              <a:rPr dirty="0" sz="1450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to</a:t>
            </a:r>
            <a:r>
              <a:rPr dirty="0" sz="1450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using</a:t>
            </a:r>
            <a:r>
              <a:rPr dirty="0" sz="1450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the</a:t>
            </a:r>
            <a:r>
              <a:rPr dirty="0" sz="1450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Courier New"/>
                <a:cs typeface="Courier New"/>
              </a:rPr>
              <a:t>if</a:t>
            </a:r>
            <a:r>
              <a:rPr dirty="0" sz="1450" spc="-505">
                <a:latin typeface="Courier New"/>
                <a:cs typeface="Courier New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and</a:t>
            </a:r>
            <a:r>
              <a:rPr dirty="0" sz="1450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Courier New"/>
                <a:cs typeface="Courier New"/>
              </a:rPr>
              <a:t>else</a:t>
            </a:r>
            <a:r>
              <a:rPr dirty="0" sz="1450" spc="-509">
                <a:latin typeface="Courier New"/>
                <a:cs typeface="Courier New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keywords</a:t>
            </a:r>
            <a:r>
              <a:rPr dirty="0" sz="1450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in</a:t>
            </a:r>
            <a:r>
              <a:rPr dirty="0" sz="1450">
                <a:latin typeface="Times New Roman"/>
                <a:cs typeface="Times New Roman"/>
              </a:rPr>
              <a:t> </a:t>
            </a:r>
            <a:r>
              <a:rPr dirty="0" sz="1450" spc="-5">
                <a:latin typeface="Times New Roman"/>
                <a:cs typeface="Times New Roman"/>
              </a:rPr>
              <a:t>a</a:t>
            </a:r>
            <a:r>
              <a:rPr dirty="0" sz="1450" spc="5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conditional</a:t>
            </a:r>
            <a:r>
              <a:rPr dirty="0" sz="1450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statement</a:t>
            </a:r>
            <a:r>
              <a:rPr dirty="0" sz="1450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is</a:t>
            </a:r>
            <a:r>
              <a:rPr dirty="0" sz="1450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to</a:t>
            </a:r>
            <a:r>
              <a:rPr dirty="0" sz="1450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use</a:t>
            </a:r>
            <a:r>
              <a:rPr dirty="0" sz="1450" spc="5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the  ternary </a:t>
            </a:r>
            <a:r>
              <a:rPr dirty="0" sz="1450" spc="-15">
                <a:latin typeface="Times New Roman"/>
                <a:cs typeface="Times New Roman"/>
              </a:rPr>
              <a:t>operator, </a:t>
            </a:r>
            <a:r>
              <a:rPr dirty="0" sz="1450" spc="-10">
                <a:latin typeface="Times New Roman"/>
                <a:cs typeface="Times New Roman"/>
              </a:rPr>
              <a:t>also called the conditional </a:t>
            </a:r>
            <a:r>
              <a:rPr dirty="0" sz="1450" spc="-20">
                <a:latin typeface="Times New Roman"/>
                <a:cs typeface="Times New Roman"/>
              </a:rPr>
              <a:t>operator. </a:t>
            </a:r>
            <a:r>
              <a:rPr dirty="0" sz="1450" spc="-10">
                <a:latin typeface="Times New Roman"/>
                <a:cs typeface="Times New Roman"/>
              </a:rPr>
              <a:t>This operator is ternary because it  has three operands (the word “ternary” refers to anything with three</a:t>
            </a:r>
            <a:r>
              <a:rPr dirty="0" sz="1450" spc="65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parts).</a:t>
            </a:r>
            <a:endParaRPr sz="1450">
              <a:latin typeface="Times New Roman"/>
              <a:cs typeface="Times New Roman"/>
            </a:endParaRPr>
          </a:p>
          <a:p>
            <a:pPr marL="12700" marR="210820">
              <a:lnSpc>
                <a:spcPct val="99300"/>
              </a:lnSpc>
              <a:spcBef>
                <a:spcPts val="650"/>
              </a:spcBef>
            </a:pPr>
            <a:r>
              <a:rPr dirty="0" sz="1450" spc="-10">
                <a:latin typeface="Times New Roman"/>
                <a:cs typeface="Times New Roman"/>
              </a:rPr>
              <a:t>This operator is an expression, meaning that it returns </a:t>
            </a:r>
            <a:r>
              <a:rPr dirty="0" sz="1450" spc="-5">
                <a:latin typeface="Times New Roman"/>
                <a:cs typeface="Times New Roman"/>
              </a:rPr>
              <a:t>a </a:t>
            </a:r>
            <a:r>
              <a:rPr dirty="0" sz="1450" spc="-10">
                <a:latin typeface="Times New Roman"/>
                <a:cs typeface="Times New Roman"/>
              </a:rPr>
              <a:t>value—unlike the more general  </a:t>
            </a:r>
            <a:r>
              <a:rPr dirty="0" sz="1450" spc="-10">
                <a:latin typeface="Courier New"/>
                <a:cs typeface="Courier New"/>
              </a:rPr>
              <a:t>if</a:t>
            </a:r>
            <a:r>
              <a:rPr dirty="0" sz="1450" spc="-10">
                <a:latin typeface="Times New Roman"/>
                <a:cs typeface="Times New Roman"/>
              </a:rPr>
              <a:t>, which can result in only </a:t>
            </a:r>
            <a:r>
              <a:rPr dirty="0" sz="1450" spc="-5">
                <a:latin typeface="Times New Roman"/>
                <a:cs typeface="Times New Roman"/>
              </a:rPr>
              <a:t>a </a:t>
            </a:r>
            <a:r>
              <a:rPr dirty="0" sz="1450" spc="-10">
                <a:latin typeface="Times New Roman"/>
                <a:cs typeface="Times New Roman"/>
              </a:rPr>
              <a:t>statement </a:t>
            </a:r>
            <a:r>
              <a:rPr dirty="0" sz="1450" spc="-5">
                <a:latin typeface="Times New Roman"/>
                <a:cs typeface="Times New Roman"/>
              </a:rPr>
              <a:t>or </a:t>
            </a:r>
            <a:r>
              <a:rPr dirty="0" sz="1450" spc="-10">
                <a:latin typeface="Times New Roman"/>
                <a:cs typeface="Times New Roman"/>
              </a:rPr>
              <a:t>block being executed. The operator is most  useful for short </a:t>
            </a:r>
            <a:r>
              <a:rPr dirty="0" sz="1450" spc="-5">
                <a:latin typeface="Times New Roman"/>
                <a:cs typeface="Times New Roman"/>
              </a:rPr>
              <a:t>or </a:t>
            </a:r>
            <a:r>
              <a:rPr dirty="0" sz="1450" spc="-10">
                <a:latin typeface="Times New Roman"/>
                <a:cs typeface="Times New Roman"/>
              </a:rPr>
              <a:t>simple conditionals and takes the following</a:t>
            </a:r>
            <a:r>
              <a:rPr dirty="0" sz="1450" spc="50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form:</a:t>
            </a:r>
            <a:endParaRPr sz="145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15"/>
              </a:spcBef>
            </a:pPr>
            <a:endParaRPr sz="2200">
              <a:latin typeface="Times New Roman"/>
              <a:cs typeface="Times New Roman"/>
            </a:endParaRPr>
          </a:p>
          <a:p>
            <a:pPr marL="259079">
              <a:lnSpc>
                <a:spcPct val="100000"/>
              </a:lnSpc>
            </a:pPr>
            <a:r>
              <a:rPr dirty="0" sz="1050" spc="10" i="1">
                <a:latin typeface="Courier New"/>
                <a:cs typeface="Courier New"/>
              </a:rPr>
              <a:t>test </a:t>
            </a:r>
            <a:r>
              <a:rPr dirty="0" sz="1050" spc="15">
                <a:latin typeface="Courier New"/>
                <a:cs typeface="Courier New"/>
              </a:rPr>
              <a:t>? </a:t>
            </a:r>
            <a:r>
              <a:rPr dirty="0" sz="1050" spc="10" i="1">
                <a:latin typeface="Courier New"/>
                <a:cs typeface="Courier New"/>
              </a:rPr>
              <a:t>trueResult </a:t>
            </a:r>
            <a:r>
              <a:rPr dirty="0" sz="1050" spc="15">
                <a:latin typeface="Courier New"/>
                <a:cs typeface="Courier New"/>
              </a:rPr>
              <a:t>:</a:t>
            </a:r>
            <a:r>
              <a:rPr dirty="0" sz="1050" spc="20">
                <a:latin typeface="Courier New"/>
                <a:cs typeface="Courier New"/>
              </a:rPr>
              <a:t> </a:t>
            </a:r>
            <a:r>
              <a:rPr dirty="0" sz="1050" spc="10" i="1">
                <a:latin typeface="Courier New"/>
                <a:cs typeface="Courier New"/>
              </a:rPr>
              <a:t>falseResult</a:t>
            </a:r>
            <a:r>
              <a:rPr dirty="0" sz="1050" spc="10">
                <a:latin typeface="Courier New"/>
                <a:cs typeface="Courier New"/>
              </a:rPr>
              <a:t>;</a:t>
            </a:r>
            <a:endParaRPr sz="1050">
              <a:latin typeface="Courier New"/>
              <a:cs typeface="Courier New"/>
            </a:endParaRPr>
          </a:p>
          <a:p>
            <a:pPr marL="12700" marR="5080">
              <a:lnSpc>
                <a:spcPct val="103499"/>
              </a:lnSpc>
              <a:spcBef>
                <a:spcPts val="660"/>
              </a:spcBef>
            </a:pPr>
            <a:r>
              <a:rPr dirty="0" sz="1450" spc="-10">
                <a:latin typeface="Times New Roman"/>
                <a:cs typeface="Times New Roman"/>
              </a:rPr>
              <a:t>The </a:t>
            </a:r>
            <a:r>
              <a:rPr dirty="0" sz="1450" spc="-10" i="1">
                <a:latin typeface="Times New Roman"/>
                <a:cs typeface="Times New Roman"/>
              </a:rPr>
              <a:t>test </a:t>
            </a:r>
            <a:r>
              <a:rPr dirty="0" sz="1450" spc="-10">
                <a:latin typeface="Times New Roman"/>
                <a:cs typeface="Times New Roman"/>
              </a:rPr>
              <a:t>is an expression that returns </a:t>
            </a:r>
            <a:r>
              <a:rPr dirty="0" sz="1450" spc="-10">
                <a:latin typeface="Courier New"/>
                <a:cs typeface="Courier New"/>
              </a:rPr>
              <a:t>true </a:t>
            </a:r>
            <a:r>
              <a:rPr dirty="0" sz="1450" spc="-5">
                <a:latin typeface="Times New Roman"/>
                <a:cs typeface="Times New Roman"/>
              </a:rPr>
              <a:t>or </a:t>
            </a:r>
            <a:r>
              <a:rPr dirty="0" sz="1450" spc="-10">
                <a:latin typeface="Courier New"/>
                <a:cs typeface="Courier New"/>
              </a:rPr>
              <a:t>false</a:t>
            </a:r>
            <a:r>
              <a:rPr dirty="0" sz="1450" spc="-10">
                <a:latin typeface="Times New Roman"/>
                <a:cs typeface="Times New Roman"/>
              </a:rPr>
              <a:t>, just like the test in the </a:t>
            </a:r>
            <a:r>
              <a:rPr dirty="0" sz="1450" spc="-10">
                <a:latin typeface="Courier New"/>
                <a:cs typeface="Courier New"/>
              </a:rPr>
              <a:t>if  </a:t>
            </a:r>
            <a:r>
              <a:rPr dirty="0" sz="1450" spc="-10">
                <a:latin typeface="Times New Roman"/>
                <a:cs typeface="Times New Roman"/>
              </a:rPr>
              <a:t>statement. If the </a:t>
            </a:r>
            <a:r>
              <a:rPr dirty="0" sz="1450" spc="-10" i="1">
                <a:latin typeface="Times New Roman"/>
                <a:cs typeface="Times New Roman"/>
              </a:rPr>
              <a:t>test </a:t>
            </a:r>
            <a:r>
              <a:rPr dirty="0" sz="1450" spc="-10">
                <a:latin typeface="Times New Roman"/>
                <a:cs typeface="Times New Roman"/>
              </a:rPr>
              <a:t>is </a:t>
            </a:r>
            <a:r>
              <a:rPr dirty="0" sz="1450" spc="-10">
                <a:latin typeface="Courier New"/>
                <a:cs typeface="Courier New"/>
              </a:rPr>
              <a:t>true</a:t>
            </a:r>
            <a:r>
              <a:rPr dirty="0" sz="1450" spc="-10">
                <a:latin typeface="Times New Roman"/>
                <a:cs typeface="Times New Roman"/>
              </a:rPr>
              <a:t>, the conditional operator returns the value </a:t>
            </a:r>
            <a:r>
              <a:rPr dirty="0" sz="1450" spc="-5">
                <a:latin typeface="Times New Roman"/>
                <a:cs typeface="Times New Roman"/>
              </a:rPr>
              <a:t>of </a:t>
            </a:r>
            <a:r>
              <a:rPr dirty="0" sz="1450" spc="-15" i="1">
                <a:latin typeface="Courier New"/>
                <a:cs typeface="Courier New"/>
              </a:rPr>
              <a:t>trueResult</a:t>
            </a:r>
            <a:r>
              <a:rPr dirty="0" sz="1450" spc="-15">
                <a:latin typeface="Times New Roman"/>
                <a:cs typeface="Times New Roman"/>
              </a:rPr>
              <a:t>.  </a:t>
            </a:r>
            <a:r>
              <a:rPr dirty="0" sz="1450" spc="-10">
                <a:latin typeface="Times New Roman"/>
                <a:cs typeface="Times New Roman"/>
              </a:rPr>
              <a:t>If the </a:t>
            </a:r>
            <a:r>
              <a:rPr dirty="0" sz="1450" spc="-10" i="1">
                <a:latin typeface="Times New Roman"/>
                <a:cs typeface="Times New Roman"/>
              </a:rPr>
              <a:t>test </a:t>
            </a:r>
            <a:r>
              <a:rPr dirty="0" sz="1450" spc="-10">
                <a:latin typeface="Times New Roman"/>
                <a:cs typeface="Times New Roman"/>
              </a:rPr>
              <a:t>is </a:t>
            </a:r>
            <a:r>
              <a:rPr dirty="0" sz="1450" spc="-10">
                <a:latin typeface="Courier New"/>
                <a:cs typeface="Courier New"/>
              </a:rPr>
              <a:t>false</a:t>
            </a:r>
            <a:r>
              <a:rPr dirty="0" sz="1450" spc="-10">
                <a:latin typeface="Times New Roman"/>
                <a:cs typeface="Times New Roman"/>
              </a:rPr>
              <a:t>, the conditional operator returns the value </a:t>
            </a:r>
            <a:r>
              <a:rPr dirty="0" sz="1450" spc="-5">
                <a:latin typeface="Times New Roman"/>
                <a:cs typeface="Times New Roman"/>
              </a:rPr>
              <a:t>of </a:t>
            </a:r>
            <a:r>
              <a:rPr dirty="0" sz="1450" spc="-15" i="1">
                <a:latin typeface="Courier New"/>
                <a:cs typeface="Courier New"/>
              </a:rPr>
              <a:t>falseResult</a:t>
            </a:r>
            <a:r>
              <a:rPr dirty="0" sz="1450" spc="-15">
                <a:latin typeface="Times New Roman"/>
                <a:cs typeface="Times New Roman"/>
              </a:rPr>
              <a:t>. </a:t>
            </a:r>
            <a:r>
              <a:rPr dirty="0" sz="1450" spc="-10">
                <a:latin typeface="Times New Roman"/>
                <a:cs typeface="Times New Roman"/>
              </a:rPr>
              <a:t>For  example, the following conditional tests the values </a:t>
            </a:r>
            <a:r>
              <a:rPr dirty="0" sz="1450" spc="-5">
                <a:latin typeface="Times New Roman"/>
                <a:cs typeface="Times New Roman"/>
              </a:rPr>
              <a:t>of </a:t>
            </a:r>
            <a:r>
              <a:rPr dirty="0" sz="1450" spc="-15">
                <a:latin typeface="Courier New"/>
                <a:cs typeface="Courier New"/>
              </a:rPr>
              <a:t>myScore </a:t>
            </a:r>
            <a:r>
              <a:rPr dirty="0" sz="1450" spc="-10">
                <a:latin typeface="Times New Roman"/>
                <a:cs typeface="Times New Roman"/>
              </a:rPr>
              <a:t>and </a:t>
            </a:r>
            <a:r>
              <a:rPr dirty="0" sz="1450" spc="-15">
                <a:latin typeface="Courier New"/>
                <a:cs typeface="Courier New"/>
              </a:rPr>
              <a:t>yourScore </a:t>
            </a:r>
            <a:r>
              <a:rPr dirty="0" sz="1450" spc="-10">
                <a:latin typeface="Times New Roman"/>
                <a:cs typeface="Times New Roman"/>
              </a:rPr>
              <a:t>and  sets the variable </a:t>
            </a:r>
            <a:r>
              <a:rPr dirty="0" sz="1450" spc="-15">
                <a:latin typeface="Courier New"/>
                <a:cs typeface="Courier New"/>
              </a:rPr>
              <a:t>ourBestScore</a:t>
            </a:r>
            <a:r>
              <a:rPr dirty="0" sz="1450" spc="-490">
                <a:latin typeface="Courier New"/>
                <a:cs typeface="Courier New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equal to </a:t>
            </a:r>
            <a:r>
              <a:rPr dirty="0" sz="1450" spc="-5">
                <a:latin typeface="Times New Roman"/>
                <a:cs typeface="Times New Roman"/>
              </a:rPr>
              <a:t>one of </a:t>
            </a:r>
            <a:r>
              <a:rPr dirty="0" sz="1450" spc="-10">
                <a:latin typeface="Times New Roman"/>
                <a:cs typeface="Times New Roman"/>
              </a:rPr>
              <a:t>them:</a:t>
            </a:r>
            <a:endParaRPr sz="145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15"/>
              </a:spcBef>
            </a:pPr>
            <a:endParaRPr sz="2200">
              <a:latin typeface="Times New Roman"/>
              <a:cs typeface="Times New Roman"/>
            </a:endParaRPr>
          </a:p>
          <a:p>
            <a:pPr marL="259079">
              <a:lnSpc>
                <a:spcPct val="100000"/>
              </a:lnSpc>
            </a:pPr>
            <a:r>
              <a:rPr dirty="0" sz="1050" spc="10">
                <a:solidFill>
                  <a:srgbClr val="0000FF"/>
                </a:solidFill>
                <a:latin typeface="Courier New"/>
                <a:cs typeface="Courier New"/>
              </a:rPr>
              <a:t>int </a:t>
            </a:r>
            <a:r>
              <a:rPr dirty="0" sz="1050" spc="10">
                <a:latin typeface="Courier New"/>
                <a:cs typeface="Courier New"/>
              </a:rPr>
              <a:t>ourBestScore </a:t>
            </a:r>
            <a:r>
              <a:rPr dirty="0" sz="1050" spc="15">
                <a:latin typeface="Courier New"/>
                <a:cs typeface="Courier New"/>
              </a:rPr>
              <a:t>= </a:t>
            </a:r>
            <a:r>
              <a:rPr dirty="0" sz="1050" spc="10">
                <a:latin typeface="Courier New"/>
                <a:cs typeface="Courier New"/>
              </a:rPr>
              <a:t>myScore </a:t>
            </a:r>
            <a:r>
              <a:rPr dirty="0" sz="1050" spc="15">
                <a:latin typeface="Courier New"/>
                <a:cs typeface="Courier New"/>
              </a:rPr>
              <a:t>&gt; </a:t>
            </a:r>
            <a:r>
              <a:rPr dirty="0" sz="1050" spc="10">
                <a:latin typeface="Courier New"/>
                <a:cs typeface="Courier New"/>
              </a:rPr>
              <a:t>yourScore </a:t>
            </a:r>
            <a:r>
              <a:rPr dirty="0" sz="1050" spc="15">
                <a:latin typeface="Courier New"/>
                <a:cs typeface="Courier New"/>
              </a:rPr>
              <a:t>? </a:t>
            </a:r>
            <a:r>
              <a:rPr dirty="0" sz="1050" spc="10">
                <a:latin typeface="Courier New"/>
                <a:cs typeface="Courier New"/>
              </a:rPr>
              <a:t>myScore </a:t>
            </a:r>
            <a:r>
              <a:rPr dirty="0" sz="1050" spc="15">
                <a:latin typeface="Courier New"/>
                <a:cs typeface="Courier New"/>
              </a:rPr>
              <a:t>:</a:t>
            </a:r>
            <a:r>
              <a:rPr dirty="0" sz="1050" spc="65">
                <a:latin typeface="Courier New"/>
                <a:cs typeface="Courier New"/>
              </a:rPr>
              <a:t> </a:t>
            </a:r>
            <a:r>
              <a:rPr dirty="0" sz="1050" spc="10">
                <a:latin typeface="Courier New"/>
                <a:cs typeface="Courier New"/>
              </a:rPr>
              <a:t>yourScore;</a:t>
            </a:r>
            <a:endParaRPr sz="1050">
              <a:latin typeface="Courier New"/>
              <a:cs typeface="Courier New"/>
            </a:endParaRPr>
          </a:p>
          <a:p>
            <a:pPr marL="12700">
              <a:lnSpc>
                <a:spcPct val="100000"/>
              </a:lnSpc>
              <a:spcBef>
                <a:spcPts val="720"/>
              </a:spcBef>
            </a:pPr>
            <a:r>
              <a:rPr dirty="0" sz="1450" spc="-10">
                <a:latin typeface="Times New Roman"/>
                <a:cs typeface="Times New Roman"/>
              </a:rPr>
              <a:t>In</a:t>
            </a:r>
            <a:r>
              <a:rPr dirty="0" sz="1450" spc="-5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this</a:t>
            </a:r>
            <a:r>
              <a:rPr dirty="0" sz="1450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statement,</a:t>
            </a:r>
            <a:r>
              <a:rPr dirty="0" sz="1450" spc="-5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the</a:t>
            </a:r>
            <a:r>
              <a:rPr dirty="0" sz="1450">
                <a:latin typeface="Times New Roman"/>
                <a:cs typeface="Times New Roman"/>
              </a:rPr>
              <a:t> </a:t>
            </a:r>
            <a:r>
              <a:rPr dirty="0" sz="1450" spc="-15">
                <a:latin typeface="Times New Roman"/>
                <a:cs typeface="Times New Roman"/>
              </a:rPr>
              <a:t>larger</a:t>
            </a:r>
            <a:r>
              <a:rPr dirty="0" sz="1450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value</a:t>
            </a:r>
            <a:r>
              <a:rPr dirty="0" sz="1450" spc="-5">
                <a:latin typeface="Times New Roman"/>
                <a:cs typeface="Times New Roman"/>
              </a:rPr>
              <a:t> of</a:t>
            </a:r>
            <a:r>
              <a:rPr dirty="0" sz="1450">
                <a:latin typeface="Times New Roman"/>
                <a:cs typeface="Times New Roman"/>
              </a:rPr>
              <a:t> </a:t>
            </a:r>
            <a:r>
              <a:rPr dirty="0" sz="1450" spc="-15">
                <a:latin typeface="Courier New"/>
                <a:cs typeface="Courier New"/>
              </a:rPr>
              <a:t>myScore</a:t>
            </a:r>
            <a:r>
              <a:rPr dirty="0" sz="1450" spc="-515">
                <a:latin typeface="Courier New"/>
                <a:cs typeface="Courier New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and</a:t>
            </a:r>
            <a:r>
              <a:rPr dirty="0" sz="1450">
                <a:latin typeface="Times New Roman"/>
                <a:cs typeface="Times New Roman"/>
              </a:rPr>
              <a:t> </a:t>
            </a:r>
            <a:r>
              <a:rPr dirty="0" sz="1450" spc="-15">
                <a:latin typeface="Courier New"/>
                <a:cs typeface="Courier New"/>
              </a:rPr>
              <a:t>yourScore</a:t>
            </a:r>
            <a:r>
              <a:rPr dirty="0" sz="1450" spc="-509">
                <a:latin typeface="Courier New"/>
                <a:cs typeface="Courier New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is</a:t>
            </a:r>
            <a:r>
              <a:rPr dirty="0" sz="1450" spc="-5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copied</a:t>
            </a:r>
            <a:r>
              <a:rPr dirty="0" sz="1450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to</a:t>
            </a:r>
            <a:endParaRPr sz="145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60"/>
              </a:spcBef>
            </a:pPr>
            <a:r>
              <a:rPr dirty="0" sz="1450" spc="-15">
                <a:latin typeface="Courier New"/>
                <a:cs typeface="Courier New"/>
              </a:rPr>
              <a:t>ourBestScore</a:t>
            </a:r>
            <a:r>
              <a:rPr dirty="0" sz="1450" spc="-15">
                <a:latin typeface="Times New Roman"/>
                <a:cs typeface="Times New Roman"/>
              </a:rPr>
              <a:t>.</a:t>
            </a:r>
            <a:endParaRPr sz="145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780"/>
              </a:spcBef>
            </a:pPr>
            <a:r>
              <a:rPr dirty="0" sz="1450" spc="-10">
                <a:latin typeface="Times New Roman"/>
                <a:cs typeface="Times New Roman"/>
              </a:rPr>
              <a:t>This use </a:t>
            </a:r>
            <a:r>
              <a:rPr dirty="0" sz="1450" spc="-5">
                <a:latin typeface="Times New Roman"/>
                <a:cs typeface="Times New Roman"/>
              </a:rPr>
              <a:t>of </a:t>
            </a:r>
            <a:r>
              <a:rPr dirty="0" sz="1450" spc="-10">
                <a:latin typeface="Times New Roman"/>
                <a:cs typeface="Times New Roman"/>
              </a:rPr>
              <a:t>the ternary operator is equivalent to the following </a:t>
            </a:r>
            <a:r>
              <a:rPr dirty="0" sz="1450" spc="-10">
                <a:latin typeface="Courier New"/>
                <a:cs typeface="Courier New"/>
              </a:rPr>
              <a:t>if</a:t>
            </a:r>
            <a:r>
              <a:rPr dirty="0" sz="1450" spc="-10">
                <a:latin typeface="Times New Roman"/>
                <a:cs typeface="Times New Roman"/>
              </a:rPr>
              <a:t>-</a:t>
            </a:r>
            <a:r>
              <a:rPr dirty="0" sz="1450" spc="-10">
                <a:latin typeface="Courier New"/>
                <a:cs typeface="Courier New"/>
              </a:rPr>
              <a:t>else</a:t>
            </a:r>
            <a:r>
              <a:rPr dirty="0" sz="1450" spc="-440">
                <a:latin typeface="Courier New"/>
                <a:cs typeface="Courier New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code:</a:t>
            </a:r>
            <a:endParaRPr sz="1450">
              <a:latin typeface="Times New Roman"/>
              <a:cs typeface="Times New Roman"/>
            </a:endParaRPr>
          </a:p>
          <a:p>
            <a:pPr marL="259079">
              <a:lnSpc>
                <a:spcPts val="1240"/>
              </a:lnSpc>
              <a:spcBef>
                <a:spcPts val="750"/>
              </a:spcBef>
            </a:pPr>
            <a:r>
              <a:rPr dirty="0" sz="1050" spc="10">
                <a:solidFill>
                  <a:srgbClr val="0000FF"/>
                </a:solidFill>
                <a:latin typeface="Courier New"/>
                <a:cs typeface="Courier New"/>
              </a:rPr>
              <a:t>int </a:t>
            </a:r>
            <a:r>
              <a:rPr dirty="0" sz="1050" spc="10">
                <a:latin typeface="Courier New"/>
                <a:cs typeface="Courier New"/>
              </a:rPr>
              <a:t>ourBestScore;</a:t>
            </a:r>
            <a:endParaRPr sz="1050">
              <a:latin typeface="Courier New"/>
              <a:cs typeface="Courier New"/>
            </a:endParaRPr>
          </a:p>
          <a:p>
            <a:pPr marL="588010" marR="4157345" indent="-329565">
              <a:lnSpc>
                <a:spcPts val="1220"/>
              </a:lnSpc>
              <a:spcBef>
                <a:spcPts val="55"/>
              </a:spcBef>
            </a:pPr>
            <a:r>
              <a:rPr dirty="0" sz="1050" spc="15">
                <a:solidFill>
                  <a:srgbClr val="0000FF"/>
                </a:solidFill>
                <a:latin typeface="Courier New"/>
                <a:cs typeface="Courier New"/>
              </a:rPr>
              <a:t>if </a:t>
            </a:r>
            <a:r>
              <a:rPr dirty="0" sz="1050" spc="10">
                <a:latin typeface="Courier New"/>
                <a:cs typeface="Courier New"/>
              </a:rPr>
              <a:t>(myScore </a:t>
            </a:r>
            <a:r>
              <a:rPr dirty="0" sz="1050" spc="15">
                <a:latin typeface="Courier New"/>
                <a:cs typeface="Courier New"/>
              </a:rPr>
              <a:t>&gt; </a:t>
            </a:r>
            <a:r>
              <a:rPr dirty="0" sz="1050" spc="10">
                <a:latin typeface="Courier New"/>
                <a:cs typeface="Courier New"/>
              </a:rPr>
              <a:t>yourScore) </a:t>
            </a:r>
            <a:r>
              <a:rPr dirty="0" sz="1050" spc="15">
                <a:latin typeface="Courier New"/>
                <a:cs typeface="Courier New"/>
              </a:rPr>
              <a:t>{  </a:t>
            </a:r>
            <a:r>
              <a:rPr dirty="0" sz="1050" spc="10">
                <a:latin typeface="Courier New"/>
                <a:cs typeface="Courier New"/>
              </a:rPr>
              <a:t>ourBestScore </a:t>
            </a:r>
            <a:r>
              <a:rPr dirty="0" sz="1050" spc="15">
                <a:latin typeface="Courier New"/>
                <a:cs typeface="Courier New"/>
              </a:rPr>
              <a:t>=</a:t>
            </a:r>
            <a:r>
              <a:rPr dirty="0" sz="1050" spc="-10">
                <a:latin typeface="Courier New"/>
                <a:cs typeface="Courier New"/>
              </a:rPr>
              <a:t> </a:t>
            </a:r>
            <a:r>
              <a:rPr dirty="0" sz="1050" spc="10">
                <a:latin typeface="Courier New"/>
                <a:cs typeface="Courier New"/>
              </a:rPr>
              <a:t>myScore;</a:t>
            </a:r>
            <a:endParaRPr sz="1050">
              <a:latin typeface="Courier New"/>
              <a:cs typeface="Courier New"/>
            </a:endParaRPr>
          </a:p>
          <a:p>
            <a:pPr marL="259079">
              <a:lnSpc>
                <a:spcPts val="1175"/>
              </a:lnSpc>
            </a:pPr>
            <a:r>
              <a:rPr dirty="0" sz="1050" spc="15">
                <a:latin typeface="Courier New"/>
                <a:cs typeface="Courier New"/>
              </a:rPr>
              <a:t>} </a:t>
            </a:r>
            <a:r>
              <a:rPr dirty="0" sz="1050" spc="10">
                <a:solidFill>
                  <a:srgbClr val="0000FF"/>
                </a:solidFill>
                <a:latin typeface="Courier New"/>
                <a:cs typeface="Courier New"/>
              </a:rPr>
              <a:t>else </a:t>
            </a:r>
            <a:r>
              <a:rPr dirty="0" sz="1050" spc="15">
                <a:latin typeface="Courier New"/>
                <a:cs typeface="Courier New"/>
              </a:rPr>
              <a:t>{</a:t>
            </a:r>
            <a:endParaRPr sz="1050">
              <a:latin typeface="Courier New"/>
              <a:cs typeface="Courier New"/>
            </a:endParaRPr>
          </a:p>
          <a:p>
            <a:pPr algn="ctr" marR="3404235">
              <a:lnSpc>
                <a:spcPts val="1225"/>
              </a:lnSpc>
            </a:pPr>
            <a:r>
              <a:rPr dirty="0" sz="1050" spc="10">
                <a:latin typeface="Courier New"/>
                <a:cs typeface="Courier New"/>
              </a:rPr>
              <a:t>ourBestScore </a:t>
            </a:r>
            <a:r>
              <a:rPr dirty="0" sz="1050" spc="15">
                <a:latin typeface="Courier New"/>
                <a:cs typeface="Courier New"/>
              </a:rPr>
              <a:t>=</a:t>
            </a:r>
            <a:r>
              <a:rPr dirty="0" sz="1050" spc="10">
                <a:latin typeface="Courier New"/>
                <a:cs typeface="Courier New"/>
              </a:rPr>
              <a:t> yourScore;</a:t>
            </a:r>
            <a:endParaRPr sz="1050">
              <a:latin typeface="Courier New"/>
              <a:cs typeface="Courier New"/>
            </a:endParaRPr>
          </a:p>
          <a:p>
            <a:pPr marL="259079">
              <a:lnSpc>
                <a:spcPts val="1240"/>
              </a:lnSpc>
            </a:pPr>
            <a:r>
              <a:rPr dirty="0" sz="1050" spc="15">
                <a:latin typeface="Courier New"/>
                <a:cs typeface="Courier New"/>
              </a:rPr>
              <a:t>}</a:t>
            </a:r>
            <a:endParaRPr sz="1050">
              <a:latin typeface="Courier New"/>
              <a:cs typeface="Courier New"/>
            </a:endParaRPr>
          </a:p>
          <a:p>
            <a:pPr marL="12700" marR="464184">
              <a:lnSpc>
                <a:spcPts val="1660"/>
              </a:lnSpc>
              <a:spcBef>
                <a:spcPts val="840"/>
              </a:spcBef>
            </a:pPr>
            <a:r>
              <a:rPr dirty="0" sz="1450" spc="-10">
                <a:latin typeface="Times New Roman"/>
                <a:cs typeface="Times New Roman"/>
              </a:rPr>
              <a:t>The ternary operator has low precedence. Usually it is evaluated only after all its  subexpressions have been evaluated. The only operators lower in precedence are</a:t>
            </a:r>
            <a:r>
              <a:rPr dirty="0" sz="1450" spc="145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the</a:t>
            </a:r>
            <a:endParaRPr sz="1450">
              <a:latin typeface="Times New Roman"/>
              <a:cs typeface="Times New Roman"/>
            </a:endParaRPr>
          </a:p>
        </p:txBody>
      </p:sp>
      <p:sp>
        <p:nvSpPr>
          <p:cNvPr id="15" name="object 15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31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 </a:t>
            </a:r>
            <a:r>
              <a:rPr dirty="0"/>
              <a:t>14</a:t>
            </a:r>
            <a:r>
              <a:rPr dirty="0"/>
              <a:t> of</a:t>
            </a:r>
            <a:r>
              <a:rPr dirty="0" spc="-90"/>
              <a:t> </a:t>
            </a:r>
            <a:r>
              <a:rPr dirty="0"/>
              <a:t>23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457147" y="941206"/>
            <a:ext cx="6645909" cy="0"/>
          </a:xfrm>
          <a:custGeom>
            <a:avLst/>
            <a:gdLst/>
            <a:ahLst/>
            <a:cxnLst/>
            <a:rect l="l" t="t" r="r" b="b"/>
            <a:pathLst>
              <a:path w="6645909" h="0">
                <a:moveTo>
                  <a:pt x="0" y="0"/>
                </a:moveTo>
                <a:lnTo>
                  <a:pt x="6645601" y="0"/>
                </a:lnTo>
              </a:path>
            </a:pathLst>
          </a:custGeom>
          <a:ln w="9146">
            <a:solidFill>
              <a:srgbClr val="2B2B2B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457147" y="968645"/>
            <a:ext cx="6645909" cy="0"/>
          </a:xfrm>
          <a:custGeom>
            <a:avLst/>
            <a:gdLst/>
            <a:ahLst/>
            <a:cxnLst/>
            <a:rect l="l" t="t" r="r" b="b"/>
            <a:pathLst>
              <a:path w="6645909" h="0">
                <a:moveTo>
                  <a:pt x="0" y="0"/>
                </a:moveTo>
                <a:lnTo>
                  <a:pt x="6645601" y="0"/>
                </a:lnTo>
              </a:path>
            </a:pathLst>
          </a:custGeom>
          <a:ln w="9146">
            <a:solidFill>
              <a:srgbClr val="80808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457147" y="936633"/>
            <a:ext cx="9525" cy="36830"/>
          </a:xfrm>
          <a:custGeom>
            <a:avLst/>
            <a:gdLst/>
            <a:ahLst/>
            <a:cxnLst/>
            <a:rect l="l" t="t" r="r" b="b"/>
            <a:pathLst>
              <a:path w="9525" h="36830">
                <a:moveTo>
                  <a:pt x="0" y="36585"/>
                </a:moveTo>
                <a:lnTo>
                  <a:pt x="0" y="0"/>
                </a:lnTo>
                <a:lnTo>
                  <a:pt x="9141" y="0"/>
                </a:lnTo>
                <a:lnTo>
                  <a:pt x="9141" y="27438"/>
                </a:lnTo>
                <a:lnTo>
                  <a:pt x="0" y="36585"/>
                </a:lnTo>
                <a:close/>
              </a:path>
            </a:pathLst>
          </a:custGeom>
          <a:solidFill>
            <a:srgbClr val="2B2B2B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457143" y="936633"/>
            <a:ext cx="9525" cy="36830"/>
          </a:xfrm>
          <a:custGeom>
            <a:avLst/>
            <a:gdLst/>
            <a:ahLst/>
            <a:cxnLst/>
            <a:rect l="l" t="t" r="r" b="b"/>
            <a:pathLst>
              <a:path w="9525" h="36830">
                <a:moveTo>
                  <a:pt x="0" y="0"/>
                </a:moveTo>
                <a:lnTo>
                  <a:pt x="0" y="36585"/>
                </a:lnTo>
                <a:lnTo>
                  <a:pt x="9141" y="27438"/>
                </a:lnTo>
                <a:lnTo>
                  <a:pt x="9141" y="0"/>
                </a:lnTo>
                <a:lnTo>
                  <a:pt x="0" y="0"/>
                </a:lnTo>
                <a:close/>
              </a:path>
            </a:pathLst>
          </a:custGeom>
          <a:ln w="9141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7093608" y="945779"/>
            <a:ext cx="9525" cy="27940"/>
          </a:xfrm>
          <a:custGeom>
            <a:avLst/>
            <a:gdLst/>
            <a:ahLst/>
            <a:cxnLst/>
            <a:rect l="l" t="t" r="r" b="b"/>
            <a:pathLst>
              <a:path w="9525" h="27940">
                <a:moveTo>
                  <a:pt x="0" y="0"/>
                </a:moveTo>
                <a:lnTo>
                  <a:pt x="9141" y="0"/>
                </a:lnTo>
                <a:lnTo>
                  <a:pt x="9141" y="27438"/>
                </a:lnTo>
                <a:lnTo>
                  <a:pt x="0" y="27438"/>
                </a:lnTo>
                <a:lnTo>
                  <a:pt x="0" y="0"/>
                </a:lnTo>
                <a:close/>
              </a:path>
            </a:pathLst>
          </a:custGeom>
          <a:solidFill>
            <a:srgbClr val="80808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/>
          <p:nvPr/>
        </p:nvSpPr>
        <p:spPr>
          <a:xfrm>
            <a:off x="7093604" y="945779"/>
            <a:ext cx="9525" cy="27940"/>
          </a:xfrm>
          <a:custGeom>
            <a:avLst/>
            <a:gdLst/>
            <a:ahLst/>
            <a:cxnLst/>
            <a:rect l="l" t="t" r="r" b="b"/>
            <a:pathLst>
              <a:path w="9525" h="27940">
                <a:moveTo>
                  <a:pt x="0" y="0"/>
                </a:moveTo>
                <a:lnTo>
                  <a:pt x="9141" y="0"/>
                </a:lnTo>
                <a:lnTo>
                  <a:pt x="9141" y="27438"/>
                </a:lnTo>
                <a:lnTo>
                  <a:pt x="0" y="27438"/>
                </a:lnTo>
                <a:lnTo>
                  <a:pt x="0" y="0"/>
                </a:lnTo>
                <a:close/>
              </a:path>
            </a:pathLst>
          </a:custGeom>
          <a:ln w="9141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/>
          <p:nvPr/>
        </p:nvSpPr>
        <p:spPr>
          <a:xfrm>
            <a:off x="457147" y="2364311"/>
            <a:ext cx="6645909" cy="0"/>
          </a:xfrm>
          <a:custGeom>
            <a:avLst/>
            <a:gdLst/>
            <a:ahLst/>
            <a:cxnLst/>
            <a:rect l="l" t="t" r="r" b="b"/>
            <a:pathLst>
              <a:path w="6645909" h="0">
                <a:moveTo>
                  <a:pt x="0" y="0"/>
                </a:moveTo>
                <a:lnTo>
                  <a:pt x="6645601" y="0"/>
                </a:lnTo>
              </a:path>
            </a:pathLst>
          </a:custGeom>
          <a:ln w="9146">
            <a:solidFill>
              <a:srgbClr val="2B2B2B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/>
          <p:nvPr/>
        </p:nvSpPr>
        <p:spPr>
          <a:xfrm>
            <a:off x="457147" y="2391750"/>
            <a:ext cx="6645909" cy="0"/>
          </a:xfrm>
          <a:custGeom>
            <a:avLst/>
            <a:gdLst/>
            <a:ahLst/>
            <a:cxnLst/>
            <a:rect l="l" t="t" r="r" b="b"/>
            <a:pathLst>
              <a:path w="6645909" h="0">
                <a:moveTo>
                  <a:pt x="0" y="0"/>
                </a:moveTo>
                <a:lnTo>
                  <a:pt x="6645601" y="0"/>
                </a:lnTo>
              </a:path>
            </a:pathLst>
          </a:custGeom>
          <a:ln w="9146">
            <a:solidFill>
              <a:srgbClr val="80808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0" name="object 10"/>
          <p:cNvSpPr/>
          <p:nvPr/>
        </p:nvSpPr>
        <p:spPr>
          <a:xfrm>
            <a:off x="457147" y="2359738"/>
            <a:ext cx="9525" cy="36830"/>
          </a:xfrm>
          <a:custGeom>
            <a:avLst/>
            <a:gdLst/>
            <a:ahLst/>
            <a:cxnLst/>
            <a:rect l="l" t="t" r="r" b="b"/>
            <a:pathLst>
              <a:path w="9525" h="36830">
                <a:moveTo>
                  <a:pt x="0" y="36585"/>
                </a:moveTo>
                <a:lnTo>
                  <a:pt x="0" y="0"/>
                </a:lnTo>
                <a:lnTo>
                  <a:pt x="9141" y="0"/>
                </a:lnTo>
                <a:lnTo>
                  <a:pt x="9141" y="27438"/>
                </a:lnTo>
                <a:lnTo>
                  <a:pt x="0" y="36585"/>
                </a:lnTo>
                <a:close/>
              </a:path>
            </a:pathLst>
          </a:custGeom>
          <a:solidFill>
            <a:srgbClr val="2B2B2B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1" name="object 11"/>
          <p:cNvSpPr/>
          <p:nvPr/>
        </p:nvSpPr>
        <p:spPr>
          <a:xfrm>
            <a:off x="457143" y="2359738"/>
            <a:ext cx="9525" cy="36830"/>
          </a:xfrm>
          <a:custGeom>
            <a:avLst/>
            <a:gdLst/>
            <a:ahLst/>
            <a:cxnLst/>
            <a:rect l="l" t="t" r="r" b="b"/>
            <a:pathLst>
              <a:path w="9525" h="36830">
                <a:moveTo>
                  <a:pt x="0" y="0"/>
                </a:moveTo>
                <a:lnTo>
                  <a:pt x="0" y="36585"/>
                </a:lnTo>
                <a:lnTo>
                  <a:pt x="9141" y="27438"/>
                </a:lnTo>
                <a:lnTo>
                  <a:pt x="9141" y="0"/>
                </a:lnTo>
                <a:lnTo>
                  <a:pt x="0" y="0"/>
                </a:lnTo>
                <a:close/>
              </a:path>
            </a:pathLst>
          </a:custGeom>
          <a:ln w="9141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2" name="object 12"/>
          <p:cNvSpPr/>
          <p:nvPr/>
        </p:nvSpPr>
        <p:spPr>
          <a:xfrm>
            <a:off x="7093608" y="2368885"/>
            <a:ext cx="9525" cy="27940"/>
          </a:xfrm>
          <a:custGeom>
            <a:avLst/>
            <a:gdLst/>
            <a:ahLst/>
            <a:cxnLst/>
            <a:rect l="l" t="t" r="r" b="b"/>
            <a:pathLst>
              <a:path w="9525" h="27939">
                <a:moveTo>
                  <a:pt x="0" y="0"/>
                </a:moveTo>
                <a:lnTo>
                  <a:pt x="9141" y="0"/>
                </a:lnTo>
                <a:lnTo>
                  <a:pt x="9141" y="27438"/>
                </a:lnTo>
                <a:lnTo>
                  <a:pt x="0" y="27438"/>
                </a:lnTo>
                <a:lnTo>
                  <a:pt x="0" y="0"/>
                </a:lnTo>
                <a:close/>
              </a:path>
            </a:pathLst>
          </a:custGeom>
          <a:solidFill>
            <a:srgbClr val="80808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3" name="object 13"/>
          <p:cNvSpPr/>
          <p:nvPr/>
        </p:nvSpPr>
        <p:spPr>
          <a:xfrm>
            <a:off x="7093604" y="2368885"/>
            <a:ext cx="9525" cy="27940"/>
          </a:xfrm>
          <a:custGeom>
            <a:avLst/>
            <a:gdLst/>
            <a:ahLst/>
            <a:cxnLst/>
            <a:rect l="l" t="t" r="r" b="b"/>
            <a:pathLst>
              <a:path w="9525" h="27939">
                <a:moveTo>
                  <a:pt x="0" y="0"/>
                </a:moveTo>
                <a:lnTo>
                  <a:pt x="9141" y="0"/>
                </a:lnTo>
                <a:lnTo>
                  <a:pt x="9141" y="27438"/>
                </a:lnTo>
                <a:lnTo>
                  <a:pt x="0" y="27438"/>
                </a:lnTo>
                <a:lnTo>
                  <a:pt x="0" y="0"/>
                </a:lnTo>
                <a:close/>
              </a:path>
            </a:pathLst>
          </a:custGeom>
          <a:ln w="9141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4" name="object 14"/>
          <p:cNvSpPr txBox="1"/>
          <p:nvPr/>
        </p:nvSpPr>
        <p:spPr>
          <a:xfrm>
            <a:off x="444497" y="417184"/>
            <a:ext cx="6087745" cy="137414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450" spc="-10">
                <a:latin typeface="Times New Roman"/>
                <a:cs typeface="Times New Roman"/>
              </a:rPr>
              <a:t>assignment operators.</a:t>
            </a:r>
            <a:endParaRPr sz="145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600">
              <a:latin typeface="Times New Roman"/>
              <a:cs typeface="Times New Roman"/>
            </a:endParaRPr>
          </a:p>
          <a:p>
            <a:pPr marL="131445">
              <a:lnSpc>
                <a:spcPct val="100000"/>
              </a:lnSpc>
              <a:spcBef>
                <a:spcPts val="1275"/>
              </a:spcBef>
            </a:pPr>
            <a:r>
              <a:rPr dirty="0" sz="1450" spc="-10" b="1">
                <a:solidFill>
                  <a:srgbClr val="57595B"/>
                </a:solidFill>
                <a:latin typeface="Times New Roman"/>
                <a:cs typeface="Times New Roman"/>
              </a:rPr>
              <a:t>Note</a:t>
            </a:r>
            <a:endParaRPr sz="1450">
              <a:latin typeface="Times New Roman"/>
              <a:cs typeface="Times New Roman"/>
            </a:endParaRPr>
          </a:p>
          <a:p>
            <a:pPr marL="259079" marR="5080">
              <a:lnSpc>
                <a:spcPts val="1660"/>
              </a:lnSpc>
              <a:spcBef>
                <a:spcPts val="755"/>
              </a:spcBef>
            </a:pPr>
            <a:r>
              <a:rPr dirty="0" sz="1450" spc="-10">
                <a:latin typeface="Times New Roman"/>
                <a:cs typeface="Times New Roman"/>
              </a:rPr>
              <a:t>The ternary operator is </a:t>
            </a:r>
            <a:r>
              <a:rPr dirty="0" sz="1450" spc="-5">
                <a:latin typeface="Times New Roman"/>
                <a:cs typeface="Times New Roman"/>
              </a:rPr>
              <a:t>of </a:t>
            </a:r>
            <a:r>
              <a:rPr dirty="0" sz="1450" spc="-10">
                <a:latin typeface="Times New Roman"/>
                <a:cs typeface="Times New Roman"/>
              </a:rPr>
              <a:t>primary benefit to experienced programmers creating  complex expressions.</a:t>
            </a:r>
            <a:endParaRPr sz="1450">
              <a:latin typeface="Times New Roman"/>
              <a:cs typeface="Times New Roman"/>
            </a:endParaRPr>
          </a:p>
        </p:txBody>
      </p:sp>
      <p:sp>
        <p:nvSpPr>
          <p:cNvPr id="15" name="object 15"/>
          <p:cNvSpPr/>
          <p:nvPr/>
        </p:nvSpPr>
        <p:spPr>
          <a:xfrm>
            <a:off x="777137" y="5204234"/>
            <a:ext cx="91411" cy="9146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6" name="object 16"/>
          <p:cNvSpPr/>
          <p:nvPr/>
        </p:nvSpPr>
        <p:spPr>
          <a:xfrm>
            <a:off x="777137" y="6850560"/>
            <a:ext cx="91411" cy="9146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7" name="object 17"/>
          <p:cNvSpPr/>
          <p:nvPr/>
        </p:nvSpPr>
        <p:spPr>
          <a:xfrm>
            <a:off x="777137" y="7829209"/>
            <a:ext cx="91411" cy="9146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8" name="object 18"/>
          <p:cNvSpPr txBox="1"/>
          <p:nvPr/>
        </p:nvSpPr>
        <p:spPr>
          <a:xfrm>
            <a:off x="444494" y="2449396"/>
            <a:ext cx="6667500" cy="7368540"/>
          </a:xfrm>
          <a:prstGeom prst="rect">
            <a:avLst/>
          </a:prstGeom>
        </p:spPr>
        <p:txBody>
          <a:bodyPr wrap="square" lIns="0" tIns="11239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885"/>
              </a:spcBef>
            </a:pPr>
            <a:r>
              <a:rPr dirty="0" sz="1650" b="1">
                <a:latin typeface="Times New Roman"/>
                <a:cs typeface="Times New Roman"/>
              </a:rPr>
              <a:t>For</a:t>
            </a:r>
            <a:r>
              <a:rPr dirty="0" sz="1650" spc="-35" b="1">
                <a:latin typeface="Times New Roman"/>
                <a:cs typeface="Times New Roman"/>
              </a:rPr>
              <a:t> </a:t>
            </a:r>
            <a:r>
              <a:rPr dirty="0" sz="1650" b="1">
                <a:latin typeface="Times New Roman"/>
                <a:cs typeface="Times New Roman"/>
              </a:rPr>
              <a:t>Loops</a:t>
            </a:r>
            <a:endParaRPr sz="1650">
              <a:latin typeface="Times New Roman"/>
              <a:cs typeface="Times New Roman"/>
            </a:endParaRPr>
          </a:p>
          <a:p>
            <a:pPr marL="12700" marR="140970">
              <a:lnSpc>
                <a:spcPct val="99300"/>
              </a:lnSpc>
              <a:spcBef>
                <a:spcPts val="680"/>
              </a:spcBef>
            </a:pPr>
            <a:r>
              <a:rPr dirty="0" sz="1450" spc="-10">
                <a:latin typeface="Times New Roman"/>
                <a:cs typeface="Times New Roman"/>
              </a:rPr>
              <a:t>A </a:t>
            </a:r>
            <a:r>
              <a:rPr dirty="0" sz="1450" spc="-10">
                <a:latin typeface="Courier New"/>
                <a:cs typeface="Courier New"/>
              </a:rPr>
              <a:t>for </a:t>
            </a:r>
            <a:r>
              <a:rPr dirty="0" sz="1450" spc="-10">
                <a:latin typeface="Times New Roman"/>
                <a:cs typeface="Times New Roman"/>
              </a:rPr>
              <a:t>loop is used to repeat </a:t>
            </a:r>
            <a:r>
              <a:rPr dirty="0" sz="1450" spc="-5">
                <a:latin typeface="Times New Roman"/>
                <a:cs typeface="Times New Roman"/>
              </a:rPr>
              <a:t>a </a:t>
            </a:r>
            <a:r>
              <a:rPr dirty="0" sz="1450" spc="-10">
                <a:latin typeface="Times New Roman"/>
                <a:cs typeface="Times New Roman"/>
              </a:rPr>
              <a:t>statement until </a:t>
            </a:r>
            <a:r>
              <a:rPr dirty="0" sz="1450" spc="-5">
                <a:latin typeface="Times New Roman"/>
                <a:cs typeface="Times New Roman"/>
              </a:rPr>
              <a:t>a </a:t>
            </a:r>
            <a:r>
              <a:rPr dirty="0" sz="1450" spc="-10">
                <a:latin typeface="Times New Roman"/>
                <a:cs typeface="Times New Roman"/>
              </a:rPr>
              <a:t>condition is met. Although </a:t>
            </a:r>
            <a:r>
              <a:rPr dirty="0" sz="1450" spc="-10">
                <a:latin typeface="Courier New"/>
                <a:cs typeface="Courier New"/>
              </a:rPr>
              <a:t>for </a:t>
            </a:r>
            <a:r>
              <a:rPr dirty="0" sz="1450" spc="-10">
                <a:latin typeface="Times New Roman"/>
                <a:cs typeface="Times New Roman"/>
              </a:rPr>
              <a:t>loops  frequently are used for simple iteration in which </a:t>
            </a:r>
            <a:r>
              <a:rPr dirty="0" sz="1450" spc="-5">
                <a:latin typeface="Times New Roman"/>
                <a:cs typeface="Times New Roman"/>
              </a:rPr>
              <a:t>a </a:t>
            </a:r>
            <a:r>
              <a:rPr dirty="0" sz="1450" spc="-10">
                <a:latin typeface="Times New Roman"/>
                <a:cs typeface="Times New Roman"/>
              </a:rPr>
              <a:t>statement is repeated </a:t>
            </a:r>
            <a:r>
              <a:rPr dirty="0" sz="1450" spc="-5">
                <a:latin typeface="Times New Roman"/>
                <a:cs typeface="Times New Roman"/>
              </a:rPr>
              <a:t>a </a:t>
            </a:r>
            <a:r>
              <a:rPr dirty="0" sz="1450" spc="-10">
                <a:latin typeface="Times New Roman"/>
                <a:cs typeface="Times New Roman"/>
              </a:rPr>
              <a:t>certain number  </a:t>
            </a:r>
            <a:r>
              <a:rPr dirty="0" sz="1450" spc="-5">
                <a:latin typeface="Times New Roman"/>
                <a:cs typeface="Times New Roman"/>
              </a:rPr>
              <a:t>of </a:t>
            </a:r>
            <a:r>
              <a:rPr dirty="0" sz="1450" spc="-10">
                <a:latin typeface="Times New Roman"/>
                <a:cs typeface="Times New Roman"/>
              </a:rPr>
              <a:t>times, </a:t>
            </a:r>
            <a:r>
              <a:rPr dirty="0" sz="1450" spc="-10">
                <a:latin typeface="Courier New"/>
                <a:cs typeface="Courier New"/>
              </a:rPr>
              <a:t>for</a:t>
            </a:r>
            <a:r>
              <a:rPr dirty="0" sz="1450" spc="-459">
                <a:latin typeface="Courier New"/>
                <a:cs typeface="Courier New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loops can </a:t>
            </a:r>
            <a:r>
              <a:rPr dirty="0" sz="1450" spc="-5">
                <a:latin typeface="Times New Roman"/>
                <a:cs typeface="Times New Roman"/>
              </a:rPr>
              <a:t>be </a:t>
            </a:r>
            <a:r>
              <a:rPr dirty="0" sz="1450" spc="-10">
                <a:latin typeface="Times New Roman"/>
                <a:cs typeface="Times New Roman"/>
              </a:rPr>
              <a:t>used for just about any kind </a:t>
            </a:r>
            <a:r>
              <a:rPr dirty="0" sz="1450" spc="-5">
                <a:latin typeface="Times New Roman"/>
                <a:cs typeface="Times New Roman"/>
              </a:rPr>
              <a:t>of </a:t>
            </a:r>
            <a:r>
              <a:rPr dirty="0" sz="1450" spc="-10">
                <a:latin typeface="Times New Roman"/>
                <a:cs typeface="Times New Roman"/>
              </a:rPr>
              <a:t>loop.</a:t>
            </a:r>
            <a:endParaRPr sz="145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780"/>
              </a:spcBef>
            </a:pPr>
            <a:r>
              <a:rPr dirty="0" sz="1450" spc="-10">
                <a:latin typeface="Times New Roman"/>
                <a:cs typeface="Times New Roman"/>
              </a:rPr>
              <a:t>The </a:t>
            </a:r>
            <a:r>
              <a:rPr dirty="0" sz="1450" spc="-10">
                <a:latin typeface="Courier New"/>
                <a:cs typeface="Courier New"/>
              </a:rPr>
              <a:t>for</a:t>
            </a:r>
            <a:r>
              <a:rPr dirty="0" sz="1450" spc="-480">
                <a:latin typeface="Courier New"/>
                <a:cs typeface="Courier New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loop in Java has the following structure:</a:t>
            </a:r>
            <a:endParaRPr sz="145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45"/>
              </a:spcBef>
            </a:pPr>
            <a:endParaRPr sz="2300">
              <a:latin typeface="Times New Roman"/>
              <a:cs typeface="Times New Roman"/>
            </a:endParaRPr>
          </a:p>
          <a:p>
            <a:pPr marL="259079">
              <a:lnSpc>
                <a:spcPct val="100000"/>
              </a:lnSpc>
              <a:spcBef>
                <a:spcPts val="5"/>
              </a:spcBef>
            </a:pPr>
            <a:r>
              <a:rPr dirty="0" sz="1050" spc="10">
                <a:solidFill>
                  <a:srgbClr val="0000FF"/>
                </a:solidFill>
                <a:latin typeface="Courier New"/>
                <a:cs typeface="Courier New"/>
              </a:rPr>
              <a:t>for </a:t>
            </a:r>
            <a:r>
              <a:rPr dirty="0" sz="1050" spc="10">
                <a:latin typeface="Courier New"/>
                <a:cs typeface="Courier New"/>
              </a:rPr>
              <a:t>(</a:t>
            </a:r>
            <a:r>
              <a:rPr dirty="0" sz="1050" spc="10" i="1">
                <a:latin typeface="Courier New"/>
                <a:cs typeface="Courier New"/>
              </a:rPr>
              <a:t>initialization</a:t>
            </a:r>
            <a:r>
              <a:rPr dirty="0" sz="1050" spc="10">
                <a:latin typeface="Courier New"/>
                <a:cs typeface="Courier New"/>
              </a:rPr>
              <a:t>; </a:t>
            </a:r>
            <a:r>
              <a:rPr dirty="0" sz="1050" spc="10" i="1">
                <a:latin typeface="Courier New"/>
                <a:cs typeface="Courier New"/>
              </a:rPr>
              <a:t>test</a:t>
            </a:r>
            <a:r>
              <a:rPr dirty="0" sz="1050" spc="10">
                <a:latin typeface="Courier New"/>
                <a:cs typeface="Courier New"/>
              </a:rPr>
              <a:t>; </a:t>
            </a:r>
            <a:r>
              <a:rPr dirty="0" sz="1050" spc="10" i="1">
                <a:latin typeface="Courier New"/>
                <a:cs typeface="Courier New"/>
              </a:rPr>
              <a:t>increment</a:t>
            </a:r>
            <a:r>
              <a:rPr dirty="0" sz="1050" spc="10">
                <a:latin typeface="Courier New"/>
                <a:cs typeface="Courier New"/>
              </a:rPr>
              <a:t>)</a:t>
            </a:r>
            <a:r>
              <a:rPr dirty="0" sz="1050" spc="30">
                <a:latin typeface="Courier New"/>
                <a:cs typeface="Courier New"/>
              </a:rPr>
              <a:t> </a:t>
            </a:r>
            <a:r>
              <a:rPr dirty="0" sz="1050" spc="15">
                <a:latin typeface="Courier New"/>
                <a:cs typeface="Courier New"/>
              </a:rPr>
              <a:t>{</a:t>
            </a:r>
            <a:endParaRPr sz="1050">
              <a:latin typeface="Courier New"/>
              <a:cs typeface="Courier New"/>
            </a:endParaRPr>
          </a:p>
          <a:p>
            <a:pPr marL="588010">
              <a:lnSpc>
                <a:spcPts val="1240"/>
              </a:lnSpc>
              <a:spcBef>
                <a:spcPts val="35"/>
              </a:spcBef>
            </a:pPr>
            <a:r>
              <a:rPr dirty="0" sz="1050" spc="10" i="1">
                <a:latin typeface="Courier New"/>
                <a:cs typeface="Courier New"/>
              </a:rPr>
              <a:t>statement</a:t>
            </a:r>
            <a:r>
              <a:rPr dirty="0" sz="1050" spc="10">
                <a:latin typeface="Courier New"/>
                <a:cs typeface="Courier New"/>
              </a:rPr>
              <a:t>;</a:t>
            </a:r>
            <a:endParaRPr sz="1050">
              <a:latin typeface="Courier New"/>
              <a:cs typeface="Courier New"/>
            </a:endParaRPr>
          </a:p>
          <a:p>
            <a:pPr marL="259079">
              <a:lnSpc>
                <a:spcPts val="1240"/>
              </a:lnSpc>
            </a:pPr>
            <a:r>
              <a:rPr dirty="0" sz="1050" spc="15">
                <a:latin typeface="Courier New"/>
                <a:cs typeface="Courier New"/>
              </a:rPr>
              <a:t>}</a:t>
            </a:r>
            <a:endParaRPr sz="1050">
              <a:latin typeface="Courier New"/>
              <a:cs typeface="Courier New"/>
            </a:endParaRPr>
          </a:p>
          <a:p>
            <a:pPr marL="12700">
              <a:lnSpc>
                <a:spcPct val="100000"/>
              </a:lnSpc>
              <a:spcBef>
                <a:spcPts val="715"/>
              </a:spcBef>
            </a:pPr>
            <a:r>
              <a:rPr dirty="0" sz="1450" spc="-10">
                <a:latin typeface="Times New Roman"/>
                <a:cs typeface="Times New Roman"/>
              </a:rPr>
              <a:t>The start </a:t>
            </a:r>
            <a:r>
              <a:rPr dirty="0" sz="1450" spc="-5">
                <a:latin typeface="Times New Roman"/>
                <a:cs typeface="Times New Roman"/>
              </a:rPr>
              <a:t>of </a:t>
            </a:r>
            <a:r>
              <a:rPr dirty="0" sz="1450" spc="-10">
                <a:latin typeface="Times New Roman"/>
                <a:cs typeface="Times New Roman"/>
              </a:rPr>
              <a:t>the </a:t>
            </a:r>
            <a:r>
              <a:rPr dirty="0" sz="1450" spc="-10">
                <a:latin typeface="Courier New"/>
                <a:cs typeface="Courier New"/>
              </a:rPr>
              <a:t>for</a:t>
            </a:r>
            <a:r>
              <a:rPr dirty="0" sz="1450" spc="-490">
                <a:latin typeface="Courier New"/>
                <a:cs typeface="Courier New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loop has three parts:</a:t>
            </a:r>
            <a:endParaRPr sz="1450">
              <a:latin typeface="Times New Roman"/>
              <a:cs typeface="Times New Roman"/>
            </a:endParaRPr>
          </a:p>
          <a:p>
            <a:pPr marL="441959" marR="35560" indent="27305">
              <a:lnSpc>
                <a:spcPts val="1730"/>
              </a:lnSpc>
              <a:spcBef>
                <a:spcPts val="850"/>
              </a:spcBef>
            </a:pPr>
            <a:r>
              <a:rPr dirty="0" sz="1450" spc="-10">
                <a:latin typeface="Times New Roman"/>
                <a:cs typeface="Times New Roman"/>
              </a:rPr>
              <a:t>The </a:t>
            </a:r>
            <a:r>
              <a:rPr dirty="0" sz="1450" spc="-15" i="1">
                <a:latin typeface="Courier New"/>
                <a:cs typeface="Courier New"/>
              </a:rPr>
              <a:t>initialization</a:t>
            </a:r>
            <a:r>
              <a:rPr dirty="0" sz="1450" spc="-340" i="1">
                <a:latin typeface="Courier New"/>
                <a:cs typeface="Courier New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is an expression that initializes the start </a:t>
            </a:r>
            <a:r>
              <a:rPr dirty="0" sz="1450" spc="-5">
                <a:latin typeface="Times New Roman"/>
                <a:cs typeface="Times New Roman"/>
              </a:rPr>
              <a:t>of </a:t>
            </a:r>
            <a:r>
              <a:rPr dirty="0" sz="1450" spc="-10">
                <a:latin typeface="Times New Roman"/>
                <a:cs typeface="Times New Roman"/>
              </a:rPr>
              <a:t>the loop. If you  have </a:t>
            </a:r>
            <a:r>
              <a:rPr dirty="0" sz="1450" spc="-5">
                <a:latin typeface="Times New Roman"/>
                <a:cs typeface="Times New Roman"/>
              </a:rPr>
              <a:t>a </a:t>
            </a:r>
            <a:r>
              <a:rPr dirty="0" sz="1450" spc="-10">
                <a:latin typeface="Times New Roman"/>
                <a:cs typeface="Times New Roman"/>
              </a:rPr>
              <a:t>loop index, this expression might declare and initialize it, such as </a:t>
            </a:r>
            <a:r>
              <a:rPr dirty="0" sz="1450" spc="-10">
                <a:latin typeface="Courier New"/>
                <a:cs typeface="Courier New"/>
              </a:rPr>
              <a:t>int i</a:t>
            </a:r>
            <a:r>
              <a:rPr dirty="0" sz="1450" spc="135">
                <a:latin typeface="Courier New"/>
                <a:cs typeface="Courier New"/>
              </a:rPr>
              <a:t> </a:t>
            </a:r>
            <a:r>
              <a:rPr dirty="0" sz="1450" spc="-10">
                <a:latin typeface="Courier New"/>
                <a:cs typeface="Courier New"/>
              </a:rPr>
              <a:t>=</a:t>
            </a:r>
            <a:endParaRPr sz="1450">
              <a:latin typeface="Courier New"/>
              <a:cs typeface="Courier New"/>
            </a:endParaRPr>
          </a:p>
          <a:p>
            <a:pPr marL="441959" marR="30480">
              <a:lnSpc>
                <a:spcPct val="99300"/>
              </a:lnSpc>
              <a:spcBef>
                <a:spcPts val="15"/>
              </a:spcBef>
            </a:pPr>
            <a:r>
              <a:rPr dirty="0" sz="1450" spc="-10">
                <a:latin typeface="Courier New"/>
                <a:cs typeface="Courier New"/>
              </a:rPr>
              <a:t>0</a:t>
            </a:r>
            <a:r>
              <a:rPr dirty="0" sz="1450" spc="-10">
                <a:latin typeface="Times New Roman"/>
                <a:cs typeface="Times New Roman"/>
              </a:rPr>
              <a:t>. </a:t>
            </a:r>
            <a:r>
              <a:rPr dirty="0" sz="1450" spc="-30">
                <a:latin typeface="Times New Roman"/>
                <a:cs typeface="Times New Roman"/>
              </a:rPr>
              <a:t>Variables </a:t>
            </a:r>
            <a:r>
              <a:rPr dirty="0" sz="1450" spc="-10">
                <a:latin typeface="Times New Roman"/>
                <a:cs typeface="Times New Roman"/>
              </a:rPr>
              <a:t>that you declare in this part </a:t>
            </a:r>
            <a:r>
              <a:rPr dirty="0" sz="1450" spc="-5">
                <a:latin typeface="Times New Roman"/>
                <a:cs typeface="Times New Roman"/>
              </a:rPr>
              <a:t>of </a:t>
            </a:r>
            <a:r>
              <a:rPr dirty="0" sz="1450" spc="-10">
                <a:latin typeface="Times New Roman"/>
                <a:cs typeface="Times New Roman"/>
              </a:rPr>
              <a:t>the </a:t>
            </a:r>
            <a:r>
              <a:rPr dirty="0" sz="1450" spc="-10">
                <a:latin typeface="Courier New"/>
                <a:cs typeface="Courier New"/>
              </a:rPr>
              <a:t>for </a:t>
            </a:r>
            <a:r>
              <a:rPr dirty="0" sz="1450" spc="-10">
                <a:latin typeface="Times New Roman"/>
                <a:cs typeface="Times New Roman"/>
              </a:rPr>
              <a:t>loop are local to the loop itself.  They cease to exist after the loop is finished executing. </a:t>
            </a:r>
            <a:r>
              <a:rPr dirty="0" sz="1450" spc="-60">
                <a:latin typeface="Times New Roman"/>
                <a:cs typeface="Times New Roman"/>
              </a:rPr>
              <a:t>You </a:t>
            </a:r>
            <a:r>
              <a:rPr dirty="0" sz="1450" spc="-10">
                <a:latin typeface="Times New Roman"/>
                <a:cs typeface="Times New Roman"/>
              </a:rPr>
              <a:t>can initialize more than  </a:t>
            </a:r>
            <a:r>
              <a:rPr dirty="0" sz="1450" spc="-5">
                <a:latin typeface="Times New Roman"/>
                <a:cs typeface="Times New Roman"/>
              </a:rPr>
              <a:t>one </a:t>
            </a:r>
            <a:r>
              <a:rPr dirty="0" sz="1450" spc="-10">
                <a:latin typeface="Times New Roman"/>
                <a:cs typeface="Times New Roman"/>
              </a:rPr>
              <a:t>variable in this section by separating each expression with </a:t>
            </a:r>
            <a:r>
              <a:rPr dirty="0" sz="1450" spc="-5">
                <a:latin typeface="Times New Roman"/>
                <a:cs typeface="Times New Roman"/>
              </a:rPr>
              <a:t>a </a:t>
            </a:r>
            <a:r>
              <a:rPr dirty="0" sz="1450" spc="-10">
                <a:latin typeface="Times New Roman"/>
                <a:cs typeface="Times New Roman"/>
              </a:rPr>
              <a:t>comma. The  statement</a:t>
            </a:r>
            <a:r>
              <a:rPr dirty="0" sz="1450" spc="-5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Courier New"/>
                <a:cs typeface="Courier New"/>
              </a:rPr>
              <a:t>int</a:t>
            </a:r>
            <a:r>
              <a:rPr dirty="0" sz="1450" spc="-5">
                <a:latin typeface="Courier New"/>
                <a:cs typeface="Courier New"/>
              </a:rPr>
              <a:t> </a:t>
            </a:r>
            <a:r>
              <a:rPr dirty="0" sz="1450" spc="-10">
                <a:latin typeface="Courier New"/>
                <a:cs typeface="Courier New"/>
              </a:rPr>
              <a:t>i</a:t>
            </a:r>
            <a:r>
              <a:rPr dirty="0" sz="1450" spc="-5">
                <a:latin typeface="Courier New"/>
                <a:cs typeface="Courier New"/>
              </a:rPr>
              <a:t> </a:t>
            </a:r>
            <a:r>
              <a:rPr dirty="0" sz="1450" spc="-10">
                <a:latin typeface="Courier New"/>
                <a:cs typeface="Courier New"/>
              </a:rPr>
              <a:t>=</a:t>
            </a:r>
            <a:r>
              <a:rPr dirty="0" sz="1450" spc="-5">
                <a:latin typeface="Courier New"/>
                <a:cs typeface="Courier New"/>
              </a:rPr>
              <a:t> </a:t>
            </a:r>
            <a:r>
              <a:rPr dirty="0" sz="1450" spc="-10">
                <a:latin typeface="Courier New"/>
                <a:cs typeface="Courier New"/>
              </a:rPr>
              <a:t>0,</a:t>
            </a:r>
            <a:r>
              <a:rPr dirty="0" sz="1450" spc="-5">
                <a:latin typeface="Courier New"/>
                <a:cs typeface="Courier New"/>
              </a:rPr>
              <a:t> </a:t>
            </a:r>
            <a:r>
              <a:rPr dirty="0" sz="1450" spc="-10">
                <a:latin typeface="Courier New"/>
                <a:cs typeface="Courier New"/>
              </a:rPr>
              <a:t>j</a:t>
            </a:r>
            <a:r>
              <a:rPr dirty="0" sz="1450" spc="-5">
                <a:latin typeface="Courier New"/>
                <a:cs typeface="Courier New"/>
              </a:rPr>
              <a:t> </a:t>
            </a:r>
            <a:r>
              <a:rPr dirty="0" sz="1450" spc="-10">
                <a:latin typeface="Courier New"/>
                <a:cs typeface="Courier New"/>
              </a:rPr>
              <a:t>=</a:t>
            </a:r>
            <a:r>
              <a:rPr dirty="0" sz="1450" spc="-5">
                <a:latin typeface="Courier New"/>
                <a:cs typeface="Courier New"/>
              </a:rPr>
              <a:t> </a:t>
            </a:r>
            <a:r>
              <a:rPr dirty="0" sz="1450" spc="-10">
                <a:latin typeface="Courier New"/>
                <a:cs typeface="Courier New"/>
              </a:rPr>
              <a:t>10</a:t>
            </a:r>
            <a:r>
              <a:rPr dirty="0" sz="1450" spc="-515">
                <a:latin typeface="Courier New"/>
                <a:cs typeface="Courier New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in</a:t>
            </a:r>
            <a:r>
              <a:rPr dirty="0" sz="1450" spc="-5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this</a:t>
            </a:r>
            <a:r>
              <a:rPr dirty="0" sz="1450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section</a:t>
            </a:r>
            <a:r>
              <a:rPr dirty="0" sz="1450" spc="-5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would</a:t>
            </a:r>
            <a:r>
              <a:rPr dirty="0" sz="1450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declare</a:t>
            </a:r>
            <a:r>
              <a:rPr dirty="0" sz="1450" spc="-5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the</a:t>
            </a:r>
            <a:r>
              <a:rPr dirty="0" sz="1450" spc="-5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variables</a:t>
            </a:r>
            <a:r>
              <a:rPr dirty="0" sz="1450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Courier New"/>
                <a:cs typeface="Courier New"/>
              </a:rPr>
              <a:t>i</a:t>
            </a:r>
            <a:r>
              <a:rPr dirty="0" sz="1450" spc="-515">
                <a:latin typeface="Courier New"/>
                <a:cs typeface="Courier New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and  </a:t>
            </a:r>
            <a:r>
              <a:rPr dirty="0" sz="1450" spc="-10">
                <a:latin typeface="Courier New"/>
                <a:cs typeface="Courier New"/>
              </a:rPr>
              <a:t>j</a:t>
            </a:r>
            <a:r>
              <a:rPr dirty="0" sz="1450" spc="-10">
                <a:latin typeface="Times New Roman"/>
                <a:cs typeface="Times New Roman"/>
              </a:rPr>
              <a:t>, and both would </a:t>
            </a:r>
            <a:r>
              <a:rPr dirty="0" sz="1450" spc="-5">
                <a:latin typeface="Times New Roman"/>
                <a:cs typeface="Times New Roman"/>
              </a:rPr>
              <a:t>be </a:t>
            </a:r>
            <a:r>
              <a:rPr dirty="0" sz="1450" spc="-10">
                <a:latin typeface="Times New Roman"/>
                <a:cs typeface="Times New Roman"/>
              </a:rPr>
              <a:t>local to the</a:t>
            </a:r>
            <a:r>
              <a:rPr dirty="0" sz="1450" spc="25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loop.</a:t>
            </a:r>
            <a:endParaRPr sz="1450">
              <a:latin typeface="Times New Roman"/>
              <a:cs typeface="Times New Roman"/>
            </a:endParaRPr>
          </a:p>
          <a:p>
            <a:pPr marL="441959" marR="5080" indent="27305">
              <a:lnSpc>
                <a:spcPct val="102099"/>
              </a:lnSpc>
              <a:spcBef>
                <a:spcPts val="740"/>
              </a:spcBef>
            </a:pPr>
            <a:r>
              <a:rPr dirty="0" sz="1450" spc="-10">
                <a:latin typeface="Times New Roman"/>
                <a:cs typeface="Times New Roman"/>
              </a:rPr>
              <a:t>The </a:t>
            </a:r>
            <a:r>
              <a:rPr dirty="0" sz="1450" spc="-10" i="1">
                <a:latin typeface="Courier New"/>
                <a:cs typeface="Courier New"/>
              </a:rPr>
              <a:t>test </a:t>
            </a:r>
            <a:r>
              <a:rPr dirty="0" sz="1450" spc="-10">
                <a:latin typeface="Times New Roman"/>
                <a:cs typeface="Times New Roman"/>
              </a:rPr>
              <a:t>is the test that occurs before each pass </a:t>
            </a:r>
            <a:r>
              <a:rPr dirty="0" sz="1450" spc="-5">
                <a:latin typeface="Times New Roman"/>
                <a:cs typeface="Times New Roman"/>
              </a:rPr>
              <a:t>of </a:t>
            </a:r>
            <a:r>
              <a:rPr dirty="0" sz="1450" spc="-10">
                <a:latin typeface="Times New Roman"/>
                <a:cs typeface="Times New Roman"/>
              </a:rPr>
              <a:t>the loop. The test must </a:t>
            </a:r>
            <a:r>
              <a:rPr dirty="0" sz="1450" spc="-5">
                <a:latin typeface="Times New Roman"/>
                <a:cs typeface="Times New Roman"/>
              </a:rPr>
              <a:t>be a  </a:t>
            </a:r>
            <a:r>
              <a:rPr dirty="0" sz="1450" spc="-10">
                <a:latin typeface="Times New Roman"/>
                <a:cs typeface="Times New Roman"/>
              </a:rPr>
              <a:t>Boolean expression </a:t>
            </a:r>
            <a:r>
              <a:rPr dirty="0" sz="1450" spc="-5">
                <a:latin typeface="Times New Roman"/>
                <a:cs typeface="Times New Roman"/>
              </a:rPr>
              <a:t>or a </a:t>
            </a:r>
            <a:r>
              <a:rPr dirty="0" sz="1450" spc="-10">
                <a:latin typeface="Times New Roman"/>
                <a:cs typeface="Times New Roman"/>
              </a:rPr>
              <a:t>function that returns </a:t>
            </a:r>
            <a:r>
              <a:rPr dirty="0" sz="1450" spc="-5">
                <a:latin typeface="Times New Roman"/>
                <a:cs typeface="Times New Roman"/>
              </a:rPr>
              <a:t>a </a:t>
            </a:r>
            <a:r>
              <a:rPr dirty="0" sz="1450" spc="-15">
                <a:latin typeface="Courier New"/>
                <a:cs typeface="Courier New"/>
              </a:rPr>
              <a:t>boolean </a:t>
            </a:r>
            <a:r>
              <a:rPr dirty="0" sz="1450" spc="-10">
                <a:latin typeface="Times New Roman"/>
                <a:cs typeface="Times New Roman"/>
              </a:rPr>
              <a:t>value, such as </a:t>
            </a:r>
            <a:r>
              <a:rPr dirty="0" sz="1450" spc="-10">
                <a:latin typeface="Courier New"/>
                <a:cs typeface="Courier New"/>
              </a:rPr>
              <a:t>i &lt;</a:t>
            </a:r>
            <a:r>
              <a:rPr dirty="0" sz="1450" spc="-380">
                <a:latin typeface="Courier New"/>
                <a:cs typeface="Courier New"/>
              </a:rPr>
              <a:t> </a:t>
            </a:r>
            <a:r>
              <a:rPr dirty="0" sz="1450" spc="-10">
                <a:latin typeface="Courier New"/>
                <a:cs typeface="Courier New"/>
              </a:rPr>
              <a:t>10</a:t>
            </a:r>
            <a:r>
              <a:rPr dirty="0" sz="1450" spc="-10">
                <a:latin typeface="Times New Roman"/>
                <a:cs typeface="Times New Roman"/>
              </a:rPr>
              <a:t>. If  the test is </a:t>
            </a:r>
            <a:r>
              <a:rPr dirty="0" sz="1450" spc="-10">
                <a:latin typeface="Courier New"/>
                <a:cs typeface="Courier New"/>
              </a:rPr>
              <a:t>true</a:t>
            </a:r>
            <a:r>
              <a:rPr dirty="0" sz="1450" spc="-10">
                <a:latin typeface="Times New Roman"/>
                <a:cs typeface="Times New Roman"/>
              </a:rPr>
              <a:t>, the loop executes. When the test is </a:t>
            </a:r>
            <a:r>
              <a:rPr dirty="0" sz="1450" spc="-10">
                <a:latin typeface="Courier New"/>
                <a:cs typeface="Courier New"/>
              </a:rPr>
              <a:t>false</a:t>
            </a:r>
            <a:r>
              <a:rPr dirty="0" sz="1450" spc="-10">
                <a:latin typeface="Times New Roman"/>
                <a:cs typeface="Times New Roman"/>
              </a:rPr>
              <a:t>, the loop stops  executing.</a:t>
            </a:r>
            <a:endParaRPr sz="1450">
              <a:latin typeface="Times New Roman"/>
              <a:cs typeface="Times New Roman"/>
            </a:endParaRPr>
          </a:p>
          <a:p>
            <a:pPr marL="441959" marR="5080" indent="27305">
              <a:lnSpc>
                <a:spcPct val="99300"/>
              </a:lnSpc>
              <a:spcBef>
                <a:spcPts val="650"/>
              </a:spcBef>
            </a:pPr>
            <a:r>
              <a:rPr dirty="0" sz="1450" spc="-10">
                <a:latin typeface="Times New Roman"/>
                <a:cs typeface="Times New Roman"/>
              </a:rPr>
              <a:t>The </a:t>
            </a:r>
            <a:r>
              <a:rPr dirty="0" sz="1450" spc="-15" i="1">
                <a:latin typeface="Courier New"/>
                <a:cs typeface="Courier New"/>
              </a:rPr>
              <a:t>increment </a:t>
            </a:r>
            <a:r>
              <a:rPr dirty="0" sz="1450" spc="-10">
                <a:latin typeface="Times New Roman"/>
                <a:cs typeface="Times New Roman"/>
              </a:rPr>
              <a:t>is any expression </a:t>
            </a:r>
            <a:r>
              <a:rPr dirty="0" sz="1450" spc="-5">
                <a:latin typeface="Times New Roman"/>
                <a:cs typeface="Times New Roman"/>
              </a:rPr>
              <a:t>or </a:t>
            </a:r>
            <a:r>
              <a:rPr dirty="0" sz="1450" spc="-10">
                <a:latin typeface="Times New Roman"/>
                <a:cs typeface="Times New Roman"/>
              </a:rPr>
              <a:t>method call. </a:t>
            </a:r>
            <a:r>
              <a:rPr dirty="0" sz="1450" spc="-20">
                <a:latin typeface="Times New Roman"/>
                <a:cs typeface="Times New Roman"/>
              </a:rPr>
              <a:t>Commonly, </a:t>
            </a:r>
            <a:r>
              <a:rPr dirty="0" sz="1450" spc="-10">
                <a:latin typeface="Times New Roman"/>
                <a:cs typeface="Times New Roman"/>
              </a:rPr>
              <a:t>the increment is  used to change the value </a:t>
            </a:r>
            <a:r>
              <a:rPr dirty="0" sz="1450" spc="-5">
                <a:latin typeface="Times New Roman"/>
                <a:cs typeface="Times New Roman"/>
              </a:rPr>
              <a:t>of </a:t>
            </a:r>
            <a:r>
              <a:rPr dirty="0" sz="1450" spc="-10">
                <a:latin typeface="Times New Roman"/>
                <a:cs typeface="Times New Roman"/>
              </a:rPr>
              <a:t>the loop index to bring the state </a:t>
            </a:r>
            <a:r>
              <a:rPr dirty="0" sz="1450" spc="-5">
                <a:latin typeface="Times New Roman"/>
                <a:cs typeface="Times New Roman"/>
              </a:rPr>
              <a:t>of </a:t>
            </a:r>
            <a:r>
              <a:rPr dirty="0" sz="1450" spc="-10">
                <a:latin typeface="Times New Roman"/>
                <a:cs typeface="Times New Roman"/>
              </a:rPr>
              <a:t>the loop closer to  returning </a:t>
            </a:r>
            <a:r>
              <a:rPr dirty="0" sz="1450" spc="-15">
                <a:latin typeface="Courier New"/>
                <a:cs typeface="Courier New"/>
              </a:rPr>
              <a:t>false</a:t>
            </a:r>
            <a:r>
              <a:rPr dirty="0" sz="1450" spc="-355">
                <a:latin typeface="Courier New"/>
                <a:cs typeface="Courier New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and stopping the loop. The increment takes place after each pass </a:t>
            </a:r>
            <a:r>
              <a:rPr dirty="0" sz="1450" spc="-5">
                <a:latin typeface="Times New Roman"/>
                <a:cs typeface="Times New Roman"/>
              </a:rPr>
              <a:t>of  </a:t>
            </a:r>
            <a:r>
              <a:rPr dirty="0" sz="1450" spc="-10">
                <a:latin typeface="Times New Roman"/>
                <a:cs typeface="Times New Roman"/>
              </a:rPr>
              <a:t>the loop. Similar to the </a:t>
            </a:r>
            <a:r>
              <a:rPr dirty="0" sz="1450" spc="-15" i="1">
                <a:latin typeface="Courier New"/>
                <a:cs typeface="Courier New"/>
              </a:rPr>
              <a:t>initialization </a:t>
            </a:r>
            <a:r>
              <a:rPr dirty="0" sz="1450" spc="-10">
                <a:latin typeface="Times New Roman"/>
                <a:cs typeface="Times New Roman"/>
              </a:rPr>
              <a:t>section, you can </a:t>
            </a:r>
            <a:r>
              <a:rPr dirty="0" sz="1450" spc="-5">
                <a:latin typeface="Times New Roman"/>
                <a:cs typeface="Times New Roman"/>
              </a:rPr>
              <a:t>put </a:t>
            </a:r>
            <a:r>
              <a:rPr dirty="0" sz="1450" spc="-10">
                <a:latin typeface="Times New Roman"/>
                <a:cs typeface="Times New Roman"/>
              </a:rPr>
              <a:t>more than </a:t>
            </a:r>
            <a:r>
              <a:rPr dirty="0" sz="1450" spc="-5">
                <a:latin typeface="Times New Roman"/>
                <a:cs typeface="Times New Roman"/>
              </a:rPr>
              <a:t>one  </a:t>
            </a:r>
            <a:r>
              <a:rPr dirty="0" sz="1450" spc="-10">
                <a:latin typeface="Times New Roman"/>
                <a:cs typeface="Times New Roman"/>
              </a:rPr>
              <a:t>expression in this section by separating each expression with </a:t>
            </a:r>
            <a:r>
              <a:rPr dirty="0" sz="1450" spc="-5">
                <a:latin typeface="Times New Roman"/>
                <a:cs typeface="Times New Roman"/>
              </a:rPr>
              <a:t>a</a:t>
            </a:r>
            <a:r>
              <a:rPr dirty="0" sz="1450" spc="50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comma.</a:t>
            </a:r>
            <a:endParaRPr sz="1450">
              <a:latin typeface="Times New Roman"/>
              <a:cs typeface="Times New Roman"/>
            </a:endParaRPr>
          </a:p>
          <a:p>
            <a:pPr marL="12700" marR="32384">
              <a:lnSpc>
                <a:spcPct val="100699"/>
              </a:lnSpc>
              <a:spcBef>
                <a:spcPts val="625"/>
              </a:spcBef>
            </a:pPr>
            <a:r>
              <a:rPr dirty="0" sz="1450" spc="-10">
                <a:latin typeface="Times New Roman"/>
                <a:cs typeface="Times New Roman"/>
              </a:rPr>
              <a:t>The</a:t>
            </a:r>
            <a:r>
              <a:rPr dirty="0" sz="1450">
                <a:latin typeface="Times New Roman"/>
                <a:cs typeface="Times New Roman"/>
              </a:rPr>
              <a:t> </a:t>
            </a:r>
            <a:r>
              <a:rPr dirty="0" sz="1450" spc="-15" i="1">
                <a:latin typeface="Courier New"/>
                <a:cs typeface="Courier New"/>
              </a:rPr>
              <a:t>statement</a:t>
            </a:r>
            <a:r>
              <a:rPr dirty="0" sz="1450" spc="-509" i="1">
                <a:latin typeface="Courier New"/>
                <a:cs typeface="Courier New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part</a:t>
            </a:r>
            <a:r>
              <a:rPr dirty="0" sz="1450">
                <a:latin typeface="Times New Roman"/>
                <a:cs typeface="Times New Roman"/>
              </a:rPr>
              <a:t> </a:t>
            </a:r>
            <a:r>
              <a:rPr dirty="0" sz="1450" spc="-5">
                <a:latin typeface="Times New Roman"/>
                <a:cs typeface="Times New Roman"/>
              </a:rPr>
              <a:t>of</a:t>
            </a:r>
            <a:r>
              <a:rPr dirty="0" sz="1450" spc="5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the</a:t>
            </a:r>
            <a:r>
              <a:rPr dirty="0" sz="1450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Courier New"/>
                <a:cs typeface="Courier New"/>
              </a:rPr>
              <a:t>for</a:t>
            </a:r>
            <a:r>
              <a:rPr dirty="0" sz="1450" spc="-509">
                <a:latin typeface="Courier New"/>
                <a:cs typeface="Courier New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loop</a:t>
            </a:r>
            <a:r>
              <a:rPr dirty="0" sz="1450" spc="5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is</a:t>
            </a:r>
            <a:r>
              <a:rPr dirty="0" sz="1450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the</a:t>
            </a:r>
            <a:r>
              <a:rPr dirty="0" sz="1450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statement</a:t>
            </a:r>
            <a:r>
              <a:rPr dirty="0" sz="1450" spc="5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that</a:t>
            </a:r>
            <a:r>
              <a:rPr dirty="0" sz="1450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is</a:t>
            </a:r>
            <a:r>
              <a:rPr dirty="0" sz="1450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executed</a:t>
            </a:r>
            <a:r>
              <a:rPr dirty="0" sz="1450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each</a:t>
            </a:r>
            <a:r>
              <a:rPr dirty="0" sz="1450" spc="5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time</a:t>
            </a:r>
            <a:r>
              <a:rPr dirty="0" sz="1450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the</a:t>
            </a:r>
            <a:r>
              <a:rPr dirty="0" sz="1450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loop  iterates. As with </a:t>
            </a:r>
            <a:r>
              <a:rPr dirty="0" sz="1450" spc="-10">
                <a:latin typeface="Courier New"/>
                <a:cs typeface="Courier New"/>
              </a:rPr>
              <a:t>if</a:t>
            </a:r>
            <a:r>
              <a:rPr dirty="0" sz="1450" spc="-10">
                <a:latin typeface="Times New Roman"/>
                <a:cs typeface="Times New Roman"/>
              </a:rPr>
              <a:t>, you can include either </a:t>
            </a:r>
            <a:r>
              <a:rPr dirty="0" sz="1450" spc="-5">
                <a:latin typeface="Times New Roman"/>
                <a:cs typeface="Times New Roman"/>
              </a:rPr>
              <a:t>a </a:t>
            </a:r>
            <a:r>
              <a:rPr dirty="0" sz="1450" spc="-10">
                <a:latin typeface="Times New Roman"/>
                <a:cs typeface="Times New Roman"/>
              </a:rPr>
              <a:t>single statement </a:t>
            </a:r>
            <a:r>
              <a:rPr dirty="0" sz="1450" spc="-5">
                <a:latin typeface="Times New Roman"/>
                <a:cs typeface="Times New Roman"/>
              </a:rPr>
              <a:t>or a </a:t>
            </a:r>
            <a:r>
              <a:rPr dirty="0" sz="1450" spc="-10">
                <a:latin typeface="Times New Roman"/>
                <a:cs typeface="Times New Roman"/>
              </a:rPr>
              <a:t>block statement. The  previous example used </a:t>
            </a:r>
            <a:r>
              <a:rPr dirty="0" sz="1450" spc="-5">
                <a:latin typeface="Times New Roman"/>
                <a:cs typeface="Times New Roman"/>
              </a:rPr>
              <a:t>a </a:t>
            </a:r>
            <a:r>
              <a:rPr dirty="0" sz="1450" spc="-10">
                <a:latin typeface="Times New Roman"/>
                <a:cs typeface="Times New Roman"/>
              </a:rPr>
              <a:t>block because that is more common. The following example is </a:t>
            </a:r>
            <a:r>
              <a:rPr dirty="0" sz="1450" spc="-5">
                <a:latin typeface="Times New Roman"/>
                <a:cs typeface="Times New Roman"/>
              </a:rPr>
              <a:t>a  </a:t>
            </a:r>
            <a:r>
              <a:rPr dirty="0" sz="1450" spc="-10">
                <a:latin typeface="Courier New"/>
                <a:cs typeface="Courier New"/>
              </a:rPr>
              <a:t>for</a:t>
            </a:r>
            <a:r>
              <a:rPr dirty="0" sz="1450" spc="-515">
                <a:latin typeface="Courier New"/>
                <a:cs typeface="Courier New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loop</a:t>
            </a:r>
            <a:r>
              <a:rPr dirty="0" sz="1450" spc="-5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that</a:t>
            </a:r>
            <a:r>
              <a:rPr dirty="0" sz="1450" spc="-5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sets</a:t>
            </a:r>
            <a:r>
              <a:rPr dirty="0" sz="1450" spc="-5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all</a:t>
            </a:r>
            <a:r>
              <a:rPr dirty="0" sz="1450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slots</a:t>
            </a:r>
            <a:r>
              <a:rPr dirty="0" sz="1450" spc="-5">
                <a:latin typeface="Times New Roman"/>
                <a:cs typeface="Times New Roman"/>
              </a:rPr>
              <a:t> of a </a:t>
            </a:r>
            <a:r>
              <a:rPr dirty="0" sz="1450" spc="-15">
                <a:latin typeface="Courier New"/>
                <a:cs typeface="Courier New"/>
              </a:rPr>
              <a:t>String</a:t>
            </a:r>
            <a:r>
              <a:rPr dirty="0" sz="1450" spc="-509">
                <a:latin typeface="Courier New"/>
                <a:cs typeface="Courier New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array</a:t>
            </a:r>
            <a:r>
              <a:rPr dirty="0" sz="1450" spc="-5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to</a:t>
            </a:r>
            <a:r>
              <a:rPr dirty="0" sz="1450" spc="-5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the</a:t>
            </a:r>
            <a:r>
              <a:rPr dirty="0" sz="1450" spc="-5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value</a:t>
            </a:r>
            <a:r>
              <a:rPr dirty="0" sz="1450">
                <a:latin typeface="Times New Roman"/>
                <a:cs typeface="Times New Roman"/>
              </a:rPr>
              <a:t> </a:t>
            </a:r>
            <a:r>
              <a:rPr dirty="0" sz="1450" spc="-25">
                <a:latin typeface="Times New Roman"/>
                <a:cs typeface="Times New Roman"/>
              </a:rPr>
              <a:t>“Mr.”:</a:t>
            </a:r>
            <a:endParaRPr sz="1450">
              <a:latin typeface="Times New Roman"/>
              <a:cs typeface="Times New Roman"/>
            </a:endParaRPr>
          </a:p>
        </p:txBody>
      </p:sp>
      <p:sp>
        <p:nvSpPr>
          <p:cNvPr id="19" name="object 19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31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 </a:t>
            </a:r>
            <a:r>
              <a:rPr dirty="0"/>
              <a:t>15</a:t>
            </a:r>
            <a:r>
              <a:rPr dirty="0"/>
              <a:t> of</a:t>
            </a:r>
            <a:r>
              <a:rPr dirty="0" spc="-90"/>
              <a:t> </a:t>
            </a:r>
            <a:r>
              <a:rPr dirty="0"/>
              <a:t>23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31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 </a:t>
            </a:r>
            <a:r>
              <a:rPr dirty="0"/>
              <a:t>16</a:t>
            </a:r>
            <a:r>
              <a:rPr dirty="0"/>
              <a:t> of</a:t>
            </a:r>
            <a:r>
              <a:rPr dirty="0" spc="-90"/>
              <a:t> </a:t>
            </a:r>
            <a:r>
              <a:rPr dirty="0"/>
              <a:t>23</a:t>
            </a:r>
          </a:p>
        </p:txBody>
      </p:sp>
      <p:sp>
        <p:nvSpPr>
          <p:cNvPr id="2" name="object 2"/>
          <p:cNvSpPr txBox="1"/>
          <p:nvPr/>
        </p:nvSpPr>
        <p:spPr>
          <a:xfrm>
            <a:off x="444504" y="408038"/>
            <a:ext cx="6667500" cy="9647555"/>
          </a:xfrm>
          <a:prstGeom prst="rect">
            <a:avLst/>
          </a:prstGeom>
        </p:spPr>
        <p:txBody>
          <a:bodyPr wrap="square" lIns="0" tIns="26034" rIns="0" bIns="0" rtlCol="0" vert="horz">
            <a:spAutoFit/>
          </a:bodyPr>
          <a:lstStyle/>
          <a:p>
            <a:pPr marL="259079" marR="3355340">
              <a:lnSpc>
                <a:spcPts val="1220"/>
              </a:lnSpc>
              <a:spcBef>
                <a:spcPts val="204"/>
              </a:spcBef>
            </a:pPr>
            <a:r>
              <a:rPr dirty="0" sz="1050" spc="10">
                <a:latin typeface="Courier New"/>
                <a:cs typeface="Courier New"/>
              </a:rPr>
              <a:t>String[] salutation </a:t>
            </a:r>
            <a:r>
              <a:rPr dirty="0" sz="1050" spc="15">
                <a:latin typeface="Courier New"/>
                <a:cs typeface="Courier New"/>
              </a:rPr>
              <a:t>= </a:t>
            </a:r>
            <a:r>
              <a:rPr dirty="0" sz="1050" spc="10">
                <a:solidFill>
                  <a:srgbClr val="0000FF"/>
                </a:solidFill>
                <a:latin typeface="Courier New"/>
                <a:cs typeface="Courier New"/>
              </a:rPr>
              <a:t>new </a:t>
            </a:r>
            <a:r>
              <a:rPr dirty="0" sz="1050" spc="10">
                <a:latin typeface="Courier New"/>
                <a:cs typeface="Courier New"/>
              </a:rPr>
              <a:t>String[10];  </a:t>
            </a:r>
            <a:r>
              <a:rPr dirty="0" sz="1050" spc="10">
                <a:solidFill>
                  <a:srgbClr val="0000FF"/>
                </a:solidFill>
                <a:latin typeface="Courier New"/>
                <a:cs typeface="Courier New"/>
              </a:rPr>
              <a:t>int </a:t>
            </a:r>
            <a:r>
              <a:rPr dirty="0" sz="1050" spc="15">
                <a:latin typeface="Courier New"/>
                <a:cs typeface="Courier New"/>
              </a:rPr>
              <a:t>i; </a:t>
            </a:r>
            <a:r>
              <a:rPr dirty="0" sz="1050" spc="15">
                <a:solidFill>
                  <a:srgbClr val="6D6E70"/>
                </a:solidFill>
                <a:latin typeface="Courier New"/>
                <a:cs typeface="Courier New"/>
              </a:rPr>
              <a:t>// </a:t>
            </a:r>
            <a:r>
              <a:rPr dirty="0" sz="1050" spc="10">
                <a:solidFill>
                  <a:srgbClr val="6D6E70"/>
                </a:solidFill>
                <a:latin typeface="Courier New"/>
                <a:cs typeface="Courier New"/>
              </a:rPr>
              <a:t>the loop index</a:t>
            </a:r>
            <a:r>
              <a:rPr dirty="0" sz="1050" spc="20">
                <a:solidFill>
                  <a:srgbClr val="6D6E70"/>
                </a:solidFill>
                <a:latin typeface="Courier New"/>
                <a:cs typeface="Courier New"/>
              </a:rPr>
              <a:t> </a:t>
            </a:r>
            <a:r>
              <a:rPr dirty="0" sz="1050" spc="10">
                <a:solidFill>
                  <a:srgbClr val="6D6E70"/>
                </a:solidFill>
                <a:latin typeface="Courier New"/>
                <a:cs typeface="Courier New"/>
              </a:rPr>
              <a:t>variable</a:t>
            </a:r>
            <a:endParaRPr sz="1050">
              <a:latin typeface="Courier New"/>
              <a:cs typeface="Courier New"/>
            </a:endParaRPr>
          </a:p>
          <a:p>
            <a:pPr marL="588010" marR="3026410" indent="-329565">
              <a:lnSpc>
                <a:spcPts val="1220"/>
              </a:lnSpc>
              <a:spcBef>
                <a:spcPts val="5"/>
              </a:spcBef>
            </a:pPr>
            <a:r>
              <a:rPr dirty="0" sz="1050" spc="10">
                <a:solidFill>
                  <a:srgbClr val="0000FF"/>
                </a:solidFill>
                <a:latin typeface="Courier New"/>
                <a:cs typeface="Courier New"/>
              </a:rPr>
              <a:t>for </a:t>
            </a:r>
            <a:r>
              <a:rPr dirty="0" sz="1050" spc="15">
                <a:latin typeface="Courier New"/>
                <a:cs typeface="Courier New"/>
              </a:rPr>
              <a:t>(i = 0; i &lt; </a:t>
            </a:r>
            <a:r>
              <a:rPr dirty="0" sz="1050" spc="10">
                <a:latin typeface="Courier New"/>
                <a:cs typeface="Courier New"/>
              </a:rPr>
              <a:t>salutation.</a:t>
            </a:r>
            <a:r>
              <a:rPr dirty="0" sz="1050" spc="10">
                <a:solidFill>
                  <a:srgbClr val="008000"/>
                </a:solidFill>
                <a:latin typeface="Courier New"/>
                <a:cs typeface="Courier New"/>
              </a:rPr>
              <a:t>length</a:t>
            </a:r>
            <a:r>
              <a:rPr dirty="0" sz="1050" spc="10">
                <a:latin typeface="Courier New"/>
                <a:cs typeface="Courier New"/>
              </a:rPr>
              <a:t>; i++) </a:t>
            </a:r>
            <a:r>
              <a:rPr dirty="0" sz="1050" spc="15">
                <a:latin typeface="Courier New"/>
                <a:cs typeface="Courier New"/>
              </a:rPr>
              <a:t>{  </a:t>
            </a:r>
            <a:r>
              <a:rPr dirty="0" sz="1050" spc="10">
                <a:latin typeface="Courier New"/>
                <a:cs typeface="Courier New"/>
              </a:rPr>
              <a:t>salutation[i] </a:t>
            </a:r>
            <a:r>
              <a:rPr dirty="0" sz="1050" spc="15">
                <a:latin typeface="Courier New"/>
                <a:cs typeface="Courier New"/>
              </a:rPr>
              <a:t>= </a:t>
            </a:r>
            <a:r>
              <a:rPr dirty="0" sz="1050" spc="10">
                <a:solidFill>
                  <a:srgbClr val="993300"/>
                </a:solidFill>
                <a:latin typeface="Courier New"/>
                <a:cs typeface="Courier New"/>
              </a:rPr>
              <a:t>“Mr.”</a:t>
            </a:r>
            <a:r>
              <a:rPr dirty="0" sz="1050" spc="10">
                <a:latin typeface="Courier New"/>
                <a:cs typeface="Courier New"/>
              </a:rPr>
              <a:t>;</a:t>
            </a:r>
            <a:endParaRPr sz="1050">
              <a:latin typeface="Courier New"/>
              <a:cs typeface="Courier New"/>
            </a:endParaRPr>
          </a:p>
          <a:p>
            <a:pPr marL="259079">
              <a:lnSpc>
                <a:spcPts val="1195"/>
              </a:lnSpc>
            </a:pPr>
            <a:r>
              <a:rPr dirty="0" sz="1050" spc="15">
                <a:latin typeface="Courier New"/>
                <a:cs typeface="Courier New"/>
              </a:rPr>
              <a:t>}</a:t>
            </a:r>
            <a:endParaRPr sz="1050">
              <a:latin typeface="Courier New"/>
              <a:cs typeface="Courier New"/>
            </a:endParaRPr>
          </a:p>
          <a:p>
            <a:pPr marL="12700" marR="62865" indent="-635">
              <a:lnSpc>
                <a:spcPct val="100699"/>
              </a:lnSpc>
              <a:spcBef>
                <a:spcPts val="705"/>
              </a:spcBef>
            </a:pPr>
            <a:r>
              <a:rPr dirty="0" sz="1450" spc="-10">
                <a:latin typeface="Times New Roman"/>
                <a:cs typeface="Times New Roman"/>
              </a:rPr>
              <a:t>In this example, the variable </a:t>
            </a:r>
            <a:r>
              <a:rPr dirty="0" sz="1450" spc="-10">
                <a:latin typeface="Courier New"/>
                <a:cs typeface="Courier New"/>
              </a:rPr>
              <a:t>i </a:t>
            </a:r>
            <a:r>
              <a:rPr dirty="0" sz="1450" spc="-10">
                <a:latin typeface="Times New Roman"/>
                <a:cs typeface="Times New Roman"/>
              </a:rPr>
              <a:t>serves as </a:t>
            </a:r>
            <a:r>
              <a:rPr dirty="0" sz="1450" spc="-5">
                <a:latin typeface="Times New Roman"/>
                <a:cs typeface="Times New Roman"/>
              </a:rPr>
              <a:t>a </a:t>
            </a:r>
            <a:r>
              <a:rPr dirty="0" sz="1450" spc="-10">
                <a:latin typeface="Times New Roman"/>
                <a:cs typeface="Times New Roman"/>
              </a:rPr>
              <a:t>loop index; it counts the number </a:t>
            </a:r>
            <a:r>
              <a:rPr dirty="0" sz="1450" spc="-5">
                <a:latin typeface="Times New Roman"/>
                <a:cs typeface="Times New Roman"/>
              </a:rPr>
              <a:t>of </a:t>
            </a:r>
            <a:r>
              <a:rPr dirty="0" sz="1450" spc="-10">
                <a:latin typeface="Times New Roman"/>
                <a:cs typeface="Times New Roman"/>
              </a:rPr>
              <a:t>times the  loop has been executed. Before each trip through the loop, the index value is compared  with </a:t>
            </a:r>
            <a:r>
              <a:rPr dirty="0" sz="1450" spc="-15">
                <a:latin typeface="Courier New"/>
                <a:cs typeface="Courier New"/>
              </a:rPr>
              <a:t>salutation.length</a:t>
            </a:r>
            <a:r>
              <a:rPr dirty="0" sz="1450" spc="-15">
                <a:latin typeface="Times New Roman"/>
                <a:cs typeface="Times New Roman"/>
              </a:rPr>
              <a:t>, </a:t>
            </a:r>
            <a:r>
              <a:rPr dirty="0" sz="1450" spc="-10">
                <a:latin typeface="Times New Roman"/>
                <a:cs typeface="Times New Roman"/>
              </a:rPr>
              <a:t>the number </a:t>
            </a:r>
            <a:r>
              <a:rPr dirty="0" sz="1450" spc="-5">
                <a:latin typeface="Times New Roman"/>
                <a:cs typeface="Times New Roman"/>
              </a:rPr>
              <a:t>of </a:t>
            </a:r>
            <a:r>
              <a:rPr dirty="0" sz="1450" spc="-10">
                <a:latin typeface="Times New Roman"/>
                <a:cs typeface="Times New Roman"/>
              </a:rPr>
              <a:t>elements in the </a:t>
            </a:r>
            <a:r>
              <a:rPr dirty="0" sz="1450" spc="-15">
                <a:latin typeface="Courier New"/>
                <a:cs typeface="Courier New"/>
              </a:rPr>
              <a:t>salutation</a:t>
            </a:r>
            <a:r>
              <a:rPr dirty="0" sz="1450" spc="-360">
                <a:latin typeface="Courier New"/>
                <a:cs typeface="Courier New"/>
              </a:rPr>
              <a:t> </a:t>
            </a:r>
            <a:r>
              <a:rPr dirty="0" sz="1450" spc="-25">
                <a:latin typeface="Times New Roman"/>
                <a:cs typeface="Times New Roman"/>
              </a:rPr>
              <a:t>array. </a:t>
            </a:r>
            <a:r>
              <a:rPr dirty="0" sz="1450" spc="-10">
                <a:latin typeface="Times New Roman"/>
                <a:cs typeface="Times New Roman"/>
              </a:rPr>
              <a:t>When  the index is equal to </a:t>
            </a:r>
            <a:r>
              <a:rPr dirty="0" sz="1450" spc="-5">
                <a:latin typeface="Times New Roman"/>
                <a:cs typeface="Times New Roman"/>
              </a:rPr>
              <a:t>or </a:t>
            </a:r>
            <a:r>
              <a:rPr dirty="0" sz="1450" spc="-10">
                <a:latin typeface="Times New Roman"/>
                <a:cs typeface="Times New Roman"/>
              </a:rPr>
              <a:t>greater than </a:t>
            </a:r>
            <a:r>
              <a:rPr dirty="0" sz="1450" spc="-15">
                <a:latin typeface="Courier New"/>
                <a:cs typeface="Courier New"/>
              </a:rPr>
              <a:t>salutation.length</a:t>
            </a:r>
            <a:r>
              <a:rPr dirty="0" sz="1450" spc="-15">
                <a:latin typeface="Times New Roman"/>
                <a:cs typeface="Times New Roman"/>
              </a:rPr>
              <a:t>, </a:t>
            </a:r>
            <a:r>
              <a:rPr dirty="0" sz="1450" spc="-10">
                <a:latin typeface="Times New Roman"/>
                <a:cs typeface="Times New Roman"/>
              </a:rPr>
              <a:t>the loop is</a:t>
            </a:r>
            <a:r>
              <a:rPr dirty="0" sz="1450" spc="100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exited.</a:t>
            </a:r>
            <a:endParaRPr sz="1450">
              <a:latin typeface="Times New Roman"/>
              <a:cs typeface="Times New Roman"/>
            </a:endParaRPr>
          </a:p>
          <a:p>
            <a:pPr marL="12700" marR="5080">
              <a:lnSpc>
                <a:spcPct val="103499"/>
              </a:lnSpc>
              <a:spcBef>
                <a:spcPts val="720"/>
              </a:spcBef>
            </a:pPr>
            <a:r>
              <a:rPr dirty="0" sz="1450" spc="-10">
                <a:latin typeface="Times New Roman"/>
                <a:cs typeface="Times New Roman"/>
              </a:rPr>
              <a:t>The final element </a:t>
            </a:r>
            <a:r>
              <a:rPr dirty="0" sz="1450" spc="-5">
                <a:latin typeface="Times New Roman"/>
                <a:cs typeface="Times New Roman"/>
              </a:rPr>
              <a:t>of </a:t>
            </a:r>
            <a:r>
              <a:rPr dirty="0" sz="1450" spc="-10">
                <a:latin typeface="Times New Roman"/>
                <a:cs typeface="Times New Roman"/>
              </a:rPr>
              <a:t>the </a:t>
            </a:r>
            <a:r>
              <a:rPr dirty="0" sz="1450" spc="-10">
                <a:latin typeface="Courier New"/>
                <a:cs typeface="Courier New"/>
              </a:rPr>
              <a:t>for</a:t>
            </a:r>
            <a:r>
              <a:rPr dirty="0" sz="1450" spc="-370">
                <a:latin typeface="Courier New"/>
                <a:cs typeface="Courier New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statement is </a:t>
            </a:r>
            <a:r>
              <a:rPr dirty="0" sz="1450" spc="-10">
                <a:latin typeface="Courier New"/>
                <a:cs typeface="Courier New"/>
              </a:rPr>
              <a:t>i++</a:t>
            </a:r>
            <a:r>
              <a:rPr dirty="0" sz="1450" spc="-10">
                <a:latin typeface="Times New Roman"/>
                <a:cs typeface="Times New Roman"/>
              </a:rPr>
              <a:t>. This causes the loop index to increment by  1 each time the loop is executed. </a:t>
            </a:r>
            <a:r>
              <a:rPr dirty="0" sz="1450" spc="-15">
                <a:latin typeface="Times New Roman"/>
                <a:cs typeface="Times New Roman"/>
              </a:rPr>
              <a:t>Without </a:t>
            </a:r>
            <a:r>
              <a:rPr dirty="0" sz="1450" spc="-10">
                <a:latin typeface="Times New Roman"/>
                <a:cs typeface="Times New Roman"/>
              </a:rPr>
              <a:t>this statement, the loop would never</a:t>
            </a:r>
            <a:r>
              <a:rPr dirty="0" sz="1450" spc="110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stop.</a:t>
            </a:r>
            <a:endParaRPr sz="1450">
              <a:latin typeface="Times New Roman"/>
              <a:cs typeface="Times New Roman"/>
            </a:endParaRPr>
          </a:p>
          <a:p>
            <a:pPr marL="12700" marR="205740" indent="-635">
              <a:lnSpc>
                <a:spcPct val="103499"/>
              </a:lnSpc>
              <a:spcBef>
                <a:spcPts val="575"/>
              </a:spcBef>
            </a:pPr>
            <a:r>
              <a:rPr dirty="0" sz="1450" spc="-10">
                <a:latin typeface="Times New Roman"/>
                <a:cs typeface="Times New Roman"/>
              </a:rPr>
              <a:t>The statement inside the loop sets an element </a:t>
            </a:r>
            <a:r>
              <a:rPr dirty="0" sz="1450" spc="-5">
                <a:latin typeface="Times New Roman"/>
                <a:cs typeface="Times New Roman"/>
              </a:rPr>
              <a:t>of </a:t>
            </a:r>
            <a:r>
              <a:rPr dirty="0" sz="1450" spc="-10">
                <a:latin typeface="Times New Roman"/>
                <a:cs typeface="Times New Roman"/>
              </a:rPr>
              <a:t>the </a:t>
            </a:r>
            <a:r>
              <a:rPr dirty="0" sz="1450" spc="-15">
                <a:latin typeface="Courier New"/>
                <a:cs typeface="Courier New"/>
              </a:rPr>
              <a:t>salutation</a:t>
            </a:r>
            <a:r>
              <a:rPr dirty="0" sz="1450" spc="-370">
                <a:latin typeface="Courier New"/>
                <a:cs typeface="Courier New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array equal to </a:t>
            </a:r>
            <a:r>
              <a:rPr dirty="0" sz="1450" spc="-25">
                <a:latin typeface="Times New Roman"/>
                <a:cs typeface="Times New Roman"/>
              </a:rPr>
              <a:t>“Mr.”  </a:t>
            </a:r>
            <a:r>
              <a:rPr dirty="0" sz="1450" spc="-10">
                <a:latin typeface="Times New Roman"/>
                <a:cs typeface="Times New Roman"/>
              </a:rPr>
              <a:t>The loop index is used to determine which element is</a:t>
            </a:r>
            <a:r>
              <a:rPr dirty="0" sz="1450" spc="45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modified.</a:t>
            </a:r>
            <a:endParaRPr sz="1450">
              <a:latin typeface="Times New Roman"/>
              <a:cs typeface="Times New Roman"/>
            </a:endParaRPr>
          </a:p>
          <a:p>
            <a:pPr marL="12700" marR="89535">
              <a:lnSpc>
                <a:spcPct val="103499"/>
              </a:lnSpc>
              <a:spcBef>
                <a:spcPts val="575"/>
              </a:spcBef>
            </a:pPr>
            <a:r>
              <a:rPr dirty="0" sz="1450" spc="-10">
                <a:latin typeface="Times New Roman"/>
                <a:cs typeface="Times New Roman"/>
              </a:rPr>
              <a:t>Any part </a:t>
            </a:r>
            <a:r>
              <a:rPr dirty="0" sz="1450" spc="-5">
                <a:latin typeface="Times New Roman"/>
                <a:cs typeface="Times New Roman"/>
              </a:rPr>
              <a:t>of </a:t>
            </a:r>
            <a:r>
              <a:rPr dirty="0" sz="1450" spc="-10">
                <a:latin typeface="Times New Roman"/>
                <a:cs typeface="Times New Roman"/>
              </a:rPr>
              <a:t>the </a:t>
            </a:r>
            <a:r>
              <a:rPr dirty="0" sz="1450" spc="-10">
                <a:latin typeface="Courier New"/>
                <a:cs typeface="Courier New"/>
              </a:rPr>
              <a:t>for </a:t>
            </a:r>
            <a:r>
              <a:rPr dirty="0" sz="1450" spc="-10">
                <a:latin typeface="Times New Roman"/>
                <a:cs typeface="Times New Roman"/>
              </a:rPr>
              <a:t>loop can </a:t>
            </a:r>
            <a:r>
              <a:rPr dirty="0" sz="1450" spc="-5">
                <a:latin typeface="Times New Roman"/>
                <a:cs typeface="Times New Roman"/>
              </a:rPr>
              <a:t>be </a:t>
            </a:r>
            <a:r>
              <a:rPr dirty="0" sz="1450" spc="-10">
                <a:latin typeface="Times New Roman"/>
                <a:cs typeface="Times New Roman"/>
              </a:rPr>
              <a:t>an empty statement; in other words, you can include </a:t>
            </a:r>
            <a:r>
              <a:rPr dirty="0" sz="1450" spc="-5">
                <a:latin typeface="Times New Roman"/>
                <a:cs typeface="Times New Roman"/>
              </a:rPr>
              <a:t>a  </a:t>
            </a:r>
            <a:r>
              <a:rPr dirty="0" sz="1450" spc="-10">
                <a:latin typeface="Times New Roman"/>
                <a:cs typeface="Times New Roman"/>
              </a:rPr>
              <a:t>semicolon with no expression </a:t>
            </a:r>
            <a:r>
              <a:rPr dirty="0" sz="1450" spc="-5">
                <a:latin typeface="Times New Roman"/>
                <a:cs typeface="Times New Roman"/>
              </a:rPr>
              <a:t>or </a:t>
            </a:r>
            <a:r>
              <a:rPr dirty="0" sz="1450" spc="-10">
                <a:latin typeface="Times New Roman"/>
                <a:cs typeface="Times New Roman"/>
              </a:rPr>
              <a:t>statement, and that part </a:t>
            </a:r>
            <a:r>
              <a:rPr dirty="0" sz="1450" spc="-5">
                <a:latin typeface="Times New Roman"/>
                <a:cs typeface="Times New Roman"/>
              </a:rPr>
              <a:t>of </a:t>
            </a:r>
            <a:r>
              <a:rPr dirty="0" sz="1450" spc="-10">
                <a:latin typeface="Times New Roman"/>
                <a:cs typeface="Times New Roman"/>
              </a:rPr>
              <a:t>the </a:t>
            </a:r>
            <a:r>
              <a:rPr dirty="0" sz="1450" spc="-10">
                <a:latin typeface="Courier New"/>
                <a:cs typeface="Courier New"/>
              </a:rPr>
              <a:t>for</a:t>
            </a:r>
            <a:r>
              <a:rPr dirty="0" sz="1450" spc="-365">
                <a:latin typeface="Courier New"/>
                <a:cs typeface="Courier New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loop is ignored. Note  that if you do use an empty statement in </a:t>
            </a:r>
            <a:r>
              <a:rPr dirty="0" sz="1450" spc="-5">
                <a:latin typeface="Times New Roman"/>
                <a:cs typeface="Times New Roman"/>
              </a:rPr>
              <a:t>your </a:t>
            </a:r>
            <a:r>
              <a:rPr dirty="0" sz="1450" spc="-10">
                <a:latin typeface="Courier New"/>
                <a:cs typeface="Courier New"/>
              </a:rPr>
              <a:t>for </a:t>
            </a:r>
            <a:r>
              <a:rPr dirty="0" sz="1450" spc="-10">
                <a:latin typeface="Times New Roman"/>
                <a:cs typeface="Times New Roman"/>
              </a:rPr>
              <a:t>loop, you might have to initialize </a:t>
            </a:r>
            <a:r>
              <a:rPr dirty="0" sz="1450" spc="-5">
                <a:latin typeface="Times New Roman"/>
                <a:cs typeface="Times New Roman"/>
              </a:rPr>
              <a:t>or  </a:t>
            </a:r>
            <a:r>
              <a:rPr dirty="0" sz="1450" spc="-10">
                <a:latin typeface="Times New Roman"/>
                <a:cs typeface="Times New Roman"/>
              </a:rPr>
              <a:t>increment any loop variables </a:t>
            </a:r>
            <a:r>
              <a:rPr dirty="0" sz="1450" spc="-5">
                <a:latin typeface="Times New Roman"/>
                <a:cs typeface="Times New Roman"/>
              </a:rPr>
              <a:t>or </a:t>
            </a:r>
            <a:r>
              <a:rPr dirty="0" sz="1450" spc="-10">
                <a:latin typeface="Times New Roman"/>
                <a:cs typeface="Times New Roman"/>
              </a:rPr>
              <a:t>loop indexes yourself elsewhere in the</a:t>
            </a:r>
            <a:r>
              <a:rPr dirty="0" sz="1450" spc="75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program.</a:t>
            </a:r>
            <a:endParaRPr sz="1450">
              <a:latin typeface="Times New Roman"/>
              <a:cs typeface="Times New Roman"/>
            </a:endParaRPr>
          </a:p>
          <a:p>
            <a:pPr marL="12700" marR="196215" indent="-635">
              <a:lnSpc>
                <a:spcPct val="100699"/>
              </a:lnSpc>
              <a:spcBef>
                <a:spcPts val="625"/>
              </a:spcBef>
            </a:pPr>
            <a:r>
              <a:rPr dirty="0" sz="1450" spc="-60">
                <a:latin typeface="Times New Roman"/>
                <a:cs typeface="Times New Roman"/>
              </a:rPr>
              <a:t>You </a:t>
            </a:r>
            <a:r>
              <a:rPr dirty="0" sz="1450" spc="-10">
                <a:latin typeface="Times New Roman"/>
                <a:cs typeface="Times New Roman"/>
              </a:rPr>
              <a:t>also can have an empty statement as the body </a:t>
            </a:r>
            <a:r>
              <a:rPr dirty="0" sz="1450" spc="-5">
                <a:latin typeface="Times New Roman"/>
                <a:cs typeface="Times New Roman"/>
              </a:rPr>
              <a:t>of your </a:t>
            </a:r>
            <a:r>
              <a:rPr dirty="0" sz="1450" spc="-10">
                <a:latin typeface="Courier New"/>
                <a:cs typeface="Courier New"/>
              </a:rPr>
              <a:t>for </a:t>
            </a:r>
            <a:r>
              <a:rPr dirty="0" sz="1450" spc="-10">
                <a:latin typeface="Times New Roman"/>
                <a:cs typeface="Times New Roman"/>
              </a:rPr>
              <a:t>loop if everything you  want to do is in the first line </a:t>
            </a:r>
            <a:r>
              <a:rPr dirty="0" sz="1450" spc="-5">
                <a:latin typeface="Times New Roman"/>
                <a:cs typeface="Times New Roman"/>
              </a:rPr>
              <a:t>of </a:t>
            </a:r>
            <a:r>
              <a:rPr dirty="0" sz="1450" spc="-10">
                <a:latin typeface="Times New Roman"/>
                <a:cs typeface="Times New Roman"/>
              </a:rPr>
              <a:t>that loop. For example, the following </a:t>
            </a:r>
            <a:r>
              <a:rPr dirty="0" sz="1450" spc="-10">
                <a:latin typeface="Courier New"/>
                <a:cs typeface="Courier New"/>
              </a:rPr>
              <a:t>for</a:t>
            </a:r>
            <a:r>
              <a:rPr dirty="0" sz="1450" spc="-310">
                <a:latin typeface="Courier New"/>
                <a:cs typeface="Courier New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loop finds the  first prime number higher than </a:t>
            </a:r>
            <a:r>
              <a:rPr dirty="0" sz="1450" spc="-5">
                <a:latin typeface="Times New Roman"/>
                <a:cs typeface="Times New Roman"/>
              </a:rPr>
              <a:t>4,000. </a:t>
            </a:r>
            <a:r>
              <a:rPr dirty="0" sz="1450" spc="-10">
                <a:latin typeface="Times New Roman"/>
                <a:cs typeface="Times New Roman"/>
              </a:rPr>
              <a:t>(It assumes the existence </a:t>
            </a:r>
            <a:r>
              <a:rPr dirty="0" sz="1450" spc="-5">
                <a:latin typeface="Times New Roman"/>
                <a:cs typeface="Times New Roman"/>
              </a:rPr>
              <a:t>of a </a:t>
            </a:r>
            <a:r>
              <a:rPr dirty="0" sz="1450" spc="-10">
                <a:latin typeface="Times New Roman"/>
                <a:cs typeface="Times New Roman"/>
              </a:rPr>
              <a:t>method called  </a:t>
            </a:r>
            <a:r>
              <a:rPr dirty="0" sz="1450" spc="-15">
                <a:latin typeface="Courier New"/>
                <a:cs typeface="Courier New"/>
              </a:rPr>
              <a:t>notPrime()</a:t>
            </a:r>
            <a:r>
              <a:rPr dirty="0" sz="1450" spc="-515">
                <a:latin typeface="Courier New"/>
                <a:cs typeface="Courier New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that</a:t>
            </a:r>
            <a:r>
              <a:rPr dirty="0" sz="1450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returns</a:t>
            </a:r>
            <a:r>
              <a:rPr dirty="0" sz="1450" spc="-5">
                <a:latin typeface="Times New Roman"/>
                <a:cs typeface="Times New Roman"/>
              </a:rPr>
              <a:t> a</a:t>
            </a:r>
            <a:r>
              <a:rPr dirty="0" sz="1450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Boolean</a:t>
            </a:r>
            <a:r>
              <a:rPr dirty="0" sz="1450" spc="-5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value</a:t>
            </a:r>
            <a:r>
              <a:rPr dirty="0" sz="1450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to</a:t>
            </a:r>
            <a:r>
              <a:rPr dirty="0" sz="1450" spc="-5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indicate</a:t>
            </a:r>
            <a:r>
              <a:rPr dirty="0" sz="1450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when</a:t>
            </a:r>
            <a:r>
              <a:rPr dirty="0" sz="1450" spc="-5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Courier New"/>
                <a:cs typeface="Courier New"/>
              </a:rPr>
              <a:t>i</a:t>
            </a:r>
            <a:r>
              <a:rPr dirty="0" sz="1450" spc="-509">
                <a:latin typeface="Courier New"/>
                <a:cs typeface="Courier New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is</a:t>
            </a:r>
            <a:r>
              <a:rPr dirty="0" sz="1450" spc="-5">
                <a:latin typeface="Times New Roman"/>
                <a:cs typeface="Times New Roman"/>
              </a:rPr>
              <a:t> not</a:t>
            </a:r>
            <a:r>
              <a:rPr dirty="0" sz="1450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prime.)</a:t>
            </a:r>
            <a:endParaRPr sz="145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35"/>
              </a:spcBef>
            </a:pPr>
            <a:endParaRPr sz="2250">
              <a:latin typeface="Times New Roman"/>
              <a:cs typeface="Times New Roman"/>
            </a:endParaRPr>
          </a:p>
          <a:p>
            <a:pPr marL="259079">
              <a:lnSpc>
                <a:spcPct val="100000"/>
              </a:lnSpc>
            </a:pPr>
            <a:r>
              <a:rPr dirty="0" sz="1050" spc="10">
                <a:solidFill>
                  <a:srgbClr val="0000FF"/>
                </a:solidFill>
                <a:latin typeface="Courier New"/>
                <a:cs typeface="Courier New"/>
              </a:rPr>
              <a:t>for </a:t>
            </a:r>
            <a:r>
              <a:rPr dirty="0" sz="1050" spc="15">
                <a:latin typeface="Courier New"/>
                <a:cs typeface="Courier New"/>
              </a:rPr>
              <a:t>(i = </a:t>
            </a:r>
            <a:r>
              <a:rPr dirty="0" sz="1050" spc="10">
                <a:latin typeface="Courier New"/>
                <a:cs typeface="Courier New"/>
              </a:rPr>
              <a:t>4001; notPrime(i); </a:t>
            </a:r>
            <a:r>
              <a:rPr dirty="0" sz="1050" spc="15">
                <a:latin typeface="Courier New"/>
                <a:cs typeface="Courier New"/>
              </a:rPr>
              <a:t>i +=</a:t>
            </a:r>
            <a:r>
              <a:rPr dirty="0" sz="1050" spc="25">
                <a:latin typeface="Courier New"/>
                <a:cs typeface="Courier New"/>
              </a:rPr>
              <a:t> </a:t>
            </a:r>
            <a:r>
              <a:rPr dirty="0" sz="1050" spc="10">
                <a:latin typeface="Courier New"/>
                <a:cs typeface="Courier New"/>
              </a:rPr>
              <a:t>2);</a:t>
            </a:r>
            <a:endParaRPr sz="1050">
              <a:latin typeface="Courier New"/>
              <a:cs typeface="Courier New"/>
            </a:endParaRPr>
          </a:p>
          <a:p>
            <a:pPr marL="12700" marR="44450">
              <a:lnSpc>
                <a:spcPct val="103499"/>
              </a:lnSpc>
              <a:spcBef>
                <a:spcPts val="655"/>
              </a:spcBef>
            </a:pPr>
            <a:r>
              <a:rPr dirty="0" sz="1450" spc="-10">
                <a:latin typeface="Times New Roman"/>
                <a:cs typeface="Times New Roman"/>
              </a:rPr>
              <a:t>The semicolon at the end </a:t>
            </a:r>
            <a:r>
              <a:rPr dirty="0" sz="1450" spc="-5">
                <a:latin typeface="Times New Roman"/>
                <a:cs typeface="Times New Roman"/>
              </a:rPr>
              <a:t>of </a:t>
            </a:r>
            <a:r>
              <a:rPr dirty="0" sz="1450" spc="-10">
                <a:latin typeface="Times New Roman"/>
                <a:cs typeface="Times New Roman"/>
              </a:rPr>
              <a:t>the </a:t>
            </a:r>
            <a:r>
              <a:rPr dirty="0" sz="1450" spc="-10">
                <a:latin typeface="Courier New"/>
                <a:cs typeface="Courier New"/>
              </a:rPr>
              <a:t>for</a:t>
            </a:r>
            <a:r>
              <a:rPr dirty="0" sz="1450" spc="-355">
                <a:latin typeface="Courier New"/>
                <a:cs typeface="Courier New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statement indicates that the loop has no statements in  its </a:t>
            </a:r>
            <a:r>
              <a:rPr dirty="0" sz="1450" spc="-25">
                <a:latin typeface="Times New Roman"/>
                <a:cs typeface="Times New Roman"/>
              </a:rPr>
              <a:t>body.</a:t>
            </a:r>
            <a:endParaRPr sz="1450">
              <a:latin typeface="Times New Roman"/>
              <a:cs typeface="Times New Roman"/>
            </a:endParaRPr>
          </a:p>
          <a:p>
            <a:pPr marL="12700" marR="191135">
              <a:lnSpc>
                <a:spcPct val="103499"/>
              </a:lnSpc>
              <a:spcBef>
                <a:spcPts val="575"/>
              </a:spcBef>
            </a:pPr>
            <a:r>
              <a:rPr dirty="0" sz="1450" spc="-10">
                <a:latin typeface="Times New Roman"/>
                <a:cs typeface="Times New Roman"/>
              </a:rPr>
              <a:t>A common mistake in </a:t>
            </a:r>
            <a:r>
              <a:rPr dirty="0" sz="1450" spc="-10">
                <a:latin typeface="Courier New"/>
                <a:cs typeface="Courier New"/>
              </a:rPr>
              <a:t>for</a:t>
            </a:r>
            <a:r>
              <a:rPr dirty="0" sz="1450" spc="-465">
                <a:latin typeface="Courier New"/>
                <a:cs typeface="Courier New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loops is to accidentally </a:t>
            </a:r>
            <a:r>
              <a:rPr dirty="0" sz="1450" spc="-5">
                <a:latin typeface="Times New Roman"/>
                <a:cs typeface="Times New Roman"/>
              </a:rPr>
              <a:t>put a </a:t>
            </a:r>
            <a:r>
              <a:rPr dirty="0" sz="1450" spc="-10">
                <a:latin typeface="Times New Roman"/>
                <a:cs typeface="Times New Roman"/>
              </a:rPr>
              <a:t>semicolon at the end </a:t>
            </a:r>
            <a:r>
              <a:rPr dirty="0" sz="1450" spc="-5">
                <a:latin typeface="Times New Roman"/>
                <a:cs typeface="Times New Roman"/>
              </a:rPr>
              <a:t>of </a:t>
            </a:r>
            <a:r>
              <a:rPr dirty="0" sz="1450" spc="-10">
                <a:latin typeface="Times New Roman"/>
                <a:cs typeface="Times New Roman"/>
              </a:rPr>
              <a:t>the line  that includes the </a:t>
            </a:r>
            <a:r>
              <a:rPr dirty="0" sz="1450" spc="-10">
                <a:latin typeface="Courier New"/>
                <a:cs typeface="Courier New"/>
              </a:rPr>
              <a:t>for</a:t>
            </a:r>
            <a:r>
              <a:rPr dirty="0" sz="1450" spc="-505">
                <a:latin typeface="Courier New"/>
                <a:cs typeface="Courier New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statement:</a:t>
            </a:r>
            <a:endParaRPr sz="145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20"/>
              </a:spcBef>
            </a:pPr>
            <a:endParaRPr sz="2200">
              <a:latin typeface="Times New Roman"/>
              <a:cs typeface="Times New Roman"/>
            </a:endParaRPr>
          </a:p>
          <a:p>
            <a:pPr marL="259079">
              <a:lnSpc>
                <a:spcPts val="1240"/>
              </a:lnSpc>
            </a:pPr>
            <a:r>
              <a:rPr dirty="0" sz="1050" spc="10">
                <a:solidFill>
                  <a:srgbClr val="0000FF"/>
                </a:solidFill>
                <a:latin typeface="Courier New"/>
                <a:cs typeface="Courier New"/>
              </a:rPr>
              <a:t>int </a:t>
            </a:r>
            <a:r>
              <a:rPr dirty="0" sz="1050" spc="15">
                <a:latin typeface="Courier New"/>
                <a:cs typeface="Courier New"/>
              </a:rPr>
              <a:t>x = 1;</a:t>
            </a:r>
            <a:endParaRPr sz="1050">
              <a:latin typeface="Courier New"/>
              <a:cs typeface="Courier New"/>
            </a:endParaRPr>
          </a:p>
          <a:p>
            <a:pPr marL="259079">
              <a:lnSpc>
                <a:spcPts val="1225"/>
              </a:lnSpc>
            </a:pPr>
            <a:r>
              <a:rPr dirty="0" sz="1050" spc="10">
                <a:solidFill>
                  <a:srgbClr val="0000FF"/>
                </a:solidFill>
                <a:latin typeface="Courier New"/>
                <a:cs typeface="Courier New"/>
              </a:rPr>
              <a:t>for </a:t>
            </a:r>
            <a:r>
              <a:rPr dirty="0" sz="1050" spc="15">
                <a:latin typeface="Courier New"/>
                <a:cs typeface="Courier New"/>
              </a:rPr>
              <a:t>(i = 0; i &lt; </a:t>
            </a:r>
            <a:r>
              <a:rPr dirty="0" sz="1050" spc="10">
                <a:latin typeface="Courier New"/>
                <a:cs typeface="Courier New"/>
              </a:rPr>
              <a:t>10; i++);</a:t>
            </a:r>
            <a:endParaRPr sz="1050">
              <a:latin typeface="Courier New"/>
              <a:cs typeface="Courier New"/>
            </a:endParaRPr>
          </a:p>
          <a:p>
            <a:pPr marL="588645">
              <a:lnSpc>
                <a:spcPts val="1240"/>
              </a:lnSpc>
            </a:pPr>
            <a:r>
              <a:rPr dirty="0" sz="1050" spc="15">
                <a:latin typeface="Courier New"/>
                <a:cs typeface="Courier New"/>
              </a:rPr>
              <a:t>x = x * i; </a:t>
            </a:r>
            <a:r>
              <a:rPr dirty="0" sz="1050" spc="15">
                <a:solidFill>
                  <a:srgbClr val="6D6E70"/>
                </a:solidFill>
                <a:latin typeface="Courier New"/>
                <a:cs typeface="Courier New"/>
              </a:rPr>
              <a:t>// </a:t>
            </a:r>
            <a:r>
              <a:rPr dirty="0" sz="1050" spc="10">
                <a:solidFill>
                  <a:srgbClr val="6D6E70"/>
                </a:solidFill>
                <a:latin typeface="Courier New"/>
                <a:cs typeface="Courier New"/>
              </a:rPr>
              <a:t>this line </a:t>
            </a:r>
            <a:r>
              <a:rPr dirty="0" sz="1050" spc="15">
                <a:solidFill>
                  <a:srgbClr val="6D6E70"/>
                </a:solidFill>
                <a:latin typeface="Courier New"/>
                <a:cs typeface="Courier New"/>
              </a:rPr>
              <a:t>is </a:t>
            </a:r>
            <a:r>
              <a:rPr dirty="0" sz="1050" spc="10">
                <a:solidFill>
                  <a:srgbClr val="6D6E70"/>
                </a:solidFill>
                <a:latin typeface="Courier New"/>
                <a:cs typeface="Courier New"/>
              </a:rPr>
              <a:t>not inside the</a:t>
            </a:r>
            <a:r>
              <a:rPr dirty="0" sz="1050" spc="35">
                <a:solidFill>
                  <a:srgbClr val="6D6E70"/>
                </a:solidFill>
                <a:latin typeface="Courier New"/>
                <a:cs typeface="Courier New"/>
              </a:rPr>
              <a:t> </a:t>
            </a:r>
            <a:r>
              <a:rPr dirty="0" sz="1050" spc="10">
                <a:solidFill>
                  <a:srgbClr val="6D6E70"/>
                </a:solidFill>
                <a:latin typeface="Courier New"/>
                <a:cs typeface="Courier New"/>
              </a:rPr>
              <a:t>loop!</a:t>
            </a:r>
            <a:endParaRPr sz="1050">
              <a:latin typeface="Courier New"/>
              <a:cs typeface="Courier New"/>
            </a:endParaRPr>
          </a:p>
          <a:p>
            <a:pPr marL="12700" marR="69215">
              <a:lnSpc>
                <a:spcPct val="103499"/>
              </a:lnSpc>
              <a:spcBef>
                <a:spcPts val="655"/>
              </a:spcBef>
            </a:pPr>
            <a:r>
              <a:rPr dirty="0" sz="1450" spc="-10">
                <a:latin typeface="Times New Roman"/>
                <a:cs typeface="Times New Roman"/>
              </a:rPr>
              <a:t>In this example, the semicolon outside the parentheses in the </a:t>
            </a:r>
            <a:r>
              <a:rPr dirty="0" sz="1450" spc="-10">
                <a:latin typeface="Courier New"/>
                <a:cs typeface="Courier New"/>
              </a:rPr>
              <a:t>for</a:t>
            </a:r>
            <a:r>
              <a:rPr dirty="0" sz="1450" spc="-345">
                <a:latin typeface="Courier New"/>
                <a:cs typeface="Courier New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statement ends the loop  without executing </a:t>
            </a:r>
            <a:r>
              <a:rPr dirty="0" sz="1450" spc="-10">
                <a:latin typeface="Courier New"/>
                <a:cs typeface="Courier New"/>
              </a:rPr>
              <a:t>x = x * i </a:t>
            </a:r>
            <a:r>
              <a:rPr dirty="0" sz="1450" spc="-10">
                <a:latin typeface="Times New Roman"/>
                <a:cs typeface="Times New Roman"/>
              </a:rPr>
              <a:t>as part </a:t>
            </a:r>
            <a:r>
              <a:rPr dirty="0" sz="1450" spc="-5">
                <a:latin typeface="Times New Roman"/>
                <a:cs typeface="Times New Roman"/>
              </a:rPr>
              <a:t>of </a:t>
            </a:r>
            <a:r>
              <a:rPr dirty="0" sz="1450" spc="-10">
                <a:latin typeface="Times New Roman"/>
                <a:cs typeface="Times New Roman"/>
              </a:rPr>
              <a:t>the loop. The </a:t>
            </a:r>
            <a:r>
              <a:rPr dirty="0" sz="1450" spc="-10">
                <a:latin typeface="Courier New"/>
                <a:cs typeface="Courier New"/>
              </a:rPr>
              <a:t>x = x * i </a:t>
            </a:r>
            <a:r>
              <a:rPr dirty="0" sz="1450" spc="-10">
                <a:latin typeface="Times New Roman"/>
                <a:cs typeface="Times New Roman"/>
              </a:rPr>
              <a:t>line is executed  only once because it is outside the </a:t>
            </a:r>
            <a:r>
              <a:rPr dirty="0" sz="1450" spc="-10">
                <a:latin typeface="Courier New"/>
                <a:cs typeface="Courier New"/>
              </a:rPr>
              <a:t>for </a:t>
            </a:r>
            <a:r>
              <a:rPr dirty="0" sz="1450" spc="-10">
                <a:latin typeface="Times New Roman"/>
                <a:cs typeface="Times New Roman"/>
              </a:rPr>
              <a:t>loop. Be careful </a:t>
            </a:r>
            <a:r>
              <a:rPr dirty="0" sz="1450" spc="-5">
                <a:latin typeface="Times New Roman"/>
                <a:cs typeface="Times New Roman"/>
              </a:rPr>
              <a:t>not </a:t>
            </a:r>
            <a:r>
              <a:rPr dirty="0" sz="1450" spc="-10">
                <a:latin typeface="Times New Roman"/>
                <a:cs typeface="Times New Roman"/>
              </a:rPr>
              <a:t>to make this mistake in </a:t>
            </a:r>
            <a:r>
              <a:rPr dirty="0" sz="1450" spc="-5">
                <a:latin typeface="Times New Roman"/>
                <a:cs typeface="Times New Roman"/>
              </a:rPr>
              <a:t>your  </a:t>
            </a:r>
            <a:r>
              <a:rPr dirty="0" sz="1450" spc="-10">
                <a:latin typeface="Times New Roman"/>
                <a:cs typeface="Times New Roman"/>
              </a:rPr>
              <a:t>Java programs.</a:t>
            </a:r>
            <a:endParaRPr sz="145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640"/>
              </a:spcBef>
            </a:pPr>
            <a:r>
              <a:rPr dirty="0" sz="1450" spc="-10">
                <a:latin typeface="Times New Roman"/>
                <a:cs typeface="Times New Roman"/>
              </a:rPr>
              <a:t>The next project you undertake is </a:t>
            </a:r>
            <a:r>
              <a:rPr dirty="0" sz="1450" spc="-5">
                <a:latin typeface="Times New Roman"/>
                <a:cs typeface="Times New Roman"/>
              </a:rPr>
              <a:t>a </a:t>
            </a:r>
            <a:r>
              <a:rPr dirty="0" sz="1450" spc="-10">
                <a:latin typeface="Times New Roman"/>
                <a:cs typeface="Times New Roman"/>
              </a:rPr>
              <a:t>rewrite </a:t>
            </a:r>
            <a:r>
              <a:rPr dirty="0" sz="1450" spc="-5">
                <a:latin typeface="Times New Roman"/>
                <a:cs typeface="Times New Roman"/>
              </a:rPr>
              <a:t>of </a:t>
            </a:r>
            <a:r>
              <a:rPr dirty="0" sz="1450" spc="-10">
                <a:latin typeface="Times New Roman"/>
                <a:cs typeface="Times New Roman"/>
              </a:rPr>
              <a:t>the HalfDollar application that uses</a:t>
            </a:r>
            <a:r>
              <a:rPr dirty="0" sz="1450" spc="110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Courier New"/>
                <a:cs typeface="Courier New"/>
              </a:rPr>
              <a:t>for</a:t>
            </a:r>
            <a:endParaRPr sz="1450">
              <a:latin typeface="Courier New"/>
              <a:cs typeface="Courier New"/>
            </a:endParaRPr>
          </a:p>
          <a:p>
            <a:pPr marL="12700">
              <a:lnSpc>
                <a:spcPct val="100000"/>
              </a:lnSpc>
              <a:spcBef>
                <a:spcPts val="60"/>
              </a:spcBef>
            </a:pPr>
            <a:r>
              <a:rPr dirty="0" sz="1450" spc="-10">
                <a:latin typeface="Times New Roman"/>
                <a:cs typeface="Times New Roman"/>
              </a:rPr>
              <a:t>loops to remove redundant</a:t>
            </a:r>
            <a:r>
              <a:rPr dirty="0" sz="1450" spc="5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code.</a:t>
            </a:r>
            <a:endParaRPr sz="1450">
              <a:latin typeface="Times New Roman"/>
              <a:cs typeface="Times New Roman"/>
            </a:endParaRPr>
          </a:p>
          <a:p>
            <a:pPr marL="12700" marR="177165">
              <a:lnSpc>
                <a:spcPts val="1660"/>
              </a:lnSpc>
              <a:spcBef>
                <a:spcPts val="755"/>
              </a:spcBef>
            </a:pPr>
            <a:r>
              <a:rPr dirty="0" sz="1450" spc="-10">
                <a:latin typeface="Times New Roman"/>
                <a:cs typeface="Times New Roman"/>
              </a:rPr>
              <a:t>The original application works with an array that is only three elements long. The new  version shown in </a:t>
            </a:r>
            <a:r>
              <a:rPr dirty="0" u="sng" sz="1450" spc="-10">
                <a:solidFill>
                  <a:srgbClr val="0000ED"/>
                </a:solidFill>
                <a:uFill>
                  <a:solidFill>
                    <a:srgbClr val="0000ED"/>
                  </a:solidFill>
                </a:uFill>
                <a:latin typeface="Times New Roman"/>
                <a:cs typeface="Times New Roman"/>
                <a:hlinkClick r:id="rId2" action="ppaction://hlinksldjump"/>
              </a:rPr>
              <a:t>Listing 4.3</a:t>
            </a:r>
            <a:r>
              <a:rPr dirty="0" sz="1450" spc="-10">
                <a:latin typeface="Times New Roman"/>
                <a:cs typeface="Times New Roman"/>
              </a:rPr>
              <a:t>, called </a:t>
            </a:r>
            <a:r>
              <a:rPr dirty="0" sz="1450" spc="-15">
                <a:latin typeface="Times New Roman"/>
                <a:cs typeface="Times New Roman"/>
              </a:rPr>
              <a:t>HalfLooper, </a:t>
            </a:r>
            <a:r>
              <a:rPr dirty="0" sz="1450" spc="-10">
                <a:latin typeface="Times New Roman"/>
                <a:cs typeface="Times New Roman"/>
              </a:rPr>
              <a:t>is shorter and more flexible and returns  the same output. Create an empty Java file with that class name and the package name  </a:t>
            </a:r>
            <a:r>
              <a:rPr dirty="0" sz="1450" spc="-15">
                <a:latin typeface="Courier New"/>
                <a:cs typeface="Courier New"/>
              </a:rPr>
              <a:t>com.java21days</a:t>
            </a:r>
            <a:r>
              <a:rPr dirty="0" sz="1450" spc="-515">
                <a:latin typeface="Courier New"/>
                <a:cs typeface="Courier New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in NetBeans.</a:t>
            </a:r>
            <a:endParaRPr sz="145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457165" y="1028955"/>
            <a:ext cx="6645909" cy="0"/>
          </a:xfrm>
          <a:custGeom>
            <a:avLst/>
            <a:gdLst/>
            <a:ahLst/>
            <a:cxnLst/>
            <a:rect l="l" t="t" r="r" b="b"/>
            <a:pathLst>
              <a:path w="6645909" h="0">
                <a:moveTo>
                  <a:pt x="0" y="0"/>
                </a:moveTo>
                <a:lnTo>
                  <a:pt x="6645601" y="0"/>
                </a:lnTo>
              </a:path>
            </a:pathLst>
          </a:custGeom>
          <a:ln w="9146">
            <a:solidFill>
              <a:srgbClr val="2B2B2B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457165" y="1056394"/>
            <a:ext cx="6645909" cy="0"/>
          </a:xfrm>
          <a:custGeom>
            <a:avLst/>
            <a:gdLst/>
            <a:ahLst/>
            <a:cxnLst/>
            <a:rect l="l" t="t" r="r" b="b"/>
            <a:pathLst>
              <a:path w="6645909" h="0">
                <a:moveTo>
                  <a:pt x="0" y="0"/>
                </a:moveTo>
                <a:lnTo>
                  <a:pt x="6645601" y="0"/>
                </a:lnTo>
              </a:path>
            </a:pathLst>
          </a:custGeom>
          <a:ln w="9146">
            <a:solidFill>
              <a:srgbClr val="80808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457165" y="1024382"/>
            <a:ext cx="9525" cy="36830"/>
          </a:xfrm>
          <a:custGeom>
            <a:avLst/>
            <a:gdLst/>
            <a:ahLst/>
            <a:cxnLst/>
            <a:rect l="l" t="t" r="r" b="b"/>
            <a:pathLst>
              <a:path w="9525" h="36830">
                <a:moveTo>
                  <a:pt x="0" y="36585"/>
                </a:moveTo>
                <a:lnTo>
                  <a:pt x="0" y="0"/>
                </a:lnTo>
                <a:lnTo>
                  <a:pt x="9141" y="0"/>
                </a:lnTo>
                <a:lnTo>
                  <a:pt x="9141" y="27438"/>
                </a:lnTo>
                <a:lnTo>
                  <a:pt x="0" y="36585"/>
                </a:lnTo>
                <a:close/>
              </a:path>
            </a:pathLst>
          </a:custGeom>
          <a:solidFill>
            <a:srgbClr val="2B2B2B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457161" y="1024382"/>
            <a:ext cx="9525" cy="36830"/>
          </a:xfrm>
          <a:custGeom>
            <a:avLst/>
            <a:gdLst/>
            <a:ahLst/>
            <a:cxnLst/>
            <a:rect l="l" t="t" r="r" b="b"/>
            <a:pathLst>
              <a:path w="9525" h="36830">
                <a:moveTo>
                  <a:pt x="0" y="0"/>
                </a:moveTo>
                <a:lnTo>
                  <a:pt x="0" y="36585"/>
                </a:lnTo>
                <a:lnTo>
                  <a:pt x="9141" y="27438"/>
                </a:lnTo>
                <a:lnTo>
                  <a:pt x="9141" y="0"/>
                </a:lnTo>
                <a:lnTo>
                  <a:pt x="0" y="0"/>
                </a:lnTo>
                <a:close/>
              </a:path>
            </a:pathLst>
          </a:custGeom>
          <a:ln w="9141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7093626" y="1033529"/>
            <a:ext cx="9525" cy="27940"/>
          </a:xfrm>
          <a:custGeom>
            <a:avLst/>
            <a:gdLst/>
            <a:ahLst/>
            <a:cxnLst/>
            <a:rect l="l" t="t" r="r" b="b"/>
            <a:pathLst>
              <a:path w="9525" h="27940">
                <a:moveTo>
                  <a:pt x="0" y="0"/>
                </a:moveTo>
                <a:lnTo>
                  <a:pt x="9141" y="0"/>
                </a:lnTo>
                <a:lnTo>
                  <a:pt x="9141" y="27438"/>
                </a:lnTo>
                <a:lnTo>
                  <a:pt x="0" y="27438"/>
                </a:lnTo>
                <a:lnTo>
                  <a:pt x="0" y="0"/>
                </a:lnTo>
                <a:close/>
              </a:path>
            </a:pathLst>
          </a:custGeom>
          <a:solidFill>
            <a:srgbClr val="80808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/>
          <p:nvPr/>
        </p:nvSpPr>
        <p:spPr>
          <a:xfrm>
            <a:off x="7093622" y="1033529"/>
            <a:ext cx="9525" cy="27940"/>
          </a:xfrm>
          <a:custGeom>
            <a:avLst/>
            <a:gdLst/>
            <a:ahLst/>
            <a:cxnLst/>
            <a:rect l="l" t="t" r="r" b="b"/>
            <a:pathLst>
              <a:path w="9525" h="27940">
                <a:moveTo>
                  <a:pt x="0" y="0"/>
                </a:moveTo>
                <a:lnTo>
                  <a:pt x="9141" y="0"/>
                </a:lnTo>
                <a:lnTo>
                  <a:pt x="9141" y="27438"/>
                </a:lnTo>
                <a:lnTo>
                  <a:pt x="0" y="27438"/>
                </a:lnTo>
                <a:lnTo>
                  <a:pt x="0" y="0"/>
                </a:lnTo>
                <a:close/>
              </a:path>
            </a:pathLst>
          </a:custGeom>
          <a:ln w="9141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/>
          <p:nvPr/>
        </p:nvSpPr>
        <p:spPr>
          <a:xfrm>
            <a:off x="457165" y="4358199"/>
            <a:ext cx="6645909" cy="0"/>
          </a:xfrm>
          <a:custGeom>
            <a:avLst/>
            <a:gdLst/>
            <a:ahLst/>
            <a:cxnLst/>
            <a:rect l="l" t="t" r="r" b="b"/>
            <a:pathLst>
              <a:path w="6645909" h="0">
                <a:moveTo>
                  <a:pt x="0" y="0"/>
                </a:moveTo>
                <a:lnTo>
                  <a:pt x="6645601" y="0"/>
                </a:lnTo>
              </a:path>
            </a:pathLst>
          </a:custGeom>
          <a:ln w="9146">
            <a:solidFill>
              <a:srgbClr val="2B2B2B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/>
          <p:nvPr/>
        </p:nvSpPr>
        <p:spPr>
          <a:xfrm>
            <a:off x="457165" y="4385638"/>
            <a:ext cx="6645909" cy="0"/>
          </a:xfrm>
          <a:custGeom>
            <a:avLst/>
            <a:gdLst/>
            <a:ahLst/>
            <a:cxnLst/>
            <a:rect l="l" t="t" r="r" b="b"/>
            <a:pathLst>
              <a:path w="6645909" h="0">
                <a:moveTo>
                  <a:pt x="0" y="0"/>
                </a:moveTo>
                <a:lnTo>
                  <a:pt x="6645601" y="0"/>
                </a:lnTo>
              </a:path>
            </a:pathLst>
          </a:custGeom>
          <a:ln w="9146">
            <a:solidFill>
              <a:srgbClr val="80808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0" name="object 10"/>
          <p:cNvSpPr/>
          <p:nvPr/>
        </p:nvSpPr>
        <p:spPr>
          <a:xfrm>
            <a:off x="457165" y="4353626"/>
            <a:ext cx="9525" cy="36830"/>
          </a:xfrm>
          <a:custGeom>
            <a:avLst/>
            <a:gdLst/>
            <a:ahLst/>
            <a:cxnLst/>
            <a:rect l="l" t="t" r="r" b="b"/>
            <a:pathLst>
              <a:path w="9525" h="36829">
                <a:moveTo>
                  <a:pt x="0" y="36585"/>
                </a:moveTo>
                <a:lnTo>
                  <a:pt x="0" y="0"/>
                </a:lnTo>
                <a:lnTo>
                  <a:pt x="9141" y="0"/>
                </a:lnTo>
                <a:lnTo>
                  <a:pt x="9141" y="27438"/>
                </a:lnTo>
                <a:lnTo>
                  <a:pt x="0" y="36585"/>
                </a:lnTo>
                <a:close/>
              </a:path>
            </a:pathLst>
          </a:custGeom>
          <a:solidFill>
            <a:srgbClr val="2B2B2B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1" name="object 11"/>
          <p:cNvSpPr/>
          <p:nvPr/>
        </p:nvSpPr>
        <p:spPr>
          <a:xfrm>
            <a:off x="457161" y="4353626"/>
            <a:ext cx="9525" cy="36830"/>
          </a:xfrm>
          <a:custGeom>
            <a:avLst/>
            <a:gdLst/>
            <a:ahLst/>
            <a:cxnLst/>
            <a:rect l="l" t="t" r="r" b="b"/>
            <a:pathLst>
              <a:path w="9525" h="36829">
                <a:moveTo>
                  <a:pt x="0" y="0"/>
                </a:moveTo>
                <a:lnTo>
                  <a:pt x="0" y="36585"/>
                </a:lnTo>
                <a:lnTo>
                  <a:pt x="9141" y="27438"/>
                </a:lnTo>
                <a:lnTo>
                  <a:pt x="9141" y="0"/>
                </a:lnTo>
                <a:lnTo>
                  <a:pt x="0" y="0"/>
                </a:lnTo>
                <a:close/>
              </a:path>
            </a:pathLst>
          </a:custGeom>
          <a:ln w="9141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2" name="object 12"/>
          <p:cNvSpPr/>
          <p:nvPr/>
        </p:nvSpPr>
        <p:spPr>
          <a:xfrm>
            <a:off x="7093626" y="4362772"/>
            <a:ext cx="9525" cy="27940"/>
          </a:xfrm>
          <a:custGeom>
            <a:avLst/>
            <a:gdLst/>
            <a:ahLst/>
            <a:cxnLst/>
            <a:rect l="l" t="t" r="r" b="b"/>
            <a:pathLst>
              <a:path w="9525" h="27939">
                <a:moveTo>
                  <a:pt x="0" y="0"/>
                </a:moveTo>
                <a:lnTo>
                  <a:pt x="9141" y="0"/>
                </a:lnTo>
                <a:lnTo>
                  <a:pt x="9141" y="27438"/>
                </a:lnTo>
                <a:lnTo>
                  <a:pt x="0" y="27438"/>
                </a:lnTo>
                <a:lnTo>
                  <a:pt x="0" y="0"/>
                </a:lnTo>
                <a:close/>
              </a:path>
            </a:pathLst>
          </a:custGeom>
          <a:solidFill>
            <a:srgbClr val="80808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3" name="object 13"/>
          <p:cNvSpPr/>
          <p:nvPr/>
        </p:nvSpPr>
        <p:spPr>
          <a:xfrm>
            <a:off x="7093622" y="4362772"/>
            <a:ext cx="9525" cy="27940"/>
          </a:xfrm>
          <a:custGeom>
            <a:avLst/>
            <a:gdLst/>
            <a:ahLst/>
            <a:cxnLst/>
            <a:rect l="l" t="t" r="r" b="b"/>
            <a:pathLst>
              <a:path w="9525" h="27939">
                <a:moveTo>
                  <a:pt x="0" y="0"/>
                </a:moveTo>
                <a:lnTo>
                  <a:pt x="9141" y="0"/>
                </a:lnTo>
                <a:lnTo>
                  <a:pt x="9141" y="27438"/>
                </a:lnTo>
                <a:lnTo>
                  <a:pt x="0" y="27438"/>
                </a:lnTo>
                <a:lnTo>
                  <a:pt x="0" y="0"/>
                </a:lnTo>
                <a:close/>
              </a:path>
            </a:pathLst>
          </a:custGeom>
          <a:ln w="9141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4" name="object 14"/>
          <p:cNvSpPr/>
          <p:nvPr/>
        </p:nvSpPr>
        <p:spPr>
          <a:xfrm>
            <a:off x="457165" y="7879514"/>
            <a:ext cx="6645909" cy="0"/>
          </a:xfrm>
          <a:custGeom>
            <a:avLst/>
            <a:gdLst/>
            <a:ahLst/>
            <a:cxnLst/>
            <a:rect l="l" t="t" r="r" b="b"/>
            <a:pathLst>
              <a:path w="6645909" h="0">
                <a:moveTo>
                  <a:pt x="0" y="0"/>
                </a:moveTo>
                <a:lnTo>
                  <a:pt x="6645601" y="0"/>
                </a:lnTo>
              </a:path>
            </a:pathLst>
          </a:custGeom>
          <a:ln w="9146">
            <a:solidFill>
              <a:srgbClr val="2B2B2B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5" name="object 15"/>
          <p:cNvSpPr/>
          <p:nvPr/>
        </p:nvSpPr>
        <p:spPr>
          <a:xfrm>
            <a:off x="457165" y="7906953"/>
            <a:ext cx="6645909" cy="0"/>
          </a:xfrm>
          <a:custGeom>
            <a:avLst/>
            <a:gdLst/>
            <a:ahLst/>
            <a:cxnLst/>
            <a:rect l="l" t="t" r="r" b="b"/>
            <a:pathLst>
              <a:path w="6645909" h="0">
                <a:moveTo>
                  <a:pt x="0" y="0"/>
                </a:moveTo>
                <a:lnTo>
                  <a:pt x="6645601" y="0"/>
                </a:lnTo>
              </a:path>
            </a:pathLst>
          </a:custGeom>
          <a:ln w="9146">
            <a:solidFill>
              <a:srgbClr val="80808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6" name="object 16"/>
          <p:cNvSpPr/>
          <p:nvPr/>
        </p:nvSpPr>
        <p:spPr>
          <a:xfrm>
            <a:off x="457165" y="7874941"/>
            <a:ext cx="9525" cy="36830"/>
          </a:xfrm>
          <a:custGeom>
            <a:avLst/>
            <a:gdLst/>
            <a:ahLst/>
            <a:cxnLst/>
            <a:rect l="l" t="t" r="r" b="b"/>
            <a:pathLst>
              <a:path w="9525" h="36829">
                <a:moveTo>
                  <a:pt x="0" y="36585"/>
                </a:moveTo>
                <a:lnTo>
                  <a:pt x="0" y="0"/>
                </a:lnTo>
                <a:lnTo>
                  <a:pt x="9141" y="0"/>
                </a:lnTo>
                <a:lnTo>
                  <a:pt x="9141" y="27438"/>
                </a:lnTo>
                <a:lnTo>
                  <a:pt x="0" y="36585"/>
                </a:lnTo>
                <a:close/>
              </a:path>
            </a:pathLst>
          </a:custGeom>
          <a:solidFill>
            <a:srgbClr val="2B2B2B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7" name="object 17"/>
          <p:cNvSpPr/>
          <p:nvPr/>
        </p:nvSpPr>
        <p:spPr>
          <a:xfrm>
            <a:off x="457161" y="7874941"/>
            <a:ext cx="9525" cy="36830"/>
          </a:xfrm>
          <a:custGeom>
            <a:avLst/>
            <a:gdLst/>
            <a:ahLst/>
            <a:cxnLst/>
            <a:rect l="l" t="t" r="r" b="b"/>
            <a:pathLst>
              <a:path w="9525" h="36829">
                <a:moveTo>
                  <a:pt x="0" y="0"/>
                </a:moveTo>
                <a:lnTo>
                  <a:pt x="0" y="36585"/>
                </a:lnTo>
                <a:lnTo>
                  <a:pt x="9141" y="27438"/>
                </a:lnTo>
                <a:lnTo>
                  <a:pt x="9141" y="0"/>
                </a:lnTo>
                <a:lnTo>
                  <a:pt x="0" y="0"/>
                </a:lnTo>
                <a:close/>
              </a:path>
            </a:pathLst>
          </a:custGeom>
          <a:ln w="9141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8" name="object 18"/>
          <p:cNvSpPr/>
          <p:nvPr/>
        </p:nvSpPr>
        <p:spPr>
          <a:xfrm>
            <a:off x="7093626" y="7884087"/>
            <a:ext cx="9525" cy="27940"/>
          </a:xfrm>
          <a:custGeom>
            <a:avLst/>
            <a:gdLst/>
            <a:ahLst/>
            <a:cxnLst/>
            <a:rect l="l" t="t" r="r" b="b"/>
            <a:pathLst>
              <a:path w="9525" h="27940">
                <a:moveTo>
                  <a:pt x="0" y="0"/>
                </a:moveTo>
                <a:lnTo>
                  <a:pt x="9141" y="0"/>
                </a:lnTo>
                <a:lnTo>
                  <a:pt x="9141" y="27438"/>
                </a:lnTo>
                <a:lnTo>
                  <a:pt x="0" y="27438"/>
                </a:lnTo>
                <a:lnTo>
                  <a:pt x="0" y="0"/>
                </a:lnTo>
                <a:close/>
              </a:path>
            </a:pathLst>
          </a:custGeom>
          <a:solidFill>
            <a:srgbClr val="80808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9" name="object 19"/>
          <p:cNvSpPr/>
          <p:nvPr/>
        </p:nvSpPr>
        <p:spPr>
          <a:xfrm>
            <a:off x="7093622" y="7884087"/>
            <a:ext cx="9525" cy="27940"/>
          </a:xfrm>
          <a:custGeom>
            <a:avLst/>
            <a:gdLst/>
            <a:ahLst/>
            <a:cxnLst/>
            <a:rect l="l" t="t" r="r" b="b"/>
            <a:pathLst>
              <a:path w="9525" h="27940">
                <a:moveTo>
                  <a:pt x="0" y="0"/>
                </a:moveTo>
                <a:lnTo>
                  <a:pt x="9141" y="0"/>
                </a:lnTo>
                <a:lnTo>
                  <a:pt x="9141" y="27438"/>
                </a:lnTo>
                <a:lnTo>
                  <a:pt x="0" y="27438"/>
                </a:lnTo>
                <a:lnTo>
                  <a:pt x="0" y="0"/>
                </a:lnTo>
                <a:close/>
              </a:path>
            </a:pathLst>
          </a:custGeom>
          <a:ln w="9141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0" name="object 20"/>
          <p:cNvSpPr/>
          <p:nvPr/>
        </p:nvSpPr>
        <p:spPr>
          <a:xfrm>
            <a:off x="457165" y="9050237"/>
            <a:ext cx="6645909" cy="0"/>
          </a:xfrm>
          <a:custGeom>
            <a:avLst/>
            <a:gdLst/>
            <a:ahLst/>
            <a:cxnLst/>
            <a:rect l="l" t="t" r="r" b="b"/>
            <a:pathLst>
              <a:path w="6645909" h="0">
                <a:moveTo>
                  <a:pt x="0" y="0"/>
                </a:moveTo>
                <a:lnTo>
                  <a:pt x="6645601" y="0"/>
                </a:lnTo>
              </a:path>
            </a:pathLst>
          </a:custGeom>
          <a:ln w="9146">
            <a:solidFill>
              <a:srgbClr val="2B2B2B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1" name="object 21"/>
          <p:cNvSpPr/>
          <p:nvPr/>
        </p:nvSpPr>
        <p:spPr>
          <a:xfrm>
            <a:off x="457165" y="9077676"/>
            <a:ext cx="6645909" cy="0"/>
          </a:xfrm>
          <a:custGeom>
            <a:avLst/>
            <a:gdLst/>
            <a:ahLst/>
            <a:cxnLst/>
            <a:rect l="l" t="t" r="r" b="b"/>
            <a:pathLst>
              <a:path w="6645909" h="0">
                <a:moveTo>
                  <a:pt x="0" y="0"/>
                </a:moveTo>
                <a:lnTo>
                  <a:pt x="6645601" y="0"/>
                </a:lnTo>
              </a:path>
            </a:pathLst>
          </a:custGeom>
          <a:ln w="9146">
            <a:solidFill>
              <a:srgbClr val="80808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2" name="object 22"/>
          <p:cNvSpPr/>
          <p:nvPr/>
        </p:nvSpPr>
        <p:spPr>
          <a:xfrm>
            <a:off x="457165" y="9045664"/>
            <a:ext cx="9525" cy="36830"/>
          </a:xfrm>
          <a:custGeom>
            <a:avLst/>
            <a:gdLst/>
            <a:ahLst/>
            <a:cxnLst/>
            <a:rect l="l" t="t" r="r" b="b"/>
            <a:pathLst>
              <a:path w="9525" h="36829">
                <a:moveTo>
                  <a:pt x="0" y="36585"/>
                </a:moveTo>
                <a:lnTo>
                  <a:pt x="0" y="0"/>
                </a:lnTo>
                <a:lnTo>
                  <a:pt x="9141" y="0"/>
                </a:lnTo>
                <a:lnTo>
                  <a:pt x="9141" y="27438"/>
                </a:lnTo>
                <a:lnTo>
                  <a:pt x="0" y="36585"/>
                </a:lnTo>
                <a:close/>
              </a:path>
            </a:pathLst>
          </a:custGeom>
          <a:solidFill>
            <a:srgbClr val="2B2B2B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3" name="object 23"/>
          <p:cNvSpPr/>
          <p:nvPr/>
        </p:nvSpPr>
        <p:spPr>
          <a:xfrm>
            <a:off x="457161" y="9045664"/>
            <a:ext cx="9525" cy="36830"/>
          </a:xfrm>
          <a:custGeom>
            <a:avLst/>
            <a:gdLst/>
            <a:ahLst/>
            <a:cxnLst/>
            <a:rect l="l" t="t" r="r" b="b"/>
            <a:pathLst>
              <a:path w="9525" h="36829">
                <a:moveTo>
                  <a:pt x="0" y="0"/>
                </a:moveTo>
                <a:lnTo>
                  <a:pt x="0" y="36585"/>
                </a:lnTo>
                <a:lnTo>
                  <a:pt x="9141" y="27438"/>
                </a:lnTo>
                <a:lnTo>
                  <a:pt x="9141" y="0"/>
                </a:lnTo>
                <a:lnTo>
                  <a:pt x="0" y="0"/>
                </a:lnTo>
                <a:close/>
              </a:path>
            </a:pathLst>
          </a:custGeom>
          <a:ln w="9141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4" name="object 24"/>
          <p:cNvSpPr/>
          <p:nvPr/>
        </p:nvSpPr>
        <p:spPr>
          <a:xfrm>
            <a:off x="7093626" y="9054810"/>
            <a:ext cx="9525" cy="27940"/>
          </a:xfrm>
          <a:custGeom>
            <a:avLst/>
            <a:gdLst/>
            <a:ahLst/>
            <a:cxnLst/>
            <a:rect l="l" t="t" r="r" b="b"/>
            <a:pathLst>
              <a:path w="9525" h="27940">
                <a:moveTo>
                  <a:pt x="0" y="0"/>
                </a:moveTo>
                <a:lnTo>
                  <a:pt x="9141" y="0"/>
                </a:lnTo>
                <a:lnTo>
                  <a:pt x="9141" y="27438"/>
                </a:lnTo>
                <a:lnTo>
                  <a:pt x="0" y="27438"/>
                </a:lnTo>
                <a:lnTo>
                  <a:pt x="0" y="0"/>
                </a:lnTo>
                <a:close/>
              </a:path>
            </a:pathLst>
          </a:custGeom>
          <a:solidFill>
            <a:srgbClr val="80808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5" name="object 25"/>
          <p:cNvSpPr/>
          <p:nvPr/>
        </p:nvSpPr>
        <p:spPr>
          <a:xfrm>
            <a:off x="7093622" y="9054810"/>
            <a:ext cx="9525" cy="27940"/>
          </a:xfrm>
          <a:custGeom>
            <a:avLst/>
            <a:gdLst/>
            <a:ahLst/>
            <a:cxnLst/>
            <a:rect l="l" t="t" r="r" b="b"/>
            <a:pathLst>
              <a:path w="9525" h="27940">
                <a:moveTo>
                  <a:pt x="0" y="0"/>
                </a:moveTo>
                <a:lnTo>
                  <a:pt x="9141" y="0"/>
                </a:lnTo>
                <a:lnTo>
                  <a:pt x="9141" y="27438"/>
                </a:lnTo>
                <a:lnTo>
                  <a:pt x="0" y="27438"/>
                </a:lnTo>
                <a:lnTo>
                  <a:pt x="0" y="0"/>
                </a:lnTo>
                <a:close/>
              </a:path>
            </a:pathLst>
          </a:custGeom>
          <a:ln w="9141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6" name="object 26"/>
          <p:cNvSpPr txBox="1"/>
          <p:nvPr/>
        </p:nvSpPr>
        <p:spPr>
          <a:xfrm>
            <a:off x="444505" y="417184"/>
            <a:ext cx="3937000" cy="24511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450" spc="-15">
                <a:solidFill>
                  <a:srgbClr val="666666"/>
                </a:solidFill>
                <a:latin typeface="Times New Roman"/>
                <a:cs typeface="Times New Roman"/>
              </a:rPr>
              <a:t>LISTING </a:t>
            </a:r>
            <a:r>
              <a:rPr dirty="0" sz="1450" spc="-5">
                <a:solidFill>
                  <a:srgbClr val="666666"/>
                </a:solidFill>
                <a:latin typeface="Times New Roman"/>
                <a:cs typeface="Times New Roman"/>
              </a:rPr>
              <a:t>4.3 </a:t>
            </a:r>
            <a:r>
              <a:rPr dirty="0" sz="1450" spc="-10">
                <a:latin typeface="Times New Roman"/>
                <a:cs typeface="Times New Roman"/>
              </a:rPr>
              <a:t>The Full </a:t>
            </a:r>
            <a:r>
              <a:rPr dirty="0" sz="1450" spc="-35">
                <a:latin typeface="Times New Roman"/>
                <a:cs typeface="Times New Roman"/>
              </a:rPr>
              <a:t>Text </a:t>
            </a:r>
            <a:r>
              <a:rPr dirty="0" sz="1450" spc="-5">
                <a:latin typeface="Times New Roman"/>
                <a:cs typeface="Times New Roman"/>
              </a:rPr>
              <a:t>of</a:t>
            </a:r>
            <a:r>
              <a:rPr dirty="0" sz="1450" spc="70">
                <a:latin typeface="Times New Roman"/>
                <a:cs typeface="Times New Roman"/>
              </a:rPr>
              <a:t> </a:t>
            </a:r>
            <a:r>
              <a:rPr dirty="0" sz="1450" spc="-15">
                <a:latin typeface="Courier New"/>
                <a:cs typeface="Courier New"/>
              </a:rPr>
              <a:t>HalfLooper.java</a:t>
            </a:r>
            <a:endParaRPr sz="1450">
              <a:latin typeface="Courier New"/>
              <a:cs typeface="Courier New"/>
            </a:endParaRPr>
          </a:p>
        </p:txBody>
      </p:sp>
      <p:sp>
        <p:nvSpPr>
          <p:cNvPr id="27" name="object 27"/>
          <p:cNvSpPr txBox="1"/>
          <p:nvPr/>
        </p:nvSpPr>
        <p:spPr>
          <a:xfrm>
            <a:off x="773589" y="1112300"/>
            <a:ext cx="2164715" cy="501015"/>
          </a:xfrm>
          <a:prstGeom prst="rect">
            <a:avLst/>
          </a:prstGeom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ts val="1240"/>
              </a:lnSpc>
              <a:spcBef>
                <a:spcPts val="130"/>
              </a:spcBef>
            </a:pPr>
            <a:r>
              <a:rPr dirty="0" sz="1050" spc="15">
                <a:latin typeface="Courier New"/>
                <a:cs typeface="Courier New"/>
              </a:rPr>
              <a:t>1: </a:t>
            </a:r>
            <a:r>
              <a:rPr dirty="0" sz="1050" spc="10">
                <a:solidFill>
                  <a:srgbClr val="0000FF"/>
                </a:solidFill>
                <a:latin typeface="Courier New"/>
                <a:cs typeface="Courier New"/>
              </a:rPr>
              <a:t>package</a:t>
            </a:r>
            <a:r>
              <a:rPr dirty="0" sz="1050" spc="-10">
                <a:solidFill>
                  <a:srgbClr val="0000FF"/>
                </a:solidFill>
                <a:latin typeface="Courier New"/>
                <a:cs typeface="Courier New"/>
              </a:rPr>
              <a:t> </a:t>
            </a:r>
            <a:r>
              <a:rPr dirty="0" sz="1050" spc="10">
                <a:latin typeface="Courier New"/>
                <a:cs typeface="Courier New"/>
              </a:rPr>
              <a:t>com.java21days;</a:t>
            </a:r>
            <a:endParaRPr sz="1050">
              <a:latin typeface="Courier New"/>
              <a:cs typeface="Courier New"/>
            </a:endParaRPr>
          </a:p>
          <a:p>
            <a:pPr marL="12700">
              <a:lnSpc>
                <a:spcPts val="1225"/>
              </a:lnSpc>
            </a:pPr>
            <a:r>
              <a:rPr dirty="0" sz="1050" spc="15">
                <a:latin typeface="Courier New"/>
                <a:cs typeface="Courier New"/>
              </a:rPr>
              <a:t>2:</a:t>
            </a:r>
            <a:endParaRPr sz="1050">
              <a:latin typeface="Courier New"/>
              <a:cs typeface="Courier New"/>
            </a:endParaRPr>
          </a:p>
          <a:p>
            <a:pPr marL="12700">
              <a:lnSpc>
                <a:spcPts val="1240"/>
              </a:lnSpc>
            </a:pPr>
            <a:r>
              <a:rPr dirty="0" sz="1050" spc="15">
                <a:latin typeface="Courier New"/>
                <a:cs typeface="Courier New"/>
              </a:rPr>
              <a:t>3: </a:t>
            </a:r>
            <a:r>
              <a:rPr dirty="0" sz="1050" spc="10">
                <a:solidFill>
                  <a:srgbClr val="0000FF"/>
                </a:solidFill>
                <a:latin typeface="Courier New"/>
                <a:cs typeface="Courier New"/>
              </a:rPr>
              <a:t>class </a:t>
            </a:r>
            <a:r>
              <a:rPr dirty="0" sz="1050" spc="10">
                <a:latin typeface="Courier New"/>
                <a:cs typeface="Courier New"/>
              </a:rPr>
              <a:t>HalfLooper</a:t>
            </a:r>
            <a:r>
              <a:rPr dirty="0" sz="1050">
                <a:latin typeface="Courier New"/>
                <a:cs typeface="Courier New"/>
              </a:rPr>
              <a:t> </a:t>
            </a:r>
            <a:r>
              <a:rPr dirty="0" sz="1050" spc="15">
                <a:latin typeface="Courier New"/>
                <a:cs typeface="Courier New"/>
              </a:rPr>
              <a:t>{</a:t>
            </a:r>
            <a:endParaRPr sz="1050">
              <a:latin typeface="Courier New"/>
              <a:cs typeface="Courier New"/>
            </a:endParaRPr>
          </a:p>
        </p:txBody>
      </p:sp>
      <p:sp>
        <p:nvSpPr>
          <p:cNvPr id="28" name="object 28"/>
          <p:cNvSpPr txBox="1"/>
          <p:nvPr/>
        </p:nvSpPr>
        <p:spPr>
          <a:xfrm>
            <a:off x="1349481" y="1578760"/>
            <a:ext cx="5044440" cy="812165"/>
          </a:xfrm>
          <a:prstGeom prst="rect">
            <a:avLst/>
          </a:prstGeom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ts val="1240"/>
              </a:lnSpc>
              <a:spcBef>
                <a:spcPts val="130"/>
              </a:spcBef>
            </a:pPr>
            <a:r>
              <a:rPr dirty="0" sz="1050" spc="10">
                <a:solidFill>
                  <a:srgbClr val="0000FF"/>
                </a:solidFill>
                <a:latin typeface="Courier New"/>
                <a:cs typeface="Courier New"/>
              </a:rPr>
              <a:t>public static void </a:t>
            </a:r>
            <a:r>
              <a:rPr dirty="0" sz="1050" spc="10">
                <a:latin typeface="Courier New"/>
                <a:cs typeface="Courier New"/>
              </a:rPr>
              <a:t>main(String[] arguments)</a:t>
            </a:r>
            <a:r>
              <a:rPr dirty="0" sz="1050" spc="40">
                <a:latin typeface="Courier New"/>
                <a:cs typeface="Courier New"/>
              </a:rPr>
              <a:t> </a:t>
            </a:r>
            <a:r>
              <a:rPr dirty="0" sz="1050" spc="15">
                <a:latin typeface="Courier New"/>
                <a:cs typeface="Courier New"/>
              </a:rPr>
              <a:t>{</a:t>
            </a:r>
            <a:endParaRPr sz="1050">
              <a:latin typeface="Courier New"/>
              <a:cs typeface="Courier New"/>
            </a:endParaRPr>
          </a:p>
          <a:p>
            <a:pPr marL="341630" marR="5080">
              <a:lnSpc>
                <a:spcPts val="1220"/>
              </a:lnSpc>
              <a:spcBef>
                <a:spcPts val="55"/>
              </a:spcBef>
            </a:pPr>
            <a:r>
              <a:rPr dirty="0" sz="1050" spc="10">
                <a:solidFill>
                  <a:srgbClr val="0000FF"/>
                </a:solidFill>
                <a:latin typeface="Courier New"/>
                <a:cs typeface="Courier New"/>
              </a:rPr>
              <a:t>int</a:t>
            </a:r>
            <a:r>
              <a:rPr dirty="0" sz="1050" spc="10">
                <a:latin typeface="Courier New"/>
                <a:cs typeface="Courier New"/>
              </a:rPr>
              <a:t>[] denver </a:t>
            </a:r>
            <a:r>
              <a:rPr dirty="0" sz="1050" spc="15">
                <a:latin typeface="Courier New"/>
                <a:cs typeface="Courier New"/>
              </a:rPr>
              <a:t>= { </a:t>
            </a:r>
            <a:r>
              <a:rPr dirty="0" sz="1050" spc="10">
                <a:latin typeface="Courier New"/>
                <a:cs typeface="Courier New"/>
              </a:rPr>
              <a:t>1_700_000, 4_600_000, 2_100_000 </a:t>
            </a:r>
            <a:r>
              <a:rPr dirty="0" sz="1050" spc="15">
                <a:latin typeface="Courier New"/>
                <a:cs typeface="Courier New"/>
              </a:rPr>
              <a:t>}; </a:t>
            </a:r>
            <a:r>
              <a:rPr dirty="0" sz="1050" spc="15">
                <a:solidFill>
                  <a:srgbClr val="0000FF"/>
                </a:solidFill>
                <a:latin typeface="Courier New"/>
                <a:cs typeface="Courier New"/>
              </a:rPr>
              <a:t> </a:t>
            </a:r>
            <a:r>
              <a:rPr dirty="0" sz="1050" spc="10">
                <a:solidFill>
                  <a:srgbClr val="0000FF"/>
                </a:solidFill>
                <a:latin typeface="Courier New"/>
                <a:cs typeface="Courier New"/>
              </a:rPr>
              <a:t>int</a:t>
            </a:r>
            <a:r>
              <a:rPr dirty="0" sz="1050" spc="10">
                <a:latin typeface="Courier New"/>
                <a:cs typeface="Courier New"/>
              </a:rPr>
              <a:t>[] philadelphia </a:t>
            </a:r>
            <a:r>
              <a:rPr dirty="0" sz="1050" spc="15">
                <a:latin typeface="Courier New"/>
                <a:cs typeface="Courier New"/>
              </a:rPr>
              <a:t>= { </a:t>
            </a:r>
            <a:r>
              <a:rPr dirty="0" sz="1050" spc="10">
                <a:latin typeface="Courier New"/>
                <a:cs typeface="Courier New"/>
              </a:rPr>
              <a:t>1_800_000, 5_000_000, 2_500_000 </a:t>
            </a:r>
            <a:r>
              <a:rPr dirty="0" sz="1050" spc="15">
                <a:latin typeface="Courier New"/>
                <a:cs typeface="Courier New"/>
              </a:rPr>
              <a:t>};  </a:t>
            </a:r>
            <a:r>
              <a:rPr dirty="0" sz="1050" spc="10">
                <a:solidFill>
                  <a:srgbClr val="0000FF"/>
                </a:solidFill>
                <a:latin typeface="Courier New"/>
                <a:cs typeface="Courier New"/>
              </a:rPr>
              <a:t>int</a:t>
            </a:r>
            <a:r>
              <a:rPr dirty="0" sz="1050" spc="10">
                <a:latin typeface="Courier New"/>
                <a:cs typeface="Courier New"/>
              </a:rPr>
              <a:t>[] total </a:t>
            </a:r>
            <a:r>
              <a:rPr dirty="0" sz="1050" spc="15">
                <a:latin typeface="Courier New"/>
                <a:cs typeface="Courier New"/>
              </a:rPr>
              <a:t>= </a:t>
            </a:r>
            <a:r>
              <a:rPr dirty="0" sz="1050" spc="10">
                <a:solidFill>
                  <a:srgbClr val="0000FF"/>
                </a:solidFill>
                <a:latin typeface="Courier New"/>
                <a:cs typeface="Courier New"/>
              </a:rPr>
              <a:t>new</a:t>
            </a:r>
            <a:r>
              <a:rPr dirty="0" sz="1050" spc="25">
                <a:solidFill>
                  <a:srgbClr val="0000FF"/>
                </a:solidFill>
                <a:latin typeface="Courier New"/>
                <a:cs typeface="Courier New"/>
              </a:rPr>
              <a:t> </a:t>
            </a:r>
            <a:r>
              <a:rPr dirty="0" sz="1050" spc="10">
                <a:solidFill>
                  <a:srgbClr val="0000FF"/>
                </a:solidFill>
                <a:latin typeface="Courier New"/>
                <a:cs typeface="Courier New"/>
              </a:rPr>
              <a:t>int</a:t>
            </a:r>
            <a:r>
              <a:rPr dirty="0" sz="1050" spc="10">
                <a:latin typeface="Courier New"/>
                <a:cs typeface="Courier New"/>
              </a:rPr>
              <a:t>[denver.</a:t>
            </a:r>
            <a:r>
              <a:rPr dirty="0" sz="1050" spc="10">
                <a:solidFill>
                  <a:srgbClr val="008000"/>
                </a:solidFill>
                <a:latin typeface="Courier New"/>
                <a:cs typeface="Courier New"/>
              </a:rPr>
              <a:t>length</a:t>
            </a:r>
            <a:r>
              <a:rPr dirty="0" sz="1050" spc="10">
                <a:latin typeface="Courier New"/>
                <a:cs typeface="Courier New"/>
              </a:rPr>
              <a:t>];</a:t>
            </a:r>
            <a:endParaRPr sz="1050">
              <a:latin typeface="Courier New"/>
              <a:cs typeface="Courier New"/>
            </a:endParaRPr>
          </a:p>
          <a:p>
            <a:pPr marL="341630">
              <a:lnSpc>
                <a:spcPts val="1200"/>
              </a:lnSpc>
            </a:pPr>
            <a:r>
              <a:rPr dirty="0" sz="1050" spc="10">
                <a:solidFill>
                  <a:srgbClr val="0000FF"/>
                </a:solidFill>
                <a:latin typeface="Courier New"/>
                <a:cs typeface="Courier New"/>
              </a:rPr>
              <a:t>int </a:t>
            </a:r>
            <a:r>
              <a:rPr dirty="0" sz="1050" spc="10">
                <a:latin typeface="Courier New"/>
                <a:cs typeface="Courier New"/>
              </a:rPr>
              <a:t>sum </a:t>
            </a:r>
            <a:r>
              <a:rPr dirty="0" sz="1050" spc="15">
                <a:latin typeface="Courier New"/>
                <a:cs typeface="Courier New"/>
              </a:rPr>
              <a:t>=</a:t>
            </a:r>
            <a:r>
              <a:rPr dirty="0" sz="1050" spc="20">
                <a:latin typeface="Courier New"/>
                <a:cs typeface="Courier New"/>
              </a:rPr>
              <a:t> </a:t>
            </a:r>
            <a:r>
              <a:rPr dirty="0" sz="1050" spc="15">
                <a:latin typeface="Courier New"/>
                <a:cs typeface="Courier New"/>
              </a:rPr>
              <a:t>0;</a:t>
            </a:r>
            <a:endParaRPr sz="1050">
              <a:latin typeface="Courier New"/>
              <a:cs typeface="Courier New"/>
            </a:endParaRPr>
          </a:p>
        </p:txBody>
      </p:sp>
      <p:sp>
        <p:nvSpPr>
          <p:cNvPr id="29" name="object 29"/>
          <p:cNvSpPr txBox="1"/>
          <p:nvPr/>
        </p:nvSpPr>
        <p:spPr>
          <a:xfrm>
            <a:off x="1678566" y="2511679"/>
            <a:ext cx="4632960" cy="967740"/>
          </a:xfrm>
          <a:prstGeom prst="rect">
            <a:avLst/>
          </a:prstGeom>
        </p:spPr>
        <p:txBody>
          <a:bodyPr wrap="square" lIns="0" tIns="26034" rIns="0" bIns="0" rtlCol="0" vert="horz">
            <a:spAutoFit/>
          </a:bodyPr>
          <a:lstStyle/>
          <a:p>
            <a:pPr marL="341630" marR="1074420" indent="-329565">
              <a:lnSpc>
                <a:spcPts val="1220"/>
              </a:lnSpc>
              <a:spcBef>
                <a:spcPts val="204"/>
              </a:spcBef>
            </a:pPr>
            <a:r>
              <a:rPr dirty="0" sz="1050" spc="10">
                <a:solidFill>
                  <a:srgbClr val="0000FF"/>
                </a:solidFill>
                <a:latin typeface="Courier New"/>
                <a:cs typeface="Courier New"/>
              </a:rPr>
              <a:t>for </a:t>
            </a:r>
            <a:r>
              <a:rPr dirty="0" sz="1050" spc="10">
                <a:latin typeface="Courier New"/>
                <a:cs typeface="Courier New"/>
              </a:rPr>
              <a:t>(</a:t>
            </a:r>
            <a:r>
              <a:rPr dirty="0" sz="1050" spc="10">
                <a:solidFill>
                  <a:srgbClr val="0000FF"/>
                </a:solidFill>
                <a:latin typeface="Courier New"/>
                <a:cs typeface="Courier New"/>
              </a:rPr>
              <a:t>int </a:t>
            </a:r>
            <a:r>
              <a:rPr dirty="0" sz="1050" spc="15">
                <a:latin typeface="Courier New"/>
                <a:cs typeface="Courier New"/>
              </a:rPr>
              <a:t>i = 0; i &lt; </a:t>
            </a:r>
            <a:r>
              <a:rPr dirty="0" sz="1050" spc="10">
                <a:latin typeface="Courier New"/>
                <a:cs typeface="Courier New"/>
              </a:rPr>
              <a:t>denver.</a:t>
            </a:r>
            <a:r>
              <a:rPr dirty="0" sz="1050" spc="10">
                <a:solidFill>
                  <a:srgbClr val="008000"/>
                </a:solidFill>
                <a:latin typeface="Courier New"/>
                <a:cs typeface="Courier New"/>
              </a:rPr>
              <a:t>length</a:t>
            </a:r>
            <a:r>
              <a:rPr dirty="0" sz="1050" spc="10">
                <a:latin typeface="Courier New"/>
                <a:cs typeface="Courier New"/>
              </a:rPr>
              <a:t>; i++) </a:t>
            </a:r>
            <a:r>
              <a:rPr dirty="0" sz="1050" spc="15">
                <a:latin typeface="Courier New"/>
                <a:cs typeface="Courier New"/>
              </a:rPr>
              <a:t>{  </a:t>
            </a:r>
            <a:r>
              <a:rPr dirty="0" sz="1050" spc="10">
                <a:latin typeface="Courier New"/>
                <a:cs typeface="Courier New"/>
              </a:rPr>
              <a:t>total[i] </a:t>
            </a:r>
            <a:r>
              <a:rPr dirty="0" sz="1050" spc="15">
                <a:latin typeface="Courier New"/>
                <a:cs typeface="Courier New"/>
              </a:rPr>
              <a:t>= </a:t>
            </a:r>
            <a:r>
              <a:rPr dirty="0" sz="1050" spc="10">
                <a:latin typeface="Courier New"/>
                <a:cs typeface="Courier New"/>
              </a:rPr>
              <a:t>denver[i] </a:t>
            </a:r>
            <a:r>
              <a:rPr dirty="0" sz="1050" spc="15">
                <a:latin typeface="Courier New"/>
                <a:cs typeface="Courier New"/>
              </a:rPr>
              <a:t>+</a:t>
            </a:r>
            <a:r>
              <a:rPr dirty="0" sz="1050" spc="35">
                <a:latin typeface="Courier New"/>
                <a:cs typeface="Courier New"/>
              </a:rPr>
              <a:t> </a:t>
            </a:r>
            <a:r>
              <a:rPr dirty="0" sz="1050" spc="10">
                <a:latin typeface="Courier New"/>
                <a:cs typeface="Courier New"/>
              </a:rPr>
              <a:t>philadelphia[i];</a:t>
            </a:r>
            <a:endParaRPr sz="1050">
              <a:latin typeface="Courier New"/>
              <a:cs typeface="Courier New"/>
            </a:endParaRPr>
          </a:p>
          <a:p>
            <a:pPr marL="670560" marR="5080" indent="-329565">
              <a:lnSpc>
                <a:spcPts val="1220"/>
              </a:lnSpc>
              <a:spcBef>
                <a:spcPts val="5"/>
              </a:spcBef>
            </a:pPr>
            <a:r>
              <a:rPr dirty="0" sz="1050" spc="10">
                <a:latin typeface="Courier New"/>
                <a:cs typeface="Courier New"/>
              </a:rPr>
              <a:t>System.</a:t>
            </a:r>
            <a:r>
              <a:rPr dirty="0" sz="1050" spc="10">
                <a:solidFill>
                  <a:srgbClr val="008000"/>
                </a:solidFill>
                <a:latin typeface="Courier New"/>
                <a:cs typeface="Courier New"/>
              </a:rPr>
              <a:t>out</a:t>
            </a:r>
            <a:r>
              <a:rPr dirty="0" sz="1050" spc="10">
                <a:latin typeface="Courier New"/>
                <a:cs typeface="Courier New"/>
              </a:rPr>
              <a:t>.format((i </a:t>
            </a:r>
            <a:r>
              <a:rPr dirty="0" sz="1050" spc="15">
                <a:latin typeface="Courier New"/>
                <a:cs typeface="Courier New"/>
              </a:rPr>
              <a:t>+ </a:t>
            </a:r>
            <a:r>
              <a:rPr dirty="0" sz="1050" spc="10">
                <a:latin typeface="Courier New"/>
                <a:cs typeface="Courier New"/>
              </a:rPr>
              <a:t>2012) </a:t>
            </a:r>
            <a:r>
              <a:rPr dirty="0" sz="1050" spc="15">
                <a:latin typeface="Courier New"/>
                <a:cs typeface="Courier New"/>
              </a:rPr>
              <a:t>+ </a:t>
            </a:r>
            <a:r>
              <a:rPr dirty="0" sz="1050" spc="15">
                <a:solidFill>
                  <a:srgbClr val="993300"/>
                </a:solidFill>
                <a:latin typeface="Courier New"/>
                <a:cs typeface="Courier New"/>
              </a:rPr>
              <a:t>” </a:t>
            </a:r>
            <a:r>
              <a:rPr dirty="0" sz="1050" spc="10">
                <a:solidFill>
                  <a:srgbClr val="993300"/>
                </a:solidFill>
                <a:latin typeface="Courier New"/>
                <a:cs typeface="Courier New"/>
              </a:rPr>
              <a:t>production: %,d%n”</a:t>
            </a:r>
            <a:r>
              <a:rPr dirty="0" sz="1050" spc="10">
                <a:latin typeface="Courier New"/>
                <a:cs typeface="Courier New"/>
              </a:rPr>
              <a:t>,  total[i]);</a:t>
            </a:r>
            <a:endParaRPr sz="1050">
              <a:latin typeface="Courier New"/>
              <a:cs typeface="Courier New"/>
            </a:endParaRPr>
          </a:p>
          <a:p>
            <a:pPr marL="341630">
              <a:lnSpc>
                <a:spcPts val="1175"/>
              </a:lnSpc>
            </a:pPr>
            <a:r>
              <a:rPr dirty="0" sz="1050" spc="10">
                <a:latin typeface="Courier New"/>
                <a:cs typeface="Courier New"/>
              </a:rPr>
              <a:t>sum </a:t>
            </a:r>
            <a:r>
              <a:rPr dirty="0" sz="1050" spc="15">
                <a:latin typeface="Courier New"/>
                <a:cs typeface="Courier New"/>
              </a:rPr>
              <a:t>+= </a:t>
            </a:r>
            <a:r>
              <a:rPr dirty="0" sz="1050" spc="10">
                <a:latin typeface="Courier New"/>
                <a:cs typeface="Courier New"/>
              </a:rPr>
              <a:t>total[i];</a:t>
            </a:r>
            <a:endParaRPr sz="1050">
              <a:latin typeface="Courier New"/>
              <a:cs typeface="Courier New"/>
            </a:endParaRPr>
          </a:p>
          <a:p>
            <a:pPr marL="12700">
              <a:lnSpc>
                <a:spcPts val="1240"/>
              </a:lnSpc>
            </a:pPr>
            <a:r>
              <a:rPr dirty="0" sz="1050" spc="15">
                <a:latin typeface="Courier New"/>
                <a:cs typeface="Courier New"/>
              </a:rPr>
              <a:t>}</a:t>
            </a:r>
            <a:endParaRPr sz="1050">
              <a:latin typeface="Courier New"/>
              <a:cs typeface="Courier New"/>
            </a:endParaRPr>
          </a:p>
        </p:txBody>
      </p:sp>
      <p:sp>
        <p:nvSpPr>
          <p:cNvPr id="30" name="object 30"/>
          <p:cNvSpPr txBox="1"/>
          <p:nvPr/>
        </p:nvSpPr>
        <p:spPr>
          <a:xfrm>
            <a:off x="1678569" y="3600085"/>
            <a:ext cx="3810000" cy="346075"/>
          </a:xfrm>
          <a:prstGeom prst="rect">
            <a:avLst/>
          </a:prstGeom>
        </p:spPr>
        <p:txBody>
          <a:bodyPr wrap="square" lIns="0" tIns="26034" rIns="0" bIns="0" rtlCol="0" vert="horz">
            <a:spAutoFit/>
          </a:bodyPr>
          <a:lstStyle/>
          <a:p>
            <a:pPr marL="341630" marR="5080" indent="-329565">
              <a:lnSpc>
                <a:spcPts val="1220"/>
              </a:lnSpc>
              <a:spcBef>
                <a:spcPts val="204"/>
              </a:spcBef>
            </a:pPr>
            <a:r>
              <a:rPr dirty="0" sz="1050" spc="10">
                <a:latin typeface="Courier New"/>
                <a:cs typeface="Courier New"/>
              </a:rPr>
              <a:t>System.</a:t>
            </a:r>
            <a:r>
              <a:rPr dirty="0" sz="1050" spc="10">
                <a:solidFill>
                  <a:srgbClr val="008000"/>
                </a:solidFill>
                <a:latin typeface="Courier New"/>
                <a:cs typeface="Courier New"/>
              </a:rPr>
              <a:t>out</a:t>
            </a:r>
            <a:r>
              <a:rPr dirty="0" sz="1050" spc="10">
                <a:latin typeface="Courier New"/>
                <a:cs typeface="Courier New"/>
              </a:rPr>
              <a:t>.format(</a:t>
            </a:r>
            <a:r>
              <a:rPr dirty="0" sz="1050" spc="10">
                <a:solidFill>
                  <a:srgbClr val="993300"/>
                </a:solidFill>
                <a:latin typeface="Courier New"/>
                <a:cs typeface="Courier New"/>
              </a:rPr>
              <a:t>“Average production: %,d%n”</a:t>
            </a:r>
            <a:r>
              <a:rPr dirty="0" sz="1050" spc="10">
                <a:latin typeface="Courier New"/>
                <a:cs typeface="Courier New"/>
              </a:rPr>
              <a:t>,  (sum </a:t>
            </a:r>
            <a:r>
              <a:rPr dirty="0" sz="1050" spc="15">
                <a:latin typeface="Courier New"/>
                <a:cs typeface="Courier New"/>
              </a:rPr>
              <a:t>/ </a:t>
            </a:r>
            <a:r>
              <a:rPr dirty="0" sz="1050" spc="10">
                <a:latin typeface="Courier New"/>
                <a:cs typeface="Courier New"/>
              </a:rPr>
              <a:t>denver.</a:t>
            </a:r>
            <a:r>
              <a:rPr dirty="0" sz="1050" spc="10">
                <a:solidFill>
                  <a:srgbClr val="008000"/>
                </a:solidFill>
                <a:latin typeface="Courier New"/>
                <a:cs typeface="Courier New"/>
              </a:rPr>
              <a:t>length</a:t>
            </a:r>
            <a:r>
              <a:rPr dirty="0" sz="1050" spc="10">
                <a:latin typeface="Courier New"/>
                <a:cs typeface="Courier New"/>
              </a:rPr>
              <a:t>));</a:t>
            </a:r>
            <a:endParaRPr sz="1050">
              <a:latin typeface="Courier New"/>
              <a:cs typeface="Courier New"/>
            </a:endParaRPr>
          </a:p>
        </p:txBody>
      </p:sp>
      <p:sp>
        <p:nvSpPr>
          <p:cNvPr id="31" name="object 31"/>
          <p:cNvSpPr txBox="1"/>
          <p:nvPr/>
        </p:nvSpPr>
        <p:spPr>
          <a:xfrm>
            <a:off x="1349490" y="3911057"/>
            <a:ext cx="107950" cy="190500"/>
          </a:xfrm>
          <a:prstGeom prst="rect">
            <a:avLst/>
          </a:prstGeom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dirty="0" sz="1050" spc="15">
                <a:latin typeface="Courier New"/>
                <a:cs typeface="Courier New"/>
              </a:rPr>
              <a:t>}</a:t>
            </a:r>
            <a:endParaRPr sz="1050">
              <a:latin typeface="Courier New"/>
              <a:cs typeface="Courier New"/>
            </a:endParaRPr>
          </a:p>
        </p:txBody>
      </p:sp>
      <p:sp>
        <p:nvSpPr>
          <p:cNvPr id="32" name="object 32"/>
          <p:cNvSpPr txBox="1"/>
          <p:nvPr/>
        </p:nvSpPr>
        <p:spPr>
          <a:xfrm>
            <a:off x="691323" y="1578760"/>
            <a:ext cx="436880" cy="2678430"/>
          </a:xfrm>
          <a:prstGeom prst="rect">
            <a:avLst/>
          </a:prstGeom>
        </p:spPr>
        <p:txBody>
          <a:bodyPr wrap="square" lIns="0" tIns="16510" rIns="0" bIns="0" rtlCol="0" vert="horz">
            <a:spAutoFit/>
          </a:bodyPr>
          <a:lstStyle/>
          <a:p>
            <a:pPr algn="ctr" marR="74295">
              <a:lnSpc>
                <a:spcPts val="1240"/>
              </a:lnSpc>
              <a:spcBef>
                <a:spcPts val="130"/>
              </a:spcBef>
            </a:pPr>
            <a:r>
              <a:rPr dirty="0" sz="1050" spc="15">
                <a:latin typeface="Courier New"/>
                <a:cs typeface="Courier New"/>
              </a:rPr>
              <a:t>4:</a:t>
            </a:r>
            <a:endParaRPr sz="1050">
              <a:latin typeface="Courier New"/>
              <a:cs typeface="Courier New"/>
            </a:endParaRPr>
          </a:p>
          <a:p>
            <a:pPr algn="ctr" marR="74295">
              <a:lnSpc>
                <a:spcPts val="1225"/>
              </a:lnSpc>
            </a:pPr>
            <a:r>
              <a:rPr dirty="0" sz="1050" spc="15">
                <a:latin typeface="Courier New"/>
                <a:cs typeface="Courier New"/>
              </a:rPr>
              <a:t>5:</a:t>
            </a:r>
            <a:endParaRPr sz="1050">
              <a:latin typeface="Courier New"/>
              <a:cs typeface="Courier New"/>
            </a:endParaRPr>
          </a:p>
          <a:p>
            <a:pPr algn="ctr" marR="74295">
              <a:lnSpc>
                <a:spcPts val="1225"/>
              </a:lnSpc>
            </a:pPr>
            <a:r>
              <a:rPr dirty="0" sz="1050" spc="15">
                <a:latin typeface="Courier New"/>
                <a:cs typeface="Courier New"/>
              </a:rPr>
              <a:t>6:</a:t>
            </a:r>
            <a:endParaRPr sz="1050">
              <a:latin typeface="Courier New"/>
              <a:cs typeface="Courier New"/>
            </a:endParaRPr>
          </a:p>
          <a:p>
            <a:pPr algn="ctr" marR="74295">
              <a:lnSpc>
                <a:spcPts val="1225"/>
              </a:lnSpc>
            </a:pPr>
            <a:r>
              <a:rPr dirty="0" sz="1050" spc="15">
                <a:latin typeface="Courier New"/>
                <a:cs typeface="Courier New"/>
              </a:rPr>
              <a:t>7:</a:t>
            </a:r>
            <a:endParaRPr sz="1050">
              <a:latin typeface="Courier New"/>
              <a:cs typeface="Courier New"/>
            </a:endParaRPr>
          </a:p>
          <a:p>
            <a:pPr algn="ctr" marR="74295">
              <a:lnSpc>
                <a:spcPts val="1225"/>
              </a:lnSpc>
            </a:pPr>
            <a:r>
              <a:rPr dirty="0" sz="1050" spc="15">
                <a:latin typeface="Courier New"/>
                <a:cs typeface="Courier New"/>
              </a:rPr>
              <a:t>8:</a:t>
            </a:r>
            <a:endParaRPr sz="1050">
              <a:latin typeface="Courier New"/>
              <a:cs typeface="Courier New"/>
            </a:endParaRPr>
          </a:p>
          <a:p>
            <a:pPr algn="ctr" marR="74295">
              <a:lnSpc>
                <a:spcPts val="1225"/>
              </a:lnSpc>
            </a:pPr>
            <a:r>
              <a:rPr dirty="0" sz="1050" spc="15">
                <a:latin typeface="Courier New"/>
                <a:cs typeface="Courier New"/>
              </a:rPr>
              <a:t>9:</a:t>
            </a:r>
            <a:endParaRPr sz="1050">
              <a:latin typeface="Courier New"/>
              <a:cs typeface="Courier New"/>
            </a:endParaRPr>
          </a:p>
          <a:p>
            <a:pPr algn="ctr" marR="156845">
              <a:lnSpc>
                <a:spcPts val="1225"/>
              </a:lnSpc>
            </a:pPr>
            <a:r>
              <a:rPr dirty="0" sz="1050" spc="10">
                <a:latin typeface="Courier New"/>
                <a:cs typeface="Courier New"/>
              </a:rPr>
              <a:t>10</a:t>
            </a:r>
            <a:r>
              <a:rPr dirty="0" sz="1050" spc="15">
                <a:latin typeface="Courier New"/>
                <a:cs typeface="Courier New"/>
              </a:rPr>
              <a:t>:</a:t>
            </a:r>
            <a:endParaRPr sz="1050">
              <a:latin typeface="Courier New"/>
              <a:cs typeface="Courier New"/>
            </a:endParaRPr>
          </a:p>
          <a:p>
            <a:pPr algn="ctr" marR="156845">
              <a:lnSpc>
                <a:spcPts val="1225"/>
              </a:lnSpc>
            </a:pPr>
            <a:r>
              <a:rPr dirty="0" sz="1050" spc="10">
                <a:latin typeface="Courier New"/>
                <a:cs typeface="Courier New"/>
              </a:rPr>
              <a:t>11</a:t>
            </a:r>
            <a:r>
              <a:rPr dirty="0" sz="1050" spc="15">
                <a:latin typeface="Courier New"/>
                <a:cs typeface="Courier New"/>
              </a:rPr>
              <a:t>:</a:t>
            </a:r>
            <a:endParaRPr sz="1050">
              <a:latin typeface="Courier New"/>
              <a:cs typeface="Courier New"/>
            </a:endParaRPr>
          </a:p>
          <a:p>
            <a:pPr algn="ctr" marR="156845">
              <a:lnSpc>
                <a:spcPts val="1225"/>
              </a:lnSpc>
            </a:pPr>
            <a:r>
              <a:rPr dirty="0" sz="1050" spc="10">
                <a:latin typeface="Courier New"/>
                <a:cs typeface="Courier New"/>
              </a:rPr>
              <a:t>12</a:t>
            </a:r>
            <a:r>
              <a:rPr dirty="0" sz="1050" spc="15">
                <a:latin typeface="Courier New"/>
                <a:cs typeface="Courier New"/>
              </a:rPr>
              <a:t>:</a:t>
            </a:r>
            <a:endParaRPr sz="1050">
              <a:latin typeface="Courier New"/>
              <a:cs typeface="Courier New"/>
            </a:endParaRPr>
          </a:p>
          <a:p>
            <a:pPr algn="ctr" marR="156845">
              <a:lnSpc>
                <a:spcPts val="1225"/>
              </a:lnSpc>
            </a:pPr>
            <a:r>
              <a:rPr dirty="0" sz="1050" spc="10">
                <a:latin typeface="Courier New"/>
                <a:cs typeface="Courier New"/>
              </a:rPr>
              <a:t>13</a:t>
            </a:r>
            <a:r>
              <a:rPr dirty="0" sz="1050" spc="15">
                <a:latin typeface="Courier New"/>
                <a:cs typeface="Courier New"/>
              </a:rPr>
              <a:t>:</a:t>
            </a:r>
            <a:endParaRPr sz="1050">
              <a:latin typeface="Courier New"/>
              <a:cs typeface="Courier New"/>
            </a:endParaRPr>
          </a:p>
          <a:p>
            <a:pPr algn="ctr" marR="156845">
              <a:lnSpc>
                <a:spcPts val="1225"/>
              </a:lnSpc>
            </a:pPr>
            <a:r>
              <a:rPr dirty="0" sz="1050" spc="10">
                <a:latin typeface="Courier New"/>
                <a:cs typeface="Courier New"/>
              </a:rPr>
              <a:t>14</a:t>
            </a:r>
            <a:r>
              <a:rPr dirty="0" sz="1050" spc="15">
                <a:latin typeface="Courier New"/>
                <a:cs typeface="Courier New"/>
              </a:rPr>
              <a:t>:</a:t>
            </a:r>
            <a:endParaRPr sz="1050">
              <a:latin typeface="Courier New"/>
              <a:cs typeface="Courier New"/>
            </a:endParaRPr>
          </a:p>
          <a:p>
            <a:pPr algn="ctr" marR="156845">
              <a:lnSpc>
                <a:spcPts val="1225"/>
              </a:lnSpc>
            </a:pPr>
            <a:r>
              <a:rPr dirty="0" sz="1050" spc="10">
                <a:latin typeface="Courier New"/>
                <a:cs typeface="Courier New"/>
              </a:rPr>
              <a:t>15</a:t>
            </a:r>
            <a:r>
              <a:rPr dirty="0" sz="1050" spc="15">
                <a:latin typeface="Courier New"/>
                <a:cs typeface="Courier New"/>
              </a:rPr>
              <a:t>:</a:t>
            </a:r>
            <a:endParaRPr sz="1050">
              <a:latin typeface="Courier New"/>
              <a:cs typeface="Courier New"/>
            </a:endParaRPr>
          </a:p>
          <a:p>
            <a:pPr algn="ctr" marR="156845">
              <a:lnSpc>
                <a:spcPts val="1225"/>
              </a:lnSpc>
            </a:pPr>
            <a:r>
              <a:rPr dirty="0" sz="1050" spc="10">
                <a:latin typeface="Courier New"/>
                <a:cs typeface="Courier New"/>
              </a:rPr>
              <a:t>16</a:t>
            </a:r>
            <a:r>
              <a:rPr dirty="0" sz="1050" spc="15">
                <a:latin typeface="Courier New"/>
                <a:cs typeface="Courier New"/>
              </a:rPr>
              <a:t>:</a:t>
            </a:r>
            <a:endParaRPr sz="1050">
              <a:latin typeface="Courier New"/>
              <a:cs typeface="Courier New"/>
            </a:endParaRPr>
          </a:p>
          <a:p>
            <a:pPr algn="ctr" marR="156845">
              <a:lnSpc>
                <a:spcPts val="1225"/>
              </a:lnSpc>
            </a:pPr>
            <a:r>
              <a:rPr dirty="0" sz="1050" spc="10">
                <a:latin typeface="Courier New"/>
                <a:cs typeface="Courier New"/>
              </a:rPr>
              <a:t>17</a:t>
            </a:r>
            <a:r>
              <a:rPr dirty="0" sz="1050" spc="15">
                <a:latin typeface="Courier New"/>
                <a:cs typeface="Courier New"/>
              </a:rPr>
              <a:t>:</a:t>
            </a:r>
            <a:endParaRPr sz="1050">
              <a:latin typeface="Courier New"/>
              <a:cs typeface="Courier New"/>
            </a:endParaRPr>
          </a:p>
          <a:p>
            <a:pPr algn="ctr" marR="156845">
              <a:lnSpc>
                <a:spcPts val="1225"/>
              </a:lnSpc>
            </a:pPr>
            <a:r>
              <a:rPr dirty="0" sz="1050" spc="10">
                <a:latin typeface="Courier New"/>
                <a:cs typeface="Courier New"/>
              </a:rPr>
              <a:t>18</a:t>
            </a:r>
            <a:r>
              <a:rPr dirty="0" sz="1050" spc="15">
                <a:latin typeface="Courier New"/>
                <a:cs typeface="Courier New"/>
              </a:rPr>
              <a:t>:</a:t>
            </a:r>
            <a:endParaRPr sz="1050">
              <a:latin typeface="Courier New"/>
              <a:cs typeface="Courier New"/>
            </a:endParaRPr>
          </a:p>
          <a:p>
            <a:pPr algn="ctr" marR="156845">
              <a:lnSpc>
                <a:spcPts val="1225"/>
              </a:lnSpc>
            </a:pPr>
            <a:r>
              <a:rPr dirty="0" sz="1050" spc="10">
                <a:latin typeface="Courier New"/>
                <a:cs typeface="Courier New"/>
              </a:rPr>
              <a:t>19</a:t>
            </a:r>
            <a:r>
              <a:rPr dirty="0" sz="1050" spc="15">
                <a:latin typeface="Courier New"/>
                <a:cs typeface="Courier New"/>
              </a:rPr>
              <a:t>:</a:t>
            </a:r>
            <a:endParaRPr sz="1050">
              <a:latin typeface="Courier New"/>
              <a:cs typeface="Courier New"/>
            </a:endParaRPr>
          </a:p>
          <a:p>
            <a:pPr marL="12700">
              <a:lnSpc>
                <a:spcPts val="1240"/>
              </a:lnSpc>
            </a:pPr>
            <a:r>
              <a:rPr dirty="0" sz="1050" spc="10">
                <a:latin typeface="Courier New"/>
                <a:cs typeface="Courier New"/>
              </a:rPr>
              <a:t>20:</a:t>
            </a:r>
            <a:r>
              <a:rPr dirty="0" sz="1050" spc="-60">
                <a:latin typeface="Courier New"/>
                <a:cs typeface="Courier New"/>
              </a:rPr>
              <a:t> </a:t>
            </a:r>
            <a:r>
              <a:rPr dirty="0" sz="1050" spc="15">
                <a:latin typeface="Courier New"/>
                <a:cs typeface="Courier New"/>
              </a:rPr>
              <a:t>}</a:t>
            </a:r>
            <a:endParaRPr sz="1050">
              <a:latin typeface="Courier New"/>
              <a:cs typeface="Courier New"/>
            </a:endParaRPr>
          </a:p>
        </p:txBody>
      </p:sp>
      <p:sp>
        <p:nvSpPr>
          <p:cNvPr id="33" name="object 33"/>
          <p:cNvSpPr/>
          <p:nvPr/>
        </p:nvSpPr>
        <p:spPr>
          <a:xfrm>
            <a:off x="777144" y="5387152"/>
            <a:ext cx="91411" cy="9146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4" name="object 34"/>
          <p:cNvSpPr/>
          <p:nvPr/>
        </p:nvSpPr>
        <p:spPr>
          <a:xfrm>
            <a:off x="777144" y="6164595"/>
            <a:ext cx="91411" cy="9146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5" name="object 35"/>
          <p:cNvSpPr/>
          <p:nvPr/>
        </p:nvSpPr>
        <p:spPr>
          <a:xfrm>
            <a:off x="777144" y="6695074"/>
            <a:ext cx="91411" cy="9146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6" name="object 36"/>
          <p:cNvSpPr txBox="1"/>
          <p:nvPr/>
        </p:nvSpPr>
        <p:spPr>
          <a:xfrm>
            <a:off x="444502" y="4368377"/>
            <a:ext cx="6628765" cy="5449570"/>
          </a:xfrm>
          <a:prstGeom prst="rect">
            <a:avLst/>
          </a:prstGeom>
        </p:spPr>
        <p:txBody>
          <a:bodyPr wrap="square" lIns="0" tIns="933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35"/>
              </a:spcBef>
            </a:pPr>
            <a:r>
              <a:rPr dirty="0" sz="1450" spc="-10">
                <a:latin typeface="Times New Roman"/>
                <a:cs typeface="Times New Roman"/>
              </a:rPr>
              <a:t>The output is the same as for the HalfDollars application in </a:t>
            </a:r>
            <a:r>
              <a:rPr dirty="0" u="sng" sz="1450" spc="-10">
                <a:solidFill>
                  <a:srgbClr val="0000ED"/>
                </a:solidFill>
                <a:uFill>
                  <a:solidFill>
                    <a:srgbClr val="0000ED"/>
                  </a:solidFill>
                </a:uFill>
                <a:latin typeface="Times New Roman"/>
                <a:cs typeface="Times New Roman"/>
              </a:rPr>
              <a:t>Figure</a:t>
            </a:r>
            <a:r>
              <a:rPr dirty="0" u="sng" sz="1450" spc="65">
                <a:solidFill>
                  <a:srgbClr val="0000ED"/>
                </a:solidFill>
                <a:uFill>
                  <a:solidFill>
                    <a:srgbClr val="0000ED"/>
                  </a:solidFill>
                </a:uFill>
                <a:latin typeface="Times New Roman"/>
                <a:cs typeface="Times New Roman"/>
              </a:rPr>
              <a:t> </a:t>
            </a:r>
            <a:r>
              <a:rPr dirty="0" u="sng" sz="1450" spc="-5">
                <a:solidFill>
                  <a:srgbClr val="0000ED"/>
                </a:solidFill>
                <a:uFill>
                  <a:solidFill>
                    <a:srgbClr val="0000ED"/>
                  </a:solidFill>
                </a:uFill>
                <a:latin typeface="Times New Roman"/>
                <a:cs typeface="Times New Roman"/>
              </a:rPr>
              <a:t>4.1</a:t>
            </a:r>
            <a:r>
              <a:rPr dirty="0" sz="1450" spc="-5">
                <a:latin typeface="Times New Roman"/>
                <a:cs typeface="Times New Roman"/>
              </a:rPr>
              <a:t>.</a:t>
            </a:r>
            <a:endParaRPr sz="1450">
              <a:latin typeface="Times New Roman"/>
              <a:cs typeface="Times New Roman"/>
            </a:endParaRPr>
          </a:p>
          <a:p>
            <a:pPr marL="12700">
              <a:lnSpc>
                <a:spcPts val="1700"/>
              </a:lnSpc>
              <a:spcBef>
                <a:spcPts val="640"/>
              </a:spcBef>
            </a:pPr>
            <a:r>
              <a:rPr dirty="0" sz="1450" spc="-10">
                <a:latin typeface="Times New Roman"/>
                <a:cs typeface="Times New Roman"/>
              </a:rPr>
              <a:t>Instead </a:t>
            </a:r>
            <a:r>
              <a:rPr dirty="0" sz="1450" spc="-5">
                <a:latin typeface="Times New Roman"/>
                <a:cs typeface="Times New Roman"/>
              </a:rPr>
              <a:t>of </a:t>
            </a:r>
            <a:r>
              <a:rPr dirty="0" sz="1450" spc="-10">
                <a:latin typeface="Times New Roman"/>
                <a:cs typeface="Times New Roman"/>
              </a:rPr>
              <a:t>going through the elements </a:t>
            </a:r>
            <a:r>
              <a:rPr dirty="0" sz="1450" spc="-5">
                <a:latin typeface="Times New Roman"/>
                <a:cs typeface="Times New Roman"/>
              </a:rPr>
              <a:t>of </a:t>
            </a:r>
            <a:r>
              <a:rPr dirty="0" sz="1450" spc="-10">
                <a:latin typeface="Times New Roman"/>
                <a:cs typeface="Times New Roman"/>
              </a:rPr>
              <a:t>the three arrays </a:t>
            </a:r>
            <a:r>
              <a:rPr dirty="0" sz="1450" spc="-5">
                <a:latin typeface="Times New Roman"/>
                <a:cs typeface="Times New Roman"/>
              </a:rPr>
              <a:t>one </a:t>
            </a:r>
            <a:r>
              <a:rPr dirty="0" sz="1450" spc="-10">
                <a:latin typeface="Times New Roman"/>
                <a:cs typeface="Times New Roman"/>
              </a:rPr>
              <a:t>by one, this example uses</a:t>
            </a:r>
            <a:r>
              <a:rPr dirty="0" sz="1450" spc="135">
                <a:latin typeface="Times New Roman"/>
                <a:cs typeface="Times New Roman"/>
              </a:rPr>
              <a:t> </a:t>
            </a:r>
            <a:r>
              <a:rPr dirty="0" sz="1450" spc="-5">
                <a:latin typeface="Times New Roman"/>
                <a:cs typeface="Times New Roman"/>
              </a:rPr>
              <a:t>a</a:t>
            </a:r>
            <a:endParaRPr sz="1450">
              <a:latin typeface="Times New Roman"/>
              <a:cs typeface="Times New Roman"/>
            </a:endParaRPr>
          </a:p>
          <a:p>
            <a:pPr marL="12700">
              <a:lnSpc>
                <a:spcPts val="1700"/>
              </a:lnSpc>
            </a:pPr>
            <a:r>
              <a:rPr dirty="0" sz="1450" spc="-10">
                <a:latin typeface="Courier New"/>
                <a:cs typeface="Courier New"/>
              </a:rPr>
              <a:t>for</a:t>
            </a:r>
            <a:r>
              <a:rPr dirty="0" sz="1450" spc="-350">
                <a:latin typeface="Courier New"/>
                <a:cs typeface="Courier New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loop. The following things take place in the loop, which is contained in lines </a:t>
            </a:r>
            <a:r>
              <a:rPr dirty="0" sz="1450" spc="-5">
                <a:latin typeface="Times New Roman"/>
                <a:cs typeface="Times New Roman"/>
              </a:rPr>
              <a:t>10–15:</a:t>
            </a:r>
            <a:endParaRPr sz="1450">
              <a:latin typeface="Times New Roman"/>
              <a:cs typeface="Times New Roman"/>
            </a:endParaRPr>
          </a:p>
          <a:p>
            <a:pPr marL="441959" marR="7620" indent="27305">
              <a:lnSpc>
                <a:spcPct val="103499"/>
              </a:lnSpc>
              <a:spcBef>
                <a:spcPts val="720"/>
              </a:spcBef>
            </a:pPr>
            <a:r>
              <a:rPr dirty="0" sz="1450" spc="-10" b="1">
                <a:latin typeface="Times New Roman"/>
                <a:cs typeface="Times New Roman"/>
              </a:rPr>
              <a:t>Line</a:t>
            </a:r>
            <a:r>
              <a:rPr dirty="0" sz="1450" spc="-5" b="1">
                <a:latin typeface="Times New Roman"/>
                <a:cs typeface="Times New Roman"/>
              </a:rPr>
              <a:t> </a:t>
            </a:r>
            <a:r>
              <a:rPr dirty="0" sz="1450" spc="-10" b="1">
                <a:latin typeface="Times New Roman"/>
                <a:cs typeface="Times New Roman"/>
              </a:rPr>
              <a:t>10</a:t>
            </a:r>
            <a:r>
              <a:rPr dirty="0" sz="1450" spc="-10">
                <a:latin typeface="Times New Roman"/>
                <a:cs typeface="Times New Roman"/>
              </a:rPr>
              <a:t>—The</a:t>
            </a:r>
            <a:r>
              <a:rPr dirty="0" sz="1450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loop</a:t>
            </a:r>
            <a:r>
              <a:rPr dirty="0" sz="1450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is</a:t>
            </a:r>
            <a:r>
              <a:rPr dirty="0" sz="1450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created</a:t>
            </a:r>
            <a:r>
              <a:rPr dirty="0" sz="1450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with</a:t>
            </a:r>
            <a:r>
              <a:rPr dirty="0" sz="1450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an</a:t>
            </a:r>
            <a:r>
              <a:rPr dirty="0" sz="1450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Courier New"/>
                <a:cs typeface="Courier New"/>
              </a:rPr>
              <a:t>int</a:t>
            </a:r>
            <a:r>
              <a:rPr dirty="0" sz="1450" spc="-509">
                <a:latin typeface="Courier New"/>
                <a:cs typeface="Courier New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variable</a:t>
            </a:r>
            <a:r>
              <a:rPr dirty="0" sz="1450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called</a:t>
            </a:r>
            <a:r>
              <a:rPr dirty="0" sz="1450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Courier New"/>
                <a:cs typeface="Courier New"/>
              </a:rPr>
              <a:t>i</a:t>
            </a:r>
            <a:r>
              <a:rPr dirty="0" sz="1450" spc="-509">
                <a:latin typeface="Courier New"/>
                <a:cs typeface="Courier New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as</a:t>
            </a:r>
            <a:r>
              <a:rPr dirty="0" sz="1450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the</a:t>
            </a:r>
            <a:r>
              <a:rPr dirty="0" sz="1450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index.</a:t>
            </a:r>
            <a:r>
              <a:rPr dirty="0" sz="1450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The</a:t>
            </a:r>
            <a:r>
              <a:rPr dirty="0" sz="1450" spc="-5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index  increments by 1 for each pass through the loop and stops when </a:t>
            </a:r>
            <a:r>
              <a:rPr dirty="0" sz="1450" spc="-10">
                <a:latin typeface="Courier New"/>
                <a:cs typeface="Courier New"/>
              </a:rPr>
              <a:t>i </a:t>
            </a:r>
            <a:r>
              <a:rPr dirty="0" sz="1450" spc="-10">
                <a:latin typeface="Times New Roman"/>
                <a:cs typeface="Times New Roman"/>
              </a:rPr>
              <a:t>is equal to </a:t>
            </a:r>
            <a:r>
              <a:rPr dirty="0" sz="1450" spc="-5">
                <a:latin typeface="Times New Roman"/>
                <a:cs typeface="Times New Roman"/>
              </a:rPr>
              <a:t>or  </a:t>
            </a:r>
            <a:r>
              <a:rPr dirty="0" sz="1450" spc="-10">
                <a:latin typeface="Times New Roman"/>
                <a:cs typeface="Times New Roman"/>
              </a:rPr>
              <a:t>greater than </a:t>
            </a:r>
            <a:r>
              <a:rPr dirty="0" sz="1450" spc="-15">
                <a:latin typeface="Courier New"/>
                <a:cs typeface="Courier New"/>
              </a:rPr>
              <a:t>denver.length</a:t>
            </a:r>
            <a:r>
              <a:rPr dirty="0" sz="1450" spc="-15">
                <a:latin typeface="Times New Roman"/>
                <a:cs typeface="Times New Roman"/>
              </a:rPr>
              <a:t>, </a:t>
            </a:r>
            <a:r>
              <a:rPr dirty="0" sz="1450" spc="-10">
                <a:latin typeface="Times New Roman"/>
                <a:cs typeface="Times New Roman"/>
              </a:rPr>
              <a:t>the total number </a:t>
            </a:r>
            <a:r>
              <a:rPr dirty="0" sz="1450" spc="-5">
                <a:latin typeface="Times New Roman"/>
                <a:cs typeface="Times New Roman"/>
              </a:rPr>
              <a:t>of </a:t>
            </a:r>
            <a:r>
              <a:rPr dirty="0" sz="1450" spc="-10">
                <a:latin typeface="Times New Roman"/>
                <a:cs typeface="Times New Roman"/>
              </a:rPr>
              <a:t>elements in the </a:t>
            </a:r>
            <a:r>
              <a:rPr dirty="0" sz="1450" spc="-15">
                <a:latin typeface="Courier New"/>
                <a:cs typeface="Courier New"/>
              </a:rPr>
              <a:t>denver</a:t>
            </a:r>
            <a:r>
              <a:rPr dirty="0" sz="1450" spc="-375">
                <a:latin typeface="Courier New"/>
                <a:cs typeface="Courier New"/>
              </a:rPr>
              <a:t> </a:t>
            </a:r>
            <a:r>
              <a:rPr dirty="0" sz="1450" spc="-25">
                <a:latin typeface="Times New Roman"/>
                <a:cs typeface="Times New Roman"/>
              </a:rPr>
              <a:t>array.</a:t>
            </a:r>
            <a:endParaRPr sz="1450">
              <a:latin typeface="Times New Roman"/>
              <a:cs typeface="Times New Roman"/>
            </a:endParaRPr>
          </a:p>
          <a:p>
            <a:pPr marL="441959" marR="109855" indent="27305">
              <a:lnSpc>
                <a:spcPct val="103499"/>
              </a:lnSpc>
              <a:spcBef>
                <a:spcPts val="720"/>
              </a:spcBef>
            </a:pPr>
            <a:r>
              <a:rPr dirty="0" sz="1450" spc="-10" b="1">
                <a:latin typeface="Times New Roman"/>
                <a:cs typeface="Times New Roman"/>
              </a:rPr>
              <a:t>Lines </a:t>
            </a:r>
            <a:r>
              <a:rPr dirty="0" sz="1450" spc="-20" b="1">
                <a:latin typeface="Times New Roman"/>
                <a:cs typeface="Times New Roman"/>
              </a:rPr>
              <a:t>11–12</a:t>
            </a:r>
            <a:r>
              <a:rPr dirty="0" sz="1450" spc="-20">
                <a:latin typeface="Times New Roman"/>
                <a:cs typeface="Times New Roman"/>
              </a:rPr>
              <a:t>—The </a:t>
            </a:r>
            <a:r>
              <a:rPr dirty="0" sz="1450" spc="-10">
                <a:latin typeface="Times New Roman"/>
                <a:cs typeface="Times New Roman"/>
              </a:rPr>
              <a:t>value </a:t>
            </a:r>
            <a:r>
              <a:rPr dirty="0" sz="1450" spc="-5">
                <a:latin typeface="Times New Roman"/>
                <a:cs typeface="Times New Roman"/>
              </a:rPr>
              <a:t>of one of </a:t>
            </a:r>
            <a:r>
              <a:rPr dirty="0" sz="1450" spc="-10">
                <a:latin typeface="Times New Roman"/>
                <a:cs typeface="Times New Roman"/>
              </a:rPr>
              <a:t>the </a:t>
            </a:r>
            <a:r>
              <a:rPr dirty="0" sz="1450" spc="-15">
                <a:latin typeface="Courier New"/>
                <a:cs typeface="Courier New"/>
              </a:rPr>
              <a:t>total</a:t>
            </a:r>
            <a:r>
              <a:rPr dirty="0" sz="1450" spc="-370">
                <a:latin typeface="Courier New"/>
                <a:cs typeface="Courier New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elements is set using the loop index  and then is displayed with some text identifying the</a:t>
            </a:r>
            <a:r>
              <a:rPr dirty="0" sz="1450" spc="40">
                <a:latin typeface="Times New Roman"/>
                <a:cs typeface="Times New Roman"/>
              </a:rPr>
              <a:t> </a:t>
            </a:r>
            <a:r>
              <a:rPr dirty="0" sz="1450" spc="-25">
                <a:latin typeface="Times New Roman"/>
                <a:cs typeface="Times New Roman"/>
              </a:rPr>
              <a:t>year.</a:t>
            </a:r>
            <a:endParaRPr sz="1450">
              <a:latin typeface="Times New Roman"/>
              <a:cs typeface="Times New Roman"/>
            </a:endParaRPr>
          </a:p>
          <a:p>
            <a:pPr marL="441959" marR="294640" indent="27305">
              <a:lnSpc>
                <a:spcPct val="103499"/>
              </a:lnSpc>
              <a:spcBef>
                <a:spcPts val="575"/>
              </a:spcBef>
            </a:pPr>
            <a:r>
              <a:rPr dirty="0" sz="1450" spc="-10" b="1">
                <a:latin typeface="Times New Roman"/>
                <a:cs typeface="Times New Roman"/>
              </a:rPr>
              <a:t>Line</a:t>
            </a:r>
            <a:r>
              <a:rPr dirty="0" sz="1450" spc="-5" b="1">
                <a:latin typeface="Times New Roman"/>
                <a:cs typeface="Times New Roman"/>
              </a:rPr>
              <a:t> </a:t>
            </a:r>
            <a:r>
              <a:rPr dirty="0" sz="1450" spc="-10" b="1">
                <a:latin typeface="Times New Roman"/>
                <a:cs typeface="Times New Roman"/>
              </a:rPr>
              <a:t>14</a:t>
            </a:r>
            <a:r>
              <a:rPr dirty="0" sz="1450" spc="-10">
                <a:latin typeface="Times New Roman"/>
                <a:cs typeface="Times New Roman"/>
              </a:rPr>
              <a:t>—The</a:t>
            </a:r>
            <a:r>
              <a:rPr dirty="0" sz="1450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value</a:t>
            </a:r>
            <a:r>
              <a:rPr dirty="0" sz="1450">
                <a:latin typeface="Times New Roman"/>
                <a:cs typeface="Times New Roman"/>
              </a:rPr>
              <a:t> </a:t>
            </a:r>
            <a:r>
              <a:rPr dirty="0" sz="1450" spc="-5">
                <a:latin typeface="Times New Roman"/>
                <a:cs typeface="Times New Roman"/>
              </a:rPr>
              <a:t>of</a:t>
            </a:r>
            <a:r>
              <a:rPr dirty="0" sz="1450">
                <a:latin typeface="Times New Roman"/>
                <a:cs typeface="Times New Roman"/>
              </a:rPr>
              <a:t> </a:t>
            </a:r>
            <a:r>
              <a:rPr dirty="0" sz="1450" spc="-5">
                <a:latin typeface="Times New Roman"/>
                <a:cs typeface="Times New Roman"/>
              </a:rPr>
              <a:t>a</a:t>
            </a:r>
            <a:r>
              <a:rPr dirty="0" sz="1450">
                <a:latin typeface="Times New Roman"/>
                <a:cs typeface="Times New Roman"/>
              </a:rPr>
              <a:t> </a:t>
            </a:r>
            <a:r>
              <a:rPr dirty="0" sz="1450" spc="-15">
                <a:latin typeface="Courier New"/>
                <a:cs typeface="Courier New"/>
              </a:rPr>
              <a:t>total</a:t>
            </a:r>
            <a:r>
              <a:rPr dirty="0" sz="1450" spc="-509">
                <a:latin typeface="Courier New"/>
                <a:cs typeface="Courier New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element</a:t>
            </a:r>
            <a:r>
              <a:rPr dirty="0" sz="1450" spc="-5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is</a:t>
            </a:r>
            <a:r>
              <a:rPr dirty="0" sz="1450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added</a:t>
            </a:r>
            <a:r>
              <a:rPr dirty="0" sz="1450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to</a:t>
            </a:r>
            <a:r>
              <a:rPr dirty="0" sz="1450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the</a:t>
            </a:r>
            <a:r>
              <a:rPr dirty="0" sz="1450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Courier New"/>
                <a:cs typeface="Courier New"/>
              </a:rPr>
              <a:t>sum</a:t>
            </a:r>
            <a:r>
              <a:rPr dirty="0" sz="1450" spc="-509">
                <a:latin typeface="Courier New"/>
                <a:cs typeface="Courier New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variable,</a:t>
            </a:r>
            <a:r>
              <a:rPr dirty="0" sz="1450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which</a:t>
            </a:r>
            <a:r>
              <a:rPr dirty="0" sz="1450" spc="-5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is  used to calculate the average yearly</a:t>
            </a:r>
            <a:r>
              <a:rPr dirty="0" sz="1450" spc="20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production.</a:t>
            </a:r>
            <a:endParaRPr sz="1450">
              <a:latin typeface="Times New Roman"/>
              <a:cs typeface="Times New Roman"/>
            </a:endParaRPr>
          </a:p>
          <a:p>
            <a:pPr marL="12700" marR="5080">
              <a:lnSpc>
                <a:spcPts val="1660"/>
              </a:lnSpc>
              <a:spcBef>
                <a:spcPts val="755"/>
              </a:spcBef>
            </a:pPr>
            <a:r>
              <a:rPr dirty="0" sz="1450" spc="-10">
                <a:latin typeface="Times New Roman"/>
                <a:cs typeface="Times New Roman"/>
              </a:rPr>
              <a:t>Using </a:t>
            </a:r>
            <a:r>
              <a:rPr dirty="0" sz="1450" spc="-5">
                <a:latin typeface="Times New Roman"/>
                <a:cs typeface="Times New Roman"/>
              </a:rPr>
              <a:t>a </a:t>
            </a:r>
            <a:r>
              <a:rPr dirty="0" sz="1450" spc="-10">
                <a:latin typeface="Times New Roman"/>
                <a:cs typeface="Times New Roman"/>
              </a:rPr>
              <a:t>more general-purpose loop to iterate over an array enables you to use the program  with arrays </a:t>
            </a:r>
            <a:r>
              <a:rPr dirty="0" sz="1450" spc="-5">
                <a:latin typeface="Times New Roman"/>
                <a:cs typeface="Times New Roman"/>
              </a:rPr>
              <a:t>of </a:t>
            </a:r>
            <a:r>
              <a:rPr dirty="0" sz="1450" spc="-15">
                <a:latin typeface="Times New Roman"/>
                <a:cs typeface="Times New Roman"/>
              </a:rPr>
              <a:t>different </a:t>
            </a:r>
            <a:r>
              <a:rPr dirty="0" sz="1450" spc="-10">
                <a:latin typeface="Times New Roman"/>
                <a:cs typeface="Times New Roman"/>
              </a:rPr>
              <a:t>sizes and still have it assign correct values to the elements </a:t>
            </a:r>
            <a:r>
              <a:rPr dirty="0" sz="1450" spc="-5">
                <a:latin typeface="Times New Roman"/>
                <a:cs typeface="Times New Roman"/>
              </a:rPr>
              <a:t>of </a:t>
            </a:r>
            <a:r>
              <a:rPr dirty="0" sz="1450" spc="-10">
                <a:latin typeface="Times New Roman"/>
                <a:cs typeface="Times New Roman"/>
              </a:rPr>
              <a:t>the  total array and display those</a:t>
            </a:r>
            <a:r>
              <a:rPr dirty="0" sz="1450" spc="10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values.</a:t>
            </a:r>
            <a:endParaRPr sz="145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45"/>
              </a:spcBef>
            </a:pPr>
            <a:endParaRPr sz="1350">
              <a:latin typeface="Times New Roman"/>
              <a:cs typeface="Times New Roman"/>
            </a:endParaRPr>
          </a:p>
          <a:p>
            <a:pPr marL="131445">
              <a:lnSpc>
                <a:spcPct val="100000"/>
              </a:lnSpc>
            </a:pPr>
            <a:r>
              <a:rPr dirty="0" sz="1450" spc="-10" b="1">
                <a:solidFill>
                  <a:srgbClr val="57595B"/>
                </a:solidFill>
                <a:latin typeface="Times New Roman"/>
                <a:cs typeface="Times New Roman"/>
              </a:rPr>
              <a:t>Note</a:t>
            </a:r>
            <a:endParaRPr sz="1450">
              <a:latin typeface="Times New Roman"/>
              <a:cs typeface="Times New Roman"/>
            </a:endParaRPr>
          </a:p>
          <a:p>
            <a:pPr marL="259079" marR="256540">
              <a:lnSpc>
                <a:spcPct val="103499"/>
              </a:lnSpc>
              <a:spcBef>
                <a:spcPts val="575"/>
              </a:spcBef>
            </a:pPr>
            <a:r>
              <a:rPr dirty="0" sz="1450" spc="-10">
                <a:latin typeface="Times New Roman"/>
                <a:cs typeface="Times New Roman"/>
              </a:rPr>
              <a:t>Java also includes </a:t>
            </a:r>
            <a:r>
              <a:rPr dirty="0" sz="1450" spc="-5">
                <a:latin typeface="Times New Roman"/>
                <a:cs typeface="Times New Roman"/>
              </a:rPr>
              <a:t>a </a:t>
            </a:r>
            <a:r>
              <a:rPr dirty="0" sz="1450" spc="-10">
                <a:latin typeface="Courier New"/>
                <a:cs typeface="Courier New"/>
              </a:rPr>
              <a:t>for</a:t>
            </a:r>
            <a:r>
              <a:rPr dirty="0" sz="1450" spc="-380">
                <a:latin typeface="Courier New"/>
                <a:cs typeface="Courier New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loop that can </a:t>
            </a:r>
            <a:r>
              <a:rPr dirty="0" sz="1450" spc="-5">
                <a:latin typeface="Times New Roman"/>
                <a:cs typeface="Times New Roman"/>
              </a:rPr>
              <a:t>be </a:t>
            </a:r>
            <a:r>
              <a:rPr dirty="0" sz="1450" spc="-10">
                <a:latin typeface="Times New Roman"/>
                <a:cs typeface="Times New Roman"/>
              </a:rPr>
              <a:t>used to iterate through all the elements </a:t>
            </a:r>
            <a:r>
              <a:rPr dirty="0" sz="1450" spc="-5">
                <a:latin typeface="Times New Roman"/>
                <a:cs typeface="Times New Roman"/>
              </a:rPr>
              <a:t>of  </a:t>
            </a:r>
            <a:r>
              <a:rPr dirty="0" sz="1450" spc="-10">
                <a:latin typeface="Times New Roman"/>
                <a:cs typeface="Times New Roman"/>
              </a:rPr>
              <a:t>data structures, such as array lists, linked lists, hash maps, and other</a:t>
            </a:r>
            <a:r>
              <a:rPr dirty="0" sz="1450" spc="110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collections.</a:t>
            </a:r>
            <a:endParaRPr sz="145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6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15"/>
              </a:spcBef>
            </a:pPr>
            <a:endParaRPr sz="19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dirty="0" sz="1650" spc="-5" b="1">
                <a:latin typeface="Times New Roman"/>
                <a:cs typeface="Times New Roman"/>
              </a:rPr>
              <a:t>While </a:t>
            </a:r>
            <a:r>
              <a:rPr dirty="0" sz="1650" b="1">
                <a:latin typeface="Times New Roman"/>
                <a:cs typeface="Times New Roman"/>
              </a:rPr>
              <a:t>and Do Loops</a:t>
            </a:r>
            <a:endParaRPr sz="165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670"/>
              </a:spcBef>
            </a:pPr>
            <a:r>
              <a:rPr dirty="0" sz="1450" spc="-10">
                <a:latin typeface="Times New Roman"/>
                <a:cs typeface="Times New Roman"/>
              </a:rPr>
              <a:t>The remaining types </a:t>
            </a:r>
            <a:r>
              <a:rPr dirty="0" sz="1450" spc="-5">
                <a:latin typeface="Times New Roman"/>
                <a:cs typeface="Times New Roman"/>
              </a:rPr>
              <a:t>of </a:t>
            </a:r>
            <a:r>
              <a:rPr dirty="0" sz="1450" spc="-10">
                <a:latin typeface="Times New Roman"/>
                <a:cs typeface="Times New Roman"/>
              </a:rPr>
              <a:t>loops are </a:t>
            </a:r>
            <a:r>
              <a:rPr dirty="0" sz="1450" spc="-15">
                <a:latin typeface="Courier New"/>
                <a:cs typeface="Courier New"/>
              </a:rPr>
              <a:t>while</a:t>
            </a:r>
            <a:r>
              <a:rPr dirty="0" sz="1450" spc="-375">
                <a:latin typeface="Courier New"/>
                <a:cs typeface="Courier New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and </a:t>
            </a:r>
            <a:r>
              <a:rPr dirty="0" sz="1450" spc="-10">
                <a:latin typeface="Courier New"/>
                <a:cs typeface="Courier New"/>
              </a:rPr>
              <a:t>do</a:t>
            </a:r>
            <a:r>
              <a:rPr dirty="0" sz="1450" spc="-10">
                <a:latin typeface="Times New Roman"/>
                <a:cs typeface="Times New Roman"/>
              </a:rPr>
              <a:t>, which also enable </a:t>
            </a:r>
            <a:r>
              <a:rPr dirty="0" sz="1450" spc="-5">
                <a:latin typeface="Times New Roman"/>
                <a:cs typeface="Times New Roman"/>
              </a:rPr>
              <a:t>a </a:t>
            </a:r>
            <a:r>
              <a:rPr dirty="0" sz="1450" spc="-10">
                <a:latin typeface="Times New Roman"/>
                <a:cs typeface="Times New Roman"/>
              </a:rPr>
              <a:t>block </a:t>
            </a:r>
            <a:r>
              <a:rPr dirty="0" sz="1450" spc="-5">
                <a:latin typeface="Times New Roman"/>
                <a:cs typeface="Times New Roman"/>
              </a:rPr>
              <a:t>of </a:t>
            </a:r>
            <a:r>
              <a:rPr dirty="0" sz="1450" spc="-10">
                <a:latin typeface="Times New Roman"/>
                <a:cs typeface="Times New Roman"/>
              </a:rPr>
              <a:t>Java code</a:t>
            </a:r>
            <a:endParaRPr sz="1450">
              <a:latin typeface="Times New Roman"/>
              <a:cs typeface="Times New Roman"/>
            </a:endParaRPr>
          </a:p>
        </p:txBody>
      </p:sp>
      <p:sp>
        <p:nvSpPr>
          <p:cNvPr id="37" name="object 37"/>
          <p:cNvSpPr txBox="1"/>
          <p:nvPr/>
        </p:nvSpPr>
        <p:spPr>
          <a:xfrm>
            <a:off x="444524" y="9821170"/>
            <a:ext cx="4277995" cy="2286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1675"/>
              </a:lnSpc>
            </a:pPr>
            <a:r>
              <a:rPr dirty="0" sz="1450" spc="-10">
                <a:latin typeface="Times New Roman"/>
                <a:cs typeface="Times New Roman"/>
              </a:rPr>
              <a:t>to </a:t>
            </a:r>
            <a:r>
              <a:rPr dirty="0" sz="1450" spc="-5">
                <a:latin typeface="Times New Roman"/>
                <a:cs typeface="Times New Roman"/>
              </a:rPr>
              <a:t>be </a:t>
            </a:r>
            <a:r>
              <a:rPr dirty="0" sz="1450" spc="-10">
                <a:latin typeface="Times New Roman"/>
                <a:cs typeface="Times New Roman"/>
              </a:rPr>
              <a:t>executed repeatedly until </a:t>
            </a:r>
            <a:r>
              <a:rPr dirty="0" sz="1450" spc="-5">
                <a:latin typeface="Times New Roman"/>
                <a:cs typeface="Times New Roman"/>
              </a:rPr>
              <a:t>a </a:t>
            </a:r>
            <a:r>
              <a:rPr dirty="0" sz="1450" spc="-10">
                <a:latin typeface="Times New Roman"/>
                <a:cs typeface="Times New Roman"/>
              </a:rPr>
              <a:t>specific condition is</a:t>
            </a:r>
            <a:r>
              <a:rPr dirty="0" sz="1450" spc="50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met.</a:t>
            </a:r>
            <a:endParaRPr sz="1450">
              <a:latin typeface="Times New Roman"/>
              <a:cs typeface="Times New Roman"/>
            </a:endParaRPr>
          </a:p>
        </p:txBody>
      </p:sp>
      <p:sp>
        <p:nvSpPr>
          <p:cNvPr id="38" name="object 38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31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 </a:t>
            </a:r>
            <a:r>
              <a:rPr dirty="0"/>
              <a:t>17</a:t>
            </a:r>
            <a:r>
              <a:rPr dirty="0"/>
              <a:t> of</a:t>
            </a:r>
            <a:r>
              <a:rPr dirty="0" spc="-90"/>
              <a:t> </a:t>
            </a:r>
            <a:r>
              <a:rPr dirty="0"/>
              <a:t>23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457238" y="6169161"/>
            <a:ext cx="6645909" cy="0"/>
          </a:xfrm>
          <a:custGeom>
            <a:avLst/>
            <a:gdLst/>
            <a:ahLst/>
            <a:cxnLst/>
            <a:rect l="l" t="t" r="r" b="b"/>
            <a:pathLst>
              <a:path w="6645909" h="0">
                <a:moveTo>
                  <a:pt x="0" y="0"/>
                </a:moveTo>
                <a:lnTo>
                  <a:pt x="6645601" y="0"/>
                </a:lnTo>
              </a:path>
            </a:pathLst>
          </a:custGeom>
          <a:ln w="9146">
            <a:solidFill>
              <a:srgbClr val="2B2B2B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457238" y="6196600"/>
            <a:ext cx="6645909" cy="0"/>
          </a:xfrm>
          <a:custGeom>
            <a:avLst/>
            <a:gdLst/>
            <a:ahLst/>
            <a:cxnLst/>
            <a:rect l="l" t="t" r="r" b="b"/>
            <a:pathLst>
              <a:path w="6645909" h="0">
                <a:moveTo>
                  <a:pt x="0" y="0"/>
                </a:moveTo>
                <a:lnTo>
                  <a:pt x="6645601" y="0"/>
                </a:lnTo>
              </a:path>
            </a:pathLst>
          </a:custGeom>
          <a:ln w="9146">
            <a:solidFill>
              <a:srgbClr val="80808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457238" y="6164588"/>
            <a:ext cx="9525" cy="36830"/>
          </a:xfrm>
          <a:custGeom>
            <a:avLst/>
            <a:gdLst/>
            <a:ahLst/>
            <a:cxnLst/>
            <a:rect l="l" t="t" r="r" b="b"/>
            <a:pathLst>
              <a:path w="9525" h="36829">
                <a:moveTo>
                  <a:pt x="0" y="36585"/>
                </a:moveTo>
                <a:lnTo>
                  <a:pt x="0" y="0"/>
                </a:lnTo>
                <a:lnTo>
                  <a:pt x="9141" y="0"/>
                </a:lnTo>
                <a:lnTo>
                  <a:pt x="9141" y="27438"/>
                </a:lnTo>
                <a:lnTo>
                  <a:pt x="0" y="36585"/>
                </a:lnTo>
                <a:close/>
              </a:path>
            </a:pathLst>
          </a:custGeom>
          <a:solidFill>
            <a:srgbClr val="2B2B2B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457233" y="6164588"/>
            <a:ext cx="9525" cy="36830"/>
          </a:xfrm>
          <a:custGeom>
            <a:avLst/>
            <a:gdLst/>
            <a:ahLst/>
            <a:cxnLst/>
            <a:rect l="l" t="t" r="r" b="b"/>
            <a:pathLst>
              <a:path w="9525" h="36829">
                <a:moveTo>
                  <a:pt x="0" y="0"/>
                </a:moveTo>
                <a:lnTo>
                  <a:pt x="0" y="36585"/>
                </a:lnTo>
                <a:lnTo>
                  <a:pt x="9141" y="27438"/>
                </a:lnTo>
                <a:lnTo>
                  <a:pt x="9141" y="0"/>
                </a:lnTo>
                <a:lnTo>
                  <a:pt x="0" y="0"/>
                </a:lnTo>
                <a:close/>
              </a:path>
            </a:pathLst>
          </a:custGeom>
          <a:ln w="9141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7093699" y="6173734"/>
            <a:ext cx="9525" cy="27940"/>
          </a:xfrm>
          <a:custGeom>
            <a:avLst/>
            <a:gdLst/>
            <a:ahLst/>
            <a:cxnLst/>
            <a:rect l="l" t="t" r="r" b="b"/>
            <a:pathLst>
              <a:path w="9525" h="27939">
                <a:moveTo>
                  <a:pt x="0" y="0"/>
                </a:moveTo>
                <a:lnTo>
                  <a:pt x="9141" y="0"/>
                </a:lnTo>
                <a:lnTo>
                  <a:pt x="9141" y="27438"/>
                </a:lnTo>
                <a:lnTo>
                  <a:pt x="0" y="27438"/>
                </a:lnTo>
                <a:lnTo>
                  <a:pt x="0" y="0"/>
                </a:lnTo>
                <a:close/>
              </a:path>
            </a:pathLst>
          </a:custGeom>
          <a:solidFill>
            <a:srgbClr val="80808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/>
          <p:nvPr/>
        </p:nvSpPr>
        <p:spPr>
          <a:xfrm>
            <a:off x="7093694" y="6173734"/>
            <a:ext cx="9525" cy="27940"/>
          </a:xfrm>
          <a:custGeom>
            <a:avLst/>
            <a:gdLst/>
            <a:ahLst/>
            <a:cxnLst/>
            <a:rect l="l" t="t" r="r" b="b"/>
            <a:pathLst>
              <a:path w="9525" h="27939">
                <a:moveTo>
                  <a:pt x="0" y="0"/>
                </a:moveTo>
                <a:lnTo>
                  <a:pt x="9141" y="0"/>
                </a:lnTo>
                <a:lnTo>
                  <a:pt x="9141" y="27438"/>
                </a:lnTo>
                <a:lnTo>
                  <a:pt x="0" y="27438"/>
                </a:lnTo>
                <a:lnTo>
                  <a:pt x="0" y="0"/>
                </a:lnTo>
                <a:close/>
              </a:path>
            </a:pathLst>
          </a:custGeom>
          <a:ln w="9141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/>
          <p:nvPr/>
        </p:nvSpPr>
        <p:spPr>
          <a:xfrm>
            <a:off x="457238" y="9809377"/>
            <a:ext cx="6645909" cy="0"/>
          </a:xfrm>
          <a:custGeom>
            <a:avLst/>
            <a:gdLst/>
            <a:ahLst/>
            <a:cxnLst/>
            <a:rect l="l" t="t" r="r" b="b"/>
            <a:pathLst>
              <a:path w="6645909" h="0">
                <a:moveTo>
                  <a:pt x="0" y="0"/>
                </a:moveTo>
                <a:lnTo>
                  <a:pt x="6645601" y="0"/>
                </a:lnTo>
              </a:path>
            </a:pathLst>
          </a:custGeom>
          <a:ln w="9146">
            <a:solidFill>
              <a:srgbClr val="2B2B2B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/>
          <p:nvPr/>
        </p:nvSpPr>
        <p:spPr>
          <a:xfrm>
            <a:off x="457238" y="9836817"/>
            <a:ext cx="6645909" cy="0"/>
          </a:xfrm>
          <a:custGeom>
            <a:avLst/>
            <a:gdLst/>
            <a:ahLst/>
            <a:cxnLst/>
            <a:rect l="l" t="t" r="r" b="b"/>
            <a:pathLst>
              <a:path w="6645909" h="0">
                <a:moveTo>
                  <a:pt x="0" y="0"/>
                </a:moveTo>
                <a:lnTo>
                  <a:pt x="6645601" y="0"/>
                </a:lnTo>
              </a:path>
            </a:pathLst>
          </a:custGeom>
          <a:ln w="9146">
            <a:solidFill>
              <a:srgbClr val="80808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0" name="object 10"/>
          <p:cNvSpPr/>
          <p:nvPr/>
        </p:nvSpPr>
        <p:spPr>
          <a:xfrm>
            <a:off x="457238" y="9804805"/>
            <a:ext cx="9525" cy="36830"/>
          </a:xfrm>
          <a:custGeom>
            <a:avLst/>
            <a:gdLst/>
            <a:ahLst/>
            <a:cxnLst/>
            <a:rect l="l" t="t" r="r" b="b"/>
            <a:pathLst>
              <a:path w="9525" h="36829">
                <a:moveTo>
                  <a:pt x="0" y="36585"/>
                </a:moveTo>
                <a:lnTo>
                  <a:pt x="0" y="0"/>
                </a:lnTo>
                <a:lnTo>
                  <a:pt x="9141" y="0"/>
                </a:lnTo>
                <a:lnTo>
                  <a:pt x="9141" y="27438"/>
                </a:lnTo>
                <a:lnTo>
                  <a:pt x="0" y="36585"/>
                </a:lnTo>
                <a:close/>
              </a:path>
            </a:pathLst>
          </a:custGeom>
          <a:solidFill>
            <a:srgbClr val="2B2B2B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1" name="object 11"/>
          <p:cNvSpPr/>
          <p:nvPr/>
        </p:nvSpPr>
        <p:spPr>
          <a:xfrm>
            <a:off x="457233" y="9804805"/>
            <a:ext cx="9525" cy="36830"/>
          </a:xfrm>
          <a:custGeom>
            <a:avLst/>
            <a:gdLst/>
            <a:ahLst/>
            <a:cxnLst/>
            <a:rect l="l" t="t" r="r" b="b"/>
            <a:pathLst>
              <a:path w="9525" h="36829">
                <a:moveTo>
                  <a:pt x="0" y="0"/>
                </a:moveTo>
                <a:lnTo>
                  <a:pt x="0" y="36585"/>
                </a:lnTo>
                <a:lnTo>
                  <a:pt x="9141" y="27438"/>
                </a:lnTo>
                <a:lnTo>
                  <a:pt x="9141" y="0"/>
                </a:lnTo>
                <a:lnTo>
                  <a:pt x="0" y="0"/>
                </a:lnTo>
                <a:close/>
              </a:path>
            </a:pathLst>
          </a:custGeom>
          <a:ln w="9141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2" name="object 12"/>
          <p:cNvSpPr/>
          <p:nvPr/>
        </p:nvSpPr>
        <p:spPr>
          <a:xfrm>
            <a:off x="7093699" y="9813951"/>
            <a:ext cx="9525" cy="27940"/>
          </a:xfrm>
          <a:custGeom>
            <a:avLst/>
            <a:gdLst/>
            <a:ahLst/>
            <a:cxnLst/>
            <a:rect l="l" t="t" r="r" b="b"/>
            <a:pathLst>
              <a:path w="9525" h="27940">
                <a:moveTo>
                  <a:pt x="0" y="0"/>
                </a:moveTo>
                <a:lnTo>
                  <a:pt x="9141" y="0"/>
                </a:lnTo>
                <a:lnTo>
                  <a:pt x="9141" y="27438"/>
                </a:lnTo>
                <a:lnTo>
                  <a:pt x="0" y="27438"/>
                </a:lnTo>
                <a:lnTo>
                  <a:pt x="0" y="0"/>
                </a:lnTo>
                <a:close/>
              </a:path>
            </a:pathLst>
          </a:custGeom>
          <a:solidFill>
            <a:srgbClr val="80808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3" name="object 13"/>
          <p:cNvSpPr/>
          <p:nvPr/>
        </p:nvSpPr>
        <p:spPr>
          <a:xfrm>
            <a:off x="7093694" y="9813951"/>
            <a:ext cx="9525" cy="27940"/>
          </a:xfrm>
          <a:custGeom>
            <a:avLst/>
            <a:gdLst/>
            <a:ahLst/>
            <a:cxnLst/>
            <a:rect l="l" t="t" r="r" b="b"/>
            <a:pathLst>
              <a:path w="9525" h="27940">
                <a:moveTo>
                  <a:pt x="0" y="0"/>
                </a:moveTo>
                <a:lnTo>
                  <a:pt x="9141" y="0"/>
                </a:lnTo>
                <a:lnTo>
                  <a:pt x="9141" y="27438"/>
                </a:lnTo>
                <a:lnTo>
                  <a:pt x="0" y="27438"/>
                </a:lnTo>
                <a:lnTo>
                  <a:pt x="0" y="0"/>
                </a:lnTo>
                <a:close/>
              </a:path>
            </a:pathLst>
          </a:custGeom>
          <a:ln w="9141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4" name="object 14"/>
          <p:cNvSpPr txBox="1"/>
          <p:nvPr/>
        </p:nvSpPr>
        <p:spPr>
          <a:xfrm>
            <a:off x="444495" y="318313"/>
            <a:ext cx="6583680" cy="5484495"/>
          </a:xfrm>
          <a:prstGeom prst="rect">
            <a:avLst/>
          </a:prstGeom>
        </p:spPr>
        <p:txBody>
          <a:bodyPr wrap="square" lIns="0" tIns="11239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885"/>
              </a:spcBef>
            </a:pPr>
            <a:r>
              <a:rPr dirty="0" sz="1650" spc="-5" b="1">
                <a:latin typeface="Times New Roman"/>
                <a:cs typeface="Times New Roman"/>
              </a:rPr>
              <a:t>While </a:t>
            </a:r>
            <a:r>
              <a:rPr dirty="0" sz="1650" b="1">
                <a:latin typeface="Times New Roman"/>
                <a:cs typeface="Times New Roman"/>
              </a:rPr>
              <a:t>Loops</a:t>
            </a:r>
            <a:endParaRPr sz="1650">
              <a:latin typeface="Times New Roman"/>
              <a:cs typeface="Times New Roman"/>
            </a:endParaRPr>
          </a:p>
          <a:p>
            <a:pPr marL="12700" marR="89535">
              <a:lnSpc>
                <a:spcPct val="103499"/>
              </a:lnSpc>
              <a:spcBef>
                <a:spcPts val="605"/>
              </a:spcBef>
            </a:pPr>
            <a:r>
              <a:rPr dirty="0" sz="1450" spc="-10">
                <a:latin typeface="Times New Roman"/>
                <a:cs typeface="Times New Roman"/>
              </a:rPr>
              <a:t>The </a:t>
            </a:r>
            <a:r>
              <a:rPr dirty="0" sz="1450" spc="-15">
                <a:latin typeface="Courier New"/>
                <a:cs typeface="Courier New"/>
              </a:rPr>
              <a:t>while</a:t>
            </a:r>
            <a:r>
              <a:rPr dirty="0" sz="1450" spc="-375">
                <a:latin typeface="Courier New"/>
                <a:cs typeface="Courier New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loop repeats </a:t>
            </a:r>
            <a:r>
              <a:rPr dirty="0" sz="1450" spc="-5">
                <a:latin typeface="Times New Roman"/>
                <a:cs typeface="Times New Roman"/>
              </a:rPr>
              <a:t>a </a:t>
            </a:r>
            <a:r>
              <a:rPr dirty="0" sz="1450" spc="-10">
                <a:latin typeface="Times New Roman"/>
                <a:cs typeface="Times New Roman"/>
              </a:rPr>
              <a:t>statement for as long as </a:t>
            </a:r>
            <a:r>
              <a:rPr dirty="0" sz="1450" spc="-5">
                <a:latin typeface="Times New Roman"/>
                <a:cs typeface="Times New Roman"/>
              </a:rPr>
              <a:t>a </a:t>
            </a:r>
            <a:r>
              <a:rPr dirty="0" sz="1450" spc="-10">
                <a:latin typeface="Times New Roman"/>
                <a:cs typeface="Times New Roman"/>
              </a:rPr>
              <a:t>particular condition remains </a:t>
            </a:r>
            <a:r>
              <a:rPr dirty="0" sz="1450" spc="-10">
                <a:latin typeface="Courier New"/>
                <a:cs typeface="Courier New"/>
              </a:rPr>
              <a:t>true</a:t>
            </a:r>
            <a:r>
              <a:rPr dirty="0" sz="1450" spc="-10">
                <a:latin typeface="Times New Roman"/>
                <a:cs typeface="Times New Roman"/>
              </a:rPr>
              <a:t>.  </a:t>
            </a:r>
            <a:r>
              <a:rPr dirty="0" sz="1450" spc="-25">
                <a:latin typeface="Times New Roman"/>
                <a:cs typeface="Times New Roman"/>
              </a:rPr>
              <a:t>Here’s </a:t>
            </a:r>
            <a:r>
              <a:rPr dirty="0" sz="1450" spc="-10">
                <a:latin typeface="Times New Roman"/>
                <a:cs typeface="Times New Roman"/>
              </a:rPr>
              <a:t>an</a:t>
            </a:r>
            <a:r>
              <a:rPr dirty="0" sz="1450" spc="10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example:</a:t>
            </a:r>
            <a:endParaRPr sz="145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5"/>
              </a:spcBef>
            </a:pPr>
            <a:endParaRPr sz="2150">
              <a:latin typeface="Times New Roman"/>
              <a:cs typeface="Times New Roman"/>
            </a:endParaRPr>
          </a:p>
          <a:p>
            <a:pPr marL="259079">
              <a:lnSpc>
                <a:spcPts val="1240"/>
              </a:lnSpc>
            </a:pPr>
            <a:r>
              <a:rPr dirty="0" sz="1050" spc="10">
                <a:solidFill>
                  <a:srgbClr val="0000FF"/>
                </a:solidFill>
                <a:latin typeface="Courier New"/>
                <a:cs typeface="Courier New"/>
              </a:rPr>
              <a:t>while </a:t>
            </a:r>
            <a:r>
              <a:rPr dirty="0" sz="1050" spc="15">
                <a:latin typeface="Courier New"/>
                <a:cs typeface="Courier New"/>
              </a:rPr>
              <a:t>(i &lt; </a:t>
            </a:r>
            <a:r>
              <a:rPr dirty="0" sz="1050" spc="10">
                <a:latin typeface="Courier New"/>
                <a:cs typeface="Courier New"/>
              </a:rPr>
              <a:t>13)</a:t>
            </a:r>
            <a:r>
              <a:rPr dirty="0" sz="1050" spc="15">
                <a:latin typeface="Courier New"/>
                <a:cs typeface="Courier New"/>
              </a:rPr>
              <a:t> {</a:t>
            </a:r>
            <a:endParaRPr sz="1050">
              <a:latin typeface="Courier New"/>
              <a:cs typeface="Courier New"/>
            </a:endParaRPr>
          </a:p>
          <a:p>
            <a:pPr algn="ctr" marR="2436495">
              <a:lnSpc>
                <a:spcPts val="1225"/>
              </a:lnSpc>
            </a:pPr>
            <a:r>
              <a:rPr dirty="0" sz="1050" spc="15">
                <a:latin typeface="Courier New"/>
                <a:cs typeface="Courier New"/>
              </a:rPr>
              <a:t>x = x * </a:t>
            </a:r>
            <a:r>
              <a:rPr dirty="0" sz="1050" spc="10">
                <a:latin typeface="Courier New"/>
                <a:cs typeface="Courier New"/>
              </a:rPr>
              <a:t>i++; </a:t>
            </a:r>
            <a:r>
              <a:rPr dirty="0" sz="1050" spc="15">
                <a:solidFill>
                  <a:srgbClr val="6D6E70"/>
                </a:solidFill>
                <a:latin typeface="Courier New"/>
                <a:cs typeface="Courier New"/>
              </a:rPr>
              <a:t>// </a:t>
            </a:r>
            <a:r>
              <a:rPr dirty="0" sz="1050" spc="10">
                <a:solidFill>
                  <a:srgbClr val="6D6E70"/>
                </a:solidFill>
                <a:latin typeface="Courier New"/>
                <a:cs typeface="Courier New"/>
              </a:rPr>
              <a:t>the body </a:t>
            </a:r>
            <a:r>
              <a:rPr dirty="0" sz="1050" spc="15">
                <a:solidFill>
                  <a:srgbClr val="6D6E70"/>
                </a:solidFill>
                <a:latin typeface="Courier New"/>
                <a:cs typeface="Courier New"/>
              </a:rPr>
              <a:t>of </a:t>
            </a:r>
            <a:r>
              <a:rPr dirty="0" sz="1050" spc="10">
                <a:solidFill>
                  <a:srgbClr val="6D6E70"/>
                </a:solidFill>
                <a:latin typeface="Courier New"/>
                <a:cs typeface="Courier New"/>
              </a:rPr>
              <a:t>the</a:t>
            </a:r>
            <a:r>
              <a:rPr dirty="0" sz="1050" spc="20">
                <a:solidFill>
                  <a:srgbClr val="6D6E70"/>
                </a:solidFill>
                <a:latin typeface="Courier New"/>
                <a:cs typeface="Courier New"/>
              </a:rPr>
              <a:t> </a:t>
            </a:r>
            <a:r>
              <a:rPr dirty="0" sz="1050" spc="10">
                <a:solidFill>
                  <a:srgbClr val="6D6E70"/>
                </a:solidFill>
                <a:latin typeface="Courier New"/>
                <a:cs typeface="Courier New"/>
              </a:rPr>
              <a:t>loop</a:t>
            </a:r>
            <a:endParaRPr sz="1050">
              <a:latin typeface="Courier New"/>
              <a:cs typeface="Courier New"/>
            </a:endParaRPr>
          </a:p>
          <a:p>
            <a:pPr marL="259079">
              <a:lnSpc>
                <a:spcPts val="1240"/>
              </a:lnSpc>
            </a:pPr>
            <a:r>
              <a:rPr dirty="0" sz="1050" spc="15">
                <a:latin typeface="Courier New"/>
                <a:cs typeface="Courier New"/>
              </a:rPr>
              <a:t>}</a:t>
            </a:r>
            <a:endParaRPr sz="1050">
              <a:latin typeface="Courier New"/>
              <a:cs typeface="Courier New"/>
            </a:endParaRPr>
          </a:p>
          <a:p>
            <a:pPr marL="12700" marR="67310">
              <a:lnSpc>
                <a:spcPct val="100699"/>
              </a:lnSpc>
              <a:spcBef>
                <a:spcPts val="705"/>
              </a:spcBef>
            </a:pPr>
            <a:r>
              <a:rPr dirty="0" sz="1450" spc="-10">
                <a:latin typeface="Times New Roman"/>
                <a:cs typeface="Times New Roman"/>
              </a:rPr>
              <a:t>The condition that accompanies the </a:t>
            </a:r>
            <a:r>
              <a:rPr dirty="0" sz="1450" spc="-15">
                <a:latin typeface="Courier New"/>
                <a:cs typeface="Courier New"/>
              </a:rPr>
              <a:t>while </a:t>
            </a:r>
            <a:r>
              <a:rPr dirty="0" sz="1450" spc="-10">
                <a:latin typeface="Times New Roman"/>
                <a:cs typeface="Times New Roman"/>
              </a:rPr>
              <a:t>keyword is </a:t>
            </a:r>
            <a:r>
              <a:rPr dirty="0" sz="1450" spc="-5">
                <a:latin typeface="Times New Roman"/>
                <a:cs typeface="Times New Roman"/>
              </a:rPr>
              <a:t>a </a:t>
            </a:r>
            <a:r>
              <a:rPr dirty="0" sz="1450" spc="-10">
                <a:latin typeface="Times New Roman"/>
                <a:cs typeface="Times New Roman"/>
              </a:rPr>
              <a:t>Boolean expression—</a:t>
            </a:r>
            <a:r>
              <a:rPr dirty="0" sz="1450" spc="-10">
                <a:latin typeface="Courier New"/>
                <a:cs typeface="Courier New"/>
              </a:rPr>
              <a:t>i &lt;</a:t>
            </a:r>
            <a:r>
              <a:rPr dirty="0" sz="1450" spc="-390">
                <a:latin typeface="Courier New"/>
                <a:cs typeface="Courier New"/>
              </a:rPr>
              <a:t> </a:t>
            </a:r>
            <a:r>
              <a:rPr dirty="0" sz="1450" spc="-10">
                <a:latin typeface="Courier New"/>
                <a:cs typeface="Courier New"/>
              </a:rPr>
              <a:t>13  </a:t>
            </a:r>
            <a:r>
              <a:rPr dirty="0" sz="1450" spc="-10">
                <a:latin typeface="Times New Roman"/>
                <a:cs typeface="Times New Roman"/>
              </a:rPr>
              <a:t>in the preceding example. If the expression returns </a:t>
            </a:r>
            <a:r>
              <a:rPr dirty="0" sz="1450" spc="-10">
                <a:latin typeface="Courier New"/>
                <a:cs typeface="Courier New"/>
              </a:rPr>
              <a:t>true</a:t>
            </a:r>
            <a:r>
              <a:rPr dirty="0" sz="1450" spc="-10">
                <a:latin typeface="Times New Roman"/>
                <a:cs typeface="Times New Roman"/>
              </a:rPr>
              <a:t>, the </a:t>
            </a:r>
            <a:r>
              <a:rPr dirty="0" sz="1450" spc="-15">
                <a:latin typeface="Courier New"/>
                <a:cs typeface="Courier New"/>
              </a:rPr>
              <a:t>while </a:t>
            </a:r>
            <a:r>
              <a:rPr dirty="0" sz="1450" spc="-10">
                <a:latin typeface="Times New Roman"/>
                <a:cs typeface="Times New Roman"/>
              </a:rPr>
              <a:t>loop executes the  body </a:t>
            </a:r>
            <a:r>
              <a:rPr dirty="0" sz="1450" spc="-5">
                <a:latin typeface="Times New Roman"/>
                <a:cs typeface="Times New Roman"/>
              </a:rPr>
              <a:t>of </a:t>
            </a:r>
            <a:r>
              <a:rPr dirty="0" sz="1450" spc="-10">
                <a:latin typeface="Times New Roman"/>
                <a:cs typeface="Times New Roman"/>
              </a:rPr>
              <a:t>the loop and then tests the condition again. This process repeats until the  condition is</a:t>
            </a:r>
            <a:r>
              <a:rPr dirty="0" sz="1450" spc="-5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Courier New"/>
                <a:cs typeface="Courier New"/>
              </a:rPr>
              <a:t>false</a:t>
            </a:r>
            <a:r>
              <a:rPr dirty="0" sz="1450" spc="-10">
                <a:latin typeface="Times New Roman"/>
                <a:cs typeface="Times New Roman"/>
              </a:rPr>
              <a:t>.</a:t>
            </a:r>
            <a:endParaRPr sz="1450">
              <a:latin typeface="Times New Roman"/>
              <a:cs typeface="Times New Roman"/>
            </a:endParaRPr>
          </a:p>
          <a:p>
            <a:pPr algn="just" marL="12700" marR="71120">
              <a:lnSpc>
                <a:spcPct val="98000"/>
              </a:lnSpc>
              <a:spcBef>
                <a:spcPts val="815"/>
              </a:spcBef>
            </a:pPr>
            <a:r>
              <a:rPr dirty="0" sz="1450" spc="-10">
                <a:latin typeface="Times New Roman"/>
                <a:cs typeface="Times New Roman"/>
              </a:rPr>
              <a:t>Although the preceding loop uses opening and closing braces to form </a:t>
            </a:r>
            <a:r>
              <a:rPr dirty="0" sz="1450" spc="-5">
                <a:latin typeface="Times New Roman"/>
                <a:cs typeface="Times New Roman"/>
              </a:rPr>
              <a:t>a </a:t>
            </a:r>
            <a:r>
              <a:rPr dirty="0" sz="1450" spc="-10">
                <a:latin typeface="Times New Roman"/>
                <a:cs typeface="Times New Roman"/>
              </a:rPr>
              <a:t>block statement,  the braces are unneeded because the loop contains only </a:t>
            </a:r>
            <a:r>
              <a:rPr dirty="0" sz="1450" spc="-5">
                <a:latin typeface="Times New Roman"/>
                <a:cs typeface="Times New Roman"/>
              </a:rPr>
              <a:t>one </a:t>
            </a:r>
            <a:r>
              <a:rPr dirty="0" sz="1450" spc="-10">
                <a:latin typeface="Times New Roman"/>
                <a:cs typeface="Times New Roman"/>
              </a:rPr>
              <a:t>statement: </a:t>
            </a:r>
            <a:r>
              <a:rPr dirty="0" sz="1450" spc="-10">
                <a:latin typeface="Courier New"/>
                <a:cs typeface="Courier New"/>
              </a:rPr>
              <a:t>x = x * i++</a:t>
            </a:r>
            <a:r>
              <a:rPr dirty="0" sz="1450" spc="-10">
                <a:latin typeface="Times New Roman"/>
                <a:cs typeface="Times New Roman"/>
              </a:rPr>
              <a:t>.  Using the braces does </a:t>
            </a:r>
            <a:r>
              <a:rPr dirty="0" sz="1450" spc="-5">
                <a:latin typeface="Times New Roman"/>
                <a:cs typeface="Times New Roman"/>
              </a:rPr>
              <a:t>not </a:t>
            </a:r>
            <a:r>
              <a:rPr dirty="0" sz="1450" spc="-10">
                <a:latin typeface="Times New Roman"/>
                <a:cs typeface="Times New Roman"/>
              </a:rPr>
              <a:t>create any problems, though, and the braces will </a:t>
            </a:r>
            <a:r>
              <a:rPr dirty="0" sz="1450" spc="-5">
                <a:latin typeface="Times New Roman"/>
                <a:cs typeface="Times New Roman"/>
              </a:rPr>
              <a:t>be </a:t>
            </a:r>
            <a:r>
              <a:rPr dirty="0" sz="1450" spc="-10">
                <a:latin typeface="Times New Roman"/>
                <a:cs typeface="Times New Roman"/>
              </a:rPr>
              <a:t>required if  you add another statement inside the loop</a:t>
            </a:r>
            <a:r>
              <a:rPr dirty="0" sz="1450" spc="25">
                <a:latin typeface="Times New Roman"/>
                <a:cs typeface="Times New Roman"/>
              </a:rPr>
              <a:t> </a:t>
            </a:r>
            <a:r>
              <a:rPr dirty="0" sz="1450" spc="-25">
                <a:latin typeface="Times New Roman"/>
                <a:cs typeface="Times New Roman"/>
              </a:rPr>
              <a:t>later.</a:t>
            </a:r>
            <a:endParaRPr sz="1450">
              <a:latin typeface="Times New Roman"/>
              <a:cs typeface="Times New Roman"/>
            </a:endParaRPr>
          </a:p>
          <a:p>
            <a:pPr marL="12700" marR="5080">
              <a:lnSpc>
                <a:spcPct val="103499"/>
              </a:lnSpc>
              <a:spcBef>
                <a:spcPts val="575"/>
              </a:spcBef>
            </a:pPr>
            <a:r>
              <a:rPr dirty="0" sz="1450" spc="-10">
                <a:latin typeface="Times New Roman"/>
                <a:cs typeface="Times New Roman"/>
              </a:rPr>
              <a:t>The ArrayCopier application in </a:t>
            </a:r>
            <a:r>
              <a:rPr dirty="0" u="sng" sz="1450" spc="-10">
                <a:solidFill>
                  <a:srgbClr val="0000ED"/>
                </a:solidFill>
                <a:uFill>
                  <a:solidFill>
                    <a:srgbClr val="0000ED"/>
                  </a:solidFill>
                </a:uFill>
                <a:latin typeface="Times New Roman"/>
                <a:cs typeface="Times New Roman"/>
                <a:hlinkClick r:id="rId2" action="ppaction://hlinksldjump"/>
              </a:rPr>
              <a:t>Listing </a:t>
            </a:r>
            <a:r>
              <a:rPr dirty="0" u="sng" sz="1450" spc="-5">
                <a:solidFill>
                  <a:srgbClr val="0000ED"/>
                </a:solidFill>
                <a:uFill>
                  <a:solidFill>
                    <a:srgbClr val="0000ED"/>
                  </a:solidFill>
                </a:uFill>
                <a:latin typeface="Times New Roman"/>
                <a:cs typeface="Times New Roman"/>
                <a:hlinkClick r:id="rId2" action="ppaction://hlinksldjump"/>
              </a:rPr>
              <a:t>4.4</a:t>
            </a:r>
            <a:r>
              <a:rPr dirty="0" sz="1450" spc="-5">
                <a:solidFill>
                  <a:srgbClr val="0000ED"/>
                </a:solidFill>
                <a:latin typeface="Times New Roman"/>
                <a:cs typeface="Times New Roman"/>
                <a:hlinkClick r:id="rId2" action="ppaction://hlinksldjump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uses </a:t>
            </a:r>
            <a:r>
              <a:rPr dirty="0" sz="1450" spc="-5">
                <a:latin typeface="Times New Roman"/>
                <a:cs typeface="Times New Roman"/>
              </a:rPr>
              <a:t>a </a:t>
            </a:r>
            <a:r>
              <a:rPr dirty="0" sz="1450" spc="-15">
                <a:latin typeface="Courier New"/>
                <a:cs typeface="Courier New"/>
              </a:rPr>
              <a:t>while</a:t>
            </a:r>
            <a:r>
              <a:rPr dirty="0" sz="1450" spc="-375">
                <a:latin typeface="Courier New"/>
                <a:cs typeface="Courier New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loop to copy the elements </a:t>
            </a:r>
            <a:r>
              <a:rPr dirty="0" sz="1450" spc="-5">
                <a:latin typeface="Times New Roman"/>
                <a:cs typeface="Times New Roman"/>
              </a:rPr>
              <a:t>of </a:t>
            </a:r>
            <a:r>
              <a:rPr dirty="0" sz="1450" spc="-10">
                <a:latin typeface="Times New Roman"/>
                <a:cs typeface="Times New Roman"/>
              </a:rPr>
              <a:t>an  array </a:t>
            </a:r>
            <a:r>
              <a:rPr dirty="0" sz="1450" spc="-5">
                <a:latin typeface="Times New Roman"/>
                <a:cs typeface="Times New Roman"/>
              </a:rPr>
              <a:t>of </a:t>
            </a:r>
            <a:r>
              <a:rPr dirty="0" sz="1450" spc="-10">
                <a:latin typeface="Times New Roman"/>
                <a:cs typeface="Times New Roman"/>
              </a:rPr>
              <a:t>integers (</a:t>
            </a:r>
            <a:r>
              <a:rPr dirty="0" sz="1450" spc="-10">
                <a:latin typeface="Courier New"/>
                <a:cs typeface="Courier New"/>
              </a:rPr>
              <a:t>array1</a:t>
            </a:r>
            <a:r>
              <a:rPr dirty="0" sz="1450" spc="-10">
                <a:latin typeface="Times New Roman"/>
                <a:cs typeface="Times New Roman"/>
              </a:rPr>
              <a:t>) to an array </a:t>
            </a:r>
            <a:r>
              <a:rPr dirty="0" sz="1450" spc="-5">
                <a:latin typeface="Times New Roman"/>
                <a:cs typeface="Times New Roman"/>
              </a:rPr>
              <a:t>of </a:t>
            </a:r>
            <a:r>
              <a:rPr dirty="0" sz="1450" spc="-15">
                <a:latin typeface="Courier New"/>
                <a:cs typeface="Courier New"/>
              </a:rPr>
              <a:t>float </a:t>
            </a:r>
            <a:r>
              <a:rPr dirty="0" sz="1450" spc="-10">
                <a:latin typeface="Times New Roman"/>
                <a:cs typeface="Times New Roman"/>
              </a:rPr>
              <a:t>variables (</a:t>
            </a:r>
            <a:r>
              <a:rPr dirty="0" sz="1450" spc="-10">
                <a:latin typeface="Courier New"/>
                <a:cs typeface="Courier New"/>
              </a:rPr>
              <a:t>array2</a:t>
            </a:r>
            <a:r>
              <a:rPr dirty="0" sz="1450" spc="-10">
                <a:latin typeface="Times New Roman"/>
                <a:cs typeface="Times New Roman"/>
              </a:rPr>
              <a:t>), casting each  element to </a:t>
            </a:r>
            <a:r>
              <a:rPr dirty="0" sz="1450" spc="-5">
                <a:latin typeface="Times New Roman"/>
                <a:cs typeface="Times New Roman"/>
              </a:rPr>
              <a:t>a </a:t>
            </a:r>
            <a:r>
              <a:rPr dirty="0" sz="1450" spc="-15">
                <a:latin typeface="Courier New"/>
                <a:cs typeface="Courier New"/>
              </a:rPr>
              <a:t>float </a:t>
            </a:r>
            <a:r>
              <a:rPr dirty="0" sz="1450" spc="-10">
                <a:latin typeface="Times New Roman"/>
                <a:cs typeface="Times New Roman"/>
              </a:rPr>
              <a:t>as it goes. The </a:t>
            </a:r>
            <a:r>
              <a:rPr dirty="0" sz="1450" spc="-5">
                <a:latin typeface="Times New Roman"/>
                <a:cs typeface="Times New Roman"/>
              </a:rPr>
              <a:t>one </a:t>
            </a:r>
            <a:r>
              <a:rPr dirty="0" sz="1450" spc="-10">
                <a:latin typeface="Times New Roman"/>
                <a:cs typeface="Times New Roman"/>
              </a:rPr>
              <a:t>catch is that if any </a:t>
            </a:r>
            <a:r>
              <a:rPr dirty="0" sz="1450" spc="-5">
                <a:latin typeface="Times New Roman"/>
                <a:cs typeface="Times New Roman"/>
              </a:rPr>
              <a:t>of </a:t>
            </a:r>
            <a:r>
              <a:rPr dirty="0" sz="1450" spc="-10">
                <a:latin typeface="Times New Roman"/>
                <a:cs typeface="Times New Roman"/>
              </a:rPr>
              <a:t>the elements in the first  array is </a:t>
            </a:r>
            <a:r>
              <a:rPr dirty="0" sz="1450" spc="-5">
                <a:latin typeface="Times New Roman"/>
                <a:cs typeface="Times New Roman"/>
              </a:rPr>
              <a:t>1, </a:t>
            </a:r>
            <a:r>
              <a:rPr dirty="0" sz="1450" spc="-10">
                <a:latin typeface="Times New Roman"/>
                <a:cs typeface="Times New Roman"/>
              </a:rPr>
              <a:t>the loop immediately exits at that</a:t>
            </a:r>
            <a:r>
              <a:rPr dirty="0" sz="1450" spc="30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point.</a:t>
            </a:r>
            <a:endParaRPr sz="145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640"/>
              </a:spcBef>
            </a:pPr>
            <a:r>
              <a:rPr dirty="0" sz="1450" spc="-10">
                <a:latin typeface="Times New Roman"/>
                <a:cs typeface="Times New Roman"/>
              </a:rPr>
              <a:t>Create an empty Java file in NetBeans with the class name </a:t>
            </a:r>
            <a:r>
              <a:rPr dirty="0" sz="1450" spc="-15">
                <a:latin typeface="Courier New"/>
                <a:cs typeface="Courier New"/>
              </a:rPr>
              <a:t>ArrayCopier</a:t>
            </a:r>
            <a:r>
              <a:rPr dirty="0" sz="1450" spc="-395">
                <a:latin typeface="Courier New"/>
                <a:cs typeface="Courier New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and package</a:t>
            </a:r>
            <a:endParaRPr sz="145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60"/>
              </a:spcBef>
            </a:pPr>
            <a:r>
              <a:rPr dirty="0" sz="1450" spc="-15">
                <a:latin typeface="Courier New"/>
                <a:cs typeface="Courier New"/>
              </a:rPr>
              <a:t>com.java21days</a:t>
            </a:r>
            <a:r>
              <a:rPr dirty="0" sz="1450" spc="-15">
                <a:latin typeface="Times New Roman"/>
                <a:cs typeface="Times New Roman"/>
              </a:rPr>
              <a:t>. </a:t>
            </a:r>
            <a:r>
              <a:rPr dirty="0" sz="1450" spc="-10">
                <a:latin typeface="Times New Roman"/>
                <a:cs typeface="Times New Roman"/>
              </a:rPr>
              <a:t>Enter </a:t>
            </a:r>
            <a:r>
              <a:rPr dirty="0" u="sng" sz="1450" spc="-10">
                <a:solidFill>
                  <a:srgbClr val="0000ED"/>
                </a:solidFill>
                <a:uFill>
                  <a:solidFill>
                    <a:srgbClr val="0000ED"/>
                  </a:solidFill>
                </a:uFill>
                <a:latin typeface="Times New Roman"/>
                <a:cs typeface="Times New Roman"/>
                <a:hlinkClick r:id="rId2" action="ppaction://hlinksldjump"/>
              </a:rPr>
              <a:t>Listing </a:t>
            </a:r>
            <a:r>
              <a:rPr dirty="0" u="sng" sz="1450" spc="-5">
                <a:solidFill>
                  <a:srgbClr val="0000ED"/>
                </a:solidFill>
                <a:uFill>
                  <a:solidFill>
                    <a:srgbClr val="0000ED"/>
                  </a:solidFill>
                </a:uFill>
                <a:latin typeface="Times New Roman"/>
                <a:cs typeface="Times New Roman"/>
                <a:hlinkClick r:id="rId2" action="ppaction://hlinksldjump"/>
              </a:rPr>
              <a:t>4.4</a:t>
            </a:r>
            <a:r>
              <a:rPr dirty="0" sz="1450" spc="-5">
                <a:solidFill>
                  <a:srgbClr val="0000ED"/>
                </a:solidFill>
                <a:latin typeface="Times New Roman"/>
                <a:cs typeface="Times New Roman"/>
                <a:hlinkClick r:id="rId2" action="ppaction://hlinksldjump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as the source</a:t>
            </a:r>
            <a:r>
              <a:rPr dirty="0" sz="1450" spc="30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code.</a:t>
            </a:r>
            <a:endParaRPr sz="145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780"/>
              </a:spcBef>
            </a:pPr>
            <a:r>
              <a:rPr dirty="0" sz="1450" spc="-15">
                <a:solidFill>
                  <a:srgbClr val="666666"/>
                </a:solidFill>
                <a:latin typeface="Times New Roman"/>
                <a:cs typeface="Times New Roman"/>
              </a:rPr>
              <a:t>LISTING </a:t>
            </a:r>
            <a:r>
              <a:rPr dirty="0" sz="1450" spc="-5">
                <a:solidFill>
                  <a:srgbClr val="666666"/>
                </a:solidFill>
                <a:latin typeface="Times New Roman"/>
                <a:cs typeface="Times New Roman"/>
              </a:rPr>
              <a:t>4.4 </a:t>
            </a:r>
            <a:r>
              <a:rPr dirty="0" sz="1450" spc="-10">
                <a:latin typeface="Times New Roman"/>
                <a:cs typeface="Times New Roman"/>
              </a:rPr>
              <a:t>The Full </a:t>
            </a:r>
            <a:r>
              <a:rPr dirty="0" sz="1450" spc="-35">
                <a:latin typeface="Times New Roman"/>
                <a:cs typeface="Times New Roman"/>
              </a:rPr>
              <a:t>Text </a:t>
            </a:r>
            <a:r>
              <a:rPr dirty="0" sz="1450" spc="-5">
                <a:latin typeface="Times New Roman"/>
                <a:cs typeface="Times New Roman"/>
              </a:rPr>
              <a:t>of</a:t>
            </a:r>
            <a:r>
              <a:rPr dirty="0" sz="1450" spc="45">
                <a:latin typeface="Times New Roman"/>
                <a:cs typeface="Times New Roman"/>
              </a:rPr>
              <a:t> </a:t>
            </a:r>
            <a:r>
              <a:rPr dirty="0" sz="1450" spc="-15">
                <a:latin typeface="Courier New"/>
                <a:cs typeface="Courier New"/>
              </a:rPr>
              <a:t>ArrayCopier.java</a:t>
            </a:r>
            <a:endParaRPr sz="1450">
              <a:latin typeface="Courier New"/>
              <a:cs typeface="Courier New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444510" y="9921778"/>
            <a:ext cx="2543810" cy="2286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1675"/>
              </a:lnSpc>
            </a:pPr>
            <a:r>
              <a:rPr dirty="0" sz="1450" spc="-10">
                <a:latin typeface="Times New Roman"/>
                <a:cs typeface="Times New Roman"/>
              </a:rPr>
              <a:t>The output is shown in </a:t>
            </a:r>
            <a:r>
              <a:rPr dirty="0" u="sng" sz="1450" spc="-10">
                <a:solidFill>
                  <a:srgbClr val="0000ED"/>
                </a:solidFill>
                <a:uFill>
                  <a:solidFill>
                    <a:srgbClr val="0000ED"/>
                  </a:solidFill>
                </a:uFill>
                <a:latin typeface="Times New Roman"/>
                <a:cs typeface="Times New Roman"/>
                <a:hlinkClick r:id="rId3" action="ppaction://hlinksldjump"/>
              </a:rPr>
              <a:t>Figure</a:t>
            </a:r>
            <a:r>
              <a:rPr dirty="0" u="sng" sz="1450" spc="20">
                <a:solidFill>
                  <a:srgbClr val="0000ED"/>
                </a:solidFill>
                <a:uFill>
                  <a:solidFill>
                    <a:srgbClr val="0000ED"/>
                  </a:solidFill>
                </a:uFill>
                <a:latin typeface="Times New Roman"/>
                <a:cs typeface="Times New Roman"/>
                <a:hlinkClick r:id="rId3" action="ppaction://hlinksldjump"/>
              </a:rPr>
              <a:t> </a:t>
            </a:r>
            <a:r>
              <a:rPr dirty="0" u="sng" sz="1450" spc="-10">
                <a:solidFill>
                  <a:srgbClr val="0000ED"/>
                </a:solidFill>
                <a:uFill>
                  <a:solidFill>
                    <a:srgbClr val="0000ED"/>
                  </a:solidFill>
                </a:uFill>
                <a:latin typeface="Times New Roman"/>
                <a:cs typeface="Times New Roman"/>
                <a:hlinkClick r:id="rId3" action="ppaction://hlinksldjump"/>
              </a:rPr>
              <a:t>4.5</a:t>
            </a:r>
            <a:r>
              <a:rPr dirty="0" sz="1450" spc="-10">
                <a:latin typeface="Times New Roman"/>
                <a:cs typeface="Times New Roman"/>
              </a:rPr>
              <a:t>.</a:t>
            </a:r>
            <a:endParaRPr sz="1450">
              <a:latin typeface="Times New Roman"/>
              <a:cs typeface="Times New Roman"/>
            </a:endParaRPr>
          </a:p>
        </p:txBody>
      </p:sp>
      <p:sp>
        <p:nvSpPr>
          <p:cNvPr id="22" name="object 22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31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 </a:t>
            </a:r>
            <a:r>
              <a:rPr dirty="0"/>
              <a:t>18</a:t>
            </a:r>
            <a:r>
              <a:rPr dirty="0"/>
              <a:t> of</a:t>
            </a:r>
            <a:r>
              <a:rPr dirty="0" spc="-90"/>
              <a:t> </a:t>
            </a:r>
            <a:r>
              <a:rPr dirty="0"/>
              <a:t>23</a:t>
            </a:r>
          </a:p>
        </p:txBody>
      </p:sp>
      <p:sp>
        <p:nvSpPr>
          <p:cNvPr id="15" name="object 15"/>
          <p:cNvSpPr txBox="1"/>
          <p:nvPr/>
        </p:nvSpPr>
        <p:spPr>
          <a:xfrm>
            <a:off x="773582" y="6252497"/>
            <a:ext cx="2164715" cy="501015"/>
          </a:xfrm>
          <a:prstGeom prst="rect">
            <a:avLst/>
          </a:prstGeom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ts val="1240"/>
              </a:lnSpc>
              <a:spcBef>
                <a:spcPts val="130"/>
              </a:spcBef>
            </a:pPr>
            <a:r>
              <a:rPr dirty="0" sz="1050" spc="15">
                <a:latin typeface="Courier New"/>
                <a:cs typeface="Courier New"/>
              </a:rPr>
              <a:t>1: </a:t>
            </a:r>
            <a:r>
              <a:rPr dirty="0" sz="1050" spc="10">
                <a:solidFill>
                  <a:srgbClr val="0000FF"/>
                </a:solidFill>
                <a:latin typeface="Courier New"/>
                <a:cs typeface="Courier New"/>
              </a:rPr>
              <a:t>package</a:t>
            </a:r>
            <a:r>
              <a:rPr dirty="0" sz="1050" spc="-10">
                <a:solidFill>
                  <a:srgbClr val="0000FF"/>
                </a:solidFill>
                <a:latin typeface="Courier New"/>
                <a:cs typeface="Courier New"/>
              </a:rPr>
              <a:t> </a:t>
            </a:r>
            <a:r>
              <a:rPr dirty="0" sz="1050" spc="10">
                <a:latin typeface="Courier New"/>
                <a:cs typeface="Courier New"/>
              </a:rPr>
              <a:t>com.java21days;</a:t>
            </a:r>
            <a:endParaRPr sz="1050">
              <a:latin typeface="Courier New"/>
              <a:cs typeface="Courier New"/>
            </a:endParaRPr>
          </a:p>
          <a:p>
            <a:pPr marL="12700">
              <a:lnSpc>
                <a:spcPts val="1225"/>
              </a:lnSpc>
            </a:pPr>
            <a:r>
              <a:rPr dirty="0" sz="1050" spc="15">
                <a:latin typeface="Courier New"/>
                <a:cs typeface="Courier New"/>
              </a:rPr>
              <a:t>2:</a:t>
            </a:r>
            <a:endParaRPr sz="1050">
              <a:latin typeface="Courier New"/>
              <a:cs typeface="Courier New"/>
            </a:endParaRPr>
          </a:p>
          <a:p>
            <a:pPr marL="12700">
              <a:lnSpc>
                <a:spcPts val="1240"/>
              </a:lnSpc>
            </a:pPr>
            <a:r>
              <a:rPr dirty="0" sz="1050" spc="15">
                <a:latin typeface="Courier New"/>
                <a:cs typeface="Courier New"/>
              </a:rPr>
              <a:t>3: </a:t>
            </a:r>
            <a:r>
              <a:rPr dirty="0" sz="1050" spc="10">
                <a:solidFill>
                  <a:srgbClr val="0000FF"/>
                </a:solidFill>
                <a:latin typeface="Courier New"/>
                <a:cs typeface="Courier New"/>
              </a:rPr>
              <a:t>class </a:t>
            </a:r>
            <a:r>
              <a:rPr dirty="0" sz="1050" spc="10">
                <a:latin typeface="Courier New"/>
                <a:cs typeface="Courier New"/>
              </a:rPr>
              <a:t>ArrayCopier</a:t>
            </a:r>
            <a:r>
              <a:rPr dirty="0" sz="1050">
                <a:latin typeface="Courier New"/>
                <a:cs typeface="Courier New"/>
              </a:rPr>
              <a:t> </a:t>
            </a:r>
            <a:r>
              <a:rPr dirty="0" sz="1050" spc="15">
                <a:latin typeface="Courier New"/>
                <a:cs typeface="Courier New"/>
              </a:rPr>
              <a:t>{</a:t>
            </a:r>
            <a:endParaRPr sz="1050">
              <a:latin typeface="Courier New"/>
              <a:cs typeface="Courier New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1349475" y="6718957"/>
            <a:ext cx="3810000" cy="501015"/>
          </a:xfrm>
          <a:prstGeom prst="rect">
            <a:avLst/>
          </a:prstGeom>
        </p:spPr>
        <p:txBody>
          <a:bodyPr wrap="square" lIns="0" tIns="26034" rIns="0" bIns="0" rtlCol="0" vert="horz">
            <a:spAutoFit/>
          </a:bodyPr>
          <a:lstStyle/>
          <a:p>
            <a:pPr marL="341630" marR="86995" indent="-329565">
              <a:lnSpc>
                <a:spcPts val="1220"/>
              </a:lnSpc>
              <a:spcBef>
                <a:spcPts val="204"/>
              </a:spcBef>
            </a:pPr>
            <a:r>
              <a:rPr dirty="0" sz="1050" spc="10">
                <a:solidFill>
                  <a:srgbClr val="0000FF"/>
                </a:solidFill>
                <a:latin typeface="Courier New"/>
                <a:cs typeface="Courier New"/>
              </a:rPr>
              <a:t>public static void </a:t>
            </a:r>
            <a:r>
              <a:rPr dirty="0" sz="1050" spc="10">
                <a:latin typeface="Courier New"/>
                <a:cs typeface="Courier New"/>
              </a:rPr>
              <a:t>main(String[] arguments) </a:t>
            </a:r>
            <a:r>
              <a:rPr dirty="0" sz="1050" spc="15">
                <a:latin typeface="Courier New"/>
                <a:cs typeface="Courier New"/>
              </a:rPr>
              <a:t>{  </a:t>
            </a:r>
            <a:r>
              <a:rPr dirty="0" sz="1050" spc="10">
                <a:solidFill>
                  <a:srgbClr val="0000FF"/>
                </a:solidFill>
                <a:latin typeface="Courier New"/>
                <a:cs typeface="Courier New"/>
              </a:rPr>
              <a:t>int</a:t>
            </a:r>
            <a:r>
              <a:rPr dirty="0" sz="1050" spc="10">
                <a:latin typeface="Courier New"/>
                <a:cs typeface="Courier New"/>
              </a:rPr>
              <a:t>[] array1 </a:t>
            </a:r>
            <a:r>
              <a:rPr dirty="0" sz="1050" spc="15">
                <a:latin typeface="Courier New"/>
                <a:cs typeface="Courier New"/>
              </a:rPr>
              <a:t>= { 7, 4, 8, 1, 4, 1, 4</a:t>
            </a:r>
            <a:r>
              <a:rPr dirty="0" sz="1050" spc="-15">
                <a:latin typeface="Courier New"/>
                <a:cs typeface="Courier New"/>
              </a:rPr>
              <a:t> </a:t>
            </a:r>
            <a:r>
              <a:rPr dirty="0" sz="1050" spc="15">
                <a:latin typeface="Courier New"/>
                <a:cs typeface="Courier New"/>
              </a:rPr>
              <a:t>};</a:t>
            </a:r>
            <a:endParaRPr sz="1050">
              <a:latin typeface="Courier New"/>
              <a:cs typeface="Courier New"/>
            </a:endParaRPr>
          </a:p>
          <a:p>
            <a:pPr marL="341630">
              <a:lnSpc>
                <a:spcPts val="1195"/>
              </a:lnSpc>
            </a:pPr>
            <a:r>
              <a:rPr dirty="0" sz="1050" spc="10">
                <a:solidFill>
                  <a:srgbClr val="0000FF"/>
                </a:solidFill>
                <a:latin typeface="Courier New"/>
                <a:cs typeface="Courier New"/>
              </a:rPr>
              <a:t>float</a:t>
            </a:r>
            <a:r>
              <a:rPr dirty="0" sz="1050" spc="10">
                <a:latin typeface="Courier New"/>
                <a:cs typeface="Courier New"/>
              </a:rPr>
              <a:t>[] array2 </a:t>
            </a:r>
            <a:r>
              <a:rPr dirty="0" sz="1050" spc="15">
                <a:latin typeface="Courier New"/>
                <a:cs typeface="Courier New"/>
              </a:rPr>
              <a:t>= </a:t>
            </a:r>
            <a:r>
              <a:rPr dirty="0" sz="1050" spc="10">
                <a:solidFill>
                  <a:srgbClr val="0000FF"/>
                </a:solidFill>
                <a:latin typeface="Courier New"/>
                <a:cs typeface="Courier New"/>
              </a:rPr>
              <a:t>new</a:t>
            </a:r>
            <a:r>
              <a:rPr dirty="0" sz="1050" spc="45">
                <a:solidFill>
                  <a:srgbClr val="0000FF"/>
                </a:solidFill>
                <a:latin typeface="Courier New"/>
                <a:cs typeface="Courier New"/>
              </a:rPr>
              <a:t> </a:t>
            </a:r>
            <a:r>
              <a:rPr dirty="0" sz="1050" spc="10">
                <a:solidFill>
                  <a:srgbClr val="0000FF"/>
                </a:solidFill>
                <a:latin typeface="Courier New"/>
                <a:cs typeface="Courier New"/>
              </a:rPr>
              <a:t>float</a:t>
            </a:r>
            <a:r>
              <a:rPr dirty="0" sz="1050" spc="10">
                <a:latin typeface="Courier New"/>
                <a:cs typeface="Courier New"/>
              </a:rPr>
              <a:t>[array1.</a:t>
            </a:r>
            <a:r>
              <a:rPr dirty="0" sz="1050" spc="10">
                <a:solidFill>
                  <a:srgbClr val="008000"/>
                </a:solidFill>
                <a:latin typeface="Courier New"/>
                <a:cs typeface="Courier New"/>
              </a:rPr>
              <a:t>length</a:t>
            </a:r>
            <a:r>
              <a:rPr dirty="0" sz="1050" spc="10">
                <a:latin typeface="Courier New"/>
                <a:cs typeface="Courier New"/>
              </a:rPr>
              <a:t>];</a:t>
            </a:r>
            <a:endParaRPr sz="1050">
              <a:latin typeface="Courier New"/>
              <a:cs typeface="Courier New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1678559" y="7340904"/>
            <a:ext cx="3398520" cy="812165"/>
          </a:xfrm>
          <a:prstGeom prst="rect">
            <a:avLst/>
          </a:prstGeom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ts val="1240"/>
              </a:lnSpc>
              <a:spcBef>
                <a:spcPts val="130"/>
              </a:spcBef>
            </a:pPr>
            <a:r>
              <a:rPr dirty="0" sz="1050" spc="10">
                <a:latin typeface="Courier New"/>
                <a:cs typeface="Courier New"/>
              </a:rPr>
              <a:t>System.</a:t>
            </a:r>
            <a:r>
              <a:rPr dirty="0" sz="1050" spc="10">
                <a:solidFill>
                  <a:srgbClr val="008000"/>
                </a:solidFill>
                <a:latin typeface="Courier New"/>
                <a:cs typeface="Courier New"/>
              </a:rPr>
              <a:t>out</a:t>
            </a:r>
            <a:r>
              <a:rPr dirty="0" sz="1050" spc="10">
                <a:latin typeface="Courier New"/>
                <a:cs typeface="Courier New"/>
              </a:rPr>
              <a:t>.print(</a:t>
            </a:r>
            <a:r>
              <a:rPr dirty="0" sz="1050" spc="10">
                <a:solidFill>
                  <a:srgbClr val="993300"/>
                </a:solidFill>
                <a:latin typeface="Courier New"/>
                <a:cs typeface="Courier New"/>
              </a:rPr>
              <a:t>“array1: </a:t>
            </a:r>
            <a:r>
              <a:rPr dirty="0" sz="1050" spc="15">
                <a:solidFill>
                  <a:srgbClr val="993300"/>
                </a:solidFill>
                <a:latin typeface="Courier New"/>
                <a:cs typeface="Courier New"/>
              </a:rPr>
              <a:t>[ </a:t>
            </a:r>
            <a:r>
              <a:rPr dirty="0" sz="1050" spc="10">
                <a:solidFill>
                  <a:srgbClr val="993300"/>
                </a:solidFill>
                <a:latin typeface="Courier New"/>
                <a:cs typeface="Courier New"/>
              </a:rPr>
              <a:t>“</a:t>
            </a:r>
            <a:r>
              <a:rPr dirty="0" sz="1050" spc="10">
                <a:latin typeface="Courier New"/>
                <a:cs typeface="Courier New"/>
              </a:rPr>
              <a:t>);</a:t>
            </a:r>
            <a:endParaRPr sz="1050">
              <a:latin typeface="Courier New"/>
              <a:cs typeface="Courier New"/>
            </a:endParaRPr>
          </a:p>
          <a:p>
            <a:pPr marL="341630" marR="5080" indent="-329565">
              <a:lnSpc>
                <a:spcPts val="1220"/>
              </a:lnSpc>
              <a:spcBef>
                <a:spcPts val="55"/>
              </a:spcBef>
            </a:pPr>
            <a:r>
              <a:rPr dirty="0" sz="1050" spc="10">
                <a:solidFill>
                  <a:srgbClr val="0000FF"/>
                </a:solidFill>
                <a:latin typeface="Courier New"/>
                <a:cs typeface="Courier New"/>
              </a:rPr>
              <a:t>for </a:t>
            </a:r>
            <a:r>
              <a:rPr dirty="0" sz="1050" spc="10">
                <a:latin typeface="Courier New"/>
                <a:cs typeface="Courier New"/>
              </a:rPr>
              <a:t>(</a:t>
            </a:r>
            <a:r>
              <a:rPr dirty="0" sz="1050" spc="10">
                <a:solidFill>
                  <a:srgbClr val="0000FF"/>
                </a:solidFill>
                <a:latin typeface="Courier New"/>
                <a:cs typeface="Courier New"/>
              </a:rPr>
              <a:t>int </a:t>
            </a:r>
            <a:r>
              <a:rPr dirty="0" sz="1050" spc="15">
                <a:latin typeface="Courier New"/>
                <a:cs typeface="Courier New"/>
              </a:rPr>
              <a:t>i = 0; i &lt; </a:t>
            </a:r>
            <a:r>
              <a:rPr dirty="0" sz="1050" spc="10">
                <a:latin typeface="Courier New"/>
                <a:cs typeface="Courier New"/>
              </a:rPr>
              <a:t>array1.</a:t>
            </a:r>
            <a:r>
              <a:rPr dirty="0" sz="1050" spc="10">
                <a:solidFill>
                  <a:srgbClr val="008000"/>
                </a:solidFill>
                <a:latin typeface="Courier New"/>
                <a:cs typeface="Courier New"/>
              </a:rPr>
              <a:t>length</a:t>
            </a:r>
            <a:r>
              <a:rPr dirty="0" sz="1050" spc="10">
                <a:latin typeface="Courier New"/>
                <a:cs typeface="Courier New"/>
              </a:rPr>
              <a:t>; i++) </a:t>
            </a:r>
            <a:r>
              <a:rPr dirty="0" sz="1050" spc="15">
                <a:latin typeface="Courier New"/>
                <a:cs typeface="Courier New"/>
              </a:rPr>
              <a:t>{  </a:t>
            </a:r>
            <a:r>
              <a:rPr dirty="0" sz="1050" spc="10">
                <a:latin typeface="Courier New"/>
                <a:cs typeface="Courier New"/>
              </a:rPr>
              <a:t>System.</a:t>
            </a:r>
            <a:r>
              <a:rPr dirty="0" sz="1050" spc="10">
                <a:solidFill>
                  <a:srgbClr val="008000"/>
                </a:solidFill>
                <a:latin typeface="Courier New"/>
                <a:cs typeface="Courier New"/>
              </a:rPr>
              <a:t>out</a:t>
            </a:r>
            <a:r>
              <a:rPr dirty="0" sz="1050" spc="10">
                <a:latin typeface="Courier New"/>
                <a:cs typeface="Courier New"/>
              </a:rPr>
              <a:t>.print(array1[i] </a:t>
            </a:r>
            <a:r>
              <a:rPr dirty="0" sz="1050" spc="15">
                <a:latin typeface="Courier New"/>
                <a:cs typeface="Courier New"/>
              </a:rPr>
              <a:t>+ </a:t>
            </a:r>
            <a:r>
              <a:rPr dirty="0" sz="1050" spc="15">
                <a:solidFill>
                  <a:srgbClr val="993300"/>
                </a:solidFill>
                <a:latin typeface="Courier New"/>
                <a:cs typeface="Courier New"/>
              </a:rPr>
              <a:t>” </a:t>
            </a:r>
            <a:r>
              <a:rPr dirty="0" sz="1050" spc="10">
                <a:solidFill>
                  <a:srgbClr val="993300"/>
                </a:solidFill>
                <a:latin typeface="Courier New"/>
                <a:cs typeface="Courier New"/>
              </a:rPr>
              <a:t>“</a:t>
            </a:r>
            <a:r>
              <a:rPr dirty="0" sz="1050" spc="10">
                <a:latin typeface="Courier New"/>
                <a:cs typeface="Courier New"/>
              </a:rPr>
              <a:t>);</a:t>
            </a:r>
            <a:endParaRPr sz="1050">
              <a:latin typeface="Courier New"/>
              <a:cs typeface="Courier New"/>
            </a:endParaRPr>
          </a:p>
          <a:p>
            <a:pPr marL="12700">
              <a:lnSpc>
                <a:spcPts val="1175"/>
              </a:lnSpc>
            </a:pPr>
            <a:r>
              <a:rPr dirty="0" sz="1050" spc="15">
                <a:latin typeface="Courier New"/>
                <a:cs typeface="Courier New"/>
              </a:rPr>
              <a:t>}</a:t>
            </a:r>
            <a:endParaRPr sz="1050">
              <a:latin typeface="Courier New"/>
              <a:cs typeface="Courier New"/>
            </a:endParaRPr>
          </a:p>
          <a:p>
            <a:pPr marL="12700">
              <a:lnSpc>
                <a:spcPts val="1240"/>
              </a:lnSpc>
            </a:pPr>
            <a:r>
              <a:rPr dirty="0" sz="1050" spc="10">
                <a:latin typeface="Courier New"/>
                <a:cs typeface="Courier New"/>
              </a:rPr>
              <a:t>System.</a:t>
            </a:r>
            <a:r>
              <a:rPr dirty="0" sz="1050" spc="10">
                <a:solidFill>
                  <a:srgbClr val="008000"/>
                </a:solidFill>
                <a:latin typeface="Courier New"/>
                <a:cs typeface="Courier New"/>
              </a:rPr>
              <a:t>out</a:t>
            </a:r>
            <a:r>
              <a:rPr dirty="0" sz="1050" spc="10">
                <a:latin typeface="Courier New"/>
                <a:cs typeface="Courier New"/>
              </a:rPr>
              <a:t>.println(</a:t>
            </a:r>
            <a:r>
              <a:rPr dirty="0" sz="1050" spc="10">
                <a:solidFill>
                  <a:srgbClr val="993300"/>
                </a:solidFill>
                <a:latin typeface="Courier New"/>
                <a:cs typeface="Courier New"/>
              </a:rPr>
              <a:t>“]”</a:t>
            </a:r>
            <a:r>
              <a:rPr dirty="0" sz="1050" spc="10">
                <a:latin typeface="Courier New"/>
                <a:cs typeface="Courier New"/>
              </a:rPr>
              <a:t>);</a:t>
            </a:r>
            <a:endParaRPr sz="1050">
              <a:latin typeface="Courier New"/>
              <a:cs typeface="Courier New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1678561" y="8273824"/>
            <a:ext cx="4468495" cy="1123315"/>
          </a:xfrm>
          <a:prstGeom prst="rect">
            <a:avLst/>
          </a:prstGeom>
        </p:spPr>
        <p:txBody>
          <a:bodyPr wrap="square" lIns="0" tIns="26034" rIns="0" bIns="0" rtlCol="0" vert="horz">
            <a:spAutoFit/>
          </a:bodyPr>
          <a:lstStyle/>
          <a:p>
            <a:pPr marL="12700" marR="1896745">
              <a:lnSpc>
                <a:spcPts val="1220"/>
              </a:lnSpc>
              <a:spcBef>
                <a:spcPts val="204"/>
              </a:spcBef>
            </a:pPr>
            <a:r>
              <a:rPr dirty="0" sz="1050" spc="10">
                <a:latin typeface="Courier New"/>
                <a:cs typeface="Courier New"/>
              </a:rPr>
              <a:t>System.</a:t>
            </a:r>
            <a:r>
              <a:rPr dirty="0" sz="1050" spc="10">
                <a:solidFill>
                  <a:srgbClr val="008000"/>
                </a:solidFill>
                <a:latin typeface="Courier New"/>
                <a:cs typeface="Courier New"/>
              </a:rPr>
              <a:t>out</a:t>
            </a:r>
            <a:r>
              <a:rPr dirty="0" sz="1050" spc="10">
                <a:latin typeface="Courier New"/>
                <a:cs typeface="Courier New"/>
              </a:rPr>
              <a:t>.print(</a:t>
            </a:r>
            <a:r>
              <a:rPr dirty="0" sz="1050" spc="10">
                <a:solidFill>
                  <a:srgbClr val="993300"/>
                </a:solidFill>
                <a:latin typeface="Courier New"/>
                <a:cs typeface="Courier New"/>
              </a:rPr>
              <a:t>“array2: </a:t>
            </a:r>
            <a:r>
              <a:rPr dirty="0" sz="1050" spc="15">
                <a:solidFill>
                  <a:srgbClr val="993300"/>
                </a:solidFill>
                <a:latin typeface="Courier New"/>
                <a:cs typeface="Courier New"/>
              </a:rPr>
              <a:t>[ </a:t>
            </a:r>
            <a:r>
              <a:rPr dirty="0" sz="1050" spc="10">
                <a:solidFill>
                  <a:srgbClr val="993300"/>
                </a:solidFill>
                <a:latin typeface="Courier New"/>
                <a:cs typeface="Courier New"/>
              </a:rPr>
              <a:t>“</a:t>
            </a:r>
            <a:r>
              <a:rPr dirty="0" sz="1050" spc="10">
                <a:latin typeface="Courier New"/>
                <a:cs typeface="Courier New"/>
              </a:rPr>
              <a:t>);  </a:t>
            </a:r>
            <a:r>
              <a:rPr dirty="0" sz="1050" spc="10">
                <a:solidFill>
                  <a:srgbClr val="0000FF"/>
                </a:solidFill>
                <a:latin typeface="Courier New"/>
                <a:cs typeface="Courier New"/>
              </a:rPr>
              <a:t>int </a:t>
            </a:r>
            <a:r>
              <a:rPr dirty="0" sz="1050" spc="10">
                <a:latin typeface="Courier New"/>
                <a:cs typeface="Courier New"/>
              </a:rPr>
              <a:t>count </a:t>
            </a:r>
            <a:r>
              <a:rPr dirty="0" sz="1050" spc="15">
                <a:latin typeface="Courier New"/>
                <a:cs typeface="Courier New"/>
              </a:rPr>
              <a:t>= 0;</a:t>
            </a:r>
            <a:endParaRPr sz="1050">
              <a:latin typeface="Courier New"/>
              <a:cs typeface="Courier New"/>
            </a:endParaRPr>
          </a:p>
          <a:p>
            <a:pPr marL="341630" marR="5080" indent="-329565">
              <a:lnSpc>
                <a:spcPts val="1220"/>
              </a:lnSpc>
              <a:spcBef>
                <a:spcPts val="5"/>
              </a:spcBef>
            </a:pPr>
            <a:r>
              <a:rPr dirty="0" sz="1050" spc="10">
                <a:solidFill>
                  <a:srgbClr val="0000FF"/>
                </a:solidFill>
                <a:latin typeface="Courier New"/>
                <a:cs typeface="Courier New"/>
              </a:rPr>
              <a:t>while </a:t>
            </a:r>
            <a:r>
              <a:rPr dirty="0" sz="1050" spc="15">
                <a:latin typeface="Courier New"/>
                <a:cs typeface="Courier New"/>
              </a:rPr>
              <a:t>( </a:t>
            </a:r>
            <a:r>
              <a:rPr dirty="0" sz="1050" spc="10">
                <a:latin typeface="Courier New"/>
                <a:cs typeface="Courier New"/>
              </a:rPr>
              <a:t>count </a:t>
            </a:r>
            <a:r>
              <a:rPr dirty="0" sz="1050" spc="15">
                <a:latin typeface="Courier New"/>
                <a:cs typeface="Courier New"/>
              </a:rPr>
              <a:t>&lt; </a:t>
            </a:r>
            <a:r>
              <a:rPr dirty="0" sz="1050" spc="10">
                <a:latin typeface="Courier New"/>
                <a:cs typeface="Courier New"/>
              </a:rPr>
              <a:t>array1.</a:t>
            </a:r>
            <a:r>
              <a:rPr dirty="0" sz="1050" spc="10">
                <a:solidFill>
                  <a:srgbClr val="008000"/>
                </a:solidFill>
                <a:latin typeface="Courier New"/>
                <a:cs typeface="Courier New"/>
              </a:rPr>
              <a:t>length </a:t>
            </a:r>
            <a:r>
              <a:rPr dirty="0" sz="1050" spc="15">
                <a:latin typeface="Courier New"/>
                <a:cs typeface="Courier New"/>
              </a:rPr>
              <a:t>&amp;&amp; </a:t>
            </a:r>
            <a:r>
              <a:rPr dirty="0" sz="1050" spc="10">
                <a:latin typeface="Courier New"/>
                <a:cs typeface="Courier New"/>
              </a:rPr>
              <a:t>array1[count] </a:t>
            </a:r>
            <a:r>
              <a:rPr dirty="0" sz="1050" spc="15">
                <a:latin typeface="Courier New"/>
                <a:cs typeface="Courier New"/>
              </a:rPr>
              <a:t>!= 1) {  </a:t>
            </a:r>
            <a:r>
              <a:rPr dirty="0" sz="1050" spc="10">
                <a:latin typeface="Courier New"/>
                <a:cs typeface="Courier New"/>
              </a:rPr>
              <a:t>array2[count] </a:t>
            </a:r>
            <a:r>
              <a:rPr dirty="0" sz="1050" spc="15">
                <a:latin typeface="Courier New"/>
                <a:cs typeface="Courier New"/>
              </a:rPr>
              <a:t>= </a:t>
            </a:r>
            <a:r>
              <a:rPr dirty="0" sz="1050" spc="10">
                <a:latin typeface="Courier New"/>
                <a:cs typeface="Courier New"/>
              </a:rPr>
              <a:t>(</a:t>
            </a:r>
            <a:r>
              <a:rPr dirty="0" sz="1050" spc="10">
                <a:solidFill>
                  <a:srgbClr val="0000FF"/>
                </a:solidFill>
                <a:latin typeface="Courier New"/>
                <a:cs typeface="Courier New"/>
              </a:rPr>
              <a:t>float</a:t>
            </a:r>
            <a:r>
              <a:rPr dirty="0" sz="1050" spc="10">
                <a:latin typeface="Courier New"/>
                <a:cs typeface="Courier New"/>
              </a:rPr>
              <a:t>) array1[count];  System.out.print(array2[count++] </a:t>
            </a:r>
            <a:r>
              <a:rPr dirty="0" sz="1050" spc="15">
                <a:latin typeface="Courier New"/>
                <a:cs typeface="Courier New"/>
              </a:rPr>
              <a:t>+ </a:t>
            </a:r>
            <a:r>
              <a:rPr dirty="0" sz="1050" spc="15">
                <a:solidFill>
                  <a:srgbClr val="993300"/>
                </a:solidFill>
                <a:latin typeface="Courier New"/>
                <a:cs typeface="Courier New"/>
              </a:rPr>
              <a:t>”</a:t>
            </a:r>
            <a:r>
              <a:rPr dirty="0" sz="1050" spc="20">
                <a:solidFill>
                  <a:srgbClr val="993300"/>
                </a:solidFill>
                <a:latin typeface="Courier New"/>
                <a:cs typeface="Courier New"/>
              </a:rPr>
              <a:t> </a:t>
            </a:r>
            <a:r>
              <a:rPr dirty="0" sz="1050" spc="10">
                <a:solidFill>
                  <a:srgbClr val="993300"/>
                </a:solidFill>
                <a:latin typeface="Courier New"/>
                <a:cs typeface="Courier New"/>
              </a:rPr>
              <a:t>“</a:t>
            </a:r>
            <a:r>
              <a:rPr dirty="0" sz="1050" spc="10">
                <a:latin typeface="Courier New"/>
                <a:cs typeface="Courier New"/>
              </a:rPr>
              <a:t>);</a:t>
            </a:r>
            <a:endParaRPr sz="1050">
              <a:latin typeface="Courier New"/>
              <a:cs typeface="Courier New"/>
            </a:endParaRPr>
          </a:p>
          <a:p>
            <a:pPr marL="12700">
              <a:lnSpc>
                <a:spcPts val="1180"/>
              </a:lnSpc>
            </a:pPr>
            <a:r>
              <a:rPr dirty="0" sz="1050" spc="15">
                <a:latin typeface="Courier New"/>
                <a:cs typeface="Courier New"/>
              </a:rPr>
              <a:t>}</a:t>
            </a:r>
            <a:endParaRPr sz="1050">
              <a:latin typeface="Courier New"/>
              <a:cs typeface="Courier New"/>
            </a:endParaRPr>
          </a:p>
          <a:p>
            <a:pPr marL="12700">
              <a:lnSpc>
                <a:spcPts val="1240"/>
              </a:lnSpc>
            </a:pPr>
            <a:r>
              <a:rPr dirty="0" sz="1050" spc="10">
                <a:latin typeface="Courier New"/>
                <a:cs typeface="Courier New"/>
              </a:rPr>
              <a:t>System.</a:t>
            </a:r>
            <a:r>
              <a:rPr dirty="0" sz="1050" spc="10">
                <a:solidFill>
                  <a:srgbClr val="008000"/>
                </a:solidFill>
                <a:latin typeface="Courier New"/>
                <a:cs typeface="Courier New"/>
              </a:rPr>
              <a:t>out</a:t>
            </a:r>
            <a:r>
              <a:rPr dirty="0" sz="1050" spc="10">
                <a:latin typeface="Courier New"/>
                <a:cs typeface="Courier New"/>
              </a:rPr>
              <a:t>.println(</a:t>
            </a:r>
            <a:r>
              <a:rPr dirty="0" sz="1050" spc="10">
                <a:solidFill>
                  <a:srgbClr val="993300"/>
                </a:solidFill>
                <a:latin typeface="Courier New"/>
                <a:cs typeface="Courier New"/>
              </a:rPr>
              <a:t>“]”</a:t>
            </a:r>
            <a:r>
              <a:rPr dirty="0" sz="1050" spc="10">
                <a:latin typeface="Courier New"/>
                <a:cs typeface="Courier New"/>
              </a:rPr>
              <a:t>);</a:t>
            </a:r>
            <a:endParaRPr sz="1050">
              <a:latin typeface="Courier New"/>
              <a:cs typeface="Courier New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1349482" y="9362230"/>
            <a:ext cx="107950" cy="190500"/>
          </a:xfrm>
          <a:prstGeom prst="rect">
            <a:avLst/>
          </a:prstGeom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dirty="0" sz="1050" spc="15">
                <a:latin typeface="Courier New"/>
                <a:cs typeface="Courier New"/>
              </a:rPr>
              <a:t>}</a:t>
            </a:r>
            <a:endParaRPr sz="1050">
              <a:latin typeface="Courier New"/>
              <a:cs typeface="Courier New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691318" y="6718957"/>
            <a:ext cx="436880" cy="2988945"/>
          </a:xfrm>
          <a:prstGeom prst="rect">
            <a:avLst/>
          </a:prstGeom>
        </p:spPr>
        <p:txBody>
          <a:bodyPr wrap="square" lIns="0" tIns="16510" rIns="0" bIns="0" rtlCol="0" vert="horz">
            <a:spAutoFit/>
          </a:bodyPr>
          <a:lstStyle/>
          <a:p>
            <a:pPr algn="ctr" marR="74295">
              <a:lnSpc>
                <a:spcPts val="1240"/>
              </a:lnSpc>
              <a:spcBef>
                <a:spcPts val="130"/>
              </a:spcBef>
            </a:pPr>
            <a:r>
              <a:rPr dirty="0" sz="1050" spc="15">
                <a:latin typeface="Courier New"/>
                <a:cs typeface="Courier New"/>
              </a:rPr>
              <a:t>4:</a:t>
            </a:r>
            <a:endParaRPr sz="1050">
              <a:latin typeface="Courier New"/>
              <a:cs typeface="Courier New"/>
            </a:endParaRPr>
          </a:p>
          <a:p>
            <a:pPr algn="ctr" marR="74295">
              <a:lnSpc>
                <a:spcPts val="1225"/>
              </a:lnSpc>
            </a:pPr>
            <a:r>
              <a:rPr dirty="0" sz="1050" spc="15">
                <a:latin typeface="Courier New"/>
                <a:cs typeface="Courier New"/>
              </a:rPr>
              <a:t>5:</a:t>
            </a:r>
            <a:endParaRPr sz="1050">
              <a:latin typeface="Courier New"/>
              <a:cs typeface="Courier New"/>
            </a:endParaRPr>
          </a:p>
          <a:p>
            <a:pPr algn="ctr" marR="74295">
              <a:lnSpc>
                <a:spcPts val="1225"/>
              </a:lnSpc>
            </a:pPr>
            <a:r>
              <a:rPr dirty="0" sz="1050" spc="15">
                <a:latin typeface="Courier New"/>
                <a:cs typeface="Courier New"/>
              </a:rPr>
              <a:t>6:</a:t>
            </a:r>
            <a:endParaRPr sz="1050">
              <a:latin typeface="Courier New"/>
              <a:cs typeface="Courier New"/>
            </a:endParaRPr>
          </a:p>
          <a:p>
            <a:pPr algn="ctr" marR="74295">
              <a:lnSpc>
                <a:spcPts val="1225"/>
              </a:lnSpc>
            </a:pPr>
            <a:r>
              <a:rPr dirty="0" sz="1050" spc="15">
                <a:latin typeface="Courier New"/>
                <a:cs typeface="Courier New"/>
              </a:rPr>
              <a:t>7:</a:t>
            </a:r>
            <a:endParaRPr sz="1050">
              <a:latin typeface="Courier New"/>
              <a:cs typeface="Courier New"/>
            </a:endParaRPr>
          </a:p>
          <a:p>
            <a:pPr algn="ctr" marR="74295">
              <a:lnSpc>
                <a:spcPts val="1225"/>
              </a:lnSpc>
            </a:pPr>
            <a:r>
              <a:rPr dirty="0" sz="1050" spc="15">
                <a:latin typeface="Courier New"/>
                <a:cs typeface="Courier New"/>
              </a:rPr>
              <a:t>8:</a:t>
            </a:r>
            <a:endParaRPr sz="1050">
              <a:latin typeface="Courier New"/>
              <a:cs typeface="Courier New"/>
            </a:endParaRPr>
          </a:p>
          <a:p>
            <a:pPr algn="ctr" marR="74295">
              <a:lnSpc>
                <a:spcPts val="1225"/>
              </a:lnSpc>
            </a:pPr>
            <a:r>
              <a:rPr dirty="0" sz="1050" spc="15">
                <a:latin typeface="Courier New"/>
                <a:cs typeface="Courier New"/>
              </a:rPr>
              <a:t>9:</a:t>
            </a:r>
            <a:endParaRPr sz="1050">
              <a:latin typeface="Courier New"/>
              <a:cs typeface="Courier New"/>
            </a:endParaRPr>
          </a:p>
          <a:p>
            <a:pPr algn="ctr" marR="156845">
              <a:lnSpc>
                <a:spcPts val="1225"/>
              </a:lnSpc>
            </a:pPr>
            <a:r>
              <a:rPr dirty="0" sz="1050" spc="10">
                <a:latin typeface="Courier New"/>
                <a:cs typeface="Courier New"/>
              </a:rPr>
              <a:t>10</a:t>
            </a:r>
            <a:r>
              <a:rPr dirty="0" sz="1050" spc="15">
                <a:latin typeface="Courier New"/>
                <a:cs typeface="Courier New"/>
              </a:rPr>
              <a:t>:</a:t>
            </a:r>
            <a:endParaRPr sz="1050">
              <a:latin typeface="Courier New"/>
              <a:cs typeface="Courier New"/>
            </a:endParaRPr>
          </a:p>
          <a:p>
            <a:pPr algn="ctr" marR="156845">
              <a:lnSpc>
                <a:spcPts val="1225"/>
              </a:lnSpc>
            </a:pPr>
            <a:r>
              <a:rPr dirty="0" sz="1050" spc="10">
                <a:latin typeface="Courier New"/>
                <a:cs typeface="Courier New"/>
              </a:rPr>
              <a:t>11</a:t>
            </a:r>
            <a:r>
              <a:rPr dirty="0" sz="1050" spc="15">
                <a:latin typeface="Courier New"/>
                <a:cs typeface="Courier New"/>
              </a:rPr>
              <a:t>:</a:t>
            </a:r>
            <a:endParaRPr sz="1050">
              <a:latin typeface="Courier New"/>
              <a:cs typeface="Courier New"/>
            </a:endParaRPr>
          </a:p>
          <a:p>
            <a:pPr algn="ctr" marR="156845">
              <a:lnSpc>
                <a:spcPts val="1225"/>
              </a:lnSpc>
            </a:pPr>
            <a:r>
              <a:rPr dirty="0" sz="1050" spc="10">
                <a:latin typeface="Courier New"/>
                <a:cs typeface="Courier New"/>
              </a:rPr>
              <a:t>12</a:t>
            </a:r>
            <a:r>
              <a:rPr dirty="0" sz="1050" spc="15">
                <a:latin typeface="Courier New"/>
                <a:cs typeface="Courier New"/>
              </a:rPr>
              <a:t>:</a:t>
            </a:r>
            <a:endParaRPr sz="1050">
              <a:latin typeface="Courier New"/>
              <a:cs typeface="Courier New"/>
            </a:endParaRPr>
          </a:p>
          <a:p>
            <a:pPr algn="ctr" marR="156845">
              <a:lnSpc>
                <a:spcPts val="1225"/>
              </a:lnSpc>
            </a:pPr>
            <a:r>
              <a:rPr dirty="0" sz="1050" spc="10">
                <a:latin typeface="Courier New"/>
                <a:cs typeface="Courier New"/>
              </a:rPr>
              <a:t>13</a:t>
            </a:r>
            <a:r>
              <a:rPr dirty="0" sz="1050" spc="15">
                <a:latin typeface="Courier New"/>
                <a:cs typeface="Courier New"/>
              </a:rPr>
              <a:t>:</a:t>
            </a:r>
            <a:endParaRPr sz="1050">
              <a:latin typeface="Courier New"/>
              <a:cs typeface="Courier New"/>
            </a:endParaRPr>
          </a:p>
          <a:p>
            <a:pPr algn="ctr" marR="156845">
              <a:lnSpc>
                <a:spcPts val="1225"/>
              </a:lnSpc>
            </a:pPr>
            <a:r>
              <a:rPr dirty="0" sz="1050" spc="10">
                <a:latin typeface="Courier New"/>
                <a:cs typeface="Courier New"/>
              </a:rPr>
              <a:t>14</a:t>
            </a:r>
            <a:r>
              <a:rPr dirty="0" sz="1050" spc="15">
                <a:latin typeface="Courier New"/>
                <a:cs typeface="Courier New"/>
              </a:rPr>
              <a:t>:</a:t>
            </a:r>
            <a:endParaRPr sz="1050">
              <a:latin typeface="Courier New"/>
              <a:cs typeface="Courier New"/>
            </a:endParaRPr>
          </a:p>
          <a:p>
            <a:pPr algn="ctr" marR="156845">
              <a:lnSpc>
                <a:spcPts val="1225"/>
              </a:lnSpc>
            </a:pPr>
            <a:r>
              <a:rPr dirty="0" sz="1050" spc="10">
                <a:latin typeface="Courier New"/>
                <a:cs typeface="Courier New"/>
              </a:rPr>
              <a:t>15</a:t>
            </a:r>
            <a:r>
              <a:rPr dirty="0" sz="1050" spc="15">
                <a:latin typeface="Courier New"/>
                <a:cs typeface="Courier New"/>
              </a:rPr>
              <a:t>:</a:t>
            </a:r>
            <a:endParaRPr sz="1050">
              <a:latin typeface="Courier New"/>
              <a:cs typeface="Courier New"/>
            </a:endParaRPr>
          </a:p>
          <a:p>
            <a:pPr algn="ctr" marR="156845">
              <a:lnSpc>
                <a:spcPts val="1225"/>
              </a:lnSpc>
            </a:pPr>
            <a:r>
              <a:rPr dirty="0" sz="1050" spc="10">
                <a:latin typeface="Courier New"/>
                <a:cs typeface="Courier New"/>
              </a:rPr>
              <a:t>16</a:t>
            </a:r>
            <a:r>
              <a:rPr dirty="0" sz="1050" spc="15">
                <a:latin typeface="Courier New"/>
                <a:cs typeface="Courier New"/>
              </a:rPr>
              <a:t>:</a:t>
            </a:r>
            <a:endParaRPr sz="1050">
              <a:latin typeface="Courier New"/>
              <a:cs typeface="Courier New"/>
            </a:endParaRPr>
          </a:p>
          <a:p>
            <a:pPr algn="ctr" marR="156845">
              <a:lnSpc>
                <a:spcPts val="1225"/>
              </a:lnSpc>
            </a:pPr>
            <a:r>
              <a:rPr dirty="0" sz="1050" spc="10">
                <a:latin typeface="Courier New"/>
                <a:cs typeface="Courier New"/>
              </a:rPr>
              <a:t>17</a:t>
            </a:r>
            <a:r>
              <a:rPr dirty="0" sz="1050" spc="15">
                <a:latin typeface="Courier New"/>
                <a:cs typeface="Courier New"/>
              </a:rPr>
              <a:t>:</a:t>
            </a:r>
            <a:endParaRPr sz="1050">
              <a:latin typeface="Courier New"/>
              <a:cs typeface="Courier New"/>
            </a:endParaRPr>
          </a:p>
          <a:p>
            <a:pPr algn="ctr" marR="156845">
              <a:lnSpc>
                <a:spcPts val="1225"/>
              </a:lnSpc>
            </a:pPr>
            <a:r>
              <a:rPr dirty="0" sz="1050" spc="10">
                <a:latin typeface="Courier New"/>
                <a:cs typeface="Courier New"/>
              </a:rPr>
              <a:t>18</a:t>
            </a:r>
            <a:r>
              <a:rPr dirty="0" sz="1050" spc="15">
                <a:latin typeface="Courier New"/>
                <a:cs typeface="Courier New"/>
              </a:rPr>
              <a:t>:</a:t>
            </a:r>
            <a:endParaRPr sz="1050">
              <a:latin typeface="Courier New"/>
              <a:cs typeface="Courier New"/>
            </a:endParaRPr>
          </a:p>
          <a:p>
            <a:pPr algn="ctr" marR="156845">
              <a:lnSpc>
                <a:spcPts val="1225"/>
              </a:lnSpc>
            </a:pPr>
            <a:r>
              <a:rPr dirty="0" sz="1050" spc="10">
                <a:latin typeface="Courier New"/>
                <a:cs typeface="Courier New"/>
              </a:rPr>
              <a:t>19</a:t>
            </a:r>
            <a:r>
              <a:rPr dirty="0" sz="1050" spc="15">
                <a:latin typeface="Courier New"/>
                <a:cs typeface="Courier New"/>
              </a:rPr>
              <a:t>:</a:t>
            </a:r>
            <a:endParaRPr sz="1050">
              <a:latin typeface="Courier New"/>
              <a:cs typeface="Courier New"/>
            </a:endParaRPr>
          </a:p>
          <a:p>
            <a:pPr algn="ctr" marR="156845">
              <a:lnSpc>
                <a:spcPts val="1225"/>
              </a:lnSpc>
            </a:pPr>
            <a:r>
              <a:rPr dirty="0" sz="1050" spc="10">
                <a:latin typeface="Courier New"/>
                <a:cs typeface="Courier New"/>
              </a:rPr>
              <a:t>20</a:t>
            </a:r>
            <a:r>
              <a:rPr dirty="0" sz="1050" spc="15">
                <a:latin typeface="Courier New"/>
                <a:cs typeface="Courier New"/>
              </a:rPr>
              <a:t>:</a:t>
            </a:r>
            <a:endParaRPr sz="1050">
              <a:latin typeface="Courier New"/>
              <a:cs typeface="Courier New"/>
            </a:endParaRPr>
          </a:p>
          <a:p>
            <a:pPr algn="ctr" marR="156845">
              <a:lnSpc>
                <a:spcPts val="1225"/>
              </a:lnSpc>
            </a:pPr>
            <a:r>
              <a:rPr dirty="0" sz="1050" spc="10">
                <a:latin typeface="Courier New"/>
                <a:cs typeface="Courier New"/>
              </a:rPr>
              <a:t>21</a:t>
            </a:r>
            <a:r>
              <a:rPr dirty="0" sz="1050" spc="15">
                <a:latin typeface="Courier New"/>
                <a:cs typeface="Courier New"/>
              </a:rPr>
              <a:t>:</a:t>
            </a:r>
            <a:endParaRPr sz="1050">
              <a:latin typeface="Courier New"/>
              <a:cs typeface="Courier New"/>
            </a:endParaRPr>
          </a:p>
          <a:p>
            <a:pPr marL="12700">
              <a:lnSpc>
                <a:spcPts val="1240"/>
              </a:lnSpc>
            </a:pPr>
            <a:r>
              <a:rPr dirty="0" sz="1050" spc="10">
                <a:latin typeface="Courier New"/>
                <a:cs typeface="Courier New"/>
              </a:rPr>
              <a:t>22:</a:t>
            </a:r>
            <a:r>
              <a:rPr dirty="0" sz="1050" spc="-60">
                <a:latin typeface="Courier New"/>
                <a:cs typeface="Courier New"/>
              </a:rPr>
              <a:t> </a:t>
            </a:r>
            <a:r>
              <a:rPr dirty="0" sz="1050" spc="15">
                <a:latin typeface="Courier New"/>
                <a:cs typeface="Courier New"/>
              </a:rPr>
              <a:t>}</a:t>
            </a:r>
            <a:endParaRPr sz="1050">
              <a:latin typeface="Courier New"/>
              <a:cs typeface="Courier New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599844" y="448169"/>
            <a:ext cx="4369460" cy="117986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777140" y="2432916"/>
            <a:ext cx="91411" cy="91462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777140" y="3210346"/>
            <a:ext cx="91411" cy="91462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777140" y="3530463"/>
            <a:ext cx="91411" cy="91462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777140" y="6969458"/>
            <a:ext cx="91411" cy="91462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/>
          <p:nvPr/>
        </p:nvSpPr>
        <p:spPr>
          <a:xfrm>
            <a:off x="777140" y="7289586"/>
            <a:ext cx="91411" cy="91462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 txBox="1"/>
          <p:nvPr/>
        </p:nvSpPr>
        <p:spPr>
          <a:xfrm>
            <a:off x="444499" y="1587898"/>
            <a:ext cx="6661784" cy="8430895"/>
          </a:xfrm>
          <a:prstGeom prst="rect">
            <a:avLst/>
          </a:prstGeom>
        </p:spPr>
        <p:txBody>
          <a:bodyPr wrap="square" lIns="0" tIns="111760" rIns="0" bIns="0" rtlCol="0" vert="horz">
            <a:spAutoFit/>
          </a:bodyPr>
          <a:lstStyle/>
          <a:p>
            <a:pPr marL="1292860">
              <a:lnSpc>
                <a:spcPct val="100000"/>
              </a:lnSpc>
              <a:spcBef>
                <a:spcPts val="880"/>
              </a:spcBef>
            </a:pPr>
            <a:r>
              <a:rPr dirty="0" sz="1450" spc="-15" b="1">
                <a:solidFill>
                  <a:srgbClr val="666666"/>
                </a:solidFill>
                <a:latin typeface="Times New Roman"/>
                <a:cs typeface="Times New Roman"/>
              </a:rPr>
              <a:t>FIGURE </a:t>
            </a:r>
            <a:r>
              <a:rPr dirty="0" sz="1450" spc="-5" b="1">
                <a:solidFill>
                  <a:srgbClr val="666666"/>
                </a:solidFill>
                <a:latin typeface="Times New Roman"/>
                <a:cs typeface="Times New Roman"/>
              </a:rPr>
              <a:t>4.5 </a:t>
            </a:r>
            <a:r>
              <a:rPr dirty="0" sz="1450" spc="-10">
                <a:latin typeface="Times New Roman"/>
                <a:cs typeface="Times New Roman"/>
              </a:rPr>
              <a:t>Using </a:t>
            </a:r>
            <a:r>
              <a:rPr dirty="0" sz="1450" spc="-5">
                <a:latin typeface="Times New Roman"/>
                <a:cs typeface="Times New Roman"/>
              </a:rPr>
              <a:t>a </a:t>
            </a:r>
            <a:r>
              <a:rPr dirty="0" sz="1450" spc="-15">
                <a:latin typeface="Courier New"/>
                <a:cs typeface="Courier New"/>
              </a:rPr>
              <a:t>while</a:t>
            </a:r>
            <a:r>
              <a:rPr dirty="0" sz="1450" spc="-480">
                <a:latin typeface="Courier New"/>
                <a:cs typeface="Courier New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loop to examine an </a:t>
            </a:r>
            <a:r>
              <a:rPr dirty="0" sz="1450" spc="-25">
                <a:latin typeface="Times New Roman"/>
                <a:cs typeface="Times New Roman"/>
              </a:rPr>
              <a:t>array.</a:t>
            </a:r>
            <a:endParaRPr sz="145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780"/>
              </a:spcBef>
            </a:pPr>
            <a:r>
              <a:rPr dirty="0" sz="1450" spc="-10">
                <a:latin typeface="Times New Roman"/>
                <a:cs typeface="Times New Roman"/>
              </a:rPr>
              <a:t>Here is </a:t>
            </a:r>
            <a:r>
              <a:rPr dirty="0" sz="1450" spc="-25">
                <a:latin typeface="Times New Roman"/>
                <a:cs typeface="Times New Roman"/>
              </a:rPr>
              <a:t>what’s </a:t>
            </a:r>
            <a:r>
              <a:rPr dirty="0" sz="1450" spc="-10">
                <a:latin typeface="Times New Roman"/>
                <a:cs typeface="Times New Roman"/>
              </a:rPr>
              <a:t>going on in the </a:t>
            </a:r>
            <a:r>
              <a:rPr dirty="0" sz="1450" spc="-15">
                <a:latin typeface="Courier New"/>
                <a:cs typeface="Courier New"/>
              </a:rPr>
              <a:t>main()</a:t>
            </a:r>
            <a:r>
              <a:rPr dirty="0" sz="1450" spc="-465">
                <a:latin typeface="Courier New"/>
                <a:cs typeface="Courier New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method:</a:t>
            </a:r>
            <a:endParaRPr sz="1450">
              <a:latin typeface="Times New Roman"/>
              <a:cs typeface="Times New Roman"/>
            </a:endParaRPr>
          </a:p>
          <a:p>
            <a:pPr marL="441959" marR="92710" indent="27305">
              <a:lnSpc>
                <a:spcPct val="103499"/>
              </a:lnSpc>
              <a:spcBef>
                <a:spcPts val="720"/>
              </a:spcBef>
            </a:pPr>
            <a:r>
              <a:rPr dirty="0" sz="1450" spc="-10">
                <a:latin typeface="Times New Roman"/>
                <a:cs typeface="Times New Roman"/>
              </a:rPr>
              <a:t>Lines 5 and 7 declare the arrays. </a:t>
            </a:r>
            <a:r>
              <a:rPr dirty="0" sz="1450" spc="-15">
                <a:latin typeface="Courier New"/>
                <a:cs typeface="Courier New"/>
              </a:rPr>
              <a:t>array1 </a:t>
            </a:r>
            <a:r>
              <a:rPr dirty="0" sz="1450" spc="-10">
                <a:latin typeface="Times New Roman"/>
                <a:cs typeface="Times New Roman"/>
              </a:rPr>
              <a:t>is an array </a:t>
            </a:r>
            <a:r>
              <a:rPr dirty="0" sz="1450" spc="-5">
                <a:latin typeface="Times New Roman"/>
                <a:cs typeface="Times New Roman"/>
              </a:rPr>
              <a:t>of </a:t>
            </a:r>
            <a:r>
              <a:rPr dirty="0" sz="1450" spc="-10">
                <a:latin typeface="Times New Roman"/>
                <a:cs typeface="Times New Roman"/>
              </a:rPr>
              <a:t>integers, which are  initialized to some suitable numbers. </a:t>
            </a:r>
            <a:r>
              <a:rPr dirty="0" sz="1450" spc="-15">
                <a:latin typeface="Courier New"/>
                <a:cs typeface="Courier New"/>
              </a:rPr>
              <a:t>array2</a:t>
            </a:r>
            <a:r>
              <a:rPr dirty="0" sz="1450" spc="-380">
                <a:latin typeface="Courier New"/>
                <a:cs typeface="Courier New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is an array </a:t>
            </a:r>
            <a:r>
              <a:rPr dirty="0" sz="1450" spc="-5">
                <a:latin typeface="Times New Roman"/>
                <a:cs typeface="Times New Roman"/>
              </a:rPr>
              <a:t>of </a:t>
            </a:r>
            <a:r>
              <a:rPr dirty="0" sz="1450" spc="-10">
                <a:latin typeface="Times New Roman"/>
                <a:cs typeface="Times New Roman"/>
              </a:rPr>
              <a:t>floating-point numbers  the same length as</a:t>
            </a:r>
            <a:r>
              <a:rPr dirty="0" sz="1450" spc="5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Courier New"/>
                <a:cs typeface="Courier New"/>
              </a:rPr>
              <a:t>array1</a:t>
            </a:r>
            <a:r>
              <a:rPr dirty="0" sz="1450" spc="-10">
                <a:latin typeface="Times New Roman"/>
                <a:cs typeface="Times New Roman"/>
              </a:rPr>
              <a:t>.</a:t>
            </a:r>
            <a:endParaRPr sz="1450">
              <a:latin typeface="Times New Roman"/>
              <a:cs typeface="Times New Roman"/>
            </a:endParaRPr>
          </a:p>
          <a:p>
            <a:pPr marL="469265">
              <a:lnSpc>
                <a:spcPct val="100000"/>
              </a:lnSpc>
              <a:spcBef>
                <a:spcPts val="780"/>
              </a:spcBef>
            </a:pPr>
            <a:r>
              <a:rPr dirty="0" sz="1450" spc="-10">
                <a:latin typeface="Times New Roman"/>
                <a:cs typeface="Times New Roman"/>
              </a:rPr>
              <a:t>Lines</a:t>
            </a:r>
            <a:r>
              <a:rPr dirty="0" sz="1450" spc="-5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8–12</a:t>
            </a:r>
            <a:r>
              <a:rPr dirty="0" sz="1450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iterate</a:t>
            </a:r>
            <a:r>
              <a:rPr dirty="0" sz="1450" spc="-5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through</a:t>
            </a:r>
            <a:r>
              <a:rPr dirty="0" sz="1450">
                <a:latin typeface="Times New Roman"/>
                <a:cs typeface="Times New Roman"/>
              </a:rPr>
              <a:t> </a:t>
            </a:r>
            <a:r>
              <a:rPr dirty="0" sz="1450" spc="-15">
                <a:latin typeface="Courier New"/>
                <a:cs typeface="Courier New"/>
              </a:rPr>
              <a:t>array1</a:t>
            </a:r>
            <a:r>
              <a:rPr dirty="0" sz="1450" spc="-515">
                <a:latin typeface="Courier New"/>
                <a:cs typeface="Courier New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using</a:t>
            </a:r>
            <a:r>
              <a:rPr dirty="0" sz="1450">
                <a:latin typeface="Times New Roman"/>
                <a:cs typeface="Times New Roman"/>
              </a:rPr>
              <a:t> </a:t>
            </a:r>
            <a:r>
              <a:rPr dirty="0" sz="1450" spc="-5">
                <a:latin typeface="Times New Roman"/>
                <a:cs typeface="Times New Roman"/>
              </a:rPr>
              <a:t>a</a:t>
            </a:r>
            <a:r>
              <a:rPr dirty="0" sz="1450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Courier New"/>
                <a:cs typeface="Courier New"/>
              </a:rPr>
              <a:t>for</a:t>
            </a:r>
            <a:r>
              <a:rPr dirty="0" sz="1450" spc="-515">
                <a:latin typeface="Courier New"/>
                <a:cs typeface="Courier New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loop</a:t>
            </a:r>
            <a:r>
              <a:rPr dirty="0" sz="1450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to</a:t>
            </a:r>
            <a:r>
              <a:rPr dirty="0" sz="1450" spc="-5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print</a:t>
            </a:r>
            <a:r>
              <a:rPr dirty="0" sz="1450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its</a:t>
            </a:r>
            <a:r>
              <a:rPr dirty="0" sz="1450" spc="-5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values.</a:t>
            </a:r>
            <a:endParaRPr sz="1450">
              <a:latin typeface="Times New Roman"/>
              <a:cs typeface="Times New Roman"/>
            </a:endParaRPr>
          </a:p>
          <a:p>
            <a:pPr marL="441959" marR="18415" indent="27305">
              <a:lnSpc>
                <a:spcPct val="101400"/>
              </a:lnSpc>
              <a:spcBef>
                <a:spcPts val="760"/>
              </a:spcBef>
            </a:pPr>
            <a:r>
              <a:rPr dirty="0" sz="1450" spc="-10">
                <a:latin typeface="Times New Roman"/>
                <a:cs typeface="Times New Roman"/>
              </a:rPr>
              <a:t>Lines 14–20 assign the values </a:t>
            </a:r>
            <a:r>
              <a:rPr dirty="0" sz="1450" spc="-5">
                <a:latin typeface="Times New Roman"/>
                <a:cs typeface="Times New Roman"/>
              </a:rPr>
              <a:t>of </a:t>
            </a:r>
            <a:r>
              <a:rPr dirty="0" sz="1450" spc="-15">
                <a:latin typeface="Courier New"/>
                <a:cs typeface="Courier New"/>
              </a:rPr>
              <a:t>array2</a:t>
            </a:r>
            <a:r>
              <a:rPr dirty="0" sz="1450" spc="-355">
                <a:latin typeface="Courier New"/>
                <a:cs typeface="Courier New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(converting the numbers to floating-point  numbers along the array) and print them. </a:t>
            </a:r>
            <a:r>
              <a:rPr dirty="0" sz="1450" spc="-60">
                <a:latin typeface="Times New Roman"/>
                <a:cs typeface="Times New Roman"/>
              </a:rPr>
              <a:t>You </a:t>
            </a:r>
            <a:r>
              <a:rPr dirty="0" sz="1450" spc="-10">
                <a:latin typeface="Times New Roman"/>
                <a:cs typeface="Times New Roman"/>
              </a:rPr>
              <a:t>start with </a:t>
            </a:r>
            <a:r>
              <a:rPr dirty="0" sz="1450" spc="-5">
                <a:latin typeface="Times New Roman"/>
                <a:cs typeface="Times New Roman"/>
              </a:rPr>
              <a:t>a </a:t>
            </a:r>
            <a:r>
              <a:rPr dirty="0" sz="1450" spc="-15">
                <a:latin typeface="Courier New"/>
                <a:cs typeface="Courier New"/>
              </a:rPr>
              <a:t>count </a:t>
            </a:r>
            <a:r>
              <a:rPr dirty="0" sz="1450" spc="-10">
                <a:latin typeface="Times New Roman"/>
                <a:cs typeface="Times New Roman"/>
              </a:rPr>
              <a:t>variable, which  keeps track </a:t>
            </a:r>
            <a:r>
              <a:rPr dirty="0" sz="1450" spc="-5">
                <a:latin typeface="Times New Roman"/>
                <a:cs typeface="Times New Roman"/>
              </a:rPr>
              <a:t>of </a:t>
            </a:r>
            <a:r>
              <a:rPr dirty="0" sz="1450" spc="-10">
                <a:latin typeface="Times New Roman"/>
                <a:cs typeface="Times New Roman"/>
              </a:rPr>
              <a:t>the array index elements. The test in the </a:t>
            </a:r>
            <a:r>
              <a:rPr dirty="0" sz="1450" spc="-15">
                <a:latin typeface="Courier New"/>
                <a:cs typeface="Courier New"/>
              </a:rPr>
              <a:t>while </a:t>
            </a:r>
            <a:r>
              <a:rPr dirty="0" sz="1450" spc="-10">
                <a:latin typeface="Times New Roman"/>
                <a:cs typeface="Times New Roman"/>
              </a:rPr>
              <a:t>loop keeps track </a:t>
            </a:r>
            <a:r>
              <a:rPr dirty="0" sz="1450" spc="-5">
                <a:latin typeface="Times New Roman"/>
                <a:cs typeface="Times New Roman"/>
              </a:rPr>
              <a:t>of  </a:t>
            </a:r>
            <a:r>
              <a:rPr dirty="0" sz="1450" spc="-10">
                <a:latin typeface="Times New Roman"/>
                <a:cs typeface="Times New Roman"/>
              </a:rPr>
              <a:t>the two conditions for exiting the loop, where those two conditions are running </a:t>
            </a:r>
            <a:r>
              <a:rPr dirty="0" sz="1450" spc="-5">
                <a:latin typeface="Times New Roman"/>
                <a:cs typeface="Times New Roman"/>
              </a:rPr>
              <a:t>out  of </a:t>
            </a:r>
            <a:r>
              <a:rPr dirty="0" sz="1450" spc="-10">
                <a:latin typeface="Times New Roman"/>
                <a:cs typeface="Times New Roman"/>
              </a:rPr>
              <a:t>elements in </a:t>
            </a:r>
            <a:r>
              <a:rPr dirty="0" sz="1450" spc="-15">
                <a:latin typeface="Courier New"/>
                <a:cs typeface="Courier New"/>
              </a:rPr>
              <a:t>array1</a:t>
            </a:r>
            <a:r>
              <a:rPr dirty="0" sz="1450" spc="-495">
                <a:latin typeface="Courier New"/>
                <a:cs typeface="Courier New"/>
              </a:rPr>
              <a:t> </a:t>
            </a:r>
            <a:r>
              <a:rPr dirty="0" sz="1450" spc="-5">
                <a:latin typeface="Times New Roman"/>
                <a:cs typeface="Times New Roman"/>
              </a:rPr>
              <a:t>or </a:t>
            </a:r>
            <a:r>
              <a:rPr dirty="0" sz="1450" spc="-10">
                <a:latin typeface="Times New Roman"/>
                <a:cs typeface="Times New Roman"/>
              </a:rPr>
              <a:t>encountering </a:t>
            </a:r>
            <a:r>
              <a:rPr dirty="0" sz="1450" spc="-5">
                <a:latin typeface="Times New Roman"/>
                <a:cs typeface="Times New Roman"/>
              </a:rPr>
              <a:t>a </a:t>
            </a:r>
            <a:r>
              <a:rPr dirty="0" sz="1450" spc="-10">
                <a:latin typeface="Times New Roman"/>
                <a:cs typeface="Times New Roman"/>
              </a:rPr>
              <a:t>1 in </a:t>
            </a:r>
            <a:r>
              <a:rPr dirty="0" sz="1450" spc="-10">
                <a:latin typeface="Courier New"/>
                <a:cs typeface="Courier New"/>
              </a:rPr>
              <a:t>array1</a:t>
            </a:r>
            <a:r>
              <a:rPr dirty="0" sz="1450" spc="-10">
                <a:latin typeface="Times New Roman"/>
                <a:cs typeface="Times New Roman"/>
              </a:rPr>
              <a:t>.</a:t>
            </a:r>
            <a:endParaRPr sz="1450">
              <a:latin typeface="Times New Roman"/>
              <a:cs typeface="Times New Roman"/>
            </a:endParaRPr>
          </a:p>
          <a:p>
            <a:pPr marL="441959" marR="133985">
              <a:lnSpc>
                <a:spcPct val="103499"/>
              </a:lnSpc>
              <a:spcBef>
                <a:spcPts val="720"/>
              </a:spcBef>
            </a:pPr>
            <a:r>
              <a:rPr dirty="0" sz="1450" spc="-60">
                <a:latin typeface="Times New Roman"/>
                <a:cs typeface="Times New Roman"/>
              </a:rPr>
              <a:t>You </a:t>
            </a:r>
            <a:r>
              <a:rPr dirty="0" sz="1450" spc="-10">
                <a:latin typeface="Times New Roman"/>
                <a:cs typeface="Times New Roman"/>
              </a:rPr>
              <a:t>can use the logical conditional </a:t>
            </a:r>
            <a:r>
              <a:rPr dirty="0" sz="1450" spc="-10">
                <a:latin typeface="Courier New"/>
                <a:cs typeface="Courier New"/>
              </a:rPr>
              <a:t>&amp;&amp;</a:t>
            </a:r>
            <a:r>
              <a:rPr dirty="0" sz="1450" spc="-325">
                <a:latin typeface="Courier New"/>
                <a:cs typeface="Courier New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operator to keep track </a:t>
            </a:r>
            <a:r>
              <a:rPr dirty="0" sz="1450" spc="-5">
                <a:latin typeface="Times New Roman"/>
                <a:cs typeface="Times New Roman"/>
              </a:rPr>
              <a:t>of </a:t>
            </a:r>
            <a:r>
              <a:rPr dirty="0" sz="1450" spc="-10">
                <a:latin typeface="Times New Roman"/>
                <a:cs typeface="Times New Roman"/>
              </a:rPr>
              <a:t>the test; remember  that </a:t>
            </a:r>
            <a:r>
              <a:rPr dirty="0" sz="1450" spc="-10">
                <a:latin typeface="Courier New"/>
                <a:cs typeface="Courier New"/>
              </a:rPr>
              <a:t>&amp;&amp; </a:t>
            </a:r>
            <a:r>
              <a:rPr dirty="0" sz="1450" spc="-10">
                <a:latin typeface="Times New Roman"/>
                <a:cs typeface="Times New Roman"/>
              </a:rPr>
              <a:t>makes sure that both conditions are </a:t>
            </a:r>
            <a:r>
              <a:rPr dirty="0" sz="1450" spc="-10">
                <a:latin typeface="Courier New"/>
                <a:cs typeface="Courier New"/>
              </a:rPr>
              <a:t>true </a:t>
            </a:r>
            <a:r>
              <a:rPr dirty="0" sz="1450" spc="-10">
                <a:latin typeface="Times New Roman"/>
                <a:cs typeface="Times New Roman"/>
              </a:rPr>
              <a:t>before the entire expression is  </a:t>
            </a:r>
            <a:r>
              <a:rPr dirty="0" sz="1450" spc="-10">
                <a:latin typeface="Courier New"/>
                <a:cs typeface="Courier New"/>
              </a:rPr>
              <a:t>true</a:t>
            </a:r>
            <a:r>
              <a:rPr dirty="0" sz="1450" spc="-10">
                <a:latin typeface="Times New Roman"/>
                <a:cs typeface="Times New Roman"/>
              </a:rPr>
              <a:t>. If either </a:t>
            </a:r>
            <a:r>
              <a:rPr dirty="0" sz="1450" spc="-5">
                <a:latin typeface="Times New Roman"/>
                <a:cs typeface="Times New Roman"/>
              </a:rPr>
              <a:t>one </a:t>
            </a:r>
            <a:r>
              <a:rPr dirty="0" sz="1450" spc="-10">
                <a:latin typeface="Times New Roman"/>
                <a:cs typeface="Times New Roman"/>
              </a:rPr>
              <a:t>is </a:t>
            </a:r>
            <a:r>
              <a:rPr dirty="0" sz="1450" spc="-10">
                <a:latin typeface="Courier New"/>
                <a:cs typeface="Courier New"/>
              </a:rPr>
              <a:t>false</a:t>
            </a:r>
            <a:r>
              <a:rPr dirty="0" sz="1450" spc="-10">
                <a:latin typeface="Times New Roman"/>
                <a:cs typeface="Times New Roman"/>
              </a:rPr>
              <a:t>, the expression returns </a:t>
            </a:r>
            <a:r>
              <a:rPr dirty="0" sz="1450" spc="-10">
                <a:latin typeface="Courier New"/>
                <a:cs typeface="Courier New"/>
              </a:rPr>
              <a:t>false</a:t>
            </a:r>
            <a:r>
              <a:rPr dirty="0" sz="1450" spc="-10">
                <a:latin typeface="Times New Roman"/>
                <a:cs typeface="Times New Roman"/>
              </a:rPr>
              <a:t>, and the loop</a:t>
            </a:r>
            <a:r>
              <a:rPr dirty="0" sz="1450" spc="85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exits.</a:t>
            </a:r>
            <a:endParaRPr sz="1450">
              <a:latin typeface="Times New Roman"/>
              <a:cs typeface="Times New Roman"/>
            </a:endParaRPr>
          </a:p>
          <a:p>
            <a:pPr marL="12700" marR="63500">
              <a:lnSpc>
                <a:spcPct val="103499"/>
              </a:lnSpc>
              <a:spcBef>
                <a:spcPts val="720"/>
              </a:spcBef>
            </a:pPr>
            <a:r>
              <a:rPr dirty="0" sz="1450" spc="-10">
                <a:latin typeface="Times New Roman"/>
                <a:cs typeface="Times New Roman"/>
              </a:rPr>
              <a:t>The </a:t>
            </a:r>
            <a:r>
              <a:rPr dirty="0" sz="1450" spc="-20">
                <a:latin typeface="Times New Roman"/>
                <a:cs typeface="Times New Roman"/>
              </a:rPr>
              <a:t>program’s </a:t>
            </a:r>
            <a:r>
              <a:rPr dirty="0" sz="1450" spc="-10">
                <a:latin typeface="Times New Roman"/>
                <a:cs typeface="Times New Roman"/>
              </a:rPr>
              <a:t>output shows that the first four elements in </a:t>
            </a:r>
            <a:r>
              <a:rPr dirty="0" sz="1450" spc="-15">
                <a:latin typeface="Courier New"/>
                <a:cs typeface="Courier New"/>
              </a:rPr>
              <a:t>array1 </a:t>
            </a:r>
            <a:r>
              <a:rPr dirty="0" sz="1450" spc="-10">
                <a:latin typeface="Times New Roman"/>
                <a:cs typeface="Times New Roman"/>
              </a:rPr>
              <a:t>were copied to  </a:t>
            </a:r>
            <a:r>
              <a:rPr dirty="0" sz="1450" spc="-10">
                <a:latin typeface="Courier New"/>
                <a:cs typeface="Courier New"/>
              </a:rPr>
              <a:t>array2</a:t>
            </a:r>
            <a:r>
              <a:rPr dirty="0" sz="1450" spc="-10">
                <a:latin typeface="Times New Roman"/>
                <a:cs typeface="Times New Roman"/>
              </a:rPr>
              <a:t>, </a:t>
            </a:r>
            <a:r>
              <a:rPr dirty="0" sz="1450" spc="-5">
                <a:latin typeface="Times New Roman"/>
                <a:cs typeface="Times New Roman"/>
              </a:rPr>
              <a:t>but a </a:t>
            </a:r>
            <a:r>
              <a:rPr dirty="0" sz="1450" spc="-10">
                <a:latin typeface="Times New Roman"/>
                <a:cs typeface="Times New Roman"/>
              </a:rPr>
              <a:t>1 in the middle stopped the loop from going any </a:t>
            </a:r>
            <a:r>
              <a:rPr dirty="0" sz="1450" spc="-20">
                <a:latin typeface="Times New Roman"/>
                <a:cs typeface="Times New Roman"/>
              </a:rPr>
              <a:t>further. </a:t>
            </a:r>
            <a:r>
              <a:rPr dirty="0" sz="1450" spc="-15">
                <a:latin typeface="Times New Roman"/>
                <a:cs typeface="Times New Roman"/>
              </a:rPr>
              <a:t>Without </a:t>
            </a:r>
            <a:r>
              <a:rPr dirty="0" sz="1450" spc="-10">
                <a:latin typeface="Times New Roman"/>
                <a:cs typeface="Times New Roman"/>
              </a:rPr>
              <a:t>the </a:t>
            </a:r>
            <a:r>
              <a:rPr dirty="0" sz="1450" spc="-5">
                <a:latin typeface="Times New Roman"/>
                <a:cs typeface="Times New Roman"/>
              </a:rPr>
              <a:t>1,  </a:t>
            </a:r>
            <a:r>
              <a:rPr dirty="0" sz="1450" spc="-15">
                <a:latin typeface="Courier New"/>
                <a:cs typeface="Courier New"/>
              </a:rPr>
              <a:t>array2 </a:t>
            </a:r>
            <a:r>
              <a:rPr dirty="0" sz="1450" spc="-10">
                <a:latin typeface="Times New Roman"/>
                <a:cs typeface="Times New Roman"/>
              </a:rPr>
              <a:t>should end up with all the same elements as </a:t>
            </a:r>
            <a:r>
              <a:rPr dirty="0" sz="1450" spc="-10">
                <a:latin typeface="Courier New"/>
                <a:cs typeface="Courier New"/>
              </a:rPr>
              <a:t>array1</a:t>
            </a:r>
            <a:r>
              <a:rPr dirty="0" sz="1450" spc="-10">
                <a:latin typeface="Times New Roman"/>
                <a:cs typeface="Times New Roman"/>
              </a:rPr>
              <a:t>. If the </a:t>
            </a:r>
            <a:r>
              <a:rPr dirty="0" sz="1450" spc="-15">
                <a:latin typeface="Courier New"/>
                <a:cs typeface="Courier New"/>
              </a:rPr>
              <a:t>while </a:t>
            </a:r>
            <a:r>
              <a:rPr dirty="0" sz="1450" spc="-20">
                <a:latin typeface="Times New Roman"/>
                <a:cs typeface="Times New Roman"/>
              </a:rPr>
              <a:t>loop’s </a:t>
            </a:r>
            <a:r>
              <a:rPr dirty="0" sz="1450" spc="-10">
                <a:latin typeface="Times New Roman"/>
                <a:cs typeface="Times New Roman"/>
              </a:rPr>
              <a:t>test  initially is </a:t>
            </a:r>
            <a:r>
              <a:rPr dirty="0" sz="1450" spc="-15">
                <a:latin typeface="Courier New"/>
                <a:cs typeface="Courier New"/>
              </a:rPr>
              <a:t>false </a:t>
            </a:r>
            <a:r>
              <a:rPr dirty="0" sz="1450" spc="-10">
                <a:latin typeface="Times New Roman"/>
                <a:cs typeface="Times New Roman"/>
              </a:rPr>
              <a:t>the first time it is tested (for example, if the first element in that first  array is 1), the body </a:t>
            </a:r>
            <a:r>
              <a:rPr dirty="0" sz="1450" spc="-5">
                <a:latin typeface="Times New Roman"/>
                <a:cs typeface="Times New Roman"/>
              </a:rPr>
              <a:t>of </a:t>
            </a:r>
            <a:r>
              <a:rPr dirty="0" sz="1450" spc="-10">
                <a:latin typeface="Times New Roman"/>
                <a:cs typeface="Times New Roman"/>
              </a:rPr>
              <a:t>the </a:t>
            </a:r>
            <a:r>
              <a:rPr dirty="0" sz="1450" spc="-15">
                <a:latin typeface="Courier New"/>
                <a:cs typeface="Courier New"/>
              </a:rPr>
              <a:t>while</a:t>
            </a:r>
            <a:r>
              <a:rPr dirty="0" sz="1450" spc="-310">
                <a:latin typeface="Courier New"/>
                <a:cs typeface="Courier New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loop will never </a:t>
            </a:r>
            <a:r>
              <a:rPr dirty="0" sz="1450" spc="-5">
                <a:latin typeface="Times New Roman"/>
                <a:cs typeface="Times New Roman"/>
              </a:rPr>
              <a:t>be </a:t>
            </a:r>
            <a:r>
              <a:rPr dirty="0" sz="1450" spc="-10">
                <a:latin typeface="Times New Roman"/>
                <a:cs typeface="Times New Roman"/>
              </a:rPr>
              <a:t>executed. If you need to execute the  loop at least once, you can do </a:t>
            </a:r>
            <a:r>
              <a:rPr dirty="0" sz="1450" spc="-5">
                <a:latin typeface="Times New Roman"/>
                <a:cs typeface="Times New Roman"/>
              </a:rPr>
              <a:t>one of </a:t>
            </a:r>
            <a:r>
              <a:rPr dirty="0" sz="1450" spc="-10">
                <a:latin typeface="Times New Roman"/>
                <a:cs typeface="Times New Roman"/>
              </a:rPr>
              <a:t>two</a:t>
            </a:r>
            <a:r>
              <a:rPr dirty="0" sz="1450" spc="30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things:</a:t>
            </a:r>
            <a:endParaRPr sz="1450">
              <a:latin typeface="Times New Roman"/>
              <a:cs typeface="Times New Roman"/>
            </a:endParaRPr>
          </a:p>
          <a:p>
            <a:pPr marL="469265" marR="1787525">
              <a:lnSpc>
                <a:spcPts val="2520"/>
              </a:lnSpc>
              <a:spcBef>
                <a:spcPts val="70"/>
              </a:spcBef>
            </a:pPr>
            <a:r>
              <a:rPr dirty="0" sz="1450" spc="-10">
                <a:latin typeface="Times New Roman"/>
                <a:cs typeface="Times New Roman"/>
              </a:rPr>
              <a:t>Duplicate the body </a:t>
            </a:r>
            <a:r>
              <a:rPr dirty="0" sz="1450" spc="-5">
                <a:latin typeface="Times New Roman"/>
                <a:cs typeface="Times New Roman"/>
              </a:rPr>
              <a:t>of </a:t>
            </a:r>
            <a:r>
              <a:rPr dirty="0" sz="1450" spc="-10">
                <a:latin typeface="Times New Roman"/>
                <a:cs typeface="Times New Roman"/>
              </a:rPr>
              <a:t>the loop outside the </a:t>
            </a:r>
            <a:r>
              <a:rPr dirty="0" sz="1450" spc="-15">
                <a:latin typeface="Courier New"/>
                <a:cs typeface="Courier New"/>
              </a:rPr>
              <a:t>while </a:t>
            </a:r>
            <a:r>
              <a:rPr dirty="0" sz="1450" spc="-10">
                <a:latin typeface="Times New Roman"/>
                <a:cs typeface="Times New Roman"/>
              </a:rPr>
              <a:t>loop.  Use </a:t>
            </a:r>
            <a:r>
              <a:rPr dirty="0" sz="1450" spc="-5">
                <a:latin typeface="Times New Roman"/>
                <a:cs typeface="Times New Roman"/>
              </a:rPr>
              <a:t>a </a:t>
            </a:r>
            <a:r>
              <a:rPr dirty="0" sz="1450" spc="-10">
                <a:latin typeface="Courier New"/>
                <a:cs typeface="Courier New"/>
              </a:rPr>
              <a:t>do</a:t>
            </a:r>
            <a:r>
              <a:rPr dirty="0" sz="1450" spc="-450">
                <a:latin typeface="Courier New"/>
                <a:cs typeface="Courier New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loop (which is described in the following section).</a:t>
            </a:r>
            <a:endParaRPr sz="145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565"/>
              </a:spcBef>
            </a:pPr>
            <a:r>
              <a:rPr dirty="0" sz="1450" spc="-10">
                <a:latin typeface="Times New Roman"/>
                <a:cs typeface="Times New Roman"/>
              </a:rPr>
              <a:t>The </a:t>
            </a:r>
            <a:r>
              <a:rPr dirty="0" sz="1450" spc="-10">
                <a:latin typeface="Courier New"/>
                <a:cs typeface="Courier New"/>
              </a:rPr>
              <a:t>do</a:t>
            </a:r>
            <a:r>
              <a:rPr dirty="0" sz="1450" spc="-484">
                <a:latin typeface="Courier New"/>
                <a:cs typeface="Courier New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loop is considered the better solution.</a:t>
            </a:r>
            <a:endParaRPr sz="145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1515"/>
              </a:spcBef>
            </a:pPr>
            <a:r>
              <a:rPr dirty="0" sz="1650" b="1">
                <a:latin typeface="Times New Roman"/>
                <a:cs typeface="Times New Roman"/>
              </a:rPr>
              <a:t>Do-While</a:t>
            </a:r>
            <a:r>
              <a:rPr dirty="0" sz="1650" spc="-5" b="1">
                <a:latin typeface="Times New Roman"/>
                <a:cs typeface="Times New Roman"/>
              </a:rPr>
              <a:t> </a:t>
            </a:r>
            <a:r>
              <a:rPr dirty="0" sz="1650" b="1">
                <a:latin typeface="Times New Roman"/>
                <a:cs typeface="Times New Roman"/>
              </a:rPr>
              <a:t>Loops</a:t>
            </a:r>
            <a:endParaRPr sz="1650">
              <a:latin typeface="Times New Roman"/>
              <a:cs typeface="Times New Roman"/>
            </a:endParaRPr>
          </a:p>
          <a:p>
            <a:pPr marL="12700" marR="5080">
              <a:lnSpc>
                <a:spcPct val="103499"/>
              </a:lnSpc>
              <a:spcBef>
                <a:spcPts val="610"/>
              </a:spcBef>
            </a:pPr>
            <a:r>
              <a:rPr dirty="0" sz="1450" spc="-10">
                <a:latin typeface="Times New Roman"/>
                <a:cs typeface="Times New Roman"/>
              </a:rPr>
              <a:t>The</a:t>
            </a:r>
            <a:r>
              <a:rPr dirty="0" sz="1450" spc="-5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Courier New"/>
                <a:cs typeface="Courier New"/>
              </a:rPr>
              <a:t>do</a:t>
            </a:r>
            <a:r>
              <a:rPr dirty="0" sz="1450" spc="-509">
                <a:latin typeface="Courier New"/>
                <a:cs typeface="Courier New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loop</a:t>
            </a:r>
            <a:r>
              <a:rPr dirty="0" sz="1450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is</a:t>
            </a:r>
            <a:r>
              <a:rPr dirty="0" sz="1450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like</a:t>
            </a:r>
            <a:r>
              <a:rPr dirty="0" sz="1450">
                <a:latin typeface="Times New Roman"/>
                <a:cs typeface="Times New Roman"/>
              </a:rPr>
              <a:t> </a:t>
            </a:r>
            <a:r>
              <a:rPr dirty="0" sz="1450" spc="-5">
                <a:latin typeface="Times New Roman"/>
                <a:cs typeface="Times New Roman"/>
              </a:rPr>
              <a:t>a</a:t>
            </a:r>
            <a:r>
              <a:rPr dirty="0" sz="1450">
                <a:latin typeface="Times New Roman"/>
                <a:cs typeface="Times New Roman"/>
              </a:rPr>
              <a:t> </a:t>
            </a:r>
            <a:r>
              <a:rPr dirty="0" sz="1450" spc="-15">
                <a:latin typeface="Courier New"/>
                <a:cs typeface="Courier New"/>
              </a:rPr>
              <a:t>while</a:t>
            </a:r>
            <a:r>
              <a:rPr dirty="0" sz="1450" spc="-509">
                <a:latin typeface="Courier New"/>
                <a:cs typeface="Courier New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loop,</a:t>
            </a:r>
            <a:r>
              <a:rPr dirty="0" sz="1450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with</a:t>
            </a:r>
            <a:r>
              <a:rPr dirty="0" sz="1450">
                <a:latin typeface="Times New Roman"/>
                <a:cs typeface="Times New Roman"/>
              </a:rPr>
              <a:t> </a:t>
            </a:r>
            <a:r>
              <a:rPr dirty="0" sz="1450" spc="-5">
                <a:latin typeface="Times New Roman"/>
                <a:cs typeface="Times New Roman"/>
              </a:rPr>
              <a:t>one</a:t>
            </a:r>
            <a:r>
              <a:rPr dirty="0" sz="1450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major</a:t>
            </a:r>
            <a:r>
              <a:rPr dirty="0" sz="1450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difference—the</a:t>
            </a:r>
            <a:r>
              <a:rPr dirty="0" sz="1450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place</a:t>
            </a:r>
            <a:r>
              <a:rPr dirty="0" sz="1450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in</a:t>
            </a:r>
            <a:r>
              <a:rPr dirty="0" sz="1450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the</a:t>
            </a:r>
            <a:r>
              <a:rPr dirty="0" sz="1450" spc="-5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loop</a:t>
            </a:r>
            <a:r>
              <a:rPr dirty="0" sz="1450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where  the condition is</a:t>
            </a:r>
            <a:r>
              <a:rPr dirty="0" sz="1450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tested.</a:t>
            </a:r>
            <a:endParaRPr sz="1450">
              <a:latin typeface="Times New Roman"/>
              <a:cs typeface="Times New Roman"/>
            </a:endParaRPr>
          </a:p>
          <a:p>
            <a:pPr marL="12700" marR="275590">
              <a:lnSpc>
                <a:spcPct val="103499"/>
              </a:lnSpc>
              <a:spcBef>
                <a:spcPts val="575"/>
              </a:spcBef>
            </a:pPr>
            <a:r>
              <a:rPr dirty="0" sz="1450" spc="-10">
                <a:latin typeface="Times New Roman"/>
                <a:cs typeface="Times New Roman"/>
              </a:rPr>
              <a:t>A</a:t>
            </a:r>
            <a:r>
              <a:rPr dirty="0" sz="1450" spc="-80">
                <a:latin typeface="Times New Roman"/>
                <a:cs typeface="Times New Roman"/>
              </a:rPr>
              <a:t> </a:t>
            </a:r>
            <a:r>
              <a:rPr dirty="0" sz="1450" spc="-15">
                <a:latin typeface="Courier New"/>
                <a:cs typeface="Courier New"/>
              </a:rPr>
              <a:t>while</a:t>
            </a:r>
            <a:r>
              <a:rPr dirty="0" sz="1450" spc="-505">
                <a:latin typeface="Courier New"/>
                <a:cs typeface="Courier New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loop</a:t>
            </a:r>
            <a:r>
              <a:rPr dirty="0" sz="1450" spc="5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tests</a:t>
            </a:r>
            <a:r>
              <a:rPr dirty="0" sz="1450" spc="10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the</a:t>
            </a:r>
            <a:r>
              <a:rPr dirty="0" sz="1450" spc="5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condition</a:t>
            </a:r>
            <a:r>
              <a:rPr dirty="0" sz="1450" spc="5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before</a:t>
            </a:r>
            <a:r>
              <a:rPr dirty="0" sz="1450" spc="5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looping,</a:t>
            </a:r>
            <a:r>
              <a:rPr dirty="0" sz="1450" spc="5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so</a:t>
            </a:r>
            <a:r>
              <a:rPr dirty="0" sz="1450" spc="5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if</a:t>
            </a:r>
            <a:r>
              <a:rPr dirty="0" sz="1450" spc="5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the</a:t>
            </a:r>
            <a:r>
              <a:rPr dirty="0" sz="1450" spc="10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condition</a:t>
            </a:r>
            <a:r>
              <a:rPr dirty="0" sz="1450" spc="5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is</a:t>
            </a:r>
            <a:r>
              <a:rPr dirty="0" sz="1450" spc="5">
                <a:latin typeface="Times New Roman"/>
                <a:cs typeface="Times New Roman"/>
              </a:rPr>
              <a:t> </a:t>
            </a:r>
            <a:r>
              <a:rPr dirty="0" sz="1450" spc="-15">
                <a:latin typeface="Courier New"/>
                <a:cs typeface="Courier New"/>
              </a:rPr>
              <a:t>false</a:t>
            </a:r>
            <a:r>
              <a:rPr dirty="0" sz="1450" spc="-505">
                <a:latin typeface="Courier New"/>
                <a:cs typeface="Courier New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the</a:t>
            </a:r>
            <a:r>
              <a:rPr dirty="0" sz="1450" spc="5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first  time it is tested, the body </a:t>
            </a:r>
            <a:r>
              <a:rPr dirty="0" sz="1450" spc="-5">
                <a:latin typeface="Times New Roman"/>
                <a:cs typeface="Times New Roman"/>
              </a:rPr>
              <a:t>of </a:t>
            </a:r>
            <a:r>
              <a:rPr dirty="0" sz="1450" spc="-10">
                <a:latin typeface="Times New Roman"/>
                <a:cs typeface="Times New Roman"/>
              </a:rPr>
              <a:t>the loop never</a:t>
            </a:r>
            <a:r>
              <a:rPr dirty="0" sz="1450" spc="40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executes.</a:t>
            </a:r>
            <a:endParaRPr sz="1450">
              <a:latin typeface="Times New Roman"/>
              <a:cs typeface="Times New Roman"/>
            </a:endParaRPr>
          </a:p>
          <a:p>
            <a:pPr algn="just" marL="12700" marR="250190">
              <a:lnSpc>
                <a:spcPct val="103499"/>
              </a:lnSpc>
              <a:spcBef>
                <a:spcPts val="575"/>
              </a:spcBef>
            </a:pPr>
            <a:r>
              <a:rPr dirty="0" sz="1450" spc="-10">
                <a:latin typeface="Times New Roman"/>
                <a:cs typeface="Times New Roman"/>
              </a:rPr>
              <a:t>A </a:t>
            </a:r>
            <a:r>
              <a:rPr dirty="0" sz="1450" spc="-10">
                <a:latin typeface="Courier New"/>
                <a:cs typeface="Courier New"/>
              </a:rPr>
              <a:t>do</a:t>
            </a:r>
            <a:r>
              <a:rPr dirty="0" sz="1450" spc="-395">
                <a:latin typeface="Courier New"/>
                <a:cs typeface="Courier New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loop executes the body </a:t>
            </a:r>
            <a:r>
              <a:rPr dirty="0" sz="1450" spc="-5">
                <a:latin typeface="Times New Roman"/>
                <a:cs typeface="Times New Roman"/>
              </a:rPr>
              <a:t>of </a:t>
            </a:r>
            <a:r>
              <a:rPr dirty="0" sz="1450" spc="-10">
                <a:latin typeface="Times New Roman"/>
                <a:cs typeface="Times New Roman"/>
              </a:rPr>
              <a:t>the loop at least once before testing the condition. So if  the condition is </a:t>
            </a:r>
            <a:r>
              <a:rPr dirty="0" sz="1450" spc="-15">
                <a:latin typeface="Courier New"/>
                <a:cs typeface="Courier New"/>
              </a:rPr>
              <a:t>false </a:t>
            </a:r>
            <a:r>
              <a:rPr dirty="0" sz="1450" spc="-10">
                <a:latin typeface="Times New Roman"/>
                <a:cs typeface="Times New Roman"/>
              </a:rPr>
              <a:t>the first time it is tested, the body </a:t>
            </a:r>
            <a:r>
              <a:rPr dirty="0" sz="1450" spc="-5">
                <a:latin typeface="Times New Roman"/>
                <a:cs typeface="Times New Roman"/>
              </a:rPr>
              <a:t>of </a:t>
            </a:r>
            <a:r>
              <a:rPr dirty="0" sz="1450" spc="-10">
                <a:latin typeface="Times New Roman"/>
                <a:cs typeface="Times New Roman"/>
              </a:rPr>
              <a:t>the loop already will have  executed once.</a:t>
            </a:r>
            <a:endParaRPr sz="1450">
              <a:latin typeface="Times New Roman"/>
              <a:cs typeface="Times New Roman"/>
            </a:endParaRPr>
          </a:p>
        </p:txBody>
      </p:sp>
      <p:sp>
        <p:nvSpPr>
          <p:cNvPr id="9" name="object 9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31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 </a:t>
            </a:r>
            <a:r>
              <a:rPr dirty="0"/>
              <a:t>19</a:t>
            </a:r>
            <a:r>
              <a:rPr dirty="0"/>
              <a:t> of</a:t>
            </a:r>
            <a:r>
              <a:rPr dirty="0" spc="-90"/>
              <a:t> </a:t>
            </a:r>
            <a:r>
              <a:rPr dirty="0"/>
              <a:t>23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/>
          <p:nvPr/>
        </p:nvSpPr>
        <p:spPr>
          <a:xfrm>
            <a:off x="6000241" y="10222075"/>
            <a:ext cx="658495" cy="139065"/>
          </a:xfrm>
          <a:prstGeom prst="rect">
            <a:avLst/>
          </a:prstGeom>
        </p:spPr>
        <p:txBody>
          <a:bodyPr wrap="square" lIns="0" tIns="31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 sz="800">
                <a:latin typeface="Arial"/>
                <a:cs typeface="Arial"/>
              </a:rPr>
              <a:t>Page 20 of</a:t>
            </a:r>
            <a:r>
              <a:rPr dirty="0" sz="800" spc="-90">
                <a:latin typeface="Arial"/>
                <a:cs typeface="Arial"/>
              </a:rPr>
              <a:t> </a:t>
            </a:r>
            <a:r>
              <a:rPr dirty="0" sz="800">
                <a:latin typeface="Arial"/>
                <a:cs typeface="Arial"/>
              </a:rPr>
              <a:t>23</a:t>
            </a:r>
            <a:endParaRPr sz="800">
              <a:latin typeface="Arial"/>
              <a:cs typeface="Arial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444505" y="417184"/>
            <a:ext cx="6651625" cy="9784715"/>
          </a:xfrm>
          <a:prstGeom prst="rect">
            <a:avLst/>
          </a:prstGeom>
        </p:spPr>
        <p:txBody>
          <a:bodyPr wrap="square" lIns="0" tIns="3810" rIns="0" bIns="0" rtlCol="0" vert="horz">
            <a:spAutoFit/>
          </a:bodyPr>
          <a:lstStyle/>
          <a:p>
            <a:pPr marL="12700" marR="74295">
              <a:lnSpc>
                <a:spcPct val="103499"/>
              </a:lnSpc>
              <a:spcBef>
                <a:spcPts val="30"/>
              </a:spcBef>
            </a:pPr>
            <a:r>
              <a:rPr dirty="0" sz="1450" spc="-10">
                <a:latin typeface="Times New Roman"/>
                <a:cs typeface="Times New Roman"/>
              </a:rPr>
              <a:t>The</a:t>
            </a:r>
            <a:r>
              <a:rPr dirty="0" sz="1450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following</a:t>
            </a:r>
            <a:r>
              <a:rPr dirty="0" sz="1450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example</a:t>
            </a:r>
            <a:r>
              <a:rPr dirty="0" sz="1450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uses</a:t>
            </a:r>
            <a:r>
              <a:rPr dirty="0" sz="1450">
                <a:latin typeface="Times New Roman"/>
                <a:cs typeface="Times New Roman"/>
              </a:rPr>
              <a:t> </a:t>
            </a:r>
            <a:r>
              <a:rPr dirty="0" sz="1450" spc="-5">
                <a:latin typeface="Times New Roman"/>
                <a:cs typeface="Times New Roman"/>
              </a:rPr>
              <a:t>a</a:t>
            </a:r>
            <a:r>
              <a:rPr dirty="0" sz="1450" spc="5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Courier New"/>
                <a:cs typeface="Courier New"/>
              </a:rPr>
              <a:t>do</a:t>
            </a:r>
            <a:r>
              <a:rPr dirty="0" sz="1450" spc="-509">
                <a:latin typeface="Courier New"/>
                <a:cs typeface="Courier New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loop</a:t>
            </a:r>
            <a:r>
              <a:rPr dirty="0" sz="1450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to</a:t>
            </a:r>
            <a:r>
              <a:rPr dirty="0" sz="1450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keep</a:t>
            </a:r>
            <a:r>
              <a:rPr dirty="0" sz="1450" spc="5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doubling</a:t>
            </a:r>
            <a:r>
              <a:rPr dirty="0" sz="1450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the</a:t>
            </a:r>
            <a:r>
              <a:rPr dirty="0" sz="1450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value</a:t>
            </a:r>
            <a:r>
              <a:rPr dirty="0" sz="1450">
                <a:latin typeface="Times New Roman"/>
                <a:cs typeface="Times New Roman"/>
              </a:rPr>
              <a:t> </a:t>
            </a:r>
            <a:r>
              <a:rPr dirty="0" sz="1450" spc="-5">
                <a:latin typeface="Times New Roman"/>
                <a:cs typeface="Times New Roman"/>
              </a:rPr>
              <a:t>of</a:t>
            </a:r>
            <a:r>
              <a:rPr dirty="0" sz="1450">
                <a:latin typeface="Times New Roman"/>
                <a:cs typeface="Times New Roman"/>
              </a:rPr>
              <a:t> </a:t>
            </a:r>
            <a:r>
              <a:rPr dirty="0" sz="1450" spc="-5">
                <a:latin typeface="Times New Roman"/>
                <a:cs typeface="Times New Roman"/>
              </a:rPr>
              <a:t>a</a:t>
            </a:r>
            <a:r>
              <a:rPr dirty="0" sz="1450" spc="5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Courier New"/>
                <a:cs typeface="Courier New"/>
              </a:rPr>
              <a:t>long</a:t>
            </a:r>
            <a:r>
              <a:rPr dirty="0" sz="1450" spc="-509">
                <a:latin typeface="Courier New"/>
                <a:cs typeface="Courier New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integer</a:t>
            </a:r>
            <a:r>
              <a:rPr dirty="0" sz="1450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until  it is </a:t>
            </a:r>
            <a:r>
              <a:rPr dirty="0" sz="1450" spc="-15">
                <a:latin typeface="Times New Roman"/>
                <a:cs typeface="Times New Roman"/>
              </a:rPr>
              <a:t>larger </a:t>
            </a:r>
            <a:r>
              <a:rPr dirty="0" sz="1450" spc="-10">
                <a:latin typeface="Times New Roman"/>
                <a:cs typeface="Times New Roman"/>
              </a:rPr>
              <a:t>than 3</a:t>
            </a:r>
            <a:r>
              <a:rPr dirty="0" sz="1450" spc="15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trillion:</a:t>
            </a:r>
            <a:endParaRPr sz="145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20"/>
              </a:spcBef>
            </a:pPr>
            <a:endParaRPr sz="2200">
              <a:latin typeface="Times New Roman"/>
              <a:cs typeface="Times New Roman"/>
            </a:endParaRPr>
          </a:p>
          <a:p>
            <a:pPr marL="259079" marR="5478780">
              <a:lnSpc>
                <a:spcPts val="1220"/>
              </a:lnSpc>
            </a:pPr>
            <a:r>
              <a:rPr dirty="0" sz="1050" spc="10">
                <a:solidFill>
                  <a:srgbClr val="0000FF"/>
                </a:solidFill>
                <a:latin typeface="Courier New"/>
                <a:cs typeface="Courier New"/>
              </a:rPr>
              <a:t>long </a:t>
            </a:r>
            <a:r>
              <a:rPr dirty="0" sz="1050" spc="15">
                <a:latin typeface="Courier New"/>
                <a:cs typeface="Courier New"/>
              </a:rPr>
              <a:t>i =</a:t>
            </a:r>
            <a:r>
              <a:rPr dirty="0" sz="1050" spc="-60">
                <a:latin typeface="Courier New"/>
                <a:cs typeface="Courier New"/>
              </a:rPr>
              <a:t> </a:t>
            </a:r>
            <a:r>
              <a:rPr dirty="0" sz="1050" spc="15">
                <a:latin typeface="Courier New"/>
                <a:cs typeface="Courier New"/>
              </a:rPr>
              <a:t>1;  </a:t>
            </a:r>
            <a:r>
              <a:rPr dirty="0" sz="1050" spc="15">
                <a:solidFill>
                  <a:srgbClr val="0000FF"/>
                </a:solidFill>
                <a:latin typeface="Courier New"/>
                <a:cs typeface="Courier New"/>
              </a:rPr>
              <a:t>do</a:t>
            </a:r>
            <a:r>
              <a:rPr dirty="0" sz="1050">
                <a:solidFill>
                  <a:srgbClr val="0000FF"/>
                </a:solidFill>
                <a:latin typeface="Courier New"/>
                <a:cs typeface="Courier New"/>
              </a:rPr>
              <a:t> </a:t>
            </a:r>
            <a:r>
              <a:rPr dirty="0" sz="1050" spc="15">
                <a:latin typeface="Courier New"/>
                <a:cs typeface="Courier New"/>
              </a:rPr>
              <a:t>{</a:t>
            </a:r>
            <a:endParaRPr sz="1050">
              <a:latin typeface="Courier New"/>
              <a:cs typeface="Courier New"/>
            </a:endParaRPr>
          </a:p>
          <a:p>
            <a:pPr marL="588010" marR="3915410">
              <a:lnSpc>
                <a:spcPts val="1220"/>
              </a:lnSpc>
              <a:spcBef>
                <a:spcPts val="10"/>
              </a:spcBef>
            </a:pPr>
            <a:r>
              <a:rPr dirty="0" sz="1050" spc="15">
                <a:latin typeface="Courier New"/>
                <a:cs typeface="Courier New"/>
              </a:rPr>
              <a:t>i *= 2;  </a:t>
            </a:r>
            <a:r>
              <a:rPr dirty="0" sz="1050" spc="10">
                <a:latin typeface="Courier New"/>
                <a:cs typeface="Courier New"/>
              </a:rPr>
              <a:t>System.</a:t>
            </a:r>
            <a:r>
              <a:rPr dirty="0" sz="1050" spc="10">
                <a:solidFill>
                  <a:srgbClr val="008000"/>
                </a:solidFill>
                <a:latin typeface="Courier New"/>
                <a:cs typeface="Courier New"/>
              </a:rPr>
              <a:t>out</a:t>
            </a:r>
            <a:r>
              <a:rPr dirty="0" sz="1050" spc="10">
                <a:latin typeface="Courier New"/>
                <a:cs typeface="Courier New"/>
              </a:rPr>
              <a:t>.print(i </a:t>
            </a:r>
            <a:r>
              <a:rPr dirty="0" sz="1050" spc="15">
                <a:latin typeface="Courier New"/>
                <a:cs typeface="Courier New"/>
              </a:rPr>
              <a:t>+ ”</a:t>
            </a:r>
            <a:r>
              <a:rPr dirty="0" sz="1050" spc="-5">
                <a:latin typeface="Courier New"/>
                <a:cs typeface="Courier New"/>
              </a:rPr>
              <a:t> </a:t>
            </a:r>
            <a:r>
              <a:rPr dirty="0" sz="1050" spc="10">
                <a:latin typeface="Courier New"/>
                <a:cs typeface="Courier New"/>
              </a:rPr>
              <a:t>“);</a:t>
            </a:r>
            <a:endParaRPr sz="1050">
              <a:latin typeface="Courier New"/>
              <a:cs typeface="Courier New"/>
            </a:endParaRPr>
          </a:p>
          <a:p>
            <a:pPr marL="259079">
              <a:lnSpc>
                <a:spcPts val="1195"/>
              </a:lnSpc>
            </a:pPr>
            <a:r>
              <a:rPr dirty="0" sz="1050" spc="15">
                <a:latin typeface="Courier New"/>
                <a:cs typeface="Courier New"/>
              </a:rPr>
              <a:t>} </a:t>
            </a:r>
            <a:r>
              <a:rPr dirty="0" sz="1050" spc="10">
                <a:solidFill>
                  <a:srgbClr val="0000FF"/>
                </a:solidFill>
                <a:latin typeface="Courier New"/>
                <a:cs typeface="Courier New"/>
              </a:rPr>
              <a:t>while </a:t>
            </a:r>
            <a:r>
              <a:rPr dirty="0" sz="1050" spc="15">
                <a:latin typeface="Courier New"/>
                <a:cs typeface="Courier New"/>
              </a:rPr>
              <a:t>(i &lt; </a:t>
            </a:r>
            <a:r>
              <a:rPr dirty="0" sz="1050" spc="10">
                <a:latin typeface="Courier New"/>
                <a:cs typeface="Courier New"/>
              </a:rPr>
              <a:t>3_000_000_000_000L);</a:t>
            </a:r>
            <a:endParaRPr sz="1050">
              <a:latin typeface="Courier New"/>
              <a:cs typeface="Courier New"/>
            </a:endParaRPr>
          </a:p>
          <a:p>
            <a:pPr marL="12700" marR="5080">
              <a:lnSpc>
                <a:spcPct val="103499"/>
              </a:lnSpc>
              <a:spcBef>
                <a:spcPts val="655"/>
              </a:spcBef>
            </a:pPr>
            <a:r>
              <a:rPr dirty="0" sz="1450" spc="-10">
                <a:latin typeface="Times New Roman"/>
                <a:cs typeface="Times New Roman"/>
              </a:rPr>
              <a:t>The body </a:t>
            </a:r>
            <a:r>
              <a:rPr dirty="0" sz="1450" spc="-5">
                <a:latin typeface="Times New Roman"/>
                <a:cs typeface="Times New Roman"/>
              </a:rPr>
              <a:t>of </a:t>
            </a:r>
            <a:r>
              <a:rPr dirty="0" sz="1450" spc="-10">
                <a:latin typeface="Times New Roman"/>
                <a:cs typeface="Times New Roman"/>
              </a:rPr>
              <a:t>the loop is executed once before the test condition, </a:t>
            </a:r>
            <a:r>
              <a:rPr dirty="0" sz="1450" spc="-10">
                <a:latin typeface="Courier New"/>
                <a:cs typeface="Courier New"/>
              </a:rPr>
              <a:t>i &lt;  </a:t>
            </a:r>
            <a:r>
              <a:rPr dirty="0" sz="1450" spc="-15">
                <a:latin typeface="Courier New"/>
                <a:cs typeface="Courier New"/>
              </a:rPr>
              <a:t>3_000_000_000_000L</a:t>
            </a:r>
            <a:r>
              <a:rPr dirty="0" sz="1450" spc="-15">
                <a:latin typeface="Times New Roman"/>
                <a:cs typeface="Times New Roman"/>
              </a:rPr>
              <a:t>, </a:t>
            </a:r>
            <a:r>
              <a:rPr dirty="0" sz="1450" spc="-10">
                <a:latin typeface="Times New Roman"/>
                <a:cs typeface="Times New Roman"/>
              </a:rPr>
              <a:t>is evaluated. Then, if the test evaluates as </a:t>
            </a:r>
            <a:r>
              <a:rPr dirty="0" sz="1450" spc="-10">
                <a:latin typeface="Courier New"/>
                <a:cs typeface="Courier New"/>
              </a:rPr>
              <a:t>true</a:t>
            </a:r>
            <a:r>
              <a:rPr dirty="0" sz="1450" spc="-10">
                <a:latin typeface="Times New Roman"/>
                <a:cs typeface="Times New Roman"/>
              </a:rPr>
              <a:t>, the loop runs  again. If it is </a:t>
            </a:r>
            <a:r>
              <a:rPr dirty="0" sz="1450" spc="-10">
                <a:latin typeface="Courier New"/>
                <a:cs typeface="Courier New"/>
              </a:rPr>
              <a:t>false</a:t>
            </a:r>
            <a:r>
              <a:rPr dirty="0" sz="1450" spc="-10">
                <a:latin typeface="Times New Roman"/>
                <a:cs typeface="Times New Roman"/>
              </a:rPr>
              <a:t>, the loop exits. Keep in mind that the body </a:t>
            </a:r>
            <a:r>
              <a:rPr dirty="0" sz="1450" spc="-5">
                <a:latin typeface="Times New Roman"/>
                <a:cs typeface="Times New Roman"/>
              </a:rPr>
              <a:t>of </a:t>
            </a:r>
            <a:r>
              <a:rPr dirty="0" sz="1450" spc="-10">
                <a:latin typeface="Times New Roman"/>
                <a:cs typeface="Times New Roman"/>
              </a:rPr>
              <a:t>the loop executes at  least once with </a:t>
            </a:r>
            <a:r>
              <a:rPr dirty="0" sz="1450" spc="-10">
                <a:latin typeface="Courier New"/>
                <a:cs typeface="Courier New"/>
              </a:rPr>
              <a:t>do</a:t>
            </a:r>
            <a:r>
              <a:rPr dirty="0" sz="1450" spc="-505">
                <a:latin typeface="Courier New"/>
                <a:cs typeface="Courier New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loops.</a:t>
            </a:r>
            <a:endParaRPr sz="1450">
              <a:latin typeface="Times New Roman"/>
              <a:cs typeface="Times New Roman"/>
            </a:endParaRPr>
          </a:p>
          <a:p>
            <a:pPr marL="12700" marR="172085">
              <a:lnSpc>
                <a:spcPct val="100699"/>
              </a:lnSpc>
              <a:spcBef>
                <a:spcPts val="765"/>
              </a:spcBef>
            </a:pPr>
            <a:r>
              <a:rPr dirty="0" sz="1450" spc="-10">
                <a:latin typeface="Times New Roman"/>
                <a:cs typeface="Times New Roman"/>
              </a:rPr>
              <a:t>The </a:t>
            </a:r>
            <a:r>
              <a:rPr dirty="0" sz="1450" spc="-10">
                <a:latin typeface="Courier New"/>
                <a:cs typeface="Courier New"/>
              </a:rPr>
              <a:t>for</a:t>
            </a:r>
            <a:r>
              <a:rPr dirty="0" sz="1450" spc="-10">
                <a:latin typeface="Times New Roman"/>
                <a:cs typeface="Times New Roman"/>
              </a:rPr>
              <a:t>, </a:t>
            </a:r>
            <a:r>
              <a:rPr dirty="0" sz="1450" spc="-10">
                <a:latin typeface="Courier New"/>
                <a:cs typeface="Courier New"/>
              </a:rPr>
              <a:t>while</a:t>
            </a:r>
            <a:r>
              <a:rPr dirty="0" sz="1450" spc="-10">
                <a:latin typeface="Times New Roman"/>
                <a:cs typeface="Times New Roman"/>
              </a:rPr>
              <a:t>, and </a:t>
            </a:r>
            <a:r>
              <a:rPr dirty="0" sz="1450" spc="-10">
                <a:latin typeface="Courier New"/>
                <a:cs typeface="Courier New"/>
              </a:rPr>
              <a:t>do </a:t>
            </a:r>
            <a:r>
              <a:rPr dirty="0" sz="1450" spc="-10">
                <a:latin typeface="Times New Roman"/>
                <a:cs typeface="Times New Roman"/>
              </a:rPr>
              <a:t>loops all accomplish the same purpose in slightly </a:t>
            </a:r>
            <a:r>
              <a:rPr dirty="0" sz="1450" spc="-15">
                <a:latin typeface="Times New Roman"/>
                <a:cs typeface="Times New Roman"/>
              </a:rPr>
              <a:t>different  </a:t>
            </a:r>
            <a:r>
              <a:rPr dirty="0" sz="1450" spc="-10">
                <a:latin typeface="Times New Roman"/>
                <a:cs typeface="Times New Roman"/>
              </a:rPr>
              <a:t>ways. When writing </a:t>
            </a:r>
            <a:r>
              <a:rPr dirty="0" sz="1450" spc="-5">
                <a:latin typeface="Times New Roman"/>
                <a:cs typeface="Times New Roman"/>
              </a:rPr>
              <a:t>your </a:t>
            </a:r>
            <a:r>
              <a:rPr dirty="0" sz="1450" spc="-10">
                <a:latin typeface="Times New Roman"/>
                <a:cs typeface="Times New Roman"/>
              </a:rPr>
              <a:t>own code, you may have trouble deciding which </a:t>
            </a:r>
            <a:r>
              <a:rPr dirty="0" sz="1450" spc="-5">
                <a:latin typeface="Times New Roman"/>
                <a:cs typeface="Times New Roman"/>
              </a:rPr>
              <a:t>one </a:t>
            </a:r>
            <a:r>
              <a:rPr dirty="0" sz="1450" spc="-10">
                <a:latin typeface="Times New Roman"/>
                <a:cs typeface="Times New Roman"/>
              </a:rPr>
              <a:t>to use.  </a:t>
            </a:r>
            <a:r>
              <a:rPr dirty="0" sz="1450" spc="-20">
                <a:latin typeface="Times New Roman"/>
                <a:cs typeface="Times New Roman"/>
              </a:rPr>
              <a:t>There’s </a:t>
            </a:r>
            <a:r>
              <a:rPr dirty="0" sz="1450" spc="-10">
                <a:latin typeface="Times New Roman"/>
                <a:cs typeface="Times New Roman"/>
              </a:rPr>
              <a:t>often no wrong </a:t>
            </a:r>
            <a:r>
              <a:rPr dirty="0" sz="1450" spc="-20">
                <a:latin typeface="Times New Roman"/>
                <a:cs typeface="Times New Roman"/>
              </a:rPr>
              <a:t>answer. </a:t>
            </a:r>
            <a:r>
              <a:rPr dirty="0" sz="1450" spc="-10">
                <a:latin typeface="Times New Roman"/>
                <a:cs typeface="Times New Roman"/>
              </a:rPr>
              <a:t>Whether you use </a:t>
            </a:r>
            <a:r>
              <a:rPr dirty="0" sz="1450" spc="-5">
                <a:latin typeface="Times New Roman"/>
                <a:cs typeface="Times New Roman"/>
              </a:rPr>
              <a:t>a </a:t>
            </a:r>
            <a:r>
              <a:rPr dirty="0" sz="1450" spc="-10">
                <a:latin typeface="Courier New"/>
                <a:cs typeface="Courier New"/>
              </a:rPr>
              <a:t>for</a:t>
            </a:r>
            <a:r>
              <a:rPr dirty="0" sz="1450" spc="-10">
                <a:latin typeface="Times New Roman"/>
                <a:cs typeface="Times New Roman"/>
              </a:rPr>
              <a:t>, </a:t>
            </a:r>
            <a:r>
              <a:rPr dirty="0" sz="1450" spc="-10">
                <a:latin typeface="Courier New"/>
                <a:cs typeface="Courier New"/>
              </a:rPr>
              <a:t>while</a:t>
            </a:r>
            <a:r>
              <a:rPr dirty="0" sz="1450" spc="-10">
                <a:latin typeface="Times New Roman"/>
                <a:cs typeface="Times New Roman"/>
              </a:rPr>
              <a:t>, </a:t>
            </a:r>
            <a:r>
              <a:rPr dirty="0" sz="1450" spc="-5">
                <a:latin typeface="Times New Roman"/>
                <a:cs typeface="Times New Roman"/>
              </a:rPr>
              <a:t>or </a:t>
            </a:r>
            <a:r>
              <a:rPr dirty="0" sz="1450" spc="-10">
                <a:latin typeface="Courier New"/>
                <a:cs typeface="Courier New"/>
              </a:rPr>
              <a:t>do</a:t>
            </a:r>
            <a:r>
              <a:rPr dirty="0" sz="1450" spc="-390">
                <a:latin typeface="Courier New"/>
                <a:cs typeface="Courier New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loop is </a:t>
            </a:r>
            <a:r>
              <a:rPr dirty="0" sz="1450" spc="-15">
                <a:latin typeface="Times New Roman"/>
                <a:cs typeface="Times New Roman"/>
              </a:rPr>
              <a:t>largely </a:t>
            </a:r>
            <a:r>
              <a:rPr dirty="0" sz="1450" spc="-5">
                <a:latin typeface="Times New Roman"/>
                <a:cs typeface="Times New Roman"/>
              </a:rPr>
              <a:t>a  </a:t>
            </a:r>
            <a:r>
              <a:rPr dirty="0" sz="1450" spc="-10">
                <a:latin typeface="Times New Roman"/>
                <a:cs typeface="Times New Roman"/>
              </a:rPr>
              <a:t>matter </a:t>
            </a:r>
            <a:r>
              <a:rPr dirty="0" sz="1450" spc="-5">
                <a:latin typeface="Times New Roman"/>
                <a:cs typeface="Times New Roman"/>
              </a:rPr>
              <a:t>of </a:t>
            </a:r>
            <a:r>
              <a:rPr dirty="0" sz="1450" spc="-10">
                <a:latin typeface="Times New Roman"/>
                <a:cs typeface="Times New Roman"/>
              </a:rPr>
              <a:t>preference.</a:t>
            </a:r>
            <a:endParaRPr sz="145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1375"/>
              </a:spcBef>
            </a:pPr>
            <a:r>
              <a:rPr dirty="0" sz="1650" spc="-5" b="1">
                <a:latin typeface="Times New Roman"/>
                <a:cs typeface="Times New Roman"/>
              </a:rPr>
              <a:t>Breaking Out </a:t>
            </a:r>
            <a:r>
              <a:rPr dirty="0" sz="1650" b="1">
                <a:latin typeface="Times New Roman"/>
                <a:cs typeface="Times New Roman"/>
              </a:rPr>
              <a:t>of</a:t>
            </a:r>
            <a:r>
              <a:rPr dirty="0" sz="1650" spc="5" b="1">
                <a:latin typeface="Times New Roman"/>
                <a:cs typeface="Times New Roman"/>
              </a:rPr>
              <a:t> </a:t>
            </a:r>
            <a:r>
              <a:rPr dirty="0" sz="1650" b="1">
                <a:latin typeface="Times New Roman"/>
                <a:cs typeface="Times New Roman"/>
              </a:rPr>
              <a:t>Loops</a:t>
            </a:r>
            <a:endParaRPr sz="1650">
              <a:latin typeface="Times New Roman"/>
              <a:cs typeface="Times New Roman"/>
            </a:endParaRPr>
          </a:p>
          <a:p>
            <a:pPr marL="12700" marR="267335">
              <a:lnSpc>
                <a:spcPts val="1660"/>
              </a:lnSpc>
              <a:spcBef>
                <a:spcPts val="790"/>
              </a:spcBef>
            </a:pPr>
            <a:r>
              <a:rPr dirty="0" sz="1450" spc="-10">
                <a:latin typeface="Times New Roman"/>
                <a:cs typeface="Times New Roman"/>
              </a:rPr>
              <a:t>All loops end when </a:t>
            </a:r>
            <a:r>
              <a:rPr dirty="0" sz="1450" spc="-5">
                <a:latin typeface="Times New Roman"/>
                <a:cs typeface="Times New Roman"/>
              </a:rPr>
              <a:t>a </a:t>
            </a:r>
            <a:r>
              <a:rPr dirty="0" sz="1450" spc="-10">
                <a:latin typeface="Times New Roman"/>
                <a:cs typeface="Times New Roman"/>
              </a:rPr>
              <a:t>tested condition is met. There might </a:t>
            </a:r>
            <a:r>
              <a:rPr dirty="0" sz="1450" spc="-5">
                <a:latin typeface="Times New Roman"/>
                <a:cs typeface="Times New Roman"/>
              </a:rPr>
              <a:t>be </a:t>
            </a:r>
            <a:r>
              <a:rPr dirty="0" sz="1450" spc="-10">
                <a:latin typeface="Times New Roman"/>
                <a:cs typeface="Times New Roman"/>
              </a:rPr>
              <a:t>times when something  occurs during execution </a:t>
            </a:r>
            <a:r>
              <a:rPr dirty="0" sz="1450" spc="-5">
                <a:latin typeface="Times New Roman"/>
                <a:cs typeface="Times New Roman"/>
              </a:rPr>
              <a:t>of a </a:t>
            </a:r>
            <a:r>
              <a:rPr dirty="0" sz="1450" spc="-10">
                <a:latin typeface="Times New Roman"/>
                <a:cs typeface="Times New Roman"/>
              </a:rPr>
              <a:t>loop, and you want to exit the loop </a:t>
            </a:r>
            <a:r>
              <a:rPr dirty="0" sz="1450" spc="-25">
                <a:latin typeface="Times New Roman"/>
                <a:cs typeface="Times New Roman"/>
              </a:rPr>
              <a:t>early. </a:t>
            </a:r>
            <a:r>
              <a:rPr dirty="0" sz="1450" spc="-10">
                <a:latin typeface="Times New Roman"/>
                <a:cs typeface="Times New Roman"/>
              </a:rPr>
              <a:t>In that case, you  can</a:t>
            </a:r>
            <a:r>
              <a:rPr dirty="0" sz="1450" spc="-5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use</a:t>
            </a:r>
            <a:r>
              <a:rPr dirty="0" sz="1450" spc="-5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the</a:t>
            </a:r>
            <a:r>
              <a:rPr dirty="0" sz="1450" spc="-5">
                <a:latin typeface="Times New Roman"/>
                <a:cs typeface="Times New Roman"/>
              </a:rPr>
              <a:t> </a:t>
            </a:r>
            <a:r>
              <a:rPr dirty="0" sz="1450" spc="-15">
                <a:latin typeface="Courier New"/>
                <a:cs typeface="Courier New"/>
              </a:rPr>
              <a:t>break</a:t>
            </a:r>
            <a:r>
              <a:rPr dirty="0" sz="1450" spc="-515">
                <a:latin typeface="Courier New"/>
                <a:cs typeface="Courier New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and</a:t>
            </a:r>
            <a:r>
              <a:rPr dirty="0" sz="1450" spc="-5">
                <a:latin typeface="Times New Roman"/>
                <a:cs typeface="Times New Roman"/>
              </a:rPr>
              <a:t> </a:t>
            </a:r>
            <a:r>
              <a:rPr dirty="0" sz="1450" spc="-15">
                <a:latin typeface="Courier New"/>
                <a:cs typeface="Courier New"/>
              </a:rPr>
              <a:t>continue</a:t>
            </a:r>
            <a:r>
              <a:rPr dirty="0" sz="1450" spc="-515">
                <a:latin typeface="Courier New"/>
                <a:cs typeface="Courier New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keywords.</a:t>
            </a:r>
            <a:endParaRPr sz="1450">
              <a:latin typeface="Times New Roman"/>
              <a:cs typeface="Times New Roman"/>
            </a:endParaRPr>
          </a:p>
          <a:p>
            <a:pPr marL="12700" marR="128270">
              <a:lnSpc>
                <a:spcPct val="100699"/>
              </a:lnSpc>
              <a:spcBef>
                <a:spcPts val="720"/>
              </a:spcBef>
            </a:pPr>
            <a:r>
              <a:rPr dirty="0" sz="1450" spc="-60">
                <a:latin typeface="Times New Roman"/>
                <a:cs typeface="Times New Roman"/>
              </a:rPr>
              <a:t>You</a:t>
            </a:r>
            <a:r>
              <a:rPr dirty="0" sz="1450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already</a:t>
            </a:r>
            <a:r>
              <a:rPr dirty="0" sz="1450" spc="5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have</a:t>
            </a:r>
            <a:r>
              <a:rPr dirty="0" sz="1450" spc="5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seen</a:t>
            </a:r>
            <a:r>
              <a:rPr dirty="0" sz="1450">
                <a:latin typeface="Times New Roman"/>
                <a:cs typeface="Times New Roman"/>
              </a:rPr>
              <a:t> </a:t>
            </a:r>
            <a:r>
              <a:rPr dirty="0" sz="1450" spc="-15">
                <a:latin typeface="Courier New"/>
                <a:cs typeface="Courier New"/>
              </a:rPr>
              <a:t>break</a:t>
            </a:r>
            <a:r>
              <a:rPr dirty="0" sz="1450" spc="-505">
                <a:latin typeface="Courier New"/>
                <a:cs typeface="Courier New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as</a:t>
            </a:r>
            <a:r>
              <a:rPr dirty="0" sz="1450" spc="5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part</a:t>
            </a:r>
            <a:r>
              <a:rPr dirty="0" sz="1450">
                <a:latin typeface="Times New Roman"/>
                <a:cs typeface="Times New Roman"/>
              </a:rPr>
              <a:t> </a:t>
            </a:r>
            <a:r>
              <a:rPr dirty="0" sz="1450" spc="-5">
                <a:latin typeface="Times New Roman"/>
                <a:cs typeface="Times New Roman"/>
              </a:rPr>
              <a:t>of</a:t>
            </a:r>
            <a:r>
              <a:rPr dirty="0" sz="1450" spc="5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the</a:t>
            </a:r>
            <a:r>
              <a:rPr dirty="0" sz="1450" spc="5">
                <a:latin typeface="Times New Roman"/>
                <a:cs typeface="Times New Roman"/>
              </a:rPr>
              <a:t> </a:t>
            </a:r>
            <a:r>
              <a:rPr dirty="0" sz="1450" spc="-15">
                <a:latin typeface="Courier New"/>
                <a:cs typeface="Courier New"/>
              </a:rPr>
              <a:t>switch</a:t>
            </a:r>
            <a:r>
              <a:rPr dirty="0" sz="1450" spc="-509">
                <a:latin typeface="Courier New"/>
                <a:cs typeface="Courier New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statement;</a:t>
            </a:r>
            <a:r>
              <a:rPr dirty="0" sz="1450" spc="5">
                <a:latin typeface="Times New Roman"/>
                <a:cs typeface="Times New Roman"/>
              </a:rPr>
              <a:t> </a:t>
            </a:r>
            <a:r>
              <a:rPr dirty="0" sz="1450" spc="-15">
                <a:latin typeface="Courier New"/>
                <a:cs typeface="Courier New"/>
              </a:rPr>
              <a:t>break</a:t>
            </a:r>
            <a:r>
              <a:rPr dirty="0" sz="1450" spc="-505">
                <a:latin typeface="Courier New"/>
                <a:cs typeface="Courier New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stops</a:t>
            </a:r>
            <a:r>
              <a:rPr dirty="0" sz="1450" spc="5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execution  </a:t>
            </a:r>
            <a:r>
              <a:rPr dirty="0" sz="1450" spc="-5">
                <a:latin typeface="Times New Roman"/>
                <a:cs typeface="Times New Roman"/>
              </a:rPr>
              <a:t>of</a:t>
            </a:r>
            <a:r>
              <a:rPr dirty="0" sz="1450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the</a:t>
            </a:r>
            <a:r>
              <a:rPr dirty="0" sz="1450" spc="5">
                <a:latin typeface="Times New Roman"/>
                <a:cs typeface="Times New Roman"/>
              </a:rPr>
              <a:t> </a:t>
            </a:r>
            <a:r>
              <a:rPr dirty="0" sz="1450" spc="-15">
                <a:latin typeface="Courier New"/>
                <a:cs typeface="Courier New"/>
              </a:rPr>
              <a:t>switch</a:t>
            </a:r>
            <a:r>
              <a:rPr dirty="0" sz="1450" spc="-509">
                <a:latin typeface="Courier New"/>
                <a:cs typeface="Courier New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statement,</a:t>
            </a:r>
            <a:r>
              <a:rPr dirty="0" sz="1450" spc="5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and</a:t>
            </a:r>
            <a:r>
              <a:rPr dirty="0" sz="1450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the</a:t>
            </a:r>
            <a:r>
              <a:rPr dirty="0" sz="1450" spc="5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program</a:t>
            </a:r>
            <a:r>
              <a:rPr dirty="0" sz="1450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continues.</a:t>
            </a:r>
            <a:r>
              <a:rPr dirty="0" sz="1450" spc="5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The</a:t>
            </a:r>
            <a:r>
              <a:rPr dirty="0" sz="1450">
                <a:latin typeface="Times New Roman"/>
                <a:cs typeface="Times New Roman"/>
              </a:rPr>
              <a:t> </a:t>
            </a:r>
            <a:r>
              <a:rPr dirty="0" sz="1450" spc="-15">
                <a:latin typeface="Courier New"/>
                <a:cs typeface="Courier New"/>
              </a:rPr>
              <a:t>break</a:t>
            </a:r>
            <a:r>
              <a:rPr dirty="0" sz="1450" spc="-505">
                <a:latin typeface="Courier New"/>
                <a:cs typeface="Courier New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keyword,</a:t>
            </a:r>
            <a:r>
              <a:rPr dirty="0" sz="1450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when</a:t>
            </a:r>
            <a:r>
              <a:rPr dirty="0" sz="1450" spc="5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used  with </a:t>
            </a:r>
            <a:r>
              <a:rPr dirty="0" sz="1450" spc="-5">
                <a:latin typeface="Times New Roman"/>
                <a:cs typeface="Times New Roman"/>
              </a:rPr>
              <a:t>a </a:t>
            </a:r>
            <a:r>
              <a:rPr dirty="0" sz="1450" spc="-10">
                <a:latin typeface="Times New Roman"/>
                <a:cs typeface="Times New Roman"/>
              </a:rPr>
              <a:t>loop, does the same thing—it immediately halts execution </a:t>
            </a:r>
            <a:r>
              <a:rPr dirty="0" sz="1450" spc="-5">
                <a:latin typeface="Times New Roman"/>
                <a:cs typeface="Times New Roman"/>
              </a:rPr>
              <a:t>of </a:t>
            </a:r>
            <a:r>
              <a:rPr dirty="0" sz="1450" spc="-10">
                <a:latin typeface="Times New Roman"/>
                <a:cs typeface="Times New Roman"/>
              </a:rPr>
              <a:t>the current loop. If  you have nested loops within loops, execution picks up with the next outer</a:t>
            </a:r>
            <a:r>
              <a:rPr dirty="0" sz="1450" spc="114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loop.</a:t>
            </a:r>
            <a:endParaRPr sz="1450">
              <a:latin typeface="Times New Roman"/>
              <a:cs typeface="Times New Roman"/>
            </a:endParaRPr>
          </a:p>
          <a:p>
            <a:pPr marL="12700">
              <a:lnSpc>
                <a:spcPts val="1655"/>
              </a:lnSpc>
            </a:pPr>
            <a:r>
              <a:rPr dirty="0" sz="1450" spc="-10">
                <a:latin typeface="Times New Roman"/>
                <a:cs typeface="Times New Roman"/>
              </a:rPr>
              <a:t>Otherwise, the program continues executing the next statement after the</a:t>
            </a:r>
            <a:r>
              <a:rPr dirty="0" sz="1450" spc="65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loop.</a:t>
            </a:r>
            <a:endParaRPr sz="1450">
              <a:latin typeface="Times New Roman"/>
              <a:cs typeface="Times New Roman"/>
            </a:endParaRPr>
          </a:p>
          <a:p>
            <a:pPr marL="12700" marR="119380">
              <a:lnSpc>
                <a:spcPct val="98000"/>
              </a:lnSpc>
              <a:spcBef>
                <a:spcPts val="670"/>
              </a:spcBef>
            </a:pPr>
            <a:r>
              <a:rPr dirty="0" sz="1450" spc="-10">
                <a:latin typeface="Times New Roman"/>
                <a:cs typeface="Times New Roman"/>
              </a:rPr>
              <a:t>For example, recall the </a:t>
            </a:r>
            <a:r>
              <a:rPr dirty="0" sz="1450" spc="-15">
                <a:latin typeface="Courier New"/>
                <a:cs typeface="Courier New"/>
              </a:rPr>
              <a:t>while </a:t>
            </a:r>
            <a:r>
              <a:rPr dirty="0" sz="1450" spc="-10">
                <a:latin typeface="Times New Roman"/>
                <a:cs typeface="Times New Roman"/>
              </a:rPr>
              <a:t>loop from the ArrayCopier application in </a:t>
            </a:r>
            <a:r>
              <a:rPr dirty="0" u="sng" sz="1450" spc="-10">
                <a:solidFill>
                  <a:srgbClr val="0000ED"/>
                </a:solidFill>
                <a:uFill>
                  <a:solidFill>
                    <a:srgbClr val="0000ED"/>
                  </a:solidFill>
                </a:uFill>
                <a:latin typeface="Times New Roman"/>
                <a:cs typeface="Times New Roman"/>
                <a:hlinkClick r:id="rId2" action="ppaction://hlinksldjump"/>
              </a:rPr>
              <a:t>Listing 4.4</a:t>
            </a:r>
            <a:r>
              <a:rPr dirty="0" sz="1450" spc="-10">
                <a:latin typeface="Times New Roman"/>
                <a:cs typeface="Times New Roman"/>
              </a:rPr>
              <a:t>. It  copied elements from an integer array into an array </a:t>
            </a:r>
            <a:r>
              <a:rPr dirty="0" sz="1450" spc="-5">
                <a:latin typeface="Times New Roman"/>
                <a:cs typeface="Times New Roman"/>
              </a:rPr>
              <a:t>of </a:t>
            </a:r>
            <a:r>
              <a:rPr dirty="0" sz="1450" spc="-10">
                <a:latin typeface="Times New Roman"/>
                <a:cs typeface="Times New Roman"/>
              </a:rPr>
              <a:t>floating-point numbers until either  the end </a:t>
            </a:r>
            <a:r>
              <a:rPr dirty="0" sz="1450" spc="-5">
                <a:latin typeface="Times New Roman"/>
                <a:cs typeface="Times New Roman"/>
              </a:rPr>
              <a:t>of </a:t>
            </a:r>
            <a:r>
              <a:rPr dirty="0" sz="1450" spc="-10">
                <a:latin typeface="Times New Roman"/>
                <a:cs typeface="Times New Roman"/>
              </a:rPr>
              <a:t>the array </a:t>
            </a:r>
            <a:r>
              <a:rPr dirty="0" sz="1450" spc="-5">
                <a:latin typeface="Times New Roman"/>
                <a:cs typeface="Times New Roman"/>
              </a:rPr>
              <a:t>or a </a:t>
            </a:r>
            <a:r>
              <a:rPr dirty="0" sz="1450" spc="-10">
                <a:latin typeface="Times New Roman"/>
                <a:cs typeface="Times New Roman"/>
              </a:rPr>
              <a:t>1 was reached. </a:t>
            </a:r>
            <a:r>
              <a:rPr dirty="0" sz="1450" spc="-60">
                <a:latin typeface="Times New Roman"/>
                <a:cs typeface="Times New Roman"/>
              </a:rPr>
              <a:t>You </a:t>
            </a:r>
            <a:r>
              <a:rPr dirty="0" sz="1450" spc="-10">
                <a:latin typeface="Times New Roman"/>
                <a:cs typeface="Times New Roman"/>
              </a:rPr>
              <a:t>can test for the latter case inside the body </a:t>
            </a:r>
            <a:r>
              <a:rPr dirty="0" sz="1450" spc="-5">
                <a:latin typeface="Times New Roman"/>
                <a:cs typeface="Times New Roman"/>
              </a:rPr>
              <a:t>of  </a:t>
            </a:r>
            <a:r>
              <a:rPr dirty="0" sz="1450" spc="-10">
                <a:latin typeface="Times New Roman"/>
                <a:cs typeface="Times New Roman"/>
              </a:rPr>
              <a:t>the</a:t>
            </a:r>
            <a:r>
              <a:rPr dirty="0" sz="1450" spc="-5">
                <a:latin typeface="Times New Roman"/>
                <a:cs typeface="Times New Roman"/>
              </a:rPr>
              <a:t> </a:t>
            </a:r>
            <a:r>
              <a:rPr dirty="0" sz="1450" spc="-15">
                <a:latin typeface="Courier New"/>
                <a:cs typeface="Courier New"/>
              </a:rPr>
              <a:t>while</a:t>
            </a:r>
            <a:r>
              <a:rPr dirty="0" sz="1450" spc="-515">
                <a:latin typeface="Courier New"/>
                <a:cs typeface="Courier New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loop</a:t>
            </a:r>
            <a:r>
              <a:rPr dirty="0" sz="1450" spc="-5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and</a:t>
            </a:r>
            <a:r>
              <a:rPr dirty="0" sz="1450" spc="-5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then</a:t>
            </a:r>
            <a:r>
              <a:rPr dirty="0" sz="1450" spc="-5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use</a:t>
            </a:r>
            <a:r>
              <a:rPr dirty="0" sz="1450">
                <a:latin typeface="Times New Roman"/>
                <a:cs typeface="Times New Roman"/>
              </a:rPr>
              <a:t> </a:t>
            </a:r>
            <a:r>
              <a:rPr dirty="0" sz="1450" spc="-15">
                <a:latin typeface="Courier New"/>
                <a:cs typeface="Courier New"/>
              </a:rPr>
              <a:t>break</a:t>
            </a:r>
            <a:r>
              <a:rPr dirty="0" sz="1450" spc="-515">
                <a:latin typeface="Courier New"/>
                <a:cs typeface="Courier New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to</a:t>
            </a:r>
            <a:r>
              <a:rPr dirty="0" sz="1450" spc="-5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exit</a:t>
            </a:r>
            <a:r>
              <a:rPr dirty="0" sz="1450" spc="-5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the</a:t>
            </a:r>
            <a:r>
              <a:rPr dirty="0" sz="1450" spc="-5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loop:</a:t>
            </a:r>
            <a:endParaRPr sz="145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20"/>
              </a:spcBef>
            </a:pPr>
            <a:endParaRPr sz="2200">
              <a:latin typeface="Times New Roman"/>
              <a:cs typeface="Times New Roman"/>
            </a:endParaRPr>
          </a:p>
          <a:p>
            <a:pPr marL="259079">
              <a:lnSpc>
                <a:spcPts val="1240"/>
              </a:lnSpc>
            </a:pPr>
            <a:r>
              <a:rPr dirty="0" sz="1050" spc="10">
                <a:solidFill>
                  <a:srgbClr val="0000FF"/>
                </a:solidFill>
                <a:latin typeface="Courier New"/>
                <a:cs typeface="Courier New"/>
              </a:rPr>
              <a:t>int </a:t>
            </a:r>
            <a:r>
              <a:rPr dirty="0" sz="1050" spc="10">
                <a:latin typeface="Courier New"/>
                <a:cs typeface="Courier New"/>
              </a:rPr>
              <a:t>count </a:t>
            </a:r>
            <a:r>
              <a:rPr dirty="0" sz="1050" spc="15">
                <a:latin typeface="Courier New"/>
                <a:cs typeface="Courier New"/>
              </a:rPr>
              <a:t>=</a:t>
            </a:r>
            <a:r>
              <a:rPr dirty="0" sz="1050" spc="20">
                <a:latin typeface="Courier New"/>
                <a:cs typeface="Courier New"/>
              </a:rPr>
              <a:t> </a:t>
            </a:r>
            <a:r>
              <a:rPr dirty="0" sz="1050" spc="15">
                <a:latin typeface="Courier New"/>
                <a:cs typeface="Courier New"/>
              </a:rPr>
              <a:t>0;</a:t>
            </a:r>
            <a:endParaRPr sz="1050">
              <a:latin typeface="Courier New"/>
              <a:cs typeface="Courier New"/>
            </a:endParaRPr>
          </a:p>
          <a:p>
            <a:pPr marL="588010" marR="3833495" indent="-329565">
              <a:lnSpc>
                <a:spcPts val="1220"/>
              </a:lnSpc>
              <a:spcBef>
                <a:spcPts val="55"/>
              </a:spcBef>
            </a:pPr>
            <a:r>
              <a:rPr dirty="0" sz="1050" spc="10">
                <a:solidFill>
                  <a:srgbClr val="0000FF"/>
                </a:solidFill>
                <a:latin typeface="Courier New"/>
                <a:cs typeface="Courier New"/>
              </a:rPr>
              <a:t>while </a:t>
            </a:r>
            <a:r>
              <a:rPr dirty="0" sz="1050" spc="10">
                <a:latin typeface="Courier New"/>
                <a:cs typeface="Courier New"/>
              </a:rPr>
              <a:t>(count </a:t>
            </a:r>
            <a:r>
              <a:rPr dirty="0" sz="1050" spc="15">
                <a:latin typeface="Courier New"/>
                <a:cs typeface="Courier New"/>
              </a:rPr>
              <a:t>&lt; </a:t>
            </a:r>
            <a:r>
              <a:rPr dirty="0" sz="1050" spc="10">
                <a:latin typeface="Courier New"/>
                <a:cs typeface="Courier New"/>
              </a:rPr>
              <a:t>array1.</a:t>
            </a:r>
            <a:r>
              <a:rPr dirty="0" sz="1050" spc="10">
                <a:solidFill>
                  <a:srgbClr val="008000"/>
                </a:solidFill>
                <a:latin typeface="Courier New"/>
                <a:cs typeface="Courier New"/>
              </a:rPr>
              <a:t>length</a:t>
            </a:r>
            <a:r>
              <a:rPr dirty="0" sz="1050" spc="10">
                <a:latin typeface="Courier New"/>
                <a:cs typeface="Courier New"/>
              </a:rPr>
              <a:t>) </a:t>
            </a:r>
            <a:r>
              <a:rPr dirty="0" sz="1050" spc="15">
                <a:latin typeface="Courier New"/>
                <a:cs typeface="Courier New"/>
              </a:rPr>
              <a:t>{  </a:t>
            </a:r>
            <a:r>
              <a:rPr dirty="0" sz="1050" spc="15">
                <a:solidFill>
                  <a:srgbClr val="0000FF"/>
                </a:solidFill>
                <a:latin typeface="Courier New"/>
                <a:cs typeface="Courier New"/>
              </a:rPr>
              <a:t>if </a:t>
            </a:r>
            <a:r>
              <a:rPr dirty="0" sz="1050" spc="10">
                <a:latin typeface="Courier New"/>
                <a:cs typeface="Courier New"/>
              </a:rPr>
              <a:t>(array1[count] </a:t>
            </a:r>
            <a:r>
              <a:rPr dirty="0" sz="1050" spc="15">
                <a:latin typeface="Courier New"/>
                <a:cs typeface="Courier New"/>
              </a:rPr>
              <a:t>== 1)</a:t>
            </a:r>
            <a:r>
              <a:rPr dirty="0" sz="1050" spc="-15">
                <a:latin typeface="Courier New"/>
                <a:cs typeface="Courier New"/>
              </a:rPr>
              <a:t> </a:t>
            </a:r>
            <a:r>
              <a:rPr dirty="0" sz="1050" spc="15">
                <a:latin typeface="Courier New"/>
                <a:cs typeface="Courier New"/>
              </a:rPr>
              <a:t>{</a:t>
            </a:r>
            <a:endParaRPr sz="1050">
              <a:latin typeface="Courier New"/>
              <a:cs typeface="Courier New"/>
            </a:endParaRPr>
          </a:p>
          <a:p>
            <a:pPr marL="917575">
              <a:lnSpc>
                <a:spcPts val="1175"/>
              </a:lnSpc>
            </a:pPr>
            <a:r>
              <a:rPr dirty="0" sz="1050" spc="10">
                <a:solidFill>
                  <a:srgbClr val="0000FF"/>
                </a:solidFill>
                <a:latin typeface="Courier New"/>
                <a:cs typeface="Courier New"/>
              </a:rPr>
              <a:t>break</a:t>
            </a:r>
            <a:r>
              <a:rPr dirty="0" sz="1050" spc="10">
                <a:latin typeface="Courier New"/>
                <a:cs typeface="Courier New"/>
              </a:rPr>
              <a:t>;</a:t>
            </a:r>
            <a:endParaRPr sz="1050">
              <a:latin typeface="Courier New"/>
              <a:cs typeface="Courier New"/>
            </a:endParaRPr>
          </a:p>
          <a:p>
            <a:pPr marL="588010">
              <a:lnSpc>
                <a:spcPts val="1225"/>
              </a:lnSpc>
            </a:pPr>
            <a:r>
              <a:rPr dirty="0" sz="1050" spc="15">
                <a:latin typeface="Courier New"/>
                <a:cs typeface="Courier New"/>
              </a:rPr>
              <a:t>}</a:t>
            </a:r>
            <a:endParaRPr sz="1050">
              <a:latin typeface="Courier New"/>
              <a:cs typeface="Courier New"/>
            </a:endParaRPr>
          </a:p>
          <a:p>
            <a:pPr marL="588010">
              <a:lnSpc>
                <a:spcPts val="1225"/>
              </a:lnSpc>
            </a:pPr>
            <a:r>
              <a:rPr dirty="0" sz="1050" spc="10">
                <a:latin typeface="Courier New"/>
                <a:cs typeface="Courier New"/>
              </a:rPr>
              <a:t>array2[count] </a:t>
            </a:r>
            <a:r>
              <a:rPr dirty="0" sz="1050" spc="15">
                <a:latin typeface="Courier New"/>
                <a:cs typeface="Courier New"/>
              </a:rPr>
              <a:t>= </a:t>
            </a:r>
            <a:r>
              <a:rPr dirty="0" sz="1050" spc="10">
                <a:latin typeface="Courier New"/>
                <a:cs typeface="Courier New"/>
              </a:rPr>
              <a:t>(</a:t>
            </a:r>
            <a:r>
              <a:rPr dirty="0" sz="1050" spc="10">
                <a:solidFill>
                  <a:srgbClr val="0000FF"/>
                </a:solidFill>
                <a:latin typeface="Courier New"/>
                <a:cs typeface="Courier New"/>
              </a:rPr>
              <a:t>float</a:t>
            </a:r>
            <a:r>
              <a:rPr dirty="0" sz="1050" spc="10">
                <a:latin typeface="Courier New"/>
                <a:cs typeface="Courier New"/>
              </a:rPr>
              <a:t>)</a:t>
            </a:r>
            <a:r>
              <a:rPr dirty="0" sz="1050" spc="20">
                <a:latin typeface="Courier New"/>
                <a:cs typeface="Courier New"/>
              </a:rPr>
              <a:t> </a:t>
            </a:r>
            <a:r>
              <a:rPr dirty="0" sz="1050" spc="10">
                <a:latin typeface="Courier New"/>
                <a:cs typeface="Courier New"/>
              </a:rPr>
              <a:t>array2[count++];</a:t>
            </a:r>
            <a:endParaRPr sz="1050">
              <a:latin typeface="Courier New"/>
              <a:cs typeface="Courier New"/>
            </a:endParaRPr>
          </a:p>
          <a:p>
            <a:pPr marL="259079">
              <a:lnSpc>
                <a:spcPts val="1240"/>
              </a:lnSpc>
            </a:pPr>
            <a:r>
              <a:rPr dirty="0" sz="1050" spc="15">
                <a:latin typeface="Courier New"/>
                <a:cs typeface="Courier New"/>
              </a:rPr>
              <a:t>}</a:t>
            </a:r>
            <a:endParaRPr sz="1050">
              <a:latin typeface="Courier New"/>
              <a:cs typeface="Courier New"/>
            </a:endParaRPr>
          </a:p>
          <a:p>
            <a:pPr algn="just" marL="12700" marR="311785">
              <a:lnSpc>
                <a:spcPct val="103499"/>
              </a:lnSpc>
              <a:spcBef>
                <a:spcPts val="655"/>
              </a:spcBef>
            </a:pPr>
            <a:r>
              <a:rPr dirty="0" sz="1450" spc="-10">
                <a:latin typeface="Times New Roman"/>
                <a:cs typeface="Times New Roman"/>
              </a:rPr>
              <a:t>The</a:t>
            </a:r>
            <a:r>
              <a:rPr dirty="0" sz="1450">
                <a:latin typeface="Times New Roman"/>
                <a:cs typeface="Times New Roman"/>
              </a:rPr>
              <a:t> </a:t>
            </a:r>
            <a:r>
              <a:rPr dirty="0" sz="1450" spc="-15">
                <a:latin typeface="Courier New"/>
                <a:cs typeface="Courier New"/>
              </a:rPr>
              <a:t>continue</a:t>
            </a:r>
            <a:r>
              <a:rPr dirty="0" sz="1450" spc="-505">
                <a:latin typeface="Courier New"/>
                <a:cs typeface="Courier New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keyword</a:t>
            </a:r>
            <a:r>
              <a:rPr dirty="0" sz="1450" spc="5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starts</a:t>
            </a:r>
            <a:r>
              <a:rPr dirty="0" sz="1450" spc="5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the</a:t>
            </a:r>
            <a:r>
              <a:rPr dirty="0" sz="1450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loop</a:t>
            </a:r>
            <a:r>
              <a:rPr dirty="0" sz="1450" spc="5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over</a:t>
            </a:r>
            <a:r>
              <a:rPr dirty="0" sz="1450" spc="5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at</a:t>
            </a:r>
            <a:r>
              <a:rPr dirty="0" sz="1450" spc="5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the</a:t>
            </a:r>
            <a:r>
              <a:rPr dirty="0" sz="1450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next</a:t>
            </a:r>
            <a:r>
              <a:rPr dirty="0" sz="1450" spc="5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iteration.</a:t>
            </a:r>
            <a:r>
              <a:rPr dirty="0" sz="1450" spc="5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For</a:t>
            </a:r>
            <a:r>
              <a:rPr dirty="0" sz="1450" spc="5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Courier New"/>
                <a:cs typeface="Courier New"/>
              </a:rPr>
              <a:t>do</a:t>
            </a:r>
            <a:r>
              <a:rPr dirty="0" sz="1450" spc="-509">
                <a:latin typeface="Courier New"/>
                <a:cs typeface="Courier New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and</a:t>
            </a:r>
            <a:r>
              <a:rPr dirty="0" sz="1450" spc="5">
                <a:latin typeface="Times New Roman"/>
                <a:cs typeface="Times New Roman"/>
              </a:rPr>
              <a:t> </a:t>
            </a:r>
            <a:r>
              <a:rPr dirty="0" sz="1450" spc="-15">
                <a:latin typeface="Courier New"/>
                <a:cs typeface="Courier New"/>
              </a:rPr>
              <a:t>while  </a:t>
            </a:r>
            <a:r>
              <a:rPr dirty="0" sz="1450" spc="-10">
                <a:latin typeface="Times New Roman"/>
                <a:cs typeface="Times New Roman"/>
              </a:rPr>
              <a:t>loops, this means that the execution </a:t>
            </a:r>
            <a:r>
              <a:rPr dirty="0" sz="1450" spc="-5">
                <a:latin typeface="Times New Roman"/>
                <a:cs typeface="Times New Roman"/>
              </a:rPr>
              <a:t>of </a:t>
            </a:r>
            <a:r>
              <a:rPr dirty="0" sz="1450" spc="-10">
                <a:latin typeface="Times New Roman"/>
                <a:cs typeface="Times New Roman"/>
              </a:rPr>
              <a:t>the block statement starts over again; with </a:t>
            </a:r>
            <a:r>
              <a:rPr dirty="0" sz="1450" spc="-10">
                <a:latin typeface="Courier New"/>
                <a:cs typeface="Courier New"/>
              </a:rPr>
              <a:t>for  </a:t>
            </a:r>
            <a:r>
              <a:rPr dirty="0" sz="1450" spc="-10">
                <a:latin typeface="Times New Roman"/>
                <a:cs typeface="Times New Roman"/>
              </a:rPr>
              <a:t>loops, the increment expression is evaluated, and then the block statement is</a:t>
            </a:r>
            <a:r>
              <a:rPr dirty="0" sz="1450" spc="155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executed.</a:t>
            </a:r>
            <a:endParaRPr sz="1450">
              <a:latin typeface="Times New Roman"/>
              <a:cs typeface="Times New Roman"/>
            </a:endParaRPr>
          </a:p>
          <a:p>
            <a:pPr marL="12700" marR="73660">
              <a:lnSpc>
                <a:spcPct val="99300"/>
              </a:lnSpc>
              <a:spcBef>
                <a:spcPts val="650"/>
              </a:spcBef>
            </a:pPr>
            <a:r>
              <a:rPr dirty="0" sz="1450" spc="-10">
                <a:latin typeface="Times New Roman"/>
                <a:cs typeface="Times New Roman"/>
              </a:rPr>
              <a:t>The </a:t>
            </a:r>
            <a:r>
              <a:rPr dirty="0" sz="1450" spc="-15">
                <a:latin typeface="Courier New"/>
                <a:cs typeface="Courier New"/>
              </a:rPr>
              <a:t>continue</a:t>
            </a:r>
            <a:r>
              <a:rPr dirty="0" sz="1450" spc="-390">
                <a:latin typeface="Courier New"/>
                <a:cs typeface="Courier New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keyword is useful when you want to make </a:t>
            </a:r>
            <a:r>
              <a:rPr dirty="0" sz="1450" spc="-5">
                <a:latin typeface="Times New Roman"/>
                <a:cs typeface="Times New Roman"/>
              </a:rPr>
              <a:t>a </a:t>
            </a:r>
            <a:r>
              <a:rPr dirty="0" sz="1450" spc="-10">
                <a:latin typeface="Times New Roman"/>
                <a:cs typeface="Times New Roman"/>
              </a:rPr>
              <a:t>special case </a:t>
            </a:r>
            <a:r>
              <a:rPr dirty="0" sz="1450" spc="-5">
                <a:latin typeface="Times New Roman"/>
                <a:cs typeface="Times New Roman"/>
              </a:rPr>
              <a:t>out of </a:t>
            </a:r>
            <a:r>
              <a:rPr dirty="0" sz="1450" spc="-10">
                <a:latin typeface="Times New Roman"/>
                <a:cs typeface="Times New Roman"/>
              </a:rPr>
              <a:t>elements  within </a:t>
            </a:r>
            <a:r>
              <a:rPr dirty="0" sz="1450" spc="-5">
                <a:latin typeface="Times New Roman"/>
                <a:cs typeface="Times New Roman"/>
              </a:rPr>
              <a:t>a </a:t>
            </a:r>
            <a:r>
              <a:rPr dirty="0" sz="1450" spc="-10">
                <a:latin typeface="Times New Roman"/>
                <a:cs typeface="Times New Roman"/>
              </a:rPr>
              <a:t>loop. </a:t>
            </a:r>
            <a:r>
              <a:rPr dirty="0" sz="1450" spc="-25">
                <a:latin typeface="Times New Roman"/>
                <a:cs typeface="Times New Roman"/>
              </a:rPr>
              <a:t>With </a:t>
            </a:r>
            <a:r>
              <a:rPr dirty="0" sz="1450" spc="-10">
                <a:latin typeface="Times New Roman"/>
                <a:cs typeface="Times New Roman"/>
              </a:rPr>
              <a:t>the previous example </a:t>
            </a:r>
            <a:r>
              <a:rPr dirty="0" sz="1450" spc="-5">
                <a:latin typeface="Times New Roman"/>
                <a:cs typeface="Times New Roman"/>
              </a:rPr>
              <a:t>of </a:t>
            </a:r>
            <a:r>
              <a:rPr dirty="0" sz="1450" spc="-10">
                <a:latin typeface="Times New Roman"/>
                <a:cs typeface="Times New Roman"/>
              </a:rPr>
              <a:t>copying </a:t>
            </a:r>
            <a:r>
              <a:rPr dirty="0" sz="1450" spc="-5">
                <a:latin typeface="Times New Roman"/>
                <a:cs typeface="Times New Roman"/>
              </a:rPr>
              <a:t>one </a:t>
            </a:r>
            <a:r>
              <a:rPr dirty="0" sz="1450" spc="-10">
                <a:latin typeface="Times New Roman"/>
                <a:cs typeface="Times New Roman"/>
              </a:rPr>
              <a:t>array to </a:t>
            </a:r>
            <a:r>
              <a:rPr dirty="0" sz="1450" spc="-15">
                <a:latin typeface="Times New Roman"/>
                <a:cs typeface="Times New Roman"/>
              </a:rPr>
              <a:t>another, </a:t>
            </a:r>
            <a:r>
              <a:rPr dirty="0" sz="1450" spc="-10">
                <a:latin typeface="Times New Roman"/>
                <a:cs typeface="Times New Roman"/>
              </a:rPr>
              <a:t>you could test  for whether the current element is equal to 1 and use </a:t>
            </a:r>
            <a:r>
              <a:rPr dirty="0" sz="1450" spc="-15">
                <a:latin typeface="Courier New"/>
                <a:cs typeface="Courier New"/>
              </a:rPr>
              <a:t>continue</a:t>
            </a:r>
            <a:r>
              <a:rPr dirty="0" sz="1450" spc="-335">
                <a:latin typeface="Courier New"/>
                <a:cs typeface="Courier New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to restart the loop after</a:t>
            </a:r>
            <a:endParaRPr sz="145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31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 </a:t>
            </a:r>
            <a:r>
              <a:rPr dirty="0"/>
              <a:t>21</a:t>
            </a:r>
            <a:r>
              <a:rPr dirty="0"/>
              <a:t> of</a:t>
            </a:r>
            <a:r>
              <a:rPr dirty="0" spc="-90"/>
              <a:t> </a:t>
            </a:r>
            <a:r>
              <a:rPr dirty="0"/>
              <a:t>23</a:t>
            </a:r>
          </a:p>
        </p:txBody>
      </p:sp>
      <p:sp>
        <p:nvSpPr>
          <p:cNvPr id="2" name="object 2"/>
          <p:cNvSpPr txBox="1"/>
          <p:nvPr/>
        </p:nvSpPr>
        <p:spPr>
          <a:xfrm>
            <a:off x="444496" y="417184"/>
            <a:ext cx="6656705" cy="9693275"/>
          </a:xfrm>
          <a:prstGeom prst="rect">
            <a:avLst/>
          </a:prstGeom>
        </p:spPr>
        <p:txBody>
          <a:bodyPr wrap="square" lIns="0" tIns="26670" rIns="0" bIns="0" rtlCol="0" vert="horz">
            <a:spAutoFit/>
          </a:bodyPr>
          <a:lstStyle/>
          <a:p>
            <a:pPr marL="12700" marR="347980">
              <a:lnSpc>
                <a:spcPts val="1660"/>
              </a:lnSpc>
              <a:spcBef>
                <a:spcPts val="210"/>
              </a:spcBef>
            </a:pPr>
            <a:r>
              <a:rPr dirty="0" sz="1450" spc="-10">
                <a:latin typeface="Times New Roman"/>
                <a:cs typeface="Times New Roman"/>
              </a:rPr>
              <a:t>every 1 so that the resulting array never contains </a:t>
            </a:r>
            <a:r>
              <a:rPr dirty="0" sz="1450" spc="-5">
                <a:latin typeface="Times New Roman"/>
                <a:cs typeface="Times New Roman"/>
              </a:rPr>
              <a:t>0. </a:t>
            </a:r>
            <a:r>
              <a:rPr dirty="0" sz="1450" spc="-10">
                <a:latin typeface="Times New Roman"/>
                <a:cs typeface="Times New Roman"/>
              </a:rPr>
              <a:t>Note that because you’re skipping  elements in the first </a:t>
            </a:r>
            <a:r>
              <a:rPr dirty="0" sz="1450" spc="-25">
                <a:latin typeface="Times New Roman"/>
                <a:cs typeface="Times New Roman"/>
              </a:rPr>
              <a:t>array, </a:t>
            </a:r>
            <a:r>
              <a:rPr dirty="0" sz="1450" spc="-10">
                <a:latin typeface="Times New Roman"/>
                <a:cs typeface="Times New Roman"/>
              </a:rPr>
              <a:t>you now have to keep track </a:t>
            </a:r>
            <a:r>
              <a:rPr dirty="0" sz="1450" spc="-5">
                <a:latin typeface="Times New Roman"/>
                <a:cs typeface="Times New Roman"/>
              </a:rPr>
              <a:t>of </a:t>
            </a:r>
            <a:r>
              <a:rPr dirty="0" sz="1450" spc="-10">
                <a:latin typeface="Times New Roman"/>
                <a:cs typeface="Times New Roman"/>
              </a:rPr>
              <a:t>two </a:t>
            </a:r>
            <a:r>
              <a:rPr dirty="0" sz="1450" spc="-15">
                <a:latin typeface="Times New Roman"/>
                <a:cs typeface="Times New Roman"/>
              </a:rPr>
              <a:t>different </a:t>
            </a:r>
            <a:r>
              <a:rPr dirty="0" sz="1450" spc="-10">
                <a:latin typeface="Times New Roman"/>
                <a:cs typeface="Times New Roman"/>
              </a:rPr>
              <a:t>array</a:t>
            </a:r>
            <a:r>
              <a:rPr dirty="0" sz="1450" spc="180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counters:</a:t>
            </a:r>
            <a:endParaRPr sz="145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35"/>
              </a:spcBef>
            </a:pPr>
            <a:endParaRPr sz="2150">
              <a:latin typeface="Times New Roman"/>
              <a:cs typeface="Times New Roman"/>
            </a:endParaRPr>
          </a:p>
          <a:p>
            <a:pPr marL="259079" marR="5154930">
              <a:lnSpc>
                <a:spcPts val="1220"/>
              </a:lnSpc>
            </a:pPr>
            <a:r>
              <a:rPr dirty="0" sz="1050" spc="10">
                <a:solidFill>
                  <a:srgbClr val="0000FF"/>
                </a:solidFill>
                <a:latin typeface="Courier New"/>
                <a:cs typeface="Courier New"/>
              </a:rPr>
              <a:t>int </a:t>
            </a:r>
            <a:r>
              <a:rPr dirty="0" sz="1050" spc="10">
                <a:latin typeface="Courier New"/>
                <a:cs typeface="Courier New"/>
              </a:rPr>
              <a:t>count </a:t>
            </a:r>
            <a:r>
              <a:rPr dirty="0" sz="1050" spc="15">
                <a:latin typeface="Courier New"/>
                <a:cs typeface="Courier New"/>
              </a:rPr>
              <a:t>= 0;  </a:t>
            </a:r>
            <a:r>
              <a:rPr dirty="0" sz="1050" spc="10">
                <a:solidFill>
                  <a:srgbClr val="0000FF"/>
                </a:solidFill>
                <a:latin typeface="Courier New"/>
                <a:cs typeface="Courier New"/>
              </a:rPr>
              <a:t>int </a:t>
            </a:r>
            <a:r>
              <a:rPr dirty="0" sz="1050" spc="10">
                <a:latin typeface="Courier New"/>
                <a:cs typeface="Courier New"/>
              </a:rPr>
              <a:t>count2 </a:t>
            </a:r>
            <a:r>
              <a:rPr dirty="0" sz="1050" spc="15">
                <a:latin typeface="Courier New"/>
                <a:cs typeface="Courier New"/>
              </a:rPr>
              <a:t>=</a:t>
            </a:r>
            <a:r>
              <a:rPr dirty="0" sz="1050" spc="-35">
                <a:latin typeface="Courier New"/>
                <a:cs typeface="Courier New"/>
              </a:rPr>
              <a:t> </a:t>
            </a:r>
            <a:r>
              <a:rPr dirty="0" sz="1050" spc="15">
                <a:latin typeface="Courier New"/>
                <a:cs typeface="Courier New"/>
              </a:rPr>
              <a:t>0;</a:t>
            </a:r>
            <a:endParaRPr sz="1050">
              <a:latin typeface="Courier New"/>
              <a:cs typeface="Courier New"/>
            </a:endParaRPr>
          </a:p>
          <a:p>
            <a:pPr marL="588010" marR="3591560" indent="-329565">
              <a:lnSpc>
                <a:spcPts val="1220"/>
              </a:lnSpc>
              <a:spcBef>
                <a:spcPts val="10"/>
              </a:spcBef>
            </a:pPr>
            <a:r>
              <a:rPr dirty="0" sz="1050" spc="10">
                <a:solidFill>
                  <a:srgbClr val="0000FF"/>
                </a:solidFill>
                <a:latin typeface="Courier New"/>
                <a:cs typeface="Courier New"/>
              </a:rPr>
              <a:t>while </a:t>
            </a:r>
            <a:r>
              <a:rPr dirty="0" sz="1050" spc="10">
                <a:latin typeface="Courier New"/>
                <a:cs typeface="Courier New"/>
              </a:rPr>
              <a:t>(count++ </a:t>
            </a:r>
            <a:r>
              <a:rPr dirty="0" sz="1050" spc="15">
                <a:latin typeface="Courier New"/>
                <a:cs typeface="Courier New"/>
              </a:rPr>
              <a:t>&lt;= </a:t>
            </a:r>
            <a:r>
              <a:rPr dirty="0" sz="1050" spc="10">
                <a:latin typeface="Courier New"/>
                <a:cs typeface="Courier New"/>
              </a:rPr>
              <a:t>array1.</a:t>
            </a:r>
            <a:r>
              <a:rPr dirty="0" sz="1050" spc="10">
                <a:solidFill>
                  <a:srgbClr val="008000"/>
                </a:solidFill>
                <a:latin typeface="Courier New"/>
                <a:cs typeface="Courier New"/>
              </a:rPr>
              <a:t>length</a:t>
            </a:r>
            <a:r>
              <a:rPr dirty="0" sz="1050" spc="10">
                <a:latin typeface="Courier New"/>
                <a:cs typeface="Courier New"/>
              </a:rPr>
              <a:t>) </a:t>
            </a:r>
            <a:r>
              <a:rPr dirty="0" sz="1050" spc="15">
                <a:latin typeface="Courier New"/>
                <a:cs typeface="Courier New"/>
              </a:rPr>
              <a:t>{  </a:t>
            </a:r>
            <a:r>
              <a:rPr dirty="0" sz="1050" spc="15">
                <a:solidFill>
                  <a:srgbClr val="0000FF"/>
                </a:solidFill>
                <a:latin typeface="Courier New"/>
                <a:cs typeface="Courier New"/>
              </a:rPr>
              <a:t>if </a:t>
            </a:r>
            <a:r>
              <a:rPr dirty="0" sz="1050" spc="10">
                <a:latin typeface="Courier New"/>
                <a:cs typeface="Courier New"/>
              </a:rPr>
              <a:t>(array1[count] </a:t>
            </a:r>
            <a:r>
              <a:rPr dirty="0" sz="1050" spc="15">
                <a:latin typeface="Courier New"/>
                <a:cs typeface="Courier New"/>
              </a:rPr>
              <a:t>== 1)</a:t>
            </a:r>
            <a:r>
              <a:rPr dirty="0" sz="1050" spc="-5">
                <a:latin typeface="Courier New"/>
                <a:cs typeface="Courier New"/>
              </a:rPr>
              <a:t> </a:t>
            </a:r>
            <a:r>
              <a:rPr dirty="0" sz="1050" spc="15">
                <a:latin typeface="Courier New"/>
                <a:cs typeface="Courier New"/>
              </a:rPr>
              <a:t>{</a:t>
            </a:r>
            <a:endParaRPr sz="1050">
              <a:latin typeface="Courier New"/>
              <a:cs typeface="Courier New"/>
            </a:endParaRPr>
          </a:p>
          <a:p>
            <a:pPr marL="835025">
              <a:lnSpc>
                <a:spcPts val="1175"/>
              </a:lnSpc>
            </a:pPr>
            <a:r>
              <a:rPr dirty="0" sz="1050" spc="10">
                <a:solidFill>
                  <a:srgbClr val="0000FF"/>
                </a:solidFill>
                <a:latin typeface="Courier New"/>
                <a:cs typeface="Courier New"/>
              </a:rPr>
              <a:t>continue</a:t>
            </a:r>
            <a:r>
              <a:rPr dirty="0" sz="1050" spc="10">
                <a:latin typeface="Courier New"/>
                <a:cs typeface="Courier New"/>
              </a:rPr>
              <a:t>;</a:t>
            </a:r>
            <a:endParaRPr sz="1050">
              <a:latin typeface="Courier New"/>
              <a:cs typeface="Courier New"/>
            </a:endParaRPr>
          </a:p>
          <a:p>
            <a:pPr marL="588010">
              <a:lnSpc>
                <a:spcPts val="1225"/>
              </a:lnSpc>
            </a:pPr>
            <a:r>
              <a:rPr dirty="0" sz="1050" spc="15">
                <a:latin typeface="Courier New"/>
                <a:cs typeface="Courier New"/>
              </a:rPr>
              <a:t>}</a:t>
            </a:r>
            <a:endParaRPr sz="1050">
              <a:latin typeface="Courier New"/>
              <a:cs typeface="Courier New"/>
            </a:endParaRPr>
          </a:p>
          <a:p>
            <a:pPr marL="588010">
              <a:lnSpc>
                <a:spcPts val="1225"/>
              </a:lnSpc>
            </a:pPr>
            <a:r>
              <a:rPr dirty="0" sz="1050" spc="10">
                <a:latin typeface="Courier New"/>
                <a:cs typeface="Courier New"/>
              </a:rPr>
              <a:t>array2[count2++] </a:t>
            </a:r>
            <a:r>
              <a:rPr dirty="0" sz="1050" spc="15">
                <a:latin typeface="Courier New"/>
                <a:cs typeface="Courier New"/>
              </a:rPr>
              <a:t>= </a:t>
            </a:r>
            <a:r>
              <a:rPr dirty="0" sz="1050" spc="10">
                <a:latin typeface="Courier New"/>
                <a:cs typeface="Courier New"/>
              </a:rPr>
              <a:t>(</a:t>
            </a:r>
            <a:r>
              <a:rPr dirty="0" sz="1050" spc="10">
                <a:solidFill>
                  <a:srgbClr val="0000FF"/>
                </a:solidFill>
                <a:latin typeface="Courier New"/>
                <a:cs typeface="Courier New"/>
              </a:rPr>
              <a:t>float</a:t>
            </a:r>
            <a:r>
              <a:rPr dirty="0" sz="1050" spc="10">
                <a:latin typeface="Courier New"/>
                <a:cs typeface="Courier New"/>
              </a:rPr>
              <a:t>)</a:t>
            </a:r>
            <a:r>
              <a:rPr dirty="0" sz="1050" spc="20">
                <a:latin typeface="Courier New"/>
                <a:cs typeface="Courier New"/>
              </a:rPr>
              <a:t> </a:t>
            </a:r>
            <a:r>
              <a:rPr dirty="0" sz="1050" spc="10">
                <a:latin typeface="Courier New"/>
                <a:cs typeface="Courier New"/>
              </a:rPr>
              <a:t>array1[count];</a:t>
            </a:r>
            <a:endParaRPr sz="1050">
              <a:latin typeface="Courier New"/>
              <a:cs typeface="Courier New"/>
            </a:endParaRPr>
          </a:p>
          <a:p>
            <a:pPr marL="259079">
              <a:lnSpc>
                <a:spcPts val="1240"/>
              </a:lnSpc>
            </a:pPr>
            <a:r>
              <a:rPr dirty="0" sz="1050" spc="15">
                <a:latin typeface="Courier New"/>
                <a:cs typeface="Courier New"/>
              </a:rPr>
              <a:t>}</a:t>
            </a:r>
            <a:endParaRPr sz="1050">
              <a:latin typeface="Courier New"/>
              <a:cs typeface="Courier New"/>
            </a:endParaRP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sz="125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dirty="0" sz="1650" spc="-5" b="1">
                <a:latin typeface="Times New Roman"/>
                <a:cs typeface="Times New Roman"/>
              </a:rPr>
              <a:t>Labeled </a:t>
            </a:r>
            <a:r>
              <a:rPr dirty="0" sz="1650" b="1">
                <a:latin typeface="Times New Roman"/>
                <a:cs typeface="Times New Roman"/>
              </a:rPr>
              <a:t>Loops</a:t>
            </a:r>
            <a:endParaRPr sz="1650">
              <a:latin typeface="Times New Roman"/>
              <a:cs typeface="Times New Roman"/>
            </a:endParaRPr>
          </a:p>
          <a:p>
            <a:pPr marL="12700" marR="33020">
              <a:lnSpc>
                <a:spcPct val="103499"/>
              </a:lnSpc>
              <a:spcBef>
                <a:spcPts val="605"/>
              </a:spcBef>
            </a:pPr>
            <a:r>
              <a:rPr dirty="0" sz="1450" spc="-10">
                <a:latin typeface="Times New Roman"/>
                <a:cs typeface="Times New Roman"/>
              </a:rPr>
              <a:t>Both </a:t>
            </a:r>
            <a:r>
              <a:rPr dirty="0" sz="1450" spc="-15">
                <a:latin typeface="Courier New"/>
                <a:cs typeface="Courier New"/>
              </a:rPr>
              <a:t>break </a:t>
            </a:r>
            <a:r>
              <a:rPr dirty="0" sz="1450" spc="-10">
                <a:latin typeface="Times New Roman"/>
                <a:cs typeface="Times New Roman"/>
              </a:rPr>
              <a:t>and </a:t>
            </a:r>
            <a:r>
              <a:rPr dirty="0" sz="1450" spc="-15">
                <a:latin typeface="Courier New"/>
                <a:cs typeface="Courier New"/>
              </a:rPr>
              <a:t>continue </a:t>
            </a:r>
            <a:r>
              <a:rPr dirty="0" sz="1450" spc="-10">
                <a:latin typeface="Times New Roman"/>
                <a:cs typeface="Times New Roman"/>
              </a:rPr>
              <a:t>can have an optional label that indicates where to resume  execution </a:t>
            </a:r>
            <a:r>
              <a:rPr dirty="0" sz="1450" spc="-5">
                <a:latin typeface="Times New Roman"/>
                <a:cs typeface="Times New Roman"/>
              </a:rPr>
              <a:t>of </a:t>
            </a:r>
            <a:r>
              <a:rPr dirty="0" sz="1450" spc="-10">
                <a:latin typeface="Times New Roman"/>
                <a:cs typeface="Times New Roman"/>
              </a:rPr>
              <a:t>the program. </a:t>
            </a:r>
            <a:r>
              <a:rPr dirty="0" sz="1450" spc="-15">
                <a:latin typeface="Times New Roman"/>
                <a:cs typeface="Times New Roman"/>
              </a:rPr>
              <a:t>Without </a:t>
            </a:r>
            <a:r>
              <a:rPr dirty="0" sz="1450" spc="-5">
                <a:latin typeface="Times New Roman"/>
                <a:cs typeface="Times New Roman"/>
              </a:rPr>
              <a:t>a </a:t>
            </a:r>
            <a:r>
              <a:rPr dirty="0" sz="1450" spc="-10">
                <a:latin typeface="Times New Roman"/>
                <a:cs typeface="Times New Roman"/>
              </a:rPr>
              <a:t>label, </a:t>
            </a:r>
            <a:r>
              <a:rPr dirty="0" sz="1450" spc="-15">
                <a:latin typeface="Courier New"/>
                <a:cs typeface="Courier New"/>
              </a:rPr>
              <a:t>break </a:t>
            </a:r>
            <a:r>
              <a:rPr dirty="0" sz="1450" spc="-10">
                <a:latin typeface="Times New Roman"/>
                <a:cs typeface="Times New Roman"/>
              </a:rPr>
              <a:t>jumps outside the nearest loop to an  enclosing loop </a:t>
            </a:r>
            <a:r>
              <a:rPr dirty="0" sz="1450" spc="-5">
                <a:latin typeface="Times New Roman"/>
                <a:cs typeface="Times New Roman"/>
              </a:rPr>
              <a:t>or </a:t>
            </a:r>
            <a:r>
              <a:rPr dirty="0" sz="1450" spc="-10">
                <a:latin typeface="Times New Roman"/>
                <a:cs typeface="Times New Roman"/>
              </a:rPr>
              <a:t>to the next statement outside the loop. The </a:t>
            </a:r>
            <a:r>
              <a:rPr dirty="0" sz="1450" spc="-15">
                <a:latin typeface="Courier New"/>
                <a:cs typeface="Courier New"/>
              </a:rPr>
              <a:t>continue</a:t>
            </a:r>
            <a:r>
              <a:rPr dirty="0" sz="1450" spc="-335">
                <a:latin typeface="Courier New"/>
                <a:cs typeface="Courier New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keyword restarts  the loop it is enclosed within. Using </a:t>
            </a:r>
            <a:r>
              <a:rPr dirty="0" sz="1450" spc="-15">
                <a:latin typeface="Courier New"/>
                <a:cs typeface="Courier New"/>
              </a:rPr>
              <a:t>break </a:t>
            </a:r>
            <a:r>
              <a:rPr dirty="0" sz="1450" spc="-10">
                <a:latin typeface="Times New Roman"/>
                <a:cs typeface="Times New Roman"/>
              </a:rPr>
              <a:t>and </a:t>
            </a:r>
            <a:r>
              <a:rPr dirty="0" sz="1450" spc="-15">
                <a:latin typeface="Courier New"/>
                <a:cs typeface="Courier New"/>
              </a:rPr>
              <a:t>continue </a:t>
            </a:r>
            <a:r>
              <a:rPr dirty="0" sz="1450" spc="-10">
                <a:latin typeface="Times New Roman"/>
                <a:cs typeface="Times New Roman"/>
              </a:rPr>
              <a:t>with </a:t>
            </a:r>
            <a:r>
              <a:rPr dirty="0" sz="1450" spc="-5">
                <a:latin typeface="Times New Roman"/>
                <a:cs typeface="Times New Roman"/>
              </a:rPr>
              <a:t>a </a:t>
            </a:r>
            <a:r>
              <a:rPr dirty="0" sz="1450" spc="-10">
                <a:latin typeface="Times New Roman"/>
                <a:cs typeface="Times New Roman"/>
              </a:rPr>
              <a:t>label enables you to  use </a:t>
            </a:r>
            <a:r>
              <a:rPr dirty="0" sz="1450" spc="-15">
                <a:latin typeface="Courier New"/>
                <a:cs typeface="Courier New"/>
              </a:rPr>
              <a:t>break </a:t>
            </a:r>
            <a:r>
              <a:rPr dirty="0" sz="1450" spc="-10">
                <a:latin typeface="Times New Roman"/>
                <a:cs typeface="Times New Roman"/>
              </a:rPr>
              <a:t>to go to </a:t>
            </a:r>
            <a:r>
              <a:rPr dirty="0" sz="1450" spc="-5">
                <a:latin typeface="Times New Roman"/>
                <a:cs typeface="Times New Roman"/>
              </a:rPr>
              <a:t>a </a:t>
            </a:r>
            <a:r>
              <a:rPr dirty="0" sz="1450" spc="-10">
                <a:latin typeface="Times New Roman"/>
                <a:cs typeface="Times New Roman"/>
              </a:rPr>
              <a:t>point outside </a:t>
            </a:r>
            <a:r>
              <a:rPr dirty="0" sz="1450" spc="-5">
                <a:latin typeface="Times New Roman"/>
                <a:cs typeface="Times New Roman"/>
              </a:rPr>
              <a:t>a </a:t>
            </a:r>
            <a:r>
              <a:rPr dirty="0" sz="1450" spc="-10">
                <a:latin typeface="Times New Roman"/>
                <a:cs typeface="Times New Roman"/>
              </a:rPr>
              <a:t>nested loop </a:t>
            </a:r>
            <a:r>
              <a:rPr dirty="0" sz="1450" spc="-5">
                <a:latin typeface="Times New Roman"/>
                <a:cs typeface="Times New Roman"/>
              </a:rPr>
              <a:t>or </a:t>
            </a:r>
            <a:r>
              <a:rPr dirty="0" sz="1450" spc="-10">
                <a:latin typeface="Times New Roman"/>
                <a:cs typeface="Times New Roman"/>
              </a:rPr>
              <a:t>to use </a:t>
            </a:r>
            <a:r>
              <a:rPr dirty="0" sz="1450" spc="-15">
                <a:latin typeface="Courier New"/>
                <a:cs typeface="Courier New"/>
              </a:rPr>
              <a:t>continue </a:t>
            </a:r>
            <a:r>
              <a:rPr dirty="0" sz="1450" spc="-10">
                <a:latin typeface="Times New Roman"/>
                <a:cs typeface="Times New Roman"/>
              </a:rPr>
              <a:t>to go to </a:t>
            </a:r>
            <a:r>
              <a:rPr dirty="0" sz="1450" spc="-5">
                <a:latin typeface="Times New Roman"/>
                <a:cs typeface="Times New Roman"/>
              </a:rPr>
              <a:t>a </a:t>
            </a:r>
            <a:r>
              <a:rPr dirty="0" sz="1450" spc="-10">
                <a:latin typeface="Times New Roman"/>
                <a:cs typeface="Times New Roman"/>
              </a:rPr>
              <a:t>loop  outside the current</a:t>
            </a:r>
            <a:r>
              <a:rPr dirty="0" sz="1450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loop.</a:t>
            </a:r>
            <a:endParaRPr sz="1450">
              <a:latin typeface="Times New Roman"/>
              <a:cs typeface="Times New Roman"/>
            </a:endParaRPr>
          </a:p>
          <a:p>
            <a:pPr marL="12700" marR="36195">
              <a:lnSpc>
                <a:spcPct val="99300"/>
              </a:lnSpc>
              <a:spcBef>
                <a:spcPts val="650"/>
              </a:spcBef>
            </a:pPr>
            <a:r>
              <a:rPr dirty="0" sz="1450" spc="-60">
                <a:latin typeface="Times New Roman"/>
                <a:cs typeface="Times New Roman"/>
              </a:rPr>
              <a:t>To </a:t>
            </a:r>
            <a:r>
              <a:rPr dirty="0" sz="1450" spc="-10">
                <a:latin typeface="Times New Roman"/>
                <a:cs typeface="Times New Roman"/>
              </a:rPr>
              <a:t>use </a:t>
            </a:r>
            <a:r>
              <a:rPr dirty="0" sz="1450" spc="-5">
                <a:latin typeface="Times New Roman"/>
                <a:cs typeface="Times New Roman"/>
              </a:rPr>
              <a:t>a </a:t>
            </a:r>
            <a:r>
              <a:rPr dirty="0" sz="1450" spc="-10">
                <a:latin typeface="Times New Roman"/>
                <a:cs typeface="Times New Roman"/>
              </a:rPr>
              <a:t>labeled loop, add the label before the initial part </a:t>
            </a:r>
            <a:r>
              <a:rPr dirty="0" sz="1450" spc="-5">
                <a:latin typeface="Times New Roman"/>
                <a:cs typeface="Times New Roman"/>
              </a:rPr>
              <a:t>of </a:t>
            </a:r>
            <a:r>
              <a:rPr dirty="0" sz="1450" spc="-10">
                <a:latin typeface="Times New Roman"/>
                <a:cs typeface="Times New Roman"/>
              </a:rPr>
              <a:t>the loop with </a:t>
            </a:r>
            <a:r>
              <a:rPr dirty="0" sz="1450" spc="-5">
                <a:latin typeface="Times New Roman"/>
                <a:cs typeface="Times New Roman"/>
              </a:rPr>
              <a:t>a </a:t>
            </a:r>
            <a:r>
              <a:rPr dirty="0" sz="1450" spc="-10">
                <a:latin typeface="Times New Roman"/>
                <a:cs typeface="Times New Roman"/>
              </a:rPr>
              <a:t>colon between  the label and the loop. Then, when you use </a:t>
            </a:r>
            <a:r>
              <a:rPr dirty="0" sz="1450" spc="-15">
                <a:latin typeface="Courier New"/>
                <a:cs typeface="Courier New"/>
              </a:rPr>
              <a:t>break </a:t>
            </a:r>
            <a:r>
              <a:rPr dirty="0" sz="1450" spc="-5">
                <a:latin typeface="Times New Roman"/>
                <a:cs typeface="Times New Roman"/>
              </a:rPr>
              <a:t>or </a:t>
            </a:r>
            <a:r>
              <a:rPr dirty="0" sz="1450" spc="-15">
                <a:latin typeface="Courier New"/>
                <a:cs typeface="Courier New"/>
              </a:rPr>
              <a:t>continue</a:t>
            </a:r>
            <a:r>
              <a:rPr dirty="0" sz="1450" spc="-15">
                <a:latin typeface="Times New Roman"/>
                <a:cs typeface="Times New Roman"/>
              </a:rPr>
              <a:t>, </a:t>
            </a:r>
            <a:r>
              <a:rPr dirty="0" sz="1450" spc="-10">
                <a:latin typeface="Times New Roman"/>
                <a:cs typeface="Times New Roman"/>
              </a:rPr>
              <a:t>add the name </a:t>
            </a:r>
            <a:r>
              <a:rPr dirty="0" sz="1450" spc="-5">
                <a:latin typeface="Times New Roman"/>
                <a:cs typeface="Times New Roman"/>
              </a:rPr>
              <a:t>of </a:t>
            </a:r>
            <a:r>
              <a:rPr dirty="0" sz="1450" spc="-10">
                <a:latin typeface="Times New Roman"/>
                <a:cs typeface="Times New Roman"/>
              </a:rPr>
              <a:t>the  label after the keyword itself, as in the</a:t>
            </a:r>
            <a:r>
              <a:rPr dirty="0" sz="1450" spc="30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following:</a:t>
            </a:r>
            <a:endParaRPr sz="145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5"/>
              </a:spcBef>
            </a:pPr>
            <a:endParaRPr sz="2150">
              <a:latin typeface="Times New Roman"/>
              <a:cs typeface="Times New Roman"/>
            </a:endParaRPr>
          </a:p>
          <a:p>
            <a:pPr marL="588010" marR="3509645" indent="-329565">
              <a:lnSpc>
                <a:spcPts val="1220"/>
              </a:lnSpc>
            </a:pPr>
            <a:r>
              <a:rPr dirty="0" sz="1050" spc="10">
                <a:latin typeface="Courier New"/>
                <a:cs typeface="Courier New"/>
              </a:rPr>
              <a:t>out: </a:t>
            </a:r>
            <a:r>
              <a:rPr dirty="0" sz="1050" spc="10">
                <a:solidFill>
                  <a:srgbClr val="0000FF"/>
                </a:solidFill>
                <a:latin typeface="Courier New"/>
                <a:cs typeface="Courier New"/>
              </a:rPr>
              <a:t>for </a:t>
            </a:r>
            <a:r>
              <a:rPr dirty="0" sz="1050" spc="10">
                <a:latin typeface="Courier New"/>
                <a:cs typeface="Courier New"/>
              </a:rPr>
              <a:t>(</a:t>
            </a:r>
            <a:r>
              <a:rPr dirty="0" sz="1050" spc="10">
                <a:solidFill>
                  <a:srgbClr val="0000FF"/>
                </a:solidFill>
                <a:latin typeface="Courier New"/>
                <a:cs typeface="Courier New"/>
              </a:rPr>
              <a:t>int </a:t>
            </a:r>
            <a:r>
              <a:rPr dirty="0" sz="1050" spc="15">
                <a:latin typeface="Courier New"/>
                <a:cs typeface="Courier New"/>
              </a:rPr>
              <a:t>i = 0; i &lt; </a:t>
            </a:r>
            <a:r>
              <a:rPr dirty="0" sz="1050" spc="10">
                <a:latin typeface="Courier New"/>
                <a:cs typeface="Courier New"/>
              </a:rPr>
              <a:t>10; i++) </a:t>
            </a:r>
            <a:r>
              <a:rPr dirty="0" sz="1050" spc="15">
                <a:latin typeface="Courier New"/>
                <a:cs typeface="Courier New"/>
              </a:rPr>
              <a:t>{  </a:t>
            </a:r>
            <a:r>
              <a:rPr dirty="0" sz="1050" spc="10">
                <a:solidFill>
                  <a:srgbClr val="0000FF"/>
                </a:solidFill>
                <a:latin typeface="Courier New"/>
                <a:cs typeface="Courier New"/>
              </a:rPr>
              <a:t>for </a:t>
            </a:r>
            <a:r>
              <a:rPr dirty="0" sz="1050" spc="10">
                <a:latin typeface="Courier New"/>
                <a:cs typeface="Courier New"/>
              </a:rPr>
              <a:t>(</a:t>
            </a:r>
            <a:r>
              <a:rPr dirty="0" sz="1050" spc="10">
                <a:solidFill>
                  <a:srgbClr val="0000FF"/>
                </a:solidFill>
                <a:latin typeface="Courier New"/>
                <a:cs typeface="Courier New"/>
              </a:rPr>
              <a:t>int </a:t>
            </a:r>
            <a:r>
              <a:rPr dirty="0" sz="1050" spc="15">
                <a:latin typeface="Courier New"/>
                <a:cs typeface="Courier New"/>
              </a:rPr>
              <a:t>j = 0; j &lt; </a:t>
            </a:r>
            <a:r>
              <a:rPr dirty="0" sz="1050" spc="10">
                <a:latin typeface="Courier New"/>
                <a:cs typeface="Courier New"/>
              </a:rPr>
              <a:t>50; j++)</a:t>
            </a:r>
            <a:r>
              <a:rPr dirty="0" sz="1050" spc="5">
                <a:latin typeface="Courier New"/>
                <a:cs typeface="Courier New"/>
              </a:rPr>
              <a:t> </a:t>
            </a:r>
            <a:r>
              <a:rPr dirty="0" sz="1050" spc="15">
                <a:latin typeface="Courier New"/>
                <a:cs typeface="Courier New"/>
              </a:rPr>
              <a:t>{</a:t>
            </a:r>
            <a:endParaRPr sz="1050">
              <a:latin typeface="Courier New"/>
              <a:cs typeface="Courier New"/>
            </a:endParaRPr>
          </a:p>
          <a:p>
            <a:pPr marL="1246505" marR="4250055" indent="-329565">
              <a:lnSpc>
                <a:spcPts val="1220"/>
              </a:lnSpc>
              <a:spcBef>
                <a:spcPts val="10"/>
              </a:spcBef>
            </a:pPr>
            <a:r>
              <a:rPr dirty="0" sz="1050" spc="15">
                <a:solidFill>
                  <a:srgbClr val="0000FF"/>
                </a:solidFill>
                <a:latin typeface="Courier New"/>
                <a:cs typeface="Courier New"/>
              </a:rPr>
              <a:t>if </a:t>
            </a:r>
            <a:r>
              <a:rPr dirty="0" sz="1050" spc="15">
                <a:latin typeface="Courier New"/>
                <a:cs typeface="Courier New"/>
              </a:rPr>
              <a:t>(i * j &gt; </a:t>
            </a:r>
            <a:r>
              <a:rPr dirty="0" sz="1050" spc="10">
                <a:latin typeface="Courier New"/>
                <a:cs typeface="Courier New"/>
              </a:rPr>
              <a:t>400)</a:t>
            </a:r>
            <a:r>
              <a:rPr dirty="0" sz="1050" spc="-60">
                <a:latin typeface="Courier New"/>
                <a:cs typeface="Courier New"/>
              </a:rPr>
              <a:t> </a:t>
            </a:r>
            <a:r>
              <a:rPr dirty="0" sz="1050" spc="15">
                <a:latin typeface="Courier New"/>
                <a:cs typeface="Courier New"/>
              </a:rPr>
              <a:t>{  </a:t>
            </a:r>
            <a:r>
              <a:rPr dirty="0" sz="1050" spc="10">
                <a:solidFill>
                  <a:srgbClr val="0000FF"/>
                </a:solidFill>
                <a:latin typeface="Courier New"/>
                <a:cs typeface="Courier New"/>
              </a:rPr>
              <a:t>break</a:t>
            </a:r>
            <a:r>
              <a:rPr dirty="0" sz="1050">
                <a:solidFill>
                  <a:srgbClr val="0000FF"/>
                </a:solidFill>
                <a:latin typeface="Courier New"/>
                <a:cs typeface="Courier New"/>
              </a:rPr>
              <a:t> </a:t>
            </a:r>
            <a:r>
              <a:rPr dirty="0" sz="1050" spc="10">
                <a:latin typeface="Courier New"/>
                <a:cs typeface="Courier New"/>
              </a:rPr>
              <a:t>out;</a:t>
            </a:r>
            <a:endParaRPr sz="1050">
              <a:latin typeface="Courier New"/>
              <a:cs typeface="Courier New"/>
            </a:endParaRPr>
          </a:p>
          <a:p>
            <a:pPr marL="917575">
              <a:lnSpc>
                <a:spcPts val="1175"/>
              </a:lnSpc>
            </a:pPr>
            <a:r>
              <a:rPr dirty="0" sz="1050" spc="15">
                <a:latin typeface="Courier New"/>
                <a:cs typeface="Courier New"/>
              </a:rPr>
              <a:t>}</a:t>
            </a:r>
            <a:endParaRPr sz="1050">
              <a:latin typeface="Courier New"/>
              <a:cs typeface="Courier New"/>
            </a:endParaRPr>
          </a:p>
          <a:p>
            <a:pPr marL="588010">
              <a:lnSpc>
                <a:spcPts val="1225"/>
              </a:lnSpc>
            </a:pPr>
            <a:r>
              <a:rPr dirty="0" sz="1050" spc="15">
                <a:latin typeface="Courier New"/>
                <a:cs typeface="Courier New"/>
              </a:rPr>
              <a:t>}</a:t>
            </a:r>
            <a:endParaRPr sz="1050">
              <a:latin typeface="Courier New"/>
              <a:cs typeface="Courier New"/>
            </a:endParaRPr>
          </a:p>
          <a:p>
            <a:pPr marL="259079">
              <a:lnSpc>
                <a:spcPts val="1240"/>
              </a:lnSpc>
            </a:pPr>
            <a:r>
              <a:rPr dirty="0" sz="1050" spc="15">
                <a:latin typeface="Courier New"/>
                <a:cs typeface="Courier New"/>
              </a:rPr>
              <a:t>}</a:t>
            </a:r>
            <a:endParaRPr sz="1050">
              <a:latin typeface="Courier New"/>
              <a:cs typeface="Courier New"/>
            </a:endParaRPr>
          </a:p>
          <a:p>
            <a:pPr marL="12700" marR="90170">
              <a:lnSpc>
                <a:spcPct val="103499"/>
              </a:lnSpc>
              <a:spcBef>
                <a:spcPts val="655"/>
              </a:spcBef>
            </a:pPr>
            <a:r>
              <a:rPr dirty="0" sz="1450" spc="-10">
                <a:latin typeface="Times New Roman"/>
                <a:cs typeface="Times New Roman"/>
              </a:rPr>
              <a:t>In</a:t>
            </a:r>
            <a:r>
              <a:rPr dirty="0" sz="1450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this</a:t>
            </a:r>
            <a:r>
              <a:rPr dirty="0" sz="1450" spc="5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code</a:t>
            </a:r>
            <a:r>
              <a:rPr dirty="0" sz="1450" spc="5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snippet,</a:t>
            </a:r>
            <a:r>
              <a:rPr dirty="0" sz="1450" spc="5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the</a:t>
            </a:r>
            <a:r>
              <a:rPr dirty="0" sz="1450" spc="5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label</a:t>
            </a:r>
            <a:r>
              <a:rPr dirty="0" sz="1450" spc="5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Courier New"/>
                <a:cs typeface="Courier New"/>
              </a:rPr>
              <a:t>out</a:t>
            </a:r>
            <a:r>
              <a:rPr dirty="0" sz="1450" spc="-509">
                <a:latin typeface="Courier New"/>
                <a:cs typeface="Courier New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labels</a:t>
            </a:r>
            <a:r>
              <a:rPr dirty="0" sz="1450" spc="5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the</a:t>
            </a:r>
            <a:r>
              <a:rPr dirty="0" sz="1450" spc="5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outer</a:t>
            </a:r>
            <a:r>
              <a:rPr dirty="0" sz="1450" spc="5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loop.</a:t>
            </a:r>
            <a:r>
              <a:rPr dirty="0" sz="1450" spc="5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Then,</a:t>
            </a:r>
            <a:r>
              <a:rPr dirty="0" sz="1450" spc="5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inside</a:t>
            </a:r>
            <a:r>
              <a:rPr dirty="0" sz="1450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both</a:t>
            </a:r>
            <a:r>
              <a:rPr dirty="0" sz="1450" spc="5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the</a:t>
            </a:r>
            <a:r>
              <a:rPr dirty="0" sz="1450" spc="5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Courier New"/>
                <a:cs typeface="Courier New"/>
              </a:rPr>
              <a:t>for</a:t>
            </a:r>
            <a:r>
              <a:rPr dirty="0" sz="1450" spc="-505">
                <a:latin typeface="Courier New"/>
                <a:cs typeface="Courier New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loops,  when </a:t>
            </a:r>
            <a:r>
              <a:rPr dirty="0" sz="1450" spc="-5">
                <a:latin typeface="Times New Roman"/>
                <a:cs typeface="Times New Roman"/>
              </a:rPr>
              <a:t>a </a:t>
            </a:r>
            <a:r>
              <a:rPr dirty="0" sz="1450" spc="-10">
                <a:latin typeface="Times New Roman"/>
                <a:cs typeface="Times New Roman"/>
              </a:rPr>
              <a:t>particular condition is met, </a:t>
            </a:r>
            <a:r>
              <a:rPr dirty="0" sz="1450" spc="-5">
                <a:latin typeface="Times New Roman"/>
                <a:cs typeface="Times New Roman"/>
              </a:rPr>
              <a:t>a </a:t>
            </a:r>
            <a:r>
              <a:rPr dirty="0" sz="1450" spc="-15">
                <a:latin typeface="Courier New"/>
                <a:cs typeface="Courier New"/>
              </a:rPr>
              <a:t>break </a:t>
            </a:r>
            <a:r>
              <a:rPr dirty="0" sz="1450" spc="-10">
                <a:latin typeface="Times New Roman"/>
                <a:cs typeface="Times New Roman"/>
              </a:rPr>
              <a:t>causes the execution to break </a:t>
            </a:r>
            <a:r>
              <a:rPr dirty="0" sz="1450" spc="-5">
                <a:latin typeface="Times New Roman"/>
                <a:cs typeface="Times New Roman"/>
              </a:rPr>
              <a:t>out of </a:t>
            </a:r>
            <a:r>
              <a:rPr dirty="0" sz="1450" spc="-10">
                <a:latin typeface="Times New Roman"/>
                <a:cs typeface="Times New Roman"/>
              </a:rPr>
              <a:t>both  loops. </a:t>
            </a:r>
            <a:r>
              <a:rPr dirty="0" sz="1450" spc="-15">
                <a:latin typeface="Times New Roman"/>
                <a:cs typeface="Times New Roman"/>
              </a:rPr>
              <a:t>Without </a:t>
            </a:r>
            <a:r>
              <a:rPr dirty="0" sz="1450" spc="-10">
                <a:latin typeface="Times New Roman"/>
                <a:cs typeface="Times New Roman"/>
              </a:rPr>
              <a:t>the label </a:t>
            </a:r>
            <a:r>
              <a:rPr dirty="0" sz="1450" spc="-10">
                <a:latin typeface="Courier New"/>
                <a:cs typeface="Courier New"/>
              </a:rPr>
              <a:t>out</a:t>
            </a:r>
            <a:r>
              <a:rPr dirty="0" sz="1450" spc="-10">
                <a:latin typeface="Times New Roman"/>
                <a:cs typeface="Times New Roman"/>
              </a:rPr>
              <a:t>, the </a:t>
            </a:r>
            <a:r>
              <a:rPr dirty="0" sz="1450" spc="-15">
                <a:latin typeface="Courier New"/>
                <a:cs typeface="Courier New"/>
              </a:rPr>
              <a:t>break</a:t>
            </a:r>
            <a:r>
              <a:rPr dirty="0" sz="1450" spc="-350">
                <a:latin typeface="Courier New"/>
                <a:cs typeface="Courier New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statement would exit the inner loop and resume  execution with the outer</a:t>
            </a:r>
            <a:r>
              <a:rPr dirty="0" sz="1450" spc="5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loop.</a:t>
            </a:r>
            <a:endParaRPr sz="1450">
              <a:latin typeface="Times New Roman"/>
              <a:cs typeface="Times New Roman"/>
            </a:endParaRPr>
          </a:p>
          <a:p>
            <a:pPr marL="12700" marR="236220">
              <a:lnSpc>
                <a:spcPts val="1660"/>
              </a:lnSpc>
              <a:spcBef>
                <a:spcPts val="760"/>
              </a:spcBef>
            </a:pPr>
            <a:r>
              <a:rPr dirty="0" sz="1450" spc="-10">
                <a:latin typeface="Times New Roman"/>
                <a:cs typeface="Times New Roman"/>
              </a:rPr>
              <a:t>Labeled loops are used infrequently in Java. </a:t>
            </a:r>
            <a:r>
              <a:rPr dirty="0" sz="1450" spc="-20">
                <a:latin typeface="Times New Roman"/>
                <a:cs typeface="Times New Roman"/>
              </a:rPr>
              <a:t>There’s </a:t>
            </a:r>
            <a:r>
              <a:rPr dirty="0" sz="1450" spc="-10">
                <a:latin typeface="Times New Roman"/>
                <a:cs typeface="Times New Roman"/>
              </a:rPr>
              <a:t>usually another way to accomplish  the same</a:t>
            </a:r>
            <a:r>
              <a:rPr dirty="0" sz="1450" spc="-5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thing.</a:t>
            </a:r>
            <a:endParaRPr sz="145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1325"/>
              </a:spcBef>
            </a:pPr>
            <a:r>
              <a:rPr dirty="0" sz="1650" spc="-5" b="1">
                <a:latin typeface="Times New Roman"/>
                <a:cs typeface="Times New Roman"/>
              </a:rPr>
              <a:t>Summary</a:t>
            </a:r>
            <a:endParaRPr sz="1650">
              <a:latin typeface="Times New Roman"/>
              <a:cs typeface="Times New Roman"/>
            </a:endParaRPr>
          </a:p>
          <a:p>
            <a:pPr marL="12700" marR="203200">
              <a:lnSpc>
                <a:spcPts val="1639"/>
              </a:lnSpc>
              <a:spcBef>
                <a:spcPts val="819"/>
              </a:spcBef>
            </a:pPr>
            <a:r>
              <a:rPr dirty="0" sz="1450" spc="-10">
                <a:latin typeface="Times New Roman"/>
                <a:cs typeface="Times New Roman"/>
              </a:rPr>
              <a:t>Now that you have been introduced to </a:t>
            </a:r>
            <a:r>
              <a:rPr dirty="0" sz="1450" spc="-5">
                <a:latin typeface="Times New Roman"/>
                <a:cs typeface="Times New Roman"/>
              </a:rPr>
              <a:t>array </a:t>
            </a:r>
            <a:r>
              <a:rPr dirty="0" sz="1450" spc="10">
                <a:latin typeface="Times New Roman"/>
                <a:cs typeface="Times New Roman"/>
              </a:rPr>
              <a:t>,loops, </a:t>
            </a:r>
            <a:r>
              <a:rPr dirty="0" sz="1450" spc="-10">
                <a:latin typeface="Times New Roman"/>
                <a:cs typeface="Times New Roman"/>
              </a:rPr>
              <a:t>and logic, you can make </a:t>
            </a:r>
            <a:r>
              <a:rPr dirty="0" sz="1450" spc="-5">
                <a:latin typeface="Times New Roman"/>
                <a:cs typeface="Times New Roman"/>
              </a:rPr>
              <a:t>a </a:t>
            </a:r>
            <a:r>
              <a:rPr dirty="0" sz="1450" spc="-10">
                <a:latin typeface="Times New Roman"/>
                <a:cs typeface="Times New Roman"/>
              </a:rPr>
              <a:t>computer  decide whether to repeatedly display the contents </a:t>
            </a:r>
            <a:r>
              <a:rPr dirty="0" sz="1450" spc="-5">
                <a:latin typeface="Times New Roman"/>
                <a:cs typeface="Times New Roman"/>
              </a:rPr>
              <a:t>of </a:t>
            </a:r>
            <a:r>
              <a:rPr dirty="0" sz="1450" spc="-10">
                <a:latin typeface="Times New Roman"/>
                <a:cs typeface="Times New Roman"/>
              </a:rPr>
              <a:t>an</a:t>
            </a:r>
            <a:r>
              <a:rPr dirty="0" sz="1450" spc="35">
                <a:latin typeface="Times New Roman"/>
                <a:cs typeface="Times New Roman"/>
              </a:rPr>
              <a:t> </a:t>
            </a:r>
            <a:r>
              <a:rPr dirty="0" sz="1450" spc="-25">
                <a:latin typeface="Times New Roman"/>
                <a:cs typeface="Times New Roman"/>
              </a:rPr>
              <a:t>array.</a:t>
            </a:r>
            <a:endParaRPr sz="1450">
              <a:latin typeface="Times New Roman"/>
              <a:cs typeface="Times New Roman"/>
            </a:endParaRPr>
          </a:p>
          <a:p>
            <a:pPr marL="12700" marR="5080">
              <a:lnSpc>
                <a:spcPct val="101400"/>
              </a:lnSpc>
              <a:spcBef>
                <a:spcPts val="580"/>
              </a:spcBef>
            </a:pPr>
            <a:r>
              <a:rPr dirty="0" sz="1450" spc="-35">
                <a:latin typeface="Times New Roman"/>
                <a:cs typeface="Times New Roman"/>
              </a:rPr>
              <a:t>You’ve </a:t>
            </a:r>
            <a:r>
              <a:rPr dirty="0" sz="1450" spc="-10">
                <a:latin typeface="Times New Roman"/>
                <a:cs typeface="Times New Roman"/>
              </a:rPr>
              <a:t>learned how to declare an array variable, assign an object to it, and access and  change elements </a:t>
            </a:r>
            <a:r>
              <a:rPr dirty="0" sz="1450" spc="-5">
                <a:latin typeface="Times New Roman"/>
                <a:cs typeface="Times New Roman"/>
              </a:rPr>
              <a:t>of </a:t>
            </a:r>
            <a:r>
              <a:rPr dirty="0" sz="1450" spc="-10">
                <a:latin typeface="Times New Roman"/>
                <a:cs typeface="Times New Roman"/>
              </a:rPr>
              <a:t>the </a:t>
            </a:r>
            <a:r>
              <a:rPr dirty="0" sz="1450" spc="-25">
                <a:latin typeface="Times New Roman"/>
                <a:cs typeface="Times New Roman"/>
              </a:rPr>
              <a:t>array. With </a:t>
            </a:r>
            <a:r>
              <a:rPr dirty="0" sz="1450" spc="-10">
                <a:latin typeface="Times New Roman"/>
                <a:cs typeface="Times New Roman"/>
              </a:rPr>
              <a:t>the </a:t>
            </a:r>
            <a:r>
              <a:rPr dirty="0" sz="1450" spc="-10">
                <a:latin typeface="Courier New"/>
                <a:cs typeface="Courier New"/>
              </a:rPr>
              <a:t>if </a:t>
            </a:r>
            <a:r>
              <a:rPr dirty="0" sz="1450" spc="-10">
                <a:latin typeface="Times New Roman"/>
                <a:cs typeface="Times New Roman"/>
              </a:rPr>
              <a:t>and </a:t>
            </a:r>
            <a:r>
              <a:rPr dirty="0" sz="1450" spc="-15">
                <a:latin typeface="Courier New"/>
                <a:cs typeface="Courier New"/>
              </a:rPr>
              <a:t>switch </a:t>
            </a:r>
            <a:r>
              <a:rPr dirty="0" sz="1450" spc="-10">
                <a:latin typeface="Times New Roman"/>
                <a:cs typeface="Times New Roman"/>
              </a:rPr>
              <a:t>conditional statements, you can  branch to </a:t>
            </a:r>
            <a:r>
              <a:rPr dirty="0" sz="1450" spc="-15">
                <a:latin typeface="Times New Roman"/>
                <a:cs typeface="Times New Roman"/>
              </a:rPr>
              <a:t>different </a:t>
            </a:r>
            <a:r>
              <a:rPr dirty="0" sz="1450" spc="-10">
                <a:latin typeface="Times New Roman"/>
                <a:cs typeface="Times New Roman"/>
              </a:rPr>
              <a:t>parts </a:t>
            </a:r>
            <a:r>
              <a:rPr dirty="0" sz="1450" spc="-5">
                <a:latin typeface="Times New Roman"/>
                <a:cs typeface="Times New Roman"/>
              </a:rPr>
              <a:t>of a </a:t>
            </a:r>
            <a:r>
              <a:rPr dirty="0" sz="1450" spc="-10">
                <a:latin typeface="Times New Roman"/>
                <a:cs typeface="Times New Roman"/>
              </a:rPr>
              <a:t>program based on </a:t>
            </a:r>
            <a:r>
              <a:rPr dirty="0" sz="1450" spc="-5">
                <a:latin typeface="Times New Roman"/>
                <a:cs typeface="Times New Roman"/>
              </a:rPr>
              <a:t>a </a:t>
            </a:r>
            <a:r>
              <a:rPr dirty="0" sz="1450" spc="-10">
                <a:latin typeface="Times New Roman"/>
                <a:cs typeface="Times New Roman"/>
              </a:rPr>
              <a:t>Boolean test. </a:t>
            </a:r>
            <a:r>
              <a:rPr dirty="0" sz="1450" spc="-60">
                <a:latin typeface="Times New Roman"/>
                <a:cs typeface="Times New Roman"/>
              </a:rPr>
              <a:t>You </a:t>
            </a:r>
            <a:r>
              <a:rPr dirty="0" sz="1450" spc="-10">
                <a:latin typeface="Times New Roman"/>
                <a:cs typeface="Times New Roman"/>
              </a:rPr>
              <a:t>learned about the </a:t>
            </a:r>
            <a:r>
              <a:rPr dirty="0" sz="1450" spc="-10">
                <a:latin typeface="Courier New"/>
                <a:cs typeface="Courier New"/>
              </a:rPr>
              <a:t>for</a:t>
            </a:r>
            <a:r>
              <a:rPr dirty="0" sz="1450" spc="-10">
                <a:latin typeface="Times New Roman"/>
                <a:cs typeface="Times New Roman"/>
              </a:rPr>
              <a:t>,  </a:t>
            </a:r>
            <a:r>
              <a:rPr dirty="0" sz="1450" spc="-10">
                <a:latin typeface="Courier New"/>
                <a:cs typeface="Courier New"/>
              </a:rPr>
              <a:t>while</a:t>
            </a:r>
            <a:r>
              <a:rPr dirty="0" sz="1450" spc="-10">
                <a:latin typeface="Times New Roman"/>
                <a:cs typeface="Times New Roman"/>
              </a:rPr>
              <a:t>, and </a:t>
            </a:r>
            <a:r>
              <a:rPr dirty="0" sz="1450" spc="-10">
                <a:latin typeface="Courier New"/>
                <a:cs typeface="Courier New"/>
              </a:rPr>
              <a:t>do </a:t>
            </a:r>
            <a:r>
              <a:rPr dirty="0" sz="1450" spc="-10">
                <a:latin typeface="Times New Roman"/>
                <a:cs typeface="Times New Roman"/>
              </a:rPr>
              <a:t>loops, and you learned that each enables </a:t>
            </a:r>
            <a:r>
              <a:rPr dirty="0" sz="1450" spc="-5">
                <a:latin typeface="Times New Roman"/>
                <a:cs typeface="Times New Roman"/>
              </a:rPr>
              <a:t>a </a:t>
            </a:r>
            <a:r>
              <a:rPr dirty="0" sz="1450" spc="-10">
                <a:latin typeface="Times New Roman"/>
                <a:cs typeface="Times New Roman"/>
              </a:rPr>
              <a:t>portion </a:t>
            </a:r>
            <a:r>
              <a:rPr dirty="0" sz="1450" spc="-5">
                <a:latin typeface="Times New Roman"/>
                <a:cs typeface="Times New Roman"/>
              </a:rPr>
              <a:t>of a </a:t>
            </a:r>
            <a:r>
              <a:rPr dirty="0" sz="1450" spc="-10">
                <a:latin typeface="Times New Roman"/>
                <a:cs typeface="Times New Roman"/>
              </a:rPr>
              <a:t>program to </a:t>
            </a:r>
            <a:r>
              <a:rPr dirty="0" sz="1450" spc="-5">
                <a:latin typeface="Times New Roman"/>
                <a:cs typeface="Times New Roman"/>
              </a:rPr>
              <a:t>be  </a:t>
            </a:r>
            <a:r>
              <a:rPr dirty="0" sz="1450" spc="-10">
                <a:latin typeface="Times New Roman"/>
                <a:cs typeface="Times New Roman"/>
              </a:rPr>
              <a:t>repeated until </a:t>
            </a:r>
            <a:r>
              <a:rPr dirty="0" sz="1450" spc="-5">
                <a:latin typeface="Times New Roman"/>
                <a:cs typeface="Times New Roman"/>
              </a:rPr>
              <a:t>a </a:t>
            </a:r>
            <a:r>
              <a:rPr dirty="0" sz="1450" spc="-10">
                <a:latin typeface="Times New Roman"/>
                <a:cs typeface="Times New Roman"/>
              </a:rPr>
              <a:t>given condition is</a:t>
            </a:r>
            <a:r>
              <a:rPr dirty="0" sz="1450" spc="10">
                <a:latin typeface="Times New Roman"/>
                <a:cs typeface="Times New Roman"/>
              </a:rPr>
              <a:t> </a:t>
            </a:r>
            <a:r>
              <a:rPr dirty="0" sz="1450" spc="-10">
                <a:latin typeface="Times New Roman"/>
                <a:cs typeface="Times New Roman"/>
              </a:rPr>
              <a:t>met.</a:t>
            </a:r>
            <a:endParaRPr sz="145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2018-11-14T18:28:34Z</dcterms:created>
  <dcterms:modified xsi:type="dcterms:W3CDTF">2018-11-14T18:28:34Z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LastSaved">
    <vt:filetime>2018-11-14T00:00:00Z</vt:filetime>
  </property>
</Properties>
</file>