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8" d="100"/>
          <a:sy n="78" d="100"/>
        </p:scale>
        <p:origin x="1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11/13/2018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11/13/2018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5103" y="802298"/>
            <a:ext cx="9769749" cy="2541431"/>
          </a:xfrm>
        </p:spPr>
        <p:txBody>
          <a:bodyPr>
            <a:normAutofit fontScale="90000"/>
          </a:bodyPr>
          <a:lstStyle/>
          <a:p>
            <a:r>
              <a:rPr lang="en-US" b="1" dirty="0"/>
              <a:t>Intelligent Systems &amp; Applications</a:t>
            </a:r>
            <a:r>
              <a:rPr lang="en-US" dirty="0"/>
              <a:t/>
            </a:r>
            <a:br>
              <a:rPr lang="en-US" dirty="0"/>
            </a:br>
            <a:endParaRPr lang="ar-IQ" dirty="0"/>
          </a:p>
        </p:txBody>
      </p:sp>
      <p:sp>
        <p:nvSpPr>
          <p:cNvPr id="3" name="Subtitle 2"/>
          <p:cNvSpPr>
            <a:spLocks noGrp="1"/>
          </p:cNvSpPr>
          <p:nvPr>
            <p:ph type="subTitle" idx="1"/>
          </p:nvPr>
        </p:nvSpPr>
        <p:spPr>
          <a:xfrm>
            <a:off x="2417780" y="3531204"/>
            <a:ext cx="7677690" cy="977621"/>
          </a:xfrm>
        </p:spPr>
        <p:txBody>
          <a:bodyPr/>
          <a:lstStyle/>
          <a:p>
            <a:pPr algn="ctr" rtl="0"/>
            <a:r>
              <a:rPr lang="en-US" sz="3200" b="1" u="sng" dirty="0"/>
              <a:t>Introduction</a:t>
            </a:r>
            <a:endParaRPr lang="en-US" sz="3200" dirty="0"/>
          </a:p>
          <a:p>
            <a:pPr rtl="0"/>
            <a:endParaRPr lang="ar-IQ" dirty="0"/>
          </a:p>
        </p:txBody>
      </p:sp>
    </p:spTree>
    <p:extLst>
      <p:ext uri="{BB962C8B-B14F-4D97-AF65-F5344CB8AC3E}">
        <p14:creationId xmlns:p14="http://schemas.microsoft.com/office/powerpoint/2010/main" val="1402464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1977" y="395416"/>
            <a:ext cx="9057503" cy="4746043"/>
          </a:xfrm>
          <a:prstGeom prst="rect">
            <a:avLst/>
          </a:prstGeom>
        </p:spPr>
        <p:txBody>
          <a:bodyPr wrap="square">
            <a:spAutoFit/>
          </a:bodyPr>
          <a:lstStyle/>
          <a:p>
            <a:pPr algn="just">
              <a:lnSpc>
                <a:spcPct val="107000"/>
              </a:lnSpc>
              <a:spcAft>
                <a:spcPts val="800"/>
              </a:spcAft>
            </a:pPr>
            <a:r>
              <a:rPr lang="en-US" sz="2000" b="1" u="sng" dirty="0">
                <a:latin typeface="Times New Roman" panose="02020603050405020304" pitchFamily="18" charset="0"/>
                <a:ea typeface="Calibri" panose="020F0502020204030204" pitchFamily="34" charset="0"/>
                <a:cs typeface="Arial" panose="020B0604020202020204" pitchFamily="34" charset="0"/>
              </a:rPr>
              <a:t>Introduction</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latin typeface="Times New Roman" panose="02020603050405020304" pitchFamily="18" charset="0"/>
                <a:ea typeface="Calibri" panose="020F0502020204030204" pitchFamily="34" charset="0"/>
                <a:cs typeface="Arial" panose="020B0604020202020204" pitchFamily="34" charset="0"/>
              </a:rPr>
              <a:t>Artificial neural network (ANN) models have been studied for many years with the hope of achieving "Human-like performance", Different names were given to these models such as:</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latin typeface="Times New Roman" panose="02020603050405020304" pitchFamily="18" charset="0"/>
                <a:ea typeface="Calibri" panose="020F0502020204030204" pitchFamily="34" charset="0"/>
                <a:cs typeface="Arial" panose="020B0604020202020204" pitchFamily="34" charset="0"/>
              </a:rPr>
              <a:t> - Parallel distributed processing models.</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latin typeface="Times New Roman" panose="02020603050405020304" pitchFamily="18" charset="0"/>
                <a:ea typeface="Calibri" panose="020F0502020204030204" pitchFamily="34" charset="0"/>
                <a:cs typeface="Arial" panose="020B0604020202020204" pitchFamily="34" charset="0"/>
              </a:rPr>
              <a:t> - Biological computers or Electronic Brains.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latin typeface="Times New Roman" panose="02020603050405020304" pitchFamily="18" charset="0"/>
                <a:ea typeface="Calibri" panose="020F0502020204030204" pitchFamily="34" charset="0"/>
                <a:cs typeface="Arial" panose="020B0604020202020204" pitchFamily="34" charset="0"/>
              </a:rPr>
              <a:t>- Connectionist models.</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latin typeface="Times New Roman" panose="02020603050405020304" pitchFamily="18" charset="0"/>
                <a:ea typeface="Calibri" panose="020F0502020204030204" pitchFamily="34" charset="0"/>
                <a:cs typeface="Arial" panose="020B0604020202020204" pitchFamily="34" charset="0"/>
              </a:rPr>
              <a:t>There are two basic different between computer and neural, these are: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latin typeface="Times New Roman" panose="02020603050405020304" pitchFamily="18" charset="0"/>
                <a:ea typeface="Calibri" panose="020F0502020204030204" pitchFamily="34" charset="0"/>
                <a:cs typeface="Arial" panose="020B0604020202020204" pitchFamily="34" charset="0"/>
              </a:rPr>
              <a:t>1-These models are composed of many non-linear computational elements operating in parallel and arranged in patterns reminiscent of biological neural networks.</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latin typeface="Times New Roman" panose="02020603050405020304" pitchFamily="18" charset="0"/>
                <a:ea typeface="Calibri" panose="020F0502020204030204" pitchFamily="34" charset="0"/>
                <a:cs typeface="Arial" panose="020B0604020202020204" pitchFamily="34" charset="0"/>
              </a:rPr>
              <a:t> 2- Computational Elements (or node s) are connected via weights that are typically adapted during use to improve performance just like human brain.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583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Development of Neural Networks</a:t>
            </a:r>
            <a:r>
              <a:rPr lang="en-US" dirty="0"/>
              <a:t/>
            </a:r>
            <a:br>
              <a:rPr lang="en-US" dirty="0"/>
            </a:br>
            <a:endParaRPr lang="ar-IQ" dirty="0"/>
          </a:p>
        </p:txBody>
      </p:sp>
      <p:sp>
        <p:nvSpPr>
          <p:cNvPr id="3" name="Content Placeholder 2"/>
          <p:cNvSpPr>
            <a:spLocks noGrp="1"/>
          </p:cNvSpPr>
          <p:nvPr>
            <p:ph idx="1"/>
          </p:nvPr>
        </p:nvSpPr>
        <p:spPr>
          <a:xfrm>
            <a:off x="654909" y="1989438"/>
            <a:ext cx="11059296" cy="3476907"/>
          </a:xfrm>
        </p:spPr>
        <p:txBody>
          <a:bodyPr>
            <a:normAutofit fontScale="70000" lnSpcReduction="20000"/>
          </a:bodyPr>
          <a:lstStyle/>
          <a:p>
            <a:pPr algn="l" rtl="0"/>
            <a:r>
              <a:rPr lang="en-US" sz="2900" dirty="0" smtClean="0"/>
              <a:t>An </a:t>
            </a:r>
            <a:r>
              <a:rPr lang="en-US" sz="2900" dirty="0"/>
              <a:t>early attempt to understand biological computations was stimulated by McCulloch - </a:t>
            </a:r>
            <a:r>
              <a:rPr lang="en-US" sz="2900" dirty="0" err="1"/>
              <a:t>pitts</a:t>
            </a:r>
            <a:r>
              <a:rPr lang="en-US" sz="2900" dirty="0"/>
              <a:t> in [1943], who modeled biological neurons as logical as logical decision elements were described by a two – valued state variables (on, off) and organized into logical decision networks that could compute simple Boolean functions. In 1961 Rosenblatt salved simple pattern recognition problems using perceptron. </a:t>
            </a:r>
            <a:r>
              <a:rPr lang="en-US" sz="2900" dirty="0" err="1"/>
              <a:t>Minskey</a:t>
            </a:r>
            <a:r>
              <a:rPr lang="en-US" sz="2900" dirty="0"/>
              <a:t> and </a:t>
            </a:r>
            <a:r>
              <a:rPr lang="en-US" sz="2900" dirty="0" err="1"/>
              <a:t>paert</a:t>
            </a:r>
            <a:r>
              <a:rPr lang="en-US" sz="2900" dirty="0"/>
              <a:t> in [1969] studied that capabilities and limitations of perceptions and concluded that many interesting problems could never be solved by perceptron networks. </a:t>
            </a:r>
          </a:p>
          <a:p>
            <a:pPr algn="l" rtl="0"/>
            <a:r>
              <a:rPr lang="en-US" sz="2900" dirty="0"/>
              <a:t>Recent work by Hopfield examined the computational power of a model system of two –state neurons operating with organized symmetric connections and feedback connectivity.  Recent interest in neural networks is due to the interest in building parallel computers and most importantly due the discovery of powerful network learning algorithms.</a:t>
            </a:r>
          </a:p>
          <a:p>
            <a:endParaRPr lang="ar-IQ" dirty="0"/>
          </a:p>
        </p:txBody>
      </p:sp>
    </p:spTree>
    <p:extLst>
      <p:ext uri="{BB962C8B-B14F-4D97-AF65-F5344CB8AC3E}">
        <p14:creationId xmlns:p14="http://schemas.microsoft.com/office/powerpoint/2010/main" val="1431873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Neural Networks Application Areas </a:t>
            </a:r>
            <a:r>
              <a:rPr lang="en-US" dirty="0"/>
              <a:t/>
            </a:r>
            <a:br>
              <a:rPr lang="en-US" dirty="0"/>
            </a:br>
            <a:endParaRPr lang="ar-IQ" dirty="0"/>
          </a:p>
        </p:txBody>
      </p:sp>
      <p:sp>
        <p:nvSpPr>
          <p:cNvPr id="3" name="Content Placeholder 2"/>
          <p:cNvSpPr>
            <a:spLocks noGrp="1"/>
          </p:cNvSpPr>
          <p:nvPr>
            <p:ph idx="1"/>
          </p:nvPr>
        </p:nvSpPr>
        <p:spPr/>
        <p:txBody>
          <a:bodyPr>
            <a:normAutofit fontScale="92500" lnSpcReduction="20000"/>
          </a:bodyPr>
          <a:lstStyle/>
          <a:p>
            <a:pPr marL="0" indent="0" algn="l" rtl="0">
              <a:buNone/>
            </a:pPr>
            <a:r>
              <a:rPr lang="en-US" sz="2600" dirty="0" smtClean="0"/>
              <a:t>The </a:t>
            </a:r>
            <a:r>
              <a:rPr lang="en-US" sz="2600" dirty="0"/>
              <a:t>areas in which neural networks are currently being applied are:	</a:t>
            </a:r>
          </a:p>
          <a:p>
            <a:pPr algn="l" rtl="0"/>
            <a:r>
              <a:rPr lang="en-US" sz="2600" dirty="0"/>
              <a:t> 1-signal processing </a:t>
            </a:r>
          </a:p>
          <a:p>
            <a:pPr algn="l" rtl="0"/>
            <a:r>
              <a:rPr lang="en-US" sz="2600" dirty="0"/>
              <a:t>2- Pattern &amp; speech Recognition. </a:t>
            </a:r>
          </a:p>
          <a:p>
            <a:pPr algn="l" rtl="0"/>
            <a:r>
              <a:rPr lang="en-US" sz="2600" dirty="0"/>
              <a:t>3-control problems</a:t>
            </a:r>
          </a:p>
          <a:p>
            <a:pPr algn="l" rtl="0"/>
            <a:r>
              <a:rPr lang="en-US" sz="2600" dirty="0"/>
              <a:t> </a:t>
            </a:r>
            <a:r>
              <a:rPr lang="en-US" sz="2600" dirty="0" smtClean="0"/>
              <a:t>4-medicine</a:t>
            </a:r>
          </a:p>
          <a:p>
            <a:pPr algn="l" rtl="0"/>
            <a:r>
              <a:rPr lang="en-US" sz="2600" dirty="0" smtClean="0"/>
              <a:t>5-Business</a:t>
            </a:r>
          </a:p>
          <a:p>
            <a:pPr marL="0" indent="0" algn="l" rtl="0">
              <a:buNone/>
            </a:pPr>
            <a:r>
              <a:rPr lang="en-US" dirty="0" smtClean="0"/>
              <a:t> </a:t>
            </a:r>
            <a:endParaRPr lang="en-US" dirty="0"/>
          </a:p>
          <a:p>
            <a:pPr rtl="0"/>
            <a:endParaRPr lang="en-US" dirty="0"/>
          </a:p>
          <a:p>
            <a:endParaRPr lang="ar-IQ" dirty="0"/>
          </a:p>
        </p:txBody>
      </p:sp>
    </p:spTree>
    <p:extLst>
      <p:ext uri="{BB962C8B-B14F-4D97-AF65-F5344CB8AC3E}">
        <p14:creationId xmlns:p14="http://schemas.microsoft.com/office/powerpoint/2010/main" val="54802736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7</TotalTime>
  <Words>284</Words>
  <Application>Microsoft Office PowerPoint</Application>
  <PresentationFormat>Widescreen</PresentationFormat>
  <Paragraphs>21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Gill Sans MT</vt:lpstr>
      <vt:lpstr>Times New Roman</vt:lpstr>
      <vt:lpstr>Gallery</vt:lpstr>
      <vt:lpstr>Intelligent Systems &amp; Applications </vt:lpstr>
      <vt:lpstr>PowerPoint Presentation</vt:lpstr>
      <vt:lpstr>Development of Neural Networks </vt:lpstr>
      <vt:lpstr>Neural Networks Application Areas  </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Intelligent Systems &amp; Applications </dc:title>
  <dc:creator>lenovo</dc:creator>
  <cp:lastModifiedBy>lenovo</cp:lastModifiedBy>
  <cp:revision>1</cp:revision>
  <dcterms:created xsi:type="dcterms:W3CDTF">2018-11-13T05:20:16Z</dcterms:created>
  <dcterms:modified xsi:type="dcterms:W3CDTF">2018-11-13T05:28:00Z</dcterms:modified>
</cp:coreProperties>
</file>