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74D60-A2C8-4A2E-B7E0-6F902ABA1B67}" type="datetimeFigureOut">
              <a:rPr lang="en-US" smtClean="0"/>
              <a:t>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6BC06-8C89-4BF6-924E-D65A60AD6EFC}" type="slidenum">
              <a:rPr lang="en-US" smtClean="0"/>
              <a:t>‹#›</a:t>
            </a:fld>
            <a:endParaRPr lang="en-US"/>
          </a:p>
        </p:txBody>
      </p:sp>
    </p:spTree>
    <p:extLst>
      <p:ext uri="{BB962C8B-B14F-4D97-AF65-F5344CB8AC3E}">
        <p14:creationId xmlns:p14="http://schemas.microsoft.com/office/powerpoint/2010/main" val="1774053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6BC06-8C89-4BF6-924E-D65A60AD6EFC}" type="slidenum">
              <a:rPr lang="en-US" smtClean="0"/>
              <a:t>4</a:t>
            </a:fld>
            <a:endParaRPr lang="en-US"/>
          </a:p>
        </p:txBody>
      </p:sp>
    </p:spTree>
    <p:extLst>
      <p:ext uri="{BB962C8B-B14F-4D97-AF65-F5344CB8AC3E}">
        <p14:creationId xmlns:p14="http://schemas.microsoft.com/office/powerpoint/2010/main" val="26708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3B279-67BD-4AA0-A366-7B165157C113}"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B76C3-55B0-4A76-835C-5E6C25912852}" type="slidenum">
              <a:rPr lang="en-US" smtClean="0"/>
              <a:t>‹#›</a:t>
            </a:fld>
            <a:endParaRPr lang="en-US"/>
          </a:p>
        </p:txBody>
      </p:sp>
    </p:spTree>
    <p:extLst>
      <p:ext uri="{BB962C8B-B14F-4D97-AF65-F5344CB8AC3E}">
        <p14:creationId xmlns:p14="http://schemas.microsoft.com/office/powerpoint/2010/main" val="2153435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3B279-67BD-4AA0-A366-7B165157C113}"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B76C3-55B0-4A76-835C-5E6C25912852}" type="slidenum">
              <a:rPr lang="en-US" smtClean="0"/>
              <a:t>‹#›</a:t>
            </a:fld>
            <a:endParaRPr lang="en-US"/>
          </a:p>
        </p:txBody>
      </p:sp>
    </p:spTree>
    <p:extLst>
      <p:ext uri="{BB962C8B-B14F-4D97-AF65-F5344CB8AC3E}">
        <p14:creationId xmlns:p14="http://schemas.microsoft.com/office/powerpoint/2010/main" val="378765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3B279-67BD-4AA0-A366-7B165157C113}"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B76C3-55B0-4A76-835C-5E6C25912852}" type="slidenum">
              <a:rPr lang="en-US" smtClean="0"/>
              <a:t>‹#›</a:t>
            </a:fld>
            <a:endParaRPr lang="en-US"/>
          </a:p>
        </p:txBody>
      </p:sp>
    </p:spTree>
    <p:extLst>
      <p:ext uri="{BB962C8B-B14F-4D97-AF65-F5344CB8AC3E}">
        <p14:creationId xmlns:p14="http://schemas.microsoft.com/office/powerpoint/2010/main" val="186815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3B279-67BD-4AA0-A366-7B165157C113}"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B76C3-55B0-4A76-835C-5E6C25912852}" type="slidenum">
              <a:rPr lang="en-US" smtClean="0"/>
              <a:t>‹#›</a:t>
            </a:fld>
            <a:endParaRPr lang="en-US"/>
          </a:p>
        </p:txBody>
      </p:sp>
    </p:spTree>
    <p:extLst>
      <p:ext uri="{BB962C8B-B14F-4D97-AF65-F5344CB8AC3E}">
        <p14:creationId xmlns:p14="http://schemas.microsoft.com/office/powerpoint/2010/main" val="188692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3B279-67BD-4AA0-A366-7B165157C113}"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B76C3-55B0-4A76-835C-5E6C25912852}" type="slidenum">
              <a:rPr lang="en-US" smtClean="0"/>
              <a:t>‹#›</a:t>
            </a:fld>
            <a:endParaRPr lang="en-US"/>
          </a:p>
        </p:txBody>
      </p:sp>
    </p:spTree>
    <p:extLst>
      <p:ext uri="{BB962C8B-B14F-4D97-AF65-F5344CB8AC3E}">
        <p14:creationId xmlns:p14="http://schemas.microsoft.com/office/powerpoint/2010/main" val="347626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3B279-67BD-4AA0-A366-7B165157C113}" type="datetimeFigureOut">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B76C3-55B0-4A76-835C-5E6C25912852}" type="slidenum">
              <a:rPr lang="en-US" smtClean="0"/>
              <a:t>‹#›</a:t>
            </a:fld>
            <a:endParaRPr lang="en-US"/>
          </a:p>
        </p:txBody>
      </p:sp>
    </p:spTree>
    <p:extLst>
      <p:ext uri="{BB962C8B-B14F-4D97-AF65-F5344CB8AC3E}">
        <p14:creationId xmlns:p14="http://schemas.microsoft.com/office/powerpoint/2010/main" val="303209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3B279-67BD-4AA0-A366-7B165157C113}" type="datetimeFigureOut">
              <a:rPr lang="en-US" smtClean="0"/>
              <a:t>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FB76C3-55B0-4A76-835C-5E6C25912852}" type="slidenum">
              <a:rPr lang="en-US" smtClean="0"/>
              <a:t>‹#›</a:t>
            </a:fld>
            <a:endParaRPr lang="en-US"/>
          </a:p>
        </p:txBody>
      </p:sp>
    </p:spTree>
    <p:extLst>
      <p:ext uri="{BB962C8B-B14F-4D97-AF65-F5344CB8AC3E}">
        <p14:creationId xmlns:p14="http://schemas.microsoft.com/office/powerpoint/2010/main" val="141615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3B279-67BD-4AA0-A366-7B165157C113}" type="datetimeFigureOut">
              <a:rPr lang="en-US" smtClean="0"/>
              <a:t>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FB76C3-55B0-4A76-835C-5E6C25912852}" type="slidenum">
              <a:rPr lang="en-US" smtClean="0"/>
              <a:t>‹#›</a:t>
            </a:fld>
            <a:endParaRPr lang="en-US"/>
          </a:p>
        </p:txBody>
      </p:sp>
    </p:spTree>
    <p:extLst>
      <p:ext uri="{BB962C8B-B14F-4D97-AF65-F5344CB8AC3E}">
        <p14:creationId xmlns:p14="http://schemas.microsoft.com/office/powerpoint/2010/main" val="109400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3B279-67BD-4AA0-A366-7B165157C113}" type="datetimeFigureOut">
              <a:rPr lang="en-US" smtClean="0"/>
              <a:t>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FB76C3-55B0-4A76-835C-5E6C25912852}" type="slidenum">
              <a:rPr lang="en-US" smtClean="0"/>
              <a:t>‹#›</a:t>
            </a:fld>
            <a:endParaRPr lang="en-US"/>
          </a:p>
        </p:txBody>
      </p:sp>
    </p:spTree>
    <p:extLst>
      <p:ext uri="{BB962C8B-B14F-4D97-AF65-F5344CB8AC3E}">
        <p14:creationId xmlns:p14="http://schemas.microsoft.com/office/powerpoint/2010/main" val="208913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3B279-67BD-4AA0-A366-7B165157C113}" type="datetimeFigureOut">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B76C3-55B0-4A76-835C-5E6C25912852}" type="slidenum">
              <a:rPr lang="en-US" smtClean="0"/>
              <a:t>‹#›</a:t>
            </a:fld>
            <a:endParaRPr lang="en-US"/>
          </a:p>
        </p:txBody>
      </p:sp>
    </p:spTree>
    <p:extLst>
      <p:ext uri="{BB962C8B-B14F-4D97-AF65-F5344CB8AC3E}">
        <p14:creationId xmlns:p14="http://schemas.microsoft.com/office/powerpoint/2010/main" val="379295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3B279-67BD-4AA0-A366-7B165157C113}" type="datetimeFigureOut">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B76C3-55B0-4A76-835C-5E6C25912852}" type="slidenum">
              <a:rPr lang="en-US" smtClean="0"/>
              <a:t>‹#›</a:t>
            </a:fld>
            <a:endParaRPr lang="en-US"/>
          </a:p>
        </p:txBody>
      </p:sp>
    </p:spTree>
    <p:extLst>
      <p:ext uri="{BB962C8B-B14F-4D97-AF65-F5344CB8AC3E}">
        <p14:creationId xmlns:p14="http://schemas.microsoft.com/office/powerpoint/2010/main" val="255217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3B279-67BD-4AA0-A366-7B165157C113}" type="datetimeFigureOut">
              <a:rPr lang="en-US" smtClean="0"/>
              <a:t>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B76C3-55B0-4A76-835C-5E6C25912852}" type="slidenum">
              <a:rPr lang="en-US" smtClean="0"/>
              <a:t>‹#›</a:t>
            </a:fld>
            <a:endParaRPr lang="en-US"/>
          </a:p>
        </p:txBody>
      </p:sp>
    </p:spTree>
    <p:extLst>
      <p:ext uri="{BB962C8B-B14F-4D97-AF65-F5344CB8AC3E}">
        <p14:creationId xmlns:p14="http://schemas.microsoft.com/office/powerpoint/2010/main" val="2538343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CLASS B,C,D</a:t>
            </a:r>
            <a:endParaRPr lang="en-US" dirty="0"/>
          </a:p>
        </p:txBody>
      </p:sp>
      <p:sp>
        <p:nvSpPr>
          <p:cNvPr id="3" name="Subtitle 2"/>
          <p:cNvSpPr>
            <a:spLocks noGrp="1"/>
          </p:cNvSpPr>
          <p:nvPr>
            <p:ph type="subTitle" idx="1"/>
          </p:nvPr>
        </p:nvSpPr>
        <p:spPr/>
        <p:txBody>
          <a:bodyPr/>
          <a:lstStyle/>
          <a:p>
            <a:r>
              <a:rPr lang="en-US" dirty="0" smtClean="0"/>
              <a:t>Page 702-714</a:t>
            </a:r>
            <a:endParaRPr lang="en-US" dirty="0"/>
          </a:p>
        </p:txBody>
      </p:sp>
    </p:spTree>
    <p:extLst>
      <p:ext uri="{BB962C8B-B14F-4D97-AF65-F5344CB8AC3E}">
        <p14:creationId xmlns:p14="http://schemas.microsoft.com/office/powerpoint/2010/main" val="1814526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Figure 16.23 shows a typical power </a:t>
            </a:r>
            <a:r>
              <a:rPr lang="en-US" dirty="0" err="1" smtClean="0"/>
              <a:t>derating</a:t>
            </a:r>
            <a:r>
              <a:rPr lang="en-US" dirty="0" smtClean="0"/>
              <a:t> </a:t>
            </a:r>
            <a:r>
              <a:rPr lang="en-US" dirty="0"/>
              <a:t>curve for a silicon transistor. </a:t>
            </a:r>
            <a:r>
              <a:rPr lang="en-US" dirty="0" smtClean="0"/>
              <a:t>The curve </a:t>
            </a:r>
            <a:r>
              <a:rPr lang="en-US" dirty="0"/>
              <a:t>shows that the manufacturer will specify an upper temperature point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200400"/>
            <a:ext cx="4953000" cy="351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571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382000" cy="4572000"/>
          </a:xfrm>
        </p:spPr>
        <p:txBody>
          <a:bodyPr>
            <a:normAutofit fontScale="85000" lnSpcReduction="20000"/>
          </a:bodyPr>
          <a:lstStyle/>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where the value of Temp0 is the temperature at which </a:t>
            </a:r>
            <a:r>
              <a:rPr lang="en-US" dirty="0" err="1">
                <a:latin typeface="Times New Roman" pitchFamily="18" charset="0"/>
                <a:cs typeface="Times New Roman" pitchFamily="18" charset="0"/>
              </a:rPr>
              <a:t>derating</a:t>
            </a:r>
            <a:r>
              <a:rPr lang="en-US" dirty="0">
                <a:latin typeface="Times New Roman" pitchFamily="18" charset="0"/>
                <a:cs typeface="Times New Roman" pitchFamily="18" charset="0"/>
              </a:rPr>
              <a:t> should begin,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value of </a:t>
            </a:r>
            <a:r>
              <a:rPr lang="en-US" dirty="0">
                <a:latin typeface="Times New Roman" pitchFamily="18" charset="0"/>
                <a:cs typeface="Times New Roman" pitchFamily="18" charset="0"/>
              </a:rPr>
              <a:t>Temp1 is the particular temperature of interest (above the value Temp0), </a:t>
            </a:r>
            <a:endParaRPr lang="en-US"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PD</a:t>
            </a:r>
            <a:r>
              <a:rPr lang="en-US" dirty="0" smtClean="0">
                <a:latin typeface="Times New Roman" pitchFamily="18" charset="0"/>
                <a:cs typeface="Times New Roman" pitchFamily="18" charset="0"/>
              </a:rPr>
              <a:t>(temp0) and </a:t>
            </a:r>
            <a:r>
              <a:rPr lang="en-US" i="1" dirty="0">
                <a:latin typeface="Times New Roman" pitchFamily="18" charset="0"/>
                <a:cs typeface="Times New Roman" pitchFamily="18" charset="0"/>
              </a:rPr>
              <a:t>PD</a:t>
            </a:r>
            <a:r>
              <a:rPr lang="en-US" dirty="0">
                <a:latin typeface="Times New Roman" pitchFamily="18" charset="0"/>
                <a:cs typeface="Times New Roman" pitchFamily="18" charset="0"/>
              </a:rPr>
              <a:t>(temp1) are the maximum power dissipations at the temperatures specified</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and the </a:t>
            </a:r>
            <a:r>
              <a:rPr lang="en-US" dirty="0" err="1">
                <a:latin typeface="Times New Roman" pitchFamily="18" charset="0"/>
                <a:cs typeface="Times New Roman" pitchFamily="18" charset="0"/>
              </a:rPr>
              <a:t>derating</a:t>
            </a:r>
            <a:r>
              <a:rPr lang="en-US" dirty="0">
                <a:latin typeface="Times New Roman" pitchFamily="18" charset="0"/>
                <a:cs typeface="Times New Roman" pitchFamily="18" charset="0"/>
              </a:rPr>
              <a:t> factor is the value given by the manufacturer in units of watts (or </a:t>
            </a:r>
            <a:r>
              <a:rPr lang="en-US" dirty="0" err="1" smtClean="0">
                <a:latin typeface="Times New Roman" pitchFamily="18" charset="0"/>
                <a:cs typeface="Times New Roman" pitchFamily="18" charset="0"/>
              </a:rPr>
              <a:t>milliwatts</a:t>
            </a:r>
            <a:r>
              <a:rPr lang="en-US" dirty="0" smtClean="0">
                <a:latin typeface="Times New Roman" pitchFamily="18" charset="0"/>
                <a:cs typeface="Times New Roman" pitchFamily="18" charset="0"/>
              </a:rPr>
              <a:t>) per </a:t>
            </a:r>
            <a:r>
              <a:rPr lang="en-US" dirty="0">
                <a:latin typeface="Times New Roman" pitchFamily="18" charset="0"/>
                <a:cs typeface="Times New Roman" pitchFamily="18" charset="0"/>
              </a:rPr>
              <a:t>degree of temperature.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5243513" cy="8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196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609600"/>
            <a:ext cx="9086850"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597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latin typeface="Times New Roman" pitchFamily="18" charset="0"/>
                <a:ea typeface="Tahoma" pitchFamily="34" charset="0"/>
                <a:cs typeface="Times New Roman" pitchFamily="18" charset="0"/>
              </a:rPr>
              <a:t>It is interesting to note what power rating results from using a power </a:t>
            </a:r>
            <a:r>
              <a:rPr lang="en-US" dirty="0" smtClean="0">
                <a:latin typeface="Times New Roman" pitchFamily="18" charset="0"/>
                <a:ea typeface="Tahoma" pitchFamily="34" charset="0"/>
                <a:cs typeface="Times New Roman" pitchFamily="18" charset="0"/>
              </a:rPr>
              <a:t>transistor without </a:t>
            </a:r>
            <a:r>
              <a:rPr lang="en-US" dirty="0">
                <a:latin typeface="Times New Roman" pitchFamily="18" charset="0"/>
                <a:ea typeface="Tahoma" pitchFamily="34" charset="0"/>
                <a:cs typeface="Times New Roman" pitchFamily="18" charset="0"/>
              </a:rPr>
              <a:t>a heat sink. </a:t>
            </a:r>
            <a:endParaRPr lang="en-US" dirty="0" smtClean="0">
              <a:latin typeface="Times New Roman" pitchFamily="18" charset="0"/>
              <a:ea typeface="Tahoma" pitchFamily="34" charset="0"/>
              <a:cs typeface="Times New Roman" pitchFamily="18" charset="0"/>
            </a:endParaRPr>
          </a:p>
          <a:p>
            <a:r>
              <a:rPr lang="en-US" dirty="0" smtClean="0">
                <a:latin typeface="Times New Roman" pitchFamily="18" charset="0"/>
                <a:ea typeface="Tahoma" pitchFamily="34" charset="0"/>
                <a:cs typeface="Times New Roman" pitchFamily="18" charset="0"/>
              </a:rPr>
              <a:t>For </a:t>
            </a:r>
            <a:r>
              <a:rPr lang="en-US" dirty="0">
                <a:latin typeface="Times New Roman" pitchFamily="18" charset="0"/>
                <a:ea typeface="Tahoma" pitchFamily="34" charset="0"/>
                <a:cs typeface="Times New Roman" pitchFamily="18" charset="0"/>
              </a:rPr>
              <a:t>example, a silicon transistor rated at 100 W at (or </a:t>
            </a:r>
            <a:r>
              <a:rPr lang="en-US" dirty="0" smtClean="0">
                <a:latin typeface="Times New Roman" pitchFamily="18" charset="0"/>
                <a:ea typeface="Tahoma" pitchFamily="34" charset="0"/>
                <a:cs typeface="Times New Roman" pitchFamily="18" charset="0"/>
              </a:rPr>
              <a:t>below) 100°C </a:t>
            </a:r>
            <a:r>
              <a:rPr lang="en-US" dirty="0">
                <a:latin typeface="Times New Roman" pitchFamily="18" charset="0"/>
                <a:ea typeface="Tahoma" pitchFamily="34" charset="0"/>
                <a:cs typeface="Times New Roman" pitchFamily="18" charset="0"/>
              </a:rPr>
              <a:t>is rated only 4 W at (or below) 25°C, the free-air temperature</a:t>
            </a:r>
            <a:r>
              <a:rPr lang="en-US" dirty="0" smtClean="0">
                <a:latin typeface="Times New Roman" pitchFamily="18" charset="0"/>
                <a:ea typeface="Tahoma" pitchFamily="34" charset="0"/>
                <a:cs typeface="Times New Roman" pitchFamily="18" charset="0"/>
              </a:rPr>
              <a:t>.</a:t>
            </a:r>
          </a:p>
          <a:p>
            <a:r>
              <a:rPr lang="en-US" dirty="0" smtClean="0">
                <a:latin typeface="Times New Roman" pitchFamily="18" charset="0"/>
                <a:ea typeface="Tahoma" pitchFamily="34" charset="0"/>
                <a:cs typeface="Times New Roman" pitchFamily="18" charset="0"/>
              </a:rPr>
              <a:t> </a:t>
            </a:r>
            <a:r>
              <a:rPr lang="en-US" dirty="0">
                <a:latin typeface="Times New Roman" pitchFamily="18" charset="0"/>
                <a:ea typeface="Tahoma" pitchFamily="34" charset="0"/>
                <a:cs typeface="Times New Roman" pitchFamily="18" charset="0"/>
              </a:rPr>
              <a:t>Thus, </a:t>
            </a:r>
            <a:r>
              <a:rPr lang="en-US" dirty="0" smtClean="0">
                <a:latin typeface="Times New Roman" pitchFamily="18" charset="0"/>
                <a:ea typeface="Tahoma" pitchFamily="34" charset="0"/>
                <a:cs typeface="Times New Roman" pitchFamily="18" charset="0"/>
              </a:rPr>
              <a:t>operated without </a:t>
            </a:r>
            <a:r>
              <a:rPr lang="en-US" dirty="0">
                <a:latin typeface="Times New Roman" pitchFamily="18" charset="0"/>
                <a:ea typeface="Tahoma" pitchFamily="34" charset="0"/>
                <a:cs typeface="Times New Roman" pitchFamily="18" charset="0"/>
              </a:rPr>
              <a:t>a heat sink, the device can handle a maximum of only 4 W at the room </a:t>
            </a:r>
            <a:r>
              <a:rPr lang="en-US" dirty="0" smtClean="0">
                <a:latin typeface="Times New Roman" pitchFamily="18" charset="0"/>
                <a:ea typeface="Tahoma" pitchFamily="34" charset="0"/>
                <a:cs typeface="Times New Roman" pitchFamily="18" charset="0"/>
              </a:rPr>
              <a:t>temperature of </a:t>
            </a:r>
            <a:r>
              <a:rPr lang="en-US" dirty="0">
                <a:latin typeface="Times New Roman" pitchFamily="18" charset="0"/>
                <a:ea typeface="Tahoma" pitchFamily="34" charset="0"/>
                <a:cs typeface="Times New Roman" pitchFamily="18" charset="0"/>
              </a:rPr>
              <a:t>25°C. </a:t>
            </a:r>
            <a:endParaRPr lang="en-US" dirty="0" smtClean="0">
              <a:latin typeface="Times New Roman" pitchFamily="18" charset="0"/>
              <a:ea typeface="Tahoma" pitchFamily="34" charset="0"/>
              <a:cs typeface="Times New Roman" pitchFamily="18" charset="0"/>
            </a:endParaRPr>
          </a:p>
          <a:p>
            <a:r>
              <a:rPr lang="en-US" dirty="0" smtClean="0">
                <a:latin typeface="Times New Roman" pitchFamily="18" charset="0"/>
                <a:ea typeface="Tahoma" pitchFamily="34" charset="0"/>
                <a:cs typeface="Times New Roman" pitchFamily="18" charset="0"/>
              </a:rPr>
              <a:t>Using </a:t>
            </a:r>
            <a:r>
              <a:rPr lang="en-US" dirty="0">
                <a:latin typeface="Times New Roman" pitchFamily="18" charset="0"/>
                <a:ea typeface="Tahoma" pitchFamily="34" charset="0"/>
                <a:cs typeface="Times New Roman" pitchFamily="18" charset="0"/>
              </a:rPr>
              <a:t>a heat sink large enough to hold the case temperature </a:t>
            </a:r>
            <a:r>
              <a:rPr lang="en-US" dirty="0" smtClean="0">
                <a:latin typeface="Times New Roman" pitchFamily="18" charset="0"/>
                <a:ea typeface="Tahoma" pitchFamily="34" charset="0"/>
                <a:cs typeface="Times New Roman" pitchFamily="18" charset="0"/>
              </a:rPr>
              <a:t>to 100°C </a:t>
            </a:r>
            <a:r>
              <a:rPr lang="en-US" dirty="0">
                <a:latin typeface="Times New Roman" pitchFamily="18" charset="0"/>
                <a:ea typeface="Tahoma" pitchFamily="34" charset="0"/>
                <a:cs typeface="Times New Roman" pitchFamily="18" charset="0"/>
              </a:rPr>
              <a:t>at 100 W allows operating at the maximum power rating.</a:t>
            </a:r>
          </a:p>
        </p:txBody>
      </p:sp>
    </p:spTree>
    <p:extLst>
      <p:ext uri="{BB962C8B-B14F-4D97-AF65-F5344CB8AC3E}">
        <p14:creationId xmlns:p14="http://schemas.microsoft.com/office/powerpoint/2010/main" val="2181886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C AND CLASS D AMPLIFIERS</a:t>
            </a:r>
          </a:p>
        </p:txBody>
      </p:sp>
      <p:sp>
        <p:nvSpPr>
          <p:cNvPr id="3" name="Content Placeholder 2"/>
          <p:cNvSpPr>
            <a:spLocks noGrp="1"/>
          </p:cNvSpPr>
          <p:nvPr>
            <p:ph idx="1"/>
          </p:nvPr>
        </p:nvSpPr>
        <p:spPr/>
        <p:txBody>
          <a:bodyPr/>
          <a:lstStyle/>
          <a:p>
            <a:r>
              <a:rPr lang="en-US" dirty="0">
                <a:latin typeface="Tahoma" pitchFamily="34" charset="0"/>
                <a:ea typeface="Tahoma" pitchFamily="34" charset="0"/>
                <a:cs typeface="Tahoma" pitchFamily="34" charset="0"/>
              </a:rPr>
              <a:t>class D amplifiers are popular because of their very high efficiency</a:t>
            </a:r>
            <a:r>
              <a:rPr lang="en-US" dirty="0" smtClean="0">
                <a:latin typeface="Tahoma" pitchFamily="34" charset="0"/>
                <a:ea typeface="Tahoma" pitchFamily="34" charset="0"/>
                <a:cs typeface="Tahoma" pitchFamily="34" charset="0"/>
              </a:rPr>
              <a:t>.</a:t>
            </a:r>
          </a:p>
          <a:p>
            <a:r>
              <a:rPr lang="en-US" dirty="0">
                <a:latin typeface="Tahoma" pitchFamily="34" charset="0"/>
                <a:ea typeface="Tahoma" pitchFamily="34" charset="0"/>
                <a:cs typeface="Tahoma" pitchFamily="34" charset="0"/>
              </a:rPr>
              <a:t>Class C </a:t>
            </a:r>
            <a:r>
              <a:rPr lang="en-US" dirty="0" smtClean="0">
                <a:latin typeface="Tahoma" pitchFamily="34" charset="0"/>
                <a:ea typeface="Tahoma" pitchFamily="34" charset="0"/>
                <a:cs typeface="Tahoma" pitchFamily="34" charset="0"/>
              </a:rPr>
              <a:t>amplifiers, while </a:t>
            </a:r>
            <a:r>
              <a:rPr lang="en-US" dirty="0">
                <a:latin typeface="Tahoma" pitchFamily="34" charset="0"/>
                <a:ea typeface="Tahoma" pitchFamily="34" charset="0"/>
                <a:cs typeface="Tahoma" pitchFamily="34" charset="0"/>
              </a:rPr>
              <a:t>not used as audio amplifiers, do find use in </a:t>
            </a:r>
            <a:r>
              <a:rPr lang="en-US" dirty="0">
                <a:solidFill>
                  <a:srgbClr val="FF0000"/>
                </a:solidFill>
                <a:latin typeface="Tahoma" pitchFamily="34" charset="0"/>
                <a:ea typeface="Tahoma" pitchFamily="34" charset="0"/>
                <a:cs typeface="Tahoma" pitchFamily="34" charset="0"/>
              </a:rPr>
              <a:t>tuned circuits </a:t>
            </a:r>
            <a:r>
              <a:rPr lang="en-US" dirty="0">
                <a:latin typeface="Tahoma" pitchFamily="34" charset="0"/>
                <a:ea typeface="Tahoma" pitchFamily="34" charset="0"/>
                <a:cs typeface="Tahoma" pitchFamily="34" charset="0"/>
              </a:rPr>
              <a:t>as used </a:t>
            </a:r>
            <a:r>
              <a:rPr lang="en-US" dirty="0" smtClean="0">
                <a:latin typeface="Tahoma" pitchFamily="34" charset="0"/>
                <a:ea typeface="Tahoma" pitchFamily="34" charset="0"/>
                <a:cs typeface="Tahoma" pitchFamily="34" charset="0"/>
              </a:rPr>
              <a:t>in communications</a:t>
            </a:r>
            <a:r>
              <a:rPr lang="en-US" dirty="0">
                <a:latin typeface="Tahoma" pitchFamily="34" charset="0"/>
                <a:ea typeface="Tahoma" pitchFamily="34" charset="0"/>
                <a:cs typeface="Tahoma" pitchFamily="34" charset="0"/>
              </a:rPr>
              <a:t>.</a:t>
            </a:r>
          </a:p>
        </p:txBody>
      </p:sp>
    </p:spTree>
    <p:extLst>
      <p:ext uri="{BB962C8B-B14F-4D97-AF65-F5344CB8AC3E}">
        <p14:creationId xmlns:p14="http://schemas.microsoft.com/office/powerpoint/2010/main" val="1649110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C Amplifier</a:t>
            </a:r>
          </a:p>
        </p:txBody>
      </p:sp>
      <p:sp>
        <p:nvSpPr>
          <p:cNvPr id="3" name="Content Placeholder 2"/>
          <p:cNvSpPr>
            <a:spLocks noGrp="1"/>
          </p:cNvSpPr>
          <p:nvPr>
            <p:ph idx="1"/>
          </p:nvPr>
        </p:nvSpPr>
        <p:spPr/>
        <p:txBody>
          <a:bodyPr>
            <a:normAutofit fontScale="92500" lnSpcReduction="20000"/>
          </a:bodyPr>
          <a:lstStyle/>
          <a:p>
            <a:r>
              <a:rPr lang="en-US" dirty="0"/>
              <a:t>A class C amplifier, as that shown in Fig. 16.25, is biased to operate for less </a:t>
            </a:r>
            <a:r>
              <a:rPr lang="en-US" dirty="0" smtClean="0"/>
              <a:t>than 180</a:t>
            </a:r>
            <a:r>
              <a:rPr lang="en-US" dirty="0"/>
              <a:t>° of the input signal cycle. The tuned circuit in the output, </a:t>
            </a:r>
            <a:endParaRPr lang="en-US" dirty="0" smtClean="0"/>
          </a:p>
          <a:p>
            <a:r>
              <a:rPr lang="en-US" dirty="0" smtClean="0"/>
              <a:t>however</a:t>
            </a:r>
            <a:r>
              <a:rPr lang="en-US" dirty="0"/>
              <a:t>, will </a:t>
            </a:r>
            <a:r>
              <a:rPr lang="en-US" dirty="0" smtClean="0"/>
              <a:t>provide a </a:t>
            </a:r>
            <a:r>
              <a:rPr lang="en-US" dirty="0"/>
              <a:t>full cycle of output signal for the fundamental or resonant frequency of the </a:t>
            </a:r>
            <a:r>
              <a:rPr lang="en-US" dirty="0" smtClean="0"/>
              <a:t>tuned circuit </a:t>
            </a:r>
            <a:r>
              <a:rPr lang="en-US" dirty="0"/>
              <a:t>(</a:t>
            </a:r>
            <a:r>
              <a:rPr lang="en-US" i="1" dirty="0"/>
              <a:t>L </a:t>
            </a:r>
            <a:r>
              <a:rPr lang="en-US" dirty="0"/>
              <a:t>and </a:t>
            </a:r>
            <a:r>
              <a:rPr lang="en-US" i="1" dirty="0"/>
              <a:t>C </a:t>
            </a:r>
            <a:r>
              <a:rPr lang="en-US" dirty="0"/>
              <a:t>tank circuit) of the output</a:t>
            </a:r>
            <a:r>
              <a:rPr lang="en-US" dirty="0" smtClean="0"/>
              <a:t>.</a:t>
            </a:r>
          </a:p>
          <a:p>
            <a:r>
              <a:rPr lang="en-US" dirty="0" smtClean="0"/>
              <a:t> </a:t>
            </a:r>
            <a:r>
              <a:rPr lang="en-US" dirty="0"/>
              <a:t>This type of operation is therefore </a:t>
            </a:r>
            <a:r>
              <a:rPr lang="en-US" dirty="0" smtClean="0"/>
              <a:t>limited to </a:t>
            </a:r>
            <a:r>
              <a:rPr lang="en-US" dirty="0"/>
              <a:t>use at one fixed frequency, as occurs in a communications circuit, for example.</a:t>
            </a:r>
          </a:p>
          <a:p>
            <a:r>
              <a:rPr lang="en-US" dirty="0"/>
              <a:t>Operation of a class C circuit is not intended primarily for large-signal or </a:t>
            </a:r>
            <a:r>
              <a:rPr lang="en-US" dirty="0" smtClean="0"/>
              <a:t>power amplifiers</a:t>
            </a:r>
            <a:r>
              <a:rPr lang="en-US" dirty="0"/>
              <a:t>.</a:t>
            </a:r>
          </a:p>
        </p:txBody>
      </p:sp>
    </p:spTree>
    <p:extLst>
      <p:ext uri="{BB962C8B-B14F-4D97-AF65-F5344CB8AC3E}">
        <p14:creationId xmlns:p14="http://schemas.microsoft.com/office/powerpoint/2010/main" val="2111016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38200"/>
            <a:ext cx="4495800" cy="48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174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D Amplifier</a:t>
            </a:r>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itchFamily="18" charset="0"/>
                <a:cs typeface="Times New Roman" pitchFamily="18" charset="0"/>
              </a:rPr>
              <a:t>class D amplifier is designed to operate with digital or pulse-type signals. An </a:t>
            </a:r>
            <a:r>
              <a:rPr lang="en-US" dirty="0" smtClean="0">
                <a:latin typeface="Times New Roman" pitchFamily="18" charset="0"/>
                <a:cs typeface="Times New Roman" pitchFamily="18" charset="0"/>
              </a:rPr>
              <a:t>efficiency of </a:t>
            </a:r>
            <a:r>
              <a:rPr lang="en-US" dirty="0">
                <a:latin typeface="Times New Roman" pitchFamily="18" charset="0"/>
                <a:cs typeface="Times New Roman" pitchFamily="18" charset="0"/>
              </a:rPr>
              <a:t>over 90% is achieved using this type of circuit, making it quite desirable </a:t>
            </a:r>
            <a:r>
              <a:rPr lang="en-US" dirty="0" smtClean="0">
                <a:latin typeface="Times New Roman" pitchFamily="18" charset="0"/>
                <a:cs typeface="Times New Roman" pitchFamily="18" charset="0"/>
              </a:rPr>
              <a:t>in power </a:t>
            </a:r>
            <a:r>
              <a:rPr lang="en-US" dirty="0">
                <a:latin typeface="Times New Roman" pitchFamily="18" charset="0"/>
                <a:cs typeface="Times New Roman" pitchFamily="18" charset="0"/>
              </a:rPr>
              <a:t>amplifiers</a:t>
            </a:r>
            <a:r>
              <a:rPr lang="en-US" dirty="0" smtClean="0">
                <a:latin typeface="Times New Roman" pitchFamily="18" charset="0"/>
                <a:cs typeface="Times New Roman" pitchFamily="18" charset="0"/>
              </a:rPr>
              <a:t>.</a:t>
            </a:r>
          </a:p>
          <a:p>
            <a:pPr marL="0" indent="0" algn="just">
              <a:buNone/>
            </a:pPr>
            <a:endParaRPr lang="en-US"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to convert any input signal into a </a:t>
            </a:r>
            <a:r>
              <a:rPr lang="en-US" dirty="0" smtClean="0">
                <a:latin typeface="Times New Roman" pitchFamily="18" charset="0"/>
                <a:cs typeface="Times New Roman" pitchFamily="18" charset="0"/>
              </a:rPr>
              <a:t>pulse type waveform </a:t>
            </a:r>
            <a:r>
              <a:rPr lang="en-US" dirty="0">
                <a:latin typeface="Times New Roman" pitchFamily="18" charset="0"/>
                <a:cs typeface="Times New Roman" pitchFamily="18" charset="0"/>
              </a:rPr>
              <a:t>before using it to drive a large power load and to convert the </a:t>
            </a:r>
            <a:r>
              <a:rPr lang="en-US" dirty="0" smtClean="0">
                <a:latin typeface="Times New Roman" pitchFamily="18" charset="0"/>
                <a:cs typeface="Times New Roman" pitchFamily="18" charset="0"/>
              </a:rPr>
              <a:t>signal back </a:t>
            </a:r>
            <a:r>
              <a:rPr lang="en-US" dirty="0">
                <a:latin typeface="Times New Roman" pitchFamily="18" charset="0"/>
                <a:cs typeface="Times New Roman" pitchFamily="18" charset="0"/>
              </a:rPr>
              <a:t>to a sinusoidal-type signal to recover the original signal.</a:t>
            </a:r>
          </a:p>
        </p:txBody>
      </p:sp>
    </p:spTree>
    <p:extLst>
      <p:ext uri="{BB962C8B-B14F-4D97-AF65-F5344CB8AC3E}">
        <p14:creationId xmlns:p14="http://schemas.microsoft.com/office/powerpoint/2010/main" val="1569181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normAutofit/>
          </a:bodyPr>
          <a:lstStyle/>
          <a:p>
            <a:r>
              <a:rPr lang="en-US" sz="2500" dirty="0">
                <a:latin typeface="Times New Roman" pitchFamily="18" charset="0"/>
                <a:cs typeface="Times New Roman" pitchFamily="18" charset="0"/>
              </a:rPr>
              <a:t>Figure 16.26 </a:t>
            </a:r>
            <a:r>
              <a:rPr lang="en-US" sz="2500" dirty="0" smtClean="0">
                <a:latin typeface="Times New Roman" pitchFamily="18" charset="0"/>
                <a:cs typeface="Times New Roman" pitchFamily="18" charset="0"/>
              </a:rPr>
              <a:t>shows how </a:t>
            </a:r>
            <a:r>
              <a:rPr lang="en-US" sz="2500" dirty="0">
                <a:latin typeface="Times New Roman" pitchFamily="18" charset="0"/>
                <a:cs typeface="Times New Roman" pitchFamily="18" charset="0"/>
              </a:rPr>
              <a:t>a sinusoidal signal may be converted into a pulse-type signal using some </a:t>
            </a:r>
            <a:r>
              <a:rPr lang="en-US" sz="2500" dirty="0" smtClean="0">
                <a:latin typeface="Times New Roman" pitchFamily="18" charset="0"/>
                <a:cs typeface="Times New Roman" pitchFamily="18" charset="0"/>
              </a:rPr>
              <a:t>form of </a:t>
            </a:r>
            <a:r>
              <a:rPr lang="en-US" sz="2500" dirty="0" err="1">
                <a:latin typeface="Times New Roman" pitchFamily="18" charset="0"/>
                <a:cs typeface="Times New Roman" pitchFamily="18" charset="0"/>
              </a:rPr>
              <a:t>sawtooth</a:t>
            </a:r>
            <a:r>
              <a:rPr lang="en-US" sz="2500" dirty="0">
                <a:latin typeface="Times New Roman" pitchFamily="18" charset="0"/>
                <a:cs typeface="Times New Roman" pitchFamily="18" charset="0"/>
              </a:rPr>
              <a:t> or chopping waveform to be </a:t>
            </a:r>
            <a:r>
              <a:rPr lang="en-US" sz="2500" dirty="0" smtClean="0">
                <a:latin typeface="Times New Roman" pitchFamily="18" charset="0"/>
                <a:cs typeface="Times New Roman" pitchFamily="18" charset="0"/>
              </a:rPr>
              <a:t>applied</a:t>
            </a:r>
          </a:p>
          <a:p>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with the input into a </a:t>
            </a:r>
            <a:r>
              <a:rPr lang="en-US" sz="2500" dirty="0" smtClean="0">
                <a:latin typeface="Times New Roman" pitchFamily="18" charset="0"/>
                <a:cs typeface="Times New Roman" pitchFamily="18" charset="0"/>
              </a:rPr>
              <a:t>comparator type</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op-amp </a:t>
            </a:r>
            <a:r>
              <a:rPr lang="en-US" sz="2500" dirty="0">
                <a:latin typeface="Times New Roman" pitchFamily="18" charset="0"/>
                <a:cs typeface="Times New Roman" pitchFamily="18" charset="0"/>
              </a:rPr>
              <a:t>circuit so that a representative pulse-type signal is produced</a:t>
            </a:r>
            <a:r>
              <a:rPr lang="en-US" sz="2500" dirty="0" smtClean="0">
                <a:latin typeface="Times New Roman" pitchFamily="18" charset="0"/>
                <a:cs typeface="Times New Roman" pitchFamily="18" charset="0"/>
              </a:rPr>
              <a:t>.</a:t>
            </a:r>
          </a:p>
          <a:p>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While </a:t>
            </a:r>
            <a:r>
              <a:rPr lang="en-US" sz="2500" dirty="0" smtClean="0">
                <a:latin typeface="Times New Roman" pitchFamily="18" charset="0"/>
                <a:cs typeface="Times New Roman" pitchFamily="18" charset="0"/>
              </a:rPr>
              <a:t>the letter </a:t>
            </a:r>
            <a:r>
              <a:rPr lang="en-US" sz="2500" dirty="0">
                <a:latin typeface="Times New Roman" pitchFamily="18" charset="0"/>
                <a:cs typeface="Times New Roman" pitchFamily="18" charset="0"/>
              </a:rPr>
              <a:t>D is used to describe the next type of bias operation after class C, the D </a:t>
            </a:r>
            <a:r>
              <a:rPr lang="en-US" sz="2500" dirty="0" smtClean="0">
                <a:latin typeface="Times New Roman" pitchFamily="18" charset="0"/>
                <a:cs typeface="Times New Roman" pitchFamily="18" charset="0"/>
              </a:rPr>
              <a:t>could also </a:t>
            </a:r>
            <a:r>
              <a:rPr lang="en-US" sz="2500" dirty="0">
                <a:latin typeface="Times New Roman" pitchFamily="18" charset="0"/>
                <a:cs typeface="Times New Roman" pitchFamily="18" charset="0"/>
              </a:rPr>
              <a:t>be considered to stand for “Digital</a:t>
            </a:r>
            <a:r>
              <a:rPr lang="en-US" sz="2500" dirty="0" smtClean="0">
                <a:latin typeface="Times New Roman" pitchFamily="18" charset="0"/>
                <a:cs typeface="Times New Roman" pitchFamily="18" charset="0"/>
              </a:rPr>
              <a:t>,”</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2819010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924799" cy="566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688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3447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77248"/>
            <a:ext cx="6096000" cy="538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321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1000"/>
            <a:ext cx="8229600" cy="5745163"/>
          </a:xfrm>
        </p:spPr>
        <p:txBody>
          <a:bodyPr>
            <a:normAutofit/>
          </a:bodyPr>
          <a:lstStyle/>
          <a:p>
            <a:pPr algn="just"/>
            <a:r>
              <a:rPr lang="en-US" sz="2000" dirty="0">
                <a:latin typeface="Times New Roman" panose="02020603050405020304" pitchFamily="18" charset="0"/>
                <a:cs typeface="Times New Roman" panose="02020603050405020304" pitchFamily="18" charset="0"/>
              </a:rPr>
              <a:t>Figure 16.27 shows a block diagram of the unit needed to amplify the class D </a:t>
            </a:r>
            <a:r>
              <a:rPr lang="en-US" sz="2000" dirty="0" smtClean="0">
                <a:latin typeface="Times New Roman" panose="02020603050405020304" pitchFamily="18" charset="0"/>
                <a:cs typeface="Times New Roman" panose="02020603050405020304" pitchFamily="18" charset="0"/>
              </a:rPr>
              <a:t>signal and </a:t>
            </a:r>
            <a:r>
              <a:rPr lang="en-US" sz="2000" dirty="0">
                <a:latin typeface="Times New Roman" panose="02020603050405020304" pitchFamily="18" charset="0"/>
                <a:cs typeface="Times New Roman" panose="02020603050405020304" pitchFamily="18" charset="0"/>
              </a:rPr>
              <a:t>then convert back to the sinusoidal-type signal using a low-pass filter</a:t>
            </a:r>
            <a:r>
              <a:rPr lang="en-US"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Since the </a:t>
            </a:r>
            <a:r>
              <a:rPr lang="en-US" sz="2000" dirty="0">
                <a:latin typeface="Times New Roman" panose="02020603050405020304" pitchFamily="18" charset="0"/>
                <a:cs typeface="Times New Roman" panose="02020603050405020304" pitchFamily="18" charset="0"/>
              </a:rPr>
              <a:t>amplifier’s transistor devices used to provide the output are basically either off </a:t>
            </a:r>
            <a:r>
              <a:rPr lang="en-US" sz="2000" dirty="0" smtClean="0">
                <a:latin typeface="Times New Roman" panose="02020603050405020304" pitchFamily="18" charset="0"/>
                <a:cs typeface="Times New Roman" panose="02020603050405020304" pitchFamily="18" charset="0"/>
              </a:rPr>
              <a:t>or on</a:t>
            </a:r>
            <a:r>
              <a:rPr lang="en-US" sz="2000" dirty="0">
                <a:latin typeface="Times New Roman" panose="02020603050405020304" pitchFamily="18" charset="0"/>
                <a:cs typeface="Times New Roman" panose="02020603050405020304" pitchFamily="18" charset="0"/>
              </a:rPr>
              <a:t>, they provide current only when they are turned on, with little power loss due </a:t>
            </a: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their low on-voltage. Since most of the power applied to the amplifier is </a:t>
            </a:r>
            <a:r>
              <a:rPr lang="en-US" sz="2000" dirty="0" smtClean="0">
                <a:latin typeface="Times New Roman" panose="02020603050405020304" pitchFamily="18" charset="0"/>
                <a:cs typeface="Times New Roman" panose="02020603050405020304" pitchFamily="18" charset="0"/>
              </a:rPr>
              <a:t>transferred to </a:t>
            </a:r>
            <a:r>
              <a:rPr lang="en-US" sz="2000" dirty="0">
                <a:latin typeface="Times New Roman" panose="02020603050405020304" pitchFamily="18" charset="0"/>
                <a:cs typeface="Times New Roman" panose="02020603050405020304" pitchFamily="18" charset="0"/>
              </a:rPr>
              <a:t>the load, the efficiency of the circuit is typically very high. Power MOSFET </a:t>
            </a:r>
            <a:r>
              <a:rPr lang="en-US" sz="2000" dirty="0" smtClean="0">
                <a:latin typeface="Times New Roman" panose="02020603050405020304" pitchFamily="18" charset="0"/>
                <a:cs typeface="Times New Roman" panose="02020603050405020304" pitchFamily="18" charset="0"/>
              </a:rPr>
              <a:t>devices have </a:t>
            </a:r>
            <a:r>
              <a:rPr lang="en-US" sz="2000" dirty="0">
                <a:latin typeface="Times New Roman" panose="02020603050405020304" pitchFamily="18" charset="0"/>
                <a:cs typeface="Times New Roman" panose="02020603050405020304" pitchFamily="18" charset="0"/>
              </a:rPr>
              <a:t>been quite popular as the driver devices for the class D amplifier.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84638"/>
            <a:ext cx="7356021" cy="364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873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96816" y="1066800"/>
            <a:ext cx="7318459" cy="3276600"/>
          </a:xfrm>
          <a:prstGeom prst="rect">
            <a:avLst/>
          </a:prstGeom>
        </p:spPr>
      </p:pic>
    </p:spTree>
    <p:extLst>
      <p:ext uri="{BB962C8B-B14F-4D97-AF65-F5344CB8AC3E}">
        <p14:creationId xmlns:p14="http://schemas.microsoft.com/office/powerpoint/2010/main" val="1921375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CONCEPTS</a:t>
            </a:r>
          </a:p>
        </p:txBody>
      </p:sp>
      <p:sp>
        <p:nvSpPr>
          <p:cNvPr id="3" name="Content Placeholder 2"/>
          <p:cNvSpPr>
            <a:spLocks noGrp="1"/>
          </p:cNvSpPr>
          <p:nvPr>
            <p:ph idx="1"/>
          </p:nvPr>
        </p:nvSpPr>
        <p:spPr>
          <a:xfrm>
            <a:off x="76200" y="1600200"/>
            <a:ext cx="8610600" cy="4953000"/>
          </a:xfrm>
        </p:spPr>
        <p:txBody>
          <a:bodyPr>
            <a:normAutofit/>
          </a:bodyPr>
          <a:lstStyle/>
          <a:p>
            <a:pPr algn="just"/>
            <a:r>
              <a:rPr lang="en-US" sz="2400" dirty="0">
                <a:latin typeface="Times New Roman" panose="02020603050405020304" pitchFamily="18" charset="0"/>
                <a:cs typeface="Times New Roman" panose="02020603050405020304" pitchFamily="18" charset="0"/>
              </a:rPr>
              <a:t>Depending on the relative polarity of </a:t>
            </a:r>
            <a:r>
              <a:rPr lang="en-US" sz="2400" dirty="0" smtClean="0">
                <a:latin typeface="Times New Roman" panose="02020603050405020304" pitchFamily="18" charset="0"/>
                <a:cs typeface="Times New Roman" panose="02020603050405020304" pitchFamily="18" charset="0"/>
              </a:rPr>
              <a:t>the signal </a:t>
            </a:r>
            <a:r>
              <a:rPr lang="en-US" sz="2400" dirty="0">
                <a:latin typeface="Times New Roman" panose="02020603050405020304" pitchFamily="18" charset="0"/>
                <a:cs typeface="Times New Roman" panose="02020603050405020304" pitchFamily="18" charset="0"/>
              </a:rPr>
              <a:t>being fed back into a circuit, one may have negative or positive </a:t>
            </a:r>
            <a:r>
              <a:rPr lang="en-US" sz="2400" dirty="0" smtClean="0">
                <a:latin typeface="Times New Roman" panose="02020603050405020304" pitchFamily="18" charset="0"/>
                <a:cs typeface="Times New Roman" panose="02020603050405020304" pitchFamily="18" charset="0"/>
              </a:rPr>
              <a:t>feedback.</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 typical feedback connection is shown in Fig. 18.1. The input </a:t>
            </a:r>
            <a:r>
              <a:rPr lang="en-US" sz="2400" dirty="0" smtClean="0">
                <a:latin typeface="Times New Roman" panose="02020603050405020304" pitchFamily="18" charset="0"/>
                <a:cs typeface="Times New Roman" panose="02020603050405020304" pitchFamily="18" charset="0"/>
              </a:rPr>
              <a:t>signal, </a:t>
            </a:r>
            <a:r>
              <a:rPr lang="en-US" sz="2400" dirty="0" err="1" smtClean="0">
                <a:latin typeface="Times New Roman" panose="02020603050405020304" pitchFamily="18" charset="0"/>
                <a:cs typeface="Times New Roman" panose="02020603050405020304" pitchFamily="18" charset="0"/>
              </a:rPr>
              <a:t>Vs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applied to a mixer network, where it is combined with a feedback </a:t>
            </a:r>
            <a:r>
              <a:rPr lang="en-US" sz="2400" dirty="0" err="1" smtClean="0">
                <a:latin typeface="Times New Roman" panose="02020603050405020304" pitchFamily="18" charset="0"/>
                <a:cs typeface="Times New Roman" panose="02020603050405020304" pitchFamily="18" charset="0"/>
              </a:rPr>
              <a:t>signal,Vf</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difference of these </a:t>
            </a:r>
            <a:r>
              <a:rPr lang="en-US" sz="2400" dirty="0" err="1">
                <a:latin typeface="Times New Roman" panose="02020603050405020304" pitchFamily="18" charset="0"/>
                <a:cs typeface="Times New Roman" panose="02020603050405020304" pitchFamily="18" charset="0"/>
              </a:rPr>
              <a:t>signals,Vi</a:t>
            </a:r>
            <a:r>
              <a:rPr lang="en-US" sz="2400" dirty="0">
                <a:latin typeface="Times New Roman" panose="02020603050405020304" pitchFamily="18" charset="0"/>
                <a:cs typeface="Times New Roman" panose="02020603050405020304" pitchFamily="18" charset="0"/>
              </a:rPr>
              <a:t>, is then the input voltage to the amplifier.</a:t>
            </a:r>
          </a:p>
        </p:txBody>
      </p:sp>
      <p:pic>
        <p:nvPicPr>
          <p:cNvPr id="4" name="Picture 3"/>
          <p:cNvPicPr>
            <a:picLocks noChangeAspect="1"/>
          </p:cNvPicPr>
          <p:nvPr/>
        </p:nvPicPr>
        <p:blipFill>
          <a:blip r:embed="rId2"/>
          <a:stretch>
            <a:fillRect/>
          </a:stretch>
        </p:blipFill>
        <p:spPr>
          <a:xfrm>
            <a:off x="914400" y="3878262"/>
            <a:ext cx="6505575" cy="2857500"/>
          </a:xfrm>
          <a:prstGeom prst="rect">
            <a:avLst/>
          </a:prstGeom>
        </p:spPr>
      </p:pic>
    </p:spTree>
    <p:extLst>
      <p:ext uri="{BB962C8B-B14F-4D97-AF65-F5344CB8AC3E}">
        <p14:creationId xmlns:p14="http://schemas.microsoft.com/office/powerpoint/2010/main" val="2869843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a number of improvements are obtained, among them being:</a:t>
            </a:r>
          </a:p>
          <a:p>
            <a:pPr marL="0" indent="0">
              <a:buNone/>
            </a:pPr>
            <a:r>
              <a:rPr lang="en-US" dirty="0"/>
              <a:t>1. Higher input impedance.</a:t>
            </a:r>
          </a:p>
          <a:p>
            <a:pPr marL="0" indent="0">
              <a:buNone/>
            </a:pPr>
            <a:r>
              <a:rPr lang="en-US" dirty="0"/>
              <a:t>2. Better stabilized voltage gain.</a:t>
            </a:r>
          </a:p>
          <a:p>
            <a:pPr marL="0" indent="0">
              <a:buNone/>
            </a:pPr>
            <a:r>
              <a:rPr lang="en-US" dirty="0"/>
              <a:t>3. Improved frequency response.</a:t>
            </a:r>
          </a:p>
          <a:p>
            <a:pPr marL="0" indent="0">
              <a:buNone/>
            </a:pPr>
            <a:r>
              <a:rPr lang="en-US" dirty="0"/>
              <a:t>4. Lower output impedance.</a:t>
            </a:r>
          </a:p>
          <a:p>
            <a:pPr marL="0" indent="0">
              <a:buNone/>
            </a:pPr>
            <a:r>
              <a:rPr lang="en-US" dirty="0"/>
              <a:t>5. Reduced noise.</a:t>
            </a:r>
          </a:p>
          <a:p>
            <a:pPr marL="0" indent="0">
              <a:buNone/>
            </a:pPr>
            <a:r>
              <a:rPr lang="en-US" dirty="0"/>
              <a:t>6. More linear operation</a:t>
            </a:r>
          </a:p>
        </p:txBody>
      </p:sp>
    </p:spTree>
    <p:extLst>
      <p:ext uri="{BB962C8B-B14F-4D97-AF65-F5344CB8AC3E}">
        <p14:creationId xmlns:p14="http://schemas.microsoft.com/office/powerpoint/2010/main" val="3731660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CONNECTION TYPES</a:t>
            </a:r>
          </a:p>
        </p:txBody>
      </p:sp>
      <p:sp>
        <p:nvSpPr>
          <p:cNvPr id="3" name="Content Placeholder 2"/>
          <p:cNvSpPr>
            <a:spLocks noGrp="1"/>
          </p:cNvSpPr>
          <p:nvPr>
            <p:ph idx="1"/>
          </p:nvPr>
        </p:nvSpPr>
        <p:spPr/>
        <p:txBody>
          <a:bodyPr>
            <a:normAutofit/>
          </a:bodyPr>
          <a:lstStyle/>
          <a:p>
            <a:r>
              <a:rPr lang="en-US" sz="2000" dirty="0"/>
              <a:t>There are four basic ways of connecting the feedback </a:t>
            </a:r>
            <a:r>
              <a:rPr lang="en-US" sz="2000" dirty="0" smtClean="0"/>
              <a:t>signal.</a:t>
            </a:r>
          </a:p>
          <a:p>
            <a:pPr marL="0" indent="0">
              <a:buNone/>
            </a:pPr>
            <a:r>
              <a:rPr lang="en-US" sz="2000" dirty="0" smtClean="0"/>
              <a:t>1. </a:t>
            </a:r>
            <a:r>
              <a:rPr lang="en-US" sz="2000" dirty="0"/>
              <a:t>Voltage-series feedback (Fig. 18.2a).</a:t>
            </a:r>
          </a:p>
          <a:p>
            <a:pPr marL="0" indent="0">
              <a:buNone/>
            </a:pPr>
            <a:r>
              <a:rPr lang="en-US" sz="2000" dirty="0"/>
              <a:t>2. Voltage-shunt feedback (Fig. 18.2b</a:t>
            </a:r>
            <a:r>
              <a:rPr lang="en-US" sz="2000" dirty="0" smtClean="0"/>
              <a:t>).</a:t>
            </a:r>
            <a:endParaRPr lang="en-US" sz="2000" dirty="0"/>
          </a:p>
        </p:txBody>
      </p:sp>
      <p:pic>
        <p:nvPicPr>
          <p:cNvPr id="4" name="Picture 3"/>
          <p:cNvPicPr>
            <a:picLocks noChangeAspect="1"/>
          </p:cNvPicPr>
          <p:nvPr/>
        </p:nvPicPr>
        <p:blipFill>
          <a:blip r:embed="rId2"/>
          <a:stretch>
            <a:fillRect/>
          </a:stretch>
        </p:blipFill>
        <p:spPr>
          <a:xfrm>
            <a:off x="164902" y="3581400"/>
            <a:ext cx="3645098" cy="2971800"/>
          </a:xfrm>
          <a:prstGeom prst="rect">
            <a:avLst/>
          </a:prstGeom>
        </p:spPr>
      </p:pic>
      <p:pic>
        <p:nvPicPr>
          <p:cNvPr id="5" name="Picture 4"/>
          <p:cNvPicPr>
            <a:picLocks noChangeAspect="1"/>
          </p:cNvPicPr>
          <p:nvPr/>
        </p:nvPicPr>
        <p:blipFill>
          <a:blip r:embed="rId3"/>
          <a:stretch>
            <a:fillRect/>
          </a:stretch>
        </p:blipFill>
        <p:spPr>
          <a:xfrm>
            <a:off x="4400064" y="3200400"/>
            <a:ext cx="4045226" cy="3352800"/>
          </a:xfrm>
          <a:prstGeom prst="rect">
            <a:avLst/>
          </a:prstGeom>
        </p:spPr>
      </p:pic>
    </p:spTree>
    <p:extLst>
      <p:ext uri="{BB962C8B-B14F-4D97-AF65-F5344CB8AC3E}">
        <p14:creationId xmlns:p14="http://schemas.microsoft.com/office/powerpoint/2010/main" val="91178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3. Current-series feedback (Fig. 18.2c).</a:t>
            </a:r>
          </a:p>
          <a:p>
            <a:pPr marL="0" indent="0">
              <a:buNone/>
            </a:pPr>
            <a:r>
              <a:rPr lang="en-US" dirty="0"/>
              <a:t>4. Current-shunt feedback (Fig. 18.2d)</a:t>
            </a:r>
          </a:p>
          <a:p>
            <a:endParaRPr lang="en-US" dirty="0"/>
          </a:p>
        </p:txBody>
      </p:sp>
      <p:pic>
        <p:nvPicPr>
          <p:cNvPr id="4" name="Picture 3"/>
          <p:cNvPicPr>
            <a:picLocks noChangeAspect="1"/>
          </p:cNvPicPr>
          <p:nvPr/>
        </p:nvPicPr>
        <p:blipFill>
          <a:blip r:embed="rId2"/>
          <a:stretch>
            <a:fillRect/>
          </a:stretch>
        </p:blipFill>
        <p:spPr>
          <a:xfrm>
            <a:off x="465161" y="2743200"/>
            <a:ext cx="7958011" cy="3886201"/>
          </a:xfrm>
          <a:prstGeom prst="rect">
            <a:avLst/>
          </a:prstGeom>
        </p:spPr>
      </p:pic>
    </p:spTree>
    <p:extLst>
      <p:ext uri="{BB962C8B-B14F-4D97-AF65-F5344CB8AC3E}">
        <p14:creationId xmlns:p14="http://schemas.microsoft.com/office/powerpoint/2010/main" val="1450184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1143000" y="832490"/>
            <a:ext cx="6153150" cy="3129910"/>
          </a:xfrm>
          <a:prstGeom prst="rect">
            <a:avLst/>
          </a:prstGeom>
        </p:spPr>
      </p:pic>
    </p:spTree>
    <p:extLst>
      <p:ext uri="{BB962C8B-B14F-4D97-AF65-F5344CB8AC3E}">
        <p14:creationId xmlns:p14="http://schemas.microsoft.com/office/powerpoint/2010/main" val="1055702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VOLTAGE-SERIES FEEDBACK</a:t>
            </a:r>
          </a:p>
        </p:txBody>
      </p:sp>
      <p:sp>
        <p:nvSpPr>
          <p:cNvPr id="3" name="Content Placeholder 2"/>
          <p:cNvSpPr>
            <a:spLocks noGrp="1"/>
          </p:cNvSpPr>
          <p:nvPr>
            <p:ph idx="1"/>
          </p:nvPr>
        </p:nvSpPr>
        <p:spPr/>
        <p:txBody>
          <a:bodyPr>
            <a:normAutofit/>
          </a:bodyPr>
          <a:lstStyle/>
          <a:p>
            <a:r>
              <a:rPr lang="en-US" sz="2000" dirty="0"/>
              <a:t>Figure 18.2a shows the voltage-series feedback connection with a part of the output voltage fed back in series with the input signal</a:t>
            </a:r>
          </a:p>
        </p:txBody>
      </p:sp>
      <p:pic>
        <p:nvPicPr>
          <p:cNvPr id="4" name="Picture 3"/>
          <p:cNvPicPr>
            <a:picLocks noChangeAspect="1"/>
          </p:cNvPicPr>
          <p:nvPr/>
        </p:nvPicPr>
        <p:blipFill>
          <a:blip r:embed="rId2"/>
          <a:stretch>
            <a:fillRect/>
          </a:stretch>
        </p:blipFill>
        <p:spPr>
          <a:xfrm>
            <a:off x="914400" y="2286000"/>
            <a:ext cx="5610225" cy="2888536"/>
          </a:xfrm>
          <a:prstGeom prst="rect">
            <a:avLst/>
          </a:prstGeom>
        </p:spPr>
      </p:pic>
    </p:spTree>
    <p:extLst>
      <p:ext uri="{BB962C8B-B14F-4D97-AF65-F5344CB8AC3E}">
        <p14:creationId xmlns:p14="http://schemas.microsoft.com/office/powerpoint/2010/main" val="1471821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VOLTAGE-SHUNT FEEDBACK</a:t>
            </a:r>
          </a:p>
        </p:txBody>
      </p:sp>
      <p:pic>
        <p:nvPicPr>
          <p:cNvPr id="4" name="Content Placeholder 3"/>
          <p:cNvPicPr>
            <a:picLocks noGrp="1" noChangeAspect="1"/>
          </p:cNvPicPr>
          <p:nvPr>
            <p:ph idx="1"/>
          </p:nvPr>
        </p:nvPicPr>
        <p:blipFill>
          <a:blip r:embed="rId2"/>
          <a:stretch>
            <a:fillRect/>
          </a:stretch>
        </p:blipFill>
        <p:spPr>
          <a:xfrm>
            <a:off x="790576" y="1676400"/>
            <a:ext cx="5314950" cy="1828800"/>
          </a:xfrm>
          <a:prstGeom prst="rect">
            <a:avLst/>
          </a:prstGeom>
        </p:spPr>
      </p:pic>
    </p:spTree>
    <p:extLst>
      <p:ext uri="{BB962C8B-B14F-4D97-AF65-F5344CB8AC3E}">
        <p14:creationId xmlns:p14="http://schemas.microsoft.com/office/powerpoint/2010/main" val="1595471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Input Impedance with Feedback</a:t>
            </a:r>
            <a:br>
              <a:rPr lang="en-US" sz="3600" dirty="0"/>
            </a:br>
            <a:r>
              <a:rPr lang="en-US" sz="3600" dirty="0"/>
              <a:t>VOLTAGE-SERIES FEEDBACK</a:t>
            </a:r>
          </a:p>
        </p:txBody>
      </p:sp>
      <p:pic>
        <p:nvPicPr>
          <p:cNvPr id="4" name="Content Placeholder 3"/>
          <p:cNvPicPr>
            <a:picLocks noGrp="1" noChangeAspect="1"/>
          </p:cNvPicPr>
          <p:nvPr>
            <p:ph idx="1"/>
          </p:nvPr>
        </p:nvPicPr>
        <p:blipFill>
          <a:blip r:embed="rId2"/>
          <a:stretch>
            <a:fillRect/>
          </a:stretch>
        </p:blipFill>
        <p:spPr>
          <a:xfrm>
            <a:off x="900904" y="1752601"/>
            <a:ext cx="6947696" cy="3994360"/>
          </a:xfrm>
          <a:prstGeom prst="rect">
            <a:avLst/>
          </a:prstGeom>
        </p:spPr>
      </p:pic>
    </p:spTree>
    <p:extLst>
      <p:ext uri="{BB962C8B-B14F-4D97-AF65-F5344CB8AC3E}">
        <p14:creationId xmlns:p14="http://schemas.microsoft.com/office/powerpoint/2010/main" val="424257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52399"/>
            <a:ext cx="7367588" cy="63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159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2229" y="274638"/>
            <a:ext cx="8636971" cy="3992562"/>
          </a:xfrm>
          <a:prstGeom prst="rect">
            <a:avLst/>
          </a:prstGeom>
        </p:spPr>
      </p:pic>
    </p:spTree>
    <p:extLst>
      <p:ext uri="{BB962C8B-B14F-4D97-AF65-F5344CB8AC3E}">
        <p14:creationId xmlns:p14="http://schemas.microsoft.com/office/powerpoint/2010/main" val="1243491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VOLTAGE-SHUNT FEEDBACK</a:t>
            </a:r>
          </a:p>
        </p:txBody>
      </p:sp>
      <p:pic>
        <p:nvPicPr>
          <p:cNvPr id="4" name="Content Placeholder 3"/>
          <p:cNvPicPr>
            <a:picLocks noGrp="1" noChangeAspect="1"/>
          </p:cNvPicPr>
          <p:nvPr>
            <p:ph idx="1"/>
          </p:nvPr>
        </p:nvPicPr>
        <p:blipFill>
          <a:blip r:embed="rId2"/>
          <a:stretch>
            <a:fillRect/>
          </a:stretch>
        </p:blipFill>
        <p:spPr>
          <a:xfrm>
            <a:off x="436456" y="1417638"/>
            <a:ext cx="6859694" cy="3936207"/>
          </a:xfrm>
          <a:prstGeom prst="rect">
            <a:avLst/>
          </a:prstGeom>
        </p:spPr>
      </p:pic>
    </p:spTree>
    <p:extLst>
      <p:ext uri="{BB962C8B-B14F-4D97-AF65-F5344CB8AC3E}">
        <p14:creationId xmlns:p14="http://schemas.microsoft.com/office/powerpoint/2010/main" val="2256980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417638"/>
            <a:ext cx="4019550" cy="2853037"/>
          </a:xfrm>
          <a:prstGeom prst="rect">
            <a:avLst/>
          </a:prstGeom>
        </p:spPr>
      </p:pic>
    </p:spTree>
    <p:extLst>
      <p:ext uri="{BB962C8B-B14F-4D97-AF65-F5344CB8AC3E}">
        <p14:creationId xmlns:p14="http://schemas.microsoft.com/office/powerpoint/2010/main" val="385583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normAutofit fontScale="90000"/>
          </a:bodyPr>
          <a:lstStyle/>
          <a:p>
            <a:r>
              <a:rPr lang="en-US" dirty="0"/>
              <a:t>Output Impedance with Feedback</a:t>
            </a:r>
          </a:p>
        </p:txBody>
      </p:sp>
      <p:sp>
        <p:nvSpPr>
          <p:cNvPr id="3" name="Content Placeholder 2"/>
          <p:cNvSpPr>
            <a:spLocks noGrp="1"/>
          </p:cNvSpPr>
          <p:nvPr>
            <p:ph idx="1"/>
          </p:nvPr>
        </p:nvSpPr>
        <p:spPr>
          <a:xfrm>
            <a:off x="457200" y="533402"/>
            <a:ext cx="8229600" cy="5592762"/>
          </a:xfrm>
        </p:spPr>
        <p:txBody>
          <a:bodyPr>
            <a:normAutofit/>
          </a:bodyPr>
          <a:lstStyle/>
          <a:p>
            <a:r>
              <a:rPr lang="en-US" sz="2400" dirty="0">
                <a:latin typeface="Times New Roman" panose="02020603050405020304" pitchFamily="18" charset="0"/>
                <a:cs typeface="Times New Roman" panose="02020603050405020304" pitchFamily="18" charset="0"/>
              </a:rPr>
              <a:t>The output impedance for the connections of Fig. 18.2 are dependent on whether voltage or current feedback is used. For voltage feedback, the output impedance is decreased, while current feedback increases the output impedance.</a:t>
            </a:r>
          </a:p>
        </p:txBody>
      </p:sp>
      <p:pic>
        <p:nvPicPr>
          <p:cNvPr id="4" name="Picture 3"/>
          <p:cNvPicPr>
            <a:picLocks noChangeAspect="1"/>
          </p:cNvPicPr>
          <p:nvPr/>
        </p:nvPicPr>
        <p:blipFill>
          <a:blip r:embed="rId2"/>
          <a:stretch>
            <a:fillRect/>
          </a:stretch>
        </p:blipFill>
        <p:spPr>
          <a:xfrm>
            <a:off x="513587" y="1981200"/>
            <a:ext cx="7487413" cy="4904729"/>
          </a:xfrm>
          <a:prstGeom prst="rect">
            <a:avLst/>
          </a:prstGeom>
        </p:spPr>
      </p:pic>
    </p:spTree>
    <p:extLst>
      <p:ext uri="{BB962C8B-B14F-4D97-AF65-F5344CB8AC3E}">
        <p14:creationId xmlns:p14="http://schemas.microsoft.com/office/powerpoint/2010/main" val="1244295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
            </a:r>
            <a:endParaRPr lang="en-US"/>
          </a:p>
        </p:txBody>
      </p:sp>
      <p:pic>
        <p:nvPicPr>
          <p:cNvPr id="4" name="Content Placeholder 3"/>
          <p:cNvPicPr>
            <a:picLocks noGrp="1" noChangeAspect="1"/>
          </p:cNvPicPr>
          <p:nvPr>
            <p:ph idx="1"/>
          </p:nvPr>
        </p:nvPicPr>
        <p:blipFill>
          <a:blip r:embed="rId2"/>
          <a:stretch>
            <a:fillRect/>
          </a:stretch>
        </p:blipFill>
        <p:spPr>
          <a:xfrm>
            <a:off x="616976" y="274637"/>
            <a:ext cx="7765024" cy="4816693"/>
          </a:xfrm>
          <a:prstGeom prst="rect">
            <a:avLst/>
          </a:prstGeom>
        </p:spPr>
      </p:pic>
    </p:spTree>
    <p:extLst>
      <p:ext uri="{BB962C8B-B14F-4D97-AF65-F5344CB8AC3E}">
        <p14:creationId xmlns:p14="http://schemas.microsoft.com/office/powerpoint/2010/main" val="251149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28130" y="1219200"/>
            <a:ext cx="7687739" cy="3748881"/>
          </a:xfrm>
          <a:prstGeom prst="rect">
            <a:avLst/>
          </a:prstGeom>
        </p:spPr>
      </p:pic>
    </p:spTree>
    <p:extLst>
      <p:ext uri="{BB962C8B-B14F-4D97-AF65-F5344CB8AC3E}">
        <p14:creationId xmlns:p14="http://schemas.microsoft.com/office/powerpoint/2010/main" val="4218895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0558" y="609600"/>
            <a:ext cx="8186609" cy="3733800"/>
          </a:xfrm>
          <a:prstGeom prst="rect">
            <a:avLst/>
          </a:prstGeom>
        </p:spPr>
      </p:pic>
    </p:spTree>
    <p:extLst>
      <p:ext uri="{BB962C8B-B14F-4D97-AF65-F5344CB8AC3E}">
        <p14:creationId xmlns:p14="http://schemas.microsoft.com/office/powerpoint/2010/main" val="284787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6996113" cy="38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433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1" y="0"/>
            <a:ext cx="91059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82702"/>
            <a:ext cx="7315200" cy="547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497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TRANSISTOR HEAT SINKING</a:t>
            </a:r>
          </a:p>
        </p:txBody>
      </p:sp>
      <p:sp>
        <p:nvSpPr>
          <p:cNvPr id="3" name="Content Placeholder 2"/>
          <p:cNvSpPr>
            <a:spLocks noGrp="1"/>
          </p:cNvSpPr>
          <p:nvPr>
            <p:ph idx="1"/>
          </p:nvPr>
        </p:nvSpPr>
        <p:spPr/>
        <p:txBody>
          <a:bodyPr>
            <a:normAutofit fontScale="92500" lnSpcReduction="20000"/>
          </a:bodyPr>
          <a:lstStyle/>
          <a:p>
            <a:r>
              <a:rPr lang="en-US" dirty="0"/>
              <a:t>Improvements </a:t>
            </a:r>
            <a:r>
              <a:rPr lang="en-US" dirty="0" smtClean="0"/>
              <a:t>in production </a:t>
            </a:r>
            <a:r>
              <a:rPr lang="en-US" dirty="0"/>
              <a:t>techniques have provided higher power ratings in small-sized </a:t>
            </a:r>
            <a:r>
              <a:rPr lang="en-US" dirty="0" smtClean="0"/>
              <a:t>packaging cases</a:t>
            </a:r>
            <a:r>
              <a:rPr lang="en-US" dirty="0"/>
              <a:t>, </a:t>
            </a:r>
            <a:endParaRPr lang="en-US" dirty="0" smtClean="0"/>
          </a:p>
          <a:p>
            <a:r>
              <a:rPr lang="en-US" dirty="0" smtClean="0"/>
              <a:t>have </a:t>
            </a:r>
            <a:r>
              <a:rPr lang="en-US" dirty="0"/>
              <a:t>increased the maximum transistor breakdown voltage</a:t>
            </a:r>
            <a:r>
              <a:rPr lang="en-US" dirty="0" smtClean="0"/>
              <a:t>,</a:t>
            </a:r>
          </a:p>
          <a:p>
            <a:r>
              <a:rPr lang="en-US" dirty="0" smtClean="0"/>
              <a:t> </a:t>
            </a:r>
            <a:r>
              <a:rPr lang="en-US" dirty="0"/>
              <a:t>and have </a:t>
            </a:r>
            <a:r>
              <a:rPr lang="en-US" dirty="0" smtClean="0"/>
              <a:t>provided faster-switching </a:t>
            </a:r>
            <a:r>
              <a:rPr lang="en-US" dirty="0"/>
              <a:t>power transistors</a:t>
            </a:r>
            <a:r>
              <a:rPr lang="en-US" dirty="0" smtClean="0"/>
              <a:t>.</a:t>
            </a:r>
          </a:p>
          <a:p>
            <a:pPr marL="0" indent="0">
              <a:buNone/>
            </a:pPr>
            <a:endParaRPr lang="en-US" dirty="0" smtClean="0"/>
          </a:p>
          <a:p>
            <a:r>
              <a:rPr lang="en-US" dirty="0" err="1" smtClean="0">
                <a:solidFill>
                  <a:srgbClr val="FF0000"/>
                </a:solidFill>
              </a:rPr>
              <a:t>heatsinking</a:t>
            </a:r>
            <a:r>
              <a:rPr lang="en-US" dirty="0" smtClean="0">
                <a:solidFill>
                  <a:srgbClr val="FF0000"/>
                </a:solidFill>
              </a:rPr>
              <a:t> techniques </a:t>
            </a:r>
            <a:r>
              <a:rPr lang="en-US" dirty="0"/>
              <a:t>will allow operation of a device at about one-half its </a:t>
            </a:r>
            <a:r>
              <a:rPr lang="en-US" dirty="0" smtClean="0"/>
              <a:t>maximum power </a:t>
            </a:r>
            <a:r>
              <a:rPr lang="en-US" dirty="0"/>
              <a:t>rating.</a:t>
            </a:r>
          </a:p>
        </p:txBody>
      </p:sp>
    </p:spTree>
    <p:extLst>
      <p:ext uri="{BB962C8B-B14F-4D97-AF65-F5344CB8AC3E}">
        <p14:creationId xmlns:p14="http://schemas.microsoft.com/office/powerpoint/2010/main" val="2829518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We should note that of the two types </a:t>
            </a:r>
            <a:r>
              <a:rPr lang="en-US" dirty="0" smtClean="0"/>
              <a:t>of bipolar </a:t>
            </a:r>
            <a:r>
              <a:rPr lang="en-US" dirty="0"/>
              <a:t>transistors—germanium and </a:t>
            </a:r>
            <a:r>
              <a:rPr lang="en-US" dirty="0" smtClean="0"/>
              <a:t>silicon— silicon </a:t>
            </a:r>
            <a:r>
              <a:rPr lang="en-US" dirty="0"/>
              <a:t>transistors provide greater maximum temperature ratings</a:t>
            </a:r>
            <a:r>
              <a:rPr lang="en-US" dirty="0" smtClean="0"/>
              <a:t>.</a:t>
            </a:r>
          </a:p>
          <a:p>
            <a:r>
              <a:rPr lang="en-US" dirty="0" smtClean="0"/>
              <a:t> </a:t>
            </a:r>
            <a:r>
              <a:rPr lang="en-US" dirty="0"/>
              <a:t>Typically, </a:t>
            </a:r>
            <a:r>
              <a:rPr lang="en-US" dirty="0" smtClean="0"/>
              <a:t>the maximum </a:t>
            </a:r>
            <a:r>
              <a:rPr lang="en-US" dirty="0"/>
              <a:t>junction temperature of these types of power transistors is</a:t>
            </a:r>
          </a:p>
          <a:p>
            <a:r>
              <a:rPr lang="en-US" dirty="0"/>
              <a:t>Silicon: 150–200°C</a:t>
            </a:r>
          </a:p>
          <a:p>
            <a:r>
              <a:rPr lang="en-US" dirty="0"/>
              <a:t>Germanium: 100–110°C</a:t>
            </a:r>
          </a:p>
        </p:txBody>
      </p:sp>
    </p:spTree>
    <p:extLst>
      <p:ext uri="{BB962C8B-B14F-4D97-AF65-F5344CB8AC3E}">
        <p14:creationId xmlns:p14="http://schemas.microsoft.com/office/powerpoint/2010/main" val="2920708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8534400" cy="4572000"/>
          </a:xfrm>
        </p:spPr>
        <p:txBody>
          <a:bodyPr/>
          <a:lstStyle/>
          <a:p>
            <a:r>
              <a:rPr lang="en-US" dirty="0"/>
              <a:t>For many applications the average power dissipated may be approximated by</a:t>
            </a:r>
          </a:p>
          <a:p>
            <a:r>
              <a:rPr lang="en-US" i="1" dirty="0"/>
              <a:t>P</a:t>
            </a:r>
            <a:r>
              <a:rPr lang="en-US" sz="1900" i="1" dirty="0"/>
              <a:t>D</a:t>
            </a:r>
            <a:r>
              <a:rPr lang="en-US" i="1" dirty="0"/>
              <a:t> </a:t>
            </a:r>
            <a:r>
              <a:rPr lang="en-US" dirty="0"/>
              <a:t> </a:t>
            </a:r>
            <a:r>
              <a:rPr lang="en-US" dirty="0" smtClean="0"/>
              <a:t>= </a:t>
            </a:r>
            <a:r>
              <a:rPr lang="en-US" i="1" dirty="0" smtClean="0"/>
              <a:t>V</a:t>
            </a:r>
            <a:r>
              <a:rPr lang="en-US" sz="1900" i="1" dirty="0" smtClean="0"/>
              <a:t>CE</a:t>
            </a:r>
            <a:r>
              <a:rPr lang="en-US" i="1" dirty="0" smtClean="0"/>
              <a:t>/I</a:t>
            </a:r>
            <a:r>
              <a:rPr lang="en-US" sz="1900" i="1" dirty="0" smtClean="0"/>
              <a:t>C</a:t>
            </a:r>
          </a:p>
          <a:p>
            <a:r>
              <a:rPr lang="en-US" dirty="0"/>
              <a:t>This power dissipation, however, is allowed only up to a maximum temperature. Above this temperature, the device </a:t>
            </a:r>
            <a:r>
              <a:rPr lang="en-US" dirty="0" smtClean="0"/>
              <a:t>power dissipation </a:t>
            </a:r>
            <a:r>
              <a:rPr lang="en-US" dirty="0"/>
              <a:t>capacity must be reduced</a:t>
            </a:r>
          </a:p>
        </p:txBody>
      </p:sp>
    </p:spTree>
    <p:extLst>
      <p:ext uri="{BB962C8B-B14F-4D97-AF65-F5344CB8AC3E}">
        <p14:creationId xmlns:p14="http://schemas.microsoft.com/office/powerpoint/2010/main" val="1581057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52400"/>
            <a:ext cx="8458200" cy="5973763"/>
          </a:xfrm>
        </p:spPr>
        <p:txBody>
          <a:bodyPr>
            <a:normAutofit/>
          </a:bodyPr>
          <a:lstStyle/>
          <a:p>
            <a:r>
              <a:rPr lang="en-US" sz="2500" dirty="0" smtClean="0">
                <a:latin typeface="Times New Roman" panose="02020603050405020304" pitchFamily="18" charset="0"/>
                <a:cs typeface="Times New Roman" panose="02020603050405020304" pitchFamily="18" charset="0"/>
              </a:rPr>
              <a:t>the device is mounted on some form of heat sink, its power handling capacity can approach the rated maximum value more closely. A few heat sinks are shown in Fig. 16.22. When the heat sink is used, the heat produced by the transistor dissipating power has a larger area from which to radiate (transfer) </a:t>
            </a:r>
          </a:p>
          <a:p>
            <a:r>
              <a:rPr lang="en-US" sz="2500" dirty="0" smtClean="0">
                <a:latin typeface="Times New Roman" panose="02020603050405020304" pitchFamily="18" charset="0"/>
                <a:cs typeface="Times New Roman" panose="02020603050405020304" pitchFamily="18" charset="0"/>
              </a:rPr>
              <a:t>the heat into the air, thereby holding the case temperature to a much lower value than would</a:t>
            </a:r>
          </a:p>
          <a:p>
            <a:r>
              <a:rPr lang="en-US" sz="2500" dirty="0" smtClean="0">
                <a:latin typeface="Times New Roman" panose="02020603050405020304" pitchFamily="18" charset="0"/>
                <a:cs typeface="Times New Roman" panose="02020603050405020304" pitchFamily="18" charset="0"/>
              </a:rPr>
              <a:t>result without the heat sink.  for which the case temperature is held at the ambient (air) temperature, the junction will be heated above the case temperature and a maximum power rating must be considered.</a:t>
            </a:r>
            <a:endParaRPr lang="en-US" sz="25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024" y="4457700"/>
            <a:ext cx="2495049"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695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1104</Words>
  <Application>Microsoft Office PowerPoint</Application>
  <PresentationFormat>On-screen Show (4:3)</PresentationFormat>
  <Paragraphs>71</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Tahoma</vt:lpstr>
      <vt:lpstr>Times New Roman</vt:lpstr>
      <vt:lpstr>Office Theme</vt:lpstr>
      <vt:lpstr>CLASS B,C,D</vt:lpstr>
      <vt:lpstr>PowerPoint Presentation</vt:lpstr>
      <vt:lpstr>PowerPoint Presentation</vt:lpstr>
      <vt:lpstr>PowerPoint Presentation</vt:lpstr>
      <vt:lpstr>PowerPoint Presentation</vt:lpstr>
      <vt:lpstr>POWER TRANSISTOR HEAT SINKING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C AND CLASS D AMPLIFIERS</vt:lpstr>
      <vt:lpstr>Class C Amplifier</vt:lpstr>
      <vt:lpstr>PowerPoint Presentation</vt:lpstr>
      <vt:lpstr>Class D Amplifier</vt:lpstr>
      <vt:lpstr>PowerPoint Presentation</vt:lpstr>
      <vt:lpstr>PowerPoint Presentation</vt:lpstr>
      <vt:lpstr>PowerPoint Presentation</vt:lpstr>
      <vt:lpstr>PowerPoint Presentation</vt:lpstr>
      <vt:lpstr>FEEDBACK CONCEPTS</vt:lpstr>
      <vt:lpstr>PowerPoint Presentation</vt:lpstr>
      <vt:lpstr>FEEDBACK CONNECTION TYPES</vt:lpstr>
      <vt:lpstr>PowerPoint Presentation</vt:lpstr>
      <vt:lpstr>PowerPoint Presentation</vt:lpstr>
      <vt:lpstr>VOLTAGE-SERIES FEEDBACK</vt:lpstr>
      <vt:lpstr>VOLTAGE-SHUNT FEEDBACK</vt:lpstr>
      <vt:lpstr>Input Impedance with Feedback VOLTAGE-SERIES FEEDBACK</vt:lpstr>
      <vt:lpstr>PowerPoint Presentation</vt:lpstr>
      <vt:lpstr>VOLTAGE-SHUNT FEEDBACK</vt:lpstr>
      <vt:lpstr>PowerPoint Presentation</vt:lpstr>
      <vt:lpstr>Output Impedance with Feedback</vt:lpstr>
      <vt:lpstr>.</vt:lpstr>
      <vt:lpstr>PowerPoint Presentation</vt:lpstr>
      <vt:lpstr>PowerPoint Presentation</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Aisha</dc:creator>
  <cp:lastModifiedBy>ammar alndawy</cp:lastModifiedBy>
  <cp:revision>56</cp:revision>
  <dcterms:created xsi:type="dcterms:W3CDTF">2015-01-21T08:10:04Z</dcterms:created>
  <dcterms:modified xsi:type="dcterms:W3CDTF">2016-01-02T21:59:44Z</dcterms:modified>
</cp:coreProperties>
</file>