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2" r:id="rId7"/>
    <p:sldId id="261"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ED43714-1DAD-47FB-B280-720A83681947}" type="datetimeFigureOut">
              <a:rPr lang="ar-IQ" smtClean="0"/>
              <a:t>05/02/1439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324558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D43714-1DAD-47FB-B280-720A83681947}" type="datetimeFigureOut">
              <a:rPr lang="ar-IQ" smtClean="0"/>
              <a:t>05/02/1439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261827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D43714-1DAD-47FB-B280-720A83681947}" type="datetimeFigureOut">
              <a:rPr lang="ar-IQ" smtClean="0"/>
              <a:t>05/02/1439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112413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D43714-1DAD-47FB-B280-720A83681947}" type="datetimeFigureOut">
              <a:rPr lang="ar-IQ" smtClean="0"/>
              <a:t>05/02/1439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17599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D43714-1DAD-47FB-B280-720A83681947}" type="datetimeFigureOut">
              <a:rPr lang="ar-IQ" smtClean="0"/>
              <a:t>05/02/1439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90753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ED43714-1DAD-47FB-B280-720A83681947}" type="datetimeFigureOut">
              <a:rPr lang="ar-IQ" smtClean="0"/>
              <a:t>05/02/1439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121208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ED43714-1DAD-47FB-B280-720A83681947}" type="datetimeFigureOut">
              <a:rPr lang="ar-IQ" smtClean="0"/>
              <a:t>05/02/1439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97620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ED43714-1DAD-47FB-B280-720A83681947}" type="datetimeFigureOut">
              <a:rPr lang="ar-IQ" smtClean="0"/>
              <a:t>05/02/1439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187964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3714-1DAD-47FB-B280-720A83681947}" type="datetimeFigureOut">
              <a:rPr lang="ar-IQ" smtClean="0"/>
              <a:t>05/02/1439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362120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D43714-1DAD-47FB-B280-720A83681947}" type="datetimeFigureOut">
              <a:rPr lang="ar-IQ" smtClean="0"/>
              <a:t>05/02/1439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266352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D43714-1DAD-47FB-B280-720A83681947}" type="datetimeFigureOut">
              <a:rPr lang="ar-IQ" smtClean="0"/>
              <a:t>05/02/1439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D3B45F-9D14-4137-9EC1-AC1BCE579E82}" type="slidenum">
              <a:rPr lang="ar-IQ" smtClean="0"/>
              <a:t>‹#›</a:t>
            </a:fld>
            <a:endParaRPr lang="ar-IQ"/>
          </a:p>
        </p:txBody>
      </p:sp>
    </p:spTree>
    <p:extLst>
      <p:ext uri="{BB962C8B-B14F-4D97-AF65-F5344CB8AC3E}">
        <p14:creationId xmlns:p14="http://schemas.microsoft.com/office/powerpoint/2010/main" val="112069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ED43714-1DAD-47FB-B280-720A83681947}" type="datetimeFigureOut">
              <a:rPr lang="ar-IQ" smtClean="0"/>
              <a:t>05/02/1439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CD3B45F-9D14-4137-9EC1-AC1BCE579E82}" type="slidenum">
              <a:rPr lang="ar-IQ" smtClean="0"/>
              <a:t>‹#›</a:t>
            </a:fld>
            <a:endParaRPr lang="ar-IQ"/>
          </a:p>
        </p:txBody>
      </p:sp>
    </p:spTree>
    <p:extLst>
      <p:ext uri="{BB962C8B-B14F-4D97-AF65-F5344CB8AC3E}">
        <p14:creationId xmlns:p14="http://schemas.microsoft.com/office/powerpoint/2010/main" val="75367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ar-IQ" dirty="0">
              <a:solidFill>
                <a:srgbClr val="FF0000"/>
              </a:solidFill>
              <a:cs typeface="+mj-cs"/>
            </a:endParaRPr>
          </a:p>
        </p:txBody>
      </p:sp>
      <p:sp>
        <p:nvSpPr>
          <p:cNvPr id="5" name="Hexagon 4"/>
          <p:cNvSpPr/>
          <p:nvPr/>
        </p:nvSpPr>
        <p:spPr>
          <a:xfrm>
            <a:off x="1475656" y="0"/>
            <a:ext cx="6408712" cy="1628799"/>
          </a:xfrm>
          <a:prstGeom prst="hex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3200" dirty="0" smtClean="0">
                <a:solidFill>
                  <a:srgbClr val="FF0000"/>
                </a:solidFill>
              </a:rPr>
              <a:t>THE </a:t>
            </a:r>
            <a:r>
              <a:rPr lang="en-US" sz="3200" dirty="0">
                <a:solidFill>
                  <a:srgbClr val="FF0000"/>
                </a:solidFill>
              </a:rPr>
              <a:t>COORDINATE </a:t>
            </a:r>
            <a:r>
              <a:rPr lang="en-US" sz="3200" dirty="0" smtClean="0">
                <a:solidFill>
                  <a:srgbClr val="FF0000"/>
                </a:solidFill>
              </a:rPr>
              <a:t>SYSTEMS</a:t>
            </a:r>
            <a:endParaRPr lang="ar-IQ" dirty="0"/>
          </a:p>
        </p:txBody>
      </p:sp>
      <mc:AlternateContent xmlns:mc="http://schemas.openxmlformats.org/markup-compatibility/2006" xmlns:a14="http://schemas.microsoft.com/office/drawing/2010/main">
        <mc:Choice Requires="a14">
          <p:sp>
            <p:nvSpPr>
              <p:cNvPr id="6" name="Rounded Rectangle 5"/>
              <p:cNvSpPr/>
              <p:nvPr/>
            </p:nvSpPr>
            <p:spPr>
              <a:xfrm>
                <a:off x="5183559" y="3702371"/>
                <a:ext cx="3960440" cy="315562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solidFill>
                      <a:schemeClr val="tx1"/>
                    </a:solidFill>
                    <a:effectLst/>
                    <a:latin typeface="Times New Roman"/>
                    <a:ea typeface="Batang"/>
                  </a:rPr>
                  <a:t>THE SPHERICAL COORDINATE SYSTEM</a:t>
                </a:r>
                <a:r>
                  <a:rPr lang="en-US" sz="3200" dirty="0">
                    <a:solidFill>
                      <a:schemeClr val="tx1"/>
                    </a:solidFill>
                    <a:effectLst/>
                    <a:latin typeface="Times New Roman"/>
                    <a:ea typeface="Times New Roman"/>
                  </a:rPr>
                  <a:t> (</a:t>
                </a:r>
                <a14:m>
                  <m:oMath xmlns:m="http://schemas.openxmlformats.org/officeDocument/2006/math">
                    <m:r>
                      <a:rPr lang="en-US" sz="3200" i="1">
                        <a:solidFill>
                          <a:schemeClr val="tx1"/>
                        </a:solidFill>
                        <a:effectLst/>
                        <a:latin typeface="Cambria Math"/>
                        <a:ea typeface="Times New Roman"/>
                        <a:cs typeface="Times New Roman"/>
                      </a:rPr>
                      <m:t>𝑟</m:t>
                    </m:r>
                    <m:r>
                      <a:rPr lang="en-US" sz="3200" i="1">
                        <a:solidFill>
                          <a:schemeClr val="tx1"/>
                        </a:solidFill>
                        <a:effectLst/>
                        <a:latin typeface="Cambria Math"/>
                        <a:ea typeface="Times New Roman"/>
                        <a:cs typeface="Times New Roman"/>
                      </a:rPr>
                      <m:t>,</m:t>
                    </m:r>
                    <m:r>
                      <a:rPr lang="en-US" sz="3200" i="1">
                        <a:solidFill>
                          <a:schemeClr val="tx1"/>
                        </a:solidFill>
                        <a:effectLst/>
                        <a:latin typeface="Cambria Math"/>
                        <a:ea typeface="Times New Roman"/>
                        <a:cs typeface="Times New Roman"/>
                      </a:rPr>
                      <m:t>𝜃</m:t>
                    </m:r>
                    <m:r>
                      <a:rPr lang="en-US" sz="3200" i="1">
                        <a:solidFill>
                          <a:schemeClr val="tx1"/>
                        </a:solidFill>
                        <a:effectLst/>
                        <a:latin typeface="Cambria Math"/>
                        <a:ea typeface="Times New Roman"/>
                        <a:cs typeface="Times New Roman"/>
                      </a:rPr>
                      <m:t>,</m:t>
                    </m:r>
                    <m:r>
                      <a:rPr lang="en-US" sz="3200" i="1">
                        <a:solidFill>
                          <a:schemeClr val="tx1"/>
                        </a:solidFill>
                        <a:effectLst/>
                        <a:latin typeface="Cambria Math"/>
                        <a:ea typeface="Times New Roman"/>
                        <a:cs typeface="Times New Roman"/>
                      </a:rPr>
                      <m:t>𝜙</m:t>
                    </m:r>
                  </m:oMath>
                </a14:m>
                <a:r>
                  <a:rPr lang="en-US" sz="3200" dirty="0">
                    <a:solidFill>
                      <a:schemeClr val="tx1"/>
                    </a:solidFill>
                    <a:effectLst/>
                    <a:latin typeface="Times New Roman"/>
                    <a:ea typeface="Times New Roman"/>
                  </a:rPr>
                  <a:t>)</a:t>
                </a:r>
                <a:endParaRPr lang="ar-IQ" sz="3200"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5183559" y="3702371"/>
                <a:ext cx="3960440" cy="3155628"/>
              </a:xfrm>
              <a:prstGeom prst="round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195735" y="2190203"/>
                <a:ext cx="4968043" cy="151216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solidFill>
                      <a:schemeClr val="tx1"/>
                    </a:solidFill>
                    <a:effectLst/>
                    <a:latin typeface="Times New Roman"/>
                    <a:ea typeface="Batang"/>
                  </a:rPr>
                  <a:t>THE CARTESIAN COORDINATE SYSTEM</a:t>
                </a:r>
                <a:r>
                  <a:rPr lang="en-US" sz="2800" dirty="0">
                    <a:solidFill>
                      <a:schemeClr val="tx1"/>
                    </a:solidFill>
                    <a:effectLst/>
                    <a:latin typeface="Times New Roman"/>
                    <a:ea typeface="Times New Roman"/>
                  </a:rPr>
                  <a:t> (</a:t>
                </a:r>
                <a14:m>
                  <m:oMath xmlns:m="http://schemas.openxmlformats.org/officeDocument/2006/math">
                    <m:r>
                      <a:rPr lang="en-US" sz="2800" b="0" i="1" smtClean="0">
                        <a:solidFill>
                          <a:schemeClr val="tx1"/>
                        </a:solidFill>
                        <a:effectLst/>
                        <a:latin typeface="Cambria Math"/>
                        <a:ea typeface="Times New Roman"/>
                        <a:cs typeface="Times New Roman"/>
                      </a:rPr>
                      <m:t>𝑥</m:t>
                    </m:r>
                    <m:r>
                      <a:rPr lang="en-US" sz="2800" i="1">
                        <a:solidFill>
                          <a:schemeClr val="tx1"/>
                        </a:solidFill>
                        <a:effectLst/>
                        <a:latin typeface="Cambria Math"/>
                        <a:ea typeface="Times New Roman"/>
                        <a:cs typeface="Times New Roman"/>
                      </a:rPr>
                      <m:t>,</m:t>
                    </m:r>
                    <m:r>
                      <a:rPr lang="en-US" sz="2800" b="0" i="1" smtClean="0">
                        <a:solidFill>
                          <a:schemeClr val="tx1"/>
                        </a:solidFill>
                        <a:effectLst/>
                        <a:latin typeface="Cambria Math"/>
                        <a:ea typeface="Times New Roman"/>
                        <a:cs typeface="Times New Roman"/>
                      </a:rPr>
                      <m:t>𝑦</m:t>
                    </m:r>
                    <m:r>
                      <a:rPr lang="en-US" sz="2800" i="1">
                        <a:solidFill>
                          <a:schemeClr val="tx1"/>
                        </a:solidFill>
                        <a:effectLst/>
                        <a:latin typeface="Cambria Math"/>
                        <a:ea typeface="Times New Roman"/>
                        <a:cs typeface="Times New Roman"/>
                      </a:rPr>
                      <m:t>,</m:t>
                    </m:r>
                    <m:r>
                      <a:rPr lang="en-US" sz="2800" b="0" i="1" smtClean="0">
                        <a:solidFill>
                          <a:schemeClr val="tx1"/>
                        </a:solidFill>
                        <a:effectLst/>
                        <a:latin typeface="Cambria Math"/>
                        <a:ea typeface="Times New Roman"/>
                        <a:cs typeface="Times New Roman"/>
                      </a:rPr>
                      <m:t>𝑧</m:t>
                    </m:r>
                  </m:oMath>
                </a14:m>
                <a:r>
                  <a:rPr lang="en-US" sz="2800" dirty="0">
                    <a:solidFill>
                      <a:schemeClr val="tx1"/>
                    </a:solidFill>
                    <a:effectLst/>
                    <a:latin typeface="Times New Roman"/>
                    <a:ea typeface="Times New Roman"/>
                  </a:rPr>
                  <a:t>)</a:t>
                </a:r>
                <a:endParaRPr lang="ar-IQ"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95735" y="2190203"/>
                <a:ext cx="4968043" cy="1512168"/>
              </a:xfrm>
              <a:prstGeom prst="rect">
                <a:avLst/>
              </a:prstGeom>
              <a:blipFill rotWithShape="1">
                <a:blip r:embed="rId3"/>
                <a:stretch>
                  <a:fillRect b="-5952"/>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12126" y="3719882"/>
                <a:ext cx="3864046" cy="313811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solidFill>
                      <a:schemeClr val="tx1"/>
                    </a:solidFill>
                    <a:effectLst/>
                    <a:latin typeface="Times New Roman"/>
                    <a:ea typeface="Batang"/>
                  </a:rPr>
                  <a:t>THE CIRCULAR CYLINDRICAL COORDINATE SYSTEM </a:t>
                </a:r>
                <a:r>
                  <a:rPr lang="en-US" sz="3200" dirty="0">
                    <a:solidFill>
                      <a:schemeClr val="tx1"/>
                    </a:solidFill>
                    <a:effectLst/>
                    <a:latin typeface="Times New Roman"/>
                    <a:ea typeface="Calibri"/>
                  </a:rPr>
                  <a:t>(</a:t>
                </a:r>
                <a14:m>
                  <m:oMath xmlns:m="http://schemas.openxmlformats.org/officeDocument/2006/math">
                    <m:r>
                      <a:rPr lang="en-US" sz="3200" i="1">
                        <a:solidFill>
                          <a:schemeClr val="tx1"/>
                        </a:solidFill>
                        <a:effectLst/>
                        <a:latin typeface="Cambria Math"/>
                        <a:ea typeface="Calibri"/>
                        <a:cs typeface="Times New Roman"/>
                      </a:rPr>
                      <m:t>𝜌</m:t>
                    </m:r>
                    <m:r>
                      <a:rPr lang="en-US" sz="3200" i="1">
                        <a:solidFill>
                          <a:schemeClr val="tx1"/>
                        </a:solidFill>
                        <a:effectLst/>
                        <a:latin typeface="Cambria Math"/>
                        <a:ea typeface="Calibri"/>
                        <a:cs typeface="Times New Roman"/>
                      </a:rPr>
                      <m:t>, </m:t>
                    </m:r>
                    <m:r>
                      <a:rPr lang="en-US" sz="3200" i="1">
                        <a:solidFill>
                          <a:schemeClr val="tx1"/>
                        </a:solidFill>
                        <a:effectLst/>
                        <a:latin typeface="Cambria Math"/>
                        <a:ea typeface="Calibri"/>
                        <a:cs typeface="Times New Roman"/>
                      </a:rPr>
                      <m:t>𝜙</m:t>
                    </m:r>
                    <m:r>
                      <a:rPr lang="en-US" sz="3200" i="1">
                        <a:solidFill>
                          <a:schemeClr val="tx1"/>
                        </a:solidFill>
                        <a:effectLst/>
                        <a:latin typeface="Cambria Math"/>
                        <a:ea typeface="Calibri"/>
                        <a:cs typeface="Times New Roman"/>
                      </a:rPr>
                      <m:t>, </m:t>
                    </m:r>
                    <m:r>
                      <a:rPr lang="en-US" sz="3200" i="1">
                        <a:solidFill>
                          <a:schemeClr val="tx1"/>
                        </a:solidFill>
                        <a:effectLst/>
                        <a:latin typeface="Cambria Math"/>
                        <a:ea typeface="Calibri"/>
                        <a:cs typeface="Times New Roman"/>
                      </a:rPr>
                      <m:t>𝑧</m:t>
                    </m:r>
                  </m:oMath>
                </a14:m>
                <a:r>
                  <a:rPr lang="en-US" sz="3200" dirty="0">
                    <a:solidFill>
                      <a:schemeClr val="tx1"/>
                    </a:solidFill>
                    <a:effectLst/>
                    <a:latin typeface="Times New Roman"/>
                    <a:ea typeface="Calibri"/>
                  </a:rPr>
                  <a:t>)</a:t>
                </a:r>
                <a:endParaRPr lang="ar-IQ" sz="3200" dirty="0">
                  <a:solidFill>
                    <a:schemeClr val="tx1"/>
                  </a:solidFill>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12126" y="3719882"/>
                <a:ext cx="3864046" cy="3138117"/>
              </a:xfrm>
              <a:prstGeom prst="roundRect">
                <a:avLst/>
              </a:prstGeom>
              <a:blipFill rotWithShape="1">
                <a:blip r:embed="rId4"/>
                <a:stretch>
                  <a:fillRect/>
                </a:stretch>
              </a:blipFill>
            </p:spPr>
            <p:txBody>
              <a:bodyPr/>
              <a:lstStyle/>
              <a:p>
                <a:r>
                  <a:rPr lang="ar-IQ">
                    <a:noFill/>
                  </a:rPr>
                  <a:t> </a:t>
                </a:r>
              </a:p>
            </p:txBody>
          </p:sp>
        </mc:Fallback>
      </mc:AlternateContent>
      <p:sp>
        <p:nvSpPr>
          <p:cNvPr id="9" name="Down Arrow 8"/>
          <p:cNvSpPr/>
          <p:nvPr/>
        </p:nvSpPr>
        <p:spPr>
          <a:xfrm>
            <a:off x="7380312" y="1640495"/>
            <a:ext cx="288032" cy="2073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Down Arrow 9"/>
          <p:cNvSpPr/>
          <p:nvPr/>
        </p:nvSpPr>
        <p:spPr>
          <a:xfrm>
            <a:off x="1691680" y="1640495"/>
            <a:ext cx="288032" cy="2073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Down Arrow 10"/>
          <p:cNvSpPr/>
          <p:nvPr/>
        </p:nvSpPr>
        <p:spPr>
          <a:xfrm>
            <a:off x="4289747" y="1628799"/>
            <a:ext cx="354262" cy="561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12606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lnSpcReduction="10000"/>
              </a:bodyPr>
              <a:lstStyle/>
              <a:p>
                <a:pPr marL="0" lvl="0" indent="0" algn="l" rtl="0">
                  <a:buNone/>
                </a:pPr>
                <a:endParaRPr lang="en-US" dirty="0" smtClean="0">
                  <a:solidFill>
                    <a:srgbClr val="0070C0"/>
                  </a:solidFill>
                  <a:latin typeface="Times New Roman"/>
                  <a:ea typeface="Calibri"/>
                </a:endParaRPr>
              </a:p>
              <a:p>
                <a:pPr marL="0" lvl="0" indent="0" algn="l" rtl="0">
                  <a:buNone/>
                </a:pPr>
                <a:endParaRPr lang="en-US" dirty="0">
                  <a:solidFill>
                    <a:srgbClr val="0070C0"/>
                  </a:solidFill>
                  <a:latin typeface="Times New Roman"/>
                  <a:ea typeface="Calibri"/>
                </a:endParaRPr>
              </a:p>
              <a:p>
                <a:pPr algn="just">
                  <a:lnSpc>
                    <a:spcPct val="150000"/>
                  </a:lnSpc>
                  <a:spcAft>
                    <a:spcPts val="0"/>
                  </a:spcAft>
                </a:pPr>
                <a:endParaRPr lang="en-US" dirty="0" smtClean="0">
                  <a:effectLst/>
                  <a:latin typeface="Times New Roman"/>
                  <a:ea typeface="Calibri"/>
                  <a:cs typeface="Arial"/>
                </a:endParaRPr>
              </a:p>
              <a:p>
                <a:pPr algn="just">
                  <a:lnSpc>
                    <a:spcPct val="150000"/>
                  </a:lnSpc>
                  <a:spcAft>
                    <a:spcPts val="0"/>
                  </a:spcAft>
                </a:pPr>
                <a:r>
                  <a:rPr lang="en-US" dirty="0" smtClean="0">
                    <a:effectLst/>
                    <a:latin typeface="Times New Roman"/>
                    <a:ea typeface="Calibri"/>
                    <a:cs typeface="Arial"/>
                  </a:rPr>
                  <a:t>The magnitude of vector </a:t>
                </a:r>
                <a14:m>
                  <m:oMath xmlns:m="http://schemas.openxmlformats.org/officeDocument/2006/math">
                    <m:r>
                      <a:rPr lang="en-US" b="1" i="1">
                        <a:effectLst/>
                        <a:latin typeface="Cambria Math"/>
                        <a:ea typeface="Calibri"/>
                        <a:cs typeface="Times New Roman"/>
                      </a:rPr>
                      <m:t>𝐀</m:t>
                    </m:r>
                  </m:oMath>
                </a14:m>
                <a:r>
                  <a:rPr lang="en-US" dirty="0">
                    <a:effectLst/>
                    <a:latin typeface="Times New Roman"/>
                    <a:ea typeface="Calibri"/>
                    <a:cs typeface="Arial"/>
                  </a:rPr>
                  <a:t> is           </a:t>
                </a:r>
                <a14:m>
                  <m:oMath xmlns:m="http://schemas.openxmlformats.org/officeDocument/2006/math">
                    <m:r>
                      <a:rPr lang="en-US" i="1">
                        <a:effectLst/>
                        <a:latin typeface="Cambria Math"/>
                        <a:ea typeface="Calibri"/>
                        <a:cs typeface="Times New Roman"/>
                      </a:rPr>
                      <m:t>ǀ</m:t>
                    </m:r>
                    <m:r>
                      <a:rPr lang="en-US" b="1" i="1">
                        <a:effectLst/>
                        <a:latin typeface="Cambria Math"/>
                        <a:ea typeface="Calibri"/>
                        <a:cs typeface="Times New Roman"/>
                      </a:rPr>
                      <m:t>𝐀</m:t>
                    </m:r>
                    <m:r>
                      <a:rPr lang="en-US" i="1">
                        <a:effectLst/>
                        <a:latin typeface="Cambria Math"/>
                        <a:ea typeface="Calibri"/>
                        <a:cs typeface="Times New Roman"/>
                      </a:rPr>
                      <m:t>ǀ=</m:t>
                    </m:r>
                    <m:rad>
                      <m:radPr>
                        <m:degHide m:val="on"/>
                        <m:ctrlPr>
                          <a:rPr lang="en-US" i="1">
                            <a:effectLst/>
                            <a:latin typeface="Cambria Math"/>
                            <a:ea typeface="Calibri"/>
                            <a:cs typeface="Times New Roman"/>
                          </a:rPr>
                        </m:ctrlPr>
                      </m:radPr>
                      <m:deg/>
                      <m:e>
                        <m:sSup>
                          <m:sSupPr>
                            <m:ctrlPr>
                              <a:rPr lang="en-US" i="1">
                                <a:effectLst/>
                                <a:latin typeface="Cambria Math"/>
                                <a:ea typeface="Calibri"/>
                                <a:cs typeface="Times New Roman"/>
                              </a:rPr>
                            </m:ctrlPr>
                          </m:sSupPr>
                          <m:e>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𝐴</m:t>
                                </m:r>
                              </m:e>
                              <m:sub>
                                <m:r>
                                  <a:rPr lang="en-US" i="1">
                                    <a:effectLst/>
                                    <a:latin typeface="Cambria Math"/>
                                    <a:ea typeface="Calibri"/>
                                    <a:cs typeface="Times New Roman"/>
                                  </a:rPr>
                                  <m:t>𝑟</m:t>
                                </m:r>
                              </m:sub>
                            </m:sSub>
                            <m:r>
                              <a:rPr lang="en-US" i="1">
                                <a:effectLst/>
                                <a:latin typeface="Cambria Math"/>
                                <a:ea typeface="Calibri"/>
                                <a:cs typeface="Times New Roman"/>
                              </a:rPr>
                              <m:t>)</m:t>
                            </m:r>
                          </m:e>
                          <m:sup>
                            <m:r>
                              <a:rPr lang="en-US" i="1">
                                <a:effectLst/>
                                <a:latin typeface="Cambria Math"/>
                                <a:ea typeface="Calibri"/>
                                <a:cs typeface="Times New Roman"/>
                              </a:rPr>
                              <m:t>2</m:t>
                            </m:r>
                          </m:sup>
                        </m:sSup>
                        <m:r>
                          <a:rPr lang="en-US" i="1">
                            <a:effectLst/>
                            <a:latin typeface="Cambria Math"/>
                            <a:ea typeface="Calibri"/>
                            <a:cs typeface="Times New Roman"/>
                          </a:rPr>
                          <m:t>+</m:t>
                        </m:r>
                        <m:sSup>
                          <m:sSupPr>
                            <m:ctrlPr>
                              <a:rPr lang="en-US" i="1">
                                <a:effectLst/>
                                <a:latin typeface="Cambria Math"/>
                                <a:ea typeface="Calibri"/>
                                <a:cs typeface="Times New Roman"/>
                              </a:rPr>
                            </m:ctrlPr>
                          </m:sSupPr>
                          <m:e>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𝐴</m:t>
                                </m:r>
                              </m:e>
                              <m:sub>
                                <m:r>
                                  <a:rPr lang="en-US" i="1">
                                    <a:effectLst/>
                                    <a:latin typeface="Cambria Math"/>
                                    <a:ea typeface="Calibri"/>
                                    <a:cs typeface="Times New Roman"/>
                                  </a:rPr>
                                  <m:t>𝜃</m:t>
                                </m:r>
                              </m:sub>
                            </m:sSub>
                            <m:r>
                              <a:rPr lang="en-US" i="1">
                                <a:effectLst/>
                                <a:latin typeface="Cambria Math"/>
                                <a:ea typeface="Calibri"/>
                                <a:cs typeface="Times New Roman"/>
                              </a:rPr>
                              <m:t>)</m:t>
                            </m:r>
                          </m:e>
                          <m:sup>
                            <m:r>
                              <a:rPr lang="en-US" i="1">
                                <a:effectLst/>
                                <a:latin typeface="Cambria Math"/>
                                <a:ea typeface="Calibri"/>
                                <a:cs typeface="Times New Roman"/>
                              </a:rPr>
                              <m:t>2</m:t>
                            </m:r>
                          </m:sup>
                        </m:sSup>
                        <m:r>
                          <a:rPr lang="en-US" i="1">
                            <a:effectLst/>
                            <a:latin typeface="Cambria Math"/>
                            <a:ea typeface="Calibri"/>
                            <a:cs typeface="Times New Roman"/>
                          </a:rPr>
                          <m:t>+</m:t>
                        </m:r>
                        <m:sSup>
                          <m:sSupPr>
                            <m:ctrlPr>
                              <a:rPr lang="en-US" i="1">
                                <a:effectLst/>
                                <a:latin typeface="Cambria Math"/>
                                <a:ea typeface="Calibri"/>
                                <a:cs typeface="Times New Roman"/>
                              </a:rPr>
                            </m:ctrlPr>
                          </m:sSupPr>
                          <m:e>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𝐴</m:t>
                                </m:r>
                              </m:e>
                              <m:sub>
                                <m:r>
                                  <a:rPr lang="en-US" i="1">
                                    <a:effectLst/>
                                    <a:latin typeface="Cambria Math"/>
                                    <a:ea typeface="Calibri"/>
                                    <a:cs typeface="Times New Roman"/>
                                  </a:rPr>
                                  <m:t>𝜙</m:t>
                                </m:r>
                              </m:sub>
                            </m:sSub>
                            <m:r>
                              <a:rPr lang="en-US" i="1">
                                <a:effectLst/>
                                <a:latin typeface="Cambria Math"/>
                                <a:ea typeface="Calibri"/>
                                <a:cs typeface="Times New Roman"/>
                              </a:rPr>
                              <m:t>)</m:t>
                            </m:r>
                          </m:e>
                          <m:sup>
                            <m:r>
                              <a:rPr lang="en-US" i="1">
                                <a:effectLst/>
                                <a:latin typeface="Cambria Math"/>
                                <a:ea typeface="Calibri"/>
                                <a:cs typeface="Times New Roman"/>
                              </a:rPr>
                              <m:t>2</m:t>
                            </m:r>
                          </m:sup>
                        </m:sSup>
                      </m:e>
                    </m:rad>
                  </m:oMath>
                </a14:m>
                <a:endParaRPr lang="en-US" dirty="0" smtClean="0">
                  <a:solidFill>
                    <a:srgbClr val="0070C0"/>
                  </a:solidFill>
                  <a:latin typeface="Times New Roman"/>
                  <a:ea typeface="Calibri"/>
                </a:endParaRPr>
              </a:p>
              <a:p>
                <a:pPr marL="0" lvl="0" indent="0" algn="l" rtl="0">
                  <a:buNone/>
                </a:pPr>
                <a:r>
                  <a:rPr lang="en-US" dirty="0" smtClean="0">
                    <a:solidFill>
                      <a:srgbClr val="0070C0"/>
                    </a:solidFill>
                    <a:latin typeface="Times New Roman"/>
                    <a:ea typeface="Calibri"/>
                  </a:rPr>
                  <a:t>The </a:t>
                </a:r>
                <a:r>
                  <a:rPr lang="en-US" dirty="0">
                    <a:solidFill>
                      <a:srgbClr val="0070C0"/>
                    </a:solidFill>
                    <a:latin typeface="Times New Roman"/>
                    <a:ea typeface="Calibri"/>
                  </a:rPr>
                  <a:t>unit vectors </a:t>
                </a:r>
                <a14:m>
                  <m:oMath xmlns:m="http://schemas.openxmlformats.org/officeDocument/2006/math">
                    <m:sSub>
                      <m:sSubPr>
                        <m:ctrlPr>
                          <a:rPr lang="en-US" i="1">
                            <a:solidFill>
                              <a:srgbClr val="0070C0"/>
                            </a:solidFill>
                            <a:latin typeface="Cambria Math"/>
                            <a:ea typeface="Times New Roman"/>
                            <a:cs typeface="Times New Roman"/>
                          </a:rPr>
                        </m:ctrlPr>
                      </m:sSubPr>
                      <m:e>
                        <m:r>
                          <a:rPr lang="en-US" b="1" i="1">
                            <a:solidFill>
                              <a:srgbClr val="0070C0"/>
                            </a:solidFill>
                            <a:latin typeface="Cambria Math"/>
                            <a:ea typeface="Times New Roman"/>
                            <a:cs typeface="Times New Roman"/>
                          </a:rPr>
                          <m:t>𝐚</m:t>
                        </m:r>
                      </m:e>
                      <m:sub>
                        <m:r>
                          <a:rPr lang="en-US" i="1">
                            <a:solidFill>
                              <a:srgbClr val="0070C0"/>
                            </a:solidFill>
                            <a:latin typeface="Cambria Math"/>
                            <a:ea typeface="Times New Roman"/>
                            <a:cs typeface="Times New Roman"/>
                          </a:rPr>
                          <m:t>𝑟</m:t>
                        </m:r>
                      </m:sub>
                    </m:sSub>
                  </m:oMath>
                </a14:m>
                <a:r>
                  <a:rPr lang="en-US" dirty="0">
                    <a:solidFill>
                      <a:srgbClr val="0070C0"/>
                    </a:solidFill>
                    <a:latin typeface="Times New Roman"/>
                    <a:ea typeface="Times New Roman"/>
                  </a:rPr>
                  <a:t>,</a:t>
                </a:r>
                <a:r>
                  <a:rPr lang="en-US" dirty="0">
                    <a:solidFill>
                      <a:srgbClr val="0070C0"/>
                    </a:solidFill>
                    <a:latin typeface="Times New Roman"/>
                    <a:ea typeface="Calibri"/>
                  </a:rPr>
                  <a:t> </a:t>
                </a:r>
                <a14:m>
                  <m:oMath xmlns:m="http://schemas.openxmlformats.org/officeDocument/2006/math">
                    <m:sSub>
                      <m:sSubPr>
                        <m:ctrlPr>
                          <a:rPr lang="en-US" i="1">
                            <a:solidFill>
                              <a:srgbClr val="0070C0"/>
                            </a:solidFill>
                            <a:latin typeface="Cambria Math"/>
                            <a:ea typeface="Times New Roman"/>
                            <a:cs typeface="Times New Roman"/>
                          </a:rPr>
                        </m:ctrlPr>
                      </m:sSubPr>
                      <m:e>
                        <m:r>
                          <a:rPr lang="en-US" b="1" i="1">
                            <a:solidFill>
                              <a:srgbClr val="0070C0"/>
                            </a:solidFill>
                            <a:latin typeface="Cambria Math"/>
                            <a:ea typeface="Times New Roman"/>
                            <a:cs typeface="Times New Roman"/>
                          </a:rPr>
                          <m:t>𝐚</m:t>
                        </m:r>
                      </m:e>
                      <m:sub>
                        <m:r>
                          <a:rPr lang="en-US" i="1">
                            <a:solidFill>
                              <a:srgbClr val="0070C0"/>
                            </a:solidFill>
                            <a:latin typeface="Cambria Math"/>
                            <a:ea typeface="Times New Roman"/>
                            <a:cs typeface="Times New Roman"/>
                          </a:rPr>
                          <m:t>𝜃</m:t>
                        </m:r>
                      </m:sub>
                    </m:sSub>
                  </m:oMath>
                </a14:m>
                <a:r>
                  <a:rPr lang="en-US" dirty="0">
                    <a:solidFill>
                      <a:srgbClr val="0070C0"/>
                    </a:solidFill>
                    <a:latin typeface="Times New Roman"/>
                    <a:ea typeface="Calibri"/>
                  </a:rPr>
                  <a:t> and </a:t>
                </a:r>
                <a14:m>
                  <m:oMath xmlns:m="http://schemas.openxmlformats.org/officeDocument/2006/math">
                    <m:sSub>
                      <m:sSubPr>
                        <m:ctrlPr>
                          <a:rPr lang="en-US" i="1">
                            <a:solidFill>
                              <a:srgbClr val="0070C0"/>
                            </a:solidFill>
                            <a:latin typeface="Cambria Math"/>
                            <a:ea typeface="Times New Roman"/>
                            <a:cs typeface="Times New Roman"/>
                          </a:rPr>
                        </m:ctrlPr>
                      </m:sSubPr>
                      <m:e>
                        <m:r>
                          <a:rPr lang="en-US" b="1" i="1">
                            <a:solidFill>
                              <a:srgbClr val="0070C0"/>
                            </a:solidFill>
                            <a:latin typeface="Cambria Math"/>
                            <a:ea typeface="Times New Roman"/>
                            <a:cs typeface="Times New Roman"/>
                          </a:rPr>
                          <m:t>𝐚</m:t>
                        </m:r>
                      </m:e>
                      <m:sub>
                        <m:r>
                          <a:rPr lang="en-US" i="1">
                            <a:solidFill>
                              <a:srgbClr val="0070C0"/>
                            </a:solidFill>
                            <a:latin typeface="Cambria Math"/>
                            <a:ea typeface="Times New Roman"/>
                            <a:cs typeface="Times New Roman"/>
                          </a:rPr>
                          <m:t>𝜙</m:t>
                        </m:r>
                      </m:sub>
                    </m:sSub>
                  </m:oMath>
                </a14:m>
                <a:r>
                  <a:rPr lang="en-US" dirty="0">
                    <a:solidFill>
                      <a:srgbClr val="0070C0"/>
                    </a:solidFill>
                    <a:latin typeface="Times New Roman"/>
                    <a:ea typeface="Calibri"/>
                  </a:rPr>
                  <a:t> are mutually orthogonal; </a:t>
                </a:r>
              </a:p>
              <a:p>
                <a:pPr marL="0" lvl="0" indent="0" algn="l" rtl="0">
                  <a:buNone/>
                </a:pPr>
                <a14:m>
                  <m:oMath xmlns:m="http://schemas.openxmlformats.org/officeDocument/2006/math">
                    <m:sSub>
                      <m:sSubPr>
                        <m:ctrlPr>
                          <a:rPr lang="en-US" i="1">
                            <a:solidFill>
                              <a:prstClr val="black"/>
                            </a:solidFill>
                            <a:latin typeface="Cambria Math"/>
                            <a:ea typeface="Times New Roman"/>
                            <a:cs typeface="Times New Roman"/>
                          </a:rPr>
                        </m:ctrlPr>
                      </m:sSubPr>
                      <m:e>
                        <m:r>
                          <a:rPr lang="en-US" b="1" i="1">
                            <a:solidFill>
                              <a:prstClr val="black"/>
                            </a:solidFill>
                            <a:latin typeface="Cambria Math"/>
                            <a:ea typeface="Times New Roman"/>
                            <a:cs typeface="Times New Roman"/>
                          </a:rPr>
                          <m:t>𝐚</m:t>
                        </m:r>
                      </m:e>
                      <m:sub>
                        <m:r>
                          <a:rPr lang="en-US" i="1">
                            <a:solidFill>
                              <a:prstClr val="black"/>
                            </a:solidFill>
                            <a:latin typeface="Cambria Math"/>
                            <a:ea typeface="Times New Roman"/>
                            <a:cs typeface="Times New Roman"/>
                          </a:rPr>
                          <m:t>𝑟</m:t>
                        </m:r>
                      </m:sub>
                    </m:sSub>
                  </m:oMath>
                </a14:m>
                <a:r>
                  <a:rPr lang="en-US" dirty="0">
                    <a:solidFill>
                      <a:prstClr val="black"/>
                    </a:solidFill>
                    <a:latin typeface="Times New Roman"/>
                    <a:ea typeface="Calibri"/>
                  </a:rPr>
                  <a:t> in the direction of increasing </a:t>
                </a:r>
                <a14:m>
                  <m:oMath xmlns:m="http://schemas.openxmlformats.org/officeDocument/2006/math">
                    <m:r>
                      <a:rPr lang="en-US" i="1">
                        <a:solidFill>
                          <a:prstClr val="black"/>
                        </a:solidFill>
                        <a:latin typeface="Cambria Math"/>
                        <a:ea typeface="Calibri"/>
                        <a:cs typeface="Times New Roman"/>
                      </a:rPr>
                      <m:t>𝑟</m:t>
                    </m:r>
                  </m:oMath>
                </a14:m>
                <a:r>
                  <a:rPr lang="en-US" dirty="0">
                    <a:solidFill>
                      <a:prstClr val="black"/>
                    </a:solidFill>
                    <a:latin typeface="Times New Roman"/>
                    <a:ea typeface="Calibri"/>
                  </a:rPr>
                  <a:t>, </a:t>
                </a:r>
                <a:endParaRPr lang="en-US" i="1" dirty="0">
                  <a:solidFill>
                    <a:prstClr val="black"/>
                  </a:solidFill>
                  <a:latin typeface="Cambria Math"/>
                  <a:ea typeface="Times New Roman"/>
                  <a:cs typeface="Times New Roman"/>
                </a:endParaRPr>
              </a:p>
              <a:p>
                <a:pPr marL="0" lvl="0" indent="0" algn="l" rtl="0">
                  <a:buNone/>
                </a:pPr>
                <a14:m>
                  <m:oMath xmlns:m="http://schemas.openxmlformats.org/officeDocument/2006/math">
                    <m:sSub>
                      <m:sSubPr>
                        <m:ctrlPr>
                          <a:rPr lang="en-US" i="1">
                            <a:solidFill>
                              <a:prstClr val="black"/>
                            </a:solidFill>
                            <a:latin typeface="Cambria Math"/>
                            <a:ea typeface="Times New Roman"/>
                            <a:cs typeface="Times New Roman"/>
                          </a:rPr>
                        </m:ctrlPr>
                      </m:sSubPr>
                      <m:e>
                        <m:r>
                          <a:rPr lang="en-US" b="1" i="1">
                            <a:solidFill>
                              <a:prstClr val="black"/>
                            </a:solidFill>
                            <a:latin typeface="Cambria Math"/>
                            <a:ea typeface="Times New Roman"/>
                            <a:cs typeface="Times New Roman"/>
                          </a:rPr>
                          <m:t>𝐚</m:t>
                        </m:r>
                      </m:e>
                      <m:sub>
                        <m:r>
                          <a:rPr lang="en-US" i="1">
                            <a:solidFill>
                              <a:prstClr val="black"/>
                            </a:solidFill>
                            <a:latin typeface="Cambria Math"/>
                            <a:ea typeface="Times New Roman"/>
                            <a:cs typeface="Times New Roman"/>
                          </a:rPr>
                          <m:t>𝜃</m:t>
                        </m:r>
                      </m:sub>
                    </m:sSub>
                  </m:oMath>
                </a14:m>
                <a:r>
                  <a:rPr lang="en-US" i="1" dirty="0">
                    <a:solidFill>
                      <a:prstClr val="black"/>
                    </a:solidFill>
                    <a:latin typeface="Times New Roman"/>
                    <a:ea typeface="Calibri"/>
                  </a:rPr>
                  <a:t> </a:t>
                </a:r>
                <a:r>
                  <a:rPr lang="en-US" dirty="0">
                    <a:solidFill>
                      <a:prstClr val="black"/>
                    </a:solidFill>
                    <a:latin typeface="Times New Roman"/>
                    <a:ea typeface="Calibri"/>
                  </a:rPr>
                  <a:t>in the direction of increasing </a:t>
                </a:r>
                <a14:m>
                  <m:oMath xmlns:m="http://schemas.openxmlformats.org/officeDocument/2006/math">
                    <m:r>
                      <a:rPr lang="en-US" i="1">
                        <a:solidFill>
                          <a:prstClr val="black"/>
                        </a:solidFill>
                        <a:latin typeface="Cambria Math"/>
                        <a:ea typeface="Calibri"/>
                        <a:cs typeface="Times New Roman"/>
                      </a:rPr>
                      <m:t>𝜃</m:t>
                    </m:r>
                  </m:oMath>
                </a14:m>
                <a:r>
                  <a:rPr lang="en-US" i="1" dirty="0">
                    <a:solidFill>
                      <a:prstClr val="black"/>
                    </a:solidFill>
                    <a:latin typeface="Times New Roman"/>
                    <a:ea typeface="Calibri"/>
                  </a:rPr>
                  <a:t> </a:t>
                </a:r>
                <a:r>
                  <a:rPr lang="en-US" dirty="0">
                    <a:solidFill>
                      <a:prstClr val="black"/>
                    </a:solidFill>
                    <a:latin typeface="Times New Roman"/>
                    <a:ea typeface="Calibri"/>
                  </a:rPr>
                  <a:t>and </a:t>
                </a:r>
              </a:p>
              <a:p>
                <a:pPr marL="0" lvl="0" indent="0" algn="l" rtl="0">
                  <a:buNone/>
                </a:pPr>
                <a14:m>
                  <m:oMath xmlns:m="http://schemas.openxmlformats.org/officeDocument/2006/math">
                    <m:sSub>
                      <m:sSubPr>
                        <m:ctrlPr>
                          <a:rPr lang="en-US" i="1">
                            <a:solidFill>
                              <a:prstClr val="black"/>
                            </a:solidFill>
                            <a:latin typeface="Cambria Math"/>
                            <a:ea typeface="Times New Roman"/>
                            <a:cs typeface="Times New Roman"/>
                          </a:rPr>
                        </m:ctrlPr>
                      </m:sSubPr>
                      <m:e>
                        <m:r>
                          <a:rPr lang="en-US" b="1" i="1">
                            <a:solidFill>
                              <a:prstClr val="black"/>
                            </a:solidFill>
                            <a:latin typeface="Cambria Math"/>
                            <a:ea typeface="Times New Roman"/>
                            <a:cs typeface="Times New Roman"/>
                          </a:rPr>
                          <m:t>𝐚</m:t>
                        </m:r>
                      </m:e>
                      <m:sub>
                        <m:r>
                          <a:rPr lang="en-US" i="1">
                            <a:solidFill>
                              <a:prstClr val="black"/>
                            </a:solidFill>
                            <a:latin typeface="Cambria Math"/>
                            <a:ea typeface="Times New Roman"/>
                            <a:cs typeface="Times New Roman"/>
                          </a:rPr>
                          <m:t>𝜙</m:t>
                        </m:r>
                      </m:sub>
                    </m:sSub>
                  </m:oMath>
                </a14:m>
                <a:r>
                  <a:rPr lang="en-US" dirty="0">
                    <a:solidFill>
                      <a:prstClr val="black"/>
                    </a:solidFill>
                    <a:latin typeface="Times New Roman"/>
                    <a:ea typeface="Calibri"/>
                  </a:rPr>
                  <a:t> in the direction of increasing </a:t>
                </a:r>
                <a14:m>
                  <m:oMath xmlns:m="http://schemas.openxmlformats.org/officeDocument/2006/math">
                    <m:r>
                      <a:rPr lang="en-US" i="1">
                        <a:solidFill>
                          <a:prstClr val="black"/>
                        </a:solidFill>
                        <a:latin typeface="Cambria Math"/>
                        <a:ea typeface="Calibri"/>
                        <a:cs typeface="Times New Roman"/>
                      </a:rPr>
                      <m:t>𝜙</m:t>
                    </m:r>
                  </m:oMath>
                </a14:m>
                <a:r>
                  <a:rPr lang="en-US" dirty="0" smtClean="0"/>
                  <a:t>. </a:t>
                </a:r>
                <a:r>
                  <a:rPr lang="en-US" dirty="0">
                    <a:cs typeface="+mj-cs"/>
                  </a:rPr>
                  <a:t>Thus</a:t>
                </a:r>
                <a:endParaRPr lang="ar-IQ" dirty="0">
                  <a:cs typeface="+mj-cs"/>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r="-1600" b="-267"/>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4" name="Flowchart: Alternate Process 3"/>
              <p:cNvSpPr/>
              <p:nvPr/>
            </p:nvSpPr>
            <p:spPr>
              <a:xfrm>
                <a:off x="0" y="0"/>
                <a:ext cx="9144000" cy="764704"/>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a:lnSpc>
                    <a:spcPct val="150000"/>
                  </a:lnSpc>
                  <a:spcBef>
                    <a:spcPts val="1200"/>
                  </a:spcBef>
                </a:pPr>
                <a:r>
                  <a:rPr lang="en-US" sz="3200" dirty="0">
                    <a:solidFill>
                      <a:prstClr val="black"/>
                    </a:solidFill>
                    <a:latin typeface="Times New Roman"/>
                    <a:ea typeface="Calibri"/>
                    <a:cs typeface="Arial"/>
                  </a:rPr>
                  <a:t>A vector </a:t>
                </a:r>
                <a14:m>
                  <m:oMath xmlns:m="http://schemas.openxmlformats.org/officeDocument/2006/math">
                    <m:r>
                      <a:rPr lang="en-US" sz="3200" b="1" i="1">
                        <a:solidFill>
                          <a:prstClr val="black"/>
                        </a:solidFill>
                        <a:latin typeface="Cambria Math"/>
                        <a:ea typeface="Calibri"/>
                        <a:cs typeface="Times New Roman"/>
                      </a:rPr>
                      <m:t>𝐀</m:t>
                    </m:r>
                  </m:oMath>
                </a14:m>
                <a:r>
                  <a:rPr lang="en-US" sz="3200" dirty="0">
                    <a:solidFill>
                      <a:prstClr val="black"/>
                    </a:solidFill>
                    <a:latin typeface="Times New Roman"/>
                    <a:ea typeface="Calibri"/>
                    <a:cs typeface="Arial"/>
                  </a:rPr>
                  <a:t> in spherical coordinates may be written as</a:t>
                </a:r>
                <a:endParaRPr lang="en-US" sz="2800" dirty="0">
                  <a:solidFill>
                    <a:prstClr val="black"/>
                  </a:solidFill>
                  <a:ea typeface="Calibri"/>
                  <a:cs typeface="Arial"/>
                </a:endParaRPr>
              </a:p>
            </p:txBody>
          </p:sp>
        </mc:Choice>
        <mc:Fallback xmlns="">
          <p:sp>
            <p:nvSpPr>
              <p:cNvPr id="4" name="Flowchart: Alternate Process 3"/>
              <p:cNvSpPr>
                <a:spLocks noRot="1" noChangeAspect="1" noMove="1" noResize="1" noEditPoints="1" noAdjustHandles="1" noChangeArrowheads="1" noChangeShapeType="1" noTextEdit="1"/>
              </p:cNvSpPr>
              <p:nvPr/>
            </p:nvSpPr>
            <p:spPr>
              <a:xfrm>
                <a:off x="0" y="0"/>
                <a:ext cx="9144000" cy="764704"/>
              </a:xfrm>
              <a:prstGeom prst="flowChartAlternateProcess">
                <a:avLst/>
              </a:prstGeom>
              <a:blipFill rotWithShape="1">
                <a:blip r:embed="rId3"/>
                <a:stretch>
                  <a:fillRect r="-1263" b="-16279"/>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24723" y="764704"/>
                <a:ext cx="9036496"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spcBef>
                    <a:spcPts val="1200"/>
                  </a:spcBef>
                  <a:spcAft>
                    <a:spcPts val="1000"/>
                  </a:spcAft>
                </a:pPr>
                <a14:m>
                  <m:oMathPara xmlns:m="http://schemas.openxmlformats.org/officeDocument/2006/math">
                    <m:oMathParaPr>
                      <m:jc m:val="centerGroup"/>
                    </m:oMathParaPr>
                    <m:oMath xmlns:m="http://schemas.openxmlformats.org/officeDocument/2006/math">
                      <m:r>
                        <a:rPr lang="en-US" sz="3200" b="1" i="1" smtClean="0">
                          <a:solidFill>
                            <a:schemeClr val="tx1"/>
                          </a:solidFill>
                          <a:effectLst/>
                          <a:latin typeface="Cambria Math"/>
                          <a:ea typeface="Times New Roman"/>
                          <a:cs typeface="Times New Roman"/>
                        </a:rPr>
                        <m:t>𝐀</m:t>
                      </m:r>
                      <m:r>
                        <a:rPr lang="en-US" sz="3200" i="1">
                          <a:solidFill>
                            <a:schemeClr val="tx1"/>
                          </a:solidFill>
                          <a:effectLst/>
                          <a:latin typeface="Cambria Math"/>
                          <a:ea typeface="Times New Roman"/>
                          <a:cs typeface="Times New Roman"/>
                        </a:rPr>
                        <m:t>=</m:t>
                      </m:r>
                      <m:sSub>
                        <m:sSubPr>
                          <m:ctrlPr>
                            <a:rPr lang="en-US" sz="3200" i="1">
                              <a:solidFill>
                                <a:schemeClr val="tx1"/>
                              </a:solidFill>
                              <a:effectLst/>
                              <a:latin typeface="Cambria Math"/>
                              <a:ea typeface="Times New Roman"/>
                              <a:cs typeface="Times New Roman"/>
                            </a:rPr>
                          </m:ctrlPr>
                        </m:sSubPr>
                        <m:e>
                          <m:r>
                            <a:rPr lang="en-US" sz="3200" i="1">
                              <a:solidFill>
                                <a:schemeClr val="tx1"/>
                              </a:solidFill>
                              <a:effectLst/>
                              <a:latin typeface="Cambria Math"/>
                              <a:ea typeface="Times New Roman"/>
                              <a:cs typeface="Times New Roman"/>
                            </a:rPr>
                            <m:t>𝐴</m:t>
                          </m:r>
                        </m:e>
                        <m:sub>
                          <m:r>
                            <a:rPr lang="en-US" sz="3200" i="1">
                              <a:solidFill>
                                <a:schemeClr val="tx1"/>
                              </a:solidFill>
                              <a:effectLst/>
                              <a:latin typeface="Cambria Math"/>
                              <a:ea typeface="Times New Roman"/>
                              <a:cs typeface="Times New Roman"/>
                            </a:rPr>
                            <m:t>𝑟</m:t>
                          </m:r>
                        </m:sub>
                      </m:sSub>
                      <m:sSub>
                        <m:sSubPr>
                          <m:ctrlPr>
                            <a:rPr lang="en-US" sz="3200" i="1">
                              <a:solidFill>
                                <a:schemeClr val="tx1"/>
                              </a:solidFill>
                              <a:effectLst/>
                              <a:latin typeface="Cambria Math"/>
                              <a:ea typeface="Times New Roman"/>
                              <a:cs typeface="Times New Roman"/>
                            </a:rPr>
                          </m:ctrlPr>
                        </m:sSubPr>
                        <m:e>
                          <m:r>
                            <a:rPr lang="en-US" sz="3200" b="1" i="1">
                              <a:solidFill>
                                <a:schemeClr val="tx1"/>
                              </a:solidFill>
                              <a:effectLst/>
                              <a:latin typeface="Cambria Math"/>
                              <a:ea typeface="Times New Roman"/>
                              <a:cs typeface="Times New Roman"/>
                            </a:rPr>
                            <m:t>𝐚</m:t>
                          </m:r>
                        </m:e>
                        <m:sub>
                          <m:r>
                            <a:rPr lang="en-US" sz="3200" i="1">
                              <a:solidFill>
                                <a:schemeClr val="tx1"/>
                              </a:solidFill>
                              <a:effectLst/>
                              <a:latin typeface="Cambria Math"/>
                              <a:ea typeface="Times New Roman"/>
                              <a:cs typeface="Times New Roman"/>
                            </a:rPr>
                            <m:t>𝑟</m:t>
                          </m:r>
                        </m:sub>
                      </m:sSub>
                      <m:r>
                        <a:rPr lang="en-US" sz="3200" i="1">
                          <a:solidFill>
                            <a:schemeClr val="tx1"/>
                          </a:solidFill>
                          <a:effectLst/>
                          <a:latin typeface="Cambria Math"/>
                          <a:ea typeface="Times New Roman"/>
                          <a:cs typeface="Times New Roman"/>
                        </a:rPr>
                        <m:t>+</m:t>
                      </m:r>
                      <m:sSub>
                        <m:sSubPr>
                          <m:ctrlPr>
                            <a:rPr lang="en-US" sz="3200" i="1">
                              <a:solidFill>
                                <a:schemeClr val="tx1"/>
                              </a:solidFill>
                              <a:effectLst/>
                              <a:latin typeface="Cambria Math"/>
                              <a:ea typeface="Times New Roman"/>
                              <a:cs typeface="Times New Roman"/>
                            </a:rPr>
                          </m:ctrlPr>
                        </m:sSubPr>
                        <m:e>
                          <m:r>
                            <a:rPr lang="en-US" sz="3200" i="1">
                              <a:solidFill>
                                <a:schemeClr val="tx1"/>
                              </a:solidFill>
                              <a:effectLst/>
                              <a:latin typeface="Cambria Math"/>
                              <a:ea typeface="Times New Roman"/>
                              <a:cs typeface="Times New Roman"/>
                            </a:rPr>
                            <m:t>𝐴</m:t>
                          </m:r>
                        </m:e>
                        <m:sub>
                          <m:r>
                            <a:rPr lang="en-US" sz="3200" i="1">
                              <a:solidFill>
                                <a:schemeClr val="tx1"/>
                              </a:solidFill>
                              <a:effectLst/>
                              <a:latin typeface="Cambria Math"/>
                              <a:ea typeface="Times New Roman"/>
                              <a:cs typeface="Times New Roman"/>
                            </a:rPr>
                            <m:t>𝜃</m:t>
                          </m:r>
                        </m:sub>
                      </m:sSub>
                      <m:sSub>
                        <m:sSubPr>
                          <m:ctrlPr>
                            <a:rPr lang="en-US" sz="3200" i="1">
                              <a:solidFill>
                                <a:schemeClr val="tx1"/>
                              </a:solidFill>
                              <a:effectLst/>
                              <a:latin typeface="Cambria Math"/>
                              <a:ea typeface="Times New Roman"/>
                              <a:cs typeface="Times New Roman"/>
                            </a:rPr>
                          </m:ctrlPr>
                        </m:sSubPr>
                        <m:e>
                          <m:r>
                            <a:rPr lang="en-US" sz="3200" b="1" i="1">
                              <a:solidFill>
                                <a:schemeClr val="tx1"/>
                              </a:solidFill>
                              <a:effectLst/>
                              <a:latin typeface="Cambria Math"/>
                              <a:ea typeface="Times New Roman"/>
                              <a:cs typeface="Times New Roman"/>
                            </a:rPr>
                            <m:t>𝐚</m:t>
                          </m:r>
                        </m:e>
                        <m:sub>
                          <m:r>
                            <a:rPr lang="en-US" sz="3200" i="1">
                              <a:solidFill>
                                <a:schemeClr val="tx1"/>
                              </a:solidFill>
                              <a:effectLst/>
                              <a:latin typeface="Cambria Math"/>
                              <a:ea typeface="Times New Roman"/>
                              <a:cs typeface="Times New Roman"/>
                            </a:rPr>
                            <m:t>𝜃</m:t>
                          </m:r>
                        </m:sub>
                      </m:sSub>
                      <m:r>
                        <a:rPr lang="en-US" sz="3200" i="1">
                          <a:solidFill>
                            <a:schemeClr val="tx1"/>
                          </a:solidFill>
                          <a:effectLst/>
                          <a:latin typeface="Cambria Math"/>
                          <a:ea typeface="Times New Roman"/>
                          <a:cs typeface="Times New Roman"/>
                        </a:rPr>
                        <m:t>+</m:t>
                      </m:r>
                      <m:sSub>
                        <m:sSubPr>
                          <m:ctrlPr>
                            <a:rPr lang="en-US" sz="3200" i="1">
                              <a:solidFill>
                                <a:schemeClr val="tx1"/>
                              </a:solidFill>
                              <a:effectLst/>
                              <a:latin typeface="Cambria Math"/>
                              <a:ea typeface="Times New Roman"/>
                              <a:cs typeface="Times New Roman"/>
                            </a:rPr>
                          </m:ctrlPr>
                        </m:sSubPr>
                        <m:e>
                          <m:r>
                            <a:rPr lang="en-US" sz="3200" i="1">
                              <a:solidFill>
                                <a:schemeClr val="tx1"/>
                              </a:solidFill>
                              <a:effectLst/>
                              <a:latin typeface="Cambria Math"/>
                              <a:ea typeface="Times New Roman"/>
                              <a:cs typeface="Times New Roman"/>
                            </a:rPr>
                            <m:t>𝐴</m:t>
                          </m:r>
                        </m:e>
                        <m:sub>
                          <m:r>
                            <a:rPr lang="en-US" sz="3200" i="1">
                              <a:solidFill>
                                <a:schemeClr val="tx1"/>
                              </a:solidFill>
                              <a:effectLst/>
                              <a:latin typeface="Cambria Math"/>
                              <a:ea typeface="Times New Roman"/>
                              <a:cs typeface="Times New Roman"/>
                            </a:rPr>
                            <m:t>𝜙</m:t>
                          </m:r>
                        </m:sub>
                      </m:sSub>
                      <m:sSub>
                        <m:sSubPr>
                          <m:ctrlPr>
                            <a:rPr lang="en-US" sz="3200" i="1">
                              <a:solidFill>
                                <a:schemeClr val="tx1"/>
                              </a:solidFill>
                              <a:effectLst/>
                              <a:latin typeface="Cambria Math"/>
                              <a:ea typeface="Times New Roman"/>
                              <a:cs typeface="Times New Roman"/>
                            </a:rPr>
                          </m:ctrlPr>
                        </m:sSubPr>
                        <m:e>
                          <m:r>
                            <a:rPr lang="en-US" sz="3200" b="1" i="1">
                              <a:solidFill>
                                <a:schemeClr val="tx1"/>
                              </a:solidFill>
                              <a:effectLst/>
                              <a:latin typeface="Cambria Math"/>
                              <a:ea typeface="Times New Roman"/>
                              <a:cs typeface="Times New Roman"/>
                            </a:rPr>
                            <m:t>𝐚</m:t>
                          </m:r>
                        </m:e>
                        <m:sub>
                          <m:r>
                            <a:rPr lang="en-US" sz="3200" i="1">
                              <a:solidFill>
                                <a:schemeClr val="tx1"/>
                              </a:solidFill>
                              <a:effectLst/>
                              <a:latin typeface="Cambria Math"/>
                              <a:ea typeface="Times New Roman"/>
                              <a:cs typeface="Times New Roman"/>
                            </a:rPr>
                            <m:t>𝜙</m:t>
                          </m:r>
                        </m:sub>
                      </m:sSub>
                    </m:oMath>
                  </m:oMathPara>
                </a14:m>
                <a:endParaRPr lang="en-US" sz="3200" dirty="0">
                  <a:solidFill>
                    <a:schemeClr val="tx1"/>
                  </a:solidFill>
                  <a:ea typeface="Calibri"/>
                  <a:cs typeface="Arial"/>
                </a:endParaRPr>
              </a:p>
            </p:txBody>
          </p:sp>
        </mc:Choice>
        <mc:Fallback xmlns="">
          <p:sp>
            <p:nvSpPr>
              <p:cNvPr id="5" name="Oval 4"/>
              <p:cNvSpPr>
                <a:spLocks noRot="1" noChangeAspect="1" noMove="1" noResize="1" noEditPoints="1" noAdjustHandles="1" noChangeArrowheads="1" noChangeShapeType="1" noTextEdit="1"/>
              </p:cNvSpPr>
              <p:nvPr/>
            </p:nvSpPr>
            <p:spPr>
              <a:xfrm>
                <a:off x="24723" y="764704"/>
                <a:ext cx="9036496" cy="648072"/>
              </a:xfrm>
              <a:prstGeom prst="ellipse">
                <a:avLst/>
              </a:prstGeom>
              <a:blipFill rotWithShape="1">
                <a:blip r:embed="rId4"/>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95868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699792" y="4005064"/>
                <a:ext cx="3706158" cy="208823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0"/>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𝑟</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𝜃</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𝜙</m:t>
                          </m:r>
                        </m:sub>
                      </m:sSub>
                    </m:oMath>
                  </m:oMathPara>
                </a14:m>
                <a:endParaRPr lang="en-US" sz="3200" dirty="0">
                  <a:solidFill>
                    <a:schemeClr val="tx1"/>
                  </a:solidFill>
                </a:endParaRPr>
              </a:p>
              <a:p>
                <a:pPr lvl="0"/>
                <a14:m>
                  <m:oMathPara xmlns:m="http://schemas.openxmlformats.org/officeDocument/2006/math">
                    <m:oMathParaPr>
                      <m:jc m:val="centerGroup"/>
                    </m:oMathParaPr>
                    <m:oMath xmlns:m="http://schemas.openxmlformats.org/officeDocument/2006/math">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𝜃</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𝜙</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𝑟</m:t>
                          </m:r>
                        </m:sub>
                      </m:sSub>
                    </m:oMath>
                  </m:oMathPara>
                </a14:m>
                <a:endParaRPr lang="en-US" sz="3200" dirty="0">
                  <a:solidFill>
                    <a:schemeClr val="tx1"/>
                  </a:solidFill>
                </a:endParaRPr>
              </a:p>
              <a:p>
                <a:pPr lvl="0"/>
                <a14:m>
                  <m:oMathPara xmlns:m="http://schemas.openxmlformats.org/officeDocument/2006/math">
                    <m:oMathParaPr>
                      <m:jc m:val="centerGroup"/>
                    </m:oMathParaPr>
                    <m:oMath xmlns:m="http://schemas.openxmlformats.org/officeDocument/2006/math">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𝜙</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𝑟</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𝜃</m:t>
                          </m:r>
                        </m:sub>
                      </m:sSub>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2699792" y="4005064"/>
                <a:ext cx="3706158" cy="2088232"/>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Flowchart: Alternate Process 4"/>
              <p:cNvSpPr/>
              <p:nvPr/>
            </p:nvSpPr>
            <p:spPr>
              <a:xfrm>
                <a:off x="3418999" y="0"/>
                <a:ext cx="2267744" cy="1726569"/>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0"/>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a:rPr>
                          </m:ctrlPr>
                        </m:sSubPr>
                        <m:e>
                          <m:r>
                            <a:rPr lang="en-US" sz="2800" b="1" i="1">
                              <a:solidFill>
                                <a:schemeClr val="tx1"/>
                              </a:solidFill>
                              <a:latin typeface="Cambria Math"/>
                            </a:rPr>
                            <m:t>𝐚</m:t>
                          </m:r>
                        </m:e>
                        <m:sub>
                          <m:r>
                            <a:rPr lang="en-US" sz="2800" i="1">
                              <a:solidFill>
                                <a:schemeClr val="tx1"/>
                              </a:solidFill>
                              <a:latin typeface="Cambria Math"/>
                            </a:rPr>
                            <m:t>𝑟</m:t>
                          </m:r>
                        </m:sub>
                      </m:sSub>
                      <m:r>
                        <a:rPr lang="en-US" sz="2800" i="1">
                          <a:solidFill>
                            <a:schemeClr val="tx1"/>
                          </a:solidFill>
                          <a:latin typeface="Cambria Math"/>
                        </a:rPr>
                        <m:t> .  </m:t>
                      </m:r>
                      <m:sSub>
                        <m:sSubPr>
                          <m:ctrlPr>
                            <a:rPr lang="en-US" sz="2800" i="1">
                              <a:solidFill>
                                <a:schemeClr val="tx1"/>
                              </a:solidFill>
                              <a:latin typeface="Cambria Math"/>
                            </a:rPr>
                          </m:ctrlPr>
                        </m:sSubPr>
                        <m:e>
                          <m:r>
                            <a:rPr lang="en-US" sz="2800" b="1" i="1">
                              <a:solidFill>
                                <a:schemeClr val="tx1"/>
                              </a:solidFill>
                              <a:latin typeface="Cambria Math"/>
                            </a:rPr>
                            <m:t>𝐚</m:t>
                          </m:r>
                        </m:e>
                        <m:sub>
                          <m:r>
                            <a:rPr lang="en-US" sz="2800" i="1">
                              <a:solidFill>
                                <a:schemeClr val="tx1"/>
                              </a:solidFill>
                              <a:latin typeface="Cambria Math"/>
                            </a:rPr>
                            <m:t>𝜃</m:t>
                          </m:r>
                        </m:sub>
                      </m:sSub>
                      <m:r>
                        <a:rPr lang="en-US" sz="2800" i="1">
                          <a:solidFill>
                            <a:schemeClr val="tx1"/>
                          </a:solidFill>
                          <a:latin typeface="Cambria Math"/>
                        </a:rPr>
                        <m:t>=</m:t>
                      </m:r>
                      <m:r>
                        <a:rPr lang="en-US" sz="2800" i="1">
                          <a:solidFill>
                            <a:schemeClr val="tx1"/>
                          </a:solidFill>
                          <a:latin typeface="Cambria Math"/>
                        </a:rPr>
                        <m:t>0</m:t>
                      </m:r>
                    </m:oMath>
                  </m:oMathPara>
                </a14:m>
                <a:endParaRPr lang="en-US" sz="2800" dirty="0">
                  <a:solidFill>
                    <a:schemeClr val="tx1"/>
                  </a:solidFill>
                </a:endParaRPr>
              </a:p>
              <a:p>
                <a:pPr lvl="0"/>
                <a14:m>
                  <m:oMathPara xmlns:m="http://schemas.openxmlformats.org/officeDocument/2006/math">
                    <m:oMathParaPr>
                      <m:jc m:val="centerGroup"/>
                    </m:oMathParaPr>
                    <m:oMath xmlns:m="http://schemas.openxmlformats.org/officeDocument/2006/math">
                      <m:sSub>
                        <m:sSubPr>
                          <m:ctrlPr>
                            <a:rPr lang="en-US" sz="2800" i="1">
                              <a:solidFill>
                                <a:schemeClr val="tx1"/>
                              </a:solidFill>
                              <a:latin typeface="Cambria Math"/>
                            </a:rPr>
                          </m:ctrlPr>
                        </m:sSubPr>
                        <m:e>
                          <m:r>
                            <a:rPr lang="en-US" sz="2800" b="1" i="1">
                              <a:solidFill>
                                <a:schemeClr val="tx1"/>
                              </a:solidFill>
                              <a:latin typeface="Cambria Math"/>
                            </a:rPr>
                            <m:t>𝐚</m:t>
                          </m:r>
                        </m:e>
                        <m:sub>
                          <m:r>
                            <a:rPr lang="en-US" sz="2800" i="1">
                              <a:solidFill>
                                <a:schemeClr val="tx1"/>
                              </a:solidFill>
                              <a:latin typeface="Cambria Math"/>
                            </a:rPr>
                            <m:t>𝜃</m:t>
                          </m:r>
                        </m:sub>
                      </m:sSub>
                      <m:r>
                        <a:rPr lang="en-US" sz="2800" i="1">
                          <a:solidFill>
                            <a:schemeClr val="tx1"/>
                          </a:solidFill>
                          <a:latin typeface="Cambria Math"/>
                        </a:rPr>
                        <m:t> .  </m:t>
                      </m:r>
                      <m:sSub>
                        <m:sSubPr>
                          <m:ctrlPr>
                            <a:rPr lang="en-US" sz="2800" i="1">
                              <a:solidFill>
                                <a:schemeClr val="tx1"/>
                              </a:solidFill>
                              <a:latin typeface="Cambria Math"/>
                            </a:rPr>
                          </m:ctrlPr>
                        </m:sSubPr>
                        <m:e>
                          <m:r>
                            <a:rPr lang="en-US" sz="2800" b="1" i="1">
                              <a:solidFill>
                                <a:schemeClr val="tx1"/>
                              </a:solidFill>
                              <a:latin typeface="Cambria Math"/>
                            </a:rPr>
                            <m:t>𝐚</m:t>
                          </m:r>
                        </m:e>
                        <m:sub>
                          <m:r>
                            <a:rPr lang="en-US" sz="2800" i="1">
                              <a:solidFill>
                                <a:schemeClr val="tx1"/>
                              </a:solidFill>
                              <a:latin typeface="Cambria Math"/>
                            </a:rPr>
                            <m:t>𝜙</m:t>
                          </m:r>
                        </m:sub>
                      </m:sSub>
                      <m:r>
                        <a:rPr lang="en-US" sz="2800" i="1">
                          <a:solidFill>
                            <a:schemeClr val="tx1"/>
                          </a:solidFill>
                          <a:latin typeface="Cambria Math"/>
                        </a:rPr>
                        <m:t>=</m:t>
                      </m:r>
                      <m:r>
                        <a:rPr lang="en-US" sz="2800" i="1">
                          <a:solidFill>
                            <a:schemeClr val="tx1"/>
                          </a:solidFill>
                          <a:latin typeface="Cambria Math"/>
                        </a:rPr>
                        <m:t>0</m:t>
                      </m:r>
                    </m:oMath>
                  </m:oMathPara>
                </a14:m>
                <a:endParaRPr lang="en-US" sz="280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sz="2800" i="1">
                              <a:solidFill>
                                <a:schemeClr val="tx1"/>
                              </a:solidFill>
                              <a:latin typeface="Cambria Math"/>
                            </a:rPr>
                          </m:ctrlPr>
                        </m:sSubPr>
                        <m:e>
                          <m:r>
                            <a:rPr lang="en-US" sz="2800" b="1" i="1">
                              <a:solidFill>
                                <a:schemeClr val="tx1"/>
                              </a:solidFill>
                              <a:latin typeface="Cambria Math"/>
                            </a:rPr>
                            <m:t>𝐚</m:t>
                          </m:r>
                        </m:e>
                        <m:sub>
                          <m:r>
                            <a:rPr lang="en-US" sz="2800" i="1">
                              <a:solidFill>
                                <a:schemeClr val="tx1"/>
                              </a:solidFill>
                              <a:latin typeface="Cambria Math"/>
                            </a:rPr>
                            <m:t>𝜙</m:t>
                          </m:r>
                        </m:sub>
                      </m:sSub>
                      <m:r>
                        <a:rPr lang="en-US" sz="2800" i="1">
                          <a:solidFill>
                            <a:schemeClr val="tx1"/>
                          </a:solidFill>
                          <a:latin typeface="Cambria Math"/>
                        </a:rPr>
                        <m:t> .  </m:t>
                      </m:r>
                      <m:sSub>
                        <m:sSubPr>
                          <m:ctrlPr>
                            <a:rPr lang="en-US" sz="2800" i="1">
                              <a:solidFill>
                                <a:schemeClr val="tx1"/>
                              </a:solidFill>
                              <a:latin typeface="Cambria Math"/>
                            </a:rPr>
                          </m:ctrlPr>
                        </m:sSubPr>
                        <m:e>
                          <m:r>
                            <a:rPr lang="en-US" sz="2800" b="1" i="1">
                              <a:solidFill>
                                <a:schemeClr val="tx1"/>
                              </a:solidFill>
                              <a:latin typeface="Cambria Math"/>
                            </a:rPr>
                            <m:t>𝐚</m:t>
                          </m:r>
                        </m:e>
                        <m:sub>
                          <m:r>
                            <a:rPr lang="en-US" sz="2800" i="1">
                              <a:solidFill>
                                <a:schemeClr val="tx1"/>
                              </a:solidFill>
                              <a:latin typeface="Cambria Math"/>
                            </a:rPr>
                            <m:t>𝑟</m:t>
                          </m:r>
                        </m:sub>
                      </m:sSub>
                      <m:r>
                        <a:rPr lang="en-US" sz="2800" i="1">
                          <a:solidFill>
                            <a:schemeClr val="tx1"/>
                          </a:solidFill>
                          <a:latin typeface="Cambria Math"/>
                        </a:rPr>
                        <m:t>=</m:t>
                      </m:r>
                      <m:r>
                        <a:rPr lang="en-US" sz="2800" i="1">
                          <a:solidFill>
                            <a:schemeClr val="tx1"/>
                          </a:solidFill>
                          <a:latin typeface="Cambria Math"/>
                        </a:rPr>
                        <m:t>0</m:t>
                      </m:r>
                    </m:oMath>
                  </m:oMathPara>
                </a14:m>
                <a:endParaRPr lang="ar-IQ" sz="2800" dirty="0">
                  <a:solidFill>
                    <a:schemeClr val="tx1"/>
                  </a:solidFill>
                </a:endParaRPr>
              </a:p>
            </p:txBody>
          </p:sp>
        </mc:Choice>
        <mc:Fallback xmlns="">
          <p:sp>
            <p:nvSpPr>
              <p:cNvPr id="5" name="Flowchart: Alternate Process 4"/>
              <p:cNvSpPr>
                <a:spLocks noRot="1" noChangeAspect="1" noMove="1" noResize="1" noEditPoints="1" noAdjustHandles="1" noChangeArrowheads="1" noChangeShapeType="1" noTextEdit="1"/>
              </p:cNvSpPr>
              <p:nvPr/>
            </p:nvSpPr>
            <p:spPr>
              <a:xfrm>
                <a:off x="3418999" y="0"/>
                <a:ext cx="2267744" cy="1726569"/>
              </a:xfrm>
              <a:prstGeom prst="flowChartAlternateProcess">
                <a:avLst/>
              </a:prstGeom>
              <a:blipFill rotWithShape="1">
                <a:blip r:embed="rId3"/>
                <a:stretch>
                  <a:fillRect/>
                </a:stretch>
              </a:blipFill>
            </p:spPr>
            <p:txBody>
              <a:bodyPr/>
              <a:lstStyle/>
              <a:p>
                <a:r>
                  <a:rPr lang="ar-IQ">
                    <a:noFill/>
                  </a:rPr>
                  <a:t> </a:t>
                </a:r>
              </a:p>
            </p:txBody>
          </p:sp>
        </mc:Fallback>
      </mc:AlternateContent>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65283" y="1674350"/>
            <a:ext cx="3175176" cy="233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Rectangle 12"/>
              <p:cNvSpPr/>
              <p:nvPr/>
            </p:nvSpPr>
            <p:spPr>
              <a:xfrm>
                <a:off x="2987824" y="2148008"/>
                <a:ext cx="3096344" cy="1613775"/>
              </a:xfrm>
              <a:prstGeom prst="rect">
                <a:avLst/>
              </a:prstGeom>
            </p:spPr>
            <p:txBody>
              <a:bodyPr wrap="square">
                <a:spAutoFit/>
              </a:bodyPr>
              <a:lstStyle/>
              <a:p>
                <a:pPr lvl="0" rtl="0"/>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b="1" i="1">
                              <a:latin typeface="Cambria Math"/>
                            </a:rPr>
                            <m:t>𝐚</m:t>
                          </m:r>
                        </m:e>
                        <m:sub>
                          <m:r>
                            <a:rPr lang="en-US" sz="3200" i="1">
                              <a:latin typeface="Cambria Math"/>
                            </a:rPr>
                            <m:t>𝑟</m:t>
                          </m:r>
                        </m:sub>
                      </m:sSub>
                      <m:r>
                        <a:rPr lang="en-US" sz="3200" i="1">
                          <a:latin typeface="Cambria Math"/>
                        </a:rPr>
                        <m:t> .  </m:t>
                      </m:r>
                      <m:sSub>
                        <m:sSubPr>
                          <m:ctrlPr>
                            <a:rPr lang="en-US" sz="3200" i="1">
                              <a:latin typeface="Cambria Math"/>
                            </a:rPr>
                          </m:ctrlPr>
                        </m:sSubPr>
                        <m:e>
                          <m:r>
                            <a:rPr lang="en-US" sz="3200" b="1" i="1">
                              <a:latin typeface="Cambria Math"/>
                            </a:rPr>
                            <m:t>𝐚</m:t>
                          </m:r>
                        </m:e>
                        <m:sub>
                          <m:r>
                            <a:rPr lang="en-US" sz="3200" i="1">
                              <a:latin typeface="Cambria Math"/>
                            </a:rPr>
                            <m:t>𝑟</m:t>
                          </m:r>
                        </m:sub>
                      </m:sSub>
                      <m:r>
                        <a:rPr lang="en-US" sz="3200" i="1">
                          <a:latin typeface="Cambria Math"/>
                        </a:rPr>
                        <m:t>=</m:t>
                      </m:r>
                      <m:r>
                        <a:rPr lang="en-US" sz="3200" i="1">
                          <a:latin typeface="Cambria Math"/>
                        </a:rPr>
                        <m:t>1</m:t>
                      </m:r>
                    </m:oMath>
                  </m:oMathPara>
                </a14:m>
                <a:endParaRPr lang="en-US" sz="3200" dirty="0"/>
              </a:p>
              <a:p>
                <a:pPr lvl="0"/>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b="1" i="1">
                              <a:latin typeface="Cambria Math"/>
                            </a:rPr>
                            <m:t>𝐚</m:t>
                          </m:r>
                        </m:e>
                        <m:sub>
                          <m:r>
                            <a:rPr lang="en-US" sz="3200" i="1">
                              <a:latin typeface="Cambria Math"/>
                            </a:rPr>
                            <m:t>𝜃</m:t>
                          </m:r>
                        </m:sub>
                      </m:sSub>
                      <m:r>
                        <a:rPr lang="en-US" sz="3200" i="1">
                          <a:latin typeface="Cambria Math"/>
                        </a:rPr>
                        <m:t> .  </m:t>
                      </m:r>
                      <m:sSub>
                        <m:sSubPr>
                          <m:ctrlPr>
                            <a:rPr lang="en-US" sz="3200" i="1">
                              <a:latin typeface="Cambria Math"/>
                            </a:rPr>
                          </m:ctrlPr>
                        </m:sSubPr>
                        <m:e>
                          <m:r>
                            <a:rPr lang="en-US" sz="3200" b="1" i="1">
                              <a:latin typeface="Cambria Math"/>
                            </a:rPr>
                            <m:t>𝐚</m:t>
                          </m:r>
                        </m:e>
                        <m:sub>
                          <m:r>
                            <a:rPr lang="en-US" sz="3200" i="1">
                              <a:latin typeface="Cambria Math"/>
                            </a:rPr>
                            <m:t>𝜃</m:t>
                          </m:r>
                        </m:sub>
                      </m:sSub>
                      <m:r>
                        <a:rPr lang="en-US" sz="3200" i="1">
                          <a:latin typeface="Cambria Math"/>
                        </a:rPr>
                        <m:t>=</m:t>
                      </m:r>
                      <m:r>
                        <a:rPr lang="en-US" sz="3200" i="1">
                          <a:latin typeface="Cambria Math"/>
                        </a:rPr>
                        <m:t>1</m:t>
                      </m:r>
                    </m:oMath>
                  </m:oMathPara>
                </a14:m>
                <a:endParaRPr lang="en-US" sz="3200" dirty="0"/>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b="1" i="1">
                              <a:latin typeface="Cambria Math"/>
                            </a:rPr>
                            <m:t>𝐚</m:t>
                          </m:r>
                        </m:e>
                        <m:sub>
                          <m:r>
                            <a:rPr lang="en-US" sz="3200" i="1">
                              <a:latin typeface="Cambria Math"/>
                            </a:rPr>
                            <m:t>𝜙</m:t>
                          </m:r>
                        </m:sub>
                      </m:sSub>
                      <m:r>
                        <a:rPr lang="en-US" sz="3200" i="1">
                          <a:latin typeface="Cambria Math"/>
                        </a:rPr>
                        <m:t> .  </m:t>
                      </m:r>
                      <m:sSub>
                        <m:sSubPr>
                          <m:ctrlPr>
                            <a:rPr lang="en-US" sz="3200" i="1">
                              <a:latin typeface="Cambria Math"/>
                            </a:rPr>
                          </m:ctrlPr>
                        </m:sSubPr>
                        <m:e>
                          <m:r>
                            <a:rPr lang="en-US" sz="3200" b="1" i="1">
                              <a:latin typeface="Cambria Math"/>
                            </a:rPr>
                            <m:t>𝐚</m:t>
                          </m:r>
                        </m:e>
                        <m:sub>
                          <m:r>
                            <a:rPr lang="en-US" sz="3200" i="1">
                              <a:latin typeface="Cambria Math"/>
                            </a:rPr>
                            <m:t>𝜙</m:t>
                          </m:r>
                        </m:sub>
                      </m:sSub>
                      <m:r>
                        <a:rPr lang="en-US" sz="3200" i="1">
                          <a:latin typeface="Cambria Math"/>
                        </a:rPr>
                        <m:t>=</m:t>
                      </m:r>
                      <m:r>
                        <a:rPr lang="en-US" sz="3200" i="1">
                          <a:latin typeface="Cambria Math"/>
                        </a:rPr>
                        <m:t>1</m:t>
                      </m:r>
                    </m:oMath>
                  </m:oMathPara>
                </a14:m>
                <a:endParaRPr lang="ar-IQ" sz="3200" dirty="0"/>
              </a:p>
            </p:txBody>
          </p:sp>
        </mc:Choice>
        <mc:Fallback xmlns="">
          <p:sp>
            <p:nvSpPr>
              <p:cNvPr id="13" name="Rectangle 12"/>
              <p:cNvSpPr>
                <a:spLocks noRot="1" noChangeAspect="1" noMove="1" noResize="1" noEditPoints="1" noAdjustHandles="1" noChangeArrowheads="1" noChangeShapeType="1" noTextEdit="1"/>
              </p:cNvSpPr>
              <p:nvPr/>
            </p:nvSpPr>
            <p:spPr>
              <a:xfrm>
                <a:off x="2987824" y="2148008"/>
                <a:ext cx="3096344" cy="1613775"/>
              </a:xfrm>
              <a:prstGeom prst="rect">
                <a:avLst/>
              </a:prstGeom>
              <a:blipFill rotWithShape="1">
                <a:blip r:embed="rId5"/>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97308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269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solidFill>
                  <a:srgbClr val="FF0000"/>
                </a:solidFill>
                <a:effectLst/>
                <a:latin typeface="Times New Roman"/>
                <a:ea typeface="Times New Roman"/>
              </a:rPr>
              <a:t>1.9 THE TRANSFORMATION BETWEEN COORDINATES</a:t>
            </a:r>
            <a:endParaRPr lang="ar-IQ" sz="2800" dirty="0"/>
          </a:p>
        </p:txBody>
      </p:sp>
      <p:sp>
        <p:nvSpPr>
          <p:cNvPr id="5" name="Flowchart: Alternate Process 4"/>
          <p:cNvSpPr/>
          <p:nvPr/>
        </p:nvSpPr>
        <p:spPr>
          <a:xfrm>
            <a:off x="0" y="692696"/>
            <a:ext cx="9144000" cy="72008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1" anchor="ctr"/>
          <a:lstStyle/>
          <a:p>
            <a:pPr algn="ctr">
              <a:lnSpc>
                <a:spcPct val="150000"/>
              </a:lnSpc>
              <a:spcAft>
                <a:spcPts val="0"/>
              </a:spcAft>
            </a:pPr>
            <a:r>
              <a:rPr lang="en-US" sz="2800" dirty="0" smtClean="0">
                <a:solidFill>
                  <a:schemeClr val="tx1"/>
                </a:solidFill>
                <a:effectLst/>
                <a:latin typeface="Times New Roman"/>
                <a:ea typeface="Times New Roman"/>
                <a:cs typeface="Arial"/>
              </a:rPr>
              <a:t>1.9.1 between Cartesian and cylindrical coordinate systems </a:t>
            </a:r>
            <a:endParaRPr lang="en-US" sz="2800" dirty="0">
              <a:solidFill>
                <a:schemeClr val="tx1"/>
              </a:solidFill>
              <a:ea typeface="Calibri"/>
              <a:cs typeface="Arial"/>
            </a:endParaRPr>
          </a:p>
        </p:txBody>
      </p:sp>
      <p:sp>
        <p:nvSpPr>
          <p:cNvPr id="6" name="Rounded Rectangle 5"/>
          <p:cNvSpPr/>
          <p:nvPr/>
        </p:nvSpPr>
        <p:spPr>
          <a:xfrm>
            <a:off x="0" y="1412776"/>
            <a:ext cx="9036496" cy="93610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dirty="0" smtClean="0">
                <a:effectLst/>
                <a:latin typeface="Times New Roman"/>
                <a:ea typeface="Times New Roman"/>
              </a:rPr>
              <a:t>The variables of the rectangular and cylindrical coordinate systems are easily related to each other. Figure (1.12), show that</a:t>
            </a:r>
            <a:endParaRPr lang="ar-IQ" sz="2400"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2348880"/>
            <a:ext cx="4464496" cy="4476463"/>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4464496" y="3284984"/>
                <a:ext cx="4572000" cy="2608535"/>
              </a:xfrm>
              <a:prstGeom prst="rect">
                <a:avLst/>
              </a:prstGeom>
            </p:spPr>
            <p:txBody>
              <a:bodyPr>
                <a:spAutoFit/>
              </a:bodyPr>
              <a:lstStyle/>
              <a:p>
                <a:pPr algn="ctr">
                  <a:lnSpc>
                    <a:spcPct val="150000"/>
                  </a:lnSpc>
                  <a:spcAft>
                    <a:spcPts val="0"/>
                  </a:spcAft>
                </a:pPr>
                <a:r>
                  <a:rPr lang="en-US" sz="2800" dirty="0" smtClean="0">
                    <a:effectLst/>
                    <a:latin typeface="Times New Roman"/>
                    <a:ea typeface="Calibri"/>
                    <a:cs typeface="Arial"/>
                  </a:rPr>
                  <a:t>Fig. 1.12 the relationship between the Cartesian variables </a:t>
                </a:r>
                <a14:m>
                  <m:oMath xmlns:m="http://schemas.openxmlformats.org/officeDocument/2006/math">
                    <m:r>
                      <a:rPr lang="en-US" sz="2800" i="1" spc="50">
                        <a:effectLst/>
                        <a:latin typeface="Cambria Math"/>
                        <a:ea typeface="Calibri"/>
                        <a:cs typeface="Times New Roman"/>
                      </a:rPr>
                      <m:t>𝑥</m:t>
                    </m:r>
                    <m:r>
                      <a:rPr lang="en-US" sz="2800" i="1" spc="50">
                        <a:effectLst/>
                        <a:latin typeface="Cambria Math"/>
                        <a:ea typeface="Calibri"/>
                        <a:cs typeface="Times New Roman"/>
                      </a:rPr>
                      <m:t>, </m:t>
                    </m:r>
                    <m:r>
                      <a:rPr lang="en-US" sz="2800" i="1" spc="50">
                        <a:effectLst/>
                        <a:latin typeface="Cambria Math"/>
                        <a:ea typeface="Calibri"/>
                        <a:cs typeface="Times New Roman"/>
                      </a:rPr>
                      <m:t>𝑦</m:t>
                    </m:r>
                    <m:r>
                      <a:rPr lang="en-US" sz="2800" i="1" spc="50">
                        <a:effectLst/>
                        <a:latin typeface="Cambria Math"/>
                        <a:ea typeface="Calibri"/>
                        <a:cs typeface="Times New Roman"/>
                      </a:rPr>
                      <m:t>, </m:t>
                    </m:r>
                    <m:r>
                      <a:rPr lang="en-US" sz="2800" i="1" spc="50">
                        <a:effectLst/>
                        <a:latin typeface="Cambria Math"/>
                        <a:ea typeface="Calibri"/>
                        <a:cs typeface="Times New Roman"/>
                      </a:rPr>
                      <m:t>𝑧</m:t>
                    </m:r>
                  </m:oMath>
                </a14:m>
                <a:r>
                  <a:rPr lang="en-US" sz="2800" i="1" spc="50" dirty="0">
                    <a:effectLst/>
                    <a:latin typeface="Times New Roman"/>
                    <a:ea typeface="Calibri"/>
                    <a:cs typeface="Arial"/>
                  </a:rPr>
                  <a:t> </a:t>
                </a:r>
                <a:r>
                  <a:rPr lang="en-US" sz="2800" dirty="0">
                    <a:effectLst/>
                    <a:latin typeface="Times New Roman"/>
                    <a:ea typeface="Calibri"/>
                    <a:cs typeface="Arial"/>
                  </a:rPr>
                  <a:t>and the cylindrical variables </a:t>
                </a:r>
                <a14:m>
                  <m:oMath xmlns:m="http://schemas.openxmlformats.org/officeDocument/2006/math">
                    <m:r>
                      <a:rPr lang="ru-RU" sz="2800" i="1" spc="50">
                        <a:effectLst/>
                        <a:latin typeface="Cambria Math"/>
                        <a:ea typeface="Calibri"/>
                        <a:cs typeface="Times New Roman"/>
                      </a:rPr>
                      <m:t>𝜌</m:t>
                    </m:r>
                    <m:r>
                      <a:rPr lang="en-US" sz="2800" i="1" spc="50">
                        <a:effectLst/>
                        <a:latin typeface="Cambria Math"/>
                        <a:ea typeface="Calibri"/>
                        <a:cs typeface="Times New Roman"/>
                      </a:rPr>
                      <m:t>, </m:t>
                    </m:r>
                    <m:r>
                      <a:rPr lang="en-US" sz="2800" i="1" spc="100">
                        <a:effectLst/>
                        <a:latin typeface="Cambria Math"/>
                        <a:ea typeface="Times New Roman"/>
                        <a:cs typeface="Times New Roman"/>
                      </a:rPr>
                      <m:t>𝜙</m:t>
                    </m:r>
                    <m:r>
                      <a:rPr lang="en-US" sz="2800" i="1" spc="50">
                        <a:effectLst/>
                        <a:latin typeface="Cambria Math"/>
                        <a:ea typeface="Calibri"/>
                        <a:cs typeface="Times New Roman"/>
                      </a:rPr>
                      <m:t>, </m:t>
                    </m:r>
                    <m:r>
                      <a:rPr lang="ru-RU" sz="2800" i="1" spc="50">
                        <a:effectLst/>
                        <a:latin typeface="Cambria Math"/>
                        <a:ea typeface="Calibri"/>
                        <a:cs typeface="Times New Roman"/>
                      </a:rPr>
                      <m:t>𝑧</m:t>
                    </m:r>
                  </m:oMath>
                </a14:m>
                <a:r>
                  <a:rPr lang="en-US" sz="2800" i="1" spc="50" dirty="0">
                    <a:effectLst/>
                    <a:latin typeface="Times New Roman"/>
                    <a:ea typeface="Calibri"/>
                    <a:cs typeface="Arial"/>
                  </a:rPr>
                  <a:t>.</a:t>
                </a:r>
                <a:r>
                  <a:rPr lang="en-US" sz="2800" dirty="0">
                    <a:effectLst/>
                    <a:latin typeface="Times New Roman"/>
                    <a:ea typeface="Calibri"/>
                    <a:cs typeface="Arial"/>
                  </a:rPr>
                  <a:t> </a:t>
                </a:r>
                <a:endParaRPr lang="en-US" sz="2800" dirty="0">
                  <a:ea typeface="Calibri"/>
                  <a:cs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4464496" y="3284984"/>
                <a:ext cx="4572000" cy="2608535"/>
              </a:xfrm>
              <a:prstGeom prst="rect">
                <a:avLst/>
              </a:prstGeom>
              <a:blipFill rotWithShape="1">
                <a:blip r:embed="rId3"/>
                <a:stretch>
                  <a:fillRect b="-5374"/>
                </a:stretch>
              </a:blipFill>
            </p:spPr>
            <p:txBody>
              <a:bodyPr/>
              <a:lstStyle/>
              <a:p>
                <a:r>
                  <a:rPr lang="ar-IQ">
                    <a:noFill/>
                  </a:rPr>
                  <a:t> </a:t>
                </a:r>
              </a:p>
            </p:txBody>
          </p:sp>
        </mc:Fallback>
      </mc:AlternateContent>
    </p:spTree>
    <p:extLst>
      <p:ext uri="{BB962C8B-B14F-4D97-AF65-F5344CB8AC3E}">
        <p14:creationId xmlns:p14="http://schemas.microsoft.com/office/powerpoint/2010/main" val="199193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62500" lnSpcReduction="20000"/>
              </a:bodyPr>
              <a:lstStyle/>
              <a:p>
                <a:pPr marL="0" indent="0" algn="l" rtl="0">
                  <a:lnSpc>
                    <a:spcPct val="150000"/>
                  </a:lnSpc>
                  <a:buNone/>
                </a:pPr>
                <a:endParaRPr lang="en-US" sz="5100" i="1" dirty="0" smtClean="0">
                  <a:effectLst/>
                  <a:latin typeface="Cambria Math"/>
                  <a:ea typeface="Times New Roman"/>
                  <a:cs typeface="Times New Roman"/>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5100" i="1">
                          <a:effectLst/>
                          <a:latin typeface="Cambria Math"/>
                          <a:ea typeface="Times New Roman"/>
                          <a:cs typeface="Times New Roman"/>
                        </a:rPr>
                        <m:t>𝜌</m:t>
                      </m:r>
                      <m:r>
                        <a:rPr lang="en-US" sz="5100" i="1">
                          <a:effectLst/>
                          <a:latin typeface="Cambria Math"/>
                          <a:ea typeface="Times New Roman"/>
                          <a:cs typeface="Times New Roman"/>
                        </a:rPr>
                        <m:t>=</m:t>
                      </m:r>
                      <m:rad>
                        <m:radPr>
                          <m:degHide m:val="on"/>
                          <m:ctrlPr>
                            <a:rPr lang="en-US" sz="5100" i="1">
                              <a:effectLst/>
                              <a:latin typeface="Cambria Math"/>
                              <a:ea typeface="Times New Roman"/>
                              <a:cs typeface="Times New Roman"/>
                            </a:rPr>
                          </m:ctrlPr>
                        </m:radPr>
                        <m:deg/>
                        <m:e>
                          <m:sSup>
                            <m:sSupPr>
                              <m:ctrlPr>
                                <a:rPr lang="en-US" sz="5100" i="1">
                                  <a:effectLst/>
                                  <a:latin typeface="Cambria Math"/>
                                  <a:ea typeface="Times New Roman"/>
                                  <a:cs typeface="Times New Roman"/>
                                </a:rPr>
                              </m:ctrlPr>
                            </m:sSupPr>
                            <m:e>
                              <m:r>
                                <a:rPr lang="en-US" sz="5100" i="1">
                                  <a:effectLst/>
                                  <a:latin typeface="Cambria Math"/>
                                  <a:ea typeface="Times New Roman"/>
                                  <a:cs typeface="Times New Roman"/>
                                </a:rPr>
                                <m:t>𝑥</m:t>
                              </m:r>
                            </m:e>
                            <m:sup>
                              <m:r>
                                <a:rPr lang="en-US" sz="5100" i="1">
                                  <a:effectLst/>
                                  <a:latin typeface="Cambria Math"/>
                                  <a:ea typeface="Times New Roman"/>
                                  <a:cs typeface="Times New Roman"/>
                                </a:rPr>
                                <m:t>2</m:t>
                              </m:r>
                            </m:sup>
                          </m:sSup>
                          <m:r>
                            <a:rPr lang="en-US" sz="5100" i="1">
                              <a:effectLst/>
                              <a:latin typeface="Cambria Math"/>
                              <a:ea typeface="Times New Roman"/>
                              <a:cs typeface="Times New Roman"/>
                            </a:rPr>
                            <m:t>+</m:t>
                          </m:r>
                          <m:sSup>
                            <m:sSupPr>
                              <m:ctrlPr>
                                <a:rPr lang="en-US" sz="5100" i="1">
                                  <a:effectLst/>
                                  <a:latin typeface="Cambria Math"/>
                                  <a:ea typeface="Times New Roman"/>
                                  <a:cs typeface="Times New Roman"/>
                                </a:rPr>
                              </m:ctrlPr>
                            </m:sSupPr>
                            <m:e>
                              <m:r>
                                <a:rPr lang="en-US" sz="5100" i="1">
                                  <a:effectLst/>
                                  <a:latin typeface="Cambria Math"/>
                                  <a:ea typeface="Times New Roman"/>
                                  <a:cs typeface="Times New Roman"/>
                                </a:rPr>
                                <m:t>𝑦</m:t>
                              </m:r>
                            </m:e>
                            <m:sup>
                              <m:r>
                                <a:rPr lang="en-US" sz="5100" i="1">
                                  <a:effectLst/>
                                  <a:latin typeface="Cambria Math"/>
                                  <a:ea typeface="Times New Roman"/>
                                  <a:cs typeface="Times New Roman"/>
                                </a:rPr>
                                <m:t>2</m:t>
                              </m:r>
                            </m:sup>
                          </m:sSup>
                        </m:e>
                      </m:rad>
                      <m:r>
                        <a:rPr lang="en-US" sz="5100" i="1">
                          <a:effectLst/>
                          <a:latin typeface="Cambria Math"/>
                          <a:ea typeface="Times New Roman"/>
                          <a:cs typeface="Times New Roman"/>
                        </a:rPr>
                        <m:t>   </m:t>
                      </m:r>
                      <m:d>
                        <m:dPr>
                          <m:ctrlPr>
                            <a:rPr lang="en-US" sz="5100" i="1">
                              <a:effectLst/>
                              <a:latin typeface="Cambria Math"/>
                              <a:ea typeface="Times New Roman"/>
                              <a:cs typeface="Times New Roman"/>
                            </a:rPr>
                          </m:ctrlPr>
                        </m:dPr>
                        <m:e>
                          <m:r>
                            <a:rPr lang="en-US" sz="5100" i="1">
                              <a:effectLst/>
                              <a:latin typeface="Cambria Math"/>
                              <a:ea typeface="Times New Roman"/>
                              <a:cs typeface="Times New Roman"/>
                            </a:rPr>
                            <m:t>𝜌</m:t>
                          </m:r>
                          <m:r>
                            <a:rPr lang="en-US" sz="5100" i="1">
                              <a:effectLst/>
                              <a:latin typeface="Cambria Math"/>
                              <a:ea typeface="Times New Roman"/>
                              <a:cs typeface="Times New Roman"/>
                            </a:rPr>
                            <m:t>≥</m:t>
                          </m:r>
                          <m:r>
                            <a:rPr lang="en-US" sz="5100" i="1">
                              <a:effectLst/>
                              <a:latin typeface="Cambria Math"/>
                              <a:ea typeface="Times New Roman"/>
                              <a:cs typeface="Times New Roman"/>
                            </a:rPr>
                            <m:t>0</m:t>
                          </m:r>
                        </m:e>
                      </m:d>
                      <m:r>
                        <a:rPr lang="en-US" sz="5100" i="1" spc="100">
                          <a:effectLst/>
                          <a:latin typeface="Cambria Math"/>
                          <a:ea typeface="Times New Roman"/>
                          <a:cs typeface="Times New Roman"/>
                        </a:rPr>
                        <m:t>  </m:t>
                      </m:r>
                    </m:oMath>
                  </m:oMathPara>
                </a14:m>
                <a:endParaRPr lang="en-US" sz="5100" i="1" spc="100" dirty="0" smtClean="0">
                  <a:effectLst/>
                  <a:latin typeface="Cambria Math"/>
                  <a:ea typeface="Times New Roman"/>
                  <a:cs typeface="Times New Roman"/>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5100" i="1" spc="100">
                          <a:effectLst/>
                          <a:latin typeface="Cambria Math"/>
                          <a:ea typeface="Times New Roman"/>
                          <a:cs typeface="Times New Roman"/>
                        </a:rPr>
                        <m:t>𝜙</m:t>
                      </m:r>
                      <m:r>
                        <a:rPr lang="en-US" sz="5100" i="1" spc="50">
                          <a:effectLst/>
                          <a:latin typeface="Cambria Math"/>
                          <a:ea typeface="Calibri"/>
                          <a:cs typeface="Times New Roman"/>
                        </a:rPr>
                        <m:t>=</m:t>
                      </m:r>
                      <m:sSup>
                        <m:sSupPr>
                          <m:ctrlPr>
                            <a:rPr lang="en-US" sz="5100" i="1" spc="50">
                              <a:effectLst/>
                              <a:latin typeface="Cambria Math"/>
                              <a:cs typeface="Times New Roman"/>
                            </a:rPr>
                          </m:ctrlPr>
                        </m:sSupPr>
                        <m:e>
                          <m:r>
                            <m:rPr>
                              <m:sty m:val="p"/>
                            </m:rPr>
                            <a:rPr lang="en-US" sz="5100" spc="50">
                              <a:effectLst/>
                              <a:latin typeface="Cambria Math"/>
                              <a:ea typeface="Calibri"/>
                              <a:cs typeface="Times New Roman"/>
                            </a:rPr>
                            <m:t>tan</m:t>
                          </m:r>
                        </m:e>
                        <m:sup>
                          <m:r>
                            <a:rPr lang="en-US" sz="5100" i="1" spc="50">
                              <a:effectLst/>
                              <a:latin typeface="Cambria Math"/>
                              <a:ea typeface="Calibri"/>
                              <a:cs typeface="Times New Roman"/>
                            </a:rPr>
                            <m:t>−</m:t>
                          </m:r>
                          <m:r>
                            <a:rPr lang="en-US" sz="5100" i="1" spc="50">
                              <a:effectLst/>
                              <a:latin typeface="Cambria Math"/>
                              <a:ea typeface="Calibri"/>
                              <a:cs typeface="Times New Roman"/>
                            </a:rPr>
                            <m:t>1</m:t>
                          </m:r>
                        </m:sup>
                      </m:sSup>
                      <m:f>
                        <m:fPr>
                          <m:ctrlPr>
                            <a:rPr lang="en-US" sz="5100" i="1" spc="50">
                              <a:effectLst/>
                              <a:latin typeface="Cambria Math"/>
                              <a:cs typeface="Times New Roman"/>
                            </a:rPr>
                          </m:ctrlPr>
                        </m:fPr>
                        <m:num>
                          <m:r>
                            <a:rPr lang="ru-RU" sz="5100" i="1" spc="50">
                              <a:effectLst/>
                              <a:latin typeface="Cambria Math"/>
                              <a:ea typeface="Calibri"/>
                              <a:cs typeface="Times New Roman"/>
                            </a:rPr>
                            <m:t>𝑦</m:t>
                          </m:r>
                        </m:num>
                        <m:den>
                          <m:r>
                            <a:rPr lang="ru-RU" sz="5100" i="1" spc="50">
                              <a:effectLst/>
                              <a:latin typeface="Cambria Math"/>
                              <a:ea typeface="Calibri"/>
                              <a:cs typeface="Times New Roman"/>
                            </a:rPr>
                            <m:t>𝑥</m:t>
                          </m:r>
                        </m:den>
                      </m:f>
                      <m:r>
                        <a:rPr lang="en-US" sz="5100" i="1">
                          <a:effectLst/>
                          <a:latin typeface="Cambria Math"/>
                          <a:ea typeface="Batang"/>
                          <a:cs typeface="Times New Roman"/>
                        </a:rPr>
                        <m:t>   </m:t>
                      </m:r>
                    </m:oMath>
                  </m:oMathPara>
                </a14:m>
                <a:endParaRPr lang="en-US" sz="5100" i="1" dirty="0" smtClean="0">
                  <a:effectLst/>
                  <a:latin typeface="Cambria Math"/>
                  <a:ea typeface="Batang"/>
                  <a:cs typeface="Times New Roman"/>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5100" i="1">
                          <a:effectLst/>
                          <a:latin typeface="Cambria Math"/>
                          <a:ea typeface="Batang"/>
                          <a:cs typeface="Times New Roman"/>
                        </a:rPr>
                        <m:t> </m:t>
                      </m:r>
                      <m:r>
                        <a:rPr lang="en-US" sz="5100" i="1">
                          <a:effectLst/>
                          <a:latin typeface="Cambria Math"/>
                          <a:ea typeface="Batang"/>
                          <a:cs typeface="Times New Roman"/>
                        </a:rPr>
                        <m:t>𝑧</m:t>
                      </m:r>
                      <m:r>
                        <a:rPr lang="en-US" sz="5100" i="1">
                          <a:effectLst/>
                          <a:latin typeface="Cambria Math"/>
                          <a:ea typeface="Batang"/>
                          <a:cs typeface="Times New Roman"/>
                        </a:rPr>
                        <m:t>=</m:t>
                      </m:r>
                      <m:r>
                        <a:rPr lang="en-US" sz="5100" i="1">
                          <a:effectLst/>
                          <a:latin typeface="Cambria Math"/>
                          <a:ea typeface="Batang"/>
                          <a:cs typeface="Times New Roman"/>
                        </a:rPr>
                        <m:t>𝑧</m:t>
                      </m:r>
                    </m:oMath>
                  </m:oMathPara>
                </a14:m>
                <a:endParaRPr lang="en-US" sz="5100" dirty="0" smtClean="0"/>
              </a:p>
              <a:p>
                <a:pPr marL="0" indent="0" algn="l" rtl="0">
                  <a:buNone/>
                </a:pPr>
                <a:r>
                  <a:rPr lang="en-US" sz="5800" dirty="0"/>
                  <a:t>given a Cartesian vector:                </a:t>
                </a:r>
                <a:endParaRPr lang="ru-RU" sz="5800" b="1" i="1" dirty="0" smtClean="0"/>
              </a:p>
              <a:p>
                <a:pPr marL="0" indent="0" algn="l" rtl="0">
                  <a:buNone/>
                </a:pPr>
                <a14:m>
                  <m:oMathPara xmlns:m="http://schemas.openxmlformats.org/officeDocument/2006/math">
                    <m:oMathParaPr>
                      <m:jc m:val="centerGroup"/>
                    </m:oMathParaPr>
                    <m:oMath xmlns:m="http://schemas.openxmlformats.org/officeDocument/2006/math">
                      <m:r>
                        <a:rPr lang="ru-RU" sz="5800" b="1" i="1">
                          <a:latin typeface="Cambria Math"/>
                        </a:rPr>
                        <m:t>𝐀</m:t>
                      </m:r>
                      <m:r>
                        <a:rPr lang="en-US" sz="5800" i="1">
                          <a:latin typeface="Cambria Math"/>
                        </a:rPr>
                        <m:t>=</m:t>
                      </m:r>
                      <m:sSub>
                        <m:sSubPr>
                          <m:ctrlPr>
                            <a:rPr lang="en-US" sz="5800" i="1">
                              <a:latin typeface="Cambria Math"/>
                            </a:rPr>
                          </m:ctrlPr>
                        </m:sSubPr>
                        <m:e>
                          <m:sSub>
                            <m:sSubPr>
                              <m:ctrlPr>
                                <a:rPr lang="en-US" sz="5800" i="1">
                                  <a:latin typeface="Cambria Math"/>
                                </a:rPr>
                              </m:ctrlPr>
                            </m:sSubPr>
                            <m:e>
                              <m:r>
                                <a:rPr lang="ru-RU" sz="5800" i="1">
                                  <a:latin typeface="Cambria Math"/>
                                </a:rPr>
                                <m:t>𝐴</m:t>
                              </m:r>
                            </m:e>
                            <m:sub>
                              <m:r>
                                <a:rPr lang="ru-RU" sz="5800" i="1">
                                  <a:latin typeface="Cambria Math"/>
                                </a:rPr>
                                <m:t>𝑥</m:t>
                              </m:r>
                            </m:sub>
                          </m:sSub>
                          <m:r>
                            <a:rPr lang="ru-RU" sz="5800" b="1" i="1">
                              <a:latin typeface="Cambria Math"/>
                            </a:rPr>
                            <m:t>𝐚</m:t>
                          </m:r>
                        </m:e>
                        <m:sub>
                          <m:r>
                            <a:rPr lang="ru-RU" sz="5800" i="1">
                              <a:latin typeface="Cambria Math"/>
                            </a:rPr>
                            <m:t>𝑥</m:t>
                          </m:r>
                        </m:sub>
                      </m:sSub>
                      <m:r>
                        <a:rPr lang="en-US" sz="5800" i="1">
                          <a:latin typeface="Cambria Math"/>
                        </a:rPr>
                        <m:t>+</m:t>
                      </m:r>
                      <m:sSub>
                        <m:sSubPr>
                          <m:ctrlPr>
                            <a:rPr lang="en-US" sz="5800" i="1">
                              <a:latin typeface="Cambria Math"/>
                            </a:rPr>
                          </m:ctrlPr>
                        </m:sSubPr>
                        <m:e>
                          <m:r>
                            <a:rPr lang="ru-RU" sz="5800" i="1">
                              <a:latin typeface="Cambria Math"/>
                            </a:rPr>
                            <m:t>𝐴</m:t>
                          </m:r>
                        </m:e>
                        <m:sub>
                          <m:r>
                            <a:rPr lang="ru-RU" sz="5800" i="1">
                              <a:latin typeface="Cambria Math"/>
                            </a:rPr>
                            <m:t>𝑦</m:t>
                          </m:r>
                        </m:sub>
                      </m:sSub>
                      <m:sSub>
                        <m:sSubPr>
                          <m:ctrlPr>
                            <a:rPr lang="en-US" sz="5800" i="1">
                              <a:latin typeface="Cambria Math"/>
                            </a:rPr>
                          </m:ctrlPr>
                        </m:sSubPr>
                        <m:e>
                          <m:r>
                            <a:rPr lang="ru-RU" sz="5800" b="1" i="1">
                              <a:latin typeface="Cambria Math"/>
                            </a:rPr>
                            <m:t>𝐚</m:t>
                          </m:r>
                        </m:e>
                        <m:sub>
                          <m:r>
                            <a:rPr lang="ru-RU" sz="5800" i="1">
                              <a:latin typeface="Cambria Math"/>
                            </a:rPr>
                            <m:t>𝑦</m:t>
                          </m:r>
                        </m:sub>
                      </m:sSub>
                      <m:r>
                        <a:rPr lang="en-US" sz="5800" i="1">
                          <a:latin typeface="Cambria Math"/>
                        </a:rPr>
                        <m:t>+</m:t>
                      </m:r>
                      <m:sSub>
                        <m:sSubPr>
                          <m:ctrlPr>
                            <a:rPr lang="en-US" sz="5800" i="1">
                              <a:latin typeface="Cambria Math"/>
                            </a:rPr>
                          </m:ctrlPr>
                        </m:sSubPr>
                        <m:e>
                          <m:r>
                            <a:rPr lang="ru-RU" sz="5800" i="1">
                              <a:latin typeface="Cambria Math"/>
                            </a:rPr>
                            <m:t>𝐴</m:t>
                          </m:r>
                        </m:e>
                        <m:sub>
                          <m:r>
                            <a:rPr lang="ru-RU" sz="5800" i="1">
                              <a:latin typeface="Cambria Math"/>
                            </a:rPr>
                            <m:t>𝑧</m:t>
                          </m:r>
                        </m:sub>
                      </m:sSub>
                      <m:sSub>
                        <m:sSubPr>
                          <m:ctrlPr>
                            <a:rPr lang="en-US" sz="5800" i="1">
                              <a:latin typeface="Cambria Math"/>
                            </a:rPr>
                          </m:ctrlPr>
                        </m:sSubPr>
                        <m:e>
                          <m:r>
                            <a:rPr lang="ru-RU" sz="5800" b="1" i="1">
                              <a:latin typeface="Cambria Math"/>
                            </a:rPr>
                            <m:t>𝐚</m:t>
                          </m:r>
                        </m:e>
                        <m:sub>
                          <m:r>
                            <a:rPr lang="ru-RU" sz="5800" i="1">
                              <a:latin typeface="Cambria Math"/>
                            </a:rPr>
                            <m:t>𝑧</m:t>
                          </m:r>
                        </m:sub>
                      </m:sSub>
                    </m:oMath>
                  </m:oMathPara>
                </a14:m>
                <a:endParaRPr lang="en-US" sz="5800" dirty="0" smtClean="0"/>
              </a:p>
              <a:p>
                <a:pPr marL="0" indent="0" algn="l" rtl="0">
                  <a:buNone/>
                </a:pPr>
                <a:r>
                  <a:rPr lang="en-US" sz="5800" dirty="0" smtClean="0"/>
                  <a:t>Where </a:t>
                </a:r>
                <a:r>
                  <a:rPr lang="en-US" sz="5800" dirty="0"/>
                  <a:t>each component is given as a function of </a:t>
                </a:r>
                <a14:m>
                  <m:oMath xmlns:m="http://schemas.openxmlformats.org/officeDocument/2006/math">
                    <m:r>
                      <a:rPr lang="en-US" sz="5800" i="1">
                        <a:latin typeface="Cambria Math"/>
                      </a:rPr>
                      <m:t>𝑥</m:t>
                    </m:r>
                    <m:r>
                      <a:rPr lang="en-US" sz="5800" i="1">
                        <a:latin typeface="Cambria Math"/>
                      </a:rPr>
                      <m:t>, </m:t>
                    </m:r>
                    <m:r>
                      <a:rPr lang="en-US" sz="5800" i="1">
                        <a:latin typeface="Cambria Math"/>
                      </a:rPr>
                      <m:t>𝑦</m:t>
                    </m:r>
                    <m:r>
                      <a:rPr lang="en-US" sz="5800" i="1">
                        <a:latin typeface="Cambria Math"/>
                      </a:rPr>
                      <m:t>, </m:t>
                    </m:r>
                    <m:r>
                      <m:rPr>
                        <m:sty m:val="p"/>
                      </m:rPr>
                      <a:rPr lang="en-US" sz="5800">
                        <a:latin typeface="Cambria Math"/>
                      </a:rPr>
                      <m:t>and</m:t>
                    </m:r>
                    <m:r>
                      <a:rPr lang="en-US" sz="5800" i="1">
                        <a:latin typeface="Cambria Math"/>
                      </a:rPr>
                      <m:t> </m:t>
                    </m:r>
                    <m:r>
                      <a:rPr lang="en-US" sz="5800" i="1">
                        <a:latin typeface="Cambria Math"/>
                      </a:rPr>
                      <m:t>𝑧</m:t>
                    </m:r>
                  </m:oMath>
                </a14:m>
                <a:r>
                  <a:rPr lang="en-US" sz="5800" dirty="0"/>
                  <a:t>, and we need a vector in cylindrical </a:t>
                </a:r>
                <a:r>
                  <a:rPr lang="en-US" sz="5800" dirty="0" smtClean="0"/>
                  <a:t>coordinates</a:t>
                </a:r>
              </a:p>
              <a:p>
                <a:pPr marL="0" indent="0" algn="l" rtl="0">
                  <a:buNone/>
                </a:pPr>
                <a14:m>
                  <m:oMathPara xmlns:m="http://schemas.openxmlformats.org/officeDocument/2006/math">
                    <m:oMathParaPr>
                      <m:jc m:val="centerGroup"/>
                    </m:oMathParaPr>
                    <m:oMath xmlns:m="http://schemas.openxmlformats.org/officeDocument/2006/math">
                      <m:r>
                        <a:rPr lang="en-US" sz="5800" b="1" i="1">
                          <a:latin typeface="Cambria Math"/>
                        </a:rPr>
                        <m:t>𝐀</m:t>
                      </m:r>
                      <m:r>
                        <a:rPr lang="en-US" sz="5800" i="1">
                          <a:latin typeface="Cambria Math"/>
                        </a:rPr>
                        <m:t>=</m:t>
                      </m:r>
                      <m:sSub>
                        <m:sSubPr>
                          <m:ctrlPr>
                            <a:rPr lang="en-US" sz="5800" i="1">
                              <a:latin typeface="Cambria Math"/>
                            </a:rPr>
                          </m:ctrlPr>
                        </m:sSubPr>
                        <m:e>
                          <m:r>
                            <a:rPr lang="ru-RU" sz="5800" i="1">
                              <a:latin typeface="Cambria Math"/>
                            </a:rPr>
                            <m:t>𝐴</m:t>
                          </m:r>
                        </m:e>
                        <m:sub>
                          <m:r>
                            <a:rPr lang="ru-RU" sz="5800" i="1">
                              <a:latin typeface="Cambria Math"/>
                            </a:rPr>
                            <m:t>𝜌</m:t>
                          </m:r>
                        </m:sub>
                      </m:sSub>
                      <m:sSub>
                        <m:sSubPr>
                          <m:ctrlPr>
                            <a:rPr lang="en-US" sz="5800" i="1">
                              <a:latin typeface="Cambria Math"/>
                            </a:rPr>
                          </m:ctrlPr>
                        </m:sSubPr>
                        <m:e>
                          <m:r>
                            <a:rPr lang="ru-RU" sz="5800" b="1" i="1">
                              <a:latin typeface="Cambria Math"/>
                            </a:rPr>
                            <m:t>𝐚</m:t>
                          </m:r>
                        </m:e>
                        <m:sub>
                          <m:r>
                            <a:rPr lang="ru-RU" sz="5800" i="1">
                              <a:latin typeface="Cambria Math"/>
                            </a:rPr>
                            <m:t>𝜌</m:t>
                          </m:r>
                        </m:sub>
                      </m:sSub>
                      <m:r>
                        <a:rPr lang="en-US" sz="5800" i="1">
                          <a:latin typeface="Cambria Math"/>
                        </a:rPr>
                        <m:t>+</m:t>
                      </m:r>
                      <m:sSub>
                        <m:sSubPr>
                          <m:ctrlPr>
                            <a:rPr lang="en-US" sz="5800" i="1">
                              <a:latin typeface="Cambria Math"/>
                            </a:rPr>
                          </m:ctrlPr>
                        </m:sSubPr>
                        <m:e>
                          <m:r>
                            <a:rPr lang="ru-RU" sz="5800" i="1">
                              <a:latin typeface="Cambria Math"/>
                            </a:rPr>
                            <m:t>𝐴</m:t>
                          </m:r>
                        </m:e>
                        <m:sub>
                          <m:r>
                            <a:rPr lang="en-US" sz="5800" i="1">
                              <a:solidFill>
                                <a:prstClr val="black"/>
                              </a:solidFill>
                              <a:latin typeface="Cambria Math"/>
                            </a:rPr>
                            <m:t>𝜙</m:t>
                          </m:r>
                        </m:sub>
                      </m:sSub>
                      <m:sSub>
                        <m:sSubPr>
                          <m:ctrlPr>
                            <a:rPr lang="en-US" sz="5800" i="1">
                              <a:latin typeface="Cambria Math"/>
                            </a:rPr>
                          </m:ctrlPr>
                        </m:sSubPr>
                        <m:e>
                          <m:r>
                            <a:rPr lang="ru-RU" sz="5800" b="1" i="1">
                              <a:latin typeface="Cambria Math"/>
                            </a:rPr>
                            <m:t>𝐚</m:t>
                          </m:r>
                        </m:e>
                        <m:sub>
                          <m:r>
                            <a:rPr lang="en-US" sz="5800" i="1">
                              <a:latin typeface="Cambria Math"/>
                            </a:rPr>
                            <m:t>𝜙</m:t>
                          </m:r>
                        </m:sub>
                      </m:sSub>
                      <m:r>
                        <a:rPr lang="en-US" sz="5800" i="1">
                          <a:latin typeface="Cambria Math"/>
                        </a:rPr>
                        <m:t>+</m:t>
                      </m:r>
                      <m:sSub>
                        <m:sSubPr>
                          <m:ctrlPr>
                            <a:rPr lang="en-US" sz="5800" i="1">
                              <a:latin typeface="Cambria Math"/>
                            </a:rPr>
                          </m:ctrlPr>
                        </m:sSubPr>
                        <m:e>
                          <m:r>
                            <a:rPr lang="ru-RU" sz="5800" i="1">
                              <a:latin typeface="Cambria Math"/>
                            </a:rPr>
                            <m:t>𝐴</m:t>
                          </m:r>
                        </m:e>
                        <m:sub>
                          <m:r>
                            <a:rPr lang="ru-RU" sz="5800" i="1">
                              <a:latin typeface="Cambria Math"/>
                            </a:rPr>
                            <m:t>𝑧</m:t>
                          </m:r>
                        </m:sub>
                      </m:sSub>
                      <m:sSub>
                        <m:sSubPr>
                          <m:ctrlPr>
                            <a:rPr lang="en-US" sz="5800" i="1">
                              <a:latin typeface="Cambria Math"/>
                            </a:rPr>
                          </m:ctrlPr>
                        </m:sSubPr>
                        <m:e>
                          <m:r>
                            <a:rPr lang="ru-RU" sz="5800" b="1" i="1">
                              <a:latin typeface="Cambria Math"/>
                            </a:rPr>
                            <m:t>𝐚</m:t>
                          </m:r>
                        </m:e>
                        <m:sub>
                          <m:r>
                            <a:rPr lang="ru-RU" sz="5800" i="1">
                              <a:latin typeface="Cambria Math"/>
                            </a:rPr>
                            <m:t>𝑧</m:t>
                          </m:r>
                        </m:sub>
                      </m:sSub>
                    </m:oMath>
                  </m:oMathPara>
                </a14:m>
                <a:endParaRPr lang="en-US" sz="5800" dirty="0"/>
              </a:p>
              <a:p>
                <a:pPr marL="0" indent="0" algn="l" rtl="0">
                  <a:lnSpc>
                    <a:spcPct val="150000"/>
                  </a:lnSpc>
                  <a:buNone/>
                </a:pP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2000" r="-260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4" name="Left-Right Arrow 3"/>
              <p:cNvSpPr/>
              <p:nvPr/>
            </p:nvSpPr>
            <p:spPr>
              <a:xfrm>
                <a:off x="0" y="0"/>
                <a:ext cx="9144000" cy="1008112"/>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lnSpc>
                    <a:spcPct val="150000"/>
                  </a:lnSpc>
                </a:pPr>
                <a:r>
                  <a:rPr lang="en-US" sz="2800" dirty="0" smtClean="0">
                    <a:solidFill>
                      <a:srgbClr val="0070C0"/>
                    </a:solidFill>
                    <a:effectLst/>
                    <a:latin typeface="Times New Roman"/>
                    <a:ea typeface="Batang"/>
                    <a:cs typeface="Arial"/>
                  </a:rPr>
                  <a:t>Express the cylindrical variables in terms of</a:t>
                </a:r>
                <a:r>
                  <a:rPr lang="en-US" sz="2800" dirty="0">
                    <a:solidFill>
                      <a:srgbClr val="0070C0"/>
                    </a:solidFill>
                    <a:effectLst/>
                    <a:latin typeface="Times New Roman"/>
                    <a:ea typeface="Times New Roman"/>
                    <a:cs typeface="Arial"/>
                  </a:rPr>
                  <a:t> </a:t>
                </a:r>
                <a14:m>
                  <m:oMath xmlns:m="http://schemas.openxmlformats.org/officeDocument/2006/math">
                    <m:r>
                      <a:rPr lang="en-US" sz="2800" i="1">
                        <a:solidFill>
                          <a:srgbClr val="0070C0"/>
                        </a:solidFill>
                        <a:effectLst/>
                        <a:latin typeface="Cambria Math"/>
                        <a:ea typeface="Times New Roman"/>
                        <a:cs typeface="Times New Roman"/>
                      </a:rPr>
                      <m:t>𝑥</m:t>
                    </m:r>
                    <m:r>
                      <a:rPr lang="en-US" sz="2800" i="1">
                        <a:solidFill>
                          <a:srgbClr val="0070C0"/>
                        </a:solidFill>
                        <a:effectLst/>
                        <a:latin typeface="Cambria Math"/>
                        <a:ea typeface="Times New Roman"/>
                        <a:cs typeface="Times New Roman"/>
                      </a:rPr>
                      <m:t>, </m:t>
                    </m:r>
                    <m:r>
                      <a:rPr lang="en-US" sz="2800" i="1">
                        <a:solidFill>
                          <a:srgbClr val="0070C0"/>
                        </a:solidFill>
                        <a:effectLst/>
                        <a:latin typeface="Cambria Math"/>
                        <a:ea typeface="Times New Roman"/>
                        <a:cs typeface="Times New Roman"/>
                      </a:rPr>
                      <m:t>𝑦</m:t>
                    </m:r>
                    <m:r>
                      <a:rPr lang="en-US" sz="2800" i="1">
                        <a:solidFill>
                          <a:srgbClr val="0070C0"/>
                        </a:solidFill>
                        <a:effectLst/>
                        <a:latin typeface="Cambria Math"/>
                        <a:ea typeface="Times New Roman"/>
                        <a:cs typeface="Times New Roman"/>
                      </a:rPr>
                      <m:t>, </m:t>
                    </m:r>
                    <m:r>
                      <m:rPr>
                        <m:sty m:val="p"/>
                      </m:rPr>
                      <a:rPr lang="en-US" sz="2800">
                        <a:solidFill>
                          <a:srgbClr val="0070C0"/>
                        </a:solidFill>
                        <a:effectLst/>
                        <a:latin typeface="Cambria Math"/>
                        <a:ea typeface="Times New Roman"/>
                        <a:cs typeface="Times New Roman"/>
                      </a:rPr>
                      <m:t>and</m:t>
                    </m:r>
                    <m:r>
                      <a:rPr lang="en-US" sz="2800" i="1">
                        <a:solidFill>
                          <a:srgbClr val="0070C0"/>
                        </a:solidFill>
                        <a:effectLst/>
                        <a:latin typeface="Cambria Math"/>
                        <a:ea typeface="Times New Roman"/>
                        <a:cs typeface="Times New Roman"/>
                      </a:rPr>
                      <m:t> </m:t>
                    </m:r>
                    <m:r>
                      <a:rPr lang="en-US" sz="2800" i="1">
                        <a:solidFill>
                          <a:srgbClr val="0070C0"/>
                        </a:solidFill>
                        <a:effectLst/>
                        <a:latin typeface="Cambria Math"/>
                        <a:ea typeface="Times New Roman"/>
                        <a:cs typeface="Times New Roman"/>
                      </a:rPr>
                      <m:t>𝑧</m:t>
                    </m:r>
                  </m:oMath>
                </a14:m>
                <a:r>
                  <a:rPr lang="en-US" sz="2800" dirty="0">
                    <a:solidFill>
                      <a:srgbClr val="0070C0"/>
                    </a:solidFill>
                    <a:effectLst/>
                    <a:latin typeface="Times New Roman"/>
                    <a:ea typeface="Batang"/>
                    <a:cs typeface="Arial"/>
                  </a:rPr>
                  <a:t>:</a:t>
                </a:r>
                <a:endParaRPr lang="en-US" sz="2800" dirty="0">
                  <a:solidFill>
                    <a:srgbClr val="0070C0"/>
                  </a:solidFill>
                  <a:ea typeface="Calibri"/>
                  <a:cs typeface="Arial"/>
                </a:endParaRPr>
              </a:p>
            </p:txBody>
          </p:sp>
        </mc:Choice>
        <mc:Fallback xmlns="">
          <p:sp>
            <p:nvSpPr>
              <p:cNvPr id="4" name="Left-Right Arrow 3"/>
              <p:cNvSpPr>
                <a:spLocks noRot="1" noChangeAspect="1" noMove="1" noResize="1" noEditPoints="1" noAdjustHandles="1" noChangeArrowheads="1" noChangeShapeType="1" noTextEdit="1"/>
              </p:cNvSpPr>
              <p:nvPr/>
            </p:nvSpPr>
            <p:spPr>
              <a:xfrm>
                <a:off x="0" y="0"/>
                <a:ext cx="9144000" cy="1008112"/>
              </a:xfrm>
              <a:prstGeom prst="leftRightArrow">
                <a:avLst/>
              </a:prstGeom>
              <a:blipFill rotWithShape="1">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7726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rtl="0">
              <a:lnSpc>
                <a:spcPct val="150000"/>
              </a:lnSpc>
              <a:spcAft>
                <a:spcPts val="0"/>
              </a:spcAft>
              <a:buNone/>
            </a:pPr>
            <a:r>
              <a:rPr lang="en-US" dirty="0" smtClean="0">
                <a:effectLst/>
                <a:latin typeface="Times New Roman"/>
                <a:ea typeface="Batang"/>
                <a:cs typeface="Arial"/>
              </a:rPr>
              <a:t>To find any desired component of a vector, from the discussion of the dot product that a component in a desired direction may be obtained by taking the dot product of the vector and a unit vector in that direction. Hence,</a:t>
            </a:r>
            <a:endParaRPr lang="en-US" sz="2800" dirty="0">
              <a:ea typeface="Calibri"/>
              <a:cs typeface="Arial"/>
            </a:endParaRPr>
          </a:p>
          <a:p>
            <a:pPr marL="0" indent="0" algn="l" rtl="0">
              <a:buNone/>
            </a:pPr>
            <a:endParaRPr lang="ar-IQ" dirty="0"/>
          </a:p>
        </p:txBody>
      </p:sp>
      <mc:AlternateContent xmlns:mc="http://schemas.openxmlformats.org/markup-compatibility/2006" xmlns:a14="http://schemas.microsoft.com/office/drawing/2010/main">
        <mc:Choice Requires="a14">
          <p:sp>
            <p:nvSpPr>
              <p:cNvPr id="4" name="Rectangle 3"/>
              <p:cNvSpPr/>
              <p:nvPr/>
            </p:nvSpPr>
            <p:spPr>
              <a:xfrm>
                <a:off x="827584" y="3717032"/>
                <a:ext cx="7272808" cy="93610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effectLst/>
                              <a:latin typeface="Cambria Math"/>
                              <a:ea typeface="Batang"/>
                              <a:cs typeface="Times New Roman"/>
                            </a:rPr>
                          </m:ctrlPr>
                        </m:sSubPr>
                        <m:e>
                          <m:r>
                            <a:rPr lang="en-US" sz="2800" i="1">
                              <a:solidFill>
                                <a:schemeClr val="tx1"/>
                              </a:solidFill>
                              <a:effectLst/>
                              <a:latin typeface="Cambria Math"/>
                              <a:ea typeface="Batang"/>
                              <a:cs typeface="Times New Roman"/>
                            </a:rPr>
                            <m:t>𝐴</m:t>
                          </m:r>
                        </m:e>
                        <m:sub>
                          <m:r>
                            <a:rPr lang="en-US" sz="2800" i="1">
                              <a:solidFill>
                                <a:schemeClr val="tx1"/>
                              </a:solidFill>
                              <a:effectLst/>
                              <a:latin typeface="Cambria Math"/>
                              <a:ea typeface="Batang"/>
                              <a:cs typeface="Times New Roman"/>
                            </a:rPr>
                            <m:t>𝜌</m:t>
                          </m:r>
                        </m:sub>
                      </m:sSub>
                      <m:r>
                        <a:rPr lang="en-US" sz="2800" i="1">
                          <a:solidFill>
                            <a:schemeClr val="tx1"/>
                          </a:solidFill>
                          <a:effectLst/>
                          <a:latin typeface="Cambria Math"/>
                          <a:ea typeface="Batang"/>
                          <a:cs typeface="Times New Roman"/>
                        </a:rPr>
                        <m:t>=</m:t>
                      </m:r>
                      <m:r>
                        <a:rPr lang="en-US" sz="2800" b="1" i="1">
                          <a:solidFill>
                            <a:schemeClr val="tx1"/>
                          </a:solidFill>
                          <a:effectLst/>
                          <a:latin typeface="Cambria Math"/>
                          <a:ea typeface="Batang"/>
                          <a:cs typeface="Times New Roman"/>
                        </a:rPr>
                        <m:t>𝐀</m:t>
                      </m:r>
                      <m:r>
                        <a:rPr lang="en-US" sz="2800" b="1">
                          <a:solidFill>
                            <a:schemeClr val="tx1"/>
                          </a:solidFill>
                          <a:effectLst/>
                          <a:latin typeface="Cambria Math"/>
                          <a:ea typeface="Batang"/>
                          <a:cs typeface="Times New Roman"/>
                        </a:rPr>
                        <m:t> .</m:t>
                      </m:r>
                      <m:sSub>
                        <m:sSubPr>
                          <m:ctrlPr>
                            <a:rPr lang="en-US" sz="2800" i="1">
                              <a:solidFill>
                                <a:schemeClr val="tx1"/>
                              </a:solidFill>
                              <a:effectLst/>
                              <a:latin typeface="Cambria Math"/>
                              <a:ea typeface="Batang"/>
                              <a:cs typeface="Times New Roman"/>
                            </a:rPr>
                          </m:ctrlPr>
                        </m:sSubPr>
                        <m:e>
                          <m:r>
                            <a:rPr lang="ru-RU" sz="2800" b="1" i="1">
                              <a:solidFill>
                                <a:schemeClr val="tx1"/>
                              </a:solidFill>
                              <a:effectLst/>
                              <a:latin typeface="Cambria Math"/>
                              <a:ea typeface="Times New Roman"/>
                              <a:cs typeface="Times New Roman"/>
                            </a:rPr>
                            <m:t>𝐚</m:t>
                          </m:r>
                        </m:e>
                        <m:sub>
                          <m:r>
                            <a:rPr lang="en-US" sz="2800" i="1">
                              <a:solidFill>
                                <a:schemeClr val="tx1"/>
                              </a:solidFill>
                              <a:effectLst/>
                              <a:latin typeface="Cambria Math"/>
                              <a:ea typeface="Batang"/>
                              <a:cs typeface="Times New Roman"/>
                            </a:rPr>
                            <m:t>𝜌</m:t>
                          </m:r>
                        </m:sub>
                      </m:sSub>
                      <m:r>
                        <a:rPr lang="en-US" sz="2800" i="1">
                          <a:solidFill>
                            <a:schemeClr val="tx1"/>
                          </a:solidFill>
                          <a:effectLst/>
                          <a:latin typeface="Cambria Math"/>
                          <a:ea typeface="Batang"/>
                          <a:cs typeface="Times New Roman"/>
                        </a:rPr>
                        <m:t>              </m:t>
                      </m:r>
                      <m:r>
                        <a:rPr lang="en-US" sz="2800" i="1">
                          <a:solidFill>
                            <a:schemeClr val="tx1"/>
                          </a:solidFill>
                          <a:effectLst/>
                          <a:latin typeface="Cambria Math"/>
                          <a:ea typeface="Batang"/>
                          <a:cs typeface="Times New Roman"/>
                        </a:rPr>
                        <m:t>𝑎𝑛𝑑</m:t>
                      </m:r>
                      <m:r>
                        <a:rPr lang="en-US" sz="2800" i="1">
                          <a:solidFill>
                            <a:schemeClr val="tx1"/>
                          </a:solidFill>
                          <a:effectLst/>
                          <a:latin typeface="Cambria Math"/>
                          <a:ea typeface="Batang"/>
                          <a:cs typeface="Times New Roman"/>
                        </a:rPr>
                        <m:t>               </m:t>
                      </m:r>
                      <m:sSub>
                        <m:sSubPr>
                          <m:ctrlPr>
                            <a:rPr lang="en-US" sz="2800" i="1">
                              <a:solidFill>
                                <a:schemeClr val="tx1"/>
                              </a:solidFill>
                              <a:effectLst/>
                              <a:latin typeface="Cambria Math"/>
                              <a:ea typeface="Batang"/>
                              <a:cs typeface="Times New Roman"/>
                            </a:rPr>
                          </m:ctrlPr>
                        </m:sSubPr>
                        <m:e>
                          <m:r>
                            <a:rPr lang="en-US" sz="2800" i="1">
                              <a:solidFill>
                                <a:schemeClr val="tx1"/>
                              </a:solidFill>
                              <a:effectLst/>
                              <a:latin typeface="Cambria Math"/>
                              <a:ea typeface="Batang"/>
                              <a:cs typeface="Times New Roman"/>
                            </a:rPr>
                            <m:t>𝐴</m:t>
                          </m:r>
                        </m:e>
                        <m:sub>
                          <m:r>
                            <a:rPr lang="en-US" sz="2800" i="1" spc="100">
                              <a:solidFill>
                                <a:schemeClr val="tx1"/>
                              </a:solidFill>
                              <a:effectLst/>
                              <a:latin typeface="Cambria Math"/>
                              <a:ea typeface="Times New Roman"/>
                              <a:cs typeface="Times New Roman"/>
                            </a:rPr>
                            <m:t>𝜙</m:t>
                          </m:r>
                        </m:sub>
                      </m:sSub>
                      <m:r>
                        <a:rPr lang="en-US" sz="2800" i="1">
                          <a:solidFill>
                            <a:schemeClr val="tx1"/>
                          </a:solidFill>
                          <a:effectLst/>
                          <a:latin typeface="Cambria Math"/>
                          <a:ea typeface="Batang"/>
                          <a:cs typeface="Times New Roman"/>
                        </a:rPr>
                        <m:t>=</m:t>
                      </m:r>
                      <m:r>
                        <a:rPr lang="en-US" sz="2800" b="1" i="1">
                          <a:solidFill>
                            <a:schemeClr val="tx1"/>
                          </a:solidFill>
                          <a:effectLst/>
                          <a:latin typeface="Cambria Math"/>
                          <a:ea typeface="Batang"/>
                          <a:cs typeface="Times New Roman"/>
                        </a:rPr>
                        <m:t>𝐀</m:t>
                      </m:r>
                      <m:r>
                        <a:rPr lang="en-US" sz="2800" b="1">
                          <a:solidFill>
                            <a:schemeClr val="tx1"/>
                          </a:solidFill>
                          <a:effectLst/>
                          <a:latin typeface="Cambria Math"/>
                          <a:ea typeface="Batang"/>
                          <a:cs typeface="Times New Roman"/>
                        </a:rPr>
                        <m:t> .</m:t>
                      </m:r>
                      <m:sSub>
                        <m:sSubPr>
                          <m:ctrlPr>
                            <a:rPr lang="en-US" sz="2800" i="1">
                              <a:solidFill>
                                <a:schemeClr val="tx1"/>
                              </a:solidFill>
                              <a:effectLst/>
                              <a:latin typeface="Cambria Math"/>
                              <a:ea typeface="Batang"/>
                              <a:cs typeface="Times New Roman"/>
                            </a:rPr>
                          </m:ctrlPr>
                        </m:sSubPr>
                        <m:e>
                          <m:r>
                            <a:rPr lang="ru-RU" sz="2800" b="1" i="1">
                              <a:solidFill>
                                <a:schemeClr val="tx1"/>
                              </a:solidFill>
                              <a:effectLst/>
                              <a:latin typeface="Cambria Math"/>
                              <a:ea typeface="Times New Roman"/>
                              <a:cs typeface="Times New Roman"/>
                            </a:rPr>
                            <m:t>𝐚</m:t>
                          </m:r>
                        </m:e>
                        <m:sub>
                          <m:r>
                            <a:rPr lang="en-US" sz="2800" i="1" spc="100">
                              <a:solidFill>
                                <a:schemeClr val="tx1"/>
                              </a:solidFill>
                              <a:effectLst/>
                              <a:latin typeface="Cambria Math"/>
                              <a:ea typeface="Times New Roman"/>
                              <a:cs typeface="Times New Roman"/>
                            </a:rPr>
                            <m:t>𝜙</m:t>
                          </m:r>
                        </m:sub>
                      </m:sSub>
                    </m:oMath>
                  </m:oMathPara>
                </a14:m>
                <a:endParaRPr lang="en-US" sz="2800" dirty="0">
                  <a:solidFill>
                    <a:schemeClr val="tx1"/>
                  </a:solidFill>
                  <a:ea typeface="Calibri"/>
                  <a:cs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827584" y="3717032"/>
                <a:ext cx="7272808" cy="936104"/>
              </a:xfrm>
              <a:prstGeom prst="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928798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0">
                  <a:lnSpc>
                    <a:spcPct val="150000"/>
                  </a:lnSpc>
                  <a:spcAft>
                    <a:spcPts val="0"/>
                  </a:spcAft>
                  <a:buNone/>
                </a:pPr>
                <a:r>
                  <a:rPr lang="en-US" dirty="0" smtClean="0">
                    <a:effectLst/>
                    <a:latin typeface="Times New Roman"/>
                    <a:ea typeface="Times New Roman"/>
                    <a:cs typeface="Arial"/>
                  </a:rPr>
                  <a:t>Expanding these dot products, we have</a:t>
                </a:r>
                <a:endParaRPr lang="en-US" sz="2800" dirty="0">
                  <a:ea typeface="Calibri"/>
                  <a:cs typeface="Arial"/>
                </a:endParaRPr>
              </a:p>
              <a:p>
                <a:pPr marL="0" indent="0" algn="just" rtl="0">
                  <a:lnSpc>
                    <a:spcPct val="150000"/>
                  </a:lnSpc>
                  <a:spcAft>
                    <a:spcPts val="0"/>
                  </a:spcAft>
                  <a:buNone/>
                </a:pPr>
                <a14:m>
                  <m:oMath xmlns:m="http://schemas.openxmlformats.org/officeDocument/2006/math">
                    <m:sSub>
                      <m:sSubPr>
                        <m:ctrlPr>
                          <a:rPr lang="en-US" i="1">
                            <a:effectLst/>
                            <a:latin typeface="Cambria Math"/>
                            <a:ea typeface="Batang"/>
                            <a:cs typeface="Times New Roman"/>
                          </a:rPr>
                        </m:ctrlPr>
                      </m:sSubPr>
                      <m:e>
                        <m:r>
                          <a:rPr lang="en-US" i="1">
                            <a:effectLst/>
                            <a:latin typeface="Cambria Math"/>
                            <a:ea typeface="Batang"/>
                            <a:cs typeface="Times New Roman"/>
                          </a:rPr>
                          <m:t>𝐴</m:t>
                        </m:r>
                      </m:e>
                      <m:sub>
                        <m:r>
                          <a:rPr lang="en-US" i="1">
                            <a:effectLst/>
                            <a:latin typeface="Cambria Math"/>
                            <a:ea typeface="Batang"/>
                            <a:cs typeface="Times New Roman"/>
                          </a:rPr>
                          <m:t>𝜌</m:t>
                        </m:r>
                      </m:sub>
                    </m:sSub>
                    <m:r>
                      <a:rPr lang="en-US" i="1">
                        <a:effectLst/>
                        <a:latin typeface="Cambria Math"/>
                        <a:ea typeface="Batang"/>
                        <a:cs typeface="Times New Roman"/>
                      </a:rPr>
                      <m:t>=</m:t>
                    </m:r>
                    <m:d>
                      <m:dPr>
                        <m:ctrlPr>
                          <a:rPr lang="en-US" i="1">
                            <a:effectLst/>
                            <a:latin typeface="Cambria Math"/>
                            <a:ea typeface="Batang"/>
                            <a:cs typeface="Times New Roman"/>
                          </a:rPr>
                        </m:ctrlPr>
                      </m:dPr>
                      <m:e>
                        <m:sSub>
                          <m:sSubPr>
                            <m:ctrlPr>
                              <a:rPr lang="en-US" i="1">
                                <a:effectLst/>
                                <a:latin typeface="Cambria Math"/>
                                <a:ea typeface="Times New Roman"/>
                                <a:cs typeface="Times New Roman"/>
                              </a:rPr>
                            </m:ctrlPr>
                          </m:sSubPr>
                          <m:e>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𝑥</m:t>
                                </m:r>
                              </m:sub>
                            </m:sSub>
                            <m:r>
                              <a:rPr lang="ru-RU" b="1" i="1">
                                <a:effectLst/>
                                <a:latin typeface="Cambria Math"/>
                                <a:ea typeface="Times New Roman"/>
                                <a:cs typeface="Times New Roman"/>
                              </a:rPr>
                              <m:t>𝐚</m:t>
                            </m:r>
                          </m:e>
                          <m:sub>
                            <m:r>
                              <a:rPr lang="ru-RU" i="1">
                                <a:effectLst/>
                                <a:latin typeface="Cambria Math"/>
                                <a:ea typeface="Times New Roman"/>
                                <a:cs typeface="Times New Roman"/>
                              </a:rPr>
                              <m:t>𝑥</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𝑦</m:t>
                            </m:r>
                          </m:sub>
                        </m:sSub>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𝑦</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𝑧</m:t>
                            </m:r>
                          </m:sub>
                        </m:sSub>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𝑧</m:t>
                            </m:r>
                          </m:sub>
                        </m:sSub>
                      </m:e>
                    </m:d>
                    <m:r>
                      <a:rPr lang="en-US" b="1">
                        <a:effectLst/>
                        <a:latin typeface="Cambria Math"/>
                        <a:ea typeface="Batang"/>
                        <a:cs typeface="Times New Roman"/>
                      </a:rPr>
                      <m:t>.</m:t>
                    </m:r>
                    <m:sSub>
                      <m:sSubPr>
                        <m:ctrlPr>
                          <a:rPr lang="en-US" i="1">
                            <a:effectLst/>
                            <a:latin typeface="Cambria Math"/>
                            <a:ea typeface="Batang"/>
                            <a:cs typeface="Times New Roman"/>
                          </a:rPr>
                        </m:ctrlPr>
                      </m:sSubPr>
                      <m:e>
                        <m:r>
                          <a:rPr lang="ru-RU" b="1" i="1">
                            <a:effectLst/>
                            <a:latin typeface="Cambria Math"/>
                            <a:ea typeface="Times New Roman"/>
                            <a:cs typeface="Times New Roman"/>
                          </a:rPr>
                          <m:t>𝐚</m:t>
                        </m:r>
                      </m:e>
                      <m:sub>
                        <m:r>
                          <m:rPr>
                            <m:sty m:val="p"/>
                          </m:rPr>
                          <a:rPr lang="en-US">
                            <a:effectLst/>
                            <a:latin typeface="Cambria Math"/>
                            <a:ea typeface="Batang"/>
                            <a:cs typeface="Times New Roman"/>
                          </a:rPr>
                          <m:t>ρ</m:t>
                        </m:r>
                      </m:sub>
                    </m:sSub>
                    <m:r>
                      <a:rPr lang="en-US" i="1">
                        <a:effectLst/>
                        <a:latin typeface="Cambria Math"/>
                        <a:ea typeface="Batang"/>
                        <a:cs typeface="Times New Roman"/>
                      </a:rPr>
                      <m:t>=</m:t>
                    </m:r>
                    <m:sSub>
                      <m:sSubPr>
                        <m:ctrlPr>
                          <a:rPr lang="en-US" i="1">
                            <a:effectLst/>
                            <a:latin typeface="Cambria Math"/>
                            <a:ea typeface="Times New Roman"/>
                            <a:cs typeface="Times New Roman"/>
                          </a:rPr>
                        </m:ctrlPr>
                      </m:sSubPr>
                      <m:e>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𝑥</m:t>
                            </m:r>
                          </m:sub>
                        </m:sSub>
                        <m:r>
                          <a:rPr lang="ru-RU" b="1" i="1">
                            <a:effectLst/>
                            <a:latin typeface="Cambria Math"/>
                            <a:ea typeface="Times New Roman"/>
                            <a:cs typeface="Times New Roman"/>
                          </a:rPr>
                          <m:t>𝐚</m:t>
                        </m:r>
                      </m:e>
                      <m:sub>
                        <m:r>
                          <a:rPr lang="ru-RU" i="1">
                            <a:effectLst/>
                            <a:latin typeface="Cambria Math"/>
                            <a:ea typeface="Times New Roman"/>
                            <a:cs typeface="Times New Roman"/>
                          </a:rPr>
                          <m:t>𝑥</m:t>
                        </m:r>
                      </m:sub>
                    </m:sSub>
                    <m:r>
                      <a:rPr lang="en-US" i="1">
                        <a:effectLst/>
                        <a:latin typeface="Cambria Math"/>
                        <a:ea typeface="Times New Roman"/>
                        <a:cs typeface="Times New Roman"/>
                      </a:rPr>
                      <m:t>.</m:t>
                    </m:r>
                    <m:sSub>
                      <m:sSubPr>
                        <m:ctrlPr>
                          <a:rPr lang="en-US" i="1">
                            <a:effectLst/>
                            <a:latin typeface="Cambria Math"/>
                            <a:ea typeface="Batang"/>
                            <a:cs typeface="Times New Roman"/>
                          </a:rPr>
                        </m:ctrlPr>
                      </m:sSubPr>
                      <m:e>
                        <m:r>
                          <a:rPr lang="ru-RU" b="1" i="1">
                            <a:effectLst/>
                            <a:latin typeface="Cambria Math"/>
                            <a:ea typeface="Times New Roman"/>
                            <a:cs typeface="Times New Roman"/>
                          </a:rPr>
                          <m:t>𝐚</m:t>
                        </m:r>
                      </m:e>
                      <m:sub>
                        <m:r>
                          <m:rPr>
                            <m:sty m:val="p"/>
                          </m:rPr>
                          <a:rPr lang="en-US">
                            <a:effectLst/>
                            <a:latin typeface="Cambria Math"/>
                            <a:ea typeface="Batang"/>
                            <a:cs typeface="Times New Roman"/>
                          </a:rPr>
                          <m:t>ρ</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𝑦</m:t>
                        </m:r>
                      </m:sub>
                    </m:sSub>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𝑦</m:t>
                        </m:r>
                      </m:sub>
                    </m:sSub>
                    <m:r>
                      <a:rPr lang="en-US" i="1">
                        <a:effectLst/>
                        <a:latin typeface="Cambria Math"/>
                        <a:ea typeface="Times New Roman"/>
                        <a:cs typeface="Times New Roman"/>
                      </a:rPr>
                      <m:t>.</m:t>
                    </m:r>
                    <m:sSub>
                      <m:sSubPr>
                        <m:ctrlPr>
                          <a:rPr lang="en-US" i="1">
                            <a:effectLst/>
                            <a:latin typeface="Cambria Math"/>
                            <a:ea typeface="Batang"/>
                            <a:cs typeface="Times New Roman"/>
                          </a:rPr>
                        </m:ctrlPr>
                      </m:sSubPr>
                      <m:e>
                        <m:r>
                          <a:rPr lang="ru-RU" b="1" i="1">
                            <a:effectLst/>
                            <a:latin typeface="Cambria Math"/>
                            <a:ea typeface="Times New Roman"/>
                            <a:cs typeface="Times New Roman"/>
                          </a:rPr>
                          <m:t>𝐚</m:t>
                        </m:r>
                      </m:e>
                      <m:sub>
                        <m:r>
                          <m:rPr>
                            <m:sty m:val="p"/>
                          </m:rPr>
                          <a:rPr lang="en-US">
                            <a:effectLst/>
                            <a:latin typeface="Cambria Math"/>
                            <a:ea typeface="Batang"/>
                            <a:cs typeface="Times New Roman"/>
                          </a:rPr>
                          <m:t>ρ</m:t>
                        </m:r>
                      </m:sub>
                    </m:sSub>
                  </m:oMath>
                </a14:m>
                <a:r>
                  <a:rPr lang="en-US" spc="-100" dirty="0">
                    <a:effectLst/>
                    <a:latin typeface="Times New Roman"/>
                    <a:ea typeface="MS Gothic"/>
                    <a:cs typeface="Arial"/>
                  </a:rPr>
                  <a:t>	</a:t>
                </a:r>
                <a:endParaRPr lang="en-US" sz="2800" dirty="0">
                  <a:ea typeface="Calibri"/>
                  <a:cs typeface="Arial"/>
                </a:endParaRPr>
              </a:p>
              <a:p>
                <a:pPr marL="0" indent="0" algn="just" rtl="0">
                  <a:lnSpc>
                    <a:spcPct val="150000"/>
                  </a:lnSpc>
                  <a:spcAft>
                    <a:spcPts val="0"/>
                  </a:spcAft>
                  <a:buNone/>
                </a:pPr>
                <a14:m>
                  <m:oMath xmlns:m="http://schemas.openxmlformats.org/officeDocument/2006/math">
                    <m:sSub>
                      <m:sSubPr>
                        <m:ctrlPr>
                          <a:rPr lang="en-US" i="1">
                            <a:effectLst/>
                            <a:latin typeface="Cambria Math"/>
                            <a:ea typeface="Batang"/>
                            <a:cs typeface="Times New Roman"/>
                          </a:rPr>
                        </m:ctrlPr>
                      </m:sSubPr>
                      <m:e>
                        <m:r>
                          <a:rPr lang="en-US" i="1">
                            <a:effectLst/>
                            <a:latin typeface="Cambria Math"/>
                            <a:ea typeface="Batang"/>
                            <a:cs typeface="Times New Roman"/>
                          </a:rPr>
                          <m:t>𝐴</m:t>
                        </m:r>
                      </m:e>
                      <m:sub>
                        <m:r>
                          <a:rPr lang="en-US" i="1" spc="100">
                            <a:effectLst/>
                            <a:latin typeface="Cambria Math"/>
                            <a:ea typeface="Times New Roman"/>
                            <a:cs typeface="Times New Roman"/>
                          </a:rPr>
                          <m:t>𝜙</m:t>
                        </m:r>
                      </m:sub>
                    </m:sSub>
                    <m:r>
                      <a:rPr lang="en-US" i="1">
                        <a:effectLst/>
                        <a:latin typeface="Cambria Math"/>
                        <a:ea typeface="Batang"/>
                        <a:cs typeface="Times New Roman"/>
                      </a:rPr>
                      <m:t>=</m:t>
                    </m:r>
                    <m:d>
                      <m:dPr>
                        <m:ctrlPr>
                          <a:rPr lang="en-US" i="1">
                            <a:effectLst/>
                            <a:latin typeface="Cambria Math"/>
                            <a:ea typeface="Batang"/>
                            <a:cs typeface="Times New Roman"/>
                          </a:rPr>
                        </m:ctrlPr>
                      </m:dPr>
                      <m:e>
                        <m:sSub>
                          <m:sSubPr>
                            <m:ctrlPr>
                              <a:rPr lang="en-US" i="1">
                                <a:effectLst/>
                                <a:latin typeface="Cambria Math"/>
                                <a:ea typeface="Times New Roman"/>
                                <a:cs typeface="Times New Roman"/>
                              </a:rPr>
                            </m:ctrlPr>
                          </m:sSubPr>
                          <m:e>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𝑥</m:t>
                                </m:r>
                              </m:sub>
                            </m:sSub>
                            <m:r>
                              <a:rPr lang="ru-RU" b="1" i="1">
                                <a:effectLst/>
                                <a:latin typeface="Cambria Math"/>
                                <a:ea typeface="Times New Roman"/>
                                <a:cs typeface="Times New Roman"/>
                              </a:rPr>
                              <m:t>𝐚</m:t>
                            </m:r>
                          </m:e>
                          <m:sub>
                            <m:r>
                              <a:rPr lang="ru-RU" i="1">
                                <a:effectLst/>
                                <a:latin typeface="Cambria Math"/>
                                <a:ea typeface="Times New Roman"/>
                                <a:cs typeface="Times New Roman"/>
                              </a:rPr>
                              <m:t>𝑥</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𝑦</m:t>
                            </m:r>
                          </m:sub>
                        </m:sSub>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𝑦</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𝑧</m:t>
                            </m:r>
                          </m:sub>
                        </m:sSub>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𝑧</m:t>
                            </m:r>
                          </m:sub>
                        </m:sSub>
                      </m:e>
                    </m:d>
                    <m:r>
                      <a:rPr lang="en-US" b="1">
                        <a:effectLst/>
                        <a:latin typeface="Cambria Math"/>
                        <a:ea typeface="Batang"/>
                        <a:cs typeface="Times New Roman"/>
                      </a:rPr>
                      <m:t>.</m:t>
                    </m:r>
                    <m:sSub>
                      <m:sSubPr>
                        <m:ctrlPr>
                          <a:rPr lang="en-US" i="1">
                            <a:effectLst/>
                            <a:latin typeface="Cambria Math"/>
                            <a:ea typeface="Batang"/>
                            <a:cs typeface="Times New Roman"/>
                          </a:rPr>
                        </m:ctrlPr>
                      </m:sSubPr>
                      <m:e>
                        <m:r>
                          <a:rPr lang="ru-RU" b="1" i="1">
                            <a:effectLst/>
                            <a:latin typeface="Cambria Math"/>
                            <a:ea typeface="Times New Roman"/>
                            <a:cs typeface="Times New Roman"/>
                          </a:rPr>
                          <m:t>𝐚</m:t>
                        </m:r>
                      </m:e>
                      <m:sub>
                        <m:r>
                          <a:rPr lang="en-US" i="1" spc="100">
                            <a:effectLst/>
                            <a:latin typeface="Cambria Math"/>
                            <a:ea typeface="Times New Roman"/>
                            <a:cs typeface="Times New Roman"/>
                          </a:rPr>
                          <m:t>𝜙</m:t>
                        </m:r>
                      </m:sub>
                    </m:sSub>
                    <m:r>
                      <a:rPr lang="en-US" i="1">
                        <a:effectLst/>
                        <a:latin typeface="Cambria Math"/>
                        <a:ea typeface="Batang"/>
                        <a:cs typeface="Times New Roman"/>
                      </a:rPr>
                      <m:t>=</m:t>
                    </m:r>
                    <m:sSub>
                      <m:sSubPr>
                        <m:ctrlPr>
                          <a:rPr lang="en-US" i="1">
                            <a:effectLst/>
                            <a:latin typeface="Cambria Math"/>
                            <a:ea typeface="Times New Roman"/>
                            <a:cs typeface="Times New Roman"/>
                          </a:rPr>
                        </m:ctrlPr>
                      </m:sSubPr>
                      <m:e>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𝑥</m:t>
                            </m:r>
                          </m:sub>
                        </m:sSub>
                        <m:r>
                          <a:rPr lang="ru-RU" b="1" i="1">
                            <a:effectLst/>
                            <a:latin typeface="Cambria Math"/>
                            <a:ea typeface="Times New Roman"/>
                            <a:cs typeface="Times New Roman"/>
                          </a:rPr>
                          <m:t>𝐚</m:t>
                        </m:r>
                      </m:e>
                      <m:sub>
                        <m:r>
                          <a:rPr lang="ru-RU" i="1">
                            <a:effectLst/>
                            <a:latin typeface="Cambria Math"/>
                            <a:ea typeface="Times New Roman"/>
                            <a:cs typeface="Times New Roman"/>
                          </a:rPr>
                          <m:t>𝑥</m:t>
                        </m:r>
                      </m:sub>
                    </m:sSub>
                    <m:r>
                      <a:rPr lang="en-US" i="1">
                        <a:effectLst/>
                        <a:latin typeface="Cambria Math"/>
                        <a:ea typeface="Times New Roman"/>
                        <a:cs typeface="Times New Roman"/>
                      </a:rPr>
                      <m:t>.</m:t>
                    </m:r>
                    <m:sSub>
                      <m:sSubPr>
                        <m:ctrlPr>
                          <a:rPr lang="en-US" i="1">
                            <a:effectLst/>
                            <a:latin typeface="Cambria Math"/>
                            <a:ea typeface="Batang"/>
                            <a:cs typeface="Times New Roman"/>
                          </a:rPr>
                        </m:ctrlPr>
                      </m:sSubPr>
                      <m:e>
                        <m:r>
                          <a:rPr lang="ru-RU" b="1" i="1">
                            <a:effectLst/>
                            <a:latin typeface="Cambria Math"/>
                            <a:ea typeface="Times New Roman"/>
                            <a:cs typeface="Times New Roman"/>
                          </a:rPr>
                          <m:t>𝐚</m:t>
                        </m:r>
                      </m:e>
                      <m:sub>
                        <m:r>
                          <a:rPr lang="en-US" i="1" spc="100">
                            <a:effectLst/>
                            <a:latin typeface="Cambria Math"/>
                            <a:ea typeface="Times New Roman"/>
                            <a:cs typeface="Times New Roman"/>
                          </a:rPr>
                          <m:t>𝜙</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𝑦</m:t>
                        </m:r>
                      </m:sub>
                    </m:sSub>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𝑦</m:t>
                        </m:r>
                      </m:sub>
                    </m:sSub>
                    <m:r>
                      <a:rPr lang="en-US" i="1">
                        <a:effectLst/>
                        <a:latin typeface="Cambria Math"/>
                        <a:ea typeface="Times New Roman"/>
                        <a:cs typeface="Times New Roman"/>
                      </a:rPr>
                      <m:t>.</m:t>
                    </m:r>
                    <m:sSub>
                      <m:sSubPr>
                        <m:ctrlPr>
                          <a:rPr lang="en-US" i="1">
                            <a:effectLst/>
                            <a:latin typeface="Cambria Math"/>
                            <a:ea typeface="Batang"/>
                            <a:cs typeface="Times New Roman"/>
                          </a:rPr>
                        </m:ctrlPr>
                      </m:sSubPr>
                      <m:e>
                        <m:r>
                          <a:rPr lang="ru-RU" b="1" i="1">
                            <a:effectLst/>
                            <a:latin typeface="Cambria Math"/>
                            <a:ea typeface="Times New Roman"/>
                            <a:cs typeface="Times New Roman"/>
                          </a:rPr>
                          <m:t>𝐚</m:t>
                        </m:r>
                      </m:e>
                      <m:sub>
                        <m:r>
                          <a:rPr lang="en-US" i="1" spc="100">
                            <a:effectLst/>
                            <a:latin typeface="Cambria Math"/>
                            <a:ea typeface="Times New Roman"/>
                            <a:cs typeface="Times New Roman"/>
                          </a:rPr>
                          <m:t>𝜙</m:t>
                        </m:r>
                      </m:sub>
                    </m:sSub>
                  </m:oMath>
                </a14:m>
                <a:r>
                  <a:rPr lang="en-US" dirty="0">
                    <a:effectLst/>
                    <a:latin typeface="Times New Roman"/>
                    <a:ea typeface="Times New Roman"/>
                    <a:cs typeface="Arial"/>
                  </a:rPr>
                  <a:t> </a:t>
                </a:r>
                <a:endParaRPr lang="en-US" sz="2800" dirty="0">
                  <a:ea typeface="Calibri"/>
                  <a:cs typeface="Arial"/>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Batang"/>
                              <a:cs typeface="Times New Roman"/>
                            </a:rPr>
                          </m:ctrlPr>
                        </m:sSubPr>
                        <m:e>
                          <m:r>
                            <a:rPr lang="en-US" i="1">
                              <a:effectLst/>
                              <a:latin typeface="Cambria Math"/>
                              <a:ea typeface="Batang"/>
                              <a:cs typeface="Times New Roman"/>
                            </a:rPr>
                            <m:t>𝐴</m:t>
                          </m:r>
                        </m:e>
                        <m:sub>
                          <m:r>
                            <m:rPr>
                              <m:sty m:val="p"/>
                            </m:rPr>
                            <a:rPr lang="en-US" spc="50">
                              <a:effectLst/>
                              <a:latin typeface="Cambria Math"/>
                              <a:ea typeface="Calibri"/>
                              <a:cs typeface="Times New Roman"/>
                            </a:rPr>
                            <m:t>z</m:t>
                          </m:r>
                        </m:sub>
                      </m:sSub>
                      <m:r>
                        <a:rPr lang="en-US" i="1">
                          <a:effectLst/>
                          <a:latin typeface="Cambria Math"/>
                          <a:ea typeface="Batang"/>
                          <a:cs typeface="Times New Roman"/>
                        </a:rPr>
                        <m:t>=</m:t>
                      </m:r>
                      <m:d>
                        <m:dPr>
                          <m:ctrlPr>
                            <a:rPr lang="en-US" i="1">
                              <a:effectLst/>
                              <a:latin typeface="Cambria Math"/>
                              <a:ea typeface="Batang"/>
                              <a:cs typeface="Times New Roman"/>
                            </a:rPr>
                          </m:ctrlPr>
                        </m:dPr>
                        <m:e>
                          <m:sSub>
                            <m:sSubPr>
                              <m:ctrlPr>
                                <a:rPr lang="en-US" i="1">
                                  <a:effectLst/>
                                  <a:latin typeface="Cambria Math"/>
                                  <a:ea typeface="Times New Roman"/>
                                  <a:cs typeface="Times New Roman"/>
                                </a:rPr>
                              </m:ctrlPr>
                            </m:sSubPr>
                            <m:e>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𝑥</m:t>
                                  </m:r>
                                </m:sub>
                              </m:sSub>
                              <m:r>
                                <a:rPr lang="ru-RU" b="1" i="1">
                                  <a:effectLst/>
                                  <a:latin typeface="Cambria Math"/>
                                  <a:ea typeface="Times New Roman"/>
                                  <a:cs typeface="Times New Roman"/>
                                </a:rPr>
                                <m:t>𝐚</m:t>
                              </m:r>
                            </m:e>
                            <m:sub>
                              <m:r>
                                <a:rPr lang="ru-RU" i="1">
                                  <a:effectLst/>
                                  <a:latin typeface="Cambria Math"/>
                                  <a:ea typeface="Times New Roman"/>
                                  <a:cs typeface="Times New Roman"/>
                                </a:rPr>
                                <m:t>𝑥</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𝑦</m:t>
                              </m:r>
                            </m:sub>
                          </m:sSub>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𝑦</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𝑧</m:t>
                              </m:r>
                            </m:sub>
                          </m:sSub>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𝑧</m:t>
                              </m:r>
                            </m:sub>
                          </m:sSub>
                        </m:e>
                      </m:d>
                      <m:r>
                        <a:rPr lang="en-US" b="1">
                          <a:effectLst/>
                          <a:latin typeface="Cambria Math"/>
                          <a:ea typeface="Batang"/>
                          <a:cs typeface="Times New Roman"/>
                        </a:rPr>
                        <m:t>.</m:t>
                      </m:r>
                      <m:sSub>
                        <m:sSubPr>
                          <m:ctrlPr>
                            <a:rPr lang="en-US" i="1">
                              <a:effectLst/>
                              <a:latin typeface="Cambria Math"/>
                              <a:ea typeface="Batang"/>
                              <a:cs typeface="Times New Roman"/>
                            </a:rPr>
                          </m:ctrlPr>
                        </m:sSubPr>
                        <m:e>
                          <m:r>
                            <a:rPr lang="ru-RU" b="1" i="1">
                              <a:effectLst/>
                              <a:latin typeface="Cambria Math"/>
                              <a:ea typeface="Times New Roman"/>
                              <a:cs typeface="Times New Roman"/>
                            </a:rPr>
                            <m:t>𝐚</m:t>
                          </m:r>
                        </m:e>
                        <m:sub>
                          <m:r>
                            <m:rPr>
                              <m:sty m:val="p"/>
                            </m:rPr>
                            <a:rPr lang="en-US" spc="50">
                              <a:effectLst/>
                              <a:latin typeface="Cambria Math"/>
                              <a:ea typeface="Calibri"/>
                              <a:cs typeface="Times New Roman"/>
                            </a:rPr>
                            <m:t>z</m:t>
                          </m:r>
                        </m:sub>
                      </m:sSub>
                      <m:r>
                        <a:rPr lang="en-US" i="1">
                          <a:effectLst/>
                          <a:latin typeface="Cambria Math"/>
                          <a:ea typeface="Batang"/>
                          <a:cs typeface="Times New Roman"/>
                        </a:rPr>
                        <m:t>=</m:t>
                      </m:r>
                      <m:sSub>
                        <m:sSubPr>
                          <m:ctrlPr>
                            <a:rPr lang="en-US" i="1">
                              <a:effectLst/>
                              <a:latin typeface="Cambria Math"/>
                              <a:ea typeface="Times New Roman"/>
                              <a:cs typeface="Times New Roman"/>
                            </a:rPr>
                          </m:ctrlPr>
                        </m:sSubPr>
                        <m:e>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𝑧</m:t>
                              </m:r>
                            </m:sub>
                          </m:sSub>
                          <m:r>
                            <a:rPr lang="ru-RU" b="1" i="1">
                              <a:effectLst/>
                              <a:latin typeface="Cambria Math"/>
                              <a:ea typeface="Times New Roman"/>
                              <a:cs typeface="Times New Roman"/>
                            </a:rPr>
                            <m:t>𝐚</m:t>
                          </m:r>
                        </m:e>
                        <m:sub>
                          <m:r>
                            <a:rPr lang="ru-RU" i="1">
                              <a:effectLst/>
                              <a:latin typeface="Cambria Math"/>
                              <a:ea typeface="Times New Roman"/>
                              <a:cs typeface="Times New Roman"/>
                            </a:rPr>
                            <m:t>𝑧</m:t>
                          </m:r>
                        </m:sub>
                      </m:sSub>
                      <m:r>
                        <a:rPr lang="en-US" i="1">
                          <a:effectLst/>
                          <a:latin typeface="Cambria Math"/>
                          <a:ea typeface="Times New Roman"/>
                          <a:cs typeface="Times New Roman"/>
                        </a:rPr>
                        <m:t>.</m:t>
                      </m:r>
                      <m:sSub>
                        <m:sSubPr>
                          <m:ctrlPr>
                            <a:rPr lang="en-US" i="1">
                              <a:effectLst/>
                              <a:latin typeface="Cambria Math"/>
                              <a:ea typeface="Batang"/>
                              <a:cs typeface="Times New Roman"/>
                            </a:rPr>
                          </m:ctrlPr>
                        </m:sSubPr>
                        <m:e>
                          <m:r>
                            <a:rPr lang="ru-RU" b="1" i="1">
                              <a:effectLst/>
                              <a:latin typeface="Cambria Math"/>
                              <a:ea typeface="Times New Roman"/>
                              <a:cs typeface="Times New Roman"/>
                            </a:rPr>
                            <m:t>𝐚</m:t>
                          </m:r>
                        </m:e>
                        <m:sub>
                          <m:r>
                            <m:rPr>
                              <m:sty m:val="p"/>
                            </m:rPr>
                            <a:rPr lang="en-US" spc="50">
                              <a:effectLst/>
                              <a:latin typeface="Cambria Math"/>
                              <a:ea typeface="Calibri"/>
                              <a:cs typeface="Times New Roman"/>
                            </a:rPr>
                            <m:t>z</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𝐴</m:t>
                          </m:r>
                        </m:e>
                        <m:sub>
                          <m:r>
                            <a:rPr lang="ru-RU" i="1">
                              <a:effectLst/>
                              <a:latin typeface="Cambria Math"/>
                              <a:ea typeface="Times New Roman"/>
                              <a:cs typeface="Times New Roman"/>
                            </a:rPr>
                            <m:t>𝑧</m:t>
                          </m:r>
                        </m:sub>
                      </m:sSub>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a:stretch>
              </a:blipFill>
            </p:spPr>
            <p:txBody>
              <a:bodyPr/>
              <a:lstStyle/>
              <a:p>
                <a:r>
                  <a:rPr lang="ar-IQ">
                    <a:noFill/>
                  </a:rPr>
                  <a:t> </a:t>
                </a:r>
              </a:p>
            </p:txBody>
          </p:sp>
        </mc:Fallback>
      </mc:AlternateContent>
    </p:spTree>
    <p:extLst>
      <p:ext uri="{BB962C8B-B14F-4D97-AF65-F5344CB8AC3E}">
        <p14:creationId xmlns:p14="http://schemas.microsoft.com/office/powerpoint/2010/main" val="3126530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rtl="0">
              <a:lnSpc>
                <a:spcPct val="150000"/>
              </a:lnSpc>
              <a:spcAft>
                <a:spcPts val="0"/>
              </a:spcAft>
              <a:buNone/>
            </a:pPr>
            <a:r>
              <a:rPr lang="en-US" dirty="0" smtClean="0">
                <a:effectLst/>
                <a:latin typeface="Times New Roman"/>
                <a:ea typeface="Times New Roman"/>
              </a:rPr>
              <a:t>Applying the defini­tion </a:t>
            </a:r>
            <a:r>
              <a:rPr lang="en-US" dirty="0" smtClean="0">
                <a:effectLst/>
                <a:latin typeface="Times New Roman"/>
                <a:ea typeface="Times New Roman"/>
                <a:cs typeface="Arial"/>
              </a:rPr>
              <a:t>of dot products of the unit vectors are given </a:t>
            </a:r>
            <a:r>
              <a:rPr lang="en-US" dirty="0">
                <a:effectLst/>
                <a:latin typeface="Times New Roman"/>
                <a:ea typeface="Times New Roman"/>
                <a:cs typeface="Arial"/>
              </a:rPr>
              <a:t>in Table (</a:t>
            </a:r>
            <a:r>
              <a:rPr lang="en-US" dirty="0" smtClean="0">
                <a:effectLst/>
                <a:latin typeface="Times New Roman"/>
                <a:ea typeface="Times New Roman"/>
                <a:cs typeface="Arial"/>
              </a:rPr>
              <a:t>1.1)</a:t>
            </a:r>
            <a:endParaRPr lang="en-US" sz="2800" dirty="0">
              <a:ea typeface="Calibri"/>
              <a:cs typeface="Arial"/>
            </a:endParaRPr>
          </a:p>
          <a:p>
            <a:pPr marL="0" indent="0" algn="l" rtl="0">
              <a:buNone/>
            </a:pPr>
            <a:endParaRPr lang="ar-IQ" dirty="0"/>
          </a:p>
        </p:txBody>
      </p:sp>
      <p:sp>
        <p:nvSpPr>
          <p:cNvPr id="4" name="Rectangle 3"/>
          <p:cNvSpPr/>
          <p:nvPr/>
        </p:nvSpPr>
        <p:spPr>
          <a:xfrm>
            <a:off x="0" y="1484784"/>
            <a:ext cx="9144000" cy="537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896277380"/>
                  </p:ext>
                </p:extLst>
              </p:nvPr>
            </p:nvGraphicFramePr>
            <p:xfrm>
              <a:off x="-1" y="1484784"/>
              <a:ext cx="9144002" cy="5614740"/>
            </p:xfrm>
            <a:graphic>
              <a:graphicData uri="http://schemas.openxmlformats.org/drawingml/2006/table">
                <a:tbl>
                  <a:tblPr firstRow="1" firstCol="1" bandRow="1"/>
                  <a:tblGrid>
                    <a:gridCol w="2210018"/>
                    <a:gridCol w="2311328"/>
                    <a:gridCol w="2311328"/>
                    <a:gridCol w="2311328"/>
                  </a:tblGrid>
                  <a:tr h="1404395">
                    <a:tc>
                      <a:txBody>
                        <a:bodyPr/>
                        <a:lstStyle/>
                        <a:p>
                          <a:pPr algn="ctr">
                            <a:lnSpc>
                              <a:spcPct val="150000"/>
                            </a:lnSpc>
                            <a:spcAft>
                              <a:spcPts val="0"/>
                            </a:spcAft>
                          </a:pPr>
                          <a:r>
                            <a:rPr lang="en-US" sz="3600" dirty="0">
                              <a:effectLst/>
                              <a:latin typeface="Times New Roman"/>
                              <a:ea typeface="Times New Roman"/>
                              <a:cs typeface="Arial"/>
                            </a:rPr>
                            <a:t>Dot product</a:t>
                          </a:r>
                          <a:endParaRPr lang="en-US" sz="3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a:ea typeface="Batang"/>
                                        <a:cs typeface="Times New Roman"/>
                                      </a:rPr>
                                    </m:ctrlPr>
                                  </m:sSubPr>
                                  <m:e>
                                    <m:r>
                                      <a:rPr lang="en-US" sz="3600" b="1" i="1">
                                        <a:effectLst/>
                                        <a:latin typeface="Cambria Math"/>
                                        <a:ea typeface="Batang"/>
                                        <a:cs typeface="Times New Roman"/>
                                      </a:rPr>
                                      <m:t>𝐚</m:t>
                                    </m:r>
                                  </m:e>
                                  <m:sub>
                                    <m:r>
                                      <a:rPr lang="en-US" sz="3600" i="1" spc="50">
                                        <a:effectLst/>
                                        <a:latin typeface="Cambria Math"/>
                                        <a:ea typeface="Calibri"/>
                                        <a:cs typeface="Times New Roman"/>
                                      </a:rPr>
                                      <m:t>𝜌</m:t>
                                    </m:r>
                                  </m:sub>
                                </m:sSub>
                              </m:oMath>
                            </m:oMathPara>
                          </a14:m>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a:ea typeface="Batang"/>
                                        <a:cs typeface="Times New Roman"/>
                                      </a:rPr>
                                    </m:ctrlPr>
                                  </m:sSubPr>
                                  <m:e>
                                    <m:r>
                                      <a:rPr lang="en-US" sz="3600" b="1" i="1">
                                        <a:effectLst/>
                                        <a:latin typeface="Cambria Math"/>
                                        <a:ea typeface="Batang"/>
                                        <a:cs typeface="Times New Roman"/>
                                      </a:rPr>
                                      <m:t>𝐚</m:t>
                                    </m:r>
                                  </m:e>
                                  <m:sub>
                                    <m:r>
                                      <a:rPr lang="en-US" sz="3600" i="1" spc="100">
                                        <a:effectLst/>
                                        <a:latin typeface="Cambria Math"/>
                                        <a:ea typeface="Times New Roman"/>
                                        <a:cs typeface="Times New Roman"/>
                                      </a:rPr>
                                      <m:t>𝜙</m:t>
                                    </m:r>
                                  </m:sub>
                                </m:sSub>
                              </m:oMath>
                            </m:oMathPara>
                          </a14:m>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a:ea typeface="Batang"/>
                                        <a:cs typeface="Times New Roman"/>
                                      </a:rPr>
                                    </m:ctrlPr>
                                  </m:sSubPr>
                                  <m:e>
                                    <m:r>
                                      <a:rPr lang="en-US" sz="3600" b="1" i="1">
                                        <a:effectLst/>
                                        <a:latin typeface="Cambria Math"/>
                                        <a:ea typeface="Batang"/>
                                        <a:cs typeface="Times New Roman"/>
                                      </a:rPr>
                                      <m:t>𝐚</m:t>
                                    </m:r>
                                  </m:e>
                                  <m:sub>
                                    <m:r>
                                      <a:rPr lang="en-US" sz="3600" i="1" spc="50">
                                        <a:effectLst/>
                                        <a:latin typeface="Cambria Math"/>
                                        <a:ea typeface="Calibri"/>
                                        <a:cs typeface="Times New Roman"/>
                                      </a:rPr>
                                      <m:t>𝑧</m:t>
                                    </m:r>
                                  </m:sub>
                                </m:sSub>
                              </m:oMath>
                            </m:oMathPara>
                          </a14:m>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288927">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3600" b="1" i="1">
                                        <a:effectLst/>
                                        <a:latin typeface="Cambria Math"/>
                                        <a:ea typeface="Batang"/>
                                        <a:cs typeface="Times New Roman"/>
                                      </a:rPr>
                                    </m:ctrlPr>
                                  </m:sSubPr>
                                  <m:e>
                                    <m:r>
                                      <a:rPr lang="en-US" sz="3600" b="1" i="1">
                                        <a:effectLst/>
                                        <a:latin typeface="Cambria Math"/>
                                        <a:ea typeface="Batang"/>
                                        <a:cs typeface="Times New Roman"/>
                                      </a:rPr>
                                      <m:t>𝐚</m:t>
                                    </m:r>
                                  </m:e>
                                  <m:sub>
                                    <m:r>
                                      <a:rPr lang="en-US" sz="3600" i="1">
                                        <a:effectLst/>
                                        <a:latin typeface="Cambria Math"/>
                                        <a:ea typeface="Batang"/>
                                        <a:cs typeface="Times New Roman"/>
                                      </a:rPr>
                                      <m:t>𝑥</m:t>
                                    </m:r>
                                  </m:sub>
                                </m:sSub>
                              </m:oMath>
                            </m:oMathPara>
                          </a14:m>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unc>
                                  <m:funcPr>
                                    <m:ctrlPr>
                                      <a:rPr lang="en-US" sz="3600" i="1">
                                        <a:effectLst/>
                                        <a:latin typeface="Cambria Math"/>
                                        <a:ea typeface="Times New Roman"/>
                                        <a:cs typeface="Times New Roman"/>
                                      </a:rPr>
                                    </m:ctrlPr>
                                  </m:funcPr>
                                  <m:fName>
                                    <m:r>
                                      <m:rPr>
                                        <m:sty m:val="p"/>
                                      </m:rPr>
                                      <a:rPr lang="en-US" sz="3600">
                                        <a:effectLst/>
                                        <a:latin typeface="Cambria Math"/>
                                        <a:ea typeface="Times New Roman"/>
                                        <a:cs typeface="Times New Roman"/>
                                      </a:rPr>
                                      <m:t>cos</m:t>
                                    </m:r>
                                  </m:fName>
                                  <m:e>
                                    <m:r>
                                      <a:rPr lang="en-US" sz="3600" i="1" spc="100">
                                        <a:effectLst/>
                                        <a:latin typeface="Cambria Math"/>
                                        <a:ea typeface="Times New Roman"/>
                                        <a:cs typeface="Times New Roman"/>
                                      </a:rPr>
                                      <m:t>𝜙</m:t>
                                    </m:r>
                                  </m:e>
                                </m:func>
                              </m:oMath>
                            </m:oMathPara>
                          </a14:m>
                          <a:endParaRPr lang="en-US" sz="3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unc>
                                  <m:funcPr>
                                    <m:ctrlPr>
                                      <a:rPr lang="en-US" sz="3600" i="1">
                                        <a:effectLst/>
                                        <a:latin typeface="Cambria Math"/>
                                        <a:ea typeface="Times New Roman"/>
                                        <a:cs typeface="Times New Roman"/>
                                      </a:rPr>
                                    </m:ctrlPr>
                                  </m:funcPr>
                                  <m:fName>
                                    <m:r>
                                      <a:rPr lang="en-US" sz="3600" i="1">
                                        <a:effectLst/>
                                        <a:latin typeface="Cambria Math"/>
                                        <a:ea typeface="Times New Roman"/>
                                        <a:cs typeface="Times New Roman"/>
                                      </a:rPr>
                                      <m:t>−</m:t>
                                    </m:r>
                                    <m:r>
                                      <m:rPr>
                                        <m:sty m:val="p"/>
                                      </m:rPr>
                                      <a:rPr lang="en-US" sz="3600">
                                        <a:effectLst/>
                                        <a:latin typeface="Cambria Math"/>
                                        <a:ea typeface="Times New Roman"/>
                                        <a:cs typeface="Times New Roman"/>
                                      </a:rPr>
                                      <m:t>sin</m:t>
                                    </m:r>
                                  </m:fName>
                                  <m:e>
                                    <m:r>
                                      <a:rPr lang="en-US" sz="3600" i="1" spc="100">
                                        <a:effectLst/>
                                        <a:latin typeface="Cambria Math"/>
                                        <a:ea typeface="Times New Roman"/>
                                        <a:cs typeface="Times New Roman"/>
                                      </a:rPr>
                                      <m:t>𝜙</m:t>
                                    </m:r>
                                  </m:e>
                                </m:func>
                              </m:oMath>
                            </m:oMathPara>
                          </a14:m>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n-US" sz="3600" dirty="0">
                              <a:effectLst/>
                              <a:latin typeface="Times New Roman"/>
                              <a:ea typeface="Times New Roman"/>
                              <a:cs typeface="Arial"/>
                            </a:rPr>
                            <a:t>0</a:t>
                          </a:r>
                          <a:endParaRPr lang="en-US" sz="3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390966">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3600" b="1" i="1">
                                        <a:effectLst/>
                                        <a:latin typeface="Cambria Math"/>
                                        <a:ea typeface="Batang"/>
                                        <a:cs typeface="Times New Roman"/>
                                      </a:rPr>
                                    </m:ctrlPr>
                                  </m:sSubPr>
                                  <m:e>
                                    <m:r>
                                      <a:rPr lang="en-US" sz="3600" b="1" i="1">
                                        <a:effectLst/>
                                        <a:latin typeface="Cambria Math"/>
                                        <a:ea typeface="Batang"/>
                                        <a:cs typeface="Times New Roman"/>
                                      </a:rPr>
                                      <m:t>𝐚</m:t>
                                    </m:r>
                                  </m:e>
                                  <m:sub>
                                    <m:r>
                                      <a:rPr lang="en-US" sz="3600" i="1">
                                        <a:effectLst/>
                                        <a:latin typeface="Cambria Math"/>
                                        <a:ea typeface="Batang"/>
                                        <a:cs typeface="Times New Roman"/>
                                      </a:rPr>
                                      <m:t>𝑦</m:t>
                                    </m:r>
                                  </m:sub>
                                </m:sSub>
                              </m:oMath>
                            </m:oMathPara>
                          </a14:m>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unc>
                                  <m:funcPr>
                                    <m:ctrlPr>
                                      <a:rPr lang="en-US" sz="3600" i="1">
                                        <a:effectLst/>
                                        <a:latin typeface="Cambria Math"/>
                                        <a:ea typeface="Times New Roman"/>
                                        <a:cs typeface="Times New Roman"/>
                                      </a:rPr>
                                    </m:ctrlPr>
                                  </m:funcPr>
                                  <m:fName>
                                    <m:r>
                                      <m:rPr>
                                        <m:sty m:val="p"/>
                                      </m:rPr>
                                      <a:rPr lang="en-US" sz="3600">
                                        <a:effectLst/>
                                        <a:latin typeface="Cambria Math"/>
                                        <a:ea typeface="Times New Roman"/>
                                        <a:cs typeface="Times New Roman"/>
                                      </a:rPr>
                                      <m:t>sin</m:t>
                                    </m:r>
                                  </m:fName>
                                  <m:e>
                                    <m:r>
                                      <a:rPr lang="en-US" sz="3600" i="1" spc="100">
                                        <a:effectLst/>
                                        <a:latin typeface="Cambria Math"/>
                                        <a:ea typeface="Times New Roman"/>
                                        <a:cs typeface="Times New Roman"/>
                                      </a:rPr>
                                      <m:t>𝜙</m:t>
                                    </m:r>
                                  </m:e>
                                </m:func>
                              </m:oMath>
                            </m:oMathPara>
                          </a14:m>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unc>
                                  <m:funcPr>
                                    <m:ctrlPr>
                                      <a:rPr lang="en-US" sz="3600" i="1">
                                        <a:effectLst/>
                                        <a:latin typeface="Cambria Math"/>
                                        <a:ea typeface="Times New Roman"/>
                                        <a:cs typeface="Times New Roman"/>
                                      </a:rPr>
                                    </m:ctrlPr>
                                  </m:funcPr>
                                  <m:fName>
                                    <m:r>
                                      <m:rPr>
                                        <m:sty m:val="p"/>
                                      </m:rPr>
                                      <a:rPr lang="en-US" sz="3600">
                                        <a:effectLst/>
                                        <a:latin typeface="Cambria Math"/>
                                        <a:ea typeface="Times New Roman"/>
                                        <a:cs typeface="Times New Roman"/>
                                      </a:rPr>
                                      <m:t>cos</m:t>
                                    </m:r>
                                  </m:fName>
                                  <m:e>
                                    <m:r>
                                      <a:rPr lang="en-US" sz="3600" i="1" spc="100">
                                        <a:effectLst/>
                                        <a:latin typeface="Cambria Math"/>
                                        <a:ea typeface="Times New Roman"/>
                                        <a:cs typeface="Times New Roman"/>
                                      </a:rPr>
                                      <m:t>𝜙</m:t>
                                    </m:r>
                                  </m:e>
                                </m:func>
                              </m:oMath>
                            </m:oMathPara>
                          </a14:m>
                          <a:endParaRPr lang="en-US" sz="3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n-US" sz="3600">
                              <a:effectLst/>
                              <a:latin typeface="Times New Roman"/>
                              <a:ea typeface="Times New Roman"/>
                              <a:cs typeface="Arial"/>
                            </a:rPr>
                            <a:t>0</a:t>
                          </a:r>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288927">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a:ea typeface="Batang"/>
                                        <a:cs typeface="Times New Roman"/>
                                      </a:rPr>
                                    </m:ctrlPr>
                                  </m:sSubPr>
                                  <m:e>
                                    <m:r>
                                      <a:rPr lang="en-US" sz="3600" b="1" i="1">
                                        <a:effectLst/>
                                        <a:latin typeface="Cambria Math"/>
                                        <a:ea typeface="Batang"/>
                                        <a:cs typeface="Times New Roman"/>
                                      </a:rPr>
                                      <m:t>𝐚</m:t>
                                    </m:r>
                                  </m:e>
                                  <m:sub>
                                    <m:r>
                                      <a:rPr lang="en-US" sz="3600" i="1" spc="50">
                                        <a:effectLst/>
                                        <a:latin typeface="Cambria Math"/>
                                        <a:ea typeface="Calibri"/>
                                        <a:cs typeface="Times New Roman"/>
                                      </a:rPr>
                                      <m:t>𝑧</m:t>
                                    </m:r>
                                  </m:sub>
                                </m:sSub>
                              </m:oMath>
                            </m:oMathPara>
                          </a14:m>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n-US" sz="3600">
                              <a:effectLst/>
                              <a:latin typeface="Times New Roman"/>
                              <a:ea typeface="Times New Roman"/>
                              <a:cs typeface="Arial"/>
                            </a:rPr>
                            <a:t>0</a:t>
                          </a:r>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n-US" sz="3600">
                              <a:effectLst/>
                              <a:latin typeface="Times New Roman"/>
                              <a:ea typeface="Times New Roman"/>
                              <a:cs typeface="Arial"/>
                            </a:rPr>
                            <a:t>0</a:t>
                          </a:r>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n-US" sz="3600" dirty="0">
                              <a:effectLst/>
                              <a:latin typeface="Times New Roman"/>
                              <a:ea typeface="Times New Roman"/>
                              <a:cs typeface="Arial"/>
                            </a:rPr>
                            <a:t>1</a:t>
                          </a:r>
                          <a:endParaRPr lang="en-US" sz="3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896277380"/>
                  </p:ext>
                </p:extLst>
              </p:nvPr>
            </p:nvGraphicFramePr>
            <p:xfrm>
              <a:off x="-1" y="1484784"/>
              <a:ext cx="9144002" cy="5614740"/>
            </p:xfrm>
            <a:graphic>
              <a:graphicData uri="http://schemas.openxmlformats.org/drawingml/2006/table">
                <a:tbl>
                  <a:tblPr firstRow="1" firstCol="1" bandRow="1"/>
                  <a:tblGrid>
                    <a:gridCol w="2210018"/>
                    <a:gridCol w="2311328"/>
                    <a:gridCol w="2311328"/>
                    <a:gridCol w="2311328"/>
                  </a:tblGrid>
                  <a:tr h="1645920">
                    <a:tc>
                      <a:txBody>
                        <a:bodyPr/>
                        <a:lstStyle/>
                        <a:p>
                          <a:pPr algn="ctr">
                            <a:lnSpc>
                              <a:spcPct val="150000"/>
                            </a:lnSpc>
                            <a:spcAft>
                              <a:spcPts val="0"/>
                            </a:spcAft>
                          </a:pPr>
                          <a:r>
                            <a:rPr lang="en-US" sz="3600">
                              <a:effectLst/>
                              <a:latin typeface="Times New Roman"/>
                              <a:ea typeface="Times New Roman"/>
                              <a:cs typeface="Arial"/>
                            </a:rPr>
                            <a:t>Dot product</a:t>
                          </a:r>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ar-IQ"/>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95778" t="-370" r="-200000" b="-241111"/>
                          </a:stretch>
                        </a:blipFill>
                      </a:tcPr>
                    </a:tc>
                    <a:tc>
                      <a:txBody>
                        <a:bodyPr/>
                        <a:lstStyle/>
                        <a:p>
                          <a:endParaRPr lang="ar-IQ"/>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95778" t="-370" r="-100000" b="-241111"/>
                          </a:stretch>
                        </a:blipFill>
                      </a:tcPr>
                    </a:tc>
                    <a:tc>
                      <a:txBody>
                        <a:bodyPr/>
                        <a:lstStyle/>
                        <a:p>
                          <a:endParaRPr lang="ar-IQ"/>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295778" t="-370" b="-241111"/>
                          </a:stretch>
                        </a:blipFill>
                      </a:tcPr>
                    </a:tc>
                  </a:tr>
                  <a:tr h="1288927">
                    <a:tc>
                      <a:txBody>
                        <a:bodyPr/>
                        <a:lstStyle/>
                        <a:p>
                          <a:endParaRPr lang="ar-IQ"/>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t="-128436" r="-313223" b="-208531"/>
                          </a:stretch>
                        </a:blipFill>
                      </a:tcPr>
                    </a:tc>
                    <a:tc>
                      <a:txBody>
                        <a:bodyPr/>
                        <a:lstStyle/>
                        <a:p>
                          <a:endParaRPr lang="ar-IQ"/>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95778" t="-128436" r="-200000" b="-208531"/>
                          </a:stretch>
                        </a:blipFill>
                      </a:tcPr>
                    </a:tc>
                    <a:tc>
                      <a:txBody>
                        <a:bodyPr/>
                        <a:lstStyle/>
                        <a:p>
                          <a:endParaRPr lang="ar-IQ"/>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95778" t="-128436" r="-100000" b="-208531"/>
                          </a:stretch>
                        </a:blipFill>
                      </a:tcPr>
                    </a:tc>
                    <a:tc>
                      <a:txBody>
                        <a:bodyPr/>
                        <a:lstStyle/>
                        <a:p>
                          <a:pPr algn="ctr">
                            <a:lnSpc>
                              <a:spcPct val="150000"/>
                            </a:lnSpc>
                            <a:spcAft>
                              <a:spcPts val="0"/>
                            </a:spcAft>
                          </a:pPr>
                          <a:r>
                            <a:rPr lang="en-US" sz="3600" dirty="0">
                              <a:effectLst/>
                              <a:latin typeface="Times New Roman"/>
                              <a:ea typeface="Times New Roman"/>
                              <a:cs typeface="Arial"/>
                            </a:rPr>
                            <a:t>0</a:t>
                          </a:r>
                          <a:endParaRPr lang="en-US" sz="3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390966">
                    <a:tc>
                      <a:txBody>
                        <a:bodyPr/>
                        <a:lstStyle/>
                        <a:p>
                          <a:endParaRPr lang="ar-IQ"/>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t="-210480" r="-313223" b="-92140"/>
                          </a:stretch>
                        </a:blipFill>
                      </a:tcPr>
                    </a:tc>
                    <a:tc>
                      <a:txBody>
                        <a:bodyPr/>
                        <a:lstStyle/>
                        <a:p>
                          <a:endParaRPr lang="ar-IQ"/>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95778" t="-210480" r="-200000" b="-92140"/>
                          </a:stretch>
                        </a:blipFill>
                      </a:tcPr>
                    </a:tc>
                    <a:tc>
                      <a:txBody>
                        <a:bodyPr/>
                        <a:lstStyle/>
                        <a:p>
                          <a:endParaRPr lang="ar-IQ"/>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95778" t="-210480" r="-100000" b="-92140"/>
                          </a:stretch>
                        </a:blipFill>
                      </a:tcPr>
                    </a:tc>
                    <a:tc>
                      <a:txBody>
                        <a:bodyPr/>
                        <a:lstStyle/>
                        <a:p>
                          <a:pPr algn="ctr">
                            <a:lnSpc>
                              <a:spcPct val="150000"/>
                            </a:lnSpc>
                            <a:spcAft>
                              <a:spcPts val="0"/>
                            </a:spcAft>
                          </a:pPr>
                          <a:r>
                            <a:rPr lang="en-US" sz="3600">
                              <a:effectLst/>
                              <a:latin typeface="Times New Roman"/>
                              <a:ea typeface="Times New Roman"/>
                              <a:cs typeface="Arial"/>
                            </a:rPr>
                            <a:t>0</a:t>
                          </a:r>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288927">
                    <a:tc>
                      <a:txBody>
                        <a:bodyPr/>
                        <a:lstStyle/>
                        <a:p>
                          <a:endParaRPr lang="ar-IQ"/>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t="-336967" r="-313223"/>
                          </a:stretch>
                        </a:blipFill>
                      </a:tcPr>
                    </a:tc>
                    <a:tc>
                      <a:txBody>
                        <a:bodyPr/>
                        <a:lstStyle/>
                        <a:p>
                          <a:pPr algn="ctr">
                            <a:lnSpc>
                              <a:spcPct val="150000"/>
                            </a:lnSpc>
                            <a:spcAft>
                              <a:spcPts val="0"/>
                            </a:spcAft>
                          </a:pPr>
                          <a:r>
                            <a:rPr lang="en-US" sz="3600">
                              <a:effectLst/>
                              <a:latin typeface="Times New Roman"/>
                              <a:ea typeface="Times New Roman"/>
                              <a:cs typeface="Arial"/>
                            </a:rPr>
                            <a:t>0</a:t>
                          </a:r>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n-US" sz="3600">
                              <a:effectLst/>
                              <a:latin typeface="Times New Roman"/>
                              <a:ea typeface="Times New Roman"/>
                              <a:cs typeface="Arial"/>
                            </a:rPr>
                            <a:t>0</a:t>
                          </a:r>
                          <a:endParaRPr lang="en-US" sz="3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n-US" sz="3600" dirty="0">
                              <a:effectLst/>
                              <a:latin typeface="Times New Roman"/>
                              <a:ea typeface="Times New Roman"/>
                              <a:cs typeface="Arial"/>
                            </a:rPr>
                            <a:t>1</a:t>
                          </a:r>
                          <a:endParaRPr lang="en-US" sz="3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mc:Fallback>
      </mc:AlternateContent>
      <p:sp>
        <p:nvSpPr>
          <p:cNvPr id="6" name="Rectangle 1"/>
          <p:cNvSpPr>
            <a:spLocks noChangeArrowheads="1"/>
          </p:cNvSpPr>
          <p:nvPr/>
        </p:nvSpPr>
        <p:spPr bwMode="auto">
          <a:xfrm>
            <a:off x="1476375" y="3290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Table (1.1)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516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9144000" cy="6206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spcBef>
                <a:spcPts val="1200"/>
              </a:spcBef>
              <a:spcAft>
                <a:spcPts val="0"/>
              </a:spcAft>
            </a:pPr>
            <a:r>
              <a:rPr lang="en-US" sz="2800" dirty="0">
                <a:solidFill>
                  <a:srgbClr val="FF0000"/>
                </a:solidFill>
                <a:latin typeface="Times New Roman"/>
                <a:ea typeface="Times New Roman"/>
                <a:cs typeface="Arial"/>
              </a:rPr>
              <a:t>1.9.2 between Cartesian and </a:t>
            </a:r>
            <a:r>
              <a:rPr lang="en-US" sz="2800" spc="50" dirty="0">
                <a:solidFill>
                  <a:srgbClr val="FF0000"/>
                </a:solidFill>
                <a:latin typeface="Times New Roman"/>
                <a:ea typeface="Times New Roman"/>
                <a:cs typeface="Arial"/>
              </a:rPr>
              <a:t>spherical</a:t>
            </a:r>
            <a:r>
              <a:rPr lang="en-US" sz="2800" dirty="0">
                <a:solidFill>
                  <a:srgbClr val="FF0000"/>
                </a:solidFill>
                <a:latin typeface="Times New Roman"/>
                <a:ea typeface="Times New Roman"/>
                <a:cs typeface="Arial"/>
              </a:rPr>
              <a:t> coordinate system </a:t>
            </a:r>
            <a:endParaRPr lang="en-US" sz="2800" dirty="0">
              <a:ea typeface="Calibri"/>
              <a:cs typeface="Arial"/>
            </a:endParaRPr>
          </a:p>
        </p:txBody>
      </p:sp>
      <p:sp>
        <p:nvSpPr>
          <p:cNvPr id="5" name="Rectangle 4"/>
          <p:cNvSpPr/>
          <p:nvPr/>
        </p:nvSpPr>
        <p:spPr>
          <a:xfrm>
            <a:off x="16768" y="620688"/>
            <a:ext cx="9144000" cy="144016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solidFill>
                  <a:srgbClr val="000000"/>
                </a:solidFill>
                <a:latin typeface="Times New Roman"/>
                <a:ea typeface="Times New Roman"/>
              </a:rPr>
              <a:t>The transformation of scalars from the Cartesian to the spherical coordinate system is </a:t>
            </a:r>
            <a:r>
              <a:rPr lang="en-US" sz="3200" dirty="0" smtClean="0">
                <a:solidFill>
                  <a:srgbClr val="000000"/>
                </a:solidFill>
                <a:latin typeface="Times New Roman"/>
                <a:ea typeface="Times New Roman"/>
              </a:rPr>
              <a:t>made </a:t>
            </a:r>
            <a:r>
              <a:rPr lang="en-US" sz="3200" dirty="0">
                <a:solidFill>
                  <a:srgbClr val="000000"/>
                </a:solidFill>
                <a:latin typeface="Times New Roman"/>
                <a:ea typeface="Times New Roman"/>
              </a:rPr>
              <a:t>by using Figure (1.11) to relate the two sets of variables:</a:t>
            </a:r>
            <a:endParaRPr lang="ar-IQ" sz="3200" dirty="0"/>
          </a:p>
        </p:txBody>
      </p:sp>
      <mc:AlternateContent xmlns:mc="http://schemas.openxmlformats.org/markup-compatibility/2006" xmlns:a14="http://schemas.microsoft.com/office/drawing/2010/main">
        <mc:Choice Requires="a14">
          <p:sp>
            <p:nvSpPr>
              <p:cNvPr id="6" name="Rounded Rectangle 5"/>
              <p:cNvSpPr/>
              <p:nvPr/>
            </p:nvSpPr>
            <p:spPr>
              <a:xfrm>
                <a:off x="-27338" y="2060848"/>
                <a:ext cx="9144000" cy="151216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3200" i="1" spc="50" smtClean="0">
                          <a:solidFill>
                            <a:schemeClr val="tx1"/>
                          </a:solidFill>
                          <a:latin typeface="Cambria Math"/>
                          <a:ea typeface="Times New Roman"/>
                          <a:cs typeface="Times New Roman"/>
                        </a:rPr>
                        <m:t>𝑥</m:t>
                      </m:r>
                      <m:r>
                        <a:rPr lang="en-US" sz="3200" i="1" spc="50" smtClean="0">
                          <a:solidFill>
                            <a:schemeClr val="tx1"/>
                          </a:solidFill>
                          <a:latin typeface="Cambria Math"/>
                          <a:ea typeface="Times New Roman"/>
                          <a:cs typeface="Times New Roman"/>
                        </a:rPr>
                        <m:t>=</m:t>
                      </m:r>
                      <m:r>
                        <a:rPr lang="en-US" sz="3200" i="1">
                          <a:solidFill>
                            <a:schemeClr val="tx1"/>
                          </a:solidFill>
                          <a:effectLst/>
                          <a:latin typeface="Cambria Math"/>
                          <a:ea typeface="Times New Roman"/>
                          <a:cs typeface="Times New Roman"/>
                        </a:rPr>
                        <m:t>𝑟</m:t>
                      </m:r>
                      <m:r>
                        <a:rPr lang="en-US" sz="3200" i="1" spc="50">
                          <a:solidFill>
                            <a:schemeClr val="tx1"/>
                          </a:solidFill>
                          <a:effectLst/>
                          <a:latin typeface="Cambria Math"/>
                          <a:ea typeface="Times New Roman"/>
                          <a:cs typeface="Times New Roman"/>
                        </a:rPr>
                        <m:t> </m:t>
                      </m:r>
                      <m:r>
                        <m:rPr>
                          <m:sty m:val="p"/>
                        </m:rPr>
                        <a:rPr lang="en-US" sz="3200" spc="50">
                          <a:solidFill>
                            <a:schemeClr val="tx1"/>
                          </a:solidFill>
                          <a:effectLst/>
                          <a:latin typeface="Cambria Math"/>
                          <a:ea typeface="Times New Roman"/>
                          <a:cs typeface="Times New Roman"/>
                        </a:rPr>
                        <m:t>sin</m:t>
                      </m:r>
                      <m:r>
                        <a:rPr lang="ru-RU" sz="3200" i="1">
                          <a:solidFill>
                            <a:schemeClr val="tx1"/>
                          </a:solidFill>
                          <a:effectLst/>
                          <a:latin typeface="Cambria Math"/>
                          <a:ea typeface="Times New Roman"/>
                          <a:cs typeface="Times New Roman"/>
                        </a:rPr>
                        <m:t>𝜃</m:t>
                      </m:r>
                      <m:r>
                        <a:rPr lang="ru-RU" sz="3200" i="1" spc="50">
                          <a:solidFill>
                            <a:schemeClr val="tx1"/>
                          </a:solidFill>
                          <a:effectLst/>
                          <a:latin typeface="Cambria Math"/>
                          <a:ea typeface="Times New Roman"/>
                          <a:cs typeface="Times New Roman"/>
                        </a:rPr>
                        <m:t> </m:t>
                      </m:r>
                      <m:r>
                        <m:rPr>
                          <m:sty m:val="p"/>
                        </m:rPr>
                        <a:rPr lang="en-US" sz="3200" spc="50">
                          <a:solidFill>
                            <a:schemeClr val="tx1"/>
                          </a:solidFill>
                          <a:effectLst/>
                          <a:latin typeface="Cambria Math"/>
                          <a:ea typeface="Times New Roman"/>
                          <a:cs typeface="Times New Roman"/>
                        </a:rPr>
                        <m:t>cos</m:t>
                      </m:r>
                      <m:r>
                        <a:rPr lang="en-US" sz="3200" i="1" spc="100">
                          <a:solidFill>
                            <a:schemeClr val="tx1"/>
                          </a:solidFill>
                          <a:effectLst/>
                          <a:latin typeface="Cambria Math"/>
                          <a:ea typeface="Times New Roman"/>
                          <a:cs typeface="Times New Roman"/>
                        </a:rPr>
                        <m:t>𝜙</m:t>
                      </m:r>
                    </m:oMath>
                  </m:oMathPara>
                </a14:m>
                <a:endParaRPr lang="en-US" sz="3200" i="1" spc="100" dirty="0" smtClean="0">
                  <a:solidFill>
                    <a:schemeClr val="tx1"/>
                  </a:solidFill>
                  <a:effectLst/>
                  <a:latin typeface="Cambria Math"/>
                  <a:ea typeface="Times New Roman"/>
                  <a:cs typeface="Times New Roman"/>
                </a:endParaRPr>
              </a:p>
              <a:p>
                <a:pPr algn="ctr"/>
                <a14:m>
                  <m:oMathPara xmlns:m="http://schemas.openxmlformats.org/officeDocument/2006/math">
                    <m:oMathParaPr>
                      <m:jc m:val="centerGroup"/>
                    </m:oMathParaPr>
                    <m:oMath xmlns:m="http://schemas.openxmlformats.org/officeDocument/2006/math">
                      <m:r>
                        <a:rPr lang="en-US" sz="3200" i="1" spc="50">
                          <a:solidFill>
                            <a:schemeClr val="tx1"/>
                          </a:solidFill>
                          <a:effectLst/>
                          <a:latin typeface="Cambria Math"/>
                          <a:ea typeface="Times New Roman"/>
                          <a:cs typeface="Times New Roman"/>
                        </a:rPr>
                        <m:t>𝑦</m:t>
                      </m:r>
                      <m:r>
                        <a:rPr lang="en-US" sz="3200" i="1" spc="50">
                          <a:solidFill>
                            <a:schemeClr val="tx1"/>
                          </a:solidFill>
                          <a:effectLst/>
                          <a:latin typeface="Cambria Math"/>
                          <a:ea typeface="Times New Roman"/>
                          <a:cs typeface="Times New Roman"/>
                        </a:rPr>
                        <m:t>=</m:t>
                      </m:r>
                      <m:r>
                        <a:rPr lang="en-US" sz="3200" i="1">
                          <a:solidFill>
                            <a:schemeClr val="tx1"/>
                          </a:solidFill>
                          <a:effectLst/>
                          <a:latin typeface="Cambria Math"/>
                          <a:ea typeface="Times New Roman"/>
                          <a:cs typeface="Times New Roman"/>
                        </a:rPr>
                        <m:t>𝑟</m:t>
                      </m:r>
                      <m:r>
                        <a:rPr lang="en-US" sz="3200" i="1" spc="50">
                          <a:solidFill>
                            <a:schemeClr val="tx1"/>
                          </a:solidFill>
                          <a:effectLst/>
                          <a:latin typeface="Cambria Math"/>
                          <a:ea typeface="Times New Roman"/>
                          <a:cs typeface="Times New Roman"/>
                        </a:rPr>
                        <m:t> </m:t>
                      </m:r>
                      <m:r>
                        <m:rPr>
                          <m:sty m:val="p"/>
                        </m:rPr>
                        <a:rPr lang="en-US" sz="3200" spc="50">
                          <a:solidFill>
                            <a:schemeClr val="tx1"/>
                          </a:solidFill>
                          <a:effectLst/>
                          <a:latin typeface="Cambria Math"/>
                          <a:ea typeface="Times New Roman"/>
                          <a:cs typeface="Times New Roman"/>
                        </a:rPr>
                        <m:t>sin</m:t>
                      </m:r>
                      <m:r>
                        <a:rPr lang="ru-RU" sz="3200" i="1">
                          <a:solidFill>
                            <a:schemeClr val="tx1"/>
                          </a:solidFill>
                          <a:effectLst/>
                          <a:latin typeface="Cambria Math"/>
                          <a:ea typeface="Times New Roman"/>
                          <a:cs typeface="Times New Roman"/>
                        </a:rPr>
                        <m:t>𝜃</m:t>
                      </m:r>
                      <m:r>
                        <a:rPr lang="ru-RU" sz="3200" i="1" spc="50">
                          <a:solidFill>
                            <a:schemeClr val="tx1"/>
                          </a:solidFill>
                          <a:effectLst/>
                          <a:latin typeface="Cambria Math"/>
                          <a:ea typeface="Times New Roman"/>
                          <a:cs typeface="Times New Roman"/>
                        </a:rPr>
                        <m:t> </m:t>
                      </m:r>
                      <m:r>
                        <m:rPr>
                          <m:sty m:val="p"/>
                        </m:rPr>
                        <a:rPr lang="en-US" sz="3200" spc="50">
                          <a:solidFill>
                            <a:schemeClr val="tx1"/>
                          </a:solidFill>
                          <a:effectLst/>
                          <a:latin typeface="Cambria Math"/>
                          <a:ea typeface="Times New Roman"/>
                          <a:cs typeface="Times New Roman"/>
                        </a:rPr>
                        <m:t>sin</m:t>
                      </m:r>
                      <m:r>
                        <a:rPr lang="en-US" sz="3200" i="1" spc="100">
                          <a:solidFill>
                            <a:schemeClr val="tx1"/>
                          </a:solidFill>
                          <a:effectLst/>
                          <a:latin typeface="Cambria Math"/>
                          <a:ea typeface="Times New Roman"/>
                          <a:cs typeface="Times New Roman"/>
                        </a:rPr>
                        <m:t>𝜙</m:t>
                      </m:r>
                    </m:oMath>
                  </m:oMathPara>
                </a14:m>
                <a:endParaRPr lang="en-US" sz="3200" i="1" spc="100" dirty="0" smtClean="0">
                  <a:solidFill>
                    <a:schemeClr val="tx1"/>
                  </a:solidFill>
                  <a:effectLst/>
                  <a:latin typeface="Cambria Math"/>
                  <a:ea typeface="Times New Roman"/>
                  <a:cs typeface="Times New Roman"/>
                </a:endParaRPr>
              </a:p>
              <a:p>
                <a:pPr algn="ctr"/>
                <a14:m>
                  <m:oMathPara xmlns:m="http://schemas.openxmlformats.org/officeDocument/2006/math">
                    <m:oMathParaPr>
                      <m:jc m:val="centerGroup"/>
                    </m:oMathParaPr>
                    <m:oMath xmlns:m="http://schemas.openxmlformats.org/officeDocument/2006/math">
                      <m:r>
                        <a:rPr lang="en-US" sz="3200" i="1" spc="50">
                          <a:solidFill>
                            <a:schemeClr val="tx1"/>
                          </a:solidFill>
                          <a:effectLst/>
                          <a:latin typeface="Cambria Math"/>
                          <a:ea typeface="Times New Roman"/>
                          <a:cs typeface="Times New Roman"/>
                        </a:rPr>
                        <m:t>𝑧</m:t>
                      </m:r>
                      <m:r>
                        <a:rPr lang="en-US" sz="3200" i="1" spc="50">
                          <a:solidFill>
                            <a:schemeClr val="tx1"/>
                          </a:solidFill>
                          <a:effectLst/>
                          <a:latin typeface="Cambria Math"/>
                          <a:ea typeface="Times New Roman"/>
                          <a:cs typeface="Times New Roman"/>
                        </a:rPr>
                        <m:t>=</m:t>
                      </m:r>
                      <m:r>
                        <a:rPr lang="en-US" sz="3200" i="1">
                          <a:solidFill>
                            <a:schemeClr val="tx1"/>
                          </a:solidFill>
                          <a:effectLst/>
                          <a:latin typeface="Cambria Math"/>
                          <a:ea typeface="Times New Roman"/>
                          <a:cs typeface="Times New Roman"/>
                        </a:rPr>
                        <m:t>𝑟</m:t>
                      </m:r>
                      <m:r>
                        <a:rPr lang="en-US" sz="3200" i="1" spc="50">
                          <a:solidFill>
                            <a:schemeClr val="tx1"/>
                          </a:solidFill>
                          <a:effectLst/>
                          <a:latin typeface="Cambria Math"/>
                          <a:ea typeface="Times New Roman"/>
                          <a:cs typeface="Times New Roman"/>
                        </a:rPr>
                        <m:t> </m:t>
                      </m:r>
                      <m:r>
                        <m:rPr>
                          <m:sty m:val="p"/>
                        </m:rPr>
                        <a:rPr lang="en-US" sz="3200" spc="50">
                          <a:solidFill>
                            <a:schemeClr val="tx1"/>
                          </a:solidFill>
                          <a:effectLst/>
                          <a:latin typeface="Cambria Math"/>
                          <a:ea typeface="Times New Roman"/>
                          <a:cs typeface="Times New Roman"/>
                        </a:rPr>
                        <m:t>cos</m:t>
                      </m:r>
                      <m:r>
                        <a:rPr lang="ru-RU" sz="3200" i="1">
                          <a:solidFill>
                            <a:schemeClr val="tx1"/>
                          </a:solidFill>
                          <a:effectLst/>
                          <a:latin typeface="Cambria Math"/>
                          <a:ea typeface="Times New Roman"/>
                          <a:cs typeface="Times New Roman"/>
                        </a:rPr>
                        <m:t>𝜃</m:t>
                      </m:r>
                    </m:oMath>
                  </m:oMathPara>
                </a14:m>
                <a:endParaRPr lang="ar-IQ" sz="3200"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27338" y="2060848"/>
                <a:ext cx="9144000" cy="1512168"/>
              </a:xfrm>
              <a:prstGeom prst="roundRect">
                <a:avLst/>
              </a:prstGeom>
              <a:blipFill rotWithShape="1">
                <a:blip r:embed="rId2"/>
                <a:stretch>
                  <a:fillRect/>
                </a:stretch>
              </a:blipFill>
            </p:spPr>
            <p:txBody>
              <a:bodyPr/>
              <a:lstStyle/>
              <a:p>
                <a:r>
                  <a:rPr lang="ar-IQ">
                    <a:noFill/>
                  </a:rPr>
                  <a:t> </a:t>
                </a:r>
              </a:p>
            </p:txBody>
          </p:sp>
        </mc:Fallback>
      </mc:AlternateContent>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573016"/>
            <a:ext cx="9144000"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563888" y="6237312"/>
            <a:ext cx="2016224" cy="584775"/>
          </a:xfrm>
          <a:prstGeom prst="rect">
            <a:avLst/>
          </a:prstGeom>
        </p:spPr>
        <p:txBody>
          <a:bodyPr wrap="square">
            <a:spAutoFit/>
          </a:bodyPr>
          <a:lstStyle/>
          <a:p>
            <a:pPr algn="ctr"/>
            <a:r>
              <a:rPr lang="en-US" sz="3200" dirty="0"/>
              <a:t>Table (1.2)</a:t>
            </a:r>
            <a:endParaRPr lang="ar-IQ" sz="3200" dirty="0"/>
          </a:p>
        </p:txBody>
      </p:sp>
    </p:spTree>
    <p:extLst>
      <p:ext uri="{BB962C8B-B14F-4D97-AF65-F5344CB8AC3E}">
        <p14:creationId xmlns:p14="http://schemas.microsoft.com/office/powerpoint/2010/main" val="421095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ar-IQ" dirty="0"/>
          </a:p>
        </p:txBody>
      </p:sp>
      <mc:AlternateContent xmlns:mc="http://schemas.openxmlformats.org/markup-compatibility/2006" xmlns:a14="http://schemas.microsoft.com/office/drawing/2010/main">
        <mc:Choice Requires="a14">
          <p:sp>
            <p:nvSpPr>
              <p:cNvPr id="4" name="Rectangle 3"/>
              <p:cNvSpPr/>
              <p:nvPr/>
            </p:nvSpPr>
            <p:spPr>
              <a:xfrm>
                <a:off x="0" y="0"/>
                <a:ext cx="9144000" cy="33569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solidFill>
                      <a:schemeClr val="tx1"/>
                    </a:solidFill>
                    <a:latin typeface="Times New Roman"/>
                    <a:ea typeface="Times New Roman"/>
                  </a:rPr>
                  <a:t>The transformation in the reverse direction is achieved by</a:t>
                </a:r>
              </a:p>
              <a:p>
                <a:pPr algn="ctr"/>
                <a14:m>
                  <m:oMathPara xmlns:m="http://schemas.openxmlformats.org/officeDocument/2006/math">
                    <m:oMathParaPr>
                      <m:jc m:val="centerGroup"/>
                    </m:oMathParaPr>
                    <m:oMath xmlns:m="http://schemas.openxmlformats.org/officeDocument/2006/math">
                      <m:r>
                        <a:rPr lang="en-US" sz="2800" i="1">
                          <a:solidFill>
                            <a:schemeClr val="tx1"/>
                          </a:solidFill>
                          <a:latin typeface="Cambria Math"/>
                          <a:ea typeface="Times New Roman"/>
                          <a:cs typeface="Times New Roman"/>
                        </a:rPr>
                        <m:t>𝑟</m:t>
                      </m:r>
                      <m:r>
                        <a:rPr lang="en-US" sz="2800" i="1">
                          <a:solidFill>
                            <a:schemeClr val="tx1"/>
                          </a:solidFill>
                          <a:latin typeface="Cambria Math"/>
                          <a:ea typeface="Times New Roman"/>
                          <a:cs typeface="Times New Roman"/>
                        </a:rPr>
                        <m:t>=</m:t>
                      </m:r>
                      <m:rad>
                        <m:radPr>
                          <m:degHide m:val="on"/>
                          <m:ctrlPr>
                            <a:rPr lang="en-US" sz="2800" i="1">
                              <a:solidFill>
                                <a:schemeClr val="tx1"/>
                              </a:solidFill>
                              <a:effectLst/>
                              <a:latin typeface="Cambria Math"/>
                              <a:ea typeface="Times New Roman"/>
                              <a:cs typeface="Times New Roman"/>
                            </a:rPr>
                          </m:ctrlPr>
                        </m:radPr>
                        <m:deg/>
                        <m:e>
                          <m:sSup>
                            <m:sSupPr>
                              <m:ctrlPr>
                                <a:rPr lang="en-US" sz="2800" i="1">
                                  <a:solidFill>
                                    <a:schemeClr val="tx1"/>
                                  </a:solidFill>
                                  <a:effectLst/>
                                  <a:latin typeface="Cambria Math"/>
                                  <a:ea typeface="Times New Roman"/>
                                  <a:cs typeface="Times New Roman"/>
                                </a:rPr>
                              </m:ctrlPr>
                            </m:sSupPr>
                            <m:e>
                              <m:r>
                                <a:rPr lang="en-US" sz="2800" i="1">
                                  <a:solidFill>
                                    <a:schemeClr val="tx1"/>
                                  </a:solidFill>
                                  <a:effectLst/>
                                  <a:latin typeface="Cambria Math"/>
                                  <a:ea typeface="Times New Roman"/>
                                  <a:cs typeface="Times New Roman"/>
                                </a:rPr>
                                <m:t>𝑥</m:t>
                              </m:r>
                            </m:e>
                            <m:sup>
                              <m:r>
                                <a:rPr lang="en-US" sz="2800" i="1">
                                  <a:solidFill>
                                    <a:schemeClr val="tx1"/>
                                  </a:solidFill>
                                  <a:effectLst/>
                                  <a:latin typeface="Cambria Math"/>
                                  <a:ea typeface="Times New Roman"/>
                                  <a:cs typeface="Times New Roman"/>
                                </a:rPr>
                                <m:t>2</m:t>
                              </m:r>
                            </m:sup>
                          </m:sSup>
                          <m:r>
                            <a:rPr lang="en-US" sz="2800" i="1">
                              <a:solidFill>
                                <a:schemeClr val="tx1"/>
                              </a:solidFill>
                              <a:effectLst/>
                              <a:latin typeface="Cambria Math"/>
                              <a:ea typeface="Times New Roman"/>
                              <a:cs typeface="Times New Roman"/>
                            </a:rPr>
                            <m:t>+</m:t>
                          </m:r>
                          <m:sSup>
                            <m:sSupPr>
                              <m:ctrlPr>
                                <a:rPr lang="en-US" sz="2800" i="1">
                                  <a:solidFill>
                                    <a:schemeClr val="tx1"/>
                                  </a:solidFill>
                                  <a:effectLst/>
                                  <a:latin typeface="Cambria Math"/>
                                  <a:ea typeface="Times New Roman"/>
                                  <a:cs typeface="Times New Roman"/>
                                </a:rPr>
                              </m:ctrlPr>
                            </m:sSupPr>
                            <m:e>
                              <m:r>
                                <a:rPr lang="en-US" sz="2800" i="1">
                                  <a:solidFill>
                                    <a:schemeClr val="tx1"/>
                                  </a:solidFill>
                                  <a:effectLst/>
                                  <a:latin typeface="Cambria Math"/>
                                  <a:ea typeface="Times New Roman"/>
                                  <a:cs typeface="Times New Roman"/>
                                </a:rPr>
                                <m:t>𝑦</m:t>
                              </m:r>
                            </m:e>
                            <m:sup>
                              <m:r>
                                <a:rPr lang="en-US" sz="2800" i="1">
                                  <a:solidFill>
                                    <a:schemeClr val="tx1"/>
                                  </a:solidFill>
                                  <a:effectLst/>
                                  <a:latin typeface="Cambria Math"/>
                                  <a:ea typeface="Times New Roman"/>
                                  <a:cs typeface="Times New Roman"/>
                                </a:rPr>
                                <m:t>2</m:t>
                              </m:r>
                            </m:sup>
                          </m:sSup>
                          <m:r>
                            <a:rPr lang="en-US" sz="2800" i="1">
                              <a:solidFill>
                                <a:schemeClr val="tx1"/>
                              </a:solidFill>
                              <a:effectLst/>
                              <a:latin typeface="Cambria Math"/>
                              <a:ea typeface="Times New Roman"/>
                              <a:cs typeface="Times New Roman"/>
                            </a:rPr>
                            <m:t>+</m:t>
                          </m:r>
                          <m:sSup>
                            <m:sSupPr>
                              <m:ctrlPr>
                                <a:rPr lang="en-US" sz="2800" i="1">
                                  <a:solidFill>
                                    <a:schemeClr val="tx1"/>
                                  </a:solidFill>
                                  <a:effectLst/>
                                  <a:latin typeface="Cambria Math"/>
                                  <a:ea typeface="Times New Roman"/>
                                  <a:cs typeface="Times New Roman"/>
                                </a:rPr>
                              </m:ctrlPr>
                            </m:sSupPr>
                            <m:e>
                              <m:r>
                                <a:rPr lang="en-US" sz="2800" i="1">
                                  <a:solidFill>
                                    <a:schemeClr val="tx1"/>
                                  </a:solidFill>
                                  <a:effectLst/>
                                  <a:latin typeface="Cambria Math"/>
                                  <a:ea typeface="Times New Roman"/>
                                  <a:cs typeface="Times New Roman"/>
                                </a:rPr>
                                <m:t>𝑧</m:t>
                              </m:r>
                            </m:e>
                            <m:sup>
                              <m:r>
                                <a:rPr lang="en-US" sz="2800" i="1">
                                  <a:solidFill>
                                    <a:schemeClr val="tx1"/>
                                  </a:solidFill>
                                  <a:effectLst/>
                                  <a:latin typeface="Cambria Math"/>
                                  <a:ea typeface="Times New Roman"/>
                                  <a:cs typeface="Times New Roman"/>
                                </a:rPr>
                                <m:t>2</m:t>
                              </m:r>
                            </m:sup>
                          </m:sSup>
                        </m:e>
                      </m:rad>
                      <m:r>
                        <a:rPr lang="en-US" sz="2800" i="1">
                          <a:solidFill>
                            <a:schemeClr val="tx1"/>
                          </a:solidFill>
                          <a:effectLst/>
                          <a:latin typeface="Cambria Math"/>
                          <a:ea typeface="Times New Roman"/>
                          <a:cs typeface="Times New Roman"/>
                        </a:rPr>
                        <m:t>   </m:t>
                      </m:r>
                      <m:r>
                        <a:rPr lang="en-US" sz="2800" b="0" i="1" smtClean="0">
                          <a:solidFill>
                            <a:schemeClr val="tx1"/>
                          </a:solidFill>
                          <a:effectLst/>
                          <a:latin typeface="Cambria Math"/>
                          <a:ea typeface="Times New Roman"/>
                          <a:cs typeface="Times New Roman"/>
                        </a:rPr>
                        <m:t>                                 </m:t>
                      </m:r>
                      <m:r>
                        <a:rPr lang="en-US" sz="2800" i="1">
                          <a:solidFill>
                            <a:schemeClr val="tx1"/>
                          </a:solidFill>
                          <a:effectLst/>
                          <a:latin typeface="Cambria Math"/>
                          <a:ea typeface="Times New Roman"/>
                          <a:cs typeface="Times New Roman"/>
                        </a:rPr>
                        <m:t> </m:t>
                      </m:r>
                      <m:d>
                        <m:dPr>
                          <m:ctrlPr>
                            <a:rPr lang="en-US" sz="2800" i="1">
                              <a:solidFill>
                                <a:schemeClr val="tx1"/>
                              </a:solidFill>
                              <a:effectLst/>
                              <a:latin typeface="Cambria Math"/>
                              <a:ea typeface="Times New Roman"/>
                              <a:cs typeface="Times New Roman"/>
                            </a:rPr>
                          </m:ctrlPr>
                        </m:dPr>
                        <m:e>
                          <m:r>
                            <a:rPr lang="en-US" sz="2800" i="1">
                              <a:solidFill>
                                <a:schemeClr val="tx1"/>
                              </a:solidFill>
                              <a:effectLst/>
                              <a:latin typeface="Cambria Math"/>
                              <a:ea typeface="Times New Roman"/>
                              <a:cs typeface="Times New Roman"/>
                            </a:rPr>
                            <m:t>𝑟</m:t>
                          </m:r>
                          <m:r>
                            <a:rPr lang="en-US" sz="2800" i="1">
                              <a:solidFill>
                                <a:schemeClr val="tx1"/>
                              </a:solidFill>
                              <a:effectLst/>
                              <a:latin typeface="Cambria Math"/>
                              <a:ea typeface="Times New Roman"/>
                              <a:cs typeface="Times New Roman"/>
                            </a:rPr>
                            <m:t>≥</m:t>
                          </m:r>
                          <m:r>
                            <a:rPr lang="en-US" sz="2800" i="1">
                              <a:solidFill>
                                <a:schemeClr val="tx1"/>
                              </a:solidFill>
                              <a:effectLst/>
                              <a:latin typeface="Cambria Math"/>
                              <a:ea typeface="Times New Roman"/>
                              <a:cs typeface="Times New Roman"/>
                            </a:rPr>
                            <m:t>0</m:t>
                          </m:r>
                        </m:e>
                      </m:d>
                    </m:oMath>
                  </m:oMathPara>
                </a14:m>
                <a:endParaRPr lang="ru-RU" sz="2800" i="1" dirty="0" smtClean="0">
                  <a:solidFill>
                    <a:schemeClr val="tx1"/>
                  </a:solidFill>
                  <a:effectLst/>
                  <a:latin typeface="Cambria Math"/>
                  <a:ea typeface="Times New Roman"/>
                  <a:cs typeface="Times New Roman"/>
                </a:endParaRPr>
              </a:p>
              <a:p>
                <a:pPr algn="ctr"/>
                <a14:m>
                  <m:oMathPara xmlns:m="http://schemas.openxmlformats.org/officeDocument/2006/math">
                    <m:oMathParaPr>
                      <m:jc m:val="centerGroup"/>
                    </m:oMathParaPr>
                    <m:oMath xmlns:m="http://schemas.openxmlformats.org/officeDocument/2006/math">
                      <m:r>
                        <a:rPr lang="ru-RU" sz="2800" i="1" spc="50">
                          <a:solidFill>
                            <a:schemeClr val="tx1"/>
                          </a:solidFill>
                          <a:effectLst/>
                          <a:latin typeface="Cambria Math"/>
                          <a:ea typeface="Calibri"/>
                          <a:cs typeface="Times New Roman"/>
                        </a:rPr>
                        <m:t>𝜃</m:t>
                      </m:r>
                      <m:r>
                        <a:rPr lang="en-US" sz="2800" i="1" spc="50">
                          <a:solidFill>
                            <a:schemeClr val="tx1"/>
                          </a:solidFill>
                          <a:effectLst/>
                          <a:latin typeface="Cambria Math"/>
                          <a:ea typeface="Calibri"/>
                          <a:cs typeface="Times New Roman"/>
                        </a:rPr>
                        <m:t>=</m:t>
                      </m:r>
                      <m:sSup>
                        <m:sSupPr>
                          <m:ctrlPr>
                            <a:rPr lang="en-US" sz="2800" i="1" spc="50">
                              <a:solidFill>
                                <a:schemeClr val="tx1"/>
                              </a:solidFill>
                              <a:effectLst/>
                              <a:latin typeface="Cambria Math"/>
                              <a:cs typeface="Times New Roman"/>
                            </a:rPr>
                          </m:ctrlPr>
                        </m:sSupPr>
                        <m:e>
                          <m:r>
                            <m:rPr>
                              <m:sty m:val="p"/>
                            </m:rPr>
                            <a:rPr lang="en-US" sz="2800" spc="50">
                              <a:solidFill>
                                <a:schemeClr val="tx1"/>
                              </a:solidFill>
                              <a:effectLst/>
                              <a:latin typeface="Cambria Math"/>
                              <a:ea typeface="Calibri"/>
                              <a:cs typeface="Times New Roman"/>
                            </a:rPr>
                            <m:t>cos</m:t>
                          </m:r>
                        </m:e>
                        <m:sup>
                          <m:r>
                            <a:rPr lang="en-US" sz="2800" i="1" spc="50">
                              <a:solidFill>
                                <a:schemeClr val="tx1"/>
                              </a:solidFill>
                              <a:effectLst/>
                              <a:latin typeface="Cambria Math"/>
                              <a:ea typeface="Calibri"/>
                              <a:cs typeface="Times New Roman"/>
                            </a:rPr>
                            <m:t>−</m:t>
                          </m:r>
                          <m:r>
                            <a:rPr lang="en-US" sz="2800" i="1" spc="50">
                              <a:solidFill>
                                <a:schemeClr val="tx1"/>
                              </a:solidFill>
                              <a:effectLst/>
                              <a:latin typeface="Cambria Math"/>
                              <a:ea typeface="Calibri"/>
                              <a:cs typeface="Times New Roman"/>
                            </a:rPr>
                            <m:t>1</m:t>
                          </m:r>
                        </m:sup>
                      </m:sSup>
                      <m:d>
                        <m:dPr>
                          <m:ctrlPr>
                            <a:rPr lang="en-US" sz="2800" i="1" spc="50">
                              <a:solidFill>
                                <a:schemeClr val="tx1"/>
                              </a:solidFill>
                              <a:effectLst/>
                              <a:latin typeface="Cambria Math"/>
                              <a:cs typeface="Times New Roman"/>
                            </a:rPr>
                          </m:ctrlPr>
                        </m:dPr>
                        <m:e>
                          <m:f>
                            <m:fPr>
                              <m:ctrlPr>
                                <a:rPr lang="en-US" sz="2800" i="1" spc="50">
                                  <a:solidFill>
                                    <a:schemeClr val="tx1"/>
                                  </a:solidFill>
                                  <a:effectLst/>
                                  <a:latin typeface="Cambria Math"/>
                                  <a:cs typeface="Times New Roman"/>
                                </a:rPr>
                              </m:ctrlPr>
                            </m:fPr>
                            <m:num>
                              <m:r>
                                <a:rPr lang="ru-RU" sz="2800" i="1" spc="50">
                                  <a:solidFill>
                                    <a:schemeClr val="tx1"/>
                                  </a:solidFill>
                                  <a:effectLst/>
                                  <a:latin typeface="Cambria Math"/>
                                  <a:ea typeface="Calibri"/>
                                  <a:cs typeface="Times New Roman"/>
                                </a:rPr>
                                <m:t>𝑧</m:t>
                              </m:r>
                            </m:num>
                            <m:den>
                              <m:rad>
                                <m:radPr>
                                  <m:degHide m:val="on"/>
                                  <m:ctrlPr>
                                    <a:rPr lang="en-US" sz="2800" i="1">
                                      <a:solidFill>
                                        <a:schemeClr val="tx1"/>
                                      </a:solidFill>
                                      <a:effectLst/>
                                      <a:latin typeface="Cambria Math"/>
                                      <a:ea typeface="Times New Roman"/>
                                      <a:cs typeface="Times New Roman"/>
                                    </a:rPr>
                                  </m:ctrlPr>
                                </m:radPr>
                                <m:deg/>
                                <m:e>
                                  <m:sSup>
                                    <m:sSupPr>
                                      <m:ctrlPr>
                                        <a:rPr lang="en-US" sz="2800" i="1">
                                          <a:solidFill>
                                            <a:schemeClr val="tx1"/>
                                          </a:solidFill>
                                          <a:effectLst/>
                                          <a:latin typeface="Cambria Math"/>
                                          <a:ea typeface="Times New Roman"/>
                                          <a:cs typeface="Times New Roman"/>
                                        </a:rPr>
                                      </m:ctrlPr>
                                    </m:sSupPr>
                                    <m:e>
                                      <m:r>
                                        <a:rPr lang="en-US" sz="2800" i="1">
                                          <a:solidFill>
                                            <a:schemeClr val="tx1"/>
                                          </a:solidFill>
                                          <a:effectLst/>
                                          <a:latin typeface="Cambria Math"/>
                                          <a:ea typeface="Times New Roman"/>
                                          <a:cs typeface="Times New Roman"/>
                                        </a:rPr>
                                        <m:t>𝑥</m:t>
                                      </m:r>
                                    </m:e>
                                    <m:sup>
                                      <m:r>
                                        <a:rPr lang="en-US" sz="2800" i="1">
                                          <a:solidFill>
                                            <a:schemeClr val="tx1"/>
                                          </a:solidFill>
                                          <a:effectLst/>
                                          <a:latin typeface="Cambria Math"/>
                                          <a:ea typeface="Times New Roman"/>
                                          <a:cs typeface="Times New Roman"/>
                                        </a:rPr>
                                        <m:t>2</m:t>
                                      </m:r>
                                    </m:sup>
                                  </m:sSup>
                                  <m:r>
                                    <a:rPr lang="en-US" sz="2800" i="1">
                                      <a:solidFill>
                                        <a:schemeClr val="tx1"/>
                                      </a:solidFill>
                                      <a:effectLst/>
                                      <a:latin typeface="Cambria Math"/>
                                      <a:ea typeface="Times New Roman"/>
                                      <a:cs typeface="Times New Roman"/>
                                    </a:rPr>
                                    <m:t>+</m:t>
                                  </m:r>
                                  <m:sSup>
                                    <m:sSupPr>
                                      <m:ctrlPr>
                                        <a:rPr lang="en-US" sz="2800" i="1">
                                          <a:solidFill>
                                            <a:schemeClr val="tx1"/>
                                          </a:solidFill>
                                          <a:effectLst/>
                                          <a:latin typeface="Cambria Math"/>
                                          <a:ea typeface="Times New Roman"/>
                                          <a:cs typeface="Times New Roman"/>
                                        </a:rPr>
                                      </m:ctrlPr>
                                    </m:sSupPr>
                                    <m:e>
                                      <m:r>
                                        <a:rPr lang="en-US" sz="2800" i="1">
                                          <a:solidFill>
                                            <a:schemeClr val="tx1"/>
                                          </a:solidFill>
                                          <a:effectLst/>
                                          <a:latin typeface="Cambria Math"/>
                                          <a:ea typeface="Times New Roman"/>
                                          <a:cs typeface="Times New Roman"/>
                                        </a:rPr>
                                        <m:t>𝑦</m:t>
                                      </m:r>
                                    </m:e>
                                    <m:sup>
                                      <m:r>
                                        <a:rPr lang="en-US" sz="2800" i="1">
                                          <a:solidFill>
                                            <a:schemeClr val="tx1"/>
                                          </a:solidFill>
                                          <a:effectLst/>
                                          <a:latin typeface="Cambria Math"/>
                                          <a:ea typeface="Times New Roman"/>
                                          <a:cs typeface="Times New Roman"/>
                                        </a:rPr>
                                        <m:t>2</m:t>
                                      </m:r>
                                    </m:sup>
                                  </m:sSup>
                                  <m:r>
                                    <a:rPr lang="en-US" sz="2800" i="1">
                                      <a:solidFill>
                                        <a:schemeClr val="tx1"/>
                                      </a:solidFill>
                                      <a:effectLst/>
                                      <a:latin typeface="Cambria Math"/>
                                      <a:ea typeface="Times New Roman"/>
                                      <a:cs typeface="Times New Roman"/>
                                    </a:rPr>
                                    <m:t>+</m:t>
                                  </m:r>
                                  <m:sSup>
                                    <m:sSupPr>
                                      <m:ctrlPr>
                                        <a:rPr lang="en-US" sz="2800" i="1">
                                          <a:solidFill>
                                            <a:schemeClr val="tx1"/>
                                          </a:solidFill>
                                          <a:effectLst/>
                                          <a:latin typeface="Cambria Math"/>
                                          <a:ea typeface="Times New Roman"/>
                                          <a:cs typeface="Times New Roman"/>
                                        </a:rPr>
                                      </m:ctrlPr>
                                    </m:sSupPr>
                                    <m:e>
                                      <m:r>
                                        <a:rPr lang="en-US" sz="2800" i="1">
                                          <a:solidFill>
                                            <a:schemeClr val="tx1"/>
                                          </a:solidFill>
                                          <a:effectLst/>
                                          <a:latin typeface="Cambria Math"/>
                                          <a:ea typeface="Times New Roman"/>
                                          <a:cs typeface="Times New Roman"/>
                                        </a:rPr>
                                        <m:t>𝑧</m:t>
                                      </m:r>
                                    </m:e>
                                    <m:sup>
                                      <m:r>
                                        <a:rPr lang="en-US" sz="2800" i="1">
                                          <a:solidFill>
                                            <a:schemeClr val="tx1"/>
                                          </a:solidFill>
                                          <a:effectLst/>
                                          <a:latin typeface="Cambria Math"/>
                                          <a:ea typeface="Times New Roman"/>
                                          <a:cs typeface="Times New Roman"/>
                                        </a:rPr>
                                        <m:t>2</m:t>
                                      </m:r>
                                    </m:sup>
                                  </m:sSup>
                                </m:e>
                              </m:rad>
                            </m:den>
                          </m:f>
                        </m:e>
                      </m:d>
                      <m:r>
                        <a:rPr lang="en-US" sz="2800" i="1" spc="50">
                          <a:solidFill>
                            <a:schemeClr val="tx1"/>
                          </a:solidFill>
                          <a:effectLst/>
                          <a:latin typeface="Cambria Math"/>
                          <a:ea typeface="Calibri"/>
                          <a:cs typeface="Times New Roman"/>
                        </a:rPr>
                        <m:t> </m:t>
                      </m:r>
                      <m:r>
                        <a:rPr lang="en-US" sz="2800" b="0" i="1" spc="50" smtClean="0">
                          <a:solidFill>
                            <a:schemeClr val="tx1"/>
                          </a:solidFill>
                          <a:effectLst/>
                          <a:latin typeface="Cambria Math"/>
                          <a:ea typeface="Calibri"/>
                          <a:cs typeface="Times New Roman"/>
                        </a:rPr>
                        <m:t>  </m:t>
                      </m:r>
                      <m:r>
                        <a:rPr lang="en-US" sz="2800" i="1" spc="50">
                          <a:solidFill>
                            <a:schemeClr val="tx1"/>
                          </a:solidFill>
                          <a:effectLst/>
                          <a:latin typeface="Cambria Math"/>
                          <a:ea typeface="Calibri"/>
                          <a:cs typeface="Times New Roman"/>
                        </a:rPr>
                        <m:t> </m:t>
                      </m:r>
                      <m:d>
                        <m:dPr>
                          <m:ctrlPr>
                            <a:rPr lang="en-US" sz="2800" i="1" spc="50">
                              <a:solidFill>
                                <a:schemeClr val="tx1"/>
                              </a:solidFill>
                              <a:effectLst/>
                              <a:latin typeface="Cambria Math"/>
                              <a:cs typeface="Times New Roman"/>
                            </a:rPr>
                          </m:ctrlPr>
                        </m:dPr>
                        <m:e>
                          <m:sSup>
                            <m:sSupPr>
                              <m:ctrlPr>
                                <a:rPr lang="en-US" sz="2800" i="1" spc="50">
                                  <a:solidFill>
                                    <a:schemeClr val="tx1"/>
                                  </a:solidFill>
                                  <a:effectLst/>
                                  <a:latin typeface="Cambria Math"/>
                                  <a:cs typeface="Times New Roman"/>
                                </a:rPr>
                              </m:ctrlPr>
                            </m:sSupPr>
                            <m:e>
                              <m:r>
                                <a:rPr lang="en-US" sz="2800" i="1" spc="50">
                                  <a:solidFill>
                                    <a:schemeClr val="tx1"/>
                                  </a:solidFill>
                                  <a:effectLst/>
                                  <a:latin typeface="Cambria Math"/>
                                  <a:ea typeface="Calibri"/>
                                  <a:cs typeface="Times New Roman"/>
                                </a:rPr>
                                <m:t>0</m:t>
                              </m:r>
                            </m:e>
                            <m:sup>
                              <m:r>
                                <a:rPr lang="ru-RU" sz="2800" i="1" spc="50">
                                  <a:solidFill>
                                    <a:schemeClr val="tx1"/>
                                  </a:solidFill>
                                  <a:effectLst/>
                                  <a:latin typeface="Cambria Math"/>
                                  <a:ea typeface="Calibri"/>
                                  <a:cs typeface="Times New Roman"/>
                                </a:rPr>
                                <m:t>𝑜</m:t>
                              </m:r>
                            </m:sup>
                          </m:sSup>
                          <m:r>
                            <a:rPr lang="en-US" sz="2800" i="1" spc="50">
                              <a:solidFill>
                                <a:schemeClr val="tx1"/>
                              </a:solidFill>
                              <a:effectLst/>
                              <a:latin typeface="Cambria Math"/>
                              <a:ea typeface="Calibri"/>
                              <a:cs typeface="Times New Roman"/>
                            </a:rPr>
                            <m:t>≤</m:t>
                          </m:r>
                          <m:r>
                            <a:rPr lang="ru-RU" sz="2800" i="1" spc="50">
                              <a:solidFill>
                                <a:schemeClr val="tx1"/>
                              </a:solidFill>
                              <a:effectLst/>
                              <a:latin typeface="Cambria Math"/>
                              <a:ea typeface="Calibri"/>
                              <a:cs typeface="Times New Roman"/>
                            </a:rPr>
                            <m:t>𝜃</m:t>
                          </m:r>
                          <m:r>
                            <a:rPr lang="en-US" sz="2800" b="1" i="1" spc="50">
                              <a:solidFill>
                                <a:schemeClr val="tx1"/>
                              </a:solidFill>
                              <a:effectLst/>
                              <a:latin typeface="Cambria Math"/>
                              <a:ea typeface="Calibri"/>
                              <a:cs typeface="Times New Roman"/>
                            </a:rPr>
                            <m:t>≤</m:t>
                          </m:r>
                          <m:r>
                            <a:rPr lang="en-US" sz="2800" spc="50">
                              <a:solidFill>
                                <a:schemeClr val="tx1"/>
                              </a:solidFill>
                              <a:effectLst/>
                              <a:latin typeface="Cambria Math"/>
                              <a:ea typeface="Calibri"/>
                              <a:cs typeface="Times New Roman"/>
                            </a:rPr>
                            <m:t>180</m:t>
                          </m:r>
                        </m:e>
                      </m:d>
                    </m:oMath>
                  </m:oMathPara>
                </a14:m>
                <a:endParaRPr lang="en-US" sz="2800" i="1" spc="50" dirty="0" smtClean="0">
                  <a:solidFill>
                    <a:schemeClr val="tx1"/>
                  </a:solidFill>
                  <a:effectLst/>
                  <a:latin typeface="Cambria Math"/>
                  <a:ea typeface="Calibri"/>
                  <a:cs typeface="Times New Roman"/>
                </a:endParaRPr>
              </a:p>
              <a:p>
                <a:pPr algn="ctr"/>
                <a14:m>
                  <m:oMathPara xmlns:m="http://schemas.openxmlformats.org/officeDocument/2006/math">
                    <m:oMathParaPr>
                      <m:jc m:val="centerGroup"/>
                    </m:oMathParaPr>
                    <m:oMath xmlns:m="http://schemas.openxmlformats.org/officeDocument/2006/math">
                      <m:r>
                        <a:rPr lang="en-US" sz="2800" i="1" spc="100">
                          <a:solidFill>
                            <a:schemeClr val="tx1"/>
                          </a:solidFill>
                          <a:effectLst/>
                          <a:latin typeface="Cambria Math"/>
                          <a:ea typeface="Times New Roman"/>
                          <a:cs typeface="Times New Roman"/>
                        </a:rPr>
                        <m:t>𝜙</m:t>
                      </m:r>
                      <m:r>
                        <a:rPr lang="en-US" sz="2800" i="1" spc="50">
                          <a:solidFill>
                            <a:schemeClr val="tx1"/>
                          </a:solidFill>
                          <a:effectLst/>
                          <a:latin typeface="Cambria Math"/>
                          <a:ea typeface="Calibri"/>
                          <a:cs typeface="Times New Roman"/>
                        </a:rPr>
                        <m:t>=</m:t>
                      </m:r>
                      <m:sSup>
                        <m:sSupPr>
                          <m:ctrlPr>
                            <a:rPr lang="en-US" sz="2800" i="1" spc="50">
                              <a:solidFill>
                                <a:schemeClr val="tx1"/>
                              </a:solidFill>
                              <a:effectLst/>
                              <a:latin typeface="Cambria Math"/>
                              <a:cs typeface="Times New Roman"/>
                            </a:rPr>
                          </m:ctrlPr>
                        </m:sSupPr>
                        <m:e>
                          <m:r>
                            <m:rPr>
                              <m:sty m:val="p"/>
                            </m:rPr>
                            <a:rPr lang="en-US" sz="2800" spc="50">
                              <a:solidFill>
                                <a:schemeClr val="tx1"/>
                              </a:solidFill>
                              <a:effectLst/>
                              <a:latin typeface="Cambria Math"/>
                              <a:ea typeface="Calibri"/>
                              <a:cs typeface="Times New Roman"/>
                            </a:rPr>
                            <m:t>tan</m:t>
                          </m:r>
                        </m:e>
                        <m:sup>
                          <m:r>
                            <a:rPr lang="en-US" sz="2800" i="1" spc="50">
                              <a:solidFill>
                                <a:schemeClr val="tx1"/>
                              </a:solidFill>
                              <a:effectLst/>
                              <a:latin typeface="Cambria Math"/>
                              <a:ea typeface="Calibri"/>
                              <a:cs typeface="Times New Roman"/>
                            </a:rPr>
                            <m:t>−</m:t>
                          </m:r>
                          <m:r>
                            <a:rPr lang="en-US" sz="2800" i="1" spc="50">
                              <a:solidFill>
                                <a:schemeClr val="tx1"/>
                              </a:solidFill>
                              <a:effectLst/>
                              <a:latin typeface="Cambria Math"/>
                              <a:ea typeface="Calibri"/>
                              <a:cs typeface="Times New Roman"/>
                            </a:rPr>
                            <m:t>1</m:t>
                          </m:r>
                        </m:sup>
                      </m:sSup>
                      <m:f>
                        <m:fPr>
                          <m:ctrlPr>
                            <a:rPr lang="en-US" sz="2800" i="1" spc="50">
                              <a:solidFill>
                                <a:schemeClr val="tx1"/>
                              </a:solidFill>
                              <a:effectLst/>
                              <a:latin typeface="Cambria Math"/>
                              <a:cs typeface="Times New Roman"/>
                            </a:rPr>
                          </m:ctrlPr>
                        </m:fPr>
                        <m:num>
                          <m:r>
                            <a:rPr lang="ru-RU" sz="2800" i="1" spc="50">
                              <a:solidFill>
                                <a:schemeClr val="tx1"/>
                              </a:solidFill>
                              <a:effectLst/>
                              <a:latin typeface="Cambria Math"/>
                              <a:ea typeface="Calibri"/>
                              <a:cs typeface="Times New Roman"/>
                            </a:rPr>
                            <m:t>𝑦</m:t>
                          </m:r>
                        </m:num>
                        <m:den>
                          <m:r>
                            <a:rPr lang="ru-RU" sz="2800" i="1" spc="50">
                              <a:solidFill>
                                <a:schemeClr val="tx1"/>
                              </a:solidFill>
                              <a:effectLst/>
                              <a:latin typeface="Cambria Math"/>
                              <a:ea typeface="Calibri"/>
                              <a:cs typeface="Times New Roman"/>
                            </a:rPr>
                            <m:t>𝑥</m:t>
                          </m:r>
                        </m:den>
                      </m:f>
                    </m:oMath>
                  </m:oMathPara>
                </a14:m>
                <a:endParaRPr lang="ar-IQ" sz="28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0" y="0"/>
                <a:ext cx="9144000" cy="3356992"/>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0" y="3356992"/>
                <a:ext cx="9144000" cy="35010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spcAft>
                    <a:spcPts val="0"/>
                  </a:spcAft>
                </a:pPr>
                <a:r>
                  <a:rPr lang="en-US" sz="2400" dirty="0" smtClean="0">
                    <a:solidFill>
                      <a:schemeClr val="tx1"/>
                    </a:solidFill>
                    <a:latin typeface="Times New Roman"/>
                    <a:ea typeface="Times New Roman"/>
                    <a:cs typeface="Arial"/>
                  </a:rPr>
                  <a:t>Since the dot product of any spherical unit vector with any Cartesian unit vector is the component of the spherical vector in the direction of the Cartesian vector, the dot products with</a:t>
                </a:r>
                <a:r>
                  <a:rPr lang="en-US" sz="2400" spc="50" dirty="0">
                    <a:solidFill>
                      <a:schemeClr val="tx1"/>
                    </a:solidFill>
                    <a:effectLst/>
                    <a:latin typeface="Times New Roman"/>
                    <a:ea typeface="Times New Roman"/>
                    <a:cs typeface="Arial"/>
                  </a:rPr>
                  <a:t> </a:t>
                </a:r>
                <a14:m>
                  <m:oMath xmlns:m="http://schemas.openxmlformats.org/officeDocument/2006/math">
                    <m:sSub>
                      <m:sSubPr>
                        <m:ctrlPr>
                          <a:rPr lang="en-US" sz="2400" i="1" spc="50">
                            <a:solidFill>
                              <a:schemeClr val="tx1"/>
                            </a:solidFill>
                            <a:effectLst/>
                            <a:latin typeface="Cambria Math"/>
                            <a:ea typeface="Times New Roman"/>
                            <a:cs typeface="Times New Roman"/>
                          </a:rPr>
                        </m:ctrlPr>
                      </m:sSubPr>
                      <m:e>
                        <m:r>
                          <a:rPr lang="en-US" sz="2400" b="1" i="1" spc="50">
                            <a:solidFill>
                              <a:schemeClr val="tx1"/>
                            </a:solidFill>
                            <a:effectLst/>
                            <a:latin typeface="Cambria Math"/>
                            <a:ea typeface="Times New Roman"/>
                            <a:cs typeface="Times New Roman"/>
                          </a:rPr>
                          <m:t>𝐚</m:t>
                        </m:r>
                      </m:e>
                      <m:sub>
                        <m:r>
                          <m:rPr>
                            <m:sty m:val="p"/>
                          </m:rPr>
                          <a:rPr lang="en-US" sz="2400" spc="50">
                            <a:solidFill>
                              <a:schemeClr val="tx1"/>
                            </a:solidFill>
                            <a:effectLst/>
                            <a:latin typeface="Cambria Math"/>
                            <a:ea typeface="Times New Roman"/>
                            <a:cs typeface="Times New Roman"/>
                          </a:rPr>
                          <m:t>z</m:t>
                        </m:r>
                      </m:sub>
                    </m:sSub>
                  </m:oMath>
                </a14:m>
                <a:r>
                  <a:rPr lang="en-US" sz="2400" spc="50" dirty="0">
                    <a:solidFill>
                      <a:schemeClr val="tx1"/>
                    </a:solidFill>
                    <a:effectLst/>
                    <a:latin typeface="Times New Roman"/>
                    <a:ea typeface="Times New Roman"/>
                    <a:cs typeface="Arial"/>
                  </a:rPr>
                  <a:t> </a:t>
                </a:r>
                <a:r>
                  <a:rPr lang="en-US" sz="2400" dirty="0">
                    <a:solidFill>
                      <a:schemeClr val="tx1"/>
                    </a:solidFill>
                    <a:effectLst/>
                    <a:latin typeface="Times New Roman"/>
                    <a:ea typeface="Times New Roman"/>
                    <a:cs typeface="Arial"/>
                  </a:rPr>
                  <a:t>are found to be:</a:t>
                </a:r>
                <a:endParaRPr lang="en-US" sz="2400" dirty="0">
                  <a:solidFill>
                    <a:schemeClr val="tx1"/>
                  </a:solidFill>
                  <a:ea typeface="Calibri"/>
                  <a:cs typeface="Arial"/>
                </a:endParaRPr>
              </a:p>
              <a:p>
                <a:pPr/>
                <a14:m>
                  <m:oMathPara xmlns:m="http://schemas.openxmlformats.org/officeDocument/2006/math">
                    <m:oMathParaPr>
                      <m:jc m:val="centerGroup"/>
                    </m:oMathParaPr>
                    <m:oMath xmlns:m="http://schemas.openxmlformats.org/officeDocument/2006/math">
                      <m:sSub>
                        <m:sSubPr>
                          <m:ctrlPr>
                            <a:rPr lang="en-US" sz="2400" i="1" spc="50">
                              <a:solidFill>
                                <a:schemeClr val="tx1"/>
                              </a:solidFill>
                              <a:effectLst/>
                              <a:latin typeface="Cambria Math"/>
                              <a:ea typeface="Times New Roman"/>
                              <a:cs typeface="Times New Roman"/>
                            </a:rPr>
                          </m:ctrlPr>
                        </m:sSubPr>
                        <m:e>
                          <m:r>
                            <a:rPr lang="en-US" sz="2400" b="1" i="1" spc="50">
                              <a:solidFill>
                                <a:schemeClr val="tx1"/>
                              </a:solidFill>
                              <a:effectLst/>
                              <a:latin typeface="Cambria Math"/>
                              <a:ea typeface="Times New Roman"/>
                              <a:cs typeface="Times New Roman"/>
                            </a:rPr>
                            <m:t>𝐚</m:t>
                          </m:r>
                        </m:e>
                        <m:sub>
                          <m:r>
                            <a:rPr lang="en-US" sz="2400" i="1" spc="50">
                              <a:solidFill>
                                <a:schemeClr val="tx1"/>
                              </a:solidFill>
                              <a:effectLst/>
                              <a:latin typeface="Cambria Math"/>
                              <a:ea typeface="Times New Roman"/>
                              <a:cs typeface="Times New Roman"/>
                            </a:rPr>
                            <m:t>𝑧</m:t>
                          </m:r>
                        </m:sub>
                      </m:sSub>
                      <m:r>
                        <a:rPr lang="en-US" sz="2400" i="1" spc="50">
                          <a:solidFill>
                            <a:schemeClr val="tx1"/>
                          </a:solidFill>
                          <a:effectLst/>
                          <a:latin typeface="Cambria Math"/>
                          <a:ea typeface="Times New Roman"/>
                          <a:cs typeface="Times New Roman"/>
                        </a:rPr>
                        <m:t> .</m:t>
                      </m:r>
                      <m:sSub>
                        <m:sSubPr>
                          <m:ctrlPr>
                            <a:rPr lang="en-US" sz="2400" i="1" spc="50">
                              <a:solidFill>
                                <a:schemeClr val="tx1"/>
                              </a:solidFill>
                              <a:effectLst/>
                              <a:latin typeface="Cambria Math"/>
                              <a:ea typeface="Times New Roman"/>
                              <a:cs typeface="Times New Roman"/>
                            </a:rPr>
                          </m:ctrlPr>
                        </m:sSubPr>
                        <m:e>
                          <m:r>
                            <a:rPr lang="en-US" sz="2400" b="1" i="1" spc="50">
                              <a:solidFill>
                                <a:schemeClr val="tx1"/>
                              </a:solidFill>
                              <a:effectLst/>
                              <a:latin typeface="Cambria Math"/>
                              <a:ea typeface="Times New Roman"/>
                              <a:cs typeface="Times New Roman"/>
                            </a:rPr>
                            <m:t>𝐚</m:t>
                          </m:r>
                        </m:e>
                        <m:sub>
                          <m:r>
                            <a:rPr lang="en-US" sz="2400" i="1" spc="50">
                              <a:solidFill>
                                <a:schemeClr val="tx1"/>
                              </a:solidFill>
                              <a:effectLst/>
                              <a:latin typeface="Cambria Math"/>
                              <a:ea typeface="Times New Roman"/>
                              <a:cs typeface="Times New Roman"/>
                            </a:rPr>
                            <m:t>𝑟</m:t>
                          </m:r>
                        </m:sub>
                      </m:sSub>
                      <m:r>
                        <a:rPr lang="en-US" sz="2400" i="1" spc="50">
                          <a:solidFill>
                            <a:schemeClr val="tx1"/>
                          </a:solidFill>
                          <a:effectLst/>
                          <a:latin typeface="Cambria Math"/>
                          <a:ea typeface="Times New Roman"/>
                          <a:cs typeface="Times New Roman"/>
                        </a:rPr>
                        <m:t>=</m:t>
                      </m:r>
                      <m:r>
                        <m:rPr>
                          <m:sty m:val="p"/>
                        </m:rPr>
                        <a:rPr lang="en-US" sz="2400" spc="50">
                          <a:solidFill>
                            <a:schemeClr val="tx1"/>
                          </a:solidFill>
                          <a:effectLst/>
                          <a:latin typeface="Cambria Math"/>
                          <a:ea typeface="Times New Roman"/>
                          <a:cs typeface="Times New Roman"/>
                        </a:rPr>
                        <m:t>cos</m:t>
                      </m:r>
                      <m:r>
                        <m:rPr>
                          <m:sty m:val="p"/>
                        </m:rPr>
                        <a:rPr lang="en-US" sz="2400" spc="50">
                          <a:solidFill>
                            <a:schemeClr val="tx1"/>
                          </a:solidFill>
                          <a:effectLst/>
                          <a:latin typeface="Cambria Math"/>
                          <a:ea typeface="Times New Roman"/>
                          <a:cs typeface="Times New Roman"/>
                        </a:rPr>
                        <m:t>θ</m:t>
                      </m:r>
                    </m:oMath>
                  </m:oMathPara>
                </a14:m>
                <a:endParaRPr lang="en-US" sz="2400" spc="50" dirty="0" smtClean="0">
                  <a:solidFill>
                    <a:schemeClr val="tx1"/>
                  </a:solidFill>
                  <a:effectLst/>
                  <a:latin typeface="Cambria Math"/>
                  <a:ea typeface="Times New Roman"/>
                  <a:cs typeface="Times New Roman"/>
                </a:endParaRPr>
              </a:p>
              <a:p>
                <a:pPr/>
                <a14:m>
                  <m:oMathPara xmlns:m="http://schemas.openxmlformats.org/officeDocument/2006/math">
                    <m:oMathParaPr>
                      <m:jc m:val="centerGroup"/>
                    </m:oMathParaPr>
                    <m:oMath xmlns:m="http://schemas.openxmlformats.org/officeDocument/2006/math">
                      <m:sSub>
                        <m:sSubPr>
                          <m:ctrlPr>
                            <a:rPr lang="en-US" sz="2400" i="1" spc="50">
                              <a:solidFill>
                                <a:schemeClr val="tx1"/>
                              </a:solidFill>
                              <a:effectLst/>
                              <a:latin typeface="Cambria Math"/>
                              <a:ea typeface="Times New Roman"/>
                              <a:cs typeface="Times New Roman"/>
                            </a:rPr>
                          </m:ctrlPr>
                        </m:sSubPr>
                        <m:e>
                          <m:r>
                            <a:rPr lang="en-US" sz="2400" b="1" i="1" spc="50">
                              <a:solidFill>
                                <a:schemeClr val="tx1"/>
                              </a:solidFill>
                              <a:effectLst/>
                              <a:latin typeface="Cambria Math"/>
                              <a:ea typeface="Times New Roman"/>
                              <a:cs typeface="Times New Roman"/>
                            </a:rPr>
                            <m:t>𝐚</m:t>
                          </m:r>
                        </m:e>
                        <m:sub>
                          <m:r>
                            <a:rPr lang="en-US" sz="2400" i="1" spc="50">
                              <a:solidFill>
                                <a:schemeClr val="tx1"/>
                              </a:solidFill>
                              <a:effectLst/>
                              <a:latin typeface="Cambria Math"/>
                              <a:ea typeface="Times New Roman"/>
                              <a:cs typeface="Times New Roman"/>
                            </a:rPr>
                            <m:t>𝑧</m:t>
                          </m:r>
                        </m:sub>
                      </m:sSub>
                      <m:r>
                        <a:rPr lang="en-US" sz="2400" i="1" spc="50">
                          <a:solidFill>
                            <a:schemeClr val="tx1"/>
                          </a:solidFill>
                          <a:effectLst/>
                          <a:latin typeface="Cambria Math"/>
                          <a:ea typeface="Times New Roman"/>
                          <a:cs typeface="Times New Roman"/>
                        </a:rPr>
                        <m:t> .</m:t>
                      </m:r>
                      <m:sSub>
                        <m:sSubPr>
                          <m:ctrlPr>
                            <a:rPr lang="en-US" sz="2400" i="1" spc="50">
                              <a:solidFill>
                                <a:schemeClr val="tx1"/>
                              </a:solidFill>
                              <a:effectLst/>
                              <a:latin typeface="Cambria Math"/>
                              <a:ea typeface="Times New Roman"/>
                              <a:cs typeface="Times New Roman"/>
                            </a:rPr>
                          </m:ctrlPr>
                        </m:sSubPr>
                        <m:e>
                          <m:r>
                            <a:rPr lang="en-US" sz="2400" b="1" i="1" spc="50">
                              <a:solidFill>
                                <a:schemeClr val="tx1"/>
                              </a:solidFill>
                              <a:effectLst/>
                              <a:latin typeface="Cambria Math"/>
                              <a:ea typeface="Times New Roman"/>
                              <a:cs typeface="Times New Roman"/>
                            </a:rPr>
                            <m:t>𝐚</m:t>
                          </m:r>
                        </m:e>
                        <m:sub>
                          <m:r>
                            <a:rPr lang="en-US" sz="2400" i="1" spc="50">
                              <a:solidFill>
                                <a:schemeClr val="tx1"/>
                              </a:solidFill>
                              <a:effectLst/>
                              <a:latin typeface="Cambria Math"/>
                              <a:ea typeface="Times New Roman"/>
                              <a:cs typeface="Times New Roman"/>
                            </a:rPr>
                            <m:t>𝜃</m:t>
                          </m:r>
                        </m:sub>
                      </m:sSub>
                      <m:r>
                        <a:rPr lang="en-US" sz="2400" i="1" spc="50">
                          <a:solidFill>
                            <a:schemeClr val="tx1"/>
                          </a:solidFill>
                          <a:effectLst/>
                          <a:latin typeface="Cambria Math"/>
                          <a:ea typeface="Times New Roman"/>
                          <a:cs typeface="Times New Roman"/>
                        </a:rPr>
                        <m:t>=−</m:t>
                      </m:r>
                      <m:r>
                        <m:rPr>
                          <m:sty m:val="p"/>
                        </m:rPr>
                        <a:rPr lang="en-US" sz="2400" spc="50">
                          <a:solidFill>
                            <a:schemeClr val="tx1"/>
                          </a:solidFill>
                          <a:effectLst/>
                          <a:latin typeface="Cambria Math"/>
                          <a:ea typeface="Times New Roman"/>
                          <a:cs typeface="Times New Roman"/>
                        </a:rPr>
                        <m:t>sin</m:t>
                      </m:r>
                      <m:r>
                        <m:rPr>
                          <m:sty m:val="p"/>
                        </m:rPr>
                        <a:rPr lang="en-US" sz="2400" spc="50">
                          <a:solidFill>
                            <a:schemeClr val="tx1"/>
                          </a:solidFill>
                          <a:effectLst/>
                          <a:latin typeface="Cambria Math"/>
                          <a:ea typeface="Times New Roman"/>
                          <a:cs typeface="Times New Roman"/>
                        </a:rPr>
                        <m:t>θ</m:t>
                      </m:r>
                    </m:oMath>
                  </m:oMathPara>
                </a14:m>
                <a:endParaRPr lang="en-US" sz="2400" spc="50" dirty="0" smtClean="0">
                  <a:solidFill>
                    <a:schemeClr val="tx1"/>
                  </a:solidFill>
                  <a:effectLst/>
                  <a:latin typeface="Cambria Math"/>
                  <a:ea typeface="Times New Roman"/>
                  <a:cs typeface="Times New Roman"/>
                </a:endParaRPr>
              </a:p>
              <a:p>
                <a:pPr/>
                <a14:m>
                  <m:oMathPara xmlns:m="http://schemas.openxmlformats.org/officeDocument/2006/math">
                    <m:oMathParaPr>
                      <m:jc m:val="centerGroup"/>
                    </m:oMathParaPr>
                    <m:oMath xmlns:m="http://schemas.openxmlformats.org/officeDocument/2006/math">
                      <m:sSub>
                        <m:sSubPr>
                          <m:ctrlPr>
                            <a:rPr lang="en-US" sz="2400" i="1" spc="50">
                              <a:solidFill>
                                <a:schemeClr val="tx1"/>
                              </a:solidFill>
                              <a:effectLst/>
                              <a:latin typeface="Cambria Math"/>
                              <a:ea typeface="Times New Roman"/>
                              <a:cs typeface="Times New Roman"/>
                            </a:rPr>
                          </m:ctrlPr>
                        </m:sSubPr>
                        <m:e>
                          <m:r>
                            <a:rPr lang="en-US" sz="2400" b="1" i="1" spc="50">
                              <a:solidFill>
                                <a:schemeClr val="tx1"/>
                              </a:solidFill>
                              <a:effectLst/>
                              <a:latin typeface="Cambria Math"/>
                              <a:ea typeface="Times New Roman"/>
                              <a:cs typeface="Times New Roman"/>
                            </a:rPr>
                            <m:t>𝐚</m:t>
                          </m:r>
                        </m:e>
                        <m:sub>
                          <m:r>
                            <a:rPr lang="en-US" sz="2400" i="1" spc="50">
                              <a:solidFill>
                                <a:schemeClr val="tx1"/>
                              </a:solidFill>
                              <a:effectLst/>
                              <a:latin typeface="Cambria Math"/>
                              <a:ea typeface="Times New Roman"/>
                              <a:cs typeface="Times New Roman"/>
                            </a:rPr>
                            <m:t>𝑧</m:t>
                          </m:r>
                        </m:sub>
                      </m:sSub>
                      <m:r>
                        <a:rPr lang="en-US" sz="2400" i="1" spc="50">
                          <a:solidFill>
                            <a:schemeClr val="tx1"/>
                          </a:solidFill>
                          <a:effectLst/>
                          <a:latin typeface="Cambria Math"/>
                          <a:ea typeface="Times New Roman"/>
                          <a:cs typeface="Times New Roman"/>
                        </a:rPr>
                        <m:t> .</m:t>
                      </m:r>
                      <m:sSub>
                        <m:sSubPr>
                          <m:ctrlPr>
                            <a:rPr lang="en-US" sz="2400" i="1" spc="50">
                              <a:solidFill>
                                <a:schemeClr val="tx1"/>
                              </a:solidFill>
                              <a:effectLst/>
                              <a:latin typeface="Cambria Math"/>
                              <a:ea typeface="Times New Roman"/>
                              <a:cs typeface="Times New Roman"/>
                            </a:rPr>
                          </m:ctrlPr>
                        </m:sSubPr>
                        <m:e>
                          <m:r>
                            <a:rPr lang="en-US" sz="2400" b="1" i="1" spc="50">
                              <a:solidFill>
                                <a:schemeClr val="tx1"/>
                              </a:solidFill>
                              <a:effectLst/>
                              <a:latin typeface="Cambria Math"/>
                              <a:ea typeface="Times New Roman"/>
                              <a:cs typeface="Times New Roman"/>
                            </a:rPr>
                            <m:t>𝐚</m:t>
                          </m:r>
                        </m:e>
                        <m:sub>
                          <m:r>
                            <a:rPr lang="en-US" sz="2400" i="1" spc="100">
                              <a:solidFill>
                                <a:schemeClr val="tx1"/>
                              </a:solidFill>
                              <a:effectLst/>
                              <a:latin typeface="Cambria Math"/>
                              <a:ea typeface="Times New Roman"/>
                              <a:cs typeface="Times New Roman"/>
                            </a:rPr>
                            <m:t>𝜙</m:t>
                          </m:r>
                        </m:sub>
                      </m:sSub>
                      <m:r>
                        <a:rPr lang="en-US" sz="2400" i="1" spc="50">
                          <a:solidFill>
                            <a:schemeClr val="tx1"/>
                          </a:solidFill>
                          <a:effectLst/>
                          <a:latin typeface="Cambria Math"/>
                          <a:ea typeface="Times New Roman"/>
                          <a:cs typeface="Times New Roman"/>
                        </a:rPr>
                        <m:t>=</m:t>
                      </m:r>
                      <m:r>
                        <a:rPr lang="en-US" sz="2400" i="1" spc="50">
                          <a:solidFill>
                            <a:schemeClr val="tx1"/>
                          </a:solidFill>
                          <a:effectLst/>
                          <a:latin typeface="Cambria Math"/>
                          <a:ea typeface="Times New Roman"/>
                          <a:cs typeface="Times New Roman"/>
                        </a:rPr>
                        <m:t>0</m:t>
                      </m:r>
                    </m:oMath>
                  </m:oMathPara>
                </a14:m>
                <a:endParaRPr lang="ar-IQ" sz="2400"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0" y="3356992"/>
                <a:ext cx="9144000" cy="3501008"/>
              </a:xfrm>
              <a:prstGeom prst="roundRect">
                <a:avLst/>
              </a:prstGeom>
              <a:blipFill rotWithShape="1">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12947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ctr">
              <a:buNone/>
            </a:pPr>
            <a:endParaRPr lang="ar-IQ" dirty="0"/>
          </a:p>
        </p:txBody>
      </p:sp>
      <p:sp>
        <p:nvSpPr>
          <p:cNvPr id="4" name="Oval 3"/>
          <p:cNvSpPr/>
          <p:nvPr/>
        </p:nvSpPr>
        <p:spPr>
          <a:xfrm>
            <a:off x="0" y="0"/>
            <a:ext cx="9144000" cy="7920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solidFill>
                  <a:schemeClr val="tx1"/>
                </a:solidFill>
              </a:rPr>
              <a:t>1.10 Differential, volume, surface, and line elements</a:t>
            </a:r>
            <a:endParaRPr lang="ar-IQ" sz="2400" dirty="0">
              <a:solidFill>
                <a:schemeClr val="tx1"/>
              </a:solidFill>
            </a:endParaRPr>
          </a:p>
        </p:txBody>
      </p:sp>
      <p:sp>
        <p:nvSpPr>
          <p:cNvPr id="5" name="Rectangle 4"/>
          <p:cNvSpPr/>
          <p:nvPr/>
        </p:nvSpPr>
        <p:spPr>
          <a:xfrm>
            <a:off x="13387" y="792088"/>
            <a:ext cx="9144000" cy="6120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solidFill>
                  <a:srgbClr val="FF0000"/>
                </a:solidFill>
                <a:latin typeface="Times New Roman"/>
                <a:ea typeface="Times New Roman"/>
              </a:rPr>
              <a:t>1.10.1 In the Cartesian coordinate system</a:t>
            </a:r>
            <a:endParaRPr lang="ar-IQ" sz="3600" dirty="0"/>
          </a:p>
        </p:txBody>
      </p:sp>
      <mc:AlternateContent xmlns:mc="http://schemas.openxmlformats.org/markup-compatibility/2006" xmlns:a14="http://schemas.microsoft.com/office/drawing/2010/main">
        <mc:Choice Requires="a14">
          <p:sp>
            <p:nvSpPr>
              <p:cNvPr id="6" name="Rounded Rectangle 5"/>
              <p:cNvSpPr/>
              <p:nvPr/>
            </p:nvSpPr>
            <p:spPr>
              <a:xfrm>
                <a:off x="13387" y="1404156"/>
                <a:ext cx="9144000" cy="545384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rtl="0"/>
                <a:r>
                  <a:rPr lang="en-US" sz="3600" dirty="0" smtClean="0">
                    <a:solidFill>
                      <a:schemeClr val="tx1"/>
                    </a:solidFill>
                    <a:cs typeface="+mj-cs"/>
                  </a:rPr>
                  <a:t>If we visualize three planes intersecting at the general point </a:t>
                </a:r>
                <a14:m>
                  <m:oMath xmlns:m="http://schemas.openxmlformats.org/officeDocument/2006/math">
                    <m:r>
                      <a:rPr lang="en-US" sz="3600" i="1">
                        <a:solidFill>
                          <a:schemeClr val="tx1"/>
                        </a:solidFill>
                        <a:latin typeface="Cambria Math"/>
                        <a:cs typeface="+mj-cs"/>
                      </a:rPr>
                      <m:t>𝑃</m:t>
                    </m:r>
                  </m:oMath>
                </a14:m>
                <a:r>
                  <a:rPr lang="en-US" sz="3600" dirty="0">
                    <a:solidFill>
                      <a:schemeClr val="tx1"/>
                    </a:solidFill>
                    <a:cs typeface="+mj-cs"/>
                  </a:rPr>
                  <a:t>, whose coor­dinates are </a:t>
                </a:r>
                <a14:m>
                  <m:oMath xmlns:m="http://schemas.openxmlformats.org/officeDocument/2006/math">
                    <m:r>
                      <a:rPr lang="en-US" sz="3600" i="1">
                        <a:solidFill>
                          <a:schemeClr val="tx1"/>
                        </a:solidFill>
                        <a:latin typeface="Cambria Math"/>
                        <a:cs typeface="+mj-cs"/>
                      </a:rPr>
                      <m:t>𝑥</m:t>
                    </m:r>
                  </m:oMath>
                </a14:m>
                <a:r>
                  <a:rPr lang="en-US" sz="3600" i="1" dirty="0">
                    <a:solidFill>
                      <a:schemeClr val="tx1"/>
                    </a:solidFill>
                    <a:cs typeface="+mj-cs"/>
                  </a:rPr>
                  <a:t>, </a:t>
                </a:r>
                <a14:m>
                  <m:oMath xmlns:m="http://schemas.openxmlformats.org/officeDocument/2006/math">
                    <m:r>
                      <a:rPr lang="en-US" sz="3600" i="1">
                        <a:solidFill>
                          <a:schemeClr val="tx1"/>
                        </a:solidFill>
                        <a:latin typeface="Cambria Math"/>
                        <a:cs typeface="+mj-cs"/>
                      </a:rPr>
                      <m:t>𝑦</m:t>
                    </m:r>
                  </m:oMath>
                </a14:m>
                <a:r>
                  <a:rPr lang="en-US" sz="3600" dirty="0">
                    <a:solidFill>
                      <a:schemeClr val="tx1"/>
                    </a:solidFill>
                    <a:cs typeface="+mj-cs"/>
                  </a:rPr>
                  <a:t> and </a:t>
                </a:r>
                <a14:m>
                  <m:oMath xmlns:m="http://schemas.openxmlformats.org/officeDocument/2006/math">
                    <m:r>
                      <a:rPr lang="en-US" sz="3600" i="1">
                        <a:solidFill>
                          <a:schemeClr val="tx1"/>
                        </a:solidFill>
                        <a:latin typeface="Cambria Math"/>
                        <a:cs typeface="+mj-cs"/>
                      </a:rPr>
                      <m:t>𝑧</m:t>
                    </m:r>
                  </m:oMath>
                </a14:m>
                <a:r>
                  <a:rPr lang="en-US" sz="3600" dirty="0">
                    <a:solidFill>
                      <a:schemeClr val="tx1"/>
                    </a:solidFill>
                    <a:cs typeface="+mj-cs"/>
                  </a:rPr>
                  <a:t>, we may increase each coordinate value by a differential amount and obtain three slightly displaced planes intersecting at point </a:t>
                </a:r>
                <a14:m>
                  <m:oMath xmlns:m="http://schemas.openxmlformats.org/officeDocument/2006/math">
                    <m:r>
                      <a:rPr lang="en-US" sz="3600" i="1">
                        <a:solidFill>
                          <a:schemeClr val="tx1"/>
                        </a:solidFill>
                        <a:latin typeface="Cambria Math"/>
                        <a:cs typeface="+mj-cs"/>
                      </a:rPr>
                      <m:t>𝑃</m:t>
                    </m:r>
                    <m:r>
                      <a:rPr lang="en-US" sz="3600" i="1">
                        <a:solidFill>
                          <a:schemeClr val="tx1"/>
                        </a:solidFill>
                        <a:latin typeface="Cambria Math"/>
                        <a:cs typeface="+mj-cs"/>
                      </a:rPr>
                      <m:t>′</m:t>
                    </m:r>
                  </m:oMath>
                </a14:m>
                <a:r>
                  <a:rPr lang="en-US" sz="3600" dirty="0">
                    <a:solidFill>
                      <a:schemeClr val="tx1"/>
                    </a:solidFill>
                    <a:cs typeface="+mj-cs"/>
                  </a:rPr>
                  <a:t> whose coordinates are </a:t>
                </a:r>
                <a14:m>
                  <m:oMath xmlns:m="http://schemas.openxmlformats.org/officeDocument/2006/math">
                    <m:r>
                      <a:rPr lang="en-US" sz="3600" i="1">
                        <a:solidFill>
                          <a:schemeClr val="tx1"/>
                        </a:solidFill>
                        <a:latin typeface="Cambria Math"/>
                        <a:cs typeface="+mj-cs"/>
                      </a:rPr>
                      <m:t>𝑥</m:t>
                    </m:r>
                    <m:r>
                      <a:rPr lang="en-US" sz="3600" i="1">
                        <a:solidFill>
                          <a:schemeClr val="tx1"/>
                        </a:solidFill>
                        <a:latin typeface="Cambria Math"/>
                        <a:cs typeface="+mj-cs"/>
                      </a:rPr>
                      <m:t>+</m:t>
                    </m:r>
                    <m:r>
                      <a:rPr lang="en-US" sz="3600" i="1">
                        <a:solidFill>
                          <a:schemeClr val="tx1"/>
                        </a:solidFill>
                        <a:latin typeface="Cambria Math"/>
                        <a:cs typeface="+mj-cs"/>
                      </a:rPr>
                      <m:t>𝑑𝑥</m:t>
                    </m:r>
                  </m:oMath>
                </a14:m>
                <a:r>
                  <a:rPr lang="en-US" sz="3600" dirty="0">
                    <a:solidFill>
                      <a:schemeClr val="tx1"/>
                    </a:solidFill>
                    <a:cs typeface="+mj-cs"/>
                  </a:rPr>
                  <a:t>,</a:t>
                </a:r>
                <a:r>
                  <a:rPr lang="en-US" sz="3600" i="1" dirty="0">
                    <a:solidFill>
                      <a:schemeClr val="tx1"/>
                    </a:solidFill>
                    <a:cs typeface="+mj-cs"/>
                  </a:rPr>
                  <a:t> </a:t>
                </a:r>
                <a14:m>
                  <m:oMath xmlns:m="http://schemas.openxmlformats.org/officeDocument/2006/math">
                    <m:r>
                      <a:rPr lang="en-US" sz="3600" i="1">
                        <a:solidFill>
                          <a:schemeClr val="tx1"/>
                        </a:solidFill>
                        <a:latin typeface="Cambria Math"/>
                        <a:cs typeface="+mj-cs"/>
                      </a:rPr>
                      <m:t>𝑦</m:t>
                    </m:r>
                    <m:r>
                      <a:rPr lang="en-US" sz="3600" i="1">
                        <a:solidFill>
                          <a:schemeClr val="tx1"/>
                        </a:solidFill>
                        <a:latin typeface="Cambria Math"/>
                        <a:cs typeface="+mj-cs"/>
                      </a:rPr>
                      <m:t>+</m:t>
                    </m:r>
                    <m:r>
                      <a:rPr lang="en-US" sz="3600" i="1">
                        <a:solidFill>
                          <a:schemeClr val="tx1"/>
                        </a:solidFill>
                        <a:latin typeface="Cambria Math"/>
                        <a:cs typeface="+mj-cs"/>
                      </a:rPr>
                      <m:t>𝑑𝑦</m:t>
                    </m:r>
                  </m:oMath>
                </a14:m>
                <a:r>
                  <a:rPr lang="en-US" sz="3600" dirty="0">
                    <a:solidFill>
                      <a:schemeClr val="tx1"/>
                    </a:solidFill>
                    <a:cs typeface="+mj-cs"/>
                  </a:rPr>
                  <a:t>, and </a:t>
                </a:r>
                <a14:m>
                  <m:oMath xmlns:m="http://schemas.openxmlformats.org/officeDocument/2006/math">
                    <m:r>
                      <a:rPr lang="en-US" sz="3600" i="1">
                        <a:solidFill>
                          <a:schemeClr val="tx1"/>
                        </a:solidFill>
                        <a:latin typeface="Cambria Math"/>
                        <a:cs typeface="+mj-cs"/>
                      </a:rPr>
                      <m:t>𝑧</m:t>
                    </m:r>
                    <m:r>
                      <a:rPr lang="en-US" sz="3600" i="1">
                        <a:solidFill>
                          <a:schemeClr val="tx1"/>
                        </a:solidFill>
                        <a:latin typeface="Cambria Math"/>
                        <a:cs typeface="+mj-cs"/>
                      </a:rPr>
                      <m:t>+</m:t>
                    </m:r>
                    <m:r>
                      <a:rPr lang="en-US" sz="3600" i="1">
                        <a:solidFill>
                          <a:schemeClr val="tx1"/>
                        </a:solidFill>
                        <a:latin typeface="Cambria Math"/>
                        <a:cs typeface="+mj-cs"/>
                      </a:rPr>
                      <m:t>𝑑𝑧</m:t>
                    </m:r>
                  </m:oMath>
                </a14:m>
                <a:endParaRPr lang="ar-IQ" sz="3600" dirty="0">
                  <a:solidFill>
                    <a:schemeClr val="tx1"/>
                  </a:solidFill>
                  <a:cs typeface="+mj-cs"/>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13387" y="1404156"/>
                <a:ext cx="9144000" cy="5453844"/>
              </a:xfrm>
              <a:prstGeom prst="round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45114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a:solidFill>
                <a:schemeClr val="accent3">
                  <a:lumMod val="20000"/>
                  <a:lumOff val="80000"/>
                </a:schemeClr>
              </a:solidFill>
            </p:spPr>
            <p:txBody>
              <a:bodyPr/>
              <a:lstStyle/>
              <a:p>
                <a:pPr marL="0" indent="0" algn="l" rtl="0">
                  <a:buNone/>
                </a:pPr>
                <a:endParaRPr lang="en-US" dirty="0" smtClean="0"/>
              </a:p>
              <a:p>
                <a:pPr marL="0" indent="0" algn="l" rtl="0">
                  <a:buNone/>
                </a:pPr>
                <a:endParaRPr lang="en-US" dirty="0"/>
              </a:p>
              <a:p>
                <a:pPr marL="0" indent="0" algn="just" rtl="0">
                  <a:buNone/>
                </a:pPr>
                <a:endParaRPr lang="en-US" dirty="0" smtClean="0">
                  <a:effectLst/>
                  <a:latin typeface="Times New Roman"/>
                  <a:ea typeface="Calibri"/>
                </a:endParaRPr>
              </a:p>
              <a:p>
                <a:pPr marL="0" indent="0" algn="just" rtl="0">
                  <a:buNone/>
                </a:pPr>
                <a:endParaRPr lang="en-US" dirty="0">
                  <a:latin typeface="Times New Roman"/>
                  <a:ea typeface="Calibri"/>
                </a:endParaRPr>
              </a:p>
              <a:p>
                <a:pPr marL="0" indent="0" algn="just" rtl="0">
                  <a:buNone/>
                </a:pPr>
                <a:endParaRPr lang="en-US" dirty="0" smtClean="0">
                  <a:effectLst/>
                  <a:latin typeface="Times New Roman"/>
                  <a:ea typeface="Calibri"/>
                </a:endParaRPr>
              </a:p>
              <a:p>
                <a:pPr marL="0" indent="0" algn="just" rtl="0">
                  <a:buNone/>
                </a:pPr>
                <a:r>
                  <a:rPr lang="en-US" dirty="0" smtClean="0">
                    <a:effectLst/>
                    <a:latin typeface="Times New Roman"/>
                    <a:ea typeface="Calibri"/>
                  </a:rPr>
                  <a:t>Using the circular cylindrical coordinate system when we are dealing with problems having cylindrical symmetry. </a:t>
                </a:r>
              </a:p>
              <a:p>
                <a:pPr marL="0" indent="0" algn="just" rtl="0">
                  <a:buNone/>
                </a:pPr>
                <a:r>
                  <a:rPr lang="en-US" dirty="0" smtClean="0">
                    <a:effectLst/>
                    <a:latin typeface="Times New Roman"/>
                    <a:ea typeface="Calibri"/>
                  </a:rPr>
                  <a:t>A point </a:t>
                </a:r>
                <a14:m>
                  <m:oMath xmlns:m="http://schemas.openxmlformats.org/officeDocument/2006/math">
                    <m:r>
                      <a:rPr lang="en-US" i="1">
                        <a:effectLst/>
                        <a:latin typeface="Cambria Math"/>
                        <a:ea typeface="Calibri"/>
                        <a:cs typeface="Times New Roman"/>
                      </a:rPr>
                      <m:t>𝑃</m:t>
                    </m:r>
                  </m:oMath>
                </a14:m>
                <a:r>
                  <a:rPr lang="en-US" dirty="0">
                    <a:effectLst/>
                    <a:latin typeface="Times New Roman"/>
                    <a:ea typeface="Calibri"/>
                  </a:rPr>
                  <a:t> in cylindrical coordinates is represented as (</a:t>
                </a:r>
                <a14:m>
                  <m:oMath xmlns:m="http://schemas.openxmlformats.org/officeDocument/2006/math">
                    <m:r>
                      <a:rPr lang="en-US" i="1">
                        <a:effectLst/>
                        <a:latin typeface="Cambria Math"/>
                        <a:ea typeface="Calibri"/>
                        <a:cs typeface="Times New Roman"/>
                      </a:rPr>
                      <m:t>𝜌</m:t>
                    </m:r>
                    <m:r>
                      <a:rPr lang="en-US" i="1">
                        <a:effectLst/>
                        <a:latin typeface="Cambria Math"/>
                        <a:ea typeface="Calibri"/>
                        <a:cs typeface="Times New Roman"/>
                      </a:rPr>
                      <m:t>, </m:t>
                    </m:r>
                    <m:r>
                      <a:rPr lang="en-US" i="1">
                        <a:effectLst/>
                        <a:latin typeface="Cambria Math"/>
                        <a:ea typeface="Calibri"/>
                        <a:cs typeface="Times New Roman"/>
                      </a:rPr>
                      <m:t>𝜙</m:t>
                    </m:r>
                    <m:r>
                      <a:rPr lang="en-US" i="1">
                        <a:effectLst/>
                        <a:latin typeface="Cambria Math"/>
                        <a:ea typeface="Calibri"/>
                        <a:cs typeface="Times New Roman"/>
                      </a:rPr>
                      <m:t>, </m:t>
                    </m:r>
                    <m:r>
                      <a:rPr lang="en-US" i="1">
                        <a:effectLst/>
                        <a:latin typeface="Cambria Math"/>
                        <a:ea typeface="Calibri"/>
                        <a:cs typeface="Times New Roman"/>
                      </a:rPr>
                      <m:t>𝑧</m:t>
                    </m:r>
                  </m:oMath>
                </a14:m>
                <a:r>
                  <a:rPr lang="en-US" dirty="0">
                    <a:effectLst/>
                    <a:latin typeface="Times New Roman"/>
                    <a:ea typeface="Calibri"/>
                  </a:rPr>
                  <a:t>) </a:t>
                </a:r>
                <a:endParaRPr lang="en-US" dirty="0" smtClean="0">
                  <a:effectLst/>
                  <a:latin typeface="Times New Roman"/>
                  <a:ea typeface="Calibri"/>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r="-1667"/>
                </a:stretch>
              </a:blipFill>
            </p:spPr>
            <p:txBody>
              <a:bodyPr/>
              <a:lstStyle/>
              <a:p>
                <a:r>
                  <a:rPr lang="ar-IQ">
                    <a:noFill/>
                  </a:rPr>
                  <a:t> </a:t>
                </a:r>
              </a:p>
            </p:txBody>
          </p:sp>
        </mc:Fallback>
      </mc:AlternateContent>
      <p:sp>
        <p:nvSpPr>
          <p:cNvPr id="6" name="Oval 5"/>
          <p:cNvSpPr/>
          <p:nvPr/>
        </p:nvSpPr>
        <p:spPr>
          <a:xfrm>
            <a:off x="-13387" y="0"/>
            <a:ext cx="9144000" cy="8640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lnSpc>
                <a:spcPct val="150000"/>
              </a:lnSpc>
              <a:spcBef>
                <a:spcPts val="1200"/>
              </a:spcBef>
              <a:spcAft>
                <a:spcPts val="0"/>
              </a:spcAft>
            </a:pPr>
            <a:r>
              <a:rPr lang="en-US" sz="2800" dirty="0" smtClean="0">
                <a:solidFill>
                  <a:srgbClr val="FF0000"/>
                </a:solidFill>
                <a:effectLst/>
                <a:latin typeface="Times New Roman"/>
                <a:ea typeface="Batang"/>
                <a:cs typeface="Arial"/>
              </a:rPr>
              <a:t>1.8 OTHER COORDINATE SYSTEM</a:t>
            </a:r>
            <a:endParaRPr lang="en-US" sz="2800" dirty="0">
              <a:ea typeface="Calibri"/>
              <a:cs typeface="Arial"/>
            </a:endParaRPr>
          </a:p>
        </p:txBody>
      </p:sp>
      <mc:AlternateContent xmlns:mc="http://schemas.openxmlformats.org/markup-compatibility/2006" xmlns:a14="http://schemas.microsoft.com/office/drawing/2010/main">
        <mc:Choice Requires="a14">
          <p:sp>
            <p:nvSpPr>
              <p:cNvPr id="7" name="Rectangle 6"/>
              <p:cNvSpPr/>
              <p:nvPr/>
            </p:nvSpPr>
            <p:spPr>
              <a:xfrm>
                <a:off x="13387" y="864096"/>
                <a:ext cx="9130613" cy="151216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spcBef>
                    <a:spcPct val="20000"/>
                  </a:spcBef>
                </a:pPr>
                <a:r>
                  <a:rPr lang="en-US" sz="3200" dirty="0">
                    <a:solidFill>
                      <a:prstClr val="black"/>
                    </a:solidFill>
                  </a:rPr>
                  <a:t>1.8.1 CIRCULAR CYLINDRICAL COORDINATE SYSTEM (</a:t>
                </a:r>
                <a14:m>
                  <m:oMath xmlns:m="http://schemas.openxmlformats.org/officeDocument/2006/math">
                    <m:r>
                      <a:rPr lang="en-US" sz="3200" i="1">
                        <a:solidFill>
                          <a:prstClr val="black"/>
                        </a:solidFill>
                        <a:latin typeface="Cambria Math"/>
                      </a:rPr>
                      <m:t>𝜌</m:t>
                    </m:r>
                    <m:r>
                      <a:rPr lang="en-US" sz="3200" i="1">
                        <a:solidFill>
                          <a:prstClr val="black"/>
                        </a:solidFill>
                        <a:latin typeface="Cambria Math"/>
                      </a:rPr>
                      <m:t>, </m:t>
                    </m:r>
                    <m:r>
                      <a:rPr lang="en-US" sz="3200" i="1">
                        <a:solidFill>
                          <a:prstClr val="black"/>
                        </a:solidFill>
                        <a:latin typeface="Cambria Math"/>
                      </a:rPr>
                      <m:t>𝜙</m:t>
                    </m:r>
                    <m:r>
                      <a:rPr lang="en-US" sz="3200" i="1">
                        <a:solidFill>
                          <a:prstClr val="black"/>
                        </a:solidFill>
                        <a:latin typeface="Cambria Math"/>
                      </a:rPr>
                      <m:t>, </m:t>
                    </m:r>
                    <m:r>
                      <a:rPr lang="en-US" sz="3200" i="1">
                        <a:solidFill>
                          <a:prstClr val="black"/>
                        </a:solidFill>
                        <a:latin typeface="Cambria Math"/>
                      </a:rPr>
                      <m:t>𝑧</m:t>
                    </m:r>
                  </m:oMath>
                </a14:m>
                <a:r>
                  <a:rPr lang="en-US" sz="3200" dirty="0">
                    <a:solidFill>
                      <a:prstClr val="black"/>
                    </a:solidFill>
                  </a:rPr>
                  <a:t>)</a:t>
                </a:r>
              </a:p>
            </p:txBody>
          </p:sp>
        </mc:Choice>
        <mc:Fallback xmlns="">
          <p:sp>
            <p:nvSpPr>
              <p:cNvPr id="7" name="Rectangle 6"/>
              <p:cNvSpPr>
                <a:spLocks noRot="1" noChangeAspect="1" noMove="1" noResize="1" noEditPoints="1" noAdjustHandles="1" noChangeArrowheads="1" noChangeShapeType="1" noTextEdit="1"/>
              </p:cNvSpPr>
              <p:nvPr/>
            </p:nvSpPr>
            <p:spPr>
              <a:xfrm>
                <a:off x="13387" y="864096"/>
                <a:ext cx="9130613" cy="1512168"/>
              </a:xfrm>
              <a:prstGeom prst="rect">
                <a:avLst/>
              </a:prstGeom>
              <a:blipFill rotWithShape="1">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215219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ctr">
              <a:buNone/>
            </a:pPr>
            <a:endParaRPr lang="ar-IQ" dirty="0"/>
          </a:p>
        </p:txBody>
      </p:sp>
      <p:sp>
        <p:nvSpPr>
          <p:cNvPr id="4" name="Oval 3"/>
          <p:cNvSpPr/>
          <p:nvPr/>
        </p:nvSpPr>
        <p:spPr>
          <a:xfrm>
            <a:off x="0" y="0"/>
            <a:ext cx="9144000" cy="10527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spcAft>
                <a:spcPts val="0"/>
              </a:spcAft>
            </a:pPr>
            <a:r>
              <a:rPr lang="en-US" sz="2400" dirty="0">
                <a:solidFill>
                  <a:schemeClr val="tx1"/>
                </a:solidFill>
                <a:latin typeface="Times New Roman"/>
                <a:ea typeface="Times New Roman"/>
                <a:cs typeface="Arial"/>
              </a:rPr>
              <a:t>The six planes define a rectangular parallelepiped whose </a:t>
            </a:r>
            <a:endParaRPr lang="en-US" sz="2400" dirty="0">
              <a:solidFill>
                <a:schemeClr val="tx1"/>
              </a:solidFill>
              <a:ea typeface="Calibri"/>
              <a:cs typeface="Arial"/>
            </a:endParaRPr>
          </a:p>
        </p:txBody>
      </p:sp>
      <mc:AlternateContent xmlns:mc="http://schemas.openxmlformats.org/markup-compatibility/2006" xmlns:a14="http://schemas.microsoft.com/office/drawing/2010/main">
        <mc:Choice Requires="a14">
          <p:sp>
            <p:nvSpPr>
              <p:cNvPr id="5" name="Rounded Rectangle 4"/>
              <p:cNvSpPr/>
              <p:nvPr/>
            </p:nvSpPr>
            <p:spPr>
              <a:xfrm>
                <a:off x="0" y="1052736"/>
                <a:ext cx="9144000" cy="5805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lnSpc>
                    <a:spcPct val="150000"/>
                  </a:lnSpc>
                  <a:spcBef>
                    <a:spcPts val="1200"/>
                  </a:spcBef>
                  <a:spcAft>
                    <a:spcPts val="1000"/>
                  </a:spcAft>
                </a:pPr>
                <a:r>
                  <a:rPr lang="en-US" sz="2800" dirty="0" smtClean="0">
                    <a:solidFill>
                      <a:schemeClr val="tx1"/>
                    </a:solidFill>
                    <a:latin typeface="Times New Roman"/>
                    <a:ea typeface="Calibri"/>
                    <a:cs typeface="Arial"/>
                  </a:rPr>
                  <a:t>(1)</a:t>
                </a:r>
                <a:r>
                  <a:rPr lang="en-US" sz="2800" dirty="0">
                    <a:solidFill>
                      <a:schemeClr val="tx1"/>
                    </a:solidFill>
                    <a:effectLst/>
                    <a:latin typeface="Times New Roman"/>
                    <a:ea typeface="Calibri"/>
                    <a:cs typeface="Arial"/>
                  </a:rPr>
                  <a:t> Differential displacement is given </a:t>
                </a:r>
                <a:r>
                  <a:rPr lang="en-US" sz="2800" dirty="0" smtClean="0">
                    <a:solidFill>
                      <a:schemeClr val="tx1"/>
                    </a:solidFill>
                    <a:effectLst/>
                    <a:latin typeface="Times New Roman"/>
                    <a:ea typeface="Calibri"/>
                    <a:cs typeface="Arial"/>
                  </a:rPr>
                  <a:t>by</a:t>
                </a:r>
                <a:endParaRPr lang="en-US" sz="2800" i="1" dirty="0" smtClean="0">
                  <a:solidFill>
                    <a:schemeClr val="tx1"/>
                  </a:solidFill>
                  <a:effectLst/>
                  <a:latin typeface="Cambria Math"/>
                  <a:ea typeface="Times New Roman"/>
                  <a:cs typeface="Times New Roman"/>
                </a:endParaRPr>
              </a:p>
              <a:p>
                <a:pPr algn="just" rtl="0">
                  <a:spcBef>
                    <a:spcPts val="1200"/>
                  </a:spcBef>
                  <a:spcAft>
                    <a:spcPts val="1000"/>
                  </a:spcAft>
                </a:pPr>
                <a14:m>
                  <m:oMathPara xmlns:m="http://schemas.openxmlformats.org/officeDocument/2006/math">
                    <m:oMathParaPr>
                      <m:jc m:val="centerGroup"/>
                    </m:oMathParaPr>
                    <m:oMath xmlns:m="http://schemas.openxmlformats.org/officeDocument/2006/math">
                      <m:r>
                        <a:rPr lang="ru-RU" sz="2800" i="1">
                          <a:solidFill>
                            <a:schemeClr val="tx1"/>
                          </a:solidFill>
                          <a:effectLst/>
                          <a:latin typeface="Cambria Math"/>
                          <a:ea typeface="Times New Roman"/>
                          <a:cs typeface="Times New Roman"/>
                        </a:rPr>
                        <m:t>𝑑</m:t>
                      </m:r>
                      <m:r>
                        <a:rPr lang="ru-RU" sz="2800" b="1" i="1">
                          <a:solidFill>
                            <a:schemeClr val="tx1"/>
                          </a:solidFill>
                          <a:effectLst/>
                          <a:latin typeface="Cambria Math"/>
                          <a:ea typeface="Times New Roman"/>
                          <a:cs typeface="Times New Roman"/>
                        </a:rPr>
                        <m:t>𝐋</m:t>
                      </m:r>
                      <m:r>
                        <a:rPr lang="en-US" sz="2800" i="1">
                          <a:solidFill>
                            <a:schemeClr val="tx1"/>
                          </a:solidFill>
                          <a:effectLst/>
                          <a:latin typeface="Cambria Math"/>
                          <a:ea typeface="Times New Roman"/>
                          <a:cs typeface="Times New Roman"/>
                        </a:rPr>
                        <m:t>=</m:t>
                      </m:r>
                      <m:sSub>
                        <m:sSubPr>
                          <m:ctrlPr>
                            <a:rPr lang="en-US" sz="2800" i="1">
                              <a:solidFill>
                                <a:schemeClr val="tx1"/>
                              </a:solidFill>
                              <a:effectLst/>
                              <a:latin typeface="Cambria Math"/>
                              <a:ea typeface="Times New Roman"/>
                              <a:cs typeface="Times New Roman"/>
                            </a:rPr>
                          </m:ctrlPr>
                        </m:sSubPr>
                        <m:e>
                          <m:r>
                            <a:rPr lang="ru-RU" sz="2800" i="1">
                              <a:solidFill>
                                <a:schemeClr val="tx1"/>
                              </a:solidFill>
                              <a:effectLst/>
                              <a:latin typeface="Cambria Math"/>
                              <a:ea typeface="Times New Roman"/>
                              <a:cs typeface="Times New Roman"/>
                            </a:rPr>
                            <m:t>𝑑𝑥</m:t>
                          </m:r>
                          <m:r>
                            <a:rPr lang="ru-RU" sz="2800" i="1">
                              <a:solidFill>
                                <a:schemeClr val="tx1"/>
                              </a:solidFill>
                              <a:effectLst/>
                              <a:latin typeface="Cambria Math"/>
                              <a:ea typeface="Times New Roman"/>
                              <a:cs typeface="Times New Roman"/>
                            </a:rPr>
                            <m:t> </m:t>
                          </m:r>
                          <m:r>
                            <a:rPr lang="ru-RU" sz="2800" b="1" i="1">
                              <a:solidFill>
                                <a:schemeClr val="tx1"/>
                              </a:solidFill>
                              <a:effectLst/>
                              <a:latin typeface="Cambria Math"/>
                              <a:ea typeface="Times New Roman"/>
                              <a:cs typeface="Times New Roman"/>
                            </a:rPr>
                            <m:t>𝐚</m:t>
                          </m:r>
                        </m:e>
                        <m:sub>
                          <m:r>
                            <a:rPr lang="ru-RU" sz="2800" i="1">
                              <a:solidFill>
                                <a:schemeClr val="tx1"/>
                              </a:solidFill>
                              <a:effectLst/>
                              <a:latin typeface="Cambria Math"/>
                              <a:ea typeface="Times New Roman"/>
                              <a:cs typeface="Times New Roman"/>
                            </a:rPr>
                            <m:t>𝑥</m:t>
                          </m:r>
                        </m:sub>
                      </m:sSub>
                      <m:r>
                        <a:rPr lang="en-US" sz="2800" i="1">
                          <a:solidFill>
                            <a:schemeClr val="tx1"/>
                          </a:solidFill>
                          <a:effectLst/>
                          <a:latin typeface="Cambria Math"/>
                          <a:ea typeface="Times New Roman"/>
                          <a:cs typeface="Times New Roman"/>
                        </a:rPr>
                        <m:t>+</m:t>
                      </m:r>
                      <m:r>
                        <a:rPr lang="ru-RU" sz="2800" i="1">
                          <a:solidFill>
                            <a:schemeClr val="tx1"/>
                          </a:solidFill>
                          <a:effectLst/>
                          <a:latin typeface="Cambria Math"/>
                          <a:ea typeface="Times New Roman"/>
                          <a:cs typeface="Times New Roman"/>
                        </a:rPr>
                        <m:t>𝑑𝑦</m:t>
                      </m:r>
                      <m:r>
                        <a:rPr lang="ru-RU" sz="2800" i="1">
                          <a:solidFill>
                            <a:schemeClr val="tx1"/>
                          </a:solidFill>
                          <a:effectLst/>
                          <a:latin typeface="Cambria Math"/>
                          <a:ea typeface="Times New Roman"/>
                          <a:cs typeface="Times New Roman"/>
                        </a:rPr>
                        <m:t> </m:t>
                      </m:r>
                      <m:sSub>
                        <m:sSubPr>
                          <m:ctrlPr>
                            <a:rPr lang="en-US" sz="2800" i="1">
                              <a:solidFill>
                                <a:schemeClr val="tx1"/>
                              </a:solidFill>
                              <a:effectLst/>
                              <a:latin typeface="Cambria Math"/>
                              <a:ea typeface="Times New Roman"/>
                              <a:cs typeface="Times New Roman"/>
                            </a:rPr>
                          </m:ctrlPr>
                        </m:sSubPr>
                        <m:e>
                          <m:r>
                            <a:rPr lang="ru-RU" sz="2800" b="1" i="1">
                              <a:solidFill>
                                <a:schemeClr val="tx1"/>
                              </a:solidFill>
                              <a:effectLst/>
                              <a:latin typeface="Cambria Math"/>
                              <a:ea typeface="Times New Roman"/>
                              <a:cs typeface="Times New Roman"/>
                            </a:rPr>
                            <m:t>𝐚</m:t>
                          </m:r>
                        </m:e>
                        <m:sub>
                          <m:r>
                            <a:rPr lang="ru-RU" sz="2800" i="1">
                              <a:solidFill>
                                <a:schemeClr val="tx1"/>
                              </a:solidFill>
                              <a:effectLst/>
                              <a:latin typeface="Cambria Math"/>
                              <a:ea typeface="Times New Roman"/>
                              <a:cs typeface="Times New Roman"/>
                            </a:rPr>
                            <m:t>𝑦</m:t>
                          </m:r>
                        </m:sub>
                      </m:sSub>
                      <m:r>
                        <a:rPr lang="en-US" sz="2800" i="1">
                          <a:solidFill>
                            <a:schemeClr val="tx1"/>
                          </a:solidFill>
                          <a:effectLst/>
                          <a:latin typeface="Cambria Math"/>
                          <a:ea typeface="Times New Roman"/>
                          <a:cs typeface="Times New Roman"/>
                        </a:rPr>
                        <m:t>+</m:t>
                      </m:r>
                      <m:r>
                        <a:rPr lang="ru-RU" sz="2800" i="1">
                          <a:solidFill>
                            <a:schemeClr val="tx1"/>
                          </a:solidFill>
                          <a:effectLst/>
                          <a:latin typeface="Cambria Math"/>
                          <a:ea typeface="Times New Roman"/>
                          <a:cs typeface="Times New Roman"/>
                        </a:rPr>
                        <m:t>𝑑𝑧</m:t>
                      </m:r>
                      <m:r>
                        <a:rPr lang="ru-RU" sz="2800" i="1">
                          <a:solidFill>
                            <a:schemeClr val="tx1"/>
                          </a:solidFill>
                          <a:effectLst/>
                          <a:latin typeface="Cambria Math"/>
                          <a:ea typeface="Times New Roman"/>
                          <a:cs typeface="Times New Roman"/>
                        </a:rPr>
                        <m:t> </m:t>
                      </m:r>
                      <m:sSub>
                        <m:sSubPr>
                          <m:ctrlPr>
                            <a:rPr lang="en-US" sz="2800" i="1">
                              <a:solidFill>
                                <a:schemeClr val="tx1"/>
                              </a:solidFill>
                              <a:effectLst/>
                              <a:latin typeface="Cambria Math"/>
                              <a:ea typeface="Times New Roman"/>
                              <a:cs typeface="Times New Roman"/>
                            </a:rPr>
                          </m:ctrlPr>
                        </m:sSubPr>
                        <m:e>
                          <m:r>
                            <a:rPr lang="ru-RU" sz="2800" b="1" i="1">
                              <a:solidFill>
                                <a:schemeClr val="tx1"/>
                              </a:solidFill>
                              <a:effectLst/>
                              <a:latin typeface="Cambria Math"/>
                              <a:ea typeface="Times New Roman"/>
                              <a:cs typeface="Times New Roman"/>
                            </a:rPr>
                            <m:t>𝐚</m:t>
                          </m:r>
                        </m:e>
                        <m:sub>
                          <m:r>
                            <a:rPr lang="ru-RU" sz="2800" i="1">
                              <a:solidFill>
                                <a:schemeClr val="tx1"/>
                              </a:solidFill>
                              <a:effectLst/>
                              <a:latin typeface="Cambria Math"/>
                              <a:ea typeface="Times New Roman"/>
                              <a:cs typeface="Times New Roman"/>
                            </a:rPr>
                            <m:t>𝑧</m:t>
                          </m:r>
                        </m:sub>
                      </m:sSub>
                    </m:oMath>
                  </m:oMathPara>
                </a14:m>
                <a:endParaRPr lang="en-US" sz="2800" dirty="0" smtClean="0">
                  <a:solidFill>
                    <a:schemeClr val="tx1"/>
                  </a:solidFill>
                  <a:effectLst/>
                  <a:latin typeface="Times New Roman"/>
                  <a:ea typeface="Times New Roman"/>
                  <a:cs typeface="Times New Roman"/>
                </a:endParaRPr>
              </a:p>
              <a:p>
                <a:pPr algn="just" rtl="0">
                  <a:spcBef>
                    <a:spcPts val="1200"/>
                  </a:spcBef>
                  <a:spcAft>
                    <a:spcPts val="1000"/>
                  </a:spcAft>
                </a:pPr>
                <a:r>
                  <a:rPr lang="en-US" sz="2800" dirty="0" smtClean="0">
                    <a:solidFill>
                      <a:schemeClr val="tx1"/>
                    </a:solidFill>
                    <a:effectLst/>
                    <a:latin typeface="Times New Roman"/>
                    <a:ea typeface="Calibri"/>
                    <a:cs typeface="Arial"/>
                  </a:rPr>
                  <a:t>(</a:t>
                </a:r>
                <a:r>
                  <a:rPr lang="en-US" sz="2800" dirty="0">
                    <a:solidFill>
                      <a:schemeClr val="tx1"/>
                    </a:solidFill>
                    <a:effectLst/>
                    <a:latin typeface="Times New Roman"/>
                    <a:ea typeface="Calibri"/>
                    <a:cs typeface="Arial"/>
                  </a:rPr>
                  <a:t>2) Differential normal area</a:t>
                </a:r>
                <a:r>
                  <a:rPr lang="en-US" sz="2800" dirty="0">
                    <a:solidFill>
                      <a:schemeClr val="tx1"/>
                    </a:solidFill>
                    <a:effectLst/>
                    <a:latin typeface="Times New Roman"/>
                    <a:ea typeface="Times New Roman"/>
                    <a:cs typeface="Arial"/>
                  </a:rPr>
                  <a:t> (the surfaces areas </a:t>
                </a:r>
                <a14:m>
                  <m:oMath xmlns:m="http://schemas.openxmlformats.org/officeDocument/2006/math">
                    <m:r>
                      <a:rPr lang="en-US" sz="2800" i="1">
                        <a:solidFill>
                          <a:schemeClr val="tx1"/>
                        </a:solidFill>
                        <a:effectLst/>
                        <a:latin typeface="Cambria Math"/>
                        <a:ea typeface="Times New Roman"/>
                        <a:cs typeface="Times New Roman"/>
                      </a:rPr>
                      <m:t>𝑑</m:t>
                    </m:r>
                    <m:r>
                      <a:rPr lang="en-US" sz="2800" b="1" i="1">
                        <a:solidFill>
                          <a:schemeClr val="tx1"/>
                        </a:solidFill>
                        <a:effectLst/>
                        <a:latin typeface="Cambria Math"/>
                        <a:ea typeface="Times New Roman"/>
                        <a:cs typeface="Times New Roman"/>
                      </a:rPr>
                      <m:t>𝐒</m:t>
                    </m:r>
                  </m:oMath>
                </a14:m>
                <a:r>
                  <a:rPr lang="en-US" sz="2800" dirty="0">
                    <a:solidFill>
                      <a:schemeClr val="tx1"/>
                    </a:solidFill>
                    <a:effectLst/>
                    <a:latin typeface="Times New Roman"/>
                    <a:ea typeface="Times New Roman"/>
                    <a:cs typeface="Arial"/>
                  </a:rPr>
                  <a:t>)</a:t>
                </a:r>
                <a:r>
                  <a:rPr lang="en-US" sz="2800" dirty="0">
                    <a:solidFill>
                      <a:schemeClr val="tx1"/>
                    </a:solidFill>
                    <a:effectLst/>
                    <a:latin typeface="Times New Roman"/>
                    <a:ea typeface="Calibri"/>
                    <a:cs typeface="Arial"/>
                  </a:rPr>
                  <a:t> is given by</a:t>
                </a:r>
                <a:r>
                  <a:rPr lang="en-US" sz="2800" dirty="0">
                    <a:solidFill>
                      <a:schemeClr val="tx1"/>
                    </a:solidFill>
                    <a:effectLst/>
                    <a:latin typeface="Times New Roman"/>
                    <a:ea typeface="Times New Roman"/>
                    <a:cs typeface="Arial"/>
                  </a:rPr>
                  <a:t>  </a:t>
                </a:r>
                <a:endParaRPr lang="en-US" sz="2800" dirty="0">
                  <a:solidFill>
                    <a:schemeClr val="tx1"/>
                  </a:solidFill>
                  <a:ea typeface="Calibri"/>
                  <a:cs typeface="Arial"/>
                </a:endParaRPr>
              </a:p>
              <a:p>
                <a:pPr algn="just" rtl="0">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a:ea typeface="Times New Roman"/>
                          <a:cs typeface="Times New Roman"/>
                        </a:rPr>
                        <m:t>𝑑</m:t>
                      </m:r>
                      <m:r>
                        <a:rPr lang="en-US" sz="2800" b="1" i="1">
                          <a:solidFill>
                            <a:schemeClr val="tx1"/>
                          </a:solidFill>
                          <a:effectLst/>
                          <a:latin typeface="Cambria Math"/>
                          <a:ea typeface="Times New Roman"/>
                          <a:cs typeface="Times New Roman"/>
                        </a:rPr>
                        <m:t>𝐒</m:t>
                      </m:r>
                      <m:r>
                        <a:rPr lang="en-US" sz="2800" i="1">
                          <a:solidFill>
                            <a:schemeClr val="tx1"/>
                          </a:solidFill>
                          <a:effectLst/>
                          <a:latin typeface="Cambria Math"/>
                          <a:ea typeface="Times New Roman"/>
                          <a:cs typeface="Times New Roman"/>
                        </a:rPr>
                        <m:t>=</m:t>
                      </m:r>
                      <m:r>
                        <a:rPr lang="en-US" sz="2800" i="1">
                          <a:solidFill>
                            <a:schemeClr val="tx1"/>
                          </a:solidFill>
                          <a:effectLst/>
                          <a:latin typeface="Cambria Math"/>
                          <a:ea typeface="Times New Roman"/>
                          <a:cs typeface="Times New Roman"/>
                        </a:rPr>
                        <m:t>𝑑𝑦</m:t>
                      </m:r>
                      <m:r>
                        <a:rPr lang="en-US" sz="2800" i="1">
                          <a:solidFill>
                            <a:schemeClr val="tx1"/>
                          </a:solidFill>
                          <a:effectLst/>
                          <a:latin typeface="Cambria Math"/>
                          <a:ea typeface="Times New Roman"/>
                          <a:cs typeface="Times New Roman"/>
                        </a:rPr>
                        <m:t> </m:t>
                      </m:r>
                      <m:r>
                        <a:rPr lang="en-US" sz="2800" i="1">
                          <a:solidFill>
                            <a:schemeClr val="tx1"/>
                          </a:solidFill>
                          <a:effectLst/>
                          <a:latin typeface="Cambria Math"/>
                          <a:ea typeface="Times New Roman"/>
                          <a:cs typeface="Times New Roman"/>
                        </a:rPr>
                        <m:t>𝑑𝑧</m:t>
                      </m:r>
                      <m:r>
                        <a:rPr lang="en-US" sz="2800" i="1">
                          <a:solidFill>
                            <a:schemeClr val="tx1"/>
                          </a:solidFill>
                          <a:effectLst/>
                          <a:latin typeface="Cambria Math"/>
                          <a:ea typeface="Times New Roman"/>
                          <a:cs typeface="Times New Roman"/>
                        </a:rPr>
                        <m:t> </m:t>
                      </m:r>
                      <m:sSub>
                        <m:sSubPr>
                          <m:ctrlPr>
                            <a:rPr lang="en-US" sz="2800" i="1">
                              <a:solidFill>
                                <a:schemeClr val="tx1"/>
                              </a:solidFill>
                              <a:effectLst/>
                              <a:latin typeface="Cambria Math"/>
                              <a:ea typeface="Times New Roman"/>
                              <a:cs typeface="Times New Roman"/>
                            </a:rPr>
                          </m:ctrlPr>
                        </m:sSubPr>
                        <m:e>
                          <m:r>
                            <a:rPr lang="en-US" sz="2800" b="1" i="1">
                              <a:solidFill>
                                <a:schemeClr val="tx1"/>
                              </a:solidFill>
                              <a:effectLst/>
                              <a:latin typeface="Cambria Math"/>
                              <a:ea typeface="Times New Roman"/>
                              <a:cs typeface="Times New Roman"/>
                            </a:rPr>
                            <m:t>𝐚</m:t>
                          </m:r>
                        </m:e>
                        <m:sub>
                          <m:r>
                            <a:rPr lang="en-US" sz="2800" i="1">
                              <a:solidFill>
                                <a:schemeClr val="tx1"/>
                              </a:solidFill>
                              <a:effectLst/>
                              <a:latin typeface="Cambria Math"/>
                              <a:ea typeface="Times New Roman"/>
                              <a:cs typeface="Times New Roman"/>
                            </a:rPr>
                            <m:t>𝑥</m:t>
                          </m:r>
                        </m:sub>
                      </m:sSub>
                    </m:oMath>
                  </m:oMathPara>
                </a14:m>
                <a:endParaRPr lang="en-US" sz="2800" dirty="0">
                  <a:solidFill>
                    <a:schemeClr val="tx1"/>
                  </a:solidFill>
                  <a:ea typeface="Calibri"/>
                  <a:cs typeface="Arial"/>
                </a:endParaRPr>
              </a:p>
              <a:p>
                <a:pPr algn="just" rtl="0">
                  <a:lnSpc>
                    <a:spcPct val="150000"/>
                  </a:lnSpc>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a:ea typeface="Times New Roman"/>
                          <a:cs typeface="Times New Roman"/>
                        </a:rPr>
                        <m:t>𝑑</m:t>
                      </m:r>
                      <m:r>
                        <a:rPr lang="en-US" sz="2800" b="1" i="1">
                          <a:solidFill>
                            <a:schemeClr val="tx1"/>
                          </a:solidFill>
                          <a:effectLst/>
                          <a:latin typeface="Cambria Math"/>
                          <a:ea typeface="Times New Roman"/>
                          <a:cs typeface="Times New Roman"/>
                        </a:rPr>
                        <m:t>𝐒</m:t>
                      </m:r>
                      <m:r>
                        <a:rPr lang="en-US" sz="2800" i="1">
                          <a:solidFill>
                            <a:schemeClr val="tx1"/>
                          </a:solidFill>
                          <a:effectLst/>
                          <a:latin typeface="Cambria Math"/>
                          <a:ea typeface="Times New Roman"/>
                          <a:cs typeface="Times New Roman"/>
                        </a:rPr>
                        <m:t>=</m:t>
                      </m:r>
                      <m:r>
                        <a:rPr lang="en-US" sz="2800" i="1">
                          <a:solidFill>
                            <a:schemeClr val="tx1"/>
                          </a:solidFill>
                          <a:effectLst/>
                          <a:latin typeface="Cambria Math"/>
                          <a:ea typeface="Times New Roman"/>
                          <a:cs typeface="Times New Roman"/>
                        </a:rPr>
                        <m:t>𝑑𝑥</m:t>
                      </m:r>
                      <m:r>
                        <a:rPr lang="en-US" sz="2800" i="1">
                          <a:solidFill>
                            <a:schemeClr val="tx1"/>
                          </a:solidFill>
                          <a:effectLst/>
                          <a:latin typeface="Cambria Math"/>
                          <a:ea typeface="Times New Roman"/>
                          <a:cs typeface="Times New Roman"/>
                        </a:rPr>
                        <m:t> </m:t>
                      </m:r>
                      <m:r>
                        <a:rPr lang="en-US" sz="2800" i="1">
                          <a:solidFill>
                            <a:schemeClr val="tx1"/>
                          </a:solidFill>
                          <a:effectLst/>
                          <a:latin typeface="Cambria Math"/>
                          <a:ea typeface="Times New Roman"/>
                          <a:cs typeface="Times New Roman"/>
                        </a:rPr>
                        <m:t>𝑑𝑧</m:t>
                      </m:r>
                      <m:r>
                        <a:rPr lang="en-US" sz="2800" i="1">
                          <a:solidFill>
                            <a:schemeClr val="tx1"/>
                          </a:solidFill>
                          <a:effectLst/>
                          <a:latin typeface="Cambria Math"/>
                          <a:ea typeface="Times New Roman"/>
                          <a:cs typeface="Times New Roman"/>
                        </a:rPr>
                        <m:t> </m:t>
                      </m:r>
                      <m:sSub>
                        <m:sSubPr>
                          <m:ctrlPr>
                            <a:rPr lang="en-US" sz="2800" i="1">
                              <a:solidFill>
                                <a:schemeClr val="tx1"/>
                              </a:solidFill>
                              <a:effectLst/>
                              <a:latin typeface="Cambria Math"/>
                              <a:ea typeface="Times New Roman"/>
                              <a:cs typeface="Times New Roman"/>
                            </a:rPr>
                          </m:ctrlPr>
                        </m:sSubPr>
                        <m:e>
                          <m:r>
                            <a:rPr lang="en-US" sz="2800" b="1" i="1">
                              <a:solidFill>
                                <a:schemeClr val="tx1"/>
                              </a:solidFill>
                              <a:effectLst/>
                              <a:latin typeface="Cambria Math"/>
                              <a:ea typeface="Times New Roman"/>
                              <a:cs typeface="Times New Roman"/>
                            </a:rPr>
                            <m:t>𝐚</m:t>
                          </m:r>
                        </m:e>
                        <m:sub>
                          <m:r>
                            <a:rPr lang="en-US" sz="2800" i="1">
                              <a:solidFill>
                                <a:schemeClr val="tx1"/>
                              </a:solidFill>
                              <a:effectLst/>
                              <a:latin typeface="Cambria Math"/>
                              <a:ea typeface="Times New Roman"/>
                              <a:cs typeface="Times New Roman"/>
                            </a:rPr>
                            <m:t>𝑦</m:t>
                          </m:r>
                        </m:sub>
                      </m:sSub>
                    </m:oMath>
                  </m:oMathPara>
                </a14:m>
                <a:endParaRPr lang="en-US" sz="2800" dirty="0">
                  <a:solidFill>
                    <a:schemeClr val="tx1"/>
                  </a:solidFill>
                  <a:ea typeface="Calibri"/>
                  <a:cs typeface="Arial"/>
                </a:endParaRPr>
              </a:p>
              <a:p>
                <a:pPr algn="just" rtl="0">
                  <a:lnSpc>
                    <a:spcPct val="150000"/>
                  </a:lnSpc>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a:ea typeface="Times New Roman"/>
                          <a:cs typeface="Times New Roman"/>
                        </a:rPr>
                        <m:t>𝑑</m:t>
                      </m:r>
                      <m:r>
                        <a:rPr lang="en-US" sz="2800" b="1" i="1">
                          <a:solidFill>
                            <a:schemeClr val="tx1"/>
                          </a:solidFill>
                          <a:effectLst/>
                          <a:latin typeface="Cambria Math"/>
                          <a:ea typeface="Times New Roman"/>
                          <a:cs typeface="Times New Roman"/>
                        </a:rPr>
                        <m:t>𝐒</m:t>
                      </m:r>
                      <m:r>
                        <a:rPr lang="en-US" sz="2800" i="1">
                          <a:solidFill>
                            <a:schemeClr val="tx1"/>
                          </a:solidFill>
                          <a:effectLst/>
                          <a:latin typeface="Cambria Math"/>
                          <a:ea typeface="Times New Roman"/>
                          <a:cs typeface="Times New Roman"/>
                        </a:rPr>
                        <m:t>=</m:t>
                      </m:r>
                      <m:r>
                        <a:rPr lang="en-US" sz="2800" i="1">
                          <a:solidFill>
                            <a:schemeClr val="tx1"/>
                          </a:solidFill>
                          <a:effectLst/>
                          <a:latin typeface="Cambria Math"/>
                          <a:ea typeface="Times New Roman"/>
                          <a:cs typeface="Times New Roman"/>
                        </a:rPr>
                        <m:t>𝑑𝑥</m:t>
                      </m:r>
                      <m:r>
                        <a:rPr lang="en-US" sz="2800" i="1">
                          <a:solidFill>
                            <a:schemeClr val="tx1"/>
                          </a:solidFill>
                          <a:effectLst/>
                          <a:latin typeface="Cambria Math"/>
                          <a:ea typeface="Times New Roman"/>
                          <a:cs typeface="Times New Roman"/>
                        </a:rPr>
                        <m:t> </m:t>
                      </m:r>
                      <m:r>
                        <a:rPr lang="en-US" sz="2800" i="1">
                          <a:solidFill>
                            <a:schemeClr val="tx1"/>
                          </a:solidFill>
                          <a:effectLst/>
                          <a:latin typeface="Cambria Math"/>
                          <a:ea typeface="Times New Roman"/>
                          <a:cs typeface="Times New Roman"/>
                        </a:rPr>
                        <m:t>𝑑𝑦</m:t>
                      </m:r>
                      <m:r>
                        <a:rPr lang="en-US" sz="2800" i="1">
                          <a:solidFill>
                            <a:schemeClr val="tx1"/>
                          </a:solidFill>
                          <a:effectLst/>
                          <a:latin typeface="Cambria Math"/>
                          <a:ea typeface="Times New Roman"/>
                          <a:cs typeface="Times New Roman"/>
                        </a:rPr>
                        <m:t> </m:t>
                      </m:r>
                      <m:sSub>
                        <m:sSubPr>
                          <m:ctrlPr>
                            <a:rPr lang="en-US" sz="2800" i="1">
                              <a:solidFill>
                                <a:schemeClr val="tx1"/>
                              </a:solidFill>
                              <a:effectLst/>
                              <a:latin typeface="Cambria Math"/>
                              <a:ea typeface="Times New Roman"/>
                              <a:cs typeface="Times New Roman"/>
                            </a:rPr>
                          </m:ctrlPr>
                        </m:sSubPr>
                        <m:e>
                          <m:r>
                            <a:rPr lang="en-US" sz="2800" b="1" i="1">
                              <a:solidFill>
                                <a:schemeClr val="tx1"/>
                              </a:solidFill>
                              <a:effectLst/>
                              <a:latin typeface="Cambria Math"/>
                              <a:ea typeface="Times New Roman"/>
                              <a:cs typeface="Times New Roman"/>
                            </a:rPr>
                            <m:t>𝐚</m:t>
                          </m:r>
                        </m:e>
                        <m:sub>
                          <m:r>
                            <a:rPr lang="en-US" sz="2800" i="1">
                              <a:solidFill>
                                <a:schemeClr val="tx1"/>
                              </a:solidFill>
                              <a:effectLst/>
                              <a:latin typeface="Cambria Math"/>
                              <a:ea typeface="Times New Roman"/>
                              <a:cs typeface="Times New Roman"/>
                            </a:rPr>
                            <m:t>𝑧</m:t>
                          </m:r>
                        </m:sub>
                      </m:sSub>
                    </m:oMath>
                  </m:oMathPara>
                </a14:m>
                <a:endParaRPr lang="en-US" sz="2800" dirty="0">
                  <a:solidFill>
                    <a:schemeClr val="tx1"/>
                  </a:solidFill>
                  <a:ea typeface="Calibri"/>
                  <a:cs typeface="Arial"/>
                </a:endParaRPr>
              </a:p>
              <a:p>
                <a:pPr algn="l" rtl="0"/>
                <a:r>
                  <a:rPr lang="en-US" sz="2800" dirty="0">
                    <a:solidFill>
                      <a:schemeClr val="tx1"/>
                    </a:solidFill>
                    <a:effectLst/>
                    <a:latin typeface="Times New Roman"/>
                    <a:ea typeface="Calibri"/>
                  </a:rPr>
                  <a:t>(3) Differential volume is given by</a:t>
                </a:r>
                <a:r>
                  <a:rPr lang="en-US" sz="2800" dirty="0">
                    <a:solidFill>
                      <a:schemeClr val="tx1"/>
                    </a:solidFill>
                    <a:effectLst/>
                    <a:latin typeface="Times New Roman"/>
                    <a:ea typeface="Times New Roman"/>
                  </a:rPr>
                  <a:t> </a:t>
                </a:r>
                <a:r>
                  <a:rPr lang="en-US" sz="2800" dirty="0" smtClean="0">
                    <a:solidFill>
                      <a:schemeClr val="tx1"/>
                    </a:solidFill>
                    <a:effectLst/>
                    <a:latin typeface="Times New Roman"/>
                    <a:ea typeface="Times New Roman"/>
                  </a:rPr>
                  <a:t>     </a:t>
                </a:r>
              </a:p>
              <a:p>
                <a:pPr algn="l" rtl="0"/>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a:ea typeface="Times New Roman"/>
                          <a:cs typeface="Times New Roman"/>
                        </a:rPr>
                        <m:t>𝑑𝑣</m:t>
                      </m:r>
                      <m:r>
                        <a:rPr lang="en-US" sz="2800" i="1">
                          <a:solidFill>
                            <a:schemeClr val="tx1"/>
                          </a:solidFill>
                          <a:effectLst/>
                          <a:latin typeface="Cambria Math"/>
                          <a:ea typeface="Times New Roman"/>
                          <a:cs typeface="Times New Roman"/>
                        </a:rPr>
                        <m:t>=</m:t>
                      </m:r>
                      <m:r>
                        <a:rPr lang="en-US" sz="2800" i="1">
                          <a:solidFill>
                            <a:schemeClr val="tx1"/>
                          </a:solidFill>
                          <a:effectLst/>
                          <a:latin typeface="Cambria Math"/>
                          <a:ea typeface="Times New Roman"/>
                          <a:cs typeface="Times New Roman"/>
                        </a:rPr>
                        <m:t>𝑑𝑥</m:t>
                      </m:r>
                      <m:r>
                        <a:rPr lang="en-US" sz="2800" i="1">
                          <a:solidFill>
                            <a:schemeClr val="tx1"/>
                          </a:solidFill>
                          <a:effectLst/>
                          <a:latin typeface="Cambria Math"/>
                          <a:ea typeface="Times New Roman"/>
                          <a:cs typeface="Times New Roman"/>
                        </a:rPr>
                        <m:t> </m:t>
                      </m:r>
                      <m:r>
                        <a:rPr lang="en-US" sz="2800" i="1">
                          <a:solidFill>
                            <a:schemeClr val="tx1"/>
                          </a:solidFill>
                          <a:effectLst/>
                          <a:latin typeface="Cambria Math"/>
                          <a:ea typeface="Times New Roman"/>
                          <a:cs typeface="Times New Roman"/>
                        </a:rPr>
                        <m:t>𝑑𝑦</m:t>
                      </m:r>
                      <m:r>
                        <a:rPr lang="en-US" sz="2800" i="1">
                          <a:solidFill>
                            <a:schemeClr val="tx1"/>
                          </a:solidFill>
                          <a:effectLst/>
                          <a:latin typeface="Cambria Math"/>
                          <a:ea typeface="Times New Roman"/>
                          <a:cs typeface="Times New Roman"/>
                        </a:rPr>
                        <m:t> </m:t>
                      </m:r>
                      <m:r>
                        <a:rPr lang="en-US" sz="2800" i="1">
                          <a:solidFill>
                            <a:schemeClr val="tx1"/>
                          </a:solidFill>
                          <a:effectLst/>
                          <a:latin typeface="Cambria Math"/>
                          <a:ea typeface="Times New Roman"/>
                          <a:cs typeface="Times New Roman"/>
                        </a:rPr>
                        <m:t>𝑑𝑧</m:t>
                      </m:r>
                    </m:oMath>
                  </m:oMathPara>
                </a14:m>
                <a:endParaRPr lang="ar-IQ" sz="2800"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0" y="1052736"/>
                <a:ext cx="9144000" cy="5805264"/>
              </a:xfrm>
              <a:prstGeom prst="round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412180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i_najim\Desktop\Drawing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0"/>
            <a:ext cx="4680520" cy="4725144"/>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0" y="5519172"/>
                <a:ext cx="9144000" cy="1141146"/>
              </a:xfrm>
              <a:prstGeom prst="rect">
                <a:avLst/>
              </a:prstGeom>
            </p:spPr>
            <p:txBody>
              <a:bodyPr wrap="square">
                <a:spAutoFit/>
              </a:bodyPr>
              <a:lstStyle/>
              <a:p>
                <a:pPr algn="ctr">
                  <a:lnSpc>
                    <a:spcPct val="150000"/>
                  </a:lnSpc>
                  <a:spcAft>
                    <a:spcPts val="0"/>
                  </a:spcAft>
                </a:pPr>
                <a:r>
                  <a:rPr lang="en-US" sz="2400" dirty="0">
                    <a:latin typeface="Times New Roman"/>
                    <a:ea typeface="Times New Roman"/>
                    <a:cs typeface="Arial"/>
                  </a:rPr>
                  <a:t>Fig. 1.13 </a:t>
                </a:r>
                <a:r>
                  <a:rPr lang="en-US" sz="2400" dirty="0">
                    <a:effectLst/>
                    <a:latin typeface="Times New Roman"/>
                    <a:ea typeface="Batang"/>
                    <a:cs typeface="Arial"/>
                  </a:rPr>
                  <a:t>the differential volume element in Cartesian coordinates; </a:t>
                </a:r>
                <a14:m>
                  <m:oMath xmlns:m="http://schemas.openxmlformats.org/officeDocument/2006/math">
                    <m:r>
                      <a:rPr lang="en-US" sz="2400" i="1" spc="-150">
                        <a:effectLst/>
                        <a:latin typeface="Cambria Math"/>
                        <a:ea typeface="Batang"/>
                        <a:cs typeface="Times New Roman"/>
                      </a:rPr>
                      <m:t>𝑑𝑥</m:t>
                    </m:r>
                  </m:oMath>
                </a14:m>
                <a:r>
                  <a:rPr lang="en-US" sz="2400" i="1" spc="-150" dirty="0">
                    <a:effectLst/>
                    <a:latin typeface="Times New Roman"/>
                    <a:ea typeface="Batang"/>
                    <a:cs typeface="Arial"/>
                  </a:rPr>
                  <a:t>, </a:t>
                </a:r>
                <a14:m>
                  <m:oMath xmlns:m="http://schemas.openxmlformats.org/officeDocument/2006/math">
                    <m:r>
                      <a:rPr lang="en-US" sz="2400" i="1" spc="-150">
                        <a:effectLst/>
                        <a:latin typeface="Cambria Math"/>
                        <a:ea typeface="Batang"/>
                        <a:cs typeface="Times New Roman"/>
                      </a:rPr>
                      <m:t>𝑑𝑦</m:t>
                    </m:r>
                  </m:oMath>
                </a14:m>
                <a:r>
                  <a:rPr lang="en-US" sz="2400" spc="-150" dirty="0">
                    <a:effectLst/>
                    <a:latin typeface="Times New Roman"/>
                    <a:ea typeface="Batang"/>
                    <a:cs typeface="Arial"/>
                  </a:rPr>
                  <a:t>,</a:t>
                </a:r>
                <a:r>
                  <a:rPr lang="en-US" sz="2400" dirty="0">
                    <a:effectLst/>
                    <a:latin typeface="Times New Roman"/>
                    <a:ea typeface="Batang"/>
                    <a:cs typeface="Arial"/>
                  </a:rPr>
                  <a:t> and </a:t>
                </a:r>
                <a14:m>
                  <m:oMath xmlns:m="http://schemas.openxmlformats.org/officeDocument/2006/math">
                    <m:r>
                      <a:rPr lang="en-US" sz="2400" i="1" spc="-150">
                        <a:effectLst/>
                        <a:latin typeface="Cambria Math"/>
                        <a:ea typeface="Batang"/>
                        <a:cs typeface="Times New Roman"/>
                      </a:rPr>
                      <m:t>𝑑𝑧</m:t>
                    </m:r>
                  </m:oMath>
                </a14:m>
                <a:r>
                  <a:rPr lang="en-US" sz="2400" i="1" spc="-150" dirty="0">
                    <a:effectLst/>
                    <a:latin typeface="Times New Roman"/>
                    <a:ea typeface="Batang"/>
                    <a:cs typeface="Arial"/>
                  </a:rPr>
                  <a:t>:</a:t>
                </a:r>
                <a:r>
                  <a:rPr lang="en-US" sz="2400" dirty="0">
                    <a:effectLst/>
                    <a:latin typeface="Times New Roman"/>
                    <a:ea typeface="Batang"/>
                    <a:cs typeface="Arial"/>
                  </a:rPr>
                  <a:t> are, in general, independent differentials.</a:t>
                </a:r>
                <a:endParaRPr lang="en-US" sz="2400" dirty="0">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0" y="5519172"/>
                <a:ext cx="9144000" cy="1141146"/>
              </a:xfrm>
              <a:prstGeom prst="rect">
                <a:avLst/>
              </a:prstGeom>
              <a:blipFill rotWithShape="1">
                <a:blip r:embed="rId3"/>
                <a:stretch>
                  <a:fillRect b="-10638"/>
                </a:stretch>
              </a:blipFill>
            </p:spPr>
            <p:txBody>
              <a:bodyPr/>
              <a:lstStyle/>
              <a:p>
                <a:r>
                  <a:rPr lang="ar-IQ">
                    <a:noFill/>
                  </a:rPr>
                  <a:t> </a:t>
                </a:r>
              </a:p>
            </p:txBody>
          </p:sp>
        </mc:Fallback>
      </mc:AlternateContent>
    </p:spTree>
    <p:extLst>
      <p:ext uri="{BB962C8B-B14F-4D97-AF65-F5344CB8AC3E}">
        <p14:creationId xmlns:p14="http://schemas.microsoft.com/office/powerpoint/2010/main" val="96120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056784" cy="5112568"/>
          </a:xfrm>
          <a:prstGeom prst="rect">
            <a:avLst/>
          </a:prstGeom>
          <a:noFill/>
          <a:ln>
            <a:noFill/>
          </a:ln>
        </p:spPr>
      </p:pic>
      <p:sp>
        <p:nvSpPr>
          <p:cNvPr id="5" name="Rectangle 4"/>
          <p:cNvSpPr/>
          <p:nvPr/>
        </p:nvSpPr>
        <p:spPr>
          <a:xfrm>
            <a:off x="0" y="5997838"/>
            <a:ext cx="9144000" cy="669542"/>
          </a:xfrm>
          <a:prstGeom prst="rect">
            <a:avLst/>
          </a:prstGeom>
        </p:spPr>
        <p:txBody>
          <a:bodyPr wrap="square">
            <a:spAutoFit/>
          </a:bodyPr>
          <a:lstStyle/>
          <a:p>
            <a:pPr algn="ctr">
              <a:lnSpc>
                <a:spcPct val="150000"/>
              </a:lnSpc>
              <a:spcAft>
                <a:spcPts val="0"/>
              </a:spcAft>
            </a:pPr>
            <a:r>
              <a:rPr lang="en-US" sz="2800" dirty="0">
                <a:latin typeface="Times New Roman"/>
                <a:ea typeface="Times New Roman"/>
                <a:cs typeface="Arial"/>
              </a:rPr>
              <a:t>Fig. 1.14 Differential normal areas in Cartesian coordinates</a:t>
            </a:r>
            <a:endParaRPr lang="en-US" sz="2800" dirty="0">
              <a:ea typeface="Calibri"/>
              <a:cs typeface="Arial"/>
            </a:endParaRPr>
          </a:p>
        </p:txBody>
      </p:sp>
    </p:spTree>
    <p:extLst>
      <p:ext uri="{BB962C8B-B14F-4D97-AF65-F5344CB8AC3E}">
        <p14:creationId xmlns:p14="http://schemas.microsoft.com/office/powerpoint/2010/main" val="863424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ctr">
              <a:buNone/>
            </a:pPr>
            <a:endParaRPr lang="ar-IQ" dirty="0"/>
          </a:p>
        </p:txBody>
      </p:sp>
      <p:sp>
        <p:nvSpPr>
          <p:cNvPr id="4" name="Rectangle 3"/>
          <p:cNvSpPr/>
          <p:nvPr/>
        </p:nvSpPr>
        <p:spPr>
          <a:xfrm>
            <a:off x="0" y="-27384"/>
            <a:ext cx="9144000" cy="64807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3600" dirty="0">
                <a:solidFill>
                  <a:srgbClr val="FF0000"/>
                </a:solidFill>
              </a:rPr>
              <a:t>1.10.2 In the cylindrical coordinates system</a:t>
            </a:r>
            <a:endParaRPr lang="ar-IQ" sz="3600" dirty="0">
              <a:solidFill>
                <a:srgbClr val="FF0000"/>
              </a:solidFill>
            </a:endParaRPr>
          </a:p>
        </p:txBody>
      </p:sp>
      <mc:AlternateContent xmlns:mc="http://schemas.openxmlformats.org/markup-compatibility/2006" xmlns:a14="http://schemas.microsoft.com/office/drawing/2010/main">
        <mc:Choice Requires="a14">
          <p:sp>
            <p:nvSpPr>
              <p:cNvPr id="6" name="Rectangle 5"/>
              <p:cNvSpPr/>
              <p:nvPr/>
            </p:nvSpPr>
            <p:spPr>
              <a:xfrm>
                <a:off x="0" y="620688"/>
                <a:ext cx="9144000" cy="62373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lnSpc>
                    <a:spcPct val="150000"/>
                  </a:lnSpc>
                </a:pPr>
                <a:r>
                  <a:rPr lang="en-US" sz="3200" dirty="0" smtClean="0">
                    <a:solidFill>
                      <a:schemeClr val="tx1"/>
                    </a:solidFill>
                    <a:latin typeface="Times New Roman"/>
                    <a:ea typeface="Times New Roman"/>
                    <a:cs typeface="+mj-cs"/>
                  </a:rPr>
                  <a:t>A differential volume element in cylindrical coordinates may be obtained by increasing </a:t>
                </a:r>
                <a14:m>
                  <m:oMath xmlns:m="http://schemas.openxmlformats.org/officeDocument/2006/math">
                    <m:r>
                      <a:rPr lang="en-US" sz="3200" i="1" spc="100">
                        <a:solidFill>
                          <a:schemeClr val="tx1"/>
                        </a:solidFill>
                        <a:effectLst/>
                        <a:latin typeface="Cambria Math"/>
                        <a:ea typeface="Times New Roman"/>
                        <a:cs typeface="+mj-cs"/>
                      </a:rPr>
                      <m:t>𝜌</m:t>
                    </m:r>
                  </m:oMath>
                </a14:m>
                <a:r>
                  <a:rPr lang="en-US" sz="3200" dirty="0">
                    <a:solidFill>
                      <a:schemeClr val="tx1"/>
                    </a:solidFill>
                    <a:effectLst/>
                    <a:latin typeface="Times New Roman"/>
                    <a:ea typeface="Times New Roman"/>
                    <a:cs typeface="+mj-cs"/>
                  </a:rPr>
                  <a:t>, </a:t>
                </a:r>
                <a14:m>
                  <m:oMath xmlns:m="http://schemas.openxmlformats.org/officeDocument/2006/math">
                    <m:r>
                      <a:rPr lang="en-US" sz="3200" i="1" spc="100">
                        <a:solidFill>
                          <a:schemeClr val="tx1"/>
                        </a:solidFill>
                        <a:effectLst/>
                        <a:latin typeface="Cambria Math"/>
                        <a:ea typeface="Times New Roman"/>
                        <a:cs typeface="+mj-cs"/>
                      </a:rPr>
                      <m:t>𝜙</m:t>
                    </m:r>
                  </m:oMath>
                </a14:m>
                <a:r>
                  <a:rPr lang="en-US" sz="3200" dirty="0">
                    <a:solidFill>
                      <a:schemeClr val="tx1"/>
                    </a:solidFill>
                    <a:effectLst/>
                    <a:latin typeface="Times New Roman"/>
                    <a:ea typeface="Times New Roman"/>
                    <a:cs typeface="+mj-cs"/>
                  </a:rPr>
                  <a:t>, and </a:t>
                </a:r>
                <a14:m>
                  <m:oMath xmlns:m="http://schemas.openxmlformats.org/officeDocument/2006/math">
                    <m:r>
                      <a:rPr lang="ru-RU" sz="3200" i="1">
                        <a:solidFill>
                          <a:schemeClr val="tx1"/>
                        </a:solidFill>
                        <a:effectLst/>
                        <a:latin typeface="Cambria Math"/>
                        <a:ea typeface="Times New Roman"/>
                        <a:cs typeface="+mj-cs"/>
                      </a:rPr>
                      <m:t>𝑧</m:t>
                    </m:r>
                  </m:oMath>
                </a14:m>
                <a:r>
                  <a:rPr lang="ru-RU" sz="3200" dirty="0">
                    <a:solidFill>
                      <a:schemeClr val="tx1"/>
                    </a:solidFill>
                    <a:effectLst/>
                    <a:latin typeface="Times New Roman"/>
                    <a:ea typeface="Times New Roman"/>
                    <a:cs typeface="+mj-cs"/>
                  </a:rPr>
                  <a:t> </a:t>
                </a:r>
                <a:r>
                  <a:rPr lang="en-US" sz="3200" dirty="0">
                    <a:solidFill>
                      <a:schemeClr val="tx1"/>
                    </a:solidFill>
                    <a:effectLst/>
                    <a:latin typeface="Times New Roman"/>
                    <a:ea typeface="Times New Roman"/>
                    <a:cs typeface="+mj-cs"/>
                  </a:rPr>
                  <a:t>by the differential increments </a:t>
                </a:r>
                <a14:m>
                  <m:oMath xmlns:m="http://schemas.openxmlformats.org/officeDocument/2006/math">
                    <m:r>
                      <a:rPr lang="en-US" sz="3200" i="1" spc="100">
                        <a:solidFill>
                          <a:schemeClr val="tx1"/>
                        </a:solidFill>
                        <a:effectLst/>
                        <a:latin typeface="Cambria Math"/>
                        <a:ea typeface="Times New Roman"/>
                        <a:cs typeface="+mj-cs"/>
                      </a:rPr>
                      <m:t>𝑑</m:t>
                    </m:r>
                    <m:r>
                      <a:rPr lang="en-US" sz="3200" i="1" spc="100">
                        <a:solidFill>
                          <a:schemeClr val="tx1"/>
                        </a:solidFill>
                        <a:effectLst/>
                        <a:latin typeface="Cambria Math"/>
                        <a:ea typeface="Times New Roman"/>
                        <a:cs typeface="+mj-cs"/>
                      </a:rPr>
                      <m:t>𝜌</m:t>
                    </m:r>
                  </m:oMath>
                </a14:m>
                <a:r>
                  <a:rPr lang="en-US" sz="3200" dirty="0">
                    <a:solidFill>
                      <a:schemeClr val="tx1"/>
                    </a:solidFill>
                    <a:effectLst/>
                    <a:latin typeface="Times New Roman"/>
                    <a:ea typeface="Times New Roman"/>
                    <a:cs typeface="+mj-cs"/>
                  </a:rPr>
                  <a:t>, </a:t>
                </a:r>
                <a14:m>
                  <m:oMath xmlns:m="http://schemas.openxmlformats.org/officeDocument/2006/math">
                    <m:r>
                      <a:rPr lang="ru-RU" sz="3200" i="1" spc="-50">
                        <a:solidFill>
                          <a:schemeClr val="tx1"/>
                        </a:solidFill>
                        <a:effectLst/>
                        <a:latin typeface="Cambria Math"/>
                        <a:ea typeface="Times New Roman"/>
                        <a:cs typeface="+mj-cs"/>
                      </a:rPr>
                      <m:t>𝑑</m:t>
                    </m:r>
                    <m:r>
                      <a:rPr lang="en-US" sz="3200" i="1" spc="100">
                        <a:solidFill>
                          <a:schemeClr val="tx1"/>
                        </a:solidFill>
                        <a:effectLst/>
                        <a:latin typeface="Cambria Math"/>
                        <a:ea typeface="Times New Roman"/>
                        <a:cs typeface="+mj-cs"/>
                      </a:rPr>
                      <m:t>𝜙</m:t>
                    </m:r>
                  </m:oMath>
                </a14:m>
                <a:r>
                  <a:rPr lang="en-US" sz="3200" dirty="0">
                    <a:solidFill>
                      <a:schemeClr val="tx1"/>
                    </a:solidFill>
                    <a:effectLst/>
                    <a:latin typeface="Times New Roman"/>
                    <a:ea typeface="Times New Roman"/>
                    <a:cs typeface="+mj-cs"/>
                  </a:rPr>
                  <a:t> and </a:t>
                </a:r>
                <a14:m>
                  <m:oMath xmlns:m="http://schemas.openxmlformats.org/officeDocument/2006/math">
                    <m:r>
                      <a:rPr lang="en-US" sz="3200" i="1" spc="100">
                        <a:solidFill>
                          <a:schemeClr val="tx1"/>
                        </a:solidFill>
                        <a:effectLst/>
                        <a:latin typeface="Cambria Math"/>
                        <a:ea typeface="Times New Roman"/>
                        <a:cs typeface="+mj-cs"/>
                      </a:rPr>
                      <m:t>𝑑𝑧</m:t>
                    </m:r>
                  </m:oMath>
                </a14:m>
                <a:r>
                  <a:rPr lang="en-US" sz="3200" i="1" spc="100" dirty="0">
                    <a:solidFill>
                      <a:schemeClr val="tx1"/>
                    </a:solidFill>
                    <a:effectLst/>
                    <a:latin typeface="Times New Roman"/>
                    <a:ea typeface="Times New Roman"/>
                    <a:cs typeface="+mj-cs"/>
                  </a:rPr>
                  <a:t>.</a:t>
                </a:r>
                <a:r>
                  <a:rPr lang="en-US" sz="3200" dirty="0">
                    <a:solidFill>
                      <a:schemeClr val="tx1"/>
                    </a:solidFill>
                    <a:effectLst/>
                    <a:latin typeface="Times New Roman"/>
                    <a:ea typeface="Times New Roman"/>
                    <a:cs typeface="+mj-cs"/>
                  </a:rPr>
                  <a:t> The two cylinders of radius </a:t>
                </a:r>
                <a14:m>
                  <m:oMath xmlns:m="http://schemas.openxmlformats.org/officeDocument/2006/math">
                    <m:r>
                      <a:rPr lang="en-US" sz="3200" i="1" spc="100">
                        <a:solidFill>
                          <a:schemeClr val="tx1"/>
                        </a:solidFill>
                        <a:effectLst/>
                        <a:latin typeface="Cambria Math"/>
                        <a:ea typeface="Times New Roman"/>
                        <a:cs typeface="+mj-cs"/>
                      </a:rPr>
                      <m:t>𝜌</m:t>
                    </m:r>
                  </m:oMath>
                </a14:m>
                <a:r>
                  <a:rPr lang="en-US" sz="3200" dirty="0">
                    <a:solidFill>
                      <a:schemeClr val="tx1"/>
                    </a:solidFill>
                    <a:effectLst/>
                    <a:latin typeface="Times New Roman"/>
                    <a:ea typeface="Times New Roman"/>
                    <a:cs typeface="+mj-cs"/>
                  </a:rPr>
                  <a:t> and </a:t>
                </a:r>
                <a14:m>
                  <m:oMath xmlns:m="http://schemas.openxmlformats.org/officeDocument/2006/math">
                    <m:r>
                      <a:rPr lang="en-US" sz="3200" i="1" spc="100">
                        <a:solidFill>
                          <a:schemeClr val="tx1"/>
                        </a:solidFill>
                        <a:effectLst/>
                        <a:latin typeface="Cambria Math"/>
                        <a:ea typeface="Times New Roman"/>
                        <a:cs typeface="+mj-cs"/>
                      </a:rPr>
                      <m:t>𝜌</m:t>
                    </m:r>
                    <m:r>
                      <a:rPr lang="en-US" sz="3200" i="1">
                        <a:solidFill>
                          <a:schemeClr val="tx1"/>
                        </a:solidFill>
                        <a:effectLst/>
                        <a:latin typeface="Cambria Math"/>
                        <a:ea typeface="Times New Roman"/>
                        <a:cs typeface="+mj-cs"/>
                      </a:rPr>
                      <m:t>+</m:t>
                    </m:r>
                    <m:r>
                      <a:rPr lang="en-US" sz="3200" i="1" spc="100">
                        <a:solidFill>
                          <a:schemeClr val="tx1"/>
                        </a:solidFill>
                        <a:effectLst/>
                        <a:latin typeface="Cambria Math"/>
                        <a:ea typeface="Times New Roman"/>
                        <a:cs typeface="+mj-cs"/>
                      </a:rPr>
                      <m:t>𝑑</m:t>
                    </m:r>
                    <m:r>
                      <a:rPr lang="en-US" sz="3200" i="1" spc="100">
                        <a:solidFill>
                          <a:schemeClr val="tx1"/>
                        </a:solidFill>
                        <a:effectLst/>
                        <a:latin typeface="Cambria Math"/>
                        <a:ea typeface="Times New Roman"/>
                        <a:cs typeface="+mj-cs"/>
                      </a:rPr>
                      <m:t>𝜌</m:t>
                    </m:r>
                  </m:oMath>
                </a14:m>
                <a:r>
                  <a:rPr lang="en-US" sz="3200" dirty="0">
                    <a:solidFill>
                      <a:schemeClr val="tx1"/>
                    </a:solidFill>
                    <a:effectLst/>
                    <a:latin typeface="Times New Roman"/>
                    <a:ea typeface="Times New Roman"/>
                    <a:cs typeface="+mj-cs"/>
                  </a:rPr>
                  <a:t>, the two radial planes at angles </a:t>
                </a:r>
                <a14:m>
                  <m:oMath xmlns:m="http://schemas.openxmlformats.org/officeDocument/2006/math">
                    <m:r>
                      <a:rPr lang="en-US" sz="3200" i="1" spc="100">
                        <a:solidFill>
                          <a:schemeClr val="tx1"/>
                        </a:solidFill>
                        <a:effectLst/>
                        <a:latin typeface="Cambria Math"/>
                        <a:ea typeface="Times New Roman"/>
                        <a:cs typeface="+mj-cs"/>
                      </a:rPr>
                      <m:t>𝜙</m:t>
                    </m:r>
                  </m:oMath>
                </a14:m>
                <a:r>
                  <a:rPr lang="en-US" sz="3200" dirty="0">
                    <a:solidFill>
                      <a:schemeClr val="tx1"/>
                    </a:solidFill>
                    <a:effectLst/>
                    <a:latin typeface="Times New Roman"/>
                    <a:ea typeface="Times New Roman"/>
                    <a:cs typeface="+mj-cs"/>
                  </a:rPr>
                  <a:t> and </a:t>
                </a:r>
                <a14:m>
                  <m:oMath xmlns:m="http://schemas.openxmlformats.org/officeDocument/2006/math">
                    <m:r>
                      <a:rPr lang="en-US" sz="3200" i="1" spc="100">
                        <a:solidFill>
                          <a:schemeClr val="tx1"/>
                        </a:solidFill>
                        <a:effectLst/>
                        <a:latin typeface="Cambria Math"/>
                        <a:ea typeface="Times New Roman"/>
                        <a:cs typeface="+mj-cs"/>
                      </a:rPr>
                      <m:t>𝜙</m:t>
                    </m:r>
                    <m:r>
                      <a:rPr lang="en-US" sz="3200" i="1">
                        <a:solidFill>
                          <a:schemeClr val="tx1"/>
                        </a:solidFill>
                        <a:effectLst/>
                        <a:latin typeface="Cambria Math"/>
                        <a:ea typeface="Times New Roman"/>
                        <a:cs typeface="+mj-cs"/>
                      </a:rPr>
                      <m:t>+</m:t>
                    </m:r>
                    <m:r>
                      <a:rPr lang="en-US" sz="3200" i="1" spc="100">
                        <a:solidFill>
                          <a:schemeClr val="tx1"/>
                        </a:solidFill>
                        <a:effectLst/>
                        <a:latin typeface="Cambria Math"/>
                        <a:ea typeface="Times New Roman"/>
                        <a:cs typeface="+mj-cs"/>
                      </a:rPr>
                      <m:t>𝑑</m:t>
                    </m:r>
                    <m:r>
                      <a:rPr lang="en-US" sz="3200" i="1" spc="100">
                        <a:solidFill>
                          <a:schemeClr val="tx1"/>
                        </a:solidFill>
                        <a:effectLst/>
                        <a:latin typeface="Cambria Math"/>
                        <a:ea typeface="Times New Roman"/>
                        <a:cs typeface="+mj-cs"/>
                      </a:rPr>
                      <m:t>𝜙</m:t>
                    </m:r>
                  </m:oMath>
                </a14:m>
                <a:r>
                  <a:rPr lang="en-US" sz="3200" i="1" spc="100" dirty="0">
                    <a:solidFill>
                      <a:schemeClr val="tx1"/>
                    </a:solidFill>
                    <a:effectLst/>
                    <a:latin typeface="Times New Roman"/>
                    <a:ea typeface="Times New Roman"/>
                    <a:cs typeface="+mj-cs"/>
                  </a:rPr>
                  <a:t> </a:t>
                </a:r>
                <a:r>
                  <a:rPr lang="en-US" sz="3200" dirty="0">
                    <a:solidFill>
                      <a:schemeClr val="tx1"/>
                    </a:solidFill>
                    <a:effectLst/>
                    <a:latin typeface="Times New Roman"/>
                    <a:ea typeface="Times New Roman"/>
                    <a:cs typeface="+mj-cs"/>
                  </a:rPr>
                  <a:t>and the two “horizontal” planes at “elevations” </a:t>
                </a:r>
                <a14:m>
                  <m:oMath xmlns:m="http://schemas.openxmlformats.org/officeDocument/2006/math">
                    <m:r>
                      <a:rPr lang="en-US" sz="3200" i="1">
                        <a:solidFill>
                          <a:schemeClr val="tx1"/>
                        </a:solidFill>
                        <a:effectLst/>
                        <a:latin typeface="Cambria Math"/>
                        <a:ea typeface="Times New Roman"/>
                        <a:cs typeface="+mj-cs"/>
                      </a:rPr>
                      <m:t>𝑧</m:t>
                    </m:r>
                  </m:oMath>
                </a14:m>
                <a:r>
                  <a:rPr lang="en-US" sz="3200" dirty="0">
                    <a:solidFill>
                      <a:schemeClr val="tx1"/>
                    </a:solidFill>
                    <a:effectLst/>
                    <a:latin typeface="Times New Roman"/>
                    <a:ea typeface="Times New Roman"/>
                    <a:cs typeface="+mj-cs"/>
                  </a:rPr>
                  <a:t> and </a:t>
                </a:r>
                <a14:m>
                  <m:oMath xmlns:m="http://schemas.openxmlformats.org/officeDocument/2006/math">
                    <m:r>
                      <a:rPr lang="en-US" sz="3200" i="1">
                        <a:solidFill>
                          <a:schemeClr val="tx1"/>
                        </a:solidFill>
                        <a:effectLst/>
                        <a:latin typeface="Cambria Math"/>
                        <a:ea typeface="Times New Roman"/>
                        <a:cs typeface="+mj-cs"/>
                      </a:rPr>
                      <m:t>𝑧</m:t>
                    </m:r>
                    <m:r>
                      <a:rPr lang="en-US" sz="3200" i="1">
                        <a:solidFill>
                          <a:schemeClr val="tx1"/>
                        </a:solidFill>
                        <a:effectLst/>
                        <a:latin typeface="Cambria Math"/>
                        <a:ea typeface="Times New Roman"/>
                        <a:cs typeface="+mj-cs"/>
                      </a:rPr>
                      <m:t>+</m:t>
                    </m:r>
                    <m:r>
                      <a:rPr lang="en-US" sz="3200" i="1" spc="100">
                        <a:solidFill>
                          <a:schemeClr val="tx1"/>
                        </a:solidFill>
                        <a:effectLst/>
                        <a:latin typeface="Cambria Math"/>
                        <a:ea typeface="Times New Roman"/>
                        <a:cs typeface="+mj-cs"/>
                      </a:rPr>
                      <m:t>𝑑𝑧</m:t>
                    </m:r>
                  </m:oMath>
                </a14:m>
                <a:endParaRPr lang="en-US" sz="3200" dirty="0" smtClean="0">
                  <a:solidFill>
                    <a:schemeClr val="tx1"/>
                  </a:solidFill>
                  <a:effectLst/>
                  <a:latin typeface="Times New Roman"/>
                  <a:ea typeface="Times New Roman"/>
                  <a:cs typeface="+mj-cs"/>
                </a:endParaRPr>
              </a:p>
              <a:p>
                <a:pPr algn="just" rtl="0">
                  <a:lnSpc>
                    <a:spcPct val="150000"/>
                  </a:lnSpc>
                </a:pPr>
                <a:r>
                  <a:rPr lang="en-US" sz="3200" dirty="0" smtClean="0">
                    <a:solidFill>
                      <a:schemeClr val="tx1"/>
                    </a:solidFill>
                    <a:effectLst/>
                    <a:latin typeface="Times New Roman"/>
                    <a:ea typeface="Times New Roman"/>
                    <a:cs typeface="+mj-cs"/>
                  </a:rPr>
                  <a:t> </a:t>
                </a:r>
                <a:r>
                  <a:rPr lang="en-US" sz="3200" dirty="0">
                    <a:solidFill>
                      <a:srgbClr val="FF0000"/>
                    </a:solidFill>
                    <a:latin typeface="Times New Roman"/>
                    <a:ea typeface="Times New Roman"/>
                  </a:rPr>
                  <a:t>Note</a:t>
                </a:r>
                <a:r>
                  <a:rPr lang="en-US" sz="3200" dirty="0">
                    <a:solidFill>
                      <a:schemeClr val="tx1"/>
                    </a:solidFill>
                    <a:latin typeface="Times New Roman"/>
                    <a:ea typeface="Times New Roman"/>
                  </a:rPr>
                  <a:t> that </a:t>
                </a:r>
                <a14:m>
                  <m:oMath xmlns:m="http://schemas.openxmlformats.org/officeDocument/2006/math">
                    <m:r>
                      <a:rPr lang="en-US" sz="3200" i="1" spc="100" smtClean="0">
                        <a:solidFill>
                          <a:srgbClr val="00B050"/>
                        </a:solidFill>
                        <a:effectLst/>
                        <a:latin typeface="Cambria Math"/>
                        <a:ea typeface="Times New Roman"/>
                        <a:cs typeface="Times New Roman"/>
                      </a:rPr>
                      <m:t>𝑑</m:t>
                    </m:r>
                    <m:r>
                      <a:rPr lang="en-US" sz="3200" i="1" spc="100" smtClean="0">
                        <a:solidFill>
                          <a:srgbClr val="00B050"/>
                        </a:solidFill>
                        <a:effectLst/>
                        <a:latin typeface="Cambria Math"/>
                        <a:ea typeface="Times New Roman"/>
                        <a:cs typeface="Times New Roman"/>
                      </a:rPr>
                      <m:t>𝜌</m:t>
                    </m:r>
                  </m:oMath>
                </a14:m>
                <a:r>
                  <a:rPr lang="en-US" sz="3200" dirty="0">
                    <a:solidFill>
                      <a:schemeClr val="tx1"/>
                    </a:solidFill>
                    <a:effectLst/>
                    <a:latin typeface="Times New Roman"/>
                    <a:ea typeface="Times New Roman"/>
                  </a:rPr>
                  <a:t> and </a:t>
                </a:r>
                <a14:m>
                  <m:oMath xmlns:m="http://schemas.openxmlformats.org/officeDocument/2006/math">
                    <m:r>
                      <a:rPr lang="en-US" sz="3200" i="1" spc="100" smtClean="0">
                        <a:solidFill>
                          <a:srgbClr val="00B050"/>
                        </a:solidFill>
                        <a:effectLst/>
                        <a:latin typeface="Cambria Math"/>
                        <a:ea typeface="Times New Roman"/>
                        <a:cs typeface="Times New Roman"/>
                      </a:rPr>
                      <m:t>𝑑𝑧</m:t>
                    </m:r>
                  </m:oMath>
                </a14:m>
                <a:r>
                  <a:rPr lang="en-US" sz="3200" dirty="0">
                    <a:solidFill>
                      <a:schemeClr val="tx1"/>
                    </a:solidFill>
                    <a:effectLst/>
                    <a:latin typeface="Times New Roman"/>
                    <a:ea typeface="Times New Roman"/>
                  </a:rPr>
                  <a:t> are dimensionally lengths, but </a:t>
                </a:r>
                <a14:m>
                  <m:oMath xmlns:m="http://schemas.openxmlformats.org/officeDocument/2006/math">
                    <m:r>
                      <a:rPr lang="en-US" sz="3200" i="1" spc="100" smtClean="0">
                        <a:solidFill>
                          <a:srgbClr val="00B050"/>
                        </a:solidFill>
                        <a:effectLst/>
                        <a:latin typeface="Cambria Math"/>
                        <a:ea typeface="Times New Roman"/>
                        <a:cs typeface="Times New Roman"/>
                      </a:rPr>
                      <m:t>𝑑</m:t>
                    </m:r>
                    <m:r>
                      <a:rPr lang="en-US" sz="3200" i="1" spc="100" smtClean="0">
                        <a:solidFill>
                          <a:srgbClr val="00B050"/>
                        </a:solidFill>
                        <a:latin typeface="Cambria Math"/>
                        <a:ea typeface="Times New Roman"/>
                        <a:cs typeface="Times New Roman"/>
                      </a:rPr>
                      <m:t>𝜙</m:t>
                    </m:r>
                  </m:oMath>
                </a14:m>
                <a:r>
                  <a:rPr lang="en-US" sz="3200" dirty="0" smtClean="0">
                    <a:solidFill>
                      <a:schemeClr val="tx1"/>
                    </a:solidFill>
                    <a:effectLst/>
                    <a:latin typeface="Times New Roman"/>
                    <a:ea typeface="Times New Roman"/>
                  </a:rPr>
                  <a:t> </a:t>
                </a:r>
                <a:r>
                  <a:rPr lang="en-US" sz="3200" dirty="0">
                    <a:solidFill>
                      <a:schemeClr val="tx1"/>
                    </a:solidFill>
                    <a:effectLst/>
                    <a:latin typeface="Times New Roman"/>
                    <a:ea typeface="Times New Roman"/>
                  </a:rPr>
                  <a:t>is not; </a:t>
                </a:r>
                <a14:m>
                  <m:oMath xmlns:m="http://schemas.openxmlformats.org/officeDocument/2006/math">
                    <m:r>
                      <a:rPr lang="en-US" sz="3200" i="1" spc="100" smtClean="0">
                        <a:solidFill>
                          <a:srgbClr val="00B050"/>
                        </a:solidFill>
                        <a:effectLst/>
                        <a:latin typeface="Cambria Math"/>
                        <a:ea typeface="Times New Roman"/>
                        <a:cs typeface="Times New Roman"/>
                      </a:rPr>
                      <m:t>𝜌</m:t>
                    </m:r>
                    <m:r>
                      <a:rPr lang="en-US" sz="3200" i="1" spc="100" smtClean="0">
                        <a:solidFill>
                          <a:srgbClr val="00B050"/>
                        </a:solidFill>
                        <a:effectLst/>
                        <a:latin typeface="Cambria Math"/>
                        <a:ea typeface="Times New Roman"/>
                        <a:cs typeface="Times New Roman"/>
                      </a:rPr>
                      <m:t>𝑑</m:t>
                    </m:r>
                    <m:r>
                      <a:rPr lang="en-US" sz="3200" i="1" spc="100" smtClean="0">
                        <a:solidFill>
                          <a:srgbClr val="00B050"/>
                        </a:solidFill>
                        <a:effectLst/>
                        <a:latin typeface="Cambria Math"/>
                        <a:ea typeface="Times New Roman"/>
                        <a:cs typeface="Times New Roman"/>
                      </a:rPr>
                      <m:t>𝜙</m:t>
                    </m:r>
                  </m:oMath>
                </a14:m>
                <a:r>
                  <a:rPr lang="en-US" sz="3200" dirty="0">
                    <a:solidFill>
                      <a:schemeClr val="tx1"/>
                    </a:solidFill>
                    <a:effectLst/>
                    <a:latin typeface="Times New Roman"/>
                    <a:ea typeface="Times New Roman"/>
                  </a:rPr>
                  <a:t> is the length. </a:t>
                </a:r>
                <a:endParaRPr lang="ar-IQ" sz="3200" dirty="0">
                  <a:solidFill>
                    <a:schemeClr val="tx1"/>
                  </a:solidFill>
                  <a:cs typeface="+mj-cs"/>
                </a:endParaRPr>
              </a:p>
            </p:txBody>
          </p:sp>
        </mc:Choice>
        <mc:Fallback xmlns="">
          <p:sp>
            <p:nvSpPr>
              <p:cNvPr id="6" name="Rectangle 5"/>
              <p:cNvSpPr>
                <a:spLocks noRot="1" noChangeAspect="1" noMove="1" noResize="1" noEditPoints="1" noAdjustHandles="1" noChangeArrowheads="1" noChangeShapeType="1" noTextEdit="1"/>
              </p:cNvSpPr>
              <p:nvPr/>
            </p:nvSpPr>
            <p:spPr>
              <a:xfrm>
                <a:off x="0" y="620688"/>
                <a:ext cx="9144000" cy="6237312"/>
              </a:xfrm>
              <a:prstGeom prst="rect">
                <a:avLst/>
              </a:prstGeom>
              <a:blipFill rotWithShape="1">
                <a:blip r:embed="rId2"/>
                <a:stretch>
                  <a:fillRect l="-1529" r="-1529"/>
                </a:stretch>
              </a:blipFill>
            </p:spPr>
            <p:txBody>
              <a:bodyPr/>
              <a:lstStyle/>
              <a:p>
                <a:r>
                  <a:rPr lang="ar-IQ">
                    <a:noFill/>
                  </a:rPr>
                  <a:t> </a:t>
                </a:r>
              </a:p>
            </p:txBody>
          </p:sp>
        </mc:Fallback>
      </mc:AlternateContent>
    </p:spTree>
    <p:extLst>
      <p:ext uri="{BB962C8B-B14F-4D97-AF65-F5344CB8AC3E}">
        <p14:creationId xmlns:p14="http://schemas.microsoft.com/office/powerpoint/2010/main" val="233658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0">
                  <a:spcAft>
                    <a:spcPts val="1000"/>
                  </a:spcAft>
                  <a:buNone/>
                </a:pPr>
                <a:r>
                  <a:rPr lang="en-US" dirty="0">
                    <a:solidFill>
                      <a:srgbClr val="FF0000"/>
                    </a:solidFill>
                    <a:latin typeface="Times New Roman"/>
                    <a:ea typeface="Calibri"/>
                    <a:cs typeface="Arial"/>
                  </a:rPr>
                  <a:t>(1)</a:t>
                </a:r>
                <a:r>
                  <a:rPr lang="en-US" dirty="0">
                    <a:effectLst/>
                    <a:latin typeface="Times New Roman"/>
                    <a:ea typeface="Calibri"/>
                    <a:cs typeface="Arial"/>
                  </a:rPr>
                  <a:t> Differential displacement is given by</a:t>
                </a:r>
                <a:endParaRPr lang="en-US" dirty="0" smtClean="0">
                  <a:effectLst/>
                  <a:latin typeface="Times New Roman"/>
                  <a:ea typeface="Times New Roman"/>
                  <a:cs typeface="Arial"/>
                </a:endParaRPr>
              </a:p>
              <a:p>
                <a:pPr marL="0" indent="0" algn="just" rtl="0">
                  <a:lnSpc>
                    <a:spcPct val="150000"/>
                  </a:lnSpc>
                  <a:spcAft>
                    <a:spcPts val="1000"/>
                  </a:spcAft>
                  <a:buNone/>
                </a:pPr>
                <a14:m>
                  <m:oMath xmlns:m="http://schemas.openxmlformats.org/officeDocument/2006/math">
                    <m:r>
                      <a:rPr lang="ru-RU" i="1">
                        <a:effectLst/>
                        <a:latin typeface="Cambria Math"/>
                        <a:ea typeface="Times New Roman"/>
                        <a:cs typeface="Times New Roman"/>
                      </a:rPr>
                      <m:t>𝑑</m:t>
                    </m:r>
                    <m:r>
                      <a:rPr lang="ru-RU" b="1" i="1">
                        <a:effectLst/>
                        <a:latin typeface="Cambria Math"/>
                        <a:ea typeface="Times New Roman"/>
                        <a:cs typeface="Times New Roman"/>
                      </a:rPr>
                      <m:t>𝐋</m:t>
                    </m:r>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𝑑</m:t>
                        </m:r>
                        <m:r>
                          <a:rPr lang="ru-RU" i="1">
                            <a:effectLst/>
                            <a:latin typeface="Cambria Math"/>
                            <a:ea typeface="Times New Roman"/>
                            <a:cs typeface="Times New Roman"/>
                          </a:rPr>
                          <m:t>𝜌</m:t>
                        </m:r>
                        <m:r>
                          <a:rPr lang="ru-RU" i="1">
                            <a:effectLst/>
                            <a:latin typeface="Cambria Math"/>
                            <a:ea typeface="Times New Roman"/>
                            <a:cs typeface="Times New Roman"/>
                          </a:rPr>
                          <m:t> </m:t>
                        </m:r>
                        <m:r>
                          <a:rPr lang="ru-RU" b="1" i="1">
                            <a:effectLst/>
                            <a:latin typeface="Cambria Math"/>
                            <a:ea typeface="Times New Roman"/>
                            <a:cs typeface="Times New Roman"/>
                          </a:rPr>
                          <m:t>𝐚</m:t>
                        </m:r>
                      </m:e>
                      <m:sub>
                        <m:r>
                          <a:rPr lang="ru-RU" i="1">
                            <a:effectLst/>
                            <a:latin typeface="Cambria Math"/>
                            <a:ea typeface="Times New Roman"/>
                            <a:cs typeface="Times New Roman"/>
                          </a:rPr>
                          <m:t>𝜌</m:t>
                        </m:r>
                      </m:sub>
                    </m:sSub>
                    <m:r>
                      <a:rPr lang="en-US" i="1">
                        <a:effectLst/>
                        <a:latin typeface="Cambria Math"/>
                        <a:ea typeface="Times New Roman"/>
                        <a:cs typeface="Times New Roman"/>
                      </a:rPr>
                      <m:t>+</m:t>
                    </m:r>
                    <m:r>
                      <a:rPr lang="en-US" i="1">
                        <a:effectLst/>
                        <a:latin typeface="Cambria Math"/>
                        <a:ea typeface="Times New Roman"/>
                        <a:cs typeface="Times New Roman"/>
                      </a:rPr>
                      <m:t>𝜌</m:t>
                    </m:r>
                    <m:r>
                      <a:rPr lang="ru-RU" i="1">
                        <a:effectLst/>
                        <a:latin typeface="Cambria Math"/>
                        <a:ea typeface="Times New Roman"/>
                        <a:cs typeface="Times New Roman"/>
                      </a:rPr>
                      <m:t>𝑑</m:t>
                    </m:r>
                    <m:r>
                      <a:rPr lang="ru-RU" i="1">
                        <a:effectLst/>
                        <a:latin typeface="Cambria Math"/>
                        <a:ea typeface="Times New Roman"/>
                        <a:cs typeface="Times New Roman"/>
                      </a:rPr>
                      <m:t>𝜙</m:t>
                    </m:r>
                    <m:r>
                      <a:rPr lang="ru-RU"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𝜙</m:t>
                        </m:r>
                      </m:sub>
                    </m:sSub>
                    <m:r>
                      <a:rPr lang="en-US" i="1">
                        <a:effectLst/>
                        <a:latin typeface="Cambria Math"/>
                        <a:ea typeface="Times New Roman"/>
                        <a:cs typeface="Times New Roman"/>
                      </a:rPr>
                      <m:t>+</m:t>
                    </m:r>
                    <m:r>
                      <a:rPr lang="ru-RU" i="1">
                        <a:effectLst/>
                        <a:latin typeface="Cambria Math"/>
                        <a:ea typeface="Times New Roman"/>
                        <a:cs typeface="Times New Roman"/>
                      </a:rPr>
                      <m:t>𝑑𝑧</m:t>
                    </m:r>
                    <m:r>
                      <a:rPr lang="ru-RU"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𝑧</m:t>
                        </m:r>
                      </m:sub>
                    </m:sSub>
                  </m:oMath>
                </a14:m>
                <a:r>
                  <a:rPr lang="ru-RU" dirty="0">
                    <a:effectLst/>
                    <a:latin typeface="Times New Roman"/>
                    <a:ea typeface="Times New Roman"/>
                    <a:cs typeface="Arial"/>
                  </a:rPr>
                  <a:t> </a:t>
                </a:r>
                <a:endParaRPr lang="en-US" sz="2800" dirty="0">
                  <a:ea typeface="Calibri"/>
                  <a:cs typeface="Arial"/>
                </a:endParaRPr>
              </a:p>
              <a:p>
                <a:pPr marL="0" indent="0" algn="just" rtl="0">
                  <a:spcAft>
                    <a:spcPts val="0"/>
                  </a:spcAft>
                  <a:buNone/>
                </a:pPr>
                <a:r>
                  <a:rPr lang="en-US" dirty="0">
                    <a:solidFill>
                      <a:srgbClr val="FF0000"/>
                    </a:solidFill>
                    <a:effectLst/>
                    <a:latin typeface="Times New Roman"/>
                    <a:ea typeface="Calibri"/>
                    <a:cs typeface="Arial"/>
                  </a:rPr>
                  <a:t>(2)</a:t>
                </a:r>
                <a:r>
                  <a:rPr lang="en-US" dirty="0">
                    <a:effectLst/>
                    <a:latin typeface="Times New Roman"/>
                    <a:ea typeface="Calibri"/>
                    <a:cs typeface="Arial"/>
                  </a:rPr>
                  <a:t> Differential normal area is given by</a:t>
                </a:r>
                <a:endParaRPr lang="en-US" sz="2800" dirty="0">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i="1">
                          <a:effectLst/>
                          <a:latin typeface="Cambria Math"/>
                          <a:ea typeface="Times New Roman"/>
                          <a:cs typeface="Times New Roman"/>
                        </a:rPr>
                        <m:t>𝑑</m:t>
                      </m:r>
                      <m:r>
                        <a:rPr lang="en-US" b="1" i="1">
                          <a:effectLst/>
                          <a:latin typeface="Cambria Math"/>
                          <a:ea typeface="Times New Roman"/>
                          <a:cs typeface="Times New Roman"/>
                        </a:rPr>
                        <m:t>𝐒</m:t>
                      </m:r>
                      <m:r>
                        <a:rPr lang="en-US" i="1">
                          <a:effectLst/>
                          <a:latin typeface="Cambria Math"/>
                          <a:ea typeface="Times New Roman"/>
                          <a:cs typeface="Times New Roman"/>
                        </a:rPr>
                        <m:t>=</m:t>
                      </m:r>
                      <m:r>
                        <a:rPr lang="ru-RU" i="1">
                          <a:effectLst/>
                          <a:latin typeface="Cambria Math"/>
                          <a:ea typeface="Times New Roman"/>
                          <a:cs typeface="Times New Roman"/>
                        </a:rPr>
                        <m:t>𝜌</m:t>
                      </m:r>
                      <m:r>
                        <a:rPr lang="ru-RU" i="1">
                          <a:effectLst/>
                          <a:latin typeface="Cambria Math"/>
                          <a:ea typeface="Times New Roman"/>
                          <a:cs typeface="Times New Roman"/>
                        </a:rPr>
                        <m:t> </m:t>
                      </m:r>
                      <m:r>
                        <a:rPr lang="ru-RU" i="1">
                          <a:effectLst/>
                          <a:latin typeface="Cambria Math"/>
                          <a:ea typeface="Times New Roman"/>
                          <a:cs typeface="Times New Roman"/>
                        </a:rPr>
                        <m:t>𝑑</m:t>
                      </m:r>
                      <m:r>
                        <a:rPr lang="ru-RU" i="1">
                          <a:effectLst/>
                          <a:latin typeface="Cambria Math"/>
                          <a:ea typeface="Times New Roman"/>
                          <a:cs typeface="Times New Roman"/>
                        </a:rPr>
                        <m:t>𝜙</m:t>
                      </m:r>
                      <m:r>
                        <a:rPr lang="ru-RU" i="1">
                          <a:effectLst/>
                          <a:latin typeface="Cambria Math"/>
                          <a:ea typeface="Times New Roman"/>
                          <a:cs typeface="Times New Roman"/>
                        </a:rPr>
                        <m:t> </m:t>
                      </m:r>
                      <m:r>
                        <a:rPr lang="en-US" i="1">
                          <a:effectLst/>
                          <a:latin typeface="Cambria Math"/>
                          <a:ea typeface="Times New Roman"/>
                          <a:cs typeface="Times New Roman"/>
                        </a:rPr>
                        <m:t>𝑑𝑧</m:t>
                      </m:r>
                      <m:r>
                        <a:rPr lang="en-US"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en-US" b="1" i="1">
                              <a:effectLst/>
                              <a:latin typeface="Cambria Math"/>
                              <a:ea typeface="Times New Roman"/>
                              <a:cs typeface="Times New Roman"/>
                            </a:rPr>
                            <m:t>𝐚</m:t>
                          </m:r>
                        </m:e>
                        <m:sub>
                          <m:r>
                            <a:rPr lang="en-US" i="1">
                              <a:effectLst/>
                              <a:latin typeface="Cambria Math"/>
                              <a:ea typeface="Times New Roman"/>
                              <a:cs typeface="Times New Roman"/>
                            </a:rPr>
                            <m:t>𝜌</m:t>
                          </m:r>
                        </m:sub>
                      </m:sSub>
                    </m:oMath>
                  </m:oMathPara>
                </a14:m>
                <a:endParaRPr lang="en-US" sz="2800" dirty="0">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i="1">
                          <a:effectLst/>
                          <a:latin typeface="Cambria Math"/>
                          <a:ea typeface="Times New Roman"/>
                          <a:cs typeface="Times New Roman"/>
                        </a:rPr>
                        <m:t>𝑑</m:t>
                      </m:r>
                      <m:r>
                        <a:rPr lang="en-US" b="1" i="1">
                          <a:effectLst/>
                          <a:latin typeface="Cambria Math"/>
                          <a:ea typeface="Times New Roman"/>
                          <a:cs typeface="Times New Roman"/>
                        </a:rPr>
                        <m:t>𝐒</m:t>
                      </m:r>
                      <m:r>
                        <a:rPr lang="en-US" i="1">
                          <a:effectLst/>
                          <a:latin typeface="Cambria Math"/>
                          <a:ea typeface="Times New Roman"/>
                          <a:cs typeface="Times New Roman"/>
                        </a:rPr>
                        <m:t>=</m:t>
                      </m:r>
                      <m:r>
                        <a:rPr lang="en-US" i="1">
                          <a:effectLst/>
                          <a:latin typeface="Cambria Math"/>
                          <a:ea typeface="Times New Roman"/>
                          <a:cs typeface="Times New Roman"/>
                        </a:rPr>
                        <m:t>𝑑</m:t>
                      </m:r>
                      <m:r>
                        <a:rPr lang="en-US" i="1">
                          <a:effectLst/>
                          <a:latin typeface="Cambria Math"/>
                          <a:ea typeface="Times New Roman"/>
                          <a:cs typeface="Times New Roman"/>
                        </a:rPr>
                        <m:t>𝜌</m:t>
                      </m:r>
                      <m:r>
                        <a:rPr lang="en-US" i="1">
                          <a:effectLst/>
                          <a:latin typeface="Cambria Math"/>
                          <a:ea typeface="Times New Roman"/>
                          <a:cs typeface="Times New Roman"/>
                        </a:rPr>
                        <m:t> </m:t>
                      </m:r>
                      <m:r>
                        <a:rPr lang="en-US" i="1">
                          <a:effectLst/>
                          <a:latin typeface="Cambria Math"/>
                          <a:ea typeface="Times New Roman"/>
                          <a:cs typeface="Times New Roman"/>
                        </a:rPr>
                        <m:t>𝑑𝑧</m:t>
                      </m:r>
                      <m:r>
                        <a:rPr lang="en-US"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en-US" b="1" i="1">
                              <a:effectLst/>
                              <a:latin typeface="Cambria Math"/>
                              <a:ea typeface="Times New Roman"/>
                              <a:cs typeface="Times New Roman"/>
                            </a:rPr>
                            <m:t>𝐚</m:t>
                          </m:r>
                        </m:e>
                        <m:sub>
                          <m:r>
                            <a:rPr lang="en-US" i="1">
                              <a:effectLst/>
                              <a:latin typeface="Cambria Math"/>
                              <a:ea typeface="Times New Roman"/>
                              <a:cs typeface="Times New Roman"/>
                            </a:rPr>
                            <m:t>𝜙</m:t>
                          </m:r>
                        </m:sub>
                      </m:sSub>
                    </m:oMath>
                  </m:oMathPara>
                </a14:m>
                <a:endParaRPr lang="en-US" sz="2800" dirty="0">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i="1">
                          <a:effectLst/>
                          <a:latin typeface="Cambria Math"/>
                          <a:ea typeface="Times New Roman"/>
                          <a:cs typeface="Times New Roman"/>
                        </a:rPr>
                        <m:t>𝑑</m:t>
                      </m:r>
                      <m:r>
                        <a:rPr lang="en-US" b="1" i="1">
                          <a:effectLst/>
                          <a:latin typeface="Cambria Math"/>
                          <a:ea typeface="Times New Roman"/>
                          <a:cs typeface="Times New Roman"/>
                        </a:rPr>
                        <m:t>𝐒</m:t>
                      </m:r>
                      <m:r>
                        <a:rPr lang="en-US" i="1">
                          <a:effectLst/>
                          <a:latin typeface="Cambria Math"/>
                          <a:ea typeface="Times New Roman"/>
                          <a:cs typeface="Times New Roman"/>
                        </a:rPr>
                        <m:t>=</m:t>
                      </m:r>
                      <m:r>
                        <a:rPr lang="en-US" i="1">
                          <a:effectLst/>
                          <a:latin typeface="Cambria Math"/>
                          <a:ea typeface="Times New Roman"/>
                          <a:cs typeface="Times New Roman"/>
                        </a:rPr>
                        <m:t>𝜌</m:t>
                      </m:r>
                      <m:r>
                        <a:rPr lang="en-US" i="1">
                          <a:effectLst/>
                          <a:latin typeface="Cambria Math"/>
                          <a:ea typeface="Times New Roman"/>
                          <a:cs typeface="Times New Roman"/>
                        </a:rPr>
                        <m:t> </m:t>
                      </m:r>
                      <m:r>
                        <a:rPr lang="ru-RU" i="1">
                          <a:effectLst/>
                          <a:latin typeface="Cambria Math"/>
                          <a:ea typeface="Times New Roman"/>
                          <a:cs typeface="Times New Roman"/>
                        </a:rPr>
                        <m:t>𝑑</m:t>
                      </m:r>
                      <m:r>
                        <a:rPr lang="ru-RU" i="1">
                          <a:effectLst/>
                          <a:latin typeface="Cambria Math"/>
                          <a:ea typeface="Times New Roman"/>
                          <a:cs typeface="Times New Roman"/>
                        </a:rPr>
                        <m:t>𝜌</m:t>
                      </m:r>
                      <m:r>
                        <a:rPr lang="ru-RU" i="1">
                          <a:effectLst/>
                          <a:latin typeface="Cambria Math"/>
                          <a:ea typeface="Times New Roman"/>
                          <a:cs typeface="Times New Roman"/>
                        </a:rPr>
                        <m:t> </m:t>
                      </m:r>
                      <m:r>
                        <a:rPr lang="ru-RU" i="1">
                          <a:effectLst/>
                          <a:latin typeface="Cambria Math"/>
                          <a:ea typeface="Times New Roman"/>
                          <a:cs typeface="Times New Roman"/>
                        </a:rPr>
                        <m:t>𝑑</m:t>
                      </m:r>
                      <m:r>
                        <a:rPr lang="ru-RU" i="1">
                          <a:effectLst/>
                          <a:latin typeface="Cambria Math"/>
                          <a:ea typeface="Times New Roman"/>
                          <a:cs typeface="Times New Roman"/>
                        </a:rPr>
                        <m:t>𝜙</m:t>
                      </m:r>
                      <m:r>
                        <a:rPr lang="ru-RU"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en-US" b="1" i="1">
                              <a:effectLst/>
                              <a:latin typeface="Cambria Math"/>
                              <a:ea typeface="Times New Roman"/>
                              <a:cs typeface="Times New Roman"/>
                            </a:rPr>
                            <m:t>𝐚</m:t>
                          </m:r>
                        </m:e>
                        <m:sub>
                          <m:r>
                            <a:rPr lang="en-US" i="1">
                              <a:effectLst/>
                              <a:latin typeface="Cambria Math"/>
                              <a:ea typeface="Times New Roman"/>
                              <a:cs typeface="Times New Roman"/>
                            </a:rPr>
                            <m:t>𝑧</m:t>
                          </m:r>
                        </m:sub>
                      </m:sSub>
                    </m:oMath>
                  </m:oMathPara>
                </a14:m>
                <a:endParaRPr lang="en-US" sz="2800" dirty="0">
                  <a:ea typeface="Calibri"/>
                  <a:cs typeface="Arial"/>
                </a:endParaRPr>
              </a:p>
              <a:p>
                <a:pPr marL="0" indent="0" algn="l" rtl="0">
                  <a:buNone/>
                </a:pPr>
                <a:r>
                  <a:rPr lang="en-US" dirty="0">
                    <a:solidFill>
                      <a:srgbClr val="FF0000"/>
                    </a:solidFill>
                    <a:effectLst/>
                    <a:latin typeface="Times New Roman"/>
                    <a:ea typeface="Calibri"/>
                  </a:rPr>
                  <a:t>(3)</a:t>
                </a:r>
                <a:r>
                  <a:rPr lang="en-US" dirty="0">
                    <a:effectLst/>
                    <a:latin typeface="Times New Roman"/>
                    <a:ea typeface="Calibri"/>
                  </a:rPr>
                  <a:t> Differential volume is given by</a:t>
                </a:r>
                <a:endParaRPr lang="en-US" dirty="0" smtClean="0">
                  <a:effectLst/>
                  <a:latin typeface="Times New Roman"/>
                  <a:ea typeface="Calibri"/>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i="1">
                          <a:effectLst/>
                          <a:latin typeface="Cambria Math"/>
                          <a:ea typeface="Times New Roman"/>
                          <a:cs typeface="Times New Roman"/>
                        </a:rPr>
                        <m:t>𝑑𝑣</m:t>
                      </m:r>
                      <m:r>
                        <a:rPr lang="en-US" i="1">
                          <a:effectLst/>
                          <a:latin typeface="Cambria Math"/>
                          <a:ea typeface="Times New Roman"/>
                          <a:cs typeface="Times New Roman"/>
                        </a:rPr>
                        <m:t>=</m:t>
                      </m:r>
                      <m:r>
                        <a:rPr lang="en-US" i="1" spc="100">
                          <a:effectLst/>
                          <a:latin typeface="Cambria Math"/>
                          <a:ea typeface="Times New Roman"/>
                          <a:cs typeface="Times New Roman"/>
                        </a:rPr>
                        <m:t>𝜌</m:t>
                      </m:r>
                      <m:r>
                        <a:rPr lang="en-US" i="1" spc="100">
                          <a:effectLst/>
                          <a:latin typeface="Cambria Math"/>
                          <a:ea typeface="Times New Roman"/>
                          <a:cs typeface="Times New Roman"/>
                        </a:rPr>
                        <m:t> </m:t>
                      </m:r>
                      <m:r>
                        <a:rPr lang="en-US" i="1" spc="100">
                          <a:effectLst/>
                          <a:latin typeface="Cambria Math"/>
                          <a:ea typeface="Times New Roman"/>
                          <a:cs typeface="Times New Roman"/>
                        </a:rPr>
                        <m:t>𝑑</m:t>
                      </m:r>
                      <m:r>
                        <a:rPr lang="en-US" i="1" spc="100">
                          <a:effectLst/>
                          <a:latin typeface="Cambria Math"/>
                          <a:ea typeface="Times New Roman"/>
                          <a:cs typeface="Times New Roman"/>
                        </a:rPr>
                        <m:t>𝜌</m:t>
                      </m:r>
                      <m:r>
                        <a:rPr lang="en-US" i="1" spc="100">
                          <a:effectLst/>
                          <a:latin typeface="Cambria Math"/>
                          <a:ea typeface="Times New Roman"/>
                          <a:cs typeface="Times New Roman"/>
                        </a:rPr>
                        <m:t> </m:t>
                      </m:r>
                      <m:r>
                        <a:rPr lang="en-US" i="1" spc="100">
                          <a:effectLst/>
                          <a:latin typeface="Cambria Math"/>
                          <a:ea typeface="Times New Roman"/>
                          <a:cs typeface="Times New Roman"/>
                        </a:rPr>
                        <m:t>𝑑</m:t>
                      </m:r>
                      <m:r>
                        <a:rPr lang="en-US" i="1" spc="100">
                          <a:effectLst/>
                          <a:latin typeface="Cambria Math"/>
                          <a:ea typeface="Times New Roman"/>
                          <a:cs typeface="Times New Roman"/>
                        </a:rPr>
                        <m:t>𝜙</m:t>
                      </m:r>
                      <m:r>
                        <a:rPr lang="en-US" i="1" spc="100">
                          <a:effectLst/>
                          <a:latin typeface="Cambria Math"/>
                          <a:ea typeface="Times New Roman"/>
                          <a:cs typeface="Times New Roman"/>
                        </a:rPr>
                        <m:t> </m:t>
                      </m:r>
                      <m:r>
                        <a:rPr lang="en-US" i="1" spc="100">
                          <a:effectLst/>
                          <a:latin typeface="Cambria Math"/>
                          <a:ea typeface="Times New Roman"/>
                          <a:cs typeface="Times New Roman"/>
                        </a:rPr>
                        <m:t>𝑑𝑧</m:t>
                      </m:r>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t="-1244"/>
                </a:stretch>
              </a:blipFill>
            </p:spPr>
            <p:txBody>
              <a:bodyPr/>
              <a:lstStyle/>
              <a:p>
                <a:r>
                  <a:rPr lang="ar-IQ">
                    <a:noFill/>
                  </a:rPr>
                  <a:t> </a:t>
                </a:r>
              </a:p>
            </p:txBody>
          </p:sp>
        </mc:Fallback>
      </mc:AlternateContent>
    </p:spTree>
    <p:extLst>
      <p:ext uri="{BB962C8B-B14F-4D97-AF65-F5344CB8AC3E}">
        <p14:creationId xmlns:p14="http://schemas.microsoft.com/office/powerpoint/2010/main" val="3972793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i_najim\Desktop\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97"/>
            <a:ext cx="7488832" cy="5430327"/>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0" y="5550072"/>
                <a:ext cx="9144000" cy="1141146"/>
              </a:xfrm>
              <a:prstGeom prst="rect">
                <a:avLst/>
              </a:prstGeom>
            </p:spPr>
            <p:txBody>
              <a:bodyPr wrap="square">
                <a:spAutoFit/>
              </a:bodyPr>
              <a:lstStyle/>
              <a:p>
                <a:pPr algn="ctr">
                  <a:lnSpc>
                    <a:spcPct val="150000"/>
                  </a:lnSpc>
                  <a:spcAft>
                    <a:spcPts val="0"/>
                  </a:spcAft>
                </a:pPr>
                <a:r>
                  <a:rPr lang="en-US" sz="2400" dirty="0">
                    <a:latin typeface="Times New Roman"/>
                    <a:ea typeface="Times New Roman"/>
                    <a:cs typeface="Arial"/>
                  </a:rPr>
                  <a:t>Fig. 1.15 the differential volume unit in the circular cylindrical coordinate system; </a:t>
                </a:r>
                <a14:m>
                  <m:oMath xmlns:m="http://schemas.openxmlformats.org/officeDocument/2006/math">
                    <m:r>
                      <a:rPr lang="en-US" sz="2400" i="1">
                        <a:effectLst/>
                        <a:latin typeface="Cambria Math"/>
                        <a:ea typeface="Times New Roman"/>
                        <a:cs typeface="Times New Roman"/>
                      </a:rPr>
                      <m:t>𝑑</m:t>
                    </m:r>
                    <m:r>
                      <a:rPr lang="en-US" sz="2400" i="1">
                        <a:effectLst/>
                        <a:latin typeface="Cambria Math"/>
                        <a:ea typeface="Times New Roman"/>
                        <a:cs typeface="Times New Roman"/>
                      </a:rPr>
                      <m:t>𝜌</m:t>
                    </m:r>
                  </m:oMath>
                </a14:m>
                <a:r>
                  <a:rPr lang="en-US" sz="2400" dirty="0">
                    <a:effectLst/>
                    <a:latin typeface="Times New Roman"/>
                    <a:ea typeface="Times New Roman"/>
                    <a:cs typeface="Arial"/>
                  </a:rPr>
                  <a:t>,</a:t>
                </a:r>
                <a:r>
                  <a:rPr lang="en-US" sz="2400" i="1" dirty="0">
                    <a:effectLst/>
                    <a:latin typeface="Times New Roman"/>
                    <a:ea typeface="Times New Roman"/>
                    <a:cs typeface="Arial"/>
                  </a:rPr>
                  <a:t> </a:t>
                </a:r>
                <a14:m>
                  <m:oMath xmlns:m="http://schemas.openxmlformats.org/officeDocument/2006/math">
                    <m:r>
                      <a:rPr lang="en-US" sz="2400" i="1">
                        <a:effectLst/>
                        <a:latin typeface="Cambria Math"/>
                        <a:ea typeface="Times New Roman"/>
                        <a:cs typeface="Times New Roman"/>
                      </a:rPr>
                      <m:t>𝜌</m:t>
                    </m:r>
                    <m:r>
                      <a:rPr lang="en-US" sz="2400" i="1">
                        <a:effectLst/>
                        <a:latin typeface="Cambria Math"/>
                        <a:ea typeface="Times New Roman"/>
                        <a:cs typeface="Times New Roman"/>
                      </a:rPr>
                      <m:t>𝑑</m:t>
                    </m:r>
                    <m:r>
                      <a:rPr lang="en-US" sz="2400" i="1" spc="100">
                        <a:effectLst/>
                        <a:latin typeface="Cambria Math"/>
                        <a:ea typeface="Times New Roman"/>
                        <a:cs typeface="Times New Roman"/>
                      </a:rPr>
                      <m:t>𝜙</m:t>
                    </m:r>
                  </m:oMath>
                </a14:m>
                <a:r>
                  <a:rPr lang="en-US" sz="2400" spc="100" dirty="0">
                    <a:effectLst/>
                    <a:latin typeface="Times New Roman"/>
                    <a:ea typeface="Times New Roman"/>
                    <a:cs typeface="Arial"/>
                  </a:rPr>
                  <a:t>,</a:t>
                </a:r>
                <a:r>
                  <a:rPr lang="en-US" sz="2400" dirty="0">
                    <a:effectLst/>
                    <a:latin typeface="Times New Roman"/>
                    <a:ea typeface="Times New Roman"/>
                    <a:cs typeface="Arial"/>
                  </a:rPr>
                  <a:t> and </a:t>
                </a:r>
                <a14:m>
                  <m:oMath xmlns:m="http://schemas.openxmlformats.org/officeDocument/2006/math">
                    <m:r>
                      <a:rPr lang="en-US" sz="2400" i="1">
                        <a:effectLst/>
                        <a:latin typeface="Cambria Math"/>
                        <a:ea typeface="Times New Roman"/>
                        <a:cs typeface="Times New Roman"/>
                      </a:rPr>
                      <m:t>𝑑𝑧</m:t>
                    </m:r>
                    <m:r>
                      <a:rPr lang="en-US" sz="2400" i="1">
                        <a:effectLst/>
                        <a:latin typeface="Cambria Math"/>
                        <a:ea typeface="Times New Roman"/>
                        <a:cs typeface="Times New Roman"/>
                      </a:rPr>
                      <m:t>:</m:t>
                    </m:r>
                  </m:oMath>
                </a14:m>
                <a:r>
                  <a:rPr lang="en-US" sz="2400" dirty="0">
                    <a:effectLst/>
                    <a:latin typeface="Times New Roman"/>
                    <a:ea typeface="Times New Roman"/>
                    <a:cs typeface="Arial"/>
                  </a:rPr>
                  <a:t> are all elements of length.</a:t>
                </a:r>
                <a:endParaRPr lang="en-US" sz="2400" dirty="0">
                  <a:ea typeface="Calibri"/>
                  <a:cs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0" y="5550072"/>
                <a:ext cx="9144000" cy="1141146"/>
              </a:xfrm>
              <a:prstGeom prst="rect">
                <a:avLst/>
              </a:prstGeom>
              <a:blipFill rotWithShape="1">
                <a:blip r:embed="rId3"/>
                <a:stretch>
                  <a:fillRect b="-10638"/>
                </a:stretch>
              </a:blipFill>
            </p:spPr>
            <p:txBody>
              <a:bodyPr/>
              <a:lstStyle/>
              <a:p>
                <a:r>
                  <a:rPr lang="ar-IQ">
                    <a:noFill/>
                  </a:rPr>
                  <a:t> </a:t>
                </a:r>
              </a:p>
            </p:txBody>
          </p:sp>
        </mc:Fallback>
      </mc:AlternateContent>
    </p:spTree>
    <p:extLst>
      <p:ext uri="{BB962C8B-B14F-4D97-AF65-F5344CB8AC3E}">
        <p14:creationId xmlns:p14="http://schemas.microsoft.com/office/powerpoint/2010/main" val="1163696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0"/>
            <a:ext cx="6336704" cy="5949280"/>
          </a:xfrm>
          <a:prstGeom prst="rect">
            <a:avLst/>
          </a:prstGeom>
          <a:noFill/>
          <a:ln>
            <a:noFill/>
          </a:ln>
        </p:spPr>
      </p:pic>
      <p:sp>
        <p:nvSpPr>
          <p:cNvPr id="5" name="Rectangle 4"/>
          <p:cNvSpPr/>
          <p:nvPr/>
        </p:nvSpPr>
        <p:spPr>
          <a:xfrm>
            <a:off x="0" y="5686517"/>
            <a:ext cx="9144000" cy="669542"/>
          </a:xfrm>
          <a:prstGeom prst="rect">
            <a:avLst/>
          </a:prstGeom>
        </p:spPr>
        <p:txBody>
          <a:bodyPr wrap="square">
            <a:spAutoFit/>
          </a:bodyPr>
          <a:lstStyle/>
          <a:p>
            <a:pPr algn="ctr">
              <a:lnSpc>
                <a:spcPct val="150000"/>
              </a:lnSpc>
              <a:spcAft>
                <a:spcPts val="0"/>
              </a:spcAft>
            </a:pPr>
            <a:r>
              <a:rPr lang="en-US" sz="2800" dirty="0">
                <a:latin typeface="Times New Roman"/>
                <a:ea typeface="Times New Roman"/>
                <a:cs typeface="Arial"/>
              </a:rPr>
              <a:t>Fig. 1.16 Differential normal areas in cylindrical coordinates</a:t>
            </a:r>
            <a:endParaRPr lang="en-US" sz="2800" dirty="0">
              <a:ea typeface="Calibri"/>
              <a:cs typeface="Arial"/>
            </a:endParaRPr>
          </a:p>
        </p:txBody>
      </p:sp>
    </p:spTree>
    <p:extLst>
      <p:ext uri="{BB962C8B-B14F-4D97-AF65-F5344CB8AC3E}">
        <p14:creationId xmlns:p14="http://schemas.microsoft.com/office/powerpoint/2010/main" val="1973561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ar-IQ" dirty="0"/>
          </a:p>
        </p:txBody>
      </p:sp>
      <p:sp>
        <p:nvSpPr>
          <p:cNvPr id="4" name="Rectangle 3"/>
          <p:cNvSpPr/>
          <p:nvPr/>
        </p:nvSpPr>
        <p:spPr>
          <a:xfrm>
            <a:off x="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spcBef>
                <a:spcPts val="1200"/>
              </a:spcBef>
              <a:spcAft>
                <a:spcPts val="0"/>
              </a:spcAft>
            </a:pPr>
            <a:r>
              <a:rPr lang="en-US" sz="3600" dirty="0">
                <a:solidFill>
                  <a:srgbClr val="FF0000"/>
                </a:solidFill>
                <a:latin typeface="Times New Roman"/>
                <a:ea typeface="Times New Roman"/>
                <a:cs typeface="Arial"/>
              </a:rPr>
              <a:t>1.10.3 In the </a:t>
            </a:r>
            <a:r>
              <a:rPr lang="en-US" sz="3600" spc="50" dirty="0">
                <a:solidFill>
                  <a:srgbClr val="FF0000"/>
                </a:solidFill>
                <a:latin typeface="Times New Roman"/>
                <a:ea typeface="Times New Roman"/>
                <a:cs typeface="Arial"/>
              </a:rPr>
              <a:t>spherical coordinate system</a:t>
            </a:r>
            <a:endParaRPr lang="en-US" sz="3600" dirty="0">
              <a:ea typeface="Calibri"/>
              <a:cs typeface="Arial"/>
            </a:endParaRPr>
          </a:p>
        </p:txBody>
      </p:sp>
      <mc:AlternateContent xmlns:mc="http://schemas.openxmlformats.org/markup-compatibility/2006" xmlns:a14="http://schemas.microsoft.com/office/drawing/2010/main">
        <mc:Choice Requires="a14">
          <p:sp>
            <p:nvSpPr>
              <p:cNvPr id="5" name="Rectangle 4"/>
              <p:cNvSpPr/>
              <p:nvPr/>
            </p:nvSpPr>
            <p:spPr>
              <a:xfrm>
                <a:off x="0" y="836712"/>
                <a:ext cx="9144000" cy="60212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lnSpc>
                    <a:spcPct val="150000"/>
                  </a:lnSpc>
                  <a:spcAft>
                    <a:spcPts val="0"/>
                  </a:spcAft>
                </a:pPr>
                <a:r>
                  <a:rPr lang="en-US" sz="3200" dirty="0" smtClean="0">
                    <a:solidFill>
                      <a:srgbClr val="7030A0"/>
                    </a:solidFill>
                    <a:latin typeface="Times New Roman"/>
                    <a:ea typeface="Times New Roman"/>
                    <a:cs typeface="Arial"/>
                  </a:rPr>
                  <a:t>A differential volume element may be constructed in spherical coordinates by increasing</a:t>
                </a:r>
                <a:r>
                  <a:rPr lang="en-US" sz="3200" spc="50" dirty="0">
                    <a:solidFill>
                      <a:srgbClr val="7030A0"/>
                    </a:solidFill>
                    <a:effectLst/>
                    <a:latin typeface="Times New Roman"/>
                    <a:ea typeface="Times New Roman"/>
                    <a:cs typeface="Arial"/>
                  </a:rPr>
                  <a:t> </a:t>
                </a:r>
                <a14:m>
                  <m:oMath xmlns:m="http://schemas.openxmlformats.org/officeDocument/2006/math">
                    <m:r>
                      <a:rPr lang="en-US" sz="3200" i="1" spc="50">
                        <a:solidFill>
                          <a:srgbClr val="7030A0"/>
                        </a:solidFill>
                        <a:effectLst/>
                        <a:latin typeface="Cambria Math"/>
                        <a:ea typeface="Times New Roman"/>
                        <a:cs typeface="Times New Roman"/>
                      </a:rPr>
                      <m:t>𝑟</m:t>
                    </m:r>
                  </m:oMath>
                </a14:m>
                <a:r>
                  <a:rPr lang="en-US" sz="3200" spc="50" dirty="0">
                    <a:solidFill>
                      <a:srgbClr val="7030A0"/>
                    </a:solidFill>
                    <a:effectLst/>
                    <a:latin typeface="Times New Roman"/>
                    <a:ea typeface="Times New Roman"/>
                    <a:cs typeface="Arial"/>
                  </a:rPr>
                  <a:t>, </a:t>
                </a:r>
                <a14:m>
                  <m:oMath xmlns:m="http://schemas.openxmlformats.org/officeDocument/2006/math">
                    <m:r>
                      <a:rPr lang="en-US" sz="3200" i="1">
                        <a:solidFill>
                          <a:srgbClr val="7030A0"/>
                        </a:solidFill>
                        <a:effectLst/>
                        <a:latin typeface="Cambria Math"/>
                        <a:ea typeface="Times New Roman"/>
                        <a:cs typeface="Times New Roman"/>
                      </a:rPr>
                      <m:t>𝜃</m:t>
                    </m:r>
                  </m:oMath>
                </a14:m>
                <a:r>
                  <a:rPr lang="en-US" sz="3200" spc="50" dirty="0">
                    <a:solidFill>
                      <a:srgbClr val="7030A0"/>
                    </a:solidFill>
                    <a:effectLst/>
                    <a:latin typeface="Times New Roman"/>
                    <a:ea typeface="Times New Roman"/>
                    <a:cs typeface="Arial"/>
                  </a:rPr>
                  <a:t>, </a:t>
                </a:r>
                <a:r>
                  <a:rPr lang="en-US" sz="3200" dirty="0">
                    <a:solidFill>
                      <a:srgbClr val="7030A0"/>
                    </a:solidFill>
                    <a:effectLst/>
                    <a:latin typeface="Times New Roman"/>
                    <a:ea typeface="Times New Roman"/>
                    <a:cs typeface="Arial"/>
                  </a:rPr>
                  <a:t>and</a:t>
                </a:r>
                <a:r>
                  <a:rPr lang="en-US" sz="3200" spc="50" dirty="0">
                    <a:solidFill>
                      <a:srgbClr val="7030A0"/>
                    </a:solidFill>
                    <a:effectLst/>
                    <a:latin typeface="Times New Roman"/>
                    <a:ea typeface="Times New Roman"/>
                    <a:cs typeface="Arial"/>
                  </a:rPr>
                  <a:t> </a:t>
                </a:r>
                <a14:m>
                  <m:oMath xmlns:m="http://schemas.openxmlformats.org/officeDocument/2006/math">
                    <m:r>
                      <a:rPr lang="en-US" sz="3200" i="1" spc="100">
                        <a:solidFill>
                          <a:srgbClr val="7030A0"/>
                        </a:solidFill>
                        <a:effectLst/>
                        <a:latin typeface="Cambria Math"/>
                        <a:ea typeface="Times New Roman"/>
                        <a:cs typeface="Times New Roman"/>
                      </a:rPr>
                      <m:t>𝜙</m:t>
                    </m:r>
                  </m:oMath>
                </a14:m>
                <a:r>
                  <a:rPr lang="en-US" sz="3200" spc="50" dirty="0">
                    <a:solidFill>
                      <a:srgbClr val="7030A0"/>
                    </a:solidFill>
                    <a:effectLst/>
                    <a:latin typeface="Times New Roman"/>
                    <a:ea typeface="Times New Roman"/>
                    <a:cs typeface="Arial"/>
                  </a:rPr>
                  <a:t> by </a:t>
                </a:r>
                <a14:m>
                  <m:oMath xmlns:m="http://schemas.openxmlformats.org/officeDocument/2006/math">
                    <m:r>
                      <a:rPr lang="en-US" sz="3200" i="1">
                        <a:solidFill>
                          <a:srgbClr val="7030A0"/>
                        </a:solidFill>
                        <a:effectLst/>
                        <a:latin typeface="Cambria Math"/>
                        <a:ea typeface="Times New Roman"/>
                        <a:cs typeface="Times New Roman"/>
                      </a:rPr>
                      <m:t>𝑑𝑟</m:t>
                    </m:r>
                  </m:oMath>
                </a14:m>
                <a:r>
                  <a:rPr lang="en-US" sz="3200" i="1" dirty="0">
                    <a:solidFill>
                      <a:srgbClr val="7030A0"/>
                    </a:solidFill>
                    <a:effectLst/>
                    <a:latin typeface="Times New Roman"/>
                    <a:ea typeface="Times New Roman"/>
                    <a:cs typeface="Arial"/>
                  </a:rPr>
                  <a:t>, </a:t>
                </a:r>
                <a14:m>
                  <m:oMath xmlns:m="http://schemas.openxmlformats.org/officeDocument/2006/math">
                    <m:r>
                      <a:rPr lang="en-US" sz="3200" i="1">
                        <a:solidFill>
                          <a:srgbClr val="7030A0"/>
                        </a:solidFill>
                        <a:effectLst/>
                        <a:latin typeface="Cambria Math"/>
                        <a:ea typeface="Times New Roman"/>
                        <a:cs typeface="Times New Roman"/>
                      </a:rPr>
                      <m:t>𝑑</m:t>
                    </m:r>
                    <m:r>
                      <m:rPr>
                        <m:sty m:val="p"/>
                      </m:rPr>
                      <a:rPr lang="en-US" sz="3200">
                        <a:solidFill>
                          <a:srgbClr val="7030A0"/>
                        </a:solidFill>
                        <a:effectLst/>
                        <a:latin typeface="Cambria Math"/>
                        <a:ea typeface="Times New Roman"/>
                        <a:cs typeface="Times New Roman"/>
                      </a:rPr>
                      <m:t>θ</m:t>
                    </m:r>
                  </m:oMath>
                </a14:m>
                <a:r>
                  <a:rPr lang="en-US" sz="3200" i="1" dirty="0">
                    <a:solidFill>
                      <a:srgbClr val="7030A0"/>
                    </a:solidFill>
                    <a:effectLst/>
                    <a:latin typeface="Times New Roman"/>
                    <a:ea typeface="Times New Roman"/>
                    <a:cs typeface="Arial"/>
                  </a:rPr>
                  <a:t>,</a:t>
                </a:r>
                <a:r>
                  <a:rPr lang="en-US" sz="3200" spc="50" dirty="0">
                    <a:solidFill>
                      <a:srgbClr val="7030A0"/>
                    </a:solidFill>
                    <a:effectLst/>
                    <a:latin typeface="Times New Roman"/>
                    <a:ea typeface="Times New Roman"/>
                    <a:cs typeface="Arial"/>
                  </a:rPr>
                  <a:t> </a:t>
                </a:r>
                <a:r>
                  <a:rPr lang="en-US" sz="3200" dirty="0">
                    <a:solidFill>
                      <a:srgbClr val="7030A0"/>
                    </a:solidFill>
                    <a:effectLst/>
                    <a:latin typeface="Times New Roman"/>
                    <a:ea typeface="Times New Roman"/>
                    <a:cs typeface="Arial"/>
                  </a:rPr>
                  <a:t>and</a:t>
                </a:r>
                <a:r>
                  <a:rPr lang="en-US" sz="3200" spc="50" dirty="0">
                    <a:solidFill>
                      <a:srgbClr val="7030A0"/>
                    </a:solidFill>
                    <a:effectLst/>
                    <a:latin typeface="Times New Roman"/>
                    <a:ea typeface="Times New Roman"/>
                    <a:cs typeface="Arial"/>
                  </a:rPr>
                  <a:t> </a:t>
                </a:r>
                <a14:m>
                  <m:oMath xmlns:m="http://schemas.openxmlformats.org/officeDocument/2006/math">
                    <m:r>
                      <a:rPr lang="ru-RU" sz="3200" i="1">
                        <a:solidFill>
                          <a:srgbClr val="7030A0"/>
                        </a:solidFill>
                        <a:effectLst/>
                        <a:latin typeface="Cambria Math"/>
                        <a:ea typeface="Times New Roman"/>
                        <a:cs typeface="Times New Roman"/>
                      </a:rPr>
                      <m:t>𝑑</m:t>
                    </m:r>
                    <m:r>
                      <a:rPr lang="en-US" sz="3200" i="1" spc="100">
                        <a:solidFill>
                          <a:srgbClr val="7030A0"/>
                        </a:solidFill>
                        <a:latin typeface="Cambria Math"/>
                        <a:ea typeface="Times New Roman"/>
                        <a:cs typeface="Times New Roman"/>
                      </a:rPr>
                      <m:t>𝜙</m:t>
                    </m:r>
                  </m:oMath>
                </a14:m>
                <a:r>
                  <a:rPr lang="en-US" sz="3200" i="1" dirty="0">
                    <a:solidFill>
                      <a:srgbClr val="7030A0"/>
                    </a:solidFill>
                    <a:effectLst/>
                    <a:latin typeface="Times New Roman"/>
                    <a:ea typeface="Times New Roman"/>
                    <a:cs typeface="Arial"/>
                  </a:rPr>
                  <a:t>,</a:t>
                </a:r>
                <a:r>
                  <a:rPr lang="en-US" sz="3200" spc="50" dirty="0">
                    <a:solidFill>
                      <a:srgbClr val="7030A0"/>
                    </a:solidFill>
                    <a:effectLst/>
                    <a:latin typeface="Times New Roman"/>
                    <a:ea typeface="Times New Roman"/>
                    <a:cs typeface="Arial"/>
                  </a:rPr>
                  <a:t> </a:t>
                </a:r>
                <a:r>
                  <a:rPr lang="en-US" sz="3200" dirty="0">
                    <a:solidFill>
                      <a:srgbClr val="7030A0"/>
                    </a:solidFill>
                    <a:effectLst/>
                    <a:latin typeface="Times New Roman"/>
                    <a:ea typeface="Times New Roman"/>
                    <a:cs typeface="Arial"/>
                  </a:rPr>
                  <a:t>as shown in Fig. 1.17. The distance between the two spherical surfaces of radius</a:t>
                </a:r>
                <a:r>
                  <a:rPr lang="en-US" sz="3200" spc="50" dirty="0">
                    <a:solidFill>
                      <a:srgbClr val="7030A0"/>
                    </a:solidFill>
                    <a:effectLst/>
                    <a:latin typeface="Times New Roman"/>
                    <a:ea typeface="Times New Roman"/>
                    <a:cs typeface="Arial"/>
                  </a:rPr>
                  <a:t> </a:t>
                </a:r>
                <a14:m>
                  <m:oMath xmlns:m="http://schemas.openxmlformats.org/officeDocument/2006/math">
                    <m:r>
                      <a:rPr lang="en-US" sz="3200" i="1">
                        <a:solidFill>
                          <a:srgbClr val="7030A0"/>
                        </a:solidFill>
                        <a:effectLst/>
                        <a:latin typeface="Cambria Math"/>
                        <a:ea typeface="Times New Roman"/>
                        <a:cs typeface="Times New Roman"/>
                      </a:rPr>
                      <m:t>𝑟</m:t>
                    </m:r>
                  </m:oMath>
                </a14:m>
                <a:r>
                  <a:rPr lang="en-US" sz="3200" spc="50" dirty="0">
                    <a:solidFill>
                      <a:srgbClr val="7030A0"/>
                    </a:solidFill>
                    <a:effectLst/>
                    <a:latin typeface="Times New Roman"/>
                    <a:ea typeface="Times New Roman"/>
                    <a:cs typeface="Arial"/>
                  </a:rPr>
                  <a:t> </a:t>
                </a:r>
                <a:r>
                  <a:rPr lang="en-US" sz="3200" dirty="0">
                    <a:solidFill>
                      <a:srgbClr val="7030A0"/>
                    </a:solidFill>
                    <a:effectLst/>
                    <a:latin typeface="Times New Roman"/>
                    <a:ea typeface="Times New Roman"/>
                    <a:cs typeface="Arial"/>
                  </a:rPr>
                  <a:t>and</a:t>
                </a:r>
                <a:r>
                  <a:rPr lang="en-US" sz="3200" spc="50" dirty="0">
                    <a:solidFill>
                      <a:srgbClr val="7030A0"/>
                    </a:solidFill>
                    <a:effectLst/>
                    <a:latin typeface="Times New Roman"/>
                    <a:ea typeface="Times New Roman"/>
                    <a:cs typeface="Arial"/>
                  </a:rPr>
                  <a:t> </a:t>
                </a:r>
                <a14:m>
                  <m:oMath xmlns:m="http://schemas.openxmlformats.org/officeDocument/2006/math">
                    <m:r>
                      <a:rPr lang="en-US" sz="3200" i="1">
                        <a:solidFill>
                          <a:srgbClr val="7030A0"/>
                        </a:solidFill>
                        <a:effectLst/>
                        <a:latin typeface="Cambria Math"/>
                        <a:ea typeface="Times New Roman"/>
                        <a:cs typeface="Times New Roman"/>
                      </a:rPr>
                      <m:t>𝑟</m:t>
                    </m:r>
                    <m:r>
                      <a:rPr lang="en-US" sz="3200" i="1" spc="50">
                        <a:solidFill>
                          <a:srgbClr val="7030A0"/>
                        </a:solidFill>
                        <a:effectLst/>
                        <a:latin typeface="Cambria Math"/>
                        <a:ea typeface="Times New Roman"/>
                        <a:cs typeface="Times New Roman"/>
                      </a:rPr>
                      <m:t>+</m:t>
                    </m:r>
                    <m:r>
                      <a:rPr lang="en-US" sz="3200" i="1">
                        <a:solidFill>
                          <a:srgbClr val="7030A0"/>
                        </a:solidFill>
                        <a:effectLst/>
                        <a:latin typeface="Cambria Math"/>
                        <a:ea typeface="Times New Roman"/>
                        <a:cs typeface="Times New Roman"/>
                      </a:rPr>
                      <m:t>𝑑𝑟</m:t>
                    </m:r>
                  </m:oMath>
                </a14:m>
                <a:r>
                  <a:rPr lang="en-US" sz="3200" spc="50" dirty="0">
                    <a:solidFill>
                      <a:srgbClr val="7030A0"/>
                    </a:solidFill>
                    <a:effectLst/>
                    <a:latin typeface="Times New Roman"/>
                    <a:ea typeface="Times New Roman"/>
                    <a:cs typeface="Arial"/>
                  </a:rPr>
                  <a:t> is </a:t>
                </a:r>
                <a14:m>
                  <m:oMath xmlns:m="http://schemas.openxmlformats.org/officeDocument/2006/math">
                    <m:r>
                      <a:rPr lang="en-US" sz="3200" i="1">
                        <a:solidFill>
                          <a:srgbClr val="7030A0"/>
                        </a:solidFill>
                        <a:effectLst/>
                        <a:latin typeface="Cambria Math"/>
                        <a:ea typeface="Times New Roman"/>
                        <a:cs typeface="Times New Roman"/>
                      </a:rPr>
                      <m:t>𝑑𝑟</m:t>
                    </m:r>
                  </m:oMath>
                </a14:m>
                <a:r>
                  <a:rPr lang="en-US" sz="3200" dirty="0">
                    <a:solidFill>
                      <a:srgbClr val="7030A0"/>
                    </a:solidFill>
                    <a:effectLst/>
                    <a:latin typeface="Times New Roman"/>
                    <a:ea typeface="Times New Roman"/>
                    <a:cs typeface="Arial"/>
                  </a:rPr>
                  <a:t>;</a:t>
                </a:r>
                <a:r>
                  <a:rPr lang="en-US" sz="3200" spc="50" dirty="0">
                    <a:solidFill>
                      <a:srgbClr val="7030A0"/>
                    </a:solidFill>
                    <a:effectLst/>
                    <a:latin typeface="Times New Roman"/>
                    <a:ea typeface="Times New Roman"/>
                    <a:cs typeface="Arial"/>
                  </a:rPr>
                  <a:t> </a:t>
                </a:r>
                <a:r>
                  <a:rPr lang="en-US" sz="3200" dirty="0">
                    <a:solidFill>
                      <a:srgbClr val="7030A0"/>
                    </a:solidFill>
                    <a:effectLst/>
                    <a:latin typeface="Times New Roman"/>
                    <a:ea typeface="Times New Roman"/>
                    <a:cs typeface="Arial"/>
                  </a:rPr>
                  <a:t>the distance between the two cones having generating angles of</a:t>
                </a:r>
                <a:r>
                  <a:rPr lang="en-US" sz="3200" spc="50" dirty="0">
                    <a:solidFill>
                      <a:srgbClr val="7030A0"/>
                    </a:solidFill>
                    <a:effectLst/>
                    <a:latin typeface="Times New Roman"/>
                    <a:ea typeface="Times New Roman"/>
                    <a:cs typeface="Arial"/>
                  </a:rPr>
                  <a:t> </a:t>
                </a:r>
                <a14:m>
                  <m:oMath xmlns:m="http://schemas.openxmlformats.org/officeDocument/2006/math">
                    <m:r>
                      <a:rPr lang="ru-RU" sz="3200" i="1">
                        <a:solidFill>
                          <a:srgbClr val="7030A0"/>
                        </a:solidFill>
                        <a:effectLst/>
                        <a:latin typeface="Cambria Math"/>
                        <a:ea typeface="Times New Roman"/>
                        <a:cs typeface="Times New Roman"/>
                      </a:rPr>
                      <m:t>𝜃</m:t>
                    </m:r>
                  </m:oMath>
                </a14:m>
                <a:r>
                  <a:rPr lang="ru-RU" sz="3200" spc="50" dirty="0">
                    <a:solidFill>
                      <a:srgbClr val="7030A0"/>
                    </a:solidFill>
                    <a:effectLst/>
                    <a:latin typeface="Times New Roman"/>
                    <a:ea typeface="Times New Roman"/>
                    <a:cs typeface="Arial"/>
                  </a:rPr>
                  <a:t> </a:t>
                </a:r>
                <a:r>
                  <a:rPr lang="en-US" sz="3200" dirty="0">
                    <a:solidFill>
                      <a:srgbClr val="7030A0"/>
                    </a:solidFill>
                    <a:effectLst/>
                    <a:latin typeface="Times New Roman"/>
                    <a:ea typeface="Times New Roman"/>
                    <a:cs typeface="Arial"/>
                  </a:rPr>
                  <a:t>and</a:t>
                </a:r>
                <a:r>
                  <a:rPr lang="en-US" sz="3200" spc="50" dirty="0">
                    <a:solidFill>
                      <a:srgbClr val="7030A0"/>
                    </a:solidFill>
                    <a:effectLst/>
                    <a:latin typeface="Times New Roman"/>
                    <a:ea typeface="Times New Roman"/>
                    <a:cs typeface="Arial"/>
                  </a:rPr>
                  <a:t> </a:t>
                </a:r>
                <a14:m>
                  <m:oMath xmlns:m="http://schemas.openxmlformats.org/officeDocument/2006/math">
                    <m:r>
                      <a:rPr lang="ru-RU" sz="3200" i="1">
                        <a:solidFill>
                          <a:srgbClr val="7030A0"/>
                        </a:solidFill>
                        <a:effectLst/>
                        <a:latin typeface="Cambria Math"/>
                        <a:ea typeface="Times New Roman"/>
                        <a:cs typeface="Times New Roman"/>
                      </a:rPr>
                      <m:t>𝜃</m:t>
                    </m:r>
                    <m:r>
                      <a:rPr lang="en-US" sz="3200" i="1" spc="50">
                        <a:solidFill>
                          <a:srgbClr val="7030A0"/>
                        </a:solidFill>
                        <a:effectLst/>
                        <a:latin typeface="Cambria Math"/>
                        <a:ea typeface="Times New Roman"/>
                        <a:cs typeface="Times New Roman"/>
                      </a:rPr>
                      <m:t>+</m:t>
                    </m:r>
                    <m:r>
                      <a:rPr lang="en-US" sz="3200" i="1">
                        <a:solidFill>
                          <a:srgbClr val="7030A0"/>
                        </a:solidFill>
                        <a:effectLst/>
                        <a:latin typeface="Cambria Math"/>
                        <a:ea typeface="Times New Roman"/>
                        <a:cs typeface="Times New Roman"/>
                      </a:rPr>
                      <m:t>𝑑</m:t>
                    </m:r>
                    <m:r>
                      <a:rPr lang="en-US" sz="3200" i="1">
                        <a:solidFill>
                          <a:srgbClr val="7030A0"/>
                        </a:solidFill>
                        <a:effectLst/>
                        <a:latin typeface="Cambria Math"/>
                        <a:ea typeface="Times New Roman"/>
                        <a:cs typeface="Times New Roman"/>
                      </a:rPr>
                      <m:t>𝜃</m:t>
                    </m:r>
                  </m:oMath>
                </a14:m>
                <a:r>
                  <a:rPr lang="en-US" sz="3200" spc="50" dirty="0">
                    <a:solidFill>
                      <a:srgbClr val="7030A0"/>
                    </a:solidFill>
                    <a:effectLst/>
                    <a:latin typeface="Times New Roman"/>
                    <a:ea typeface="Times New Roman"/>
                    <a:cs typeface="Arial"/>
                  </a:rPr>
                  <a:t> is </a:t>
                </a:r>
                <a14:m>
                  <m:oMath xmlns:m="http://schemas.openxmlformats.org/officeDocument/2006/math">
                    <m:r>
                      <a:rPr lang="en-US" sz="3200" i="1">
                        <a:solidFill>
                          <a:srgbClr val="7030A0"/>
                        </a:solidFill>
                        <a:effectLst/>
                        <a:latin typeface="Cambria Math"/>
                        <a:ea typeface="Times New Roman"/>
                        <a:cs typeface="Times New Roman"/>
                      </a:rPr>
                      <m:t>𝑟𝑑</m:t>
                    </m:r>
                    <m:r>
                      <a:rPr lang="en-US" sz="3200" i="1">
                        <a:solidFill>
                          <a:srgbClr val="7030A0"/>
                        </a:solidFill>
                        <a:effectLst/>
                        <a:latin typeface="Cambria Math"/>
                        <a:ea typeface="Times New Roman"/>
                        <a:cs typeface="Times New Roman"/>
                      </a:rPr>
                      <m:t>𝜃</m:t>
                    </m:r>
                  </m:oMath>
                </a14:m>
                <a:r>
                  <a:rPr lang="en-US" sz="3200" dirty="0">
                    <a:solidFill>
                      <a:srgbClr val="7030A0"/>
                    </a:solidFill>
                    <a:effectLst/>
                    <a:latin typeface="Times New Roman"/>
                    <a:ea typeface="Times New Roman"/>
                    <a:cs typeface="Arial"/>
                  </a:rPr>
                  <a:t>;</a:t>
                </a:r>
                <a:r>
                  <a:rPr lang="en-US" sz="3200" spc="50" dirty="0">
                    <a:solidFill>
                      <a:srgbClr val="7030A0"/>
                    </a:solidFill>
                    <a:effectLst/>
                    <a:latin typeface="Times New Roman"/>
                    <a:ea typeface="Times New Roman"/>
                    <a:cs typeface="Arial"/>
                  </a:rPr>
                  <a:t> </a:t>
                </a:r>
                <a:r>
                  <a:rPr lang="en-US" sz="3200" dirty="0">
                    <a:solidFill>
                      <a:srgbClr val="7030A0"/>
                    </a:solidFill>
                    <a:effectLst/>
                    <a:latin typeface="Times New Roman"/>
                    <a:ea typeface="Times New Roman"/>
                    <a:cs typeface="Arial"/>
                  </a:rPr>
                  <a:t>and the distance between the two radial planes at angles</a:t>
                </a:r>
                <a:r>
                  <a:rPr lang="en-US" sz="3200" spc="50" dirty="0">
                    <a:solidFill>
                      <a:srgbClr val="7030A0"/>
                    </a:solidFill>
                    <a:effectLst/>
                    <a:latin typeface="Times New Roman"/>
                    <a:ea typeface="Times New Roman"/>
                    <a:cs typeface="Arial"/>
                  </a:rPr>
                  <a:t> </a:t>
                </a:r>
                <a14:m>
                  <m:oMath xmlns:m="http://schemas.openxmlformats.org/officeDocument/2006/math">
                    <m:r>
                      <a:rPr lang="en-US" sz="3200" i="1" spc="100">
                        <a:solidFill>
                          <a:srgbClr val="7030A0"/>
                        </a:solidFill>
                        <a:effectLst/>
                        <a:latin typeface="Cambria Math"/>
                        <a:ea typeface="Times New Roman"/>
                        <a:cs typeface="Times New Roman"/>
                      </a:rPr>
                      <m:t>𝜙</m:t>
                    </m:r>
                  </m:oMath>
                </a14:m>
                <a:r>
                  <a:rPr lang="en-US" sz="3200" spc="50" dirty="0">
                    <a:solidFill>
                      <a:srgbClr val="7030A0"/>
                    </a:solidFill>
                    <a:effectLst/>
                    <a:latin typeface="Times New Roman"/>
                    <a:ea typeface="Times New Roman"/>
                    <a:cs typeface="Arial"/>
                  </a:rPr>
                  <a:t> </a:t>
                </a:r>
                <a:r>
                  <a:rPr lang="en-US" sz="3200" dirty="0">
                    <a:solidFill>
                      <a:srgbClr val="7030A0"/>
                    </a:solidFill>
                    <a:effectLst/>
                    <a:latin typeface="Times New Roman"/>
                    <a:ea typeface="Times New Roman"/>
                    <a:cs typeface="Arial"/>
                  </a:rPr>
                  <a:t>and</a:t>
                </a:r>
                <a:r>
                  <a:rPr lang="en-US" sz="3200" spc="50" dirty="0">
                    <a:solidFill>
                      <a:srgbClr val="7030A0"/>
                    </a:solidFill>
                    <a:effectLst/>
                    <a:latin typeface="Times New Roman"/>
                    <a:ea typeface="Times New Roman"/>
                    <a:cs typeface="Arial"/>
                  </a:rPr>
                  <a:t> </a:t>
                </a:r>
                <a14:m>
                  <m:oMath xmlns:m="http://schemas.openxmlformats.org/officeDocument/2006/math">
                    <m:r>
                      <a:rPr lang="en-US" sz="3200" i="1" spc="100">
                        <a:solidFill>
                          <a:srgbClr val="7030A0"/>
                        </a:solidFill>
                        <a:effectLst/>
                        <a:latin typeface="Cambria Math"/>
                        <a:ea typeface="Times New Roman"/>
                        <a:cs typeface="Times New Roman"/>
                      </a:rPr>
                      <m:t>𝜙</m:t>
                    </m:r>
                    <m:r>
                      <a:rPr lang="en-US" sz="3200" i="1" spc="50">
                        <a:solidFill>
                          <a:srgbClr val="7030A0"/>
                        </a:solidFill>
                        <a:effectLst/>
                        <a:latin typeface="Cambria Math"/>
                        <a:ea typeface="Times New Roman"/>
                        <a:cs typeface="Times New Roman"/>
                      </a:rPr>
                      <m:t>+</m:t>
                    </m:r>
                    <m:r>
                      <a:rPr lang="ru-RU" sz="3200" i="1">
                        <a:solidFill>
                          <a:srgbClr val="7030A0"/>
                        </a:solidFill>
                        <a:effectLst/>
                        <a:latin typeface="Cambria Math"/>
                        <a:ea typeface="Times New Roman"/>
                        <a:cs typeface="Times New Roman"/>
                      </a:rPr>
                      <m:t>𝑑</m:t>
                    </m:r>
                    <m:r>
                      <a:rPr lang="en-US" sz="3200" i="1" spc="100">
                        <a:solidFill>
                          <a:srgbClr val="7030A0"/>
                        </a:solidFill>
                        <a:effectLst/>
                        <a:latin typeface="Cambria Math"/>
                        <a:ea typeface="Times New Roman"/>
                        <a:cs typeface="Times New Roman"/>
                      </a:rPr>
                      <m:t>𝜙</m:t>
                    </m:r>
                  </m:oMath>
                </a14:m>
                <a:r>
                  <a:rPr lang="en-US" sz="3200" spc="50" dirty="0">
                    <a:solidFill>
                      <a:srgbClr val="7030A0"/>
                    </a:solidFill>
                    <a:effectLst/>
                    <a:latin typeface="Times New Roman"/>
                    <a:ea typeface="Times New Roman"/>
                    <a:cs typeface="Arial"/>
                  </a:rPr>
                  <a:t> </a:t>
                </a:r>
                <a:r>
                  <a:rPr lang="en-US" sz="3200" dirty="0">
                    <a:solidFill>
                      <a:srgbClr val="7030A0"/>
                    </a:solidFill>
                    <a:effectLst/>
                    <a:latin typeface="Times New Roman"/>
                    <a:ea typeface="Times New Roman"/>
                    <a:cs typeface="Arial"/>
                  </a:rPr>
                  <a:t>is found to be</a:t>
                </a:r>
                <a:r>
                  <a:rPr lang="en-US" sz="3200" spc="50" dirty="0">
                    <a:solidFill>
                      <a:srgbClr val="7030A0"/>
                    </a:solidFill>
                    <a:effectLst/>
                    <a:latin typeface="Times New Roman"/>
                    <a:ea typeface="Times New Roman"/>
                    <a:cs typeface="Arial"/>
                  </a:rPr>
                  <a:t> </a:t>
                </a:r>
                <a14:m>
                  <m:oMath xmlns:m="http://schemas.openxmlformats.org/officeDocument/2006/math">
                    <m:r>
                      <a:rPr lang="en-US" sz="3200" i="1">
                        <a:solidFill>
                          <a:srgbClr val="7030A0"/>
                        </a:solidFill>
                        <a:effectLst/>
                        <a:latin typeface="Cambria Math"/>
                        <a:ea typeface="Times New Roman"/>
                        <a:cs typeface="Times New Roman"/>
                      </a:rPr>
                      <m:t>𝑟</m:t>
                    </m:r>
                    <m:func>
                      <m:funcPr>
                        <m:ctrlPr>
                          <a:rPr lang="en-US" sz="3200" i="1">
                            <a:solidFill>
                              <a:srgbClr val="7030A0"/>
                            </a:solidFill>
                            <a:effectLst/>
                            <a:latin typeface="Cambria Math"/>
                            <a:ea typeface="Times New Roman"/>
                            <a:cs typeface="Times New Roman"/>
                          </a:rPr>
                        </m:ctrlPr>
                      </m:funcPr>
                      <m:fName>
                        <m:r>
                          <m:rPr>
                            <m:sty m:val="p"/>
                          </m:rPr>
                          <a:rPr lang="en-US" sz="3200">
                            <a:solidFill>
                              <a:srgbClr val="7030A0"/>
                            </a:solidFill>
                            <a:effectLst/>
                            <a:latin typeface="Cambria Math"/>
                            <a:ea typeface="Times New Roman"/>
                            <a:cs typeface="Times New Roman"/>
                          </a:rPr>
                          <m:t>sin</m:t>
                        </m:r>
                      </m:fName>
                      <m:e>
                        <m:r>
                          <a:rPr lang="en-US" sz="3200" i="1">
                            <a:solidFill>
                              <a:srgbClr val="7030A0"/>
                            </a:solidFill>
                            <a:effectLst/>
                            <a:latin typeface="Cambria Math"/>
                            <a:ea typeface="Times New Roman"/>
                            <a:cs typeface="Times New Roman"/>
                          </a:rPr>
                          <m:t>𝜃</m:t>
                        </m:r>
                      </m:e>
                    </m:func>
                    <m:r>
                      <a:rPr lang="en-US" sz="3200" i="1">
                        <a:solidFill>
                          <a:srgbClr val="7030A0"/>
                        </a:solidFill>
                        <a:effectLst/>
                        <a:latin typeface="Cambria Math"/>
                        <a:ea typeface="Times New Roman"/>
                        <a:cs typeface="Times New Roman"/>
                      </a:rPr>
                      <m:t> </m:t>
                    </m:r>
                    <m:r>
                      <a:rPr lang="en-US" sz="3200" i="1">
                        <a:solidFill>
                          <a:srgbClr val="7030A0"/>
                        </a:solidFill>
                        <a:effectLst/>
                        <a:latin typeface="Cambria Math"/>
                        <a:ea typeface="Times New Roman"/>
                        <a:cs typeface="Times New Roman"/>
                      </a:rPr>
                      <m:t>𝑑</m:t>
                    </m:r>
                    <m:r>
                      <a:rPr lang="en-US" sz="3200" i="1" spc="100">
                        <a:solidFill>
                          <a:srgbClr val="7030A0"/>
                        </a:solidFill>
                        <a:effectLst/>
                        <a:latin typeface="Cambria Math"/>
                        <a:ea typeface="Times New Roman"/>
                        <a:cs typeface="Times New Roman"/>
                      </a:rPr>
                      <m:t>𝜙</m:t>
                    </m:r>
                  </m:oMath>
                </a14:m>
                <a:r>
                  <a:rPr lang="en-US" sz="3200" spc="50" dirty="0">
                    <a:solidFill>
                      <a:srgbClr val="7030A0"/>
                    </a:solidFill>
                    <a:effectLst/>
                    <a:latin typeface="Times New Roman"/>
                    <a:ea typeface="Times New Roman"/>
                    <a:cs typeface="Arial"/>
                  </a:rPr>
                  <a:t>.</a:t>
                </a:r>
                <a:endParaRPr lang="en-US" sz="3200" dirty="0">
                  <a:solidFill>
                    <a:srgbClr val="7030A0"/>
                  </a:solidFill>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0" y="836712"/>
                <a:ext cx="9144000" cy="6021288"/>
              </a:xfrm>
              <a:prstGeom prst="rect">
                <a:avLst/>
              </a:prstGeom>
              <a:blipFill rotWithShape="1">
                <a:blip r:embed="rId2"/>
                <a:stretch>
                  <a:fillRect l="-1529" r="-1529" b="-1008"/>
                </a:stretch>
              </a:blipFill>
            </p:spPr>
            <p:txBody>
              <a:bodyPr/>
              <a:lstStyle/>
              <a:p>
                <a:r>
                  <a:rPr lang="ar-IQ">
                    <a:noFill/>
                  </a:rPr>
                  <a:t> </a:t>
                </a:r>
              </a:p>
            </p:txBody>
          </p:sp>
        </mc:Fallback>
      </mc:AlternateContent>
    </p:spTree>
    <p:extLst>
      <p:ext uri="{BB962C8B-B14F-4D97-AF65-F5344CB8AC3E}">
        <p14:creationId xmlns:p14="http://schemas.microsoft.com/office/powerpoint/2010/main" val="63518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0">
                  <a:lnSpc>
                    <a:spcPct val="150000"/>
                  </a:lnSpc>
                  <a:buNone/>
                </a:pPr>
                <a:r>
                  <a:rPr lang="en-US" dirty="0">
                    <a:solidFill>
                      <a:srgbClr val="FF0000"/>
                    </a:solidFill>
                    <a:latin typeface="Times New Roman"/>
                    <a:ea typeface="Calibri"/>
                    <a:cs typeface="Arial"/>
                  </a:rPr>
                  <a:t>(1)</a:t>
                </a:r>
                <a:r>
                  <a:rPr lang="en-US" dirty="0">
                    <a:effectLst/>
                    <a:latin typeface="Times New Roman"/>
                    <a:ea typeface="Calibri"/>
                    <a:cs typeface="Arial"/>
                  </a:rPr>
                  <a:t> The differential displacement is</a:t>
                </a:r>
                <a:endParaRPr lang="en-US" spc="50" dirty="0" smtClean="0">
                  <a:effectLst/>
                  <a:latin typeface="Times New Roman"/>
                  <a:ea typeface="Times New Roman"/>
                  <a:cs typeface="Arial"/>
                </a:endParaRPr>
              </a:p>
              <a:p>
                <a:pPr marL="0" indent="0" algn="just" rtl="0">
                  <a:lnSpc>
                    <a:spcPct val="150000"/>
                  </a:lnSpc>
                  <a:buNone/>
                </a:pPr>
                <a14:m>
                  <m:oMath xmlns:m="http://schemas.openxmlformats.org/officeDocument/2006/math">
                    <m:r>
                      <a:rPr lang="ru-RU" i="1">
                        <a:effectLst/>
                        <a:latin typeface="Cambria Math"/>
                        <a:ea typeface="Times New Roman"/>
                        <a:cs typeface="Times New Roman"/>
                      </a:rPr>
                      <m:t>𝑑</m:t>
                    </m:r>
                    <m:r>
                      <a:rPr lang="ru-RU" b="1" i="1">
                        <a:effectLst/>
                        <a:latin typeface="Cambria Math"/>
                        <a:ea typeface="Times New Roman"/>
                        <a:cs typeface="Times New Roman"/>
                      </a:rPr>
                      <m:t>𝐋</m:t>
                    </m:r>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ru-RU" i="1">
                            <a:effectLst/>
                            <a:latin typeface="Cambria Math"/>
                            <a:ea typeface="Times New Roman"/>
                            <a:cs typeface="Times New Roman"/>
                          </a:rPr>
                          <m:t>𝑑𝑟</m:t>
                        </m:r>
                        <m:r>
                          <a:rPr lang="ru-RU" i="1">
                            <a:effectLst/>
                            <a:latin typeface="Cambria Math"/>
                            <a:ea typeface="Times New Roman"/>
                            <a:cs typeface="Times New Roman"/>
                          </a:rPr>
                          <m:t> </m:t>
                        </m:r>
                        <m:r>
                          <a:rPr lang="ru-RU" b="1" i="1">
                            <a:effectLst/>
                            <a:latin typeface="Cambria Math"/>
                            <a:ea typeface="Times New Roman"/>
                            <a:cs typeface="Times New Roman"/>
                          </a:rPr>
                          <m:t>𝐚</m:t>
                        </m:r>
                      </m:e>
                      <m:sub>
                        <m:r>
                          <a:rPr lang="ru-RU" i="1">
                            <a:effectLst/>
                            <a:latin typeface="Cambria Math"/>
                            <a:ea typeface="Times New Roman"/>
                            <a:cs typeface="Times New Roman"/>
                          </a:rPr>
                          <m:t>𝑟</m:t>
                        </m:r>
                      </m:sub>
                    </m:sSub>
                    <m:r>
                      <a:rPr lang="en-US" i="1">
                        <a:effectLst/>
                        <a:latin typeface="Cambria Math"/>
                        <a:ea typeface="Times New Roman"/>
                        <a:cs typeface="Times New Roman"/>
                      </a:rPr>
                      <m:t>+</m:t>
                    </m:r>
                    <m:r>
                      <a:rPr lang="en-US" i="1">
                        <a:effectLst/>
                        <a:latin typeface="Cambria Math"/>
                        <a:ea typeface="Times New Roman"/>
                        <a:cs typeface="Times New Roman"/>
                      </a:rPr>
                      <m:t>𝑟𝑑</m:t>
                    </m:r>
                    <m:r>
                      <a:rPr lang="ru-RU" i="1">
                        <a:effectLst/>
                        <a:latin typeface="Cambria Math"/>
                        <a:ea typeface="Times New Roman"/>
                        <a:cs typeface="Times New Roman"/>
                      </a:rPr>
                      <m:t>𝜃</m:t>
                    </m:r>
                    <m:r>
                      <a:rPr lang="ru-RU"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𝜃</m:t>
                        </m:r>
                      </m:sub>
                    </m:sSub>
                    <m:r>
                      <a:rPr lang="en-US" i="1">
                        <a:effectLst/>
                        <a:latin typeface="Cambria Math"/>
                        <a:ea typeface="Times New Roman"/>
                        <a:cs typeface="Times New Roman"/>
                      </a:rPr>
                      <m:t>+</m:t>
                    </m:r>
                    <m:r>
                      <a:rPr lang="en-US" i="1">
                        <a:effectLst/>
                        <a:latin typeface="Cambria Math"/>
                        <a:ea typeface="Times New Roman"/>
                        <a:cs typeface="Times New Roman"/>
                      </a:rPr>
                      <m:t>𝑟</m:t>
                    </m:r>
                    <m:func>
                      <m:funcPr>
                        <m:ctrlPr>
                          <a:rPr lang="en-US" i="1">
                            <a:effectLst/>
                            <a:latin typeface="Cambria Math"/>
                            <a:ea typeface="Times New Roman"/>
                            <a:cs typeface="Times New Roman"/>
                          </a:rPr>
                        </m:ctrlPr>
                      </m:funcPr>
                      <m:fName>
                        <m:r>
                          <m:rPr>
                            <m:sty m:val="p"/>
                          </m:rPr>
                          <a:rPr lang="en-US">
                            <a:effectLst/>
                            <a:latin typeface="Cambria Math"/>
                            <a:ea typeface="Times New Roman"/>
                            <a:cs typeface="Times New Roman"/>
                          </a:rPr>
                          <m:t>sin</m:t>
                        </m:r>
                      </m:fName>
                      <m:e>
                        <m:r>
                          <a:rPr lang="ru-RU" i="1">
                            <a:effectLst/>
                            <a:latin typeface="Cambria Math"/>
                            <a:ea typeface="Times New Roman"/>
                            <a:cs typeface="Times New Roman"/>
                          </a:rPr>
                          <m:t>𝜃</m:t>
                        </m:r>
                      </m:e>
                    </m:func>
                    <m:r>
                      <a:rPr lang="en-US" i="1">
                        <a:effectLst/>
                        <a:latin typeface="Cambria Math"/>
                        <a:ea typeface="Times New Roman"/>
                        <a:cs typeface="Times New Roman"/>
                      </a:rPr>
                      <m:t>𝑑</m:t>
                    </m:r>
                    <m:r>
                      <a:rPr lang="en-US" i="1">
                        <a:effectLst/>
                        <a:latin typeface="Cambria Math"/>
                        <a:ea typeface="Times New Roman"/>
                        <a:cs typeface="Times New Roman"/>
                      </a:rPr>
                      <m:t>𝜙</m:t>
                    </m:r>
                    <m:r>
                      <a:rPr lang="en-US"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ru-RU" b="1" i="1">
                            <a:effectLst/>
                            <a:latin typeface="Cambria Math"/>
                            <a:ea typeface="Times New Roman"/>
                            <a:cs typeface="Times New Roman"/>
                          </a:rPr>
                          <m:t>𝐚</m:t>
                        </m:r>
                      </m:e>
                      <m:sub>
                        <m:r>
                          <a:rPr lang="ru-RU" i="1">
                            <a:effectLst/>
                            <a:latin typeface="Cambria Math"/>
                            <a:ea typeface="Times New Roman"/>
                            <a:cs typeface="Times New Roman"/>
                          </a:rPr>
                          <m:t>𝜙</m:t>
                        </m:r>
                      </m:sub>
                    </m:sSub>
                  </m:oMath>
                </a14:m>
                <a:r>
                  <a:rPr lang="ru-RU" dirty="0">
                    <a:effectLst/>
                    <a:latin typeface="Times New Roman"/>
                    <a:ea typeface="Times New Roman"/>
                    <a:cs typeface="Arial"/>
                  </a:rPr>
                  <a:t> </a:t>
                </a:r>
                <a:endParaRPr lang="en-US" sz="2800" dirty="0">
                  <a:ea typeface="Calibri"/>
                  <a:cs typeface="Arial"/>
                </a:endParaRPr>
              </a:p>
              <a:p>
                <a:pPr marL="0" indent="0" algn="just" rtl="0">
                  <a:lnSpc>
                    <a:spcPct val="150000"/>
                  </a:lnSpc>
                  <a:buNone/>
                </a:pPr>
                <a:r>
                  <a:rPr lang="en-US" dirty="0">
                    <a:solidFill>
                      <a:srgbClr val="FF0000"/>
                    </a:solidFill>
                    <a:effectLst/>
                    <a:latin typeface="Times New Roman"/>
                    <a:ea typeface="Calibri"/>
                    <a:cs typeface="Arial"/>
                  </a:rPr>
                  <a:t>(2)</a:t>
                </a:r>
                <a:r>
                  <a:rPr lang="en-US" dirty="0">
                    <a:effectLst/>
                    <a:latin typeface="Times New Roman"/>
                    <a:ea typeface="Calibri"/>
                    <a:cs typeface="Arial"/>
                  </a:rPr>
                  <a:t> The differential normal area is</a:t>
                </a:r>
                <a:endParaRPr lang="en-US" sz="2800" dirty="0">
                  <a:ea typeface="Calibri"/>
                  <a:cs typeface="Arial"/>
                </a:endParaRPr>
              </a:p>
              <a:p>
                <a:pPr marL="0" indent="0" algn="just" rtl="0">
                  <a:lnSpc>
                    <a:spcPct val="150000"/>
                  </a:lnSpc>
                  <a:buNone/>
                </a:pPr>
                <a14:m>
                  <m:oMathPara xmlns:m="http://schemas.openxmlformats.org/officeDocument/2006/math">
                    <m:oMathParaPr>
                      <m:jc m:val="centerGroup"/>
                    </m:oMathParaPr>
                    <m:oMath xmlns:m="http://schemas.openxmlformats.org/officeDocument/2006/math">
                      <m:r>
                        <a:rPr lang="en-US" i="1">
                          <a:effectLst/>
                          <a:latin typeface="Cambria Math"/>
                          <a:ea typeface="Times New Roman"/>
                          <a:cs typeface="Times New Roman"/>
                        </a:rPr>
                        <m:t>𝑑</m:t>
                      </m:r>
                      <m:r>
                        <a:rPr lang="en-US" b="1" i="1">
                          <a:effectLst/>
                          <a:latin typeface="Cambria Math"/>
                          <a:ea typeface="Times New Roman"/>
                          <a:cs typeface="Times New Roman"/>
                        </a:rPr>
                        <m:t>𝐒</m:t>
                      </m:r>
                      <m:r>
                        <a:rPr lang="en-US" i="1">
                          <a:effectLst/>
                          <a:latin typeface="Cambria Math"/>
                          <a:ea typeface="Times New Roman"/>
                          <a:cs typeface="Times New Roman"/>
                        </a:rPr>
                        <m:t>=</m:t>
                      </m:r>
                      <m:sSup>
                        <m:sSupPr>
                          <m:ctrlPr>
                            <a:rPr lang="en-US" i="1">
                              <a:effectLst/>
                              <a:latin typeface="Cambria Math"/>
                              <a:ea typeface="Times New Roman"/>
                              <a:cs typeface="Times New Roman"/>
                            </a:rPr>
                          </m:ctrlPr>
                        </m:sSupPr>
                        <m:e>
                          <m:r>
                            <a:rPr lang="en-US" i="1">
                              <a:effectLst/>
                              <a:latin typeface="Cambria Math"/>
                              <a:ea typeface="Times New Roman"/>
                              <a:cs typeface="Times New Roman"/>
                            </a:rPr>
                            <m:t>𝑟</m:t>
                          </m:r>
                        </m:e>
                        <m:sup>
                          <m:r>
                            <a:rPr lang="en-US" i="1">
                              <a:effectLst/>
                              <a:latin typeface="Cambria Math"/>
                              <a:ea typeface="Times New Roman"/>
                              <a:cs typeface="Times New Roman"/>
                            </a:rPr>
                            <m:t>2</m:t>
                          </m:r>
                        </m:sup>
                      </m:sSup>
                      <m:r>
                        <a:rPr lang="en-US" i="1" spc="50">
                          <a:effectLst/>
                          <a:latin typeface="Cambria Math"/>
                          <a:ea typeface="Times New Roman"/>
                          <a:cs typeface="Times New Roman"/>
                        </a:rPr>
                        <m:t> </m:t>
                      </m:r>
                      <m:r>
                        <a:rPr lang="en-US" i="1" spc="50">
                          <a:effectLst/>
                          <a:latin typeface="Cambria Math"/>
                          <a:ea typeface="Times New Roman"/>
                          <a:cs typeface="Times New Roman"/>
                        </a:rPr>
                        <m:t>𝑠𝑖𝑛</m:t>
                      </m:r>
                      <m:r>
                        <a:rPr lang="en-US" i="1" spc="50">
                          <a:effectLst/>
                          <a:latin typeface="Cambria Math"/>
                          <a:ea typeface="Times New Roman"/>
                          <a:cs typeface="Times New Roman"/>
                        </a:rPr>
                        <m:t>𝜃</m:t>
                      </m:r>
                      <m:r>
                        <a:rPr lang="en-US" i="1">
                          <a:effectLst/>
                          <a:latin typeface="Cambria Math"/>
                          <a:ea typeface="Times New Roman"/>
                          <a:cs typeface="Times New Roman"/>
                        </a:rPr>
                        <m:t> </m:t>
                      </m:r>
                      <m:r>
                        <a:rPr lang="en-US" i="1">
                          <a:effectLst/>
                          <a:latin typeface="Cambria Math"/>
                          <a:ea typeface="Times New Roman"/>
                          <a:cs typeface="Times New Roman"/>
                        </a:rPr>
                        <m:t>𝑑</m:t>
                      </m:r>
                      <m:r>
                        <a:rPr lang="en-US" i="1">
                          <a:effectLst/>
                          <a:latin typeface="Cambria Math"/>
                          <a:ea typeface="Times New Roman"/>
                          <a:cs typeface="Times New Roman"/>
                        </a:rPr>
                        <m:t>𝜃</m:t>
                      </m:r>
                      <m:r>
                        <a:rPr lang="en-US" i="1">
                          <a:effectLst/>
                          <a:latin typeface="Cambria Math"/>
                          <a:ea typeface="Times New Roman"/>
                          <a:cs typeface="Times New Roman"/>
                        </a:rPr>
                        <m:t> </m:t>
                      </m:r>
                      <m:r>
                        <a:rPr lang="en-US" i="1">
                          <a:effectLst/>
                          <a:latin typeface="Cambria Math"/>
                          <a:ea typeface="Times New Roman"/>
                          <a:cs typeface="Times New Roman"/>
                        </a:rPr>
                        <m:t>𝑑</m:t>
                      </m:r>
                      <m:r>
                        <a:rPr lang="en-US" i="1">
                          <a:effectLst/>
                          <a:latin typeface="Cambria Math"/>
                          <a:ea typeface="Times New Roman"/>
                          <a:cs typeface="Times New Roman"/>
                        </a:rPr>
                        <m:t>𝜙</m:t>
                      </m:r>
                      <m:r>
                        <a:rPr lang="en-US"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en-US" b="1" i="1">
                              <a:effectLst/>
                              <a:latin typeface="Cambria Math"/>
                              <a:ea typeface="Times New Roman"/>
                              <a:cs typeface="Times New Roman"/>
                            </a:rPr>
                            <m:t>𝐚</m:t>
                          </m:r>
                        </m:e>
                        <m:sub>
                          <m:r>
                            <a:rPr lang="en-US" i="1">
                              <a:effectLst/>
                              <a:latin typeface="Cambria Math"/>
                              <a:ea typeface="Times New Roman"/>
                              <a:cs typeface="Times New Roman"/>
                            </a:rPr>
                            <m:t>𝑟</m:t>
                          </m:r>
                        </m:sub>
                      </m:sSub>
                    </m:oMath>
                  </m:oMathPara>
                </a14:m>
                <a:endParaRPr lang="en-US" sz="2800" dirty="0">
                  <a:ea typeface="Calibri"/>
                  <a:cs typeface="Arial"/>
                </a:endParaRPr>
              </a:p>
              <a:p>
                <a:pPr marL="0" indent="0" algn="just" rtl="0">
                  <a:lnSpc>
                    <a:spcPct val="150000"/>
                  </a:lnSpc>
                  <a:buNone/>
                </a:pPr>
                <a14:m>
                  <m:oMathPara xmlns:m="http://schemas.openxmlformats.org/officeDocument/2006/math">
                    <m:oMathParaPr>
                      <m:jc m:val="centerGroup"/>
                    </m:oMathParaPr>
                    <m:oMath xmlns:m="http://schemas.openxmlformats.org/officeDocument/2006/math">
                      <m:r>
                        <a:rPr lang="en-US" i="1">
                          <a:effectLst/>
                          <a:latin typeface="Cambria Math"/>
                          <a:ea typeface="Times New Roman"/>
                          <a:cs typeface="Times New Roman"/>
                        </a:rPr>
                        <m:t>𝑑</m:t>
                      </m:r>
                      <m:r>
                        <a:rPr lang="en-US" b="1" i="1">
                          <a:effectLst/>
                          <a:latin typeface="Cambria Math"/>
                          <a:ea typeface="Times New Roman"/>
                          <a:cs typeface="Times New Roman"/>
                        </a:rPr>
                        <m:t>𝐒</m:t>
                      </m:r>
                      <m:r>
                        <a:rPr lang="en-US" i="1">
                          <a:effectLst/>
                          <a:latin typeface="Cambria Math"/>
                          <a:ea typeface="Times New Roman"/>
                          <a:cs typeface="Times New Roman"/>
                        </a:rPr>
                        <m:t>=</m:t>
                      </m:r>
                      <m:r>
                        <a:rPr lang="en-US" i="1">
                          <a:effectLst/>
                          <a:latin typeface="Cambria Math"/>
                          <a:ea typeface="Times New Roman"/>
                          <a:cs typeface="Times New Roman"/>
                        </a:rPr>
                        <m:t>𝑟</m:t>
                      </m:r>
                      <m:r>
                        <a:rPr lang="en-US" i="1">
                          <a:effectLst/>
                          <a:latin typeface="Cambria Math"/>
                          <a:ea typeface="Times New Roman"/>
                          <a:cs typeface="Times New Roman"/>
                        </a:rPr>
                        <m:t> </m:t>
                      </m:r>
                      <m:r>
                        <a:rPr lang="en-US" i="1" spc="50">
                          <a:effectLst/>
                          <a:latin typeface="Cambria Math"/>
                          <a:ea typeface="Times New Roman"/>
                          <a:cs typeface="Times New Roman"/>
                        </a:rPr>
                        <m:t>𝑠𝑖𝑛</m:t>
                      </m:r>
                      <m:r>
                        <a:rPr lang="ru-RU" i="1">
                          <a:effectLst/>
                          <a:latin typeface="Cambria Math"/>
                          <a:ea typeface="Times New Roman"/>
                          <a:cs typeface="Times New Roman"/>
                        </a:rPr>
                        <m:t>𝜃</m:t>
                      </m:r>
                      <m:r>
                        <a:rPr lang="ru-RU" i="1">
                          <a:effectLst/>
                          <a:latin typeface="Cambria Math"/>
                          <a:ea typeface="Times New Roman"/>
                          <a:cs typeface="Times New Roman"/>
                        </a:rPr>
                        <m:t> </m:t>
                      </m:r>
                      <m:r>
                        <a:rPr lang="en-US" i="1">
                          <a:effectLst/>
                          <a:latin typeface="Cambria Math"/>
                          <a:ea typeface="Times New Roman"/>
                          <a:cs typeface="Times New Roman"/>
                        </a:rPr>
                        <m:t>𝑑𝑟</m:t>
                      </m:r>
                      <m:r>
                        <a:rPr lang="en-US" i="1">
                          <a:effectLst/>
                          <a:latin typeface="Cambria Math"/>
                          <a:ea typeface="Times New Roman"/>
                          <a:cs typeface="Times New Roman"/>
                        </a:rPr>
                        <m:t> </m:t>
                      </m:r>
                      <m:r>
                        <a:rPr lang="en-US" i="1">
                          <a:effectLst/>
                          <a:latin typeface="Cambria Math"/>
                          <a:ea typeface="Times New Roman"/>
                          <a:cs typeface="Times New Roman"/>
                        </a:rPr>
                        <m:t>𝑑</m:t>
                      </m:r>
                      <m:r>
                        <a:rPr lang="en-US" i="1">
                          <a:effectLst/>
                          <a:latin typeface="Cambria Math"/>
                          <a:ea typeface="Times New Roman"/>
                          <a:cs typeface="Times New Roman"/>
                        </a:rPr>
                        <m:t>𝜙</m:t>
                      </m:r>
                      <m:r>
                        <a:rPr lang="en-US"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en-US" b="1" i="1">
                              <a:effectLst/>
                              <a:latin typeface="Cambria Math"/>
                              <a:ea typeface="Times New Roman"/>
                              <a:cs typeface="Times New Roman"/>
                            </a:rPr>
                            <m:t>𝐚</m:t>
                          </m:r>
                        </m:e>
                        <m:sub>
                          <m:r>
                            <a:rPr lang="en-US" i="1">
                              <a:effectLst/>
                              <a:latin typeface="Cambria Math"/>
                              <a:ea typeface="Times New Roman"/>
                              <a:cs typeface="Times New Roman"/>
                            </a:rPr>
                            <m:t>𝜃</m:t>
                          </m:r>
                        </m:sub>
                      </m:sSub>
                    </m:oMath>
                  </m:oMathPara>
                </a14:m>
                <a:endParaRPr lang="en-US" sz="2800" dirty="0">
                  <a:ea typeface="Calibri"/>
                  <a:cs typeface="Arial"/>
                </a:endParaRPr>
              </a:p>
              <a:p>
                <a:pPr marL="0" indent="0" algn="just" rtl="0">
                  <a:lnSpc>
                    <a:spcPct val="150000"/>
                  </a:lnSpc>
                  <a:buNone/>
                </a:pPr>
                <a14:m>
                  <m:oMathPara xmlns:m="http://schemas.openxmlformats.org/officeDocument/2006/math">
                    <m:oMathParaPr>
                      <m:jc m:val="centerGroup"/>
                    </m:oMathParaPr>
                    <m:oMath xmlns:m="http://schemas.openxmlformats.org/officeDocument/2006/math">
                      <m:r>
                        <a:rPr lang="en-US" i="1">
                          <a:effectLst/>
                          <a:latin typeface="Cambria Math"/>
                          <a:ea typeface="Times New Roman"/>
                          <a:cs typeface="Times New Roman"/>
                        </a:rPr>
                        <m:t>𝑑</m:t>
                      </m:r>
                      <m:r>
                        <a:rPr lang="en-US" b="1" i="1">
                          <a:effectLst/>
                          <a:latin typeface="Cambria Math"/>
                          <a:ea typeface="Times New Roman"/>
                          <a:cs typeface="Times New Roman"/>
                        </a:rPr>
                        <m:t>𝐒</m:t>
                      </m:r>
                      <m:r>
                        <a:rPr lang="en-US" i="1">
                          <a:effectLst/>
                          <a:latin typeface="Cambria Math"/>
                          <a:ea typeface="Times New Roman"/>
                          <a:cs typeface="Times New Roman"/>
                        </a:rPr>
                        <m:t>=</m:t>
                      </m:r>
                      <m:r>
                        <a:rPr lang="en-US" i="1">
                          <a:effectLst/>
                          <a:latin typeface="Cambria Math"/>
                          <a:ea typeface="Times New Roman"/>
                          <a:cs typeface="Times New Roman"/>
                        </a:rPr>
                        <m:t>𝑟𝑑𝑟𝑑</m:t>
                      </m:r>
                      <m:r>
                        <a:rPr lang="en-US" i="1">
                          <a:effectLst/>
                          <a:latin typeface="Cambria Math"/>
                          <a:ea typeface="Times New Roman"/>
                          <a:cs typeface="Times New Roman"/>
                        </a:rPr>
                        <m:t>𝜃</m:t>
                      </m:r>
                      <m:r>
                        <a:rPr lang="en-US"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en-US" b="1" i="1">
                              <a:effectLst/>
                              <a:latin typeface="Cambria Math"/>
                              <a:ea typeface="Times New Roman"/>
                              <a:cs typeface="Times New Roman"/>
                            </a:rPr>
                            <m:t>𝐚</m:t>
                          </m:r>
                        </m:e>
                        <m:sub>
                          <m:r>
                            <a:rPr lang="en-US" i="1">
                              <a:effectLst/>
                              <a:latin typeface="Cambria Math"/>
                              <a:ea typeface="Times New Roman"/>
                              <a:cs typeface="Times New Roman"/>
                            </a:rPr>
                            <m:t>𝜙</m:t>
                          </m:r>
                        </m:sub>
                      </m:sSub>
                    </m:oMath>
                  </m:oMathPara>
                </a14:m>
                <a:endParaRPr lang="en-US" sz="2800" dirty="0">
                  <a:ea typeface="Calibri"/>
                  <a:cs typeface="Arial"/>
                </a:endParaRPr>
              </a:p>
              <a:p>
                <a:pPr marL="0" indent="0" algn="l" rtl="0">
                  <a:buNone/>
                </a:pPr>
                <a:r>
                  <a:rPr lang="en-US" dirty="0">
                    <a:solidFill>
                      <a:srgbClr val="FF0000"/>
                    </a:solidFill>
                    <a:effectLst/>
                    <a:latin typeface="Times New Roman"/>
                    <a:ea typeface="Calibri"/>
                  </a:rPr>
                  <a:t>(3)</a:t>
                </a:r>
                <a:r>
                  <a:rPr lang="en-US" dirty="0">
                    <a:effectLst/>
                    <a:latin typeface="Times New Roman"/>
                    <a:ea typeface="Calibri"/>
                  </a:rPr>
                  <a:t> The differential volume is</a:t>
                </a:r>
                <a:r>
                  <a:rPr lang="en-US" dirty="0">
                    <a:effectLst/>
                    <a:latin typeface="Times New Roman"/>
                    <a:ea typeface="Times New Roman"/>
                  </a:rPr>
                  <a:t> </a:t>
                </a:r>
                <a:endParaRPr lang="en-US" dirty="0" smtClean="0">
                  <a:effectLst/>
                  <a:latin typeface="Times New Roman"/>
                  <a:ea typeface="Times New Roman"/>
                </a:endParaRPr>
              </a:p>
              <a:p>
                <a:pPr marL="0" indent="0" algn="l" rtl="0">
                  <a:buNone/>
                </a:pPr>
                <a14:m>
                  <m:oMathPara xmlns:m="http://schemas.openxmlformats.org/officeDocument/2006/math">
                    <m:oMathParaPr>
                      <m:jc m:val="centerGroup"/>
                    </m:oMathParaPr>
                    <m:oMath xmlns:m="http://schemas.openxmlformats.org/officeDocument/2006/math">
                      <m:r>
                        <a:rPr lang="en-US" i="1">
                          <a:effectLst/>
                          <a:latin typeface="Cambria Math"/>
                          <a:ea typeface="Times New Roman"/>
                          <a:cs typeface="Times New Roman"/>
                        </a:rPr>
                        <m:t>𝑑𝑣</m:t>
                      </m:r>
                      <m:r>
                        <a:rPr lang="en-US" i="1">
                          <a:effectLst/>
                          <a:latin typeface="Cambria Math"/>
                          <a:ea typeface="Times New Roman"/>
                          <a:cs typeface="Times New Roman"/>
                        </a:rPr>
                        <m:t>=</m:t>
                      </m:r>
                      <m:sSup>
                        <m:sSupPr>
                          <m:ctrlPr>
                            <a:rPr lang="en-US" i="1">
                              <a:effectLst/>
                              <a:latin typeface="Cambria Math"/>
                              <a:ea typeface="Times New Roman"/>
                              <a:cs typeface="Times New Roman"/>
                            </a:rPr>
                          </m:ctrlPr>
                        </m:sSupPr>
                        <m:e>
                          <m:r>
                            <a:rPr lang="en-US" i="1">
                              <a:effectLst/>
                              <a:latin typeface="Cambria Math"/>
                              <a:ea typeface="Times New Roman"/>
                              <a:cs typeface="Times New Roman"/>
                            </a:rPr>
                            <m:t>𝑟</m:t>
                          </m:r>
                        </m:e>
                        <m:sup>
                          <m:r>
                            <a:rPr lang="en-US" i="1">
                              <a:effectLst/>
                              <a:latin typeface="Cambria Math"/>
                              <a:ea typeface="Times New Roman"/>
                              <a:cs typeface="Times New Roman"/>
                            </a:rPr>
                            <m:t>2</m:t>
                          </m:r>
                        </m:sup>
                      </m:sSup>
                      <m:r>
                        <a:rPr lang="en-US" i="1" spc="50">
                          <a:effectLst/>
                          <a:latin typeface="Cambria Math"/>
                          <a:ea typeface="Times New Roman"/>
                          <a:cs typeface="Times New Roman"/>
                        </a:rPr>
                        <m:t> </m:t>
                      </m:r>
                      <m:r>
                        <a:rPr lang="en-US" i="1" spc="50">
                          <a:effectLst/>
                          <a:latin typeface="Cambria Math"/>
                          <a:ea typeface="Times New Roman"/>
                          <a:cs typeface="Times New Roman"/>
                        </a:rPr>
                        <m:t>𝑠𝑖𝑛</m:t>
                      </m:r>
                      <m:r>
                        <a:rPr lang="en-US" i="1">
                          <a:effectLst/>
                          <a:latin typeface="Cambria Math"/>
                          <a:ea typeface="Times New Roman"/>
                          <a:cs typeface="Times New Roman"/>
                        </a:rPr>
                        <m:t> </m:t>
                      </m:r>
                      <m:r>
                        <a:rPr lang="ru-RU" i="1">
                          <a:effectLst/>
                          <a:latin typeface="Cambria Math"/>
                          <a:ea typeface="Times New Roman"/>
                          <a:cs typeface="Times New Roman"/>
                        </a:rPr>
                        <m:t>𝜃</m:t>
                      </m:r>
                      <m:r>
                        <a:rPr lang="ru-RU" i="1">
                          <a:effectLst/>
                          <a:latin typeface="Cambria Math"/>
                          <a:ea typeface="Times New Roman"/>
                          <a:cs typeface="Times New Roman"/>
                        </a:rPr>
                        <m:t> </m:t>
                      </m:r>
                      <m:r>
                        <a:rPr lang="en-US" i="1">
                          <a:effectLst/>
                          <a:latin typeface="Cambria Math"/>
                          <a:ea typeface="Times New Roman"/>
                          <a:cs typeface="Times New Roman"/>
                        </a:rPr>
                        <m:t>𝑑𝑟</m:t>
                      </m:r>
                      <m:r>
                        <a:rPr lang="en-US" i="1">
                          <a:effectLst/>
                          <a:latin typeface="Cambria Math"/>
                          <a:ea typeface="Times New Roman"/>
                          <a:cs typeface="Times New Roman"/>
                        </a:rPr>
                        <m:t> </m:t>
                      </m:r>
                      <m:r>
                        <a:rPr lang="en-US" i="1">
                          <a:effectLst/>
                          <a:latin typeface="Cambria Math"/>
                          <a:ea typeface="Times New Roman"/>
                          <a:cs typeface="Times New Roman"/>
                        </a:rPr>
                        <m:t>𝑑</m:t>
                      </m:r>
                      <m:r>
                        <a:rPr lang="en-US" i="1">
                          <a:effectLst/>
                          <a:latin typeface="Cambria Math"/>
                          <a:ea typeface="Times New Roman"/>
                          <a:cs typeface="Times New Roman"/>
                        </a:rPr>
                        <m:t>𝜃</m:t>
                      </m:r>
                      <m:r>
                        <a:rPr lang="en-US" i="1">
                          <a:effectLst/>
                          <a:latin typeface="Cambria Math"/>
                          <a:ea typeface="Times New Roman"/>
                          <a:cs typeface="Times New Roman"/>
                        </a:rPr>
                        <m:t> </m:t>
                      </m:r>
                      <m:r>
                        <a:rPr lang="en-US" i="1">
                          <a:effectLst/>
                          <a:latin typeface="Cambria Math"/>
                          <a:ea typeface="Times New Roman"/>
                          <a:cs typeface="Times New Roman"/>
                        </a:rPr>
                        <m:t>𝑑</m:t>
                      </m:r>
                      <m:r>
                        <a:rPr lang="en-US" i="1">
                          <a:effectLst/>
                          <a:latin typeface="Cambria Math"/>
                          <a:ea typeface="Times New Roman"/>
                          <a:cs typeface="Times New Roman"/>
                        </a:rPr>
                        <m:t>𝜙</m:t>
                      </m:r>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a:stretch>
              </a:blipFill>
            </p:spPr>
            <p:txBody>
              <a:bodyPr/>
              <a:lstStyle/>
              <a:p>
                <a:r>
                  <a:rPr lang="ar-IQ">
                    <a:noFill/>
                  </a:rPr>
                  <a:t> </a:t>
                </a:r>
              </a:p>
            </p:txBody>
          </p:sp>
        </mc:Fallback>
      </mc:AlternateContent>
    </p:spTree>
    <p:extLst>
      <p:ext uri="{BB962C8B-B14F-4D97-AF65-F5344CB8AC3E}">
        <p14:creationId xmlns:p14="http://schemas.microsoft.com/office/powerpoint/2010/main" val="2640381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
            <a:ext cx="5832648" cy="5589240"/>
          </a:xfrm>
          <a:prstGeom prst="rect">
            <a:avLst/>
          </a:prstGeom>
          <a:noFill/>
          <a:ln>
            <a:noFill/>
          </a:ln>
        </p:spPr>
      </p:pic>
      <p:sp>
        <p:nvSpPr>
          <p:cNvPr id="5" name="Rectangle 4"/>
          <p:cNvSpPr/>
          <p:nvPr/>
        </p:nvSpPr>
        <p:spPr>
          <a:xfrm>
            <a:off x="0" y="5721601"/>
            <a:ext cx="9144000" cy="1141146"/>
          </a:xfrm>
          <a:prstGeom prst="rect">
            <a:avLst/>
          </a:prstGeom>
        </p:spPr>
        <p:txBody>
          <a:bodyPr wrap="square">
            <a:spAutoFit/>
          </a:bodyPr>
          <a:lstStyle/>
          <a:p>
            <a:pPr algn="ctr">
              <a:lnSpc>
                <a:spcPct val="150000"/>
              </a:lnSpc>
              <a:spcAft>
                <a:spcPts val="1000"/>
              </a:spcAft>
            </a:pPr>
            <a:r>
              <a:rPr lang="en-US" sz="2400" dirty="0">
                <a:latin typeface="Times New Roman"/>
                <a:ea typeface="Calibri"/>
                <a:cs typeface="Arial"/>
              </a:rPr>
              <a:t>Fig. 1.17 the differential volume element in the spherical coordinate system.</a:t>
            </a:r>
            <a:endParaRPr lang="en-US" sz="2400" dirty="0">
              <a:ea typeface="Calibri"/>
              <a:cs typeface="Arial"/>
            </a:endParaRPr>
          </a:p>
        </p:txBody>
      </p:sp>
    </p:spTree>
    <p:extLst>
      <p:ext uri="{BB962C8B-B14F-4D97-AF65-F5344CB8AC3E}">
        <p14:creationId xmlns:p14="http://schemas.microsoft.com/office/powerpoint/2010/main" val="94346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85000" lnSpcReduction="10000"/>
              </a:bodyPr>
              <a:lstStyle/>
              <a:p>
                <a:pPr marL="0" lvl="0" indent="0" algn="just" rtl="0">
                  <a:buNone/>
                </a:pPr>
                <a:r>
                  <a:rPr lang="en-US" sz="3300" dirty="0" smtClean="0">
                    <a:solidFill>
                      <a:srgbClr val="7030A0"/>
                    </a:solidFill>
                    <a:latin typeface="Times New Roman"/>
                    <a:ea typeface="Calibri"/>
                  </a:rPr>
                  <a:t>Define </a:t>
                </a:r>
                <a:r>
                  <a:rPr lang="en-US" sz="3300" dirty="0">
                    <a:solidFill>
                      <a:srgbClr val="7030A0"/>
                    </a:solidFill>
                    <a:latin typeface="Times New Roman"/>
                    <a:ea typeface="Calibri"/>
                  </a:rPr>
                  <a:t>each space </a:t>
                </a:r>
                <a:r>
                  <a:rPr lang="en-US" sz="3300" dirty="0" smtClean="0">
                    <a:solidFill>
                      <a:srgbClr val="7030A0"/>
                    </a:solidFill>
                    <a:latin typeface="Times New Roman"/>
                    <a:ea typeface="Calibri"/>
                  </a:rPr>
                  <a:t>variable in </a:t>
                </a:r>
                <a:r>
                  <a:rPr lang="en-US" sz="3300" dirty="0">
                    <a:solidFill>
                      <a:srgbClr val="7030A0"/>
                    </a:solidFill>
                    <a:latin typeface="Times New Roman"/>
                    <a:ea typeface="Calibri"/>
                  </a:rPr>
                  <a:t>cylindrical coordinate </a:t>
                </a:r>
                <a:r>
                  <a:rPr lang="en-US" sz="3300" dirty="0" smtClean="0">
                    <a:solidFill>
                      <a:srgbClr val="7030A0"/>
                    </a:solidFill>
                    <a:latin typeface="Times New Roman"/>
                    <a:ea typeface="Calibri"/>
                  </a:rPr>
                  <a:t>system:</a:t>
                </a:r>
              </a:p>
              <a:p>
                <a:pPr marL="0" lvl="0" indent="0" algn="just" rtl="0">
                  <a:buNone/>
                </a:pPr>
                <a:endParaRPr lang="ar-IQ" dirty="0">
                  <a:solidFill>
                    <a:prstClr val="black"/>
                  </a:solidFill>
                  <a:cs typeface="Times New Roman"/>
                </a:endParaRPr>
              </a:p>
              <a:p>
                <a:pPr lvl="0" algn="just" rtl="0">
                  <a:lnSpc>
                    <a:spcPct val="150000"/>
                  </a:lnSpc>
                  <a:buFont typeface="Symbol"/>
                  <a:buChar char=""/>
                </a:pPr>
                <a14:m>
                  <m:oMath xmlns:m="http://schemas.openxmlformats.org/officeDocument/2006/math">
                    <m:r>
                      <a:rPr lang="en-US" i="1" smtClean="0">
                        <a:effectLst/>
                        <a:latin typeface="Cambria Math"/>
                        <a:ea typeface="Calibri"/>
                        <a:cs typeface="Times New Roman"/>
                      </a:rPr>
                      <m:t>𝜌</m:t>
                    </m:r>
                  </m:oMath>
                </a14:m>
                <a:r>
                  <a:rPr lang="en-US" dirty="0">
                    <a:effectLst/>
                    <a:latin typeface="Times New Roman"/>
                    <a:ea typeface="Calibri"/>
                    <a:cs typeface="Arial"/>
                  </a:rPr>
                  <a:t> is the radius of the cylinder passing through </a:t>
                </a:r>
                <a14:m>
                  <m:oMath xmlns:m="http://schemas.openxmlformats.org/officeDocument/2006/math">
                    <m:r>
                      <a:rPr lang="en-US" i="1">
                        <a:effectLst/>
                        <a:latin typeface="Cambria Math"/>
                        <a:ea typeface="Calibri"/>
                        <a:cs typeface="Times New Roman"/>
                      </a:rPr>
                      <m:t>𝑃</m:t>
                    </m:r>
                  </m:oMath>
                </a14:m>
                <a:r>
                  <a:rPr lang="en-US" dirty="0">
                    <a:effectLst/>
                    <a:latin typeface="Times New Roman"/>
                    <a:ea typeface="Calibri"/>
                    <a:cs typeface="Arial"/>
                  </a:rPr>
                  <a:t> or the radial distance from the </a:t>
                </a:r>
                <a14:m>
                  <m:oMath xmlns:m="http://schemas.openxmlformats.org/officeDocument/2006/math">
                    <m:r>
                      <a:rPr lang="en-US" i="1">
                        <a:effectLst/>
                        <a:latin typeface="Cambria Math"/>
                        <a:ea typeface="Calibri"/>
                        <a:cs typeface="Times New Roman"/>
                      </a:rPr>
                      <m:t>𝑧</m:t>
                    </m:r>
                  </m:oMath>
                </a14:m>
                <a:r>
                  <a:rPr lang="en-US" dirty="0">
                    <a:effectLst/>
                    <a:latin typeface="Times New Roman"/>
                    <a:ea typeface="Times New Roman"/>
                    <a:cs typeface="Arial"/>
                  </a:rPr>
                  <a:t>-axis</a:t>
                </a:r>
                <a:r>
                  <a:rPr lang="en-US" dirty="0">
                    <a:effectLst/>
                    <a:latin typeface="Times New Roman"/>
                    <a:ea typeface="Calibri"/>
                    <a:cs typeface="Arial"/>
                  </a:rPr>
                  <a:t>; </a:t>
                </a:r>
                <a:endParaRPr lang="en-US" sz="2800" dirty="0">
                  <a:ea typeface="Calibri"/>
                  <a:cs typeface="Arial"/>
                </a:endParaRPr>
              </a:p>
              <a:p>
                <a:pPr lvl="0" algn="just" rtl="0">
                  <a:lnSpc>
                    <a:spcPct val="150000"/>
                  </a:lnSpc>
                  <a:buFont typeface="Symbol"/>
                  <a:buChar char=""/>
                </a:pPr>
                <a14:m>
                  <m:oMath xmlns:m="http://schemas.openxmlformats.org/officeDocument/2006/math">
                    <m:r>
                      <a:rPr lang="en-US" i="1">
                        <a:effectLst/>
                        <a:latin typeface="Cambria Math"/>
                        <a:ea typeface="Calibri"/>
                        <a:cs typeface="Times New Roman"/>
                      </a:rPr>
                      <m:t>𝜙</m:t>
                    </m:r>
                  </m:oMath>
                </a14:m>
                <a:r>
                  <a:rPr lang="en-US" dirty="0">
                    <a:effectLst/>
                    <a:latin typeface="Times New Roman"/>
                    <a:ea typeface="Calibri"/>
                    <a:cs typeface="Arial"/>
                  </a:rPr>
                  <a:t> called the </a:t>
                </a:r>
                <a:r>
                  <a:rPr lang="en-US" dirty="0">
                    <a:solidFill>
                      <a:srgbClr val="FF0000"/>
                    </a:solidFill>
                    <a:effectLst/>
                    <a:latin typeface="Times New Roman"/>
                    <a:ea typeface="Calibri"/>
                    <a:cs typeface="Arial"/>
                  </a:rPr>
                  <a:t>azimuthal</a:t>
                </a:r>
                <a:r>
                  <a:rPr lang="en-US" dirty="0">
                    <a:effectLst/>
                    <a:latin typeface="Times New Roman"/>
                    <a:ea typeface="Calibri"/>
                    <a:cs typeface="Arial"/>
                  </a:rPr>
                  <a:t> angle is measured from the </a:t>
                </a:r>
                <a14:m>
                  <m:oMath xmlns:m="http://schemas.openxmlformats.org/officeDocument/2006/math">
                    <m:r>
                      <a:rPr lang="en-US" i="1">
                        <a:effectLst/>
                        <a:latin typeface="Cambria Math"/>
                        <a:ea typeface="Calibri"/>
                        <a:cs typeface="Times New Roman"/>
                      </a:rPr>
                      <m:t>𝑥</m:t>
                    </m:r>
                  </m:oMath>
                </a14:m>
                <a:r>
                  <a:rPr lang="en-US" dirty="0">
                    <a:effectLst/>
                    <a:latin typeface="Times New Roman"/>
                    <a:ea typeface="Times New Roman"/>
                    <a:cs typeface="Arial"/>
                  </a:rPr>
                  <a:t>-axis</a:t>
                </a:r>
                <a:r>
                  <a:rPr lang="en-US" dirty="0">
                    <a:effectLst/>
                    <a:latin typeface="Times New Roman"/>
                    <a:ea typeface="Calibri"/>
                    <a:cs typeface="Arial"/>
                  </a:rPr>
                  <a:t> in the </a:t>
                </a:r>
                <a14:m>
                  <m:oMath xmlns:m="http://schemas.openxmlformats.org/officeDocument/2006/math">
                    <m:r>
                      <a:rPr lang="en-US" i="1">
                        <a:effectLst/>
                        <a:latin typeface="Cambria Math"/>
                        <a:ea typeface="Calibri"/>
                        <a:cs typeface="Times New Roman"/>
                      </a:rPr>
                      <m:t>𝑥𝑦</m:t>
                    </m:r>
                  </m:oMath>
                </a14:m>
                <a:r>
                  <a:rPr lang="en-US" dirty="0">
                    <a:effectLst/>
                    <a:latin typeface="Times New Roman"/>
                    <a:ea typeface="Times New Roman"/>
                    <a:cs typeface="Arial"/>
                  </a:rPr>
                  <a:t>-plane</a:t>
                </a:r>
                <a:r>
                  <a:rPr lang="en-US" dirty="0">
                    <a:effectLst/>
                    <a:latin typeface="Times New Roman"/>
                    <a:ea typeface="Calibri"/>
                    <a:cs typeface="Arial"/>
                  </a:rPr>
                  <a:t>; </a:t>
                </a:r>
                <a:endParaRPr lang="en-US" sz="2800" dirty="0">
                  <a:ea typeface="Calibri"/>
                  <a:cs typeface="Arial"/>
                </a:endParaRPr>
              </a:p>
              <a:p>
                <a:pPr lvl="0" algn="just" rtl="0">
                  <a:lnSpc>
                    <a:spcPct val="150000"/>
                  </a:lnSpc>
                  <a:buFont typeface="Symbol"/>
                  <a:buChar char=""/>
                </a:pPr>
                <a14:m>
                  <m:oMath xmlns:m="http://schemas.openxmlformats.org/officeDocument/2006/math">
                    <m:r>
                      <a:rPr lang="en-US" i="1">
                        <a:effectLst/>
                        <a:latin typeface="Cambria Math"/>
                        <a:ea typeface="Calibri"/>
                        <a:cs typeface="Times New Roman"/>
                      </a:rPr>
                      <m:t>𝑧</m:t>
                    </m:r>
                  </m:oMath>
                </a14:m>
                <a:r>
                  <a:rPr lang="en-US" dirty="0">
                    <a:effectLst/>
                    <a:latin typeface="Times New Roman"/>
                    <a:ea typeface="Calibri"/>
                    <a:cs typeface="Arial"/>
                  </a:rPr>
                  <a:t> is the same as in the Cartesian coordinate system. </a:t>
                </a:r>
                <a:endParaRPr lang="en-US" sz="2800" dirty="0">
                  <a:ea typeface="Calibri"/>
                  <a:cs typeface="Arial"/>
                </a:endParaRPr>
              </a:p>
              <a:p>
                <a:pPr marL="0" indent="0" algn="just" rtl="0">
                  <a:lnSpc>
                    <a:spcPct val="150000"/>
                  </a:lnSpc>
                  <a:spcAft>
                    <a:spcPts val="0"/>
                  </a:spcAft>
                  <a:buNone/>
                </a:pPr>
                <a:r>
                  <a:rPr lang="en-US" dirty="0">
                    <a:solidFill>
                      <a:srgbClr val="00B0F0"/>
                    </a:solidFill>
                    <a:effectLst/>
                    <a:latin typeface="Times New Roman"/>
                    <a:ea typeface="Calibri"/>
                    <a:cs typeface="Arial"/>
                  </a:rPr>
                  <a:t>According to these definitions, the ranges of the variables are:</a:t>
                </a:r>
                <a:endParaRPr lang="en-US" sz="2800" dirty="0">
                  <a:solidFill>
                    <a:srgbClr val="00B0F0"/>
                  </a:solidFill>
                  <a:ea typeface="Calibri"/>
                  <a:cs typeface="Arial"/>
                </a:endParaRPr>
              </a:p>
              <a:p>
                <a:pPr lvl="0" algn="l" rtl="0">
                  <a:lnSpc>
                    <a:spcPct val="150000"/>
                  </a:lnSpc>
                  <a:buFont typeface="Symbol"/>
                  <a:buChar char=""/>
                </a:pPr>
                <a14:m>
                  <m:oMath xmlns:m="http://schemas.openxmlformats.org/officeDocument/2006/math">
                    <m:r>
                      <a:rPr lang="en-US" i="1">
                        <a:effectLst/>
                        <a:latin typeface="Cambria Math"/>
                        <a:ea typeface="Calibri"/>
                        <a:cs typeface="Times New Roman"/>
                      </a:rPr>
                      <m:t>0</m:t>
                    </m:r>
                    <m:r>
                      <a:rPr lang="en-US" i="1">
                        <a:effectLst/>
                        <a:latin typeface="Cambria Math"/>
                        <a:ea typeface="Calibri"/>
                        <a:cs typeface="Times New Roman"/>
                      </a:rPr>
                      <m:t>≤</m:t>
                    </m:r>
                    <m:r>
                      <a:rPr lang="en-US" i="1">
                        <a:effectLst/>
                        <a:latin typeface="Cambria Math"/>
                        <a:ea typeface="Calibri"/>
                        <a:cs typeface="Times New Roman"/>
                      </a:rPr>
                      <m:t>𝜌</m:t>
                    </m:r>
                    <m:r>
                      <a:rPr lang="en-US" i="1">
                        <a:effectLst/>
                        <a:latin typeface="Cambria Math"/>
                        <a:ea typeface="Calibri"/>
                        <a:cs typeface="Times New Roman"/>
                      </a:rPr>
                      <m:t>&lt;∞</m:t>
                    </m:r>
                  </m:oMath>
                </a14:m>
                <a:endParaRPr lang="en-US" sz="2800" dirty="0">
                  <a:ea typeface="Calibri"/>
                  <a:cs typeface="Arial"/>
                </a:endParaRPr>
              </a:p>
              <a:p>
                <a:pPr lvl="0" algn="l" rtl="0">
                  <a:lnSpc>
                    <a:spcPct val="150000"/>
                  </a:lnSpc>
                  <a:buFont typeface="Symbol"/>
                  <a:buChar char=""/>
                </a:pPr>
                <a14:m>
                  <m:oMath xmlns:m="http://schemas.openxmlformats.org/officeDocument/2006/math">
                    <m:r>
                      <a:rPr lang="en-US" i="1">
                        <a:effectLst/>
                        <a:latin typeface="Cambria Math"/>
                        <a:ea typeface="Calibri"/>
                        <a:cs typeface="Times New Roman"/>
                      </a:rPr>
                      <m:t>0</m:t>
                    </m:r>
                    <m:r>
                      <a:rPr lang="en-US" i="1">
                        <a:effectLst/>
                        <a:latin typeface="Cambria Math"/>
                        <a:ea typeface="Calibri"/>
                        <a:cs typeface="Times New Roman"/>
                      </a:rPr>
                      <m:t>≤</m:t>
                    </m:r>
                    <m:r>
                      <a:rPr lang="en-US" i="1">
                        <a:effectLst/>
                        <a:latin typeface="Cambria Math"/>
                        <a:ea typeface="Calibri"/>
                        <a:cs typeface="Times New Roman"/>
                      </a:rPr>
                      <m:t>𝜙</m:t>
                    </m:r>
                    <m:r>
                      <a:rPr lang="en-US" i="1">
                        <a:effectLst/>
                        <a:latin typeface="Cambria Math"/>
                        <a:ea typeface="Calibri"/>
                        <a:cs typeface="Times New Roman"/>
                      </a:rPr>
                      <m:t>&lt;</m:t>
                    </m:r>
                    <m:r>
                      <a:rPr lang="en-US" i="1">
                        <a:effectLst/>
                        <a:latin typeface="Cambria Math"/>
                        <a:ea typeface="Calibri"/>
                        <a:cs typeface="Times New Roman"/>
                      </a:rPr>
                      <m:t>2</m:t>
                    </m:r>
                    <m:r>
                      <a:rPr lang="en-US" i="1">
                        <a:effectLst/>
                        <a:latin typeface="Cambria Math"/>
                        <a:ea typeface="Calibri"/>
                        <a:cs typeface="Times New Roman"/>
                      </a:rPr>
                      <m:t>𝜋</m:t>
                    </m:r>
                  </m:oMath>
                </a14:m>
                <a:endParaRPr lang="en-US" sz="2800" dirty="0">
                  <a:ea typeface="Calibri"/>
                  <a:cs typeface="Arial"/>
                </a:endParaRPr>
              </a:p>
              <a:p>
                <a:pPr lvl="0" algn="l" rtl="0">
                  <a:lnSpc>
                    <a:spcPct val="150000"/>
                  </a:lnSpc>
                  <a:buFont typeface="Symbol"/>
                  <a:buChar char=""/>
                </a:pPr>
                <a14:m>
                  <m:oMath xmlns:m="http://schemas.openxmlformats.org/officeDocument/2006/math">
                    <m:r>
                      <a:rPr lang="en-US" i="1">
                        <a:effectLst/>
                        <a:latin typeface="Cambria Math"/>
                        <a:ea typeface="Calibri"/>
                        <a:cs typeface="Times New Roman"/>
                      </a:rPr>
                      <m:t>−∞&lt;</m:t>
                    </m:r>
                    <m:r>
                      <a:rPr lang="en-US" i="1">
                        <a:effectLst/>
                        <a:latin typeface="Cambria Math"/>
                        <a:ea typeface="Calibri"/>
                        <a:cs typeface="Times New Roman"/>
                      </a:rPr>
                      <m:t>𝑧</m:t>
                    </m:r>
                    <m:r>
                      <a:rPr lang="en-US" i="1">
                        <a:effectLst/>
                        <a:latin typeface="Cambria Math"/>
                        <a:ea typeface="Calibri"/>
                        <a:cs typeface="Times New Roman"/>
                      </a:rPr>
                      <m:t>&lt;∞</m:t>
                    </m:r>
                  </m:oMath>
                </a14:m>
                <a:endParaRPr lang="en-US" sz="2800" dirty="0">
                  <a:ea typeface="Calibri"/>
                  <a:cs typeface="Arial"/>
                </a:endParaRPr>
              </a:p>
              <a:p>
                <a:pPr marL="0" indent="0" algn="l" rtl="0">
                  <a:buNone/>
                </a:pP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t="-1511" r="-1267"/>
                </a:stretch>
              </a:blipFill>
            </p:spPr>
            <p:txBody>
              <a:bodyPr/>
              <a:lstStyle/>
              <a:p>
                <a:r>
                  <a:rPr lang="ar-IQ">
                    <a:noFill/>
                  </a:rPr>
                  <a:t> </a:t>
                </a:r>
              </a:p>
            </p:txBody>
          </p:sp>
        </mc:Fallback>
      </mc:AlternateContent>
    </p:spTree>
    <p:extLst>
      <p:ext uri="{BB962C8B-B14F-4D97-AF65-F5344CB8AC3E}">
        <p14:creationId xmlns:p14="http://schemas.microsoft.com/office/powerpoint/2010/main" val="210008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6632"/>
            <a:ext cx="7632848" cy="5184576"/>
          </a:xfrm>
          <a:prstGeom prst="rect">
            <a:avLst/>
          </a:prstGeom>
          <a:noFill/>
          <a:ln>
            <a:noFill/>
          </a:ln>
        </p:spPr>
      </p:pic>
      <p:sp>
        <p:nvSpPr>
          <p:cNvPr id="5" name="Rectangle 4"/>
          <p:cNvSpPr/>
          <p:nvPr/>
        </p:nvSpPr>
        <p:spPr>
          <a:xfrm>
            <a:off x="0" y="5661248"/>
            <a:ext cx="9144000" cy="669542"/>
          </a:xfrm>
          <a:prstGeom prst="rect">
            <a:avLst/>
          </a:prstGeom>
        </p:spPr>
        <p:txBody>
          <a:bodyPr wrap="square">
            <a:spAutoFit/>
          </a:bodyPr>
          <a:lstStyle/>
          <a:p>
            <a:pPr algn="ctr">
              <a:lnSpc>
                <a:spcPct val="150000"/>
              </a:lnSpc>
              <a:spcAft>
                <a:spcPts val="0"/>
              </a:spcAft>
            </a:pPr>
            <a:r>
              <a:rPr lang="en-US" sz="2800" dirty="0">
                <a:latin typeface="Times New Roman"/>
                <a:ea typeface="Calibri"/>
                <a:cs typeface="Arial"/>
              </a:rPr>
              <a:t>Fig. 1.18 Differential normal areas in </a:t>
            </a:r>
            <a:r>
              <a:rPr lang="en-US" sz="2800" dirty="0" err="1" smtClean="0">
                <a:latin typeface="Times New Roman"/>
                <a:ea typeface="Calibri"/>
                <a:cs typeface="Arial"/>
              </a:rPr>
              <a:t>spheriacl</a:t>
            </a:r>
            <a:r>
              <a:rPr lang="en-US" sz="2800" dirty="0" smtClean="0">
                <a:latin typeface="Times New Roman"/>
                <a:ea typeface="Calibri"/>
                <a:cs typeface="Arial"/>
              </a:rPr>
              <a:t> </a:t>
            </a:r>
            <a:r>
              <a:rPr lang="en-US" sz="2800" dirty="0">
                <a:latin typeface="Times New Roman"/>
                <a:ea typeface="Calibri"/>
                <a:cs typeface="Arial"/>
              </a:rPr>
              <a:t>coordinates</a:t>
            </a:r>
            <a:endParaRPr lang="en-US" sz="2800" dirty="0">
              <a:ea typeface="Calibri"/>
              <a:cs typeface="Arial"/>
            </a:endParaRPr>
          </a:p>
        </p:txBody>
      </p:sp>
    </p:spTree>
    <p:extLst>
      <p:ext uri="{BB962C8B-B14F-4D97-AF65-F5344CB8AC3E}">
        <p14:creationId xmlns:p14="http://schemas.microsoft.com/office/powerpoint/2010/main" val="1323922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marL="0" lvl="0" indent="0" algn="ctr">
              <a:buNone/>
            </a:pPr>
            <a:endParaRPr lang="en-US" sz="9600" dirty="0">
              <a:solidFill>
                <a:prstClr val="white"/>
              </a:solidFill>
            </a:endParaRPr>
          </a:p>
          <a:p>
            <a:pPr marL="0" lvl="0" indent="0" algn="ctr">
              <a:buNone/>
            </a:pPr>
            <a:r>
              <a:rPr lang="en-US" sz="9600" b="1" i="1" dirty="0" smtClean="0">
                <a:ln w="18000">
                  <a:solidFill>
                    <a:schemeClr val="accent2">
                      <a:satMod val="140000"/>
                    </a:schemeClr>
                  </a:solidFill>
                  <a:prstDash val="solid"/>
                  <a:miter lim="800000"/>
                </a:ln>
                <a:solidFill>
                  <a:schemeClr val="accent2">
                    <a:lumMod val="60000"/>
                    <a:lumOff val="40000"/>
                  </a:schemeClr>
                </a:solidFill>
                <a:effectLst>
                  <a:outerShdw blurRad="38100" dist="38100" dir="2700000" algn="tl">
                    <a:srgbClr val="000000">
                      <a:alpha val="43137"/>
                    </a:srgbClr>
                  </a:outerShdw>
                </a:effectLst>
              </a:rPr>
              <a:t>Thank You</a:t>
            </a:r>
            <a:endParaRPr lang="ar-IQ" sz="9600" b="1" i="1" dirty="0" smtClean="0">
              <a:ln w="18000">
                <a:solidFill>
                  <a:schemeClr val="accent2">
                    <a:satMod val="140000"/>
                  </a:schemeClr>
                </a:solidFill>
                <a:prstDash val="solid"/>
                <a:miter lim="800000"/>
              </a:ln>
              <a:solidFill>
                <a:schemeClr val="accent2">
                  <a:lumMod val="60000"/>
                  <a:lumOff val="40000"/>
                </a:schemeClr>
              </a:solidFill>
              <a:effectLst>
                <a:outerShdw blurRad="38100" dist="38100" dir="2700000" algn="tl">
                  <a:srgbClr val="000000">
                    <a:alpha val="43137"/>
                  </a:srgbClr>
                </a:outerShdw>
              </a:effectLst>
            </a:endParaRPr>
          </a:p>
          <a:p>
            <a:pPr marL="0" lvl="0" indent="0" algn="ctr">
              <a:buNone/>
            </a:pPr>
            <a:endParaRPr lang="en-US" sz="9600" dirty="0">
              <a:solidFill>
                <a:prstClr val="white"/>
              </a:solidFill>
            </a:endParaRPr>
          </a:p>
        </p:txBody>
      </p:sp>
    </p:spTree>
    <p:extLst>
      <p:ext uri="{BB962C8B-B14F-4D97-AF65-F5344CB8AC3E}">
        <p14:creationId xmlns:p14="http://schemas.microsoft.com/office/powerpoint/2010/main" val="162658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a:solidFill>
                <a:schemeClr val="bg2"/>
              </a:solidFill>
            </p:spPr>
            <p:txBody>
              <a:bodyPr/>
              <a:lstStyle/>
              <a:p>
                <a:pPr marL="0" indent="0" algn="just" rtl="0">
                  <a:lnSpc>
                    <a:spcPct val="150000"/>
                  </a:lnSpc>
                  <a:spcAft>
                    <a:spcPts val="0"/>
                  </a:spcAft>
                  <a:buNone/>
                </a:pPr>
                <a:r>
                  <a:rPr lang="en-US" dirty="0" smtClean="0">
                    <a:solidFill>
                      <a:srgbClr val="00B050"/>
                    </a:solidFill>
                    <a:effectLst/>
                    <a:latin typeface="Times New Roman"/>
                    <a:ea typeface="Calibri"/>
                    <a:cs typeface="Arial"/>
                  </a:rPr>
                  <a:t>A vector </a:t>
                </a:r>
                <a14:m>
                  <m:oMath xmlns:m="http://schemas.openxmlformats.org/officeDocument/2006/math">
                    <m:r>
                      <a:rPr lang="en-US" b="1" i="1">
                        <a:solidFill>
                          <a:srgbClr val="00B050"/>
                        </a:solidFill>
                        <a:effectLst/>
                        <a:latin typeface="Cambria Math"/>
                        <a:ea typeface="Calibri"/>
                        <a:cs typeface="Times New Roman"/>
                      </a:rPr>
                      <m:t>𝐀</m:t>
                    </m:r>
                  </m:oMath>
                </a14:m>
                <a:r>
                  <a:rPr lang="en-US" dirty="0">
                    <a:solidFill>
                      <a:srgbClr val="00B050"/>
                    </a:solidFill>
                    <a:effectLst/>
                    <a:latin typeface="Times New Roman"/>
                    <a:ea typeface="Calibri"/>
                    <a:cs typeface="Arial"/>
                  </a:rPr>
                  <a:t> in cylindrical coordinates can be written as</a:t>
                </a:r>
                <a:endParaRPr lang="en-US" sz="2800" dirty="0">
                  <a:solidFill>
                    <a:srgbClr val="00B050"/>
                  </a:solidFill>
                  <a:ea typeface="Calibri"/>
                  <a:cs typeface="Arial"/>
                </a:endParaRPr>
              </a:p>
              <a:p>
                <a:pPr marL="0" indent="0" algn="just" rtl="0">
                  <a:lnSpc>
                    <a:spcPct val="150000"/>
                  </a:lnSpc>
                  <a:spcAft>
                    <a:spcPts val="1000"/>
                  </a:spcAft>
                  <a:buNone/>
                </a:pPr>
                <a14:m>
                  <m:oMathPara xmlns:m="http://schemas.openxmlformats.org/officeDocument/2006/math">
                    <m:oMathParaPr>
                      <m:jc m:val="centerGroup"/>
                    </m:oMathParaPr>
                    <m:oMath xmlns:m="http://schemas.openxmlformats.org/officeDocument/2006/math">
                      <m:r>
                        <a:rPr lang="en-US" b="1" i="1">
                          <a:effectLst/>
                          <a:latin typeface="Cambria Math"/>
                          <a:ea typeface="Times New Roman"/>
                          <a:cs typeface="Times New Roman"/>
                        </a:rPr>
                        <m:t>𝐀</m:t>
                      </m:r>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en-US" i="1">
                              <a:effectLst/>
                              <a:latin typeface="Cambria Math"/>
                              <a:ea typeface="Times New Roman"/>
                              <a:cs typeface="Times New Roman"/>
                            </a:rPr>
                            <m:t>𝐴</m:t>
                          </m:r>
                        </m:e>
                        <m:sub>
                          <m:r>
                            <a:rPr lang="en-US" i="1">
                              <a:effectLst/>
                              <a:latin typeface="Cambria Math"/>
                              <a:ea typeface="Times New Roman"/>
                              <a:cs typeface="Times New Roman"/>
                            </a:rPr>
                            <m:t>𝜌</m:t>
                          </m:r>
                        </m:sub>
                      </m:sSub>
                      <m:sSub>
                        <m:sSubPr>
                          <m:ctrlPr>
                            <a:rPr lang="en-US" i="1">
                              <a:effectLst/>
                              <a:latin typeface="Cambria Math"/>
                              <a:ea typeface="Times New Roman"/>
                              <a:cs typeface="Times New Roman"/>
                            </a:rPr>
                          </m:ctrlPr>
                        </m:sSubPr>
                        <m:e>
                          <m:r>
                            <a:rPr lang="en-US" b="1" i="1">
                              <a:effectLst/>
                              <a:latin typeface="Cambria Math"/>
                              <a:ea typeface="Times New Roman"/>
                              <a:cs typeface="Times New Roman"/>
                            </a:rPr>
                            <m:t>𝐚</m:t>
                          </m:r>
                        </m:e>
                        <m:sub>
                          <m:r>
                            <a:rPr lang="en-US" i="1">
                              <a:effectLst/>
                              <a:latin typeface="Cambria Math"/>
                              <a:ea typeface="Times New Roman"/>
                              <a:cs typeface="Times New Roman"/>
                            </a:rPr>
                            <m:t>𝜌</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en-US" i="1">
                              <a:effectLst/>
                              <a:latin typeface="Cambria Math"/>
                              <a:ea typeface="Times New Roman"/>
                              <a:cs typeface="Times New Roman"/>
                            </a:rPr>
                            <m:t>𝐴</m:t>
                          </m:r>
                        </m:e>
                        <m:sub>
                          <m:r>
                            <a:rPr lang="en-US" i="1">
                              <a:effectLst/>
                              <a:latin typeface="Cambria Math"/>
                              <a:ea typeface="Times New Roman"/>
                              <a:cs typeface="Times New Roman"/>
                            </a:rPr>
                            <m:t>𝜙</m:t>
                          </m:r>
                        </m:sub>
                      </m:sSub>
                      <m:sSub>
                        <m:sSubPr>
                          <m:ctrlPr>
                            <a:rPr lang="en-US" i="1">
                              <a:effectLst/>
                              <a:latin typeface="Cambria Math"/>
                              <a:ea typeface="Times New Roman"/>
                              <a:cs typeface="Times New Roman"/>
                            </a:rPr>
                          </m:ctrlPr>
                        </m:sSubPr>
                        <m:e>
                          <m:r>
                            <a:rPr lang="en-US" b="1" i="1">
                              <a:effectLst/>
                              <a:latin typeface="Cambria Math"/>
                              <a:ea typeface="Times New Roman"/>
                              <a:cs typeface="Times New Roman"/>
                            </a:rPr>
                            <m:t>𝐚</m:t>
                          </m:r>
                        </m:e>
                        <m:sub>
                          <m:r>
                            <a:rPr lang="en-US" i="1">
                              <a:effectLst/>
                              <a:latin typeface="Cambria Math"/>
                              <a:ea typeface="Times New Roman"/>
                              <a:cs typeface="Times New Roman"/>
                            </a:rPr>
                            <m:t>𝜙</m:t>
                          </m:r>
                        </m:sub>
                      </m:sSub>
                      <m:r>
                        <a:rPr lang="en-US" i="1">
                          <a:effectLst/>
                          <a:latin typeface="Cambria Math"/>
                          <a:ea typeface="Times New Roman"/>
                          <a:cs typeface="Times New Roman"/>
                        </a:rPr>
                        <m:t>+</m:t>
                      </m:r>
                      <m:sSub>
                        <m:sSubPr>
                          <m:ctrlPr>
                            <a:rPr lang="en-US" i="1">
                              <a:effectLst/>
                              <a:latin typeface="Cambria Math"/>
                              <a:ea typeface="Times New Roman"/>
                              <a:cs typeface="Times New Roman"/>
                            </a:rPr>
                          </m:ctrlPr>
                        </m:sSubPr>
                        <m:e>
                          <m:r>
                            <a:rPr lang="en-US" i="1">
                              <a:effectLst/>
                              <a:latin typeface="Cambria Math"/>
                              <a:ea typeface="Times New Roman"/>
                              <a:cs typeface="Times New Roman"/>
                            </a:rPr>
                            <m:t>𝐴</m:t>
                          </m:r>
                        </m:e>
                        <m:sub>
                          <m:r>
                            <a:rPr lang="en-US" i="1">
                              <a:effectLst/>
                              <a:latin typeface="Cambria Math"/>
                              <a:ea typeface="Times New Roman"/>
                              <a:cs typeface="Times New Roman"/>
                            </a:rPr>
                            <m:t>𝑧</m:t>
                          </m:r>
                        </m:sub>
                      </m:sSub>
                      <m:sSub>
                        <m:sSubPr>
                          <m:ctrlPr>
                            <a:rPr lang="en-US" i="1">
                              <a:effectLst/>
                              <a:latin typeface="Cambria Math"/>
                              <a:ea typeface="Times New Roman"/>
                              <a:cs typeface="Times New Roman"/>
                            </a:rPr>
                          </m:ctrlPr>
                        </m:sSubPr>
                        <m:e>
                          <m:r>
                            <a:rPr lang="en-US" b="1" i="1">
                              <a:effectLst/>
                              <a:latin typeface="Cambria Math"/>
                              <a:ea typeface="Times New Roman"/>
                              <a:cs typeface="Times New Roman"/>
                            </a:rPr>
                            <m:t>𝐚</m:t>
                          </m:r>
                        </m:e>
                        <m:sub>
                          <m:r>
                            <a:rPr lang="en-US" i="1">
                              <a:effectLst/>
                              <a:latin typeface="Cambria Math"/>
                              <a:ea typeface="Times New Roman"/>
                              <a:cs typeface="Times New Roman"/>
                            </a:rPr>
                            <m:t>𝑧</m:t>
                          </m:r>
                        </m:sub>
                      </m:sSub>
                    </m:oMath>
                  </m:oMathPara>
                </a14:m>
                <a:endParaRPr lang="en-US" sz="2800" dirty="0">
                  <a:ea typeface="Calibri"/>
                  <a:cs typeface="Arial"/>
                </a:endParaRPr>
              </a:p>
              <a:p>
                <a:pPr marL="0" indent="0" algn="l" rtl="0">
                  <a:buNone/>
                </a:pPr>
                <a:r>
                  <a:rPr lang="en-US" dirty="0">
                    <a:effectLst/>
                    <a:latin typeface="Times New Roman"/>
                    <a:ea typeface="Calibri"/>
                  </a:rPr>
                  <a:t>Where </a:t>
                </a:r>
                <a:endParaRPr lang="en-US" dirty="0" smtClean="0">
                  <a:effectLst/>
                  <a:latin typeface="Times New Roman"/>
                  <a:ea typeface="Calibri"/>
                </a:endParaRPr>
              </a:p>
              <a:p>
                <a:pPr marL="0" indent="0" algn="l" rtl="0">
                  <a:buNone/>
                </a:pPr>
                <a14:m>
                  <m:oMath xmlns:m="http://schemas.openxmlformats.org/officeDocument/2006/math">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𝐚</m:t>
                        </m:r>
                      </m:e>
                      <m:sub>
                        <m:r>
                          <a:rPr lang="en-US" sz="2800" i="1">
                            <a:effectLst/>
                            <a:latin typeface="Cambria Math"/>
                            <a:ea typeface="Times New Roman"/>
                            <a:cs typeface="Times New Roman"/>
                          </a:rPr>
                          <m:t>𝜌</m:t>
                        </m:r>
                      </m:sub>
                    </m:sSub>
                  </m:oMath>
                </a14:m>
                <a:r>
                  <a:rPr lang="en-US" sz="2800" dirty="0" smtClean="0">
                    <a:effectLst/>
                    <a:latin typeface="Times New Roman"/>
                    <a:ea typeface="Times New Roman"/>
                  </a:rPr>
                  <a:t>,</a:t>
                </a:r>
                <a:r>
                  <a:rPr lang="en-US" sz="2800" dirty="0" smtClean="0">
                    <a:effectLst/>
                    <a:latin typeface="Times New Roman"/>
                    <a:ea typeface="Calibri"/>
                  </a:rPr>
                  <a:t> </a:t>
                </a:r>
                <a14:m>
                  <m:oMath xmlns:m="http://schemas.openxmlformats.org/officeDocument/2006/math">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𝐚</m:t>
                        </m:r>
                      </m:e>
                      <m:sub>
                        <m:r>
                          <a:rPr lang="en-US" sz="2800" i="1">
                            <a:effectLst/>
                            <a:latin typeface="Cambria Math"/>
                            <a:ea typeface="Times New Roman"/>
                            <a:cs typeface="Times New Roman"/>
                          </a:rPr>
                          <m:t>𝜙</m:t>
                        </m:r>
                      </m:sub>
                    </m:sSub>
                  </m:oMath>
                </a14:m>
                <a:r>
                  <a:rPr lang="en-US" sz="2800" dirty="0">
                    <a:effectLst/>
                    <a:latin typeface="Times New Roman"/>
                    <a:ea typeface="Calibri"/>
                  </a:rPr>
                  <a:t>, and </a:t>
                </a:r>
                <a14:m>
                  <m:oMath xmlns:m="http://schemas.openxmlformats.org/officeDocument/2006/math">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𝐚</m:t>
                        </m:r>
                      </m:e>
                      <m:sub>
                        <m:r>
                          <a:rPr lang="en-US" sz="2800" i="1">
                            <a:effectLst/>
                            <a:latin typeface="Cambria Math"/>
                            <a:ea typeface="Times New Roman"/>
                            <a:cs typeface="Times New Roman"/>
                          </a:rPr>
                          <m:t>𝑧</m:t>
                        </m:r>
                      </m:sub>
                    </m:sSub>
                  </m:oMath>
                </a14:m>
                <a:r>
                  <a:rPr lang="en-US" sz="2800" dirty="0">
                    <a:effectLst/>
                    <a:latin typeface="Times New Roman"/>
                    <a:ea typeface="Calibri"/>
                  </a:rPr>
                  <a:t> are unit vectors in the </a:t>
                </a:r>
                <a14:m>
                  <m:oMath xmlns:m="http://schemas.openxmlformats.org/officeDocument/2006/math">
                    <m:r>
                      <a:rPr lang="en-US" sz="2800" i="1">
                        <a:effectLst/>
                        <a:latin typeface="Cambria Math"/>
                        <a:ea typeface="Calibri"/>
                        <a:cs typeface="Times New Roman"/>
                      </a:rPr>
                      <m:t>𝜌</m:t>
                    </m:r>
                  </m:oMath>
                </a14:m>
                <a:r>
                  <a:rPr lang="en-US" sz="2800" dirty="0">
                    <a:effectLst/>
                    <a:latin typeface="Times New Roman"/>
                    <a:ea typeface="Calibri"/>
                  </a:rPr>
                  <a:t>,</a:t>
                </a:r>
                <a:r>
                  <a:rPr lang="en-US" sz="2800" i="1" dirty="0">
                    <a:effectLst/>
                    <a:latin typeface="Times New Roman"/>
                    <a:ea typeface="Calibri"/>
                  </a:rPr>
                  <a:t> </a:t>
                </a:r>
                <a14:m>
                  <m:oMath xmlns:m="http://schemas.openxmlformats.org/officeDocument/2006/math">
                    <m:r>
                      <a:rPr lang="en-US" sz="2800" i="1">
                        <a:effectLst/>
                        <a:latin typeface="Cambria Math"/>
                        <a:ea typeface="Calibri"/>
                        <a:cs typeface="Times New Roman"/>
                      </a:rPr>
                      <m:t>𝜙</m:t>
                    </m:r>
                  </m:oMath>
                </a14:m>
                <a:r>
                  <a:rPr lang="en-US" sz="2800" dirty="0">
                    <a:effectLst/>
                    <a:latin typeface="Times New Roman"/>
                    <a:ea typeface="Calibri"/>
                  </a:rPr>
                  <a:t>, and </a:t>
                </a:r>
                <a14:m>
                  <m:oMath xmlns:m="http://schemas.openxmlformats.org/officeDocument/2006/math">
                    <m:r>
                      <a:rPr lang="en-US" sz="2800" i="1">
                        <a:effectLst/>
                        <a:latin typeface="Cambria Math"/>
                        <a:ea typeface="Calibri"/>
                        <a:cs typeface="Times New Roman"/>
                      </a:rPr>
                      <m:t>𝑧</m:t>
                    </m:r>
                  </m:oMath>
                </a14:m>
                <a:r>
                  <a:rPr lang="en-US" sz="2800" dirty="0">
                    <a:effectLst/>
                    <a:latin typeface="Times New Roman"/>
                    <a:ea typeface="Times New Roman"/>
                  </a:rPr>
                  <a:t>-</a:t>
                </a:r>
                <a:r>
                  <a:rPr lang="en-US" sz="2800" dirty="0" smtClean="0">
                    <a:effectLst/>
                    <a:latin typeface="Times New Roman"/>
                    <a:ea typeface="Times New Roman"/>
                  </a:rPr>
                  <a:t>directions</a:t>
                </a:r>
              </a:p>
              <a:p>
                <a:pPr marL="0" indent="0" algn="l" rtl="0">
                  <a:buNone/>
                </a:pPr>
                <a:r>
                  <a:rPr lang="en-US" sz="2800" dirty="0">
                    <a:solidFill>
                      <a:srgbClr val="FF0000"/>
                    </a:solidFill>
                    <a:latin typeface="Times New Roman"/>
                    <a:ea typeface="Calibri"/>
                  </a:rPr>
                  <a:t>For </a:t>
                </a:r>
                <a:r>
                  <a:rPr lang="en-US" sz="2800" dirty="0" smtClean="0">
                    <a:solidFill>
                      <a:srgbClr val="FF0000"/>
                    </a:solidFill>
                    <a:latin typeface="Times New Roman"/>
                    <a:ea typeface="Calibri"/>
                  </a:rPr>
                  <a:t>example: </a:t>
                </a:r>
                <a:r>
                  <a:rPr lang="en-US" sz="2800" dirty="0">
                    <a:latin typeface="Times New Roman"/>
                    <a:ea typeface="Calibri"/>
                  </a:rPr>
                  <a:t>if a force of </a:t>
                </a:r>
                <a14:m>
                  <m:oMath xmlns:m="http://schemas.openxmlformats.org/officeDocument/2006/math">
                    <m:r>
                      <a:rPr lang="en-US" sz="2800">
                        <a:latin typeface="Cambria Math"/>
                        <a:ea typeface="Calibri"/>
                      </a:rPr>
                      <m:t>10</m:t>
                    </m:r>
                    <m:r>
                      <a:rPr lang="en-US" sz="2800">
                        <a:latin typeface="Cambria Math"/>
                        <a:ea typeface="Calibri"/>
                      </a:rPr>
                      <m:t>𝑁</m:t>
                    </m:r>
                  </m:oMath>
                </a14:m>
                <a:r>
                  <a:rPr lang="en-US" sz="2800" dirty="0">
                    <a:latin typeface="Times New Roman"/>
                    <a:ea typeface="Calibri"/>
                  </a:rPr>
                  <a:t> acts on a particle in a circular motion, the force may be represented as    </a:t>
                </a:r>
                <a14:m>
                  <m:oMath xmlns:m="http://schemas.openxmlformats.org/officeDocument/2006/math">
                    <m:r>
                      <a:rPr lang="en-US" sz="2800">
                        <a:latin typeface="Cambria Math"/>
                        <a:ea typeface="Calibri"/>
                      </a:rPr>
                      <m:t>𝐅</m:t>
                    </m:r>
                    <m:r>
                      <a:rPr lang="en-US" sz="2800">
                        <a:latin typeface="Cambria Math"/>
                        <a:ea typeface="Calibri"/>
                      </a:rPr>
                      <m:t>=</m:t>
                    </m:r>
                    <m:r>
                      <a:rPr lang="en-US" sz="2800">
                        <a:latin typeface="Cambria Math"/>
                        <a:ea typeface="Calibri"/>
                      </a:rPr>
                      <m:t>10</m:t>
                    </m:r>
                    <m:r>
                      <a:rPr lang="en-US" sz="2800">
                        <a:latin typeface="Cambria Math"/>
                        <a:ea typeface="Calibri"/>
                      </a:rPr>
                      <m:t> </m:t>
                    </m:r>
                    <m:sSub>
                      <m:sSubPr>
                        <m:ctrlPr>
                          <a:rPr lang="en-US" sz="2800" i="1">
                            <a:latin typeface="Cambria Math"/>
                            <a:ea typeface="Calibri"/>
                          </a:rPr>
                        </m:ctrlPr>
                      </m:sSubPr>
                      <m:e>
                        <m:r>
                          <a:rPr lang="en-US" sz="2800">
                            <a:latin typeface="Cambria Math"/>
                            <a:ea typeface="Calibri"/>
                          </a:rPr>
                          <m:t>𝐚</m:t>
                        </m:r>
                      </m:e>
                      <m:sub>
                        <m:r>
                          <a:rPr lang="en-US" sz="2800">
                            <a:latin typeface="Cambria Math"/>
                            <a:ea typeface="Calibri"/>
                          </a:rPr>
                          <m:t>𝜙</m:t>
                        </m:r>
                      </m:sub>
                    </m:sSub>
                    <m:r>
                      <a:rPr lang="en-US" sz="2800">
                        <a:latin typeface="Cambria Math"/>
                        <a:ea typeface="Calibri"/>
                      </a:rPr>
                      <m:t> </m:t>
                    </m:r>
                    <m:r>
                      <a:rPr lang="en-US" sz="2800">
                        <a:latin typeface="Cambria Math"/>
                        <a:ea typeface="Calibri"/>
                      </a:rPr>
                      <m:t>𝑁</m:t>
                    </m:r>
                  </m:oMath>
                </a14:m>
                <a:r>
                  <a:rPr lang="en-US" sz="2800" dirty="0">
                    <a:latin typeface="Times New Roman"/>
                    <a:ea typeface="Calibri"/>
                  </a:rPr>
                  <a:t>.        In this case, </a:t>
                </a:r>
                <a14:m>
                  <m:oMath xmlns:m="http://schemas.openxmlformats.org/officeDocument/2006/math">
                    <m:sSub>
                      <m:sSubPr>
                        <m:ctrlPr>
                          <a:rPr lang="en-US" sz="2800" i="1">
                            <a:latin typeface="Cambria Math"/>
                            <a:ea typeface="Calibri"/>
                          </a:rPr>
                        </m:ctrlPr>
                      </m:sSubPr>
                      <m:e>
                        <m:r>
                          <a:rPr lang="en-US" sz="2800">
                            <a:latin typeface="Cambria Math"/>
                            <a:ea typeface="Calibri"/>
                          </a:rPr>
                          <m:t>𝐚</m:t>
                        </m:r>
                      </m:e>
                      <m:sub>
                        <m:r>
                          <a:rPr lang="en-US" sz="2800">
                            <a:latin typeface="Cambria Math"/>
                            <a:ea typeface="Calibri"/>
                          </a:rPr>
                          <m:t>𝜙</m:t>
                        </m:r>
                      </m:sub>
                    </m:sSub>
                  </m:oMath>
                </a14:m>
                <a:r>
                  <a:rPr lang="en-US" sz="2800" dirty="0">
                    <a:latin typeface="Times New Roman"/>
                    <a:ea typeface="Calibri"/>
                  </a:rPr>
                  <a:t> is in </a:t>
                </a:r>
                <a:r>
                  <a:rPr lang="en-US" sz="2800" dirty="0" smtClean="0">
                    <a:latin typeface="Times New Roman"/>
                    <a:ea typeface="Calibri"/>
                  </a:rPr>
                  <a:t>newton.</a:t>
                </a:r>
              </a:p>
              <a:p>
                <a:pPr marL="0" indent="0" algn="l" rtl="0">
                  <a:buNone/>
                </a:pPr>
                <a:r>
                  <a:rPr lang="en-US" sz="2800" dirty="0" smtClean="0">
                    <a:solidFill>
                      <a:srgbClr val="0070C0"/>
                    </a:solidFill>
                  </a:rPr>
                  <a:t>The magnitude of vector </a:t>
                </a:r>
                <a14:m>
                  <m:oMath xmlns:m="http://schemas.openxmlformats.org/officeDocument/2006/math">
                    <m:r>
                      <a:rPr lang="en-US" sz="2800" b="1" i="1">
                        <a:solidFill>
                          <a:srgbClr val="0070C0"/>
                        </a:solidFill>
                        <a:latin typeface="Cambria Math"/>
                      </a:rPr>
                      <m:t>𝐀</m:t>
                    </m:r>
                  </m:oMath>
                </a14:m>
                <a:r>
                  <a:rPr lang="en-US" sz="2800" dirty="0">
                    <a:solidFill>
                      <a:srgbClr val="0070C0"/>
                    </a:solidFill>
                  </a:rPr>
                  <a:t> is</a:t>
                </a:r>
                <a:r>
                  <a:rPr lang="en-US" sz="2800" dirty="0"/>
                  <a:t>: </a:t>
                </a:r>
                <a:endParaRPr lang="en-US" sz="2800" dirty="0" smtClean="0"/>
              </a:p>
              <a:p>
                <a:pPr marL="0" indent="0" algn="l" rtl="0">
                  <a:buNone/>
                </a:pPr>
                <a14:m>
                  <m:oMathPara xmlns:m="http://schemas.openxmlformats.org/officeDocument/2006/math">
                    <m:oMathParaPr>
                      <m:jc m:val="centerGroup"/>
                    </m:oMathParaPr>
                    <m:oMath xmlns:m="http://schemas.openxmlformats.org/officeDocument/2006/math">
                      <m:r>
                        <a:rPr lang="en-US" sz="2800" i="1" smtClean="0">
                          <a:latin typeface="Cambria Math"/>
                        </a:rPr>
                        <m:t>ǀ</m:t>
                      </m:r>
                      <m:r>
                        <a:rPr lang="en-US" sz="2800" b="1" i="1" smtClean="0">
                          <a:latin typeface="Cambria Math"/>
                        </a:rPr>
                        <m:t>𝐀</m:t>
                      </m:r>
                      <m:r>
                        <a:rPr lang="en-US" sz="2800" i="1">
                          <a:latin typeface="Cambria Math"/>
                        </a:rPr>
                        <m:t>ǀ=</m:t>
                      </m:r>
                      <m:rad>
                        <m:radPr>
                          <m:degHide m:val="on"/>
                          <m:ctrlPr>
                            <a:rPr lang="en-US" sz="2800" i="1">
                              <a:latin typeface="Cambria Math"/>
                            </a:rPr>
                          </m:ctrlPr>
                        </m:radPr>
                        <m:deg/>
                        <m:e>
                          <m:sSup>
                            <m:sSupPr>
                              <m:ctrlPr>
                                <a:rPr lang="en-US" sz="2800" i="1">
                                  <a:latin typeface="Cambria Math"/>
                                </a:rPr>
                              </m:ctrlPr>
                            </m:sSupPr>
                            <m:e>
                              <m:r>
                                <a:rPr lang="en-US" sz="2800" i="1">
                                  <a:latin typeface="Cambria Math"/>
                                </a:rPr>
                                <m:t>(</m:t>
                              </m:r>
                              <m:sSub>
                                <m:sSubPr>
                                  <m:ctrlPr>
                                    <a:rPr lang="en-US" sz="2800" i="1">
                                      <a:latin typeface="Cambria Math"/>
                                    </a:rPr>
                                  </m:ctrlPr>
                                </m:sSubPr>
                                <m:e>
                                  <m:r>
                                    <a:rPr lang="en-US" sz="2800" i="1">
                                      <a:latin typeface="Cambria Math"/>
                                    </a:rPr>
                                    <m:t>𝐴</m:t>
                                  </m:r>
                                </m:e>
                                <m:sub>
                                  <m:r>
                                    <a:rPr lang="en-US" sz="2800" i="1">
                                      <a:latin typeface="Cambria Math"/>
                                    </a:rPr>
                                    <m:t>𝜌</m:t>
                                  </m:r>
                                </m:sub>
                              </m:sSub>
                              <m:r>
                                <a:rPr lang="en-US" sz="2800" i="1">
                                  <a:latin typeface="Cambria Math"/>
                                </a:rPr>
                                <m:t>)</m:t>
                              </m:r>
                            </m:e>
                            <m:sup>
                              <m:r>
                                <a:rPr lang="en-US" sz="2800" i="1">
                                  <a:latin typeface="Cambria Math"/>
                                </a:rPr>
                                <m:t>2</m:t>
                              </m:r>
                            </m:sup>
                          </m:sSup>
                          <m:r>
                            <a:rPr lang="en-US" sz="2800" i="1">
                              <a:latin typeface="Cambria Math"/>
                            </a:rPr>
                            <m:t>+</m:t>
                          </m:r>
                          <m:sSup>
                            <m:sSupPr>
                              <m:ctrlPr>
                                <a:rPr lang="en-US" sz="2800" i="1">
                                  <a:latin typeface="Cambria Math"/>
                                </a:rPr>
                              </m:ctrlPr>
                            </m:sSupPr>
                            <m:e>
                              <m:r>
                                <a:rPr lang="en-US" sz="2800" i="1">
                                  <a:latin typeface="Cambria Math"/>
                                </a:rPr>
                                <m:t>(</m:t>
                              </m:r>
                              <m:sSub>
                                <m:sSubPr>
                                  <m:ctrlPr>
                                    <a:rPr lang="en-US" sz="2800" i="1">
                                      <a:latin typeface="Cambria Math"/>
                                    </a:rPr>
                                  </m:ctrlPr>
                                </m:sSubPr>
                                <m:e>
                                  <m:r>
                                    <a:rPr lang="en-US" sz="2800" i="1">
                                      <a:latin typeface="Cambria Math"/>
                                    </a:rPr>
                                    <m:t>𝐴</m:t>
                                  </m:r>
                                </m:e>
                                <m:sub>
                                  <m:r>
                                    <a:rPr lang="en-US" sz="2800" i="1">
                                      <a:latin typeface="Cambria Math"/>
                                    </a:rPr>
                                    <m:t>𝜙</m:t>
                                  </m:r>
                                </m:sub>
                              </m:sSub>
                              <m:r>
                                <a:rPr lang="en-US" sz="2800" i="1">
                                  <a:latin typeface="Cambria Math"/>
                                </a:rPr>
                                <m:t>)</m:t>
                              </m:r>
                            </m:e>
                            <m:sup>
                              <m:r>
                                <a:rPr lang="en-US" sz="2800" i="1">
                                  <a:latin typeface="Cambria Math"/>
                                </a:rPr>
                                <m:t>2</m:t>
                              </m:r>
                            </m:sup>
                          </m:sSup>
                          <m:r>
                            <a:rPr lang="en-US" sz="2800" i="1">
                              <a:latin typeface="Cambria Math"/>
                            </a:rPr>
                            <m:t>+</m:t>
                          </m:r>
                          <m:sSup>
                            <m:sSupPr>
                              <m:ctrlPr>
                                <a:rPr lang="en-US" sz="2800" i="1">
                                  <a:latin typeface="Cambria Math"/>
                                </a:rPr>
                              </m:ctrlPr>
                            </m:sSupPr>
                            <m:e>
                              <m:r>
                                <a:rPr lang="en-US" sz="2800" i="1">
                                  <a:latin typeface="Cambria Math"/>
                                </a:rPr>
                                <m:t>(</m:t>
                              </m:r>
                              <m:sSub>
                                <m:sSubPr>
                                  <m:ctrlPr>
                                    <a:rPr lang="en-US" sz="2800" i="1">
                                      <a:latin typeface="Cambria Math"/>
                                    </a:rPr>
                                  </m:ctrlPr>
                                </m:sSubPr>
                                <m:e>
                                  <m:r>
                                    <a:rPr lang="en-US" sz="2800" i="1">
                                      <a:latin typeface="Cambria Math"/>
                                    </a:rPr>
                                    <m:t>𝐴</m:t>
                                  </m:r>
                                </m:e>
                                <m:sub>
                                  <m:r>
                                    <a:rPr lang="en-US" sz="2800" i="1">
                                      <a:latin typeface="Cambria Math"/>
                                    </a:rPr>
                                    <m:t>𝑧</m:t>
                                  </m:r>
                                </m:sub>
                              </m:sSub>
                              <m:r>
                                <a:rPr lang="en-US" sz="2800" i="1">
                                  <a:latin typeface="Cambria Math"/>
                                </a:rPr>
                                <m:t>)</m:t>
                              </m:r>
                            </m:e>
                            <m:sup>
                              <m:r>
                                <a:rPr lang="en-US" sz="2800" i="1">
                                  <a:latin typeface="Cambria Math"/>
                                </a:rPr>
                                <m:t>2</m:t>
                              </m:r>
                            </m:sup>
                          </m:sSup>
                        </m:e>
                      </m:rad>
                    </m:oMath>
                  </m:oMathPara>
                </a14:m>
                <a:endParaRPr lang="en-US" sz="2800" dirty="0"/>
              </a:p>
              <a:p>
                <a:pPr marL="0" indent="0" algn="l" rtl="0">
                  <a:buNone/>
                </a:pPr>
                <a:endParaRPr lang="en-US" sz="2800" dirty="0" smtClean="0">
                  <a:latin typeface="Times New Roman"/>
                  <a:ea typeface="Calibri"/>
                </a:endParaRPr>
              </a:p>
              <a:p>
                <a:pPr marL="0" indent="0" algn="l" rtl="0">
                  <a:buNone/>
                </a:pPr>
                <a:endParaRPr lang="ar-IQ" sz="2800" dirty="0">
                  <a:latin typeface="Times New Roman"/>
                  <a:ea typeface="Calibri"/>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r="-40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Up Arrow Callout 4"/>
              <p:cNvSpPr/>
              <p:nvPr/>
            </p:nvSpPr>
            <p:spPr>
              <a:xfrm>
                <a:off x="1907704" y="1484784"/>
                <a:ext cx="7020272" cy="792088"/>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 xmlns:m="http://schemas.openxmlformats.org/officeDocument/2006/math">
                    <m:sSub>
                      <m:sSubPr>
                        <m:ctrlPr>
                          <a:rPr lang="en-US" sz="2400" i="1" smtClean="0">
                            <a:solidFill>
                              <a:schemeClr val="tx1"/>
                            </a:solidFill>
                            <a:effectLst/>
                            <a:latin typeface="Cambria Math"/>
                            <a:ea typeface="Times New Roman"/>
                            <a:cs typeface="Times New Roman"/>
                          </a:rPr>
                        </m:ctrlPr>
                      </m:sSubPr>
                      <m:e>
                        <m:r>
                          <a:rPr lang="en-US" sz="2400" b="1" i="1">
                            <a:solidFill>
                              <a:schemeClr val="tx1"/>
                            </a:solidFill>
                            <a:effectLst/>
                            <a:latin typeface="Cambria Math"/>
                            <a:ea typeface="Times New Roman"/>
                            <a:cs typeface="Times New Roman"/>
                          </a:rPr>
                          <m:t>𝐚</m:t>
                        </m:r>
                      </m:e>
                      <m:sub>
                        <m:r>
                          <a:rPr lang="en-US" sz="2400" i="1">
                            <a:solidFill>
                              <a:schemeClr val="tx1"/>
                            </a:solidFill>
                            <a:effectLst/>
                            <a:latin typeface="Cambria Math"/>
                            <a:ea typeface="Times New Roman"/>
                            <a:cs typeface="Times New Roman"/>
                          </a:rPr>
                          <m:t>𝜙</m:t>
                        </m:r>
                      </m:sub>
                    </m:sSub>
                  </m:oMath>
                </a14:m>
                <a:r>
                  <a:rPr lang="en-US" sz="2400" dirty="0">
                    <a:solidFill>
                      <a:schemeClr val="tx1"/>
                    </a:solidFill>
                    <a:effectLst/>
                    <a:latin typeface="Times New Roman"/>
                    <a:ea typeface="Calibri"/>
                  </a:rPr>
                  <a:t> is not in degrees; it </a:t>
                </a:r>
                <a:r>
                  <a:rPr lang="en-US" sz="2400" dirty="0" smtClean="0">
                    <a:solidFill>
                      <a:schemeClr val="tx1"/>
                    </a:solidFill>
                    <a:effectLst/>
                    <a:latin typeface="Times New Roman"/>
                    <a:ea typeface="Calibri"/>
                  </a:rPr>
                  <a:t>is </a:t>
                </a:r>
                <a:r>
                  <a:rPr lang="en-US" sz="2400" dirty="0">
                    <a:solidFill>
                      <a:schemeClr val="tx1"/>
                    </a:solidFill>
                    <a:effectLst/>
                    <a:latin typeface="Times New Roman"/>
                    <a:ea typeface="Calibri"/>
                  </a:rPr>
                  <a:t>the unit vector of  </a:t>
                </a:r>
                <a14:m>
                  <m:oMath xmlns:m="http://schemas.openxmlformats.org/officeDocument/2006/math">
                    <m:r>
                      <a:rPr lang="en-US" sz="2400" b="1" i="1">
                        <a:solidFill>
                          <a:schemeClr val="tx1"/>
                        </a:solidFill>
                        <a:effectLst/>
                        <a:latin typeface="Cambria Math"/>
                        <a:ea typeface="Calibri"/>
                        <a:cs typeface="Times New Roman"/>
                      </a:rPr>
                      <m:t>𝐀</m:t>
                    </m:r>
                  </m:oMath>
                </a14:m>
                <a:r>
                  <a:rPr lang="en-US" sz="2400" dirty="0">
                    <a:solidFill>
                      <a:schemeClr val="tx1"/>
                    </a:solidFill>
                    <a:effectLst/>
                    <a:latin typeface="Times New Roman"/>
                    <a:ea typeface="Calibri"/>
                  </a:rPr>
                  <a:t>.</a:t>
                </a:r>
                <a:endParaRPr lang="ar-IQ" sz="2400" dirty="0">
                  <a:solidFill>
                    <a:schemeClr val="tx1"/>
                  </a:solidFill>
                </a:endParaRPr>
              </a:p>
            </p:txBody>
          </p:sp>
        </mc:Choice>
        <mc:Fallback xmlns="">
          <p:sp>
            <p:nvSpPr>
              <p:cNvPr id="5" name="Up Arrow Callout 4"/>
              <p:cNvSpPr>
                <a:spLocks noRot="1" noChangeAspect="1" noMove="1" noResize="1" noEditPoints="1" noAdjustHandles="1" noChangeArrowheads="1" noChangeShapeType="1" noTextEdit="1"/>
              </p:cNvSpPr>
              <p:nvPr/>
            </p:nvSpPr>
            <p:spPr>
              <a:xfrm>
                <a:off x="1907704" y="1484784"/>
                <a:ext cx="7020272" cy="792088"/>
              </a:xfrm>
              <a:prstGeom prst="upArrowCallout">
                <a:avLst/>
              </a:prstGeom>
              <a:blipFill rotWithShape="1">
                <a:blip r:embed="rId3"/>
                <a:stretch>
                  <a:fillRect b="-9701"/>
                </a:stretch>
              </a:blipFill>
            </p:spPr>
            <p:txBody>
              <a:bodyPr/>
              <a:lstStyle/>
              <a:p>
                <a:r>
                  <a:rPr lang="ar-IQ">
                    <a:noFill/>
                  </a:rPr>
                  <a:t> </a:t>
                </a:r>
              </a:p>
            </p:txBody>
          </p:sp>
        </mc:Fallback>
      </mc:AlternateContent>
    </p:spTree>
    <p:extLst>
      <p:ext uri="{BB962C8B-B14F-4D97-AF65-F5344CB8AC3E}">
        <p14:creationId xmlns:p14="http://schemas.microsoft.com/office/powerpoint/2010/main" val="343081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l" rtl="0">
              <a:buNone/>
            </a:pPr>
            <a:endParaRPr lang="ar-IQ" dirty="0"/>
          </a:p>
        </p:txBody>
      </p:sp>
      <mc:AlternateContent xmlns:mc="http://schemas.openxmlformats.org/markup-compatibility/2006" xmlns:a14="http://schemas.microsoft.com/office/drawing/2010/main">
        <mc:Choice Requires="a14">
          <p:sp>
            <p:nvSpPr>
              <p:cNvPr id="4" name="Flowchart: Alternate Process 3"/>
              <p:cNvSpPr/>
              <p:nvPr/>
            </p:nvSpPr>
            <p:spPr>
              <a:xfrm>
                <a:off x="0" y="2012054"/>
                <a:ext cx="3125079" cy="187220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0"/>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𝜌</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𝜙</m:t>
                          </m:r>
                        </m:sub>
                      </m:sSub>
                      <m:r>
                        <a:rPr lang="en-US" sz="3200" i="1">
                          <a:solidFill>
                            <a:schemeClr val="tx1"/>
                          </a:solidFill>
                          <a:latin typeface="Cambria Math"/>
                        </a:rPr>
                        <m:t>=</m:t>
                      </m:r>
                      <m:r>
                        <a:rPr lang="en-US" sz="3200" i="1">
                          <a:solidFill>
                            <a:schemeClr val="tx1"/>
                          </a:solidFill>
                          <a:latin typeface="Cambria Math"/>
                        </a:rPr>
                        <m:t>0</m:t>
                      </m:r>
                    </m:oMath>
                  </m:oMathPara>
                </a14:m>
                <a:endParaRPr lang="en-US" sz="3200" dirty="0">
                  <a:solidFill>
                    <a:schemeClr val="tx1"/>
                  </a:solidFill>
                </a:endParaRPr>
              </a:p>
              <a:p>
                <a:pPr lvl="0"/>
                <a14:m>
                  <m:oMathPara xmlns:m="http://schemas.openxmlformats.org/officeDocument/2006/math">
                    <m:oMathParaPr>
                      <m:jc m:val="centerGroup"/>
                    </m:oMathParaPr>
                    <m:oMath xmlns:m="http://schemas.openxmlformats.org/officeDocument/2006/math">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𝜙</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𝑧</m:t>
                          </m:r>
                        </m:sub>
                      </m:sSub>
                      <m:r>
                        <a:rPr lang="en-US" sz="3200" i="1">
                          <a:solidFill>
                            <a:schemeClr val="tx1"/>
                          </a:solidFill>
                          <a:latin typeface="Cambria Math"/>
                        </a:rPr>
                        <m:t>=</m:t>
                      </m:r>
                      <m:r>
                        <a:rPr lang="en-US" sz="3200" i="1">
                          <a:solidFill>
                            <a:schemeClr val="tx1"/>
                          </a:solidFill>
                          <a:latin typeface="Cambria Math"/>
                        </a:rPr>
                        <m:t>0</m:t>
                      </m:r>
                    </m:oMath>
                  </m:oMathPara>
                </a14:m>
                <a:endParaRPr lang="en-US" sz="3200" dirty="0">
                  <a:solidFill>
                    <a:schemeClr val="tx1"/>
                  </a:solidFill>
                </a:endParaRPr>
              </a:p>
              <a:p>
                <a:pPr lvl="0"/>
                <a14:m>
                  <m:oMathPara xmlns:m="http://schemas.openxmlformats.org/officeDocument/2006/math">
                    <m:oMathParaPr>
                      <m:jc m:val="centerGroup"/>
                    </m:oMathParaPr>
                    <m:oMath xmlns:m="http://schemas.openxmlformats.org/officeDocument/2006/math">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𝑧</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𝜌</m:t>
                          </m:r>
                        </m:sub>
                      </m:sSub>
                      <m:r>
                        <a:rPr lang="en-US" sz="3200" i="1">
                          <a:solidFill>
                            <a:schemeClr val="tx1"/>
                          </a:solidFill>
                          <a:latin typeface="Cambria Math"/>
                        </a:rPr>
                        <m:t>=</m:t>
                      </m:r>
                      <m:r>
                        <a:rPr lang="en-US" sz="3200" i="1">
                          <a:solidFill>
                            <a:schemeClr val="tx1"/>
                          </a:solidFill>
                          <a:latin typeface="Cambria Math"/>
                        </a:rPr>
                        <m:t>0</m:t>
                      </m:r>
                    </m:oMath>
                  </m:oMathPara>
                </a14:m>
                <a:endParaRPr lang="en-US" sz="3200" dirty="0">
                  <a:solidFill>
                    <a:schemeClr val="tx1"/>
                  </a:solidFill>
                </a:endParaRPr>
              </a:p>
            </p:txBody>
          </p:sp>
        </mc:Choice>
        <mc:Fallback xmlns="">
          <p:sp>
            <p:nvSpPr>
              <p:cNvPr id="4" name="Flowchart: Alternate Process 3"/>
              <p:cNvSpPr>
                <a:spLocks noRot="1" noChangeAspect="1" noMove="1" noResize="1" noEditPoints="1" noAdjustHandles="1" noChangeArrowheads="1" noChangeShapeType="1" noTextEdit="1"/>
              </p:cNvSpPr>
              <p:nvPr/>
            </p:nvSpPr>
            <p:spPr>
              <a:xfrm>
                <a:off x="0" y="2012054"/>
                <a:ext cx="3125079" cy="1872208"/>
              </a:xfrm>
              <a:prstGeom prst="flowChartAlternateProcess">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Flowchart: Alternate Process 4"/>
              <p:cNvSpPr/>
              <p:nvPr/>
            </p:nvSpPr>
            <p:spPr>
              <a:xfrm>
                <a:off x="3125079" y="2012054"/>
                <a:ext cx="2909618" cy="1872208"/>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0"/>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𝜌</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𝜌</m:t>
                          </m:r>
                        </m:sub>
                      </m:sSub>
                      <m:r>
                        <a:rPr lang="en-US" sz="3200" i="1">
                          <a:solidFill>
                            <a:schemeClr val="tx1"/>
                          </a:solidFill>
                          <a:latin typeface="Cambria Math"/>
                        </a:rPr>
                        <m:t>=</m:t>
                      </m:r>
                      <m:r>
                        <a:rPr lang="en-US" sz="3200" i="1">
                          <a:solidFill>
                            <a:schemeClr val="tx1"/>
                          </a:solidFill>
                          <a:latin typeface="Cambria Math"/>
                        </a:rPr>
                        <m:t>1</m:t>
                      </m:r>
                    </m:oMath>
                  </m:oMathPara>
                </a14:m>
                <a:endParaRPr lang="en-US" sz="3200" dirty="0">
                  <a:solidFill>
                    <a:schemeClr val="tx1"/>
                  </a:solidFill>
                </a:endParaRPr>
              </a:p>
              <a:p>
                <a:pPr lvl="0"/>
                <a14:m>
                  <m:oMathPara xmlns:m="http://schemas.openxmlformats.org/officeDocument/2006/math">
                    <m:oMathParaPr>
                      <m:jc m:val="centerGroup"/>
                    </m:oMathParaPr>
                    <m:oMath xmlns:m="http://schemas.openxmlformats.org/officeDocument/2006/math">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𝜙</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𝜙</m:t>
                          </m:r>
                        </m:sub>
                      </m:sSub>
                      <m:r>
                        <a:rPr lang="en-US" sz="3200" i="1">
                          <a:solidFill>
                            <a:schemeClr val="tx1"/>
                          </a:solidFill>
                          <a:latin typeface="Cambria Math"/>
                        </a:rPr>
                        <m:t>=</m:t>
                      </m:r>
                      <m:r>
                        <a:rPr lang="en-US" sz="3200" i="1">
                          <a:solidFill>
                            <a:schemeClr val="tx1"/>
                          </a:solidFill>
                          <a:latin typeface="Cambria Math"/>
                        </a:rPr>
                        <m:t>1</m:t>
                      </m:r>
                    </m:oMath>
                  </m:oMathPara>
                </a14:m>
                <a:endParaRPr lang="en-US" sz="3200" dirty="0">
                  <a:solidFill>
                    <a:schemeClr val="tx1"/>
                  </a:solidFill>
                </a:endParaRPr>
              </a:p>
              <a:p>
                <a:pPr lvl="0"/>
                <a14:m>
                  <m:oMathPara xmlns:m="http://schemas.openxmlformats.org/officeDocument/2006/math">
                    <m:oMathParaPr>
                      <m:jc m:val="centerGroup"/>
                    </m:oMathParaPr>
                    <m:oMath xmlns:m="http://schemas.openxmlformats.org/officeDocument/2006/math">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𝑧</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𝑧</m:t>
                          </m:r>
                        </m:sub>
                      </m:sSub>
                      <m:r>
                        <a:rPr lang="en-US" sz="3200" i="1">
                          <a:solidFill>
                            <a:schemeClr val="tx1"/>
                          </a:solidFill>
                          <a:latin typeface="Cambria Math"/>
                        </a:rPr>
                        <m:t>=</m:t>
                      </m:r>
                      <m:r>
                        <a:rPr lang="en-US" sz="3200" i="1">
                          <a:solidFill>
                            <a:schemeClr val="tx1"/>
                          </a:solidFill>
                          <a:latin typeface="Cambria Math"/>
                        </a:rPr>
                        <m:t>1</m:t>
                      </m:r>
                    </m:oMath>
                  </m:oMathPara>
                </a14:m>
                <a:endParaRPr lang="en-US" sz="3200" dirty="0">
                  <a:solidFill>
                    <a:schemeClr val="tx1"/>
                  </a:solidFill>
                </a:endParaRPr>
              </a:p>
            </p:txBody>
          </p:sp>
        </mc:Choice>
        <mc:Fallback xmlns="">
          <p:sp>
            <p:nvSpPr>
              <p:cNvPr id="5" name="Flowchart: Alternate Process 4"/>
              <p:cNvSpPr>
                <a:spLocks noRot="1" noChangeAspect="1" noMove="1" noResize="1" noEditPoints="1" noAdjustHandles="1" noChangeArrowheads="1" noChangeShapeType="1" noTextEdit="1"/>
              </p:cNvSpPr>
              <p:nvPr/>
            </p:nvSpPr>
            <p:spPr>
              <a:xfrm>
                <a:off x="3125079" y="2012054"/>
                <a:ext cx="2909618" cy="1872208"/>
              </a:xfrm>
              <a:prstGeom prst="flowChartAlternateProcess">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Flowchart: Alternate Process 5"/>
              <p:cNvSpPr/>
              <p:nvPr/>
            </p:nvSpPr>
            <p:spPr>
              <a:xfrm>
                <a:off x="6034697" y="1988840"/>
                <a:ext cx="3125079" cy="187220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0"/>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𝜌</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𝜙</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𝑧</m:t>
                          </m:r>
                        </m:sub>
                      </m:sSub>
                    </m:oMath>
                  </m:oMathPara>
                </a14:m>
                <a:endParaRPr lang="en-US" sz="3200" dirty="0">
                  <a:solidFill>
                    <a:schemeClr val="tx1"/>
                  </a:solidFill>
                </a:endParaRPr>
              </a:p>
              <a:p>
                <a:pPr lvl="0"/>
                <a14:m>
                  <m:oMathPara xmlns:m="http://schemas.openxmlformats.org/officeDocument/2006/math">
                    <m:oMathParaPr>
                      <m:jc m:val="centerGroup"/>
                    </m:oMathParaPr>
                    <m:oMath xmlns:m="http://schemas.openxmlformats.org/officeDocument/2006/math">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𝜙</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𝑧</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𝜌</m:t>
                          </m:r>
                        </m:sub>
                      </m:sSub>
                    </m:oMath>
                  </m:oMathPara>
                </a14:m>
                <a:endParaRPr lang="en-US" sz="3200" dirty="0">
                  <a:solidFill>
                    <a:schemeClr val="tx1"/>
                  </a:solidFill>
                </a:endParaRPr>
              </a:p>
              <a:p>
                <a:pPr lvl="0"/>
                <a14:m>
                  <m:oMathPara xmlns:m="http://schemas.openxmlformats.org/officeDocument/2006/math">
                    <m:oMathParaPr>
                      <m:jc m:val="centerGroup"/>
                    </m:oMathParaPr>
                    <m:oMath xmlns:m="http://schemas.openxmlformats.org/officeDocument/2006/math">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𝑧</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𝜌</m:t>
                          </m:r>
                        </m:sub>
                      </m:sSub>
                      <m:r>
                        <a:rPr lang="en-US" sz="3200" i="1">
                          <a:solidFill>
                            <a:schemeClr val="tx1"/>
                          </a:solidFill>
                          <a:latin typeface="Cambria Math"/>
                        </a:rPr>
                        <m:t>=</m:t>
                      </m:r>
                      <m:sSub>
                        <m:sSubPr>
                          <m:ctrlPr>
                            <a:rPr lang="en-US" sz="3200" i="1">
                              <a:solidFill>
                                <a:schemeClr val="tx1"/>
                              </a:solidFill>
                              <a:latin typeface="Cambria Math"/>
                            </a:rPr>
                          </m:ctrlPr>
                        </m:sSubPr>
                        <m:e>
                          <m:r>
                            <a:rPr lang="en-US" sz="3200" b="1" i="1">
                              <a:solidFill>
                                <a:schemeClr val="tx1"/>
                              </a:solidFill>
                              <a:latin typeface="Cambria Math"/>
                            </a:rPr>
                            <m:t>𝐚</m:t>
                          </m:r>
                        </m:e>
                        <m:sub>
                          <m:r>
                            <a:rPr lang="en-US" sz="3200" i="1">
                              <a:solidFill>
                                <a:schemeClr val="tx1"/>
                              </a:solidFill>
                              <a:latin typeface="Cambria Math"/>
                            </a:rPr>
                            <m:t>𝜙</m:t>
                          </m:r>
                        </m:sub>
                      </m:sSub>
                    </m:oMath>
                  </m:oMathPara>
                </a14:m>
                <a:endParaRPr lang="en-US" sz="3200" dirty="0"/>
              </a:p>
            </p:txBody>
          </p:sp>
        </mc:Choice>
        <mc:Fallback xmlns="">
          <p:sp>
            <p:nvSpPr>
              <p:cNvPr id="6" name="Flowchart: Alternate Process 5"/>
              <p:cNvSpPr>
                <a:spLocks noRot="1" noChangeAspect="1" noMove="1" noResize="1" noEditPoints="1" noAdjustHandles="1" noChangeArrowheads="1" noChangeShapeType="1" noTextEdit="1"/>
              </p:cNvSpPr>
              <p:nvPr/>
            </p:nvSpPr>
            <p:spPr>
              <a:xfrm>
                <a:off x="6034697" y="1988840"/>
                <a:ext cx="3125079" cy="1872208"/>
              </a:xfrm>
              <a:prstGeom prst="flowChartAlternateProcess">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0" y="0"/>
                <a:ext cx="9159776" cy="19888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a:spcBef>
                    <a:spcPct val="20000"/>
                  </a:spcBef>
                </a:pPr>
                <a:r>
                  <a:rPr lang="en-US" sz="3200" dirty="0">
                    <a:solidFill>
                      <a:prstClr val="black"/>
                    </a:solidFill>
                  </a:rPr>
                  <a:t>Notice that the unit vectors </a:t>
                </a:r>
                <a14:m>
                  <m:oMath xmlns:m="http://schemas.openxmlformats.org/officeDocument/2006/math">
                    <m:sSub>
                      <m:sSubPr>
                        <m:ctrlPr>
                          <a:rPr lang="en-US" sz="3200" i="1">
                            <a:solidFill>
                              <a:prstClr val="black"/>
                            </a:solidFill>
                            <a:latin typeface="Cambria Math"/>
                          </a:rPr>
                        </m:ctrlPr>
                      </m:sSubPr>
                      <m:e>
                        <m:r>
                          <a:rPr lang="en-US" sz="3200" b="1" i="1">
                            <a:solidFill>
                              <a:prstClr val="black"/>
                            </a:solidFill>
                            <a:latin typeface="Cambria Math"/>
                          </a:rPr>
                          <m:t>𝐚</m:t>
                        </m:r>
                      </m:e>
                      <m:sub>
                        <m:r>
                          <a:rPr lang="en-US" sz="3200" i="1">
                            <a:solidFill>
                              <a:prstClr val="black"/>
                            </a:solidFill>
                            <a:latin typeface="Cambria Math"/>
                          </a:rPr>
                          <m:t>𝜌</m:t>
                        </m:r>
                      </m:sub>
                    </m:sSub>
                  </m:oMath>
                </a14:m>
                <a:r>
                  <a:rPr lang="en-US" sz="3200" dirty="0">
                    <a:solidFill>
                      <a:prstClr val="black"/>
                    </a:solidFill>
                  </a:rPr>
                  <a:t>, </a:t>
                </a:r>
                <a14:m>
                  <m:oMath xmlns:m="http://schemas.openxmlformats.org/officeDocument/2006/math">
                    <m:sSub>
                      <m:sSubPr>
                        <m:ctrlPr>
                          <a:rPr lang="en-US" sz="3200" i="1">
                            <a:solidFill>
                              <a:prstClr val="black"/>
                            </a:solidFill>
                            <a:latin typeface="Cambria Math"/>
                          </a:rPr>
                        </m:ctrlPr>
                      </m:sSubPr>
                      <m:e>
                        <m:r>
                          <a:rPr lang="en-US" sz="3200" b="1" i="1">
                            <a:solidFill>
                              <a:prstClr val="black"/>
                            </a:solidFill>
                            <a:latin typeface="Cambria Math"/>
                          </a:rPr>
                          <m:t>𝐚</m:t>
                        </m:r>
                      </m:e>
                      <m:sub>
                        <m:r>
                          <a:rPr lang="en-US" sz="3200" i="1">
                            <a:solidFill>
                              <a:prstClr val="black"/>
                            </a:solidFill>
                            <a:latin typeface="Cambria Math"/>
                          </a:rPr>
                          <m:t>𝜙</m:t>
                        </m:r>
                      </m:sub>
                    </m:sSub>
                  </m:oMath>
                </a14:m>
                <a:r>
                  <a:rPr lang="en-US" sz="3200" dirty="0">
                    <a:solidFill>
                      <a:prstClr val="black"/>
                    </a:solidFill>
                  </a:rPr>
                  <a:t>, and </a:t>
                </a:r>
                <a14:m>
                  <m:oMath xmlns:m="http://schemas.openxmlformats.org/officeDocument/2006/math">
                    <m:sSub>
                      <m:sSubPr>
                        <m:ctrlPr>
                          <a:rPr lang="en-US" sz="3200" i="1">
                            <a:solidFill>
                              <a:prstClr val="black"/>
                            </a:solidFill>
                            <a:latin typeface="Cambria Math"/>
                          </a:rPr>
                        </m:ctrlPr>
                      </m:sSubPr>
                      <m:e>
                        <m:r>
                          <a:rPr lang="en-US" sz="3200" b="1" i="1">
                            <a:solidFill>
                              <a:prstClr val="black"/>
                            </a:solidFill>
                            <a:latin typeface="Cambria Math"/>
                          </a:rPr>
                          <m:t>𝐚</m:t>
                        </m:r>
                      </m:e>
                      <m:sub>
                        <m:r>
                          <a:rPr lang="en-US" sz="3200" i="1">
                            <a:solidFill>
                              <a:prstClr val="black"/>
                            </a:solidFill>
                            <a:latin typeface="Cambria Math"/>
                          </a:rPr>
                          <m:t>𝑧</m:t>
                        </m:r>
                      </m:sub>
                    </m:sSub>
                  </m:oMath>
                </a14:m>
                <a:r>
                  <a:rPr lang="en-US" sz="3200" dirty="0">
                    <a:solidFill>
                      <a:prstClr val="black"/>
                    </a:solidFill>
                  </a:rPr>
                  <a:t> are mutually perpendicular because our coordinate system is orthogonal, </a:t>
                </a:r>
                <a:r>
                  <a:rPr lang="en-US" sz="3200" dirty="0">
                    <a:solidFill>
                      <a:prstClr val="black"/>
                    </a:solidFill>
                    <a:latin typeface="Times New Roman"/>
                    <a:ea typeface="Calibri"/>
                  </a:rPr>
                  <a:t>Thus,</a:t>
                </a:r>
                <a:endParaRPr lang="ar-IQ" sz="3200"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0" y="0"/>
                <a:ext cx="9159776" cy="1988840"/>
              </a:xfrm>
              <a:prstGeom prst="rect">
                <a:avLst/>
              </a:prstGeom>
              <a:blipFill rotWithShape="1">
                <a:blip r:embed="rId5"/>
                <a:stretch>
                  <a:fillRect l="-1526"/>
                </a:stretch>
              </a:blipFill>
            </p:spPr>
            <p:txBody>
              <a:bodyPr/>
              <a:lstStyle/>
              <a:p>
                <a:r>
                  <a:rPr lang="ar-IQ">
                    <a:noFill/>
                  </a:rPr>
                  <a:t> </a:t>
                </a:r>
              </a:p>
            </p:txBody>
          </p:sp>
        </mc:Fallback>
      </mc:AlternateContent>
    </p:spTree>
    <p:extLst>
      <p:ext uri="{BB962C8B-B14F-4D97-AF65-F5344CB8AC3E}">
        <p14:creationId xmlns:p14="http://schemas.microsoft.com/office/powerpoint/2010/main" val="250161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i\Desktop\Ca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056422"/>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0" y="6211669"/>
                <a:ext cx="9144000" cy="461665"/>
              </a:xfrm>
              <a:prstGeom prst="rect">
                <a:avLst/>
              </a:prstGeom>
            </p:spPr>
            <p:txBody>
              <a:bodyPr wrap="square">
                <a:spAutoFit/>
              </a:bodyPr>
              <a:lstStyle/>
              <a:p>
                <a:pPr algn="ctr"/>
                <a:r>
                  <a:rPr lang="en-US" sz="2400" dirty="0" smtClean="0">
                    <a:solidFill>
                      <a:schemeClr val="tx1"/>
                    </a:solidFill>
                  </a:rPr>
                  <a:t>Fig. 1.10 point </a:t>
                </a:r>
                <a14:m>
                  <m:oMath xmlns:m="http://schemas.openxmlformats.org/officeDocument/2006/math">
                    <m:r>
                      <a:rPr lang="en-US" sz="2400" i="1">
                        <a:solidFill>
                          <a:schemeClr val="tx1"/>
                        </a:solidFill>
                        <a:latin typeface="Cambria Math"/>
                      </a:rPr>
                      <m:t>𝑃</m:t>
                    </m:r>
                  </m:oMath>
                </a14:m>
                <a:r>
                  <a:rPr lang="en-US" sz="2400" i="1" dirty="0">
                    <a:solidFill>
                      <a:schemeClr val="tx1"/>
                    </a:solidFill>
                  </a:rPr>
                  <a:t> </a:t>
                </a:r>
                <a:r>
                  <a:rPr lang="en-US" sz="2400" dirty="0">
                    <a:solidFill>
                      <a:schemeClr val="tx1"/>
                    </a:solidFill>
                  </a:rPr>
                  <a:t>and unit vectors in the cylindrical coordinate system</a:t>
                </a:r>
                <a:endParaRPr lang="ar-IQ" sz="24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0" y="6211669"/>
                <a:ext cx="9144000" cy="461665"/>
              </a:xfrm>
              <a:prstGeom prst="rect">
                <a:avLst/>
              </a:prstGeom>
              <a:blipFill rotWithShape="1">
                <a:blip r:embed="rId3"/>
                <a:stretch>
                  <a:fillRect t="-10526" b="-28947"/>
                </a:stretch>
              </a:blipFill>
            </p:spPr>
            <p:txBody>
              <a:bodyPr/>
              <a:lstStyle/>
              <a:p>
                <a:r>
                  <a:rPr lang="ar-IQ">
                    <a:noFill/>
                  </a:rPr>
                  <a:t> </a:t>
                </a:r>
              </a:p>
            </p:txBody>
          </p:sp>
        </mc:Fallback>
      </mc:AlternateContent>
    </p:spTree>
    <p:extLst>
      <p:ext uri="{BB962C8B-B14F-4D97-AF65-F5344CB8AC3E}">
        <p14:creationId xmlns:p14="http://schemas.microsoft.com/office/powerpoint/2010/main" val="115009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l" rtl="0">
                  <a:buNone/>
                </a:pPr>
                <a:endParaRPr lang="en-US" dirty="0" smtClean="0">
                  <a:effectLst/>
                  <a:latin typeface="Times New Roman"/>
                  <a:ea typeface="Calibri"/>
                </a:endParaRPr>
              </a:p>
              <a:p>
                <a:pPr marL="0" indent="0" algn="l" rtl="0">
                  <a:buNone/>
                </a:pPr>
                <a:endParaRPr lang="en-US" dirty="0">
                  <a:latin typeface="Times New Roman"/>
                  <a:ea typeface="Calibri"/>
                </a:endParaRPr>
              </a:p>
              <a:p>
                <a:pPr marL="0" indent="0" algn="l" rtl="0">
                  <a:buNone/>
                </a:pPr>
                <a:endParaRPr lang="en-US" dirty="0" smtClean="0">
                  <a:effectLst/>
                  <a:latin typeface="Times New Roman"/>
                  <a:ea typeface="Calibri"/>
                </a:endParaRPr>
              </a:p>
              <a:p>
                <a:pPr marL="0" indent="0" algn="l" rtl="0">
                  <a:buNone/>
                </a:pPr>
                <a:r>
                  <a:rPr lang="en-US" dirty="0" smtClean="0">
                    <a:effectLst/>
                    <a:latin typeface="Times New Roman"/>
                    <a:ea typeface="Calibri"/>
                  </a:rPr>
                  <a:t>The spherical coordinate system is appropriate when dealing with problems having a degree of spherical symmetry. </a:t>
                </a:r>
              </a:p>
              <a:p>
                <a:pPr marL="0" indent="0" algn="l" rtl="0">
                  <a:buNone/>
                </a:pPr>
                <a:r>
                  <a:rPr lang="en-US" dirty="0" smtClean="0">
                    <a:effectLst/>
                    <a:latin typeface="Times New Roman"/>
                    <a:ea typeface="Calibri"/>
                  </a:rPr>
                  <a:t>A point </a:t>
                </a:r>
                <a14:m>
                  <m:oMath xmlns:m="http://schemas.openxmlformats.org/officeDocument/2006/math">
                    <m:r>
                      <a:rPr lang="en-US" i="1">
                        <a:effectLst/>
                        <a:latin typeface="Cambria Math"/>
                        <a:ea typeface="Calibri"/>
                        <a:cs typeface="Times New Roman"/>
                      </a:rPr>
                      <m:t>𝑃</m:t>
                    </m:r>
                  </m:oMath>
                </a14:m>
                <a:r>
                  <a:rPr lang="en-US" i="1" dirty="0">
                    <a:effectLst/>
                    <a:latin typeface="Times New Roman"/>
                    <a:ea typeface="Calibri"/>
                  </a:rPr>
                  <a:t> </a:t>
                </a:r>
                <a:r>
                  <a:rPr lang="en-US" dirty="0">
                    <a:effectLst/>
                    <a:latin typeface="Times New Roman"/>
                    <a:ea typeface="Calibri"/>
                  </a:rPr>
                  <a:t>can be represented as (</a:t>
                </a:r>
                <a14:m>
                  <m:oMath xmlns:m="http://schemas.openxmlformats.org/officeDocument/2006/math">
                    <m:r>
                      <a:rPr lang="en-US" i="1">
                        <a:effectLst/>
                        <a:latin typeface="Cambria Math"/>
                        <a:ea typeface="Times New Roman"/>
                        <a:cs typeface="Times New Roman"/>
                      </a:rPr>
                      <m:t>𝑟</m:t>
                    </m:r>
                    <m:r>
                      <a:rPr lang="en-US" i="1">
                        <a:effectLst/>
                        <a:latin typeface="Cambria Math"/>
                        <a:ea typeface="Times New Roman"/>
                        <a:cs typeface="Times New Roman"/>
                      </a:rPr>
                      <m:t>,</m:t>
                    </m:r>
                    <m:r>
                      <a:rPr lang="en-US" i="1">
                        <a:effectLst/>
                        <a:latin typeface="Cambria Math"/>
                        <a:ea typeface="Times New Roman"/>
                        <a:cs typeface="Times New Roman"/>
                      </a:rPr>
                      <m:t>𝜃</m:t>
                    </m:r>
                    <m:r>
                      <a:rPr lang="en-US" i="1">
                        <a:effectLst/>
                        <a:latin typeface="Cambria Math"/>
                        <a:ea typeface="Times New Roman"/>
                        <a:cs typeface="Times New Roman"/>
                      </a:rPr>
                      <m:t>,</m:t>
                    </m:r>
                    <m:r>
                      <a:rPr lang="en-US" i="1">
                        <a:effectLst/>
                        <a:latin typeface="Cambria Math"/>
                        <a:ea typeface="Times New Roman"/>
                        <a:cs typeface="Times New Roman"/>
                      </a:rPr>
                      <m:t>𝜙</m:t>
                    </m:r>
                  </m:oMath>
                </a14:m>
                <a:r>
                  <a:rPr lang="en-US" dirty="0" smtClean="0">
                    <a:effectLst/>
                    <a:latin typeface="Times New Roman"/>
                    <a:ea typeface="Calibri"/>
                  </a:rPr>
                  <a:t>)</a:t>
                </a:r>
              </a:p>
              <a:p>
                <a:pPr marL="0" indent="0" algn="l" rtl="0">
                  <a:buNone/>
                </a:pPr>
                <a:endParaRPr lang="en-US" dirty="0" smtClean="0">
                  <a:effectLst/>
                  <a:latin typeface="Times New Roman"/>
                  <a:ea typeface="Calibri"/>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0" y="0"/>
                <a:ext cx="9144000" cy="15567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lnSpc>
                    <a:spcPct val="150000"/>
                  </a:lnSpc>
                  <a:spcBef>
                    <a:spcPts val="1200"/>
                  </a:spcBef>
                  <a:spcAft>
                    <a:spcPts val="0"/>
                  </a:spcAft>
                </a:pPr>
                <a:r>
                  <a:rPr lang="en-US" sz="3200" spc="100" dirty="0" smtClean="0">
                    <a:solidFill>
                      <a:srgbClr val="FF0000"/>
                    </a:solidFill>
                    <a:effectLst/>
                    <a:latin typeface="Times New Roman"/>
                    <a:ea typeface="Times New Roman"/>
                    <a:cs typeface="Arial"/>
                  </a:rPr>
                  <a:t>1.8.2 </a:t>
                </a:r>
                <a:r>
                  <a:rPr lang="en-US" sz="3200" dirty="0">
                    <a:solidFill>
                      <a:srgbClr val="FF0000"/>
                    </a:solidFill>
                    <a:effectLst/>
                    <a:latin typeface="Times New Roman"/>
                    <a:ea typeface="Batang"/>
                    <a:cs typeface="Arial"/>
                  </a:rPr>
                  <a:t>THE SPHERICAL COORDINATE SYSTEM</a:t>
                </a:r>
                <a:r>
                  <a:rPr lang="en-US" sz="3200" dirty="0">
                    <a:solidFill>
                      <a:srgbClr val="FF0000"/>
                    </a:solidFill>
                    <a:effectLst/>
                    <a:latin typeface="Times New Roman"/>
                    <a:ea typeface="Times New Roman"/>
                    <a:cs typeface="Arial"/>
                  </a:rPr>
                  <a:t> (</a:t>
                </a:r>
                <a14:m>
                  <m:oMath xmlns:m="http://schemas.openxmlformats.org/officeDocument/2006/math">
                    <m:r>
                      <a:rPr lang="en-US" sz="3200" i="1">
                        <a:solidFill>
                          <a:srgbClr val="FF0000"/>
                        </a:solidFill>
                        <a:effectLst/>
                        <a:latin typeface="Cambria Math"/>
                        <a:ea typeface="Times New Roman"/>
                        <a:cs typeface="Times New Roman"/>
                      </a:rPr>
                      <m:t>𝑟</m:t>
                    </m:r>
                    <m:r>
                      <a:rPr lang="en-US" sz="3200" i="1">
                        <a:solidFill>
                          <a:srgbClr val="FF0000"/>
                        </a:solidFill>
                        <a:effectLst/>
                        <a:latin typeface="Cambria Math"/>
                        <a:ea typeface="Times New Roman"/>
                        <a:cs typeface="Times New Roman"/>
                      </a:rPr>
                      <m:t>,</m:t>
                    </m:r>
                    <m:r>
                      <a:rPr lang="en-US" sz="3200" i="1">
                        <a:solidFill>
                          <a:srgbClr val="FF0000"/>
                        </a:solidFill>
                        <a:effectLst/>
                        <a:latin typeface="Cambria Math"/>
                        <a:ea typeface="Times New Roman"/>
                        <a:cs typeface="Times New Roman"/>
                      </a:rPr>
                      <m:t>𝜃</m:t>
                    </m:r>
                    <m:r>
                      <a:rPr lang="en-US" sz="3200" i="1">
                        <a:solidFill>
                          <a:srgbClr val="FF0000"/>
                        </a:solidFill>
                        <a:effectLst/>
                        <a:latin typeface="Cambria Math"/>
                        <a:ea typeface="Times New Roman"/>
                        <a:cs typeface="Times New Roman"/>
                      </a:rPr>
                      <m:t>,</m:t>
                    </m:r>
                    <m:r>
                      <a:rPr lang="en-US" sz="3200" i="1">
                        <a:solidFill>
                          <a:srgbClr val="FF0000"/>
                        </a:solidFill>
                        <a:effectLst/>
                        <a:latin typeface="Cambria Math"/>
                        <a:ea typeface="Times New Roman"/>
                        <a:cs typeface="Times New Roman"/>
                      </a:rPr>
                      <m:t>𝜙</m:t>
                    </m:r>
                  </m:oMath>
                </a14:m>
                <a:r>
                  <a:rPr lang="en-US" sz="3200" dirty="0">
                    <a:solidFill>
                      <a:srgbClr val="FF0000"/>
                    </a:solidFill>
                    <a:effectLst/>
                    <a:latin typeface="Times New Roman"/>
                    <a:ea typeface="Times New Roman"/>
                    <a:cs typeface="Arial"/>
                  </a:rPr>
                  <a:t>)</a:t>
                </a:r>
                <a:endParaRPr lang="en-US" sz="3200" dirty="0">
                  <a:ea typeface="Calibri"/>
                  <a:cs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0" y="0"/>
                <a:ext cx="9144000" cy="1556792"/>
              </a:xfrm>
              <a:prstGeom prst="rect">
                <a:avLst/>
              </a:prstGeom>
              <a:blipFill rotWithShape="1">
                <a:blip r:embed="rId3"/>
                <a:stretch>
                  <a:fillRect b="-6178"/>
                </a:stretch>
              </a:blipFill>
            </p:spPr>
            <p:txBody>
              <a:bodyPr/>
              <a:lstStyle/>
              <a:p>
                <a:r>
                  <a:rPr lang="ar-IQ">
                    <a:noFill/>
                  </a:rPr>
                  <a:t> </a:t>
                </a:r>
              </a:p>
            </p:txBody>
          </p:sp>
        </mc:Fallback>
      </mc:AlternateContent>
    </p:spTree>
    <p:extLst>
      <p:ext uri="{BB962C8B-B14F-4D97-AF65-F5344CB8AC3E}">
        <p14:creationId xmlns:p14="http://schemas.microsoft.com/office/powerpoint/2010/main" val="38210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i_najim\Desktop\4.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0"/>
            <a:ext cx="6912768" cy="5589240"/>
          </a:xfrm>
          <a:prstGeom prst="rect">
            <a:avLst/>
          </a:prstGeom>
          <a:noFill/>
          <a:ln>
            <a:noFill/>
          </a:ln>
        </p:spPr>
      </p:pic>
      <p:sp>
        <p:nvSpPr>
          <p:cNvPr id="5" name="Rectangle 4"/>
          <p:cNvSpPr/>
          <p:nvPr/>
        </p:nvSpPr>
        <p:spPr>
          <a:xfrm>
            <a:off x="1547664" y="5661248"/>
            <a:ext cx="7200800" cy="830997"/>
          </a:xfrm>
          <a:prstGeom prst="rect">
            <a:avLst/>
          </a:prstGeom>
        </p:spPr>
        <p:txBody>
          <a:bodyPr wrap="square">
            <a:spAutoFit/>
          </a:bodyPr>
          <a:lstStyle/>
          <a:p>
            <a:pPr algn="ctr">
              <a:lnSpc>
                <a:spcPct val="150000"/>
              </a:lnSpc>
              <a:spcAft>
                <a:spcPts val="1000"/>
              </a:spcAft>
            </a:pPr>
            <a:r>
              <a:rPr lang="en-US" sz="3200" spc="50" dirty="0" smtClean="0">
                <a:effectLst/>
                <a:latin typeface="Times New Roman"/>
                <a:ea typeface="Times New Roman"/>
                <a:cs typeface="Arial"/>
              </a:rPr>
              <a:t>Fig. 1.11</a:t>
            </a:r>
            <a:r>
              <a:rPr lang="en-US" sz="3200" dirty="0" smtClean="0">
                <a:effectLst/>
                <a:latin typeface="Times New Roman"/>
                <a:ea typeface="Calibri"/>
                <a:cs typeface="Arial"/>
              </a:rPr>
              <a:t> the three spherical coordinates.</a:t>
            </a:r>
            <a:endParaRPr lang="en-US" sz="3200" dirty="0">
              <a:ea typeface="Calibri"/>
              <a:cs typeface="Arial"/>
            </a:endParaRPr>
          </a:p>
        </p:txBody>
      </p:sp>
    </p:spTree>
    <p:extLst>
      <p:ext uri="{BB962C8B-B14F-4D97-AF65-F5344CB8AC3E}">
        <p14:creationId xmlns:p14="http://schemas.microsoft.com/office/powerpoint/2010/main" val="381185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lgn="just" rtl="0">
              <a:lnSpc>
                <a:spcPct val="150000"/>
              </a:lnSpc>
              <a:buFont typeface="Symbol"/>
              <a:buChar char=""/>
            </a:pPr>
            <a:endParaRPr lang="en-US" i="1" dirty="0" smtClean="0">
              <a:effectLst/>
              <a:latin typeface="Cambria Math"/>
              <a:ea typeface="Calibri"/>
              <a:cs typeface="Times New Roman"/>
            </a:endParaRPr>
          </a:p>
          <a:p>
            <a:pPr lvl="0" algn="just" rtl="0">
              <a:lnSpc>
                <a:spcPct val="150000"/>
              </a:lnSpc>
              <a:buFont typeface="Symbol"/>
              <a:buChar char=""/>
            </a:pPr>
            <a:endParaRPr lang="en-US" i="1" dirty="0" smtClean="0">
              <a:effectLst/>
              <a:latin typeface="Cambria Math"/>
              <a:ea typeface="Calibri"/>
              <a:cs typeface="Times New Roman"/>
            </a:endParaRPr>
          </a:p>
          <a:p>
            <a:endParaRPr lang="ar-IQ" dirty="0"/>
          </a:p>
        </p:txBody>
      </p:sp>
      <mc:AlternateContent xmlns:mc="http://schemas.openxmlformats.org/markup-compatibility/2006" xmlns:a14="http://schemas.microsoft.com/office/drawing/2010/main">
        <mc:Choice Requires="a14">
          <p:sp>
            <p:nvSpPr>
              <p:cNvPr id="4" name="Rounded Rectangle 3"/>
              <p:cNvSpPr/>
              <p:nvPr/>
            </p:nvSpPr>
            <p:spPr>
              <a:xfrm>
                <a:off x="0" y="980728"/>
                <a:ext cx="9144000" cy="587727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lvl="0" indent="-342900" algn="just" rtl="0">
                  <a:spcBef>
                    <a:spcPct val="20000"/>
                  </a:spcBef>
                  <a:buFont typeface="Symbol"/>
                  <a:buChar char=""/>
                </a:pPr>
                <a14:m>
                  <m:oMath xmlns:m="http://schemas.openxmlformats.org/officeDocument/2006/math">
                    <m:r>
                      <a:rPr lang="en-US" sz="2800" i="1">
                        <a:solidFill>
                          <a:prstClr val="black"/>
                        </a:solidFill>
                        <a:latin typeface="Cambria Math"/>
                        <a:ea typeface="Calibri"/>
                        <a:cs typeface="Times New Roman"/>
                      </a:rPr>
                      <m:t>𝑟</m:t>
                    </m:r>
                  </m:oMath>
                </a14:m>
                <a:r>
                  <a:rPr lang="en-US" sz="2800" dirty="0">
                    <a:solidFill>
                      <a:prstClr val="black"/>
                    </a:solidFill>
                    <a:latin typeface="Times New Roman"/>
                    <a:ea typeface="Calibri"/>
                    <a:cs typeface="Arial"/>
                  </a:rPr>
                  <a:t> is defined as the distance from the origin to point </a:t>
                </a:r>
                <a14:m>
                  <m:oMath xmlns:m="http://schemas.openxmlformats.org/officeDocument/2006/math">
                    <m:r>
                      <a:rPr lang="en-US" sz="2800" i="1">
                        <a:solidFill>
                          <a:prstClr val="black"/>
                        </a:solidFill>
                        <a:latin typeface="Cambria Math"/>
                        <a:ea typeface="Calibri"/>
                        <a:cs typeface="Times New Roman"/>
                      </a:rPr>
                      <m:t>𝑃</m:t>
                    </m:r>
                  </m:oMath>
                </a14:m>
                <a:r>
                  <a:rPr lang="en-US" sz="2800" i="1" dirty="0">
                    <a:solidFill>
                      <a:prstClr val="black"/>
                    </a:solidFill>
                    <a:latin typeface="Times New Roman"/>
                    <a:ea typeface="Calibri"/>
                    <a:cs typeface="Arial"/>
                  </a:rPr>
                  <a:t> </a:t>
                </a:r>
                <a:r>
                  <a:rPr lang="en-US" sz="2800" dirty="0">
                    <a:solidFill>
                      <a:prstClr val="black"/>
                    </a:solidFill>
                    <a:latin typeface="Times New Roman"/>
                    <a:ea typeface="Calibri"/>
                    <a:cs typeface="Arial"/>
                  </a:rPr>
                  <a:t>or the radius of a sphere centered at the origin and passing through </a:t>
                </a:r>
                <a14:m>
                  <m:oMath xmlns:m="http://schemas.openxmlformats.org/officeDocument/2006/math">
                    <m:r>
                      <a:rPr lang="en-US" sz="2800" i="1">
                        <a:solidFill>
                          <a:prstClr val="black"/>
                        </a:solidFill>
                        <a:latin typeface="Cambria Math"/>
                        <a:ea typeface="Calibri"/>
                        <a:cs typeface="Times New Roman"/>
                      </a:rPr>
                      <m:t>𝑃</m:t>
                    </m:r>
                  </m:oMath>
                </a14:m>
                <a:r>
                  <a:rPr lang="en-US" sz="2800" dirty="0">
                    <a:solidFill>
                      <a:prstClr val="black"/>
                    </a:solidFill>
                    <a:latin typeface="Times New Roman"/>
                    <a:ea typeface="Calibri"/>
                    <a:cs typeface="Arial"/>
                  </a:rPr>
                  <a:t>;</a:t>
                </a:r>
                <a:r>
                  <a:rPr lang="en-US" sz="2800" i="1" dirty="0">
                    <a:solidFill>
                      <a:prstClr val="black"/>
                    </a:solidFill>
                    <a:latin typeface="Times New Roman"/>
                    <a:ea typeface="Calibri"/>
                    <a:cs typeface="Arial"/>
                  </a:rPr>
                  <a:t> </a:t>
                </a:r>
                <a:endParaRPr lang="en-US" sz="2800" dirty="0">
                  <a:solidFill>
                    <a:prstClr val="black"/>
                  </a:solidFill>
                  <a:ea typeface="Calibri"/>
                  <a:cs typeface="Arial"/>
                </a:endParaRPr>
              </a:p>
              <a:p>
                <a:pPr marL="342900" lvl="0" indent="-342900" algn="just" rtl="0">
                  <a:spcBef>
                    <a:spcPct val="20000"/>
                  </a:spcBef>
                  <a:buFont typeface="Symbol"/>
                  <a:buChar char=""/>
                </a:pPr>
                <a14:m>
                  <m:oMath xmlns:m="http://schemas.openxmlformats.org/officeDocument/2006/math">
                    <m:r>
                      <a:rPr lang="en-US" sz="2800" i="1">
                        <a:solidFill>
                          <a:prstClr val="black"/>
                        </a:solidFill>
                        <a:latin typeface="Cambria Math"/>
                        <a:ea typeface="Calibri"/>
                        <a:cs typeface="Times New Roman"/>
                      </a:rPr>
                      <m:t>𝜃</m:t>
                    </m:r>
                  </m:oMath>
                </a14:m>
                <a:r>
                  <a:rPr lang="en-US" sz="2800" i="1" dirty="0">
                    <a:solidFill>
                      <a:prstClr val="black"/>
                    </a:solidFill>
                    <a:latin typeface="Times New Roman"/>
                    <a:ea typeface="Calibri"/>
                    <a:cs typeface="Arial"/>
                  </a:rPr>
                  <a:t> </a:t>
                </a:r>
                <a:r>
                  <a:rPr lang="en-US" sz="2800" dirty="0">
                    <a:solidFill>
                      <a:prstClr val="black"/>
                    </a:solidFill>
                    <a:latin typeface="Times New Roman"/>
                    <a:ea typeface="Calibri"/>
                    <a:cs typeface="Arial"/>
                  </a:rPr>
                  <a:t>called the </a:t>
                </a:r>
                <a:r>
                  <a:rPr lang="en-US" sz="2800" dirty="0">
                    <a:solidFill>
                      <a:srgbClr val="FF0000"/>
                    </a:solidFill>
                    <a:latin typeface="Times New Roman"/>
                    <a:ea typeface="Calibri"/>
                    <a:cs typeface="Arial"/>
                  </a:rPr>
                  <a:t>colatitude</a:t>
                </a:r>
                <a:r>
                  <a:rPr lang="en-US" sz="2800" i="1" dirty="0">
                    <a:solidFill>
                      <a:prstClr val="black"/>
                    </a:solidFill>
                    <a:latin typeface="Times New Roman"/>
                    <a:ea typeface="Calibri"/>
                    <a:cs typeface="Arial"/>
                  </a:rPr>
                  <a:t> </a:t>
                </a:r>
                <a:r>
                  <a:rPr lang="en-US" sz="2800" dirty="0">
                    <a:solidFill>
                      <a:prstClr val="black"/>
                    </a:solidFill>
                    <a:latin typeface="Times New Roman"/>
                    <a:ea typeface="Calibri"/>
                    <a:cs typeface="Arial"/>
                  </a:rPr>
                  <a:t>is the angle between the </a:t>
                </a:r>
                <a14:m>
                  <m:oMath xmlns:m="http://schemas.openxmlformats.org/officeDocument/2006/math">
                    <m:r>
                      <a:rPr lang="en-US" sz="2800" i="1">
                        <a:solidFill>
                          <a:prstClr val="black"/>
                        </a:solidFill>
                        <a:latin typeface="Cambria Math"/>
                        <a:ea typeface="Calibri"/>
                        <a:cs typeface="Times New Roman"/>
                      </a:rPr>
                      <m:t>𝑧</m:t>
                    </m:r>
                  </m:oMath>
                </a14:m>
                <a:r>
                  <a:rPr lang="en-US" sz="2800" dirty="0">
                    <a:solidFill>
                      <a:prstClr val="black"/>
                    </a:solidFill>
                    <a:latin typeface="Times New Roman"/>
                    <a:ea typeface="Times New Roman"/>
                    <a:cs typeface="Arial"/>
                  </a:rPr>
                  <a:t>-axis</a:t>
                </a:r>
                <a:r>
                  <a:rPr lang="en-US" sz="2800" dirty="0">
                    <a:solidFill>
                      <a:prstClr val="black"/>
                    </a:solidFill>
                    <a:latin typeface="Times New Roman"/>
                    <a:ea typeface="Calibri"/>
                    <a:cs typeface="Arial"/>
                  </a:rPr>
                  <a:t> and the position vector of </a:t>
                </a:r>
                <a14:m>
                  <m:oMath xmlns:m="http://schemas.openxmlformats.org/officeDocument/2006/math">
                    <m:r>
                      <a:rPr lang="en-US" sz="2800" i="1">
                        <a:solidFill>
                          <a:prstClr val="black"/>
                        </a:solidFill>
                        <a:latin typeface="Cambria Math"/>
                        <a:ea typeface="Calibri"/>
                        <a:cs typeface="Times New Roman"/>
                      </a:rPr>
                      <m:t>𝑃</m:t>
                    </m:r>
                  </m:oMath>
                </a14:m>
                <a:r>
                  <a:rPr lang="en-US" sz="2800" dirty="0">
                    <a:solidFill>
                      <a:prstClr val="black"/>
                    </a:solidFill>
                    <a:latin typeface="Times New Roman"/>
                    <a:ea typeface="Calibri"/>
                    <a:cs typeface="Arial"/>
                  </a:rPr>
                  <a:t>;</a:t>
                </a:r>
                <a:r>
                  <a:rPr lang="en-US" sz="2800" i="1" dirty="0">
                    <a:solidFill>
                      <a:prstClr val="black"/>
                    </a:solidFill>
                    <a:latin typeface="Times New Roman"/>
                    <a:ea typeface="Calibri"/>
                    <a:cs typeface="Arial"/>
                  </a:rPr>
                  <a:t> </a:t>
                </a:r>
                <a:r>
                  <a:rPr lang="en-US" sz="2800" dirty="0">
                    <a:solidFill>
                      <a:prstClr val="black"/>
                    </a:solidFill>
                    <a:latin typeface="Times New Roman"/>
                    <a:ea typeface="Calibri"/>
                    <a:cs typeface="Arial"/>
                  </a:rPr>
                  <a:t>and </a:t>
                </a:r>
                <a:endParaRPr lang="en-US" sz="2800" dirty="0">
                  <a:solidFill>
                    <a:prstClr val="black"/>
                  </a:solidFill>
                  <a:ea typeface="Calibri"/>
                  <a:cs typeface="Arial"/>
                </a:endParaRPr>
              </a:p>
              <a:p>
                <a:pPr marL="342900" lvl="0" indent="-342900" algn="just" rtl="0">
                  <a:spcBef>
                    <a:spcPct val="20000"/>
                  </a:spcBef>
                  <a:buFont typeface="Symbol"/>
                  <a:buChar char=""/>
                </a:pPr>
                <a14:m>
                  <m:oMath xmlns:m="http://schemas.openxmlformats.org/officeDocument/2006/math">
                    <m:r>
                      <a:rPr lang="en-US" sz="2800" i="1">
                        <a:solidFill>
                          <a:prstClr val="black"/>
                        </a:solidFill>
                        <a:latin typeface="Cambria Math"/>
                        <a:ea typeface="Calibri"/>
                        <a:cs typeface="Times New Roman"/>
                      </a:rPr>
                      <m:t>𝜙</m:t>
                    </m:r>
                  </m:oMath>
                </a14:m>
                <a:r>
                  <a:rPr lang="en-US" sz="2800" i="1" dirty="0">
                    <a:solidFill>
                      <a:prstClr val="black"/>
                    </a:solidFill>
                    <a:latin typeface="Times New Roman"/>
                    <a:ea typeface="Calibri"/>
                    <a:cs typeface="Arial"/>
                  </a:rPr>
                  <a:t> </a:t>
                </a:r>
                <a:r>
                  <a:rPr lang="en-US" sz="2800" dirty="0">
                    <a:solidFill>
                      <a:prstClr val="black"/>
                    </a:solidFill>
                    <a:latin typeface="Times New Roman"/>
                    <a:ea typeface="Calibri"/>
                    <a:cs typeface="Arial"/>
                  </a:rPr>
                  <a:t>is measured from the </a:t>
                </a:r>
                <a14:m>
                  <m:oMath xmlns:m="http://schemas.openxmlformats.org/officeDocument/2006/math">
                    <m:r>
                      <a:rPr lang="en-US" sz="2800" i="1">
                        <a:solidFill>
                          <a:prstClr val="black"/>
                        </a:solidFill>
                        <a:latin typeface="Cambria Math"/>
                        <a:ea typeface="Calibri"/>
                        <a:cs typeface="Times New Roman"/>
                      </a:rPr>
                      <m:t>𝑥</m:t>
                    </m:r>
                  </m:oMath>
                </a14:m>
                <a:r>
                  <a:rPr lang="en-US" sz="2800" dirty="0">
                    <a:solidFill>
                      <a:prstClr val="black"/>
                    </a:solidFill>
                    <a:latin typeface="Times New Roman"/>
                    <a:ea typeface="Times New Roman"/>
                    <a:cs typeface="Arial"/>
                  </a:rPr>
                  <a:t>-axis</a:t>
                </a:r>
                <a:r>
                  <a:rPr lang="en-US" sz="2800" dirty="0">
                    <a:solidFill>
                      <a:prstClr val="black"/>
                    </a:solidFill>
                    <a:latin typeface="Times New Roman"/>
                    <a:ea typeface="Calibri"/>
                    <a:cs typeface="Arial"/>
                  </a:rPr>
                  <a:t> (the same as in cylindrical coordinate system). </a:t>
                </a:r>
                <a:endParaRPr lang="en-US" sz="2800" dirty="0">
                  <a:solidFill>
                    <a:prstClr val="black"/>
                  </a:solidFill>
                  <a:ea typeface="Calibri"/>
                  <a:cs typeface="Arial"/>
                </a:endParaRPr>
              </a:p>
              <a:p>
                <a:pPr lvl="0" algn="just" rtl="0">
                  <a:spcBef>
                    <a:spcPct val="20000"/>
                  </a:spcBef>
                  <a:spcAft>
                    <a:spcPts val="1000"/>
                  </a:spcAft>
                </a:pPr>
                <a:r>
                  <a:rPr lang="en-US" sz="2800" dirty="0">
                    <a:solidFill>
                      <a:prstClr val="black"/>
                    </a:solidFill>
                    <a:latin typeface="Times New Roman"/>
                    <a:ea typeface="Calibri"/>
                    <a:cs typeface="Arial"/>
                  </a:rPr>
                  <a:t>According to these definitions, the ranges of the variables are</a:t>
                </a:r>
                <a:endParaRPr lang="en-US" sz="2800" dirty="0">
                  <a:solidFill>
                    <a:prstClr val="black"/>
                  </a:solidFill>
                  <a:ea typeface="Calibri"/>
                  <a:cs typeface="Arial"/>
                </a:endParaRPr>
              </a:p>
              <a:p>
                <a:pPr marL="342900" lvl="0" indent="-342900" algn="ctr" rtl="0">
                  <a:spcBef>
                    <a:spcPct val="20000"/>
                  </a:spcBef>
                  <a:buFont typeface="Symbol"/>
                  <a:buChar char=""/>
                </a:pPr>
                <a14:m>
                  <m:oMath xmlns:m="http://schemas.openxmlformats.org/officeDocument/2006/math">
                    <m:r>
                      <a:rPr lang="en-US" sz="2800" i="1">
                        <a:solidFill>
                          <a:prstClr val="black"/>
                        </a:solidFill>
                        <a:latin typeface="Cambria Math"/>
                        <a:ea typeface="Calibri"/>
                        <a:cs typeface="Times New Roman"/>
                      </a:rPr>
                      <m:t>0</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𝑟</m:t>
                    </m:r>
                    <m:r>
                      <a:rPr lang="en-US" sz="2800" i="1">
                        <a:solidFill>
                          <a:prstClr val="black"/>
                        </a:solidFill>
                        <a:latin typeface="Cambria Math"/>
                        <a:ea typeface="Calibri"/>
                        <a:cs typeface="Times New Roman"/>
                      </a:rPr>
                      <m:t>&lt;∞</m:t>
                    </m:r>
                  </m:oMath>
                </a14:m>
                <a:endParaRPr lang="en-US" sz="2800" dirty="0">
                  <a:solidFill>
                    <a:prstClr val="black"/>
                  </a:solidFill>
                  <a:ea typeface="Calibri"/>
                  <a:cs typeface="Arial"/>
                </a:endParaRPr>
              </a:p>
              <a:p>
                <a:pPr marL="342900" lvl="0" indent="-342900" algn="ctr" rtl="0">
                  <a:spcBef>
                    <a:spcPct val="20000"/>
                  </a:spcBef>
                  <a:buFont typeface="Symbol"/>
                  <a:buChar char=""/>
                </a:pPr>
                <a14:m>
                  <m:oMath xmlns:m="http://schemas.openxmlformats.org/officeDocument/2006/math">
                    <m:r>
                      <a:rPr lang="en-US" sz="2800" i="1">
                        <a:solidFill>
                          <a:prstClr val="black"/>
                        </a:solidFill>
                        <a:latin typeface="Cambria Math"/>
                        <a:ea typeface="Calibri"/>
                        <a:cs typeface="Times New Roman"/>
                      </a:rPr>
                      <m:t>0</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𝜃</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𝜋</m:t>
                    </m:r>
                  </m:oMath>
                </a14:m>
                <a:endParaRPr lang="en-US" sz="2800" dirty="0">
                  <a:solidFill>
                    <a:prstClr val="black"/>
                  </a:solidFill>
                  <a:ea typeface="Calibri"/>
                  <a:cs typeface="Arial"/>
                </a:endParaRPr>
              </a:p>
              <a:p>
                <a:pPr marL="342900" lvl="0" indent="-342900" algn="ctr" rtl="0">
                  <a:spcBef>
                    <a:spcPct val="20000"/>
                  </a:spcBef>
                  <a:buFont typeface="Symbol"/>
                  <a:buChar char=""/>
                </a:pPr>
                <a14:m>
                  <m:oMath xmlns:m="http://schemas.openxmlformats.org/officeDocument/2006/math">
                    <m:r>
                      <a:rPr lang="en-US" sz="2800" i="1">
                        <a:solidFill>
                          <a:prstClr val="black"/>
                        </a:solidFill>
                        <a:latin typeface="Cambria Math"/>
                        <a:ea typeface="Calibri"/>
                        <a:cs typeface="Times New Roman"/>
                      </a:rPr>
                      <m:t>0</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𝜙</m:t>
                    </m:r>
                    <m:r>
                      <a:rPr lang="en-US" sz="2800" i="1">
                        <a:solidFill>
                          <a:prstClr val="black"/>
                        </a:solidFill>
                        <a:latin typeface="Cambria Math"/>
                        <a:ea typeface="Calibri"/>
                        <a:cs typeface="Times New Roman"/>
                      </a:rPr>
                      <m:t>&lt;</m:t>
                    </m:r>
                    <m:r>
                      <a:rPr lang="en-US" sz="2800" i="1">
                        <a:solidFill>
                          <a:prstClr val="black"/>
                        </a:solidFill>
                        <a:latin typeface="Cambria Math"/>
                        <a:ea typeface="Calibri"/>
                        <a:cs typeface="Times New Roman"/>
                      </a:rPr>
                      <m:t>2</m:t>
                    </m:r>
                    <m:r>
                      <a:rPr lang="en-US" sz="2800" i="1">
                        <a:solidFill>
                          <a:prstClr val="black"/>
                        </a:solidFill>
                        <a:latin typeface="Cambria Math"/>
                        <a:ea typeface="Calibri"/>
                        <a:cs typeface="Times New Roman"/>
                      </a:rPr>
                      <m:t>𝜋</m:t>
                    </m:r>
                  </m:oMath>
                </a14:m>
                <a:endParaRPr lang="en-US" sz="2800" dirty="0">
                  <a:solidFill>
                    <a:prstClr val="black"/>
                  </a:solidFill>
                  <a:ea typeface="Calibri"/>
                  <a:cs typeface="Arial"/>
                </a:endParaRPr>
              </a:p>
            </p:txBody>
          </p:sp>
        </mc:Choice>
        <mc:Fallback xmlns="">
          <p:sp>
            <p:nvSpPr>
              <p:cNvPr id="4" name="Rounded Rectangle 3"/>
              <p:cNvSpPr>
                <a:spLocks noRot="1" noChangeAspect="1" noMove="1" noResize="1" noEditPoints="1" noAdjustHandles="1" noChangeArrowheads="1" noChangeShapeType="1" noTextEdit="1"/>
              </p:cNvSpPr>
              <p:nvPr/>
            </p:nvSpPr>
            <p:spPr>
              <a:xfrm>
                <a:off x="0" y="980728"/>
                <a:ext cx="9144000" cy="5877272"/>
              </a:xfrm>
              <a:prstGeom prst="roundRect">
                <a:avLst/>
              </a:prstGeom>
              <a:blipFill rotWithShape="1">
                <a:blip r:embed="rId2"/>
                <a:stretch>
                  <a:fillRect t="-620"/>
                </a:stretch>
              </a:blipFill>
            </p:spPr>
            <p:txBody>
              <a:bodyPr/>
              <a:lstStyle/>
              <a:p>
                <a:r>
                  <a:rPr lang="ar-IQ">
                    <a:noFill/>
                  </a:rPr>
                  <a:t> </a:t>
                </a:r>
              </a:p>
            </p:txBody>
          </p:sp>
        </mc:Fallback>
      </mc:AlternateContent>
      <p:sp>
        <p:nvSpPr>
          <p:cNvPr id="5" name="Down Arrow Callout 4"/>
          <p:cNvSpPr/>
          <p:nvPr/>
        </p:nvSpPr>
        <p:spPr>
          <a:xfrm>
            <a:off x="0" y="0"/>
            <a:ext cx="9170775" cy="1124744"/>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lnSpc>
                <a:spcPct val="150000"/>
              </a:lnSpc>
              <a:spcBef>
                <a:spcPct val="20000"/>
              </a:spcBef>
            </a:pPr>
            <a:r>
              <a:rPr lang="en-US" sz="3200" dirty="0">
                <a:solidFill>
                  <a:prstClr val="black"/>
                </a:solidFill>
                <a:latin typeface="Times New Roman"/>
                <a:ea typeface="Calibri"/>
              </a:rPr>
              <a:t>From Figure (1.11), we notice that:</a:t>
            </a:r>
            <a:endParaRPr lang="en-US" sz="3200" i="1" dirty="0">
              <a:solidFill>
                <a:prstClr val="black"/>
              </a:solidFill>
              <a:latin typeface="Cambria Math"/>
              <a:ea typeface="Calibri"/>
              <a:cs typeface="Times New Roman"/>
            </a:endParaRPr>
          </a:p>
        </p:txBody>
      </p:sp>
    </p:spTree>
    <p:extLst>
      <p:ext uri="{BB962C8B-B14F-4D97-AF65-F5344CB8AC3E}">
        <p14:creationId xmlns:p14="http://schemas.microsoft.com/office/powerpoint/2010/main" val="2423056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2110</Words>
  <Application>Microsoft Office PowerPoint</Application>
  <PresentationFormat>On-screen Show (4:3)</PresentationFormat>
  <Paragraphs>168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Al_marsa</dc:creator>
  <cp:lastModifiedBy>ali</cp:lastModifiedBy>
  <cp:revision>26</cp:revision>
  <dcterms:created xsi:type="dcterms:W3CDTF">2015-10-27T17:19:51Z</dcterms:created>
  <dcterms:modified xsi:type="dcterms:W3CDTF">2017-10-25T05:25:12Z</dcterms:modified>
</cp:coreProperties>
</file>