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2" r:id="rId3"/>
    <p:sldId id="257" r:id="rId4"/>
    <p:sldId id="29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617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809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99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961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56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558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467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580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245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7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3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A4C4-B230-440E-9E33-1698E4C8FF13}" type="datetimeFigureOut">
              <a:rPr lang="ar-IQ" smtClean="0"/>
              <a:t>25/02/1439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268E-52DE-4FD8-B34E-C9DB8EBFB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55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ELECTRIC FLUX AND GAUSS’S LAW</a:t>
            </a:r>
            <a:endParaRPr lang="ar-IQ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61653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5761355" algn="r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Batang"/>
                <a:cs typeface="Arial"/>
              </a:rPr>
              <a:t>3.1 INTRODUCTION </a:t>
            </a:r>
            <a:endParaRPr lang="en-US" sz="2800" dirty="0">
              <a:ea typeface="Calibri"/>
              <a:cs typeface="Arial"/>
            </a:endParaRP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The Coulomb's law, electric field intensity,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charge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distributions and corresponding electric field intensities are discussed in the previous chapter. 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Batang"/>
              <a:cs typeface="Arial"/>
            </a:endParaRP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a unit test charge is placed near a point charge, it experiences a force. The direction of this force can be represented by the lines joined between them, radially coming outward from a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point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charge. 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Batang"/>
              <a:cs typeface="Arial"/>
            </a:endParaRP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These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lines are called streamlines or flux lines. Thus the electric field due to a charge can be imagined to be present around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of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it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quantity called electric flux. 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Batang"/>
              <a:cs typeface="Arial"/>
            </a:endParaRP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flux lines give the pictorial representation of distribution of electric flux around a charge. 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Batang"/>
              <a:cs typeface="Arial"/>
            </a:endParaRP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This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chapter will explain the concept of electric flux, electric flux density, Gauss’s law, applications of Gauss's law and the divergence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Batang"/>
                <a:cs typeface="Arial"/>
              </a:rPr>
              <a:t>theorem.</a:t>
            </a:r>
            <a:endParaRPr lang="en-US" sz="2000" dirty="0">
              <a:ea typeface="Calibri"/>
              <a:cs typeface="Arial"/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ar-IQ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060848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just" rtl="0"/>
                <a:r>
                  <a:rPr lang="en-US" dirty="0"/>
                  <a:t>If at the surface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makes an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with the normal, then the differential flux crossing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dirty="0"/>
                  <a:t> is given by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060848"/>
              </a:xfrm>
              <a:blipFill rotWithShape="1">
                <a:blip r:embed="rId2"/>
                <a:stretch>
                  <a:fillRect l="-2333" t="-1775" r="-2333" b="-976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2060848"/>
                <a:ext cx="9144000" cy="4797152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algn="just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just" rt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60848"/>
                <a:ext cx="9144000" cy="479715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D:\library\Electromagnetic Field\Electromagnetics\Visio in electromagnetic\Figure 3.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40679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0" y="4005064"/>
                <a:ext cx="5076056" cy="28529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0"/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𝑑</m:t>
                    </m:r>
                    <m:r>
                      <a:rPr lang="en-US" sz="360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sz="3600" dirty="0"/>
                  <a:t> is the amount of flux passing from the interior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600" dirty="0"/>
                  <a:t> to the exterior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600" dirty="0"/>
                  <a:t> through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sz="3600" i="1" dirty="0"/>
                  <a:t>.</a:t>
                </a:r>
                <a:endParaRPr lang="ar-IQ" sz="36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5064"/>
                <a:ext cx="5076056" cy="2852936"/>
              </a:xfrm>
              <a:prstGeom prst="roundRect">
                <a:avLst/>
              </a:prstGeom>
              <a:blipFill rotWithShape="1">
                <a:blip r:embed="rId5"/>
                <a:stretch>
                  <a:fillRect l="-717" r="-5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3.3 GAUSS'S LAW- MAXWELL'S EQUATION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2736"/>
                <a:ext cx="9144000" cy="5805264"/>
              </a:xfrm>
              <a:solidFill>
                <a:schemeClr val="bg2"/>
              </a:solidFill>
            </p:spPr>
            <p:txBody>
              <a:bodyPr>
                <a:noAutofit/>
              </a:bodyPr>
              <a:lstStyle/>
              <a:p>
                <a:pPr algn="just" rtl="0"/>
                <a:r>
                  <a:rPr lang="en-US" dirty="0" smtClean="0">
                    <a:solidFill>
                      <a:srgbClr val="FF0000"/>
                    </a:solidFill>
                  </a:rPr>
                  <a:t>Gauss's law</a:t>
                </a:r>
                <a:r>
                  <a:rPr lang="en-US" dirty="0"/>
                  <a:t> </a:t>
                </a:r>
                <a:r>
                  <a:rPr lang="en-US" dirty="0" smtClean="0"/>
                  <a:t>one </a:t>
                </a:r>
                <a:r>
                  <a:rPr lang="en-US" dirty="0"/>
                  <a:t>of the fundamental laws of electromagnetism. </a:t>
                </a:r>
                <a:endParaRPr lang="en-US" dirty="0" smtClean="0"/>
              </a:p>
              <a:p>
                <a:pPr algn="just" rtl="0"/>
                <a:r>
                  <a:rPr lang="en-US" dirty="0" smtClean="0">
                    <a:solidFill>
                      <a:srgbClr val="FF0000"/>
                    </a:solidFill>
                  </a:rPr>
                  <a:t>Gauss's </a:t>
                </a:r>
                <a:r>
                  <a:rPr lang="en-US" dirty="0">
                    <a:solidFill>
                      <a:srgbClr val="FF0000"/>
                    </a:solidFill>
                  </a:rPr>
                  <a:t>law</a:t>
                </a:r>
                <a:r>
                  <a:rPr lang="en-US" b="1" dirty="0"/>
                  <a:t> </a:t>
                </a:r>
                <a:r>
                  <a:rPr lang="en-US" i="1" dirty="0"/>
                  <a:t>states that the total electric flux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</m:oMath>
                </a14:m>
                <a:r>
                  <a:rPr lang="en-US" i="1" dirty="0"/>
                  <a:t> through any closed surface is equal to the total charge enclosed by that surface</a:t>
                </a:r>
                <a:r>
                  <a:rPr lang="en-US" dirty="0"/>
                  <a:t>. Thus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𝑒𝑛𝑐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 i="1">
                          <a:latin typeface="Cambria Math"/>
                        </a:rPr>
                        <m:t>. </m:t>
                      </m:r>
                      <m:r>
                        <a:rPr lang="en-US" i="1">
                          <a:latin typeface="Cambria Math"/>
                        </a:rPr>
                        <m:t>𝑑𝑆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Total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charge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enclose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𝑒𝑛𝑐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366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5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6288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628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4000" dirty="0" smtClean="0"/>
              <a:t>It </a:t>
            </a:r>
            <a:r>
              <a:rPr lang="en-US" sz="4000" dirty="0"/>
              <a:t>will be seen that a great deal of valuable information can be obtained the application of Gauss's law without actually carrying out the integration.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145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3.4. RELATION BETWEEN FLUX DENSITY AND ELECTRIC FIELD </a:t>
            </a:r>
            <a:r>
              <a:rPr lang="en-US" dirty="0" smtClean="0"/>
              <a:t>INTENSITY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9144000" cy="5229200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sz="3600" dirty="0"/>
                  <a:t>Consider a point charge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3600" dirty="0"/>
                  <a:t> (assumed </a:t>
                </a:r>
                <a:r>
                  <a:rPr lang="en-US" sz="3600" dirty="0" smtClean="0"/>
                  <a:t>positive) </a:t>
                </a:r>
                <a:r>
                  <a:rPr lang="en-US" sz="3600" dirty="0"/>
                  <a:t>at the origin Fig. 3.5. If this is enclosed by a spherical surface of radius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600" i="1" dirty="0" smtClean="0"/>
                  <a:t>,</a:t>
                </a:r>
                <a:r>
                  <a:rPr lang="en-US" sz="3600" dirty="0" smtClean="0"/>
                  <a:t> then, by </a:t>
                </a:r>
                <a:r>
                  <a:rPr lang="en-US" sz="3600" dirty="0"/>
                  <a:t>symmetry,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3600" dirty="0"/>
                  <a:t> due to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3600" dirty="0"/>
                  <a:t> is of </a:t>
                </a:r>
                <a:r>
                  <a:rPr lang="en-US" sz="3600" dirty="0" smtClean="0"/>
                  <a:t>constant </a:t>
                </a:r>
                <a:r>
                  <a:rPr lang="en-US" sz="3600" dirty="0"/>
                  <a:t>magnitude over the surface and is everywhere normal to the surface. </a:t>
                </a:r>
              </a:p>
              <a:p>
                <a:pPr marL="0" indent="0" algn="just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9144000" cy="5229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4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Figure 3.5</a:t>
            </a:r>
            <a:endParaRPr lang="ar-IQ" dirty="0"/>
          </a:p>
        </p:txBody>
      </p:sp>
      <p:pic>
        <p:nvPicPr>
          <p:cNvPr id="1026" name="Picture 2" descr="D:\library\Electromagnetic Field\Electromagnetics\Visio in electromagnetic\Figure 3.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6696744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Gauss's law then gives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9144000" cy="5589240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 smtClean="0">
                          <a:latin typeface="Cambria Math"/>
                        </a:rPr>
                        <m:t>𝑄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∴ 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6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196752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dirty="0"/>
                  <a:t>But, the electric field intensity due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1967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𝐄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∴ </m:t>
                      </m:r>
                      <m:r>
                        <a:rPr lang="en-US" b="1" i="1">
                          <a:latin typeface="Cambria Math"/>
                        </a:rPr>
                        <m:t>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𝐄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lnSpc>
                    <a:spcPct val="120000"/>
                  </a:lnSpc>
                  <a:buNone/>
                </a:pPr>
                <a:r>
                  <a:rPr lang="en-US" dirty="0"/>
                  <a:t>More generally, for any electric field in an isotropic medium of permittivity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ϵ</m:t>
                    </m:r>
                  </m:oMath>
                </a14:m>
                <a:r>
                  <a:rPr lang="en-US" dirty="0" smtClean="0"/>
                  <a:t>.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𝐄</m:t>
                    </m:r>
                  </m:oMath>
                </a14:m>
                <a:endParaRPr lang="en-US" dirty="0" smtClean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Cambria Math"/>
                    <a:ea typeface="Cambria Math"/>
                  </a:rPr>
                  <a:t>∴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𝐄</m:t>
                    </m:r>
                  </m:oMath>
                </a14:m>
                <a:r>
                  <a:rPr lang="en-US" dirty="0"/>
                  <a:t> fields will have exactly the same form, </a:t>
                </a:r>
                <a:r>
                  <a:rPr lang="en-US" dirty="0" smtClean="0"/>
                  <a:t>they </a:t>
                </a:r>
                <a:r>
                  <a:rPr lang="en-US" dirty="0"/>
                  <a:t>differ only by a factor which is a constant of the medium. While the electric field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𝐄</m:t>
                    </m:r>
                  </m:oMath>
                </a14:m>
                <a:r>
                  <a:rPr lang="en-US" dirty="0"/>
                  <a:t> due to a charge configuration is a function of permittivity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, the electric flux density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is not. 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 algn="just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3.5 SPECIAL GAUSSIAN </a:t>
            </a:r>
            <a:r>
              <a:rPr lang="en-US" dirty="0" smtClean="0">
                <a:solidFill>
                  <a:srgbClr val="FF0000"/>
                </a:solidFill>
              </a:rPr>
              <a:t>SURFACES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9144000" cy="5589240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sz="4000" dirty="0" smtClean="0"/>
                  <a:t>A </a:t>
                </a:r>
                <a:r>
                  <a:rPr lang="en-US" sz="4000" dirty="0"/>
                  <a:t>special Gaussian surface in that satisfied the following defining conditions</a:t>
                </a:r>
                <a:r>
                  <a:rPr lang="en-US" sz="4000" dirty="0" smtClean="0"/>
                  <a:t>:</a:t>
                </a:r>
              </a:p>
              <a:p>
                <a:pPr algn="just" rtl="0"/>
                <a:r>
                  <a:rPr lang="en-US" sz="4000" dirty="0" smtClean="0"/>
                  <a:t>The </a:t>
                </a:r>
                <a:r>
                  <a:rPr lang="en-US" sz="4000" dirty="0"/>
                  <a:t>surface is closed </a:t>
                </a:r>
              </a:p>
              <a:p>
                <a:pPr algn="just" rtl="0"/>
                <a:r>
                  <a:rPr lang="en-US" sz="4000" dirty="0" smtClean="0"/>
                  <a:t>At </a:t>
                </a:r>
                <a:r>
                  <a:rPr lang="en-US" sz="4000" dirty="0"/>
                  <a:t>each point of the surface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4000" dirty="0"/>
                  <a:t> is either normal or tangential to the surface 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4000" dirty="0"/>
                  <a:t> has </a:t>
                </a:r>
                <a:r>
                  <a:rPr lang="en-US" sz="4000"/>
                  <a:t>the </a:t>
                </a:r>
                <a:r>
                  <a:rPr lang="en-US" sz="4000" smtClean="0"/>
                  <a:t>same </a:t>
                </a:r>
                <a:r>
                  <a:rPr lang="en-US" sz="4000" dirty="0"/>
                  <a:t>value at all points of the surface where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4000" dirty="0"/>
                  <a:t> is </a:t>
                </a:r>
                <a:r>
                  <a:rPr lang="en-US" sz="4000" dirty="0" smtClean="0"/>
                  <a:t>normal</a:t>
                </a:r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2333" t="-1963" r="-2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6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628800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Ex. 3.2</a:t>
                </a:r>
                <a:r>
                  <a:rPr lang="en-US" sz="4000" dirty="0"/>
                  <a:t>: </a:t>
                </a:r>
                <a:r>
                  <a:rPr lang="en-US" sz="4000" dirty="0" smtClean="0"/>
                  <a:t>Use </a:t>
                </a:r>
                <a:r>
                  <a:rPr lang="en-US" sz="4000" dirty="0"/>
                  <a:t>special </a:t>
                </a:r>
                <a:r>
                  <a:rPr lang="en-US" sz="4000" dirty="0" smtClean="0"/>
                  <a:t>Gaussian </a:t>
                </a:r>
                <a:r>
                  <a:rPr lang="en-US" sz="4000" dirty="0"/>
                  <a:t>surface to find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4000" dirty="0"/>
                  <a:t> due to a uniform line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4000" dirty="0"/>
                  <a:t>, 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𝐶</m:t>
                    </m:r>
                    <m:r>
                      <a:rPr lang="en-US" sz="4000">
                        <a:latin typeface="Cambria Math"/>
                      </a:rPr>
                      <m:t>/</m:t>
                    </m:r>
                    <m:r>
                      <a:rPr lang="en-US" sz="40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4000" dirty="0"/>
                  <a:t>). </a:t>
                </a:r>
                <a:endParaRPr lang="ar-IQ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628800"/>
              </a:xfrm>
              <a:blipFill rotWithShape="1">
                <a:blip r:embed="rId2"/>
                <a:stretch>
                  <a:fillRect l="-2867" r="-3000" b="-524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2"/>
          </a:solidFill>
        </p:spPr>
        <p:txBody>
          <a:bodyPr/>
          <a:lstStyle/>
          <a:p>
            <a:pPr marL="0" indent="0" algn="just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1026" name="Picture 2" descr="C:\Users\Al_marsa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4540"/>
            <a:ext cx="3995936" cy="52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0" y="1628800"/>
                <a:ext cx="5148064" cy="52292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" rtl="0"/>
                <a:r>
                  <a:rPr lang="en-US" sz="3600" dirty="0" smtClean="0"/>
                  <a:t>Take the line charge as the z-axis of cylindrical </a:t>
                </a:r>
                <a:r>
                  <a:rPr lang="en-US" sz="3600" dirty="0" err="1" smtClean="0"/>
                  <a:t>coord</a:t>
                </a:r>
                <a:r>
                  <a:rPr lang="en-US" sz="3600" dirty="0" smtClean="0"/>
                  <a:t>. </a:t>
                </a:r>
                <a:r>
                  <a:rPr lang="en-US" sz="3600" dirty="0"/>
                  <a:t>Fig. 3.6. By cylindrical symmetry,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can only have an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component, </a:t>
                </a:r>
                <a:r>
                  <a:rPr lang="en-US" sz="3600" dirty="0"/>
                  <a:t>and this component can only depend 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8800"/>
                <a:ext cx="5148064" cy="5229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1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Thus, the special Gaussian surface for this problem is a closed right circular cylinder whose axis is the z-axis Fig. </a:t>
            </a:r>
            <a:r>
              <a:rPr lang="en-US" sz="3600" dirty="0" smtClean="0"/>
              <a:t>3.7. </a:t>
            </a:r>
            <a:r>
              <a:rPr lang="en-US" sz="3600" dirty="0"/>
              <a:t>Applying Gauss's law.</a:t>
            </a:r>
            <a:endParaRPr lang="ar-IQ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0" y="2060848"/>
                <a:ext cx="5724128" cy="47971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" rtl="0">
                  <a:spcAft>
                    <a:spcPts val="0"/>
                  </a:spcAft>
                </a:pPr>
                <a:r>
                  <a:rPr lang="en-US" sz="3600" dirty="0"/>
                  <a:t>Over surfaces </a:t>
                </a:r>
                <a:r>
                  <a:rPr lang="en-US" sz="3600" dirty="0" smtClean="0"/>
                  <a:t>1 and </a:t>
                </a:r>
                <a:r>
                  <a:rPr lang="en-US" sz="3600" dirty="0"/>
                  <a:t>3. </a:t>
                </a:r>
                <a:r>
                  <a:rPr lang="en-US" sz="3600" b="1" dirty="0"/>
                  <a:t>D</a:t>
                </a:r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sz="3600" dirty="0"/>
                  <a:t> are orthogonal and so the integrals vanish. Over 2. </a:t>
                </a:r>
                <a:r>
                  <a:rPr lang="en-US" sz="3600" b="1" dirty="0"/>
                  <a:t>D</a:t>
                </a:r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sz="3600" dirty="0"/>
                  <a:t> are parallel or antiparallel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600" dirty="0"/>
                  <a:t> is negative and </a:t>
                </a:r>
                <a:r>
                  <a:rPr lang="en-US" sz="3600" b="1" dirty="0"/>
                  <a:t>D</a:t>
                </a:r>
                <a:r>
                  <a:rPr lang="en-US" sz="3600" dirty="0"/>
                  <a:t> is constant because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3600" dirty="0"/>
                  <a:t> is constant Thus,</a:t>
                </a:r>
                <a:endParaRPr lang="en-US" sz="36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0848"/>
                <a:ext cx="5724128" cy="479715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l_marsa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5113"/>
            <a:ext cx="3419872" cy="47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lvl="0" indent="0" algn="just" rtl="0">
                  <a:buNone/>
                </a:pPr>
                <a:r>
                  <a:rPr lang="en-US" sz="4000" dirty="0" smtClean="0">
                    <a:solidFill>
                      <a:srgbClr val="FF0000"/>
                    </a:solidFill>
                  </a:rPr>
                  <a:t>3.2 </a:t>
                </a:r>
                <a:r>
                  <a:rPr lang="en-US" sz="4000" dirty="0">
                    <a:solidFill>
                      <a:srgbClr val="FF0000"/>
                    </a:solidFill>
                  </a:rPr>
                  <a:t>NET CHARGE IN A REGION</a:t>
                </a:r>
              </a:p>
              <a:p>
                <a:pPr marL="0" lvl="0" indent="0" algn="l">
                  <a:buNone/>
                </a:pPr>
                <a:r>
                  <a:rPr lang="en-US" sz="4000" dirty="0">
                    <a:solidFill>
                      <a:prstClr val="black"/>
                    </a:solidFill>
                  </a:rPr>
                  <a:t>to obtain the net charge contained in a specified volume by integration. </a:t>
                </a:r>
              </a:p>
              <a:p>
                <a:pPr marL="0" lvl="0" indent="0" algn="l">
                  <a:buNone/>
                </a:pPr>
                <a:r>
                  <a:rPr lang="en-US" sz="4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is exist:</a:t>
                </a:r>
              </a:p>
              <a:p>
                <a:pPr marL="0" lv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in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</a:endParaRPr>
              </a:p>
              <a:p>
                <a:pPr marL="0" lv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 will not be constant throughout the volume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4000" i="1" dirty="0">
                    <a:solidFill>
                      <a:prstClr val="black"/>
                    </a:solidFill>
                  </a:rPr>
                  <a:t>.</a:t>
                </a:r>
                <a:endParaRPr lang="en-US" sz="4000" dirty="0">
                  <a:solidFill>
                    <a:prstClr val="black"/>
                  </a:solidFill>
                </a:endParaRP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5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060848"/>
              </a:xfrm>
              <a:solidFill>
                <a:schemeClr val="accent1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pc="-50" smtClean="0">
                          <a:solidFill>
                            <a:srgbClr val="000000"/>
                          </a:solidFill>
                          <a:latin typeface="Cambria Math"/>
                          <a:ea typeface="Batang"/>
                          <a:cs typeface="Times New Roman"/>
                        </a:rPr>
                        <m:t>𝑄</m:t>
                      </m:r>
                      <m:r>
                        <a:rPr lang="en-US" sz="3600" i="1" spc="-50" smtClean="0">
                          <a:solidFill>
                            <a:srgbClr val="000000"/>
                          </a:solidFill>
                          <a:latin typeface="Cambria Math"/>
                          <a:ea typeface="Batang"/>
                          <a:cs typeface="Times New Roman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1</m:t>
                          </m:r>
                        </m:sub>
                        <m:sup/>
                        <m:e>
                          <m:r>
                            <a:rPr lang="en-US" sz="3600" b="1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𝐃</m:t>
                          </m:r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 . </m:t>
                          </m:r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𝑑𝑆</m:t>
                          </m:r>
                        </m:e>
                      </m:nary>
                      <m:r>
                        <a:rPr lang="en-US" sz="36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2</m:t>
                          </m:r>
                        </m:sub>
                        <m:sup/>
                        <m:e>
                          <m:r>
                            <a:rPr lang="en-US" sz="3600" b="1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𝐃</m:t>
                          </m:r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 . </m:t>
                          </m:r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𝑑𝑆</m:t>
                          </m:r>
                        </m:e>
                      </m:nary>
                      <m:r>
                        <a:rPr lang="en-US" sz="3600" b="0" i="1" spc="-50" smtClean="0">
                          <a:solidFill>
                            <a:srgbClr val="000000"/>
                          </a:solidFill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3</m:t>
                          </m:r>
                        </m:sub>
                        <m:sup/>
                        <m:e>
                          <m:r>
                            <a:rPr lang="en-US" sz="3600" b="1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𝐃</m:t>
                          </m:r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 . </m:t>
                          </m:r>
                          <m:r>
                            <a:rPr lang="en-US" sz="3600" i="1" spc="-50">
                              <a:solidFill>
                                <a:srgbClr val="000000"/>
                              </a:solidFill>
                              <a:latin typeface="Cambria Math"/>
                              <a:ea typeface="Batang"/>
                              <a:cs typeface="Times New Roman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ar-IQ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060848"/>
              </a:xfrm>
              <a:blipFill rotWithShape="1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060848"/>
                <a:ext cx="9144000" cy="4797152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𝑄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latin typeface="Cambria Math"/>
                        </a:rPr>
                        <m:t>𝐃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  <m:sup/>
                        <m:e>
                          <m:r>
                            <a:rPr lang="en-US" sz="3600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latin typeface="Cambria Math"/>
                        </a:rPr>
                        <m:t>𝐃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2</m:t>
                      </m:r>
                      <m:r>
                        <a:rPr lang="en-US" sz="3600" i="1">
                          <a:latin typeface="Cambria Math"/>
                        </a:rPr>
                        <m:t>𝜋</m:t>
                      </m:r>
                      <m:r>
                        <a:rPr lang="en-US" sz="3600" i="1">
                          <a:latin typeface="Cambria Math"/>
                        </a:rPr>
                        <m:t>𝑟𝑙</m:t>
                      </m:r>
                      <m:r>
                        <a:rPr lang="en-US" sz="36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sz="3600" dirty="0"/>
                  <a:t>Where,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3600" dirty="0"/>
                  <a:t> is the length of the cylinder. But the enclosed charge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𝑄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3600" dirty="0"/>
                  <a:t>. Hence</a:t>
                </a:r>
                <a:endParaRPr lang="en-US" sz="3600" dirty="0" smtClean="0"/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𝐷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600" dirty="0" smtClean="0"/>
                  <a:t>     and   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ar-IQ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60848"/>
                <a:ext cx="9144000" cy="4797152"/>
              </a:xfrm>
              <a:blipFill rotWithShape="1">
                <a:blip r:embed="rId3"/>
                <a:stretch>
                  <a:fillRect l="-2000" r="-2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5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3.6 APPLICATIONS OF GAUSS'S </a:t>
            </a:r>
            <a:r>
              <a:rPr lang="en-US" dirty="0" smtClean="0"/>
              <a:t>LAW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solidFill>
                <a:schemeClr val="bg2">
                  <a:lumMod val="75000"/>
                </a:schemeClr>
              </a:solidFill>
            </p:spPr>
            <p:txBody>
              <a:bodyPr/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/>
                  <a:t>Construct </a:t>
                </a:r>
                <a:r>
                  <a:rPr lang="en-US" dirty="0"/>
                  <a:t>a mathematical closed surface (</a:t>
                </a:r>
                <a:r>
                  <a:rPr lang="en-US" dirty="0">
                    <a:solidFill>
                      <a:srgbClr val="FF0000"/>
                    </a:solidFill>
                  </a:rPr>
                  <a:t>known as a Gaussian surface</a:t>
                </a:r>
                <a:r>
                  <a:rPr lang="en-US" dirty="0"/>
                  <a:t>)</a:t>
                </a:r>
                <a:r>
                  <a:rPr lang="en-US" i="1" dirty="0"/>
                  <a:t>. </a:t>
                </a:r>
                <a:r>
                  <a:rPr lang="en-US" dirty="0" smtClean="0"/>
                  <a:t>The </a:t>
                </a:r>
                <a:r>
                  <a:rPr lang="en-US" dirty="0"/>
                  <a:t>surface is chosen such that </a:t>
                </a:r>
                <a:r>
                  <a:rPr lang="en-US" b="1" dirty="0"/>
                  <a:t>D</a:t>
                </a:r>
                <a:r>
                  <a:rPr lang="en-US" dirty="0"/>
                  <a:t> is normal or tangential to the Gaussian surface. </a:t>
                </a:r>
                <a:endParaRPr lang="en-US" dirty="0" smtClean="0"/>
              </a:p>
              <a:p>
                <a:pPr algn="just" rtl="0">
                  <a:lnSpc>
                    <a:spcPct val="150000"/>
                  </a:lnSpc>
                </a:pPr>
                <a:r>
                  <a:rPr lang="en-US" dirty="0" smtClean="0"/>
                  <a:t>When </a:t>
                </a:r>
                <a:r>
                  <a:rPr lang="en-US" b="1" dirty="0"/>
                  <a:t>D</a:t>
                </a:r>
                <a:r>
                  <a:rPr lang="en-US" dirty="0"/>
                  <a:t> is normal to the surface,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because </a:t>
                </a:r>
                <a:r>
                  <a:rPr lang="en-US" b="1" dirty="0"/>
                  <a:t>D</a:t>
                </a:r>
                <a:r>
                  <a:rPr lang="en-US" dirty="0"/>
                  <a:t> is constant on the surface</a:t>
                </a:r>
                <a:r>
                  <a:rPr lang="en-US" dirty="0" smtClean="0"/>
                  <a:t>.</a:t>
                </a:r>
              </a:p>
              <a:p>
                <a:pPr algn="just" rtl="0">
                  <a:lnSpc>
                    <a:spcPct val="150000"/>
                  </a:lnSpc>
                </a:pPr>
                <a:r>
                  <a:rPr lang="en-US" dirty="0"/>
                  <a:t>When </a:t>
                </a:r>
                <a:r>
                  <a:rPr lang="en-US" b="1" dirty="0"/>
                  <a:t>D</a:t>
                </a:r>
                <a:r>
                  <a:rPr lang="en-US" dirty="0"/>
                  <a:t> is tangential to the surface,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9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A. Point </a:t>
            </a:r>
            <a:r>
              <a:rPr lang="en-US" dirty="0" smtClean="0">
                <a:solidFill>
                  <a:srgbClr val="FF0000"/>
                </a:solidFill>
              </a:rPr>
              <a:t>Charge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6712"/>
                <a:ext cx="9144000" cy="6021288"/>
              </a:xfr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algn="just" rtl="0"/>
                <a:r>
                  <a:rPr lang="en-US" sz="3600" dirty="0" smtClean="0"/>
                  <a:t>Let </a:t>
                </a:r>
                <a:r>
                  <a:rPr lang="en-US" sz="3600" dirty="0"/>
                  <a:t>a point charge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is </a:t>
                </a:r>
                <a:r>
                  <a:rPr lang="en-US" sz="3600" dirty="0" smtClean="0"/>
                  <a:t>at </a:t>
                </a:r>
                <a:r>
                  <a:rPr lang="en-US" sz="3600" dirty="0"/>
                  <a:t>the origin. To determine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3600" dirty="0"/>
                  <a:t> at a point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/>
                  <a:t>,</a:t>
                </a:r>
                <a:r>
                  <a:rPr lang="en-US" sz="3600" i="1" dirty="0"/>
                  <a:t> </a:t>
                </a:r>
                <a:r>
                  <a:rPr lang="en-US" sz="3600" dirty="0"/>
                  <a:t>it is easy to </a:t>
                </a:r>
                <a:r>
                  <a:rPr lang="en-US" sz="3600" dirty="0" smtClean="0"/>
                  <a:t>choosing </a:t>
                </a:r>
                <a:r>
                  <a:rPr lang="en-US" sz="3600" dirty="0"/>
                  <a:t>a spherical surface containing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i="1" dirty="0"/>
                  <a:t> </a:t>
                </a:r>
                <a:r>
                  <a:rPr lang="en-US" sz="3600" dirty="0"/>
                  <a:t>will satisfy symmetry conditions. </a:t>
                </a:r>
                <a:r>
                  <a:rPr lang="en-US" sz="3600" dirty="0" smtClean="0"/>
                  <a:t>A spherical </a:t>
                </a:r>
                <a:r>
                  <a:rPr lang="en-US" sz="3600" dirty="0"/>
                  <a:t>surface centered at the origin is the Gaussian surface in this case and is shown in Fig. 3.8</a:t>
                </a:r>
                <a:r>
                  <a:rPr lang="en-US" sz="3600" dirty="0" smtClean="0"/>
                  <a:t>.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sz="3600" dirty="0"/>
                  <a:t> is everywhere normal to the Gaussian surface, that is,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i="1" dirty="0"/>
                  <a:t> </a:t>
                </a:r>
                <a:endParaRPr lang="en-US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6712"/>
                <a:ext cx="9144000" cy="6021288"/>
              </a:xfrm>
              <a:blipFill rotWithShape="1">
                <a:blip r:embed="rId2"/>
                <a:stretch>
                  <a:fillRect l="-1800" t="-1518" r="-2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08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80728"/>
              </a:xfr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Applying </a:t>
                </a:r>
                <a:r>
                  <a:rPr lang="en-US" sz="4000" dirty="0"/>
                  <a:t>Gauss's law gives</a:t>
                </a:r>
                <a:r>
                  <a:rPr lang="en-US" sz="4000" dirty="0" smtClean="0"/>
                  <a:t>,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𝑒𝑛𝑐</m:t>
                        </m:r>
                      </m:sub>
                    </m:sSub>
                  </m:oMath>
                </a14:m>
                <a:endParaRPr lang="ar-IQ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80728"/>
              </a:xfrm>
              <a:blipFill rotWithShape="1"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980728"/>
                <a:ext cx="5364088" cy="4392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𝐃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.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ɸ=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0728"/>
                <a:ext cx="5364088" cy="43924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:\Users\Ali_najim\Desktop\1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91" y="1124744"/>
            <a:ext cx="3752710" cy="31341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5373216"/>
                <a:ext cx="9144000" cy="148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>
                    <a:solidFill>
                      <a:schemeClr val="tx1"/>
                    </a:solidFill>
                  </a:rPr>
                  <a:t>is the surface area of the Gaussian  surface. 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ar-IQ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3216"/>
                <a:ext cx="9144000" cy="1484784"/>
              </a:xfrm>
              <a:prstGeom prst="rect">
                <a:avLst/>
              </a:prstGeom>
              <a:blipFill rotWithShape="1">
                <a:blip r:embed="rId5"/>
                <a:stretch>
                  <a:fillRect t="-443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57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111027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/>
              <a:t>B. Infinite Line </a:t>
            </a:r>
            <a:r>
              <a:rPr lang="en-US" dirty="0" smtClean="0"/>
              <a:t>Charge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/>
                  <a:t>Suppose the infinite line of uniform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C</m:t>
                    </m:r>
                    <m:r>
                      <a:rPr lang="en-US" i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along </a:t>
                </a:r>
                <a:r>
                  <a:rPr lang="en-US" dirty="0"/>
                  <a:t>the z-axis. To determine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at a point </a:t>
                </a:r>
                <a:r>
                  <a:rPr lang="en-US" i="1" dirty="0"/>
                  <a:t>P, </a:t>
                </a:r>
                <a:r>
                  <a:rPr lang="en-US" dirty="0" smtClean="0"/>
                  <a:t>choose </a:t>
                </a:r>
                <a:r>
                  <a:rPr lang="en-US" dirty="0"/>
                  <a:t>a cylindrical surface containing </a:t>
                </a:r>
                <a:r>
                  <a:rPr lang="en-US" i="1" dirty="0"/>
                  <a:t>P </a:t>
                </a:r>
                <a:r>
                  <a:rPr lang="en-US" dirty="0"/>
                  <a:t>to satisfy symmetry condition as shown in Fig. 3.9.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is constant on and normal to the cylindrical Gaussian surface; that is,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If we apply Gauss's law to an arbitrary length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the line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82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Fig. 3.9. Gaussian surface about an infinite line charge</a:t>
            </a:r>
            <a:r>
              <a:rPr lang="en-US" dirty="0" smtClean="0"/>
              <a:t>.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196752"/>
                <a:ext cx="4860032" cy="37444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𝐃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. 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𝑒𝑟𝑒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𝑑𝑆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𝑑𝑧</m:t>
                      </m:r>
                    </m:oMath>
                  </m:oMathPara>
                </a14:m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𝜋𝜌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4860032" cy="37444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74" y="4941168"/>
                <a:ext cx="9144000" cy="19168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Cambria Math"/>
                  </a:rPr>
                  <a:t>Where, 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𝑑𝑆</m:t>
                        </m:r>
                      </m:e>
                    </m:nary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𝜋𝜌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mbria Math"/>
                  </a:rPr>
                  <a:t>is the surface area of the Gaussian surface</a:t>
                </a:r>
                <a:endParaRPr lang="ar-IQ" sz="320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" y="4941168"/>
                <a:ext cx="9144000" cy="19168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C:\Users\Ali_najim\Desktop\2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8396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20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350100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just" rtl="0"/>
                <a:r>
                  <a:rPr lang="en-US" dirty="0" smtClean="0"/>
                  <a:t>Note: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>
                            <a:latin typeface="Cambria Math"/>
                          </a:rPr>
                          <m:t>𝐃</m:t>
                        </m:r>
                        <m:r>
                          <a:rPr lang="en-US" i="1">
                            <a:latin typeface="Cambria Math"/>
                          </a:rPr>
                          <m:t> . </m:t>
                        </m:r>
                        <m:r>
                          <a:rPr lang="en-US" i="1">
                            <a:latin typeface="Cambria Math"/>
                          </a:rPr>
                          <m:t>𝑑𝑆</m:t>
                        </m:r>
                      </m:e>
                    </m:nary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evaluated on the top and bottom surfaces of the cylinder is zero since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has no </a:t>
                </a:r>
                <a:r>
                  <a:rPr lang="en-US" i="0" dirty="0" smtClean="0">
                    <a:latin typeface="+mj-lt"/>
                  </a:rPr>
                  <a:t>z-component</a:t>
                </a:r>
                <a:r>
                  <a:rPr lang="en-US" dirty="0" smtClean="0"/>
                  <a:t>; </a:t>
                </a:r>
                <a:r>
                  <a:rPr lang="en-US" dirty="0"/>
                  <a:t>that means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is tangential to those surfaces. 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3501008"/>
              </a:xfrm>
              <a:blipFill rotWithShape="1">
                <a:blip r:embed="rId2"/>
                <a:stretch>
                  <a:fillRect l="-2333" r="-2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01008"/>
                <a:ext cx="9144000" cy="3356992"/>
              </a:xfr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/>
                  <a:t>Thus</a:t>
                </a:r>
                <a:endParaRPr lang="en-US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𝐃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  <m:r>
                            <a:rPr lang="en-US" sz="4000" i="1">
                              <a:latin typeface="Cambria Math"/>
                            </a:rPr>
                            <m:t>𝜋𝜌</m:t>
                          </m:r>
                        </m:den>
                      </m:f>
                      <m:sSub>
                        <m:sSubPr>
                          <m:ctrlPr>
                            <a:rPr lang="en-US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ar-IQ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01008"/>
                <a:ext cx="9144000" cy="3356992"/>
              </a:xfrm>
              <a:blipFill rotWithShape="1">
                <a:blip r:embed="rId3"/>
                <a:stretch>
                  <a:fillRect l="-1600" t="-23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74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C. Infinite Sheet of </a:t>
            </a:r>
            <a:r>
              <a:rPr lang="en-US" dirty="0" smtClean="0">
                <a:solidFill>
                  <a:srgbClr val="FF0000"/>
                </a:solidFill>
              </a:rPr>
              <a:t>Charge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0" indent="0" algn="just" rtl="0">
                  <a:buNone/>
                </a:pPr>
                <a:r>
                  <a:rPr lang="en-US" sz="3600" dirty="0"/>
                  <a:t>Consider the infinite sheet of uniform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latin typeface="Cambria Math"/>
                      </a:rPr>
                      <m:t>C</m:t>
                    </m:r>
                    <m:r>
                      <a:rPr lang="en-US" sz="3600" i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3600" i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lying on the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𝑧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600" dirty="0" smtClean="0"/>
                  <a:t>,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latin typeface="Cambria Math"/>
                      </a:rPr>
                      <m:t>plane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. To determine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/>
                      </a:rPr>
                      <m:t>𝐃</m:t>
                    </m:r>
                  </m:oMath>
                </a14:m>
                <a:r>
                  <a:rPr lang="en-US" sz="3600" dirty="0"/>
                  <a:t> at point </a:t>
                </a:r>
                <a:r>
                  <a:rPr lang="en-US" sz="3600" i="1" dirty="0"/>
                  <a:t>P, </a:t>
                </a:r>
                <a:r>
                  <a:rPr lang="en-US" sz="3600" dirty="0" smtClean="0"/>
                  <a:t>choose </a:t>
                </a:r>
                <a:r>
                  <a:rPr lang="en-US" sz="3600" dirty="0"/>
                  <a:t>a rectangular box that is cut symmetrically by the sheet of charge and has two of its faces parallel to the sheet as shown in Fig. 3.10. As </a:t>
                </a:r>
                <a:r>
                  <a:rPr lang="en-US" sz="3600" b="1" dirty="0"/>
                  <a:t>D</a:t>
                </a:r>
                <a:r>
                  <a:rPr lang="en-US" sz="3600" dirty="0"/>
                  <a:t> is normal to the sheet,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</a:rPr>
                      <m:t>𝐃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2000" t="-1596" r="-2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08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5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Fig. 3.10. Gaussian surface about an infinite line sheet of charge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Ali_najim\Desktop\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20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Applying </a:t>
            </a:r>
            <a:r>
              <a:rPr lang="en-US" dirty="0"/>
              <a:t>Gauss's law </a:t>
            </a:r>
            <a:r>
              <a:rPr lang="en-US" dirty="0" smtClean="0"/>
              <a:t>gives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𝑄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𝑑𝑆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𝑡𝑜𝑝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𝑏𝑜𝑡𝑡𝑜𝑚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𝑑𝑆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Note</a:t>
                </a:r>
                <a:r>
                  <a:rPr lang="en-US" dirty="0" smtClean="0"/>
                  <a:t>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i="1">
                        <a:latin typeface="Cambria Math"/>
                      </a:rPr>
                      <m:t> . </m:t>
                    </m:r>
                    <m:r>
                      <a:rPr lang="en-US" i="1">
                        <a:latin typeface="Cambria Math"/>
                      </a:rPr>
                      <m:t>𝑑𝑆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evaluated on the sides of the box is zero because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has no components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83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204864"/>
              </a:xfrm>
              <a:solidFill>
                <a:schemeClr val="bg2">
                  <a:lumMod val="90000"/>
                </a:schemeClr>
              </a:solidFill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>
                    <a:solidFill>
                      <a:srgbClr val="FF0000"/>
                    </a:solidFill>
                  </a:rPr>
                  <a:t>Example 2.1</a:t>
                </a:r>
                <a:r>
                  <a:rPr lang="en-US" sz="3200" dirty="0"/>
                  <a:t>:  Find the charge in the volume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𝑟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/>
                  <a:t> in the spherical coordinate </a:t>
                </a:r>
                <a:r>
                  <a:rPr lang="en-US" sz="3200" dirty="0" smtClean="0"/>
                  <a:t>if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>
                                      <a:latin typeface="Cambria Math"/>
                                    </a:rPr>
                                    <m:t>5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ɸ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/>
                        </a:rPr>
                        <m:t> (</m:t>
                      </m:r>
                      <m:f>
                        <m:fPr>
                          <m:type m:val="skw"/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IQ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204864"/>
              </a:xfrm>
              <a:blipFill rotWithShape="1"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04864"/>
                <a:ext cx="9144000" cy="4653136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Solution: 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     ,</m:t>
                      </m:r>
                      <m:r>
                        <a:rPr lang="en-US" b="0" i="1" smtClean="0">
                          <a:latin typeface="Cambria Math"/>
                        </a:rPr>
                        <m:t>𝑑𝑣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i="1" smtClean="0">
                          <a:latin typeface="Cambria Math"/>
                        </a:rPr>
                        <m:t>𝑑𝑟𝑑</m:t>
                      </m:r>
                      <m:r>
                        <a:rPr lang="en-US" i="1" smtClean="0">
                          <a:latin typeface="Cambria Math"/>
                        </a:rPr>
                        <m:t>𝜃</m:t>
                      </m:r>
                      <m:r>
                        <a:rPr lang="en-US" i="1" smtClean="0">
                          <a:latin typeface="Cambria Math"/>
                        </a:rPr>
                        <m:t>𝑑</m:t>
                      </m:r>
                      <m:r>
                        <a:rPr lang="ru-RU" i="1">
                          <a:latin typeface="Cambria Math"/>
                        </a:rPr>
                        <m:t>ɸ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𝑄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ru-RU">
                                                  <a:latin typeface="Cambria Math"/>
                                                </a:rPr>
                                                <m:t>5</m:t>
                                              </m:r>
                                            </m:fName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e>
                                          </m:func>
                                        </m:e>
                                        <m: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ɸ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i="1">
                          <a:latin typeface="Cambria Math"/>
                        </a:rPr>
                        <m:t>𝑑𝑟𝑑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ru-RU" i="1">
                          <a:latin typeface="Cambria Math"/>
                        </a:rPr>
                        <m:t>ɸ=</m:t>
                      </m:r>
                      <m:r>
                        <a:rPr lang="ru-RU" i="1">
                          <a:latin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04864"/>
                <a:ext cx="9144000" cy="4653136"/>
              </a:xfrm>
              <a:blipFill rotWithShape="1">
                <a:blip r:embed="rId3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708920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/>
                  <a:t>If the top and bottom area of the box each has area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equation above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ar-IQ" sz="5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708920"/>
              </a:xfrm>
              <a:blipFill rotWithShape="1">
                <a:blip r:embed="rId2"/>
                <a:stretch>
                  <a:fillRect l="-2667" b="-202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636912"/>
                <a:ext cx="9144000" cy="4221088"/>
              </a:xfr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Thus,  </a:t>
                </a:r>
                <a:r>
                  <a:rPr lang="en-US" sz="4400" dirty="0">
                    <a:solidFill>
                      <a:schemeClr val="tx1"/>
                    </a:solidFill>
                  </a:rPr>
                  <a:t>               </a:t>
                </a:r>
                <a:r>
                  <a:rPr lang="en-US" sz="4400" b="1" i="1" dirty="0">
                    <a:solidFill>
                      <a:schemeClr val="tx1"/>
                    </a:solidFill>
                  </a:rPr>
                  <a:t/>
                </a:r>
                <a:br>
                  <a:rPr lang="en-US" sz="4400" b="1" i="1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r>
                  <a:rPr lang="en-US" sz="4400" dirty="0">
                    <a:solidFill>
                      <a:schemeClr val="tx1"/>
                    </a:solidFill>
                  </a:rPr>
                  <a:t/>
                </a:r>
                <a:br>
                  <a:rPr lang="en-US" sz="4400" dirty="0">
                    <a:solidFill>
                      <a:schemeClr val="tx1"/>
                    </a:solidFill>
                  </a:rPr>
                </a:br>
                <a:r>
                  <a:rPr lang="en-US" sz="4400" dirty="0">
                    <a:solidFill>
                      <a:schemeClr val="tx1"/>
                    </a:solidFill>
                  </a:rPr>
                  <a:t>or        </a:t>
                </a:r>
                <a:br>
                  <a:rPr lang="en-US" sz="44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𝐄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𝐃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ar-IQ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36912"/>
                <a:ext cx="9144000" cy="42210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2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D. Uniformly Charged </a:t>
            </a:r>
            <a:r>
              <a:rPr lang="ru-RU" dirty="0" smtClean="0">
                <a:solidFill>
                  <a:srgbClr val="0070C0"/>
                </a:solidFill>
              </a:rPr>
              <a:t>Sphere</a:t>
            </a:r>
            <a:endParaRPr lang="ar-IQ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0">
                  <a:lnSpc>
                    <a:spcPct val="160000"/>
                  </a:lnSpc>
                  <a:buNone/>
                </a:pPr>
                <a:r>
                  <a:rPr lang="en-US" dirty="0"/>
                  <a:t>Consider a sphere of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a uniform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С</m:t>
                    </m:r>
                    <m:r>
                      <a:rPr lang="en-US" b="1" i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. To determine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everywhere, we construct Gaussian surfaces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separately. Since the charge has spherical </a:t>
                </a:r>
                <a:r>
                  <a:rPr lang="en-US" dirty="0" smtClean="0"/>
                  <a:t>symmetry.</a:t>
                </a: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the total charge enclosed by the spherical surface of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as shown in Figure 3.11(a), is</a:t>
                </a:r>
              </a:p>
              <a:p>
                <a:pPr marL="0" indent="0" algn="just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240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484784"/>
              </a:xfrm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Fig. 3.11</a:t>
                </a:r>
                <a:r>
                  <a:rPr lang="en-US" b="1" dirty="0"/>
                  <a:t> </a:t>
                </a:r>
                <a:r>
                  <a:rPr lang="en-US" dirty="0"/>
                  <a:t>Gaussian surface for a uniformly charged sphere </a:t>
                </a:r>
                <a:r>
                  <a:rPr lang="en-US" dirty="0" smtClean="0"/>
                  <a:t>: 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(b)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 smtClean="0"/>
                  <a:t>.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484784"/>
              </a:xfrm>
              <a:blipFill rotWithShape="1">
                <a:blip r:embed="rId2"/>
                <a:stretch>
                  <a:fillRect b="-4317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:\Users\Ali_najim\Desktop\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424937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286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3501008"/>
              </a:xfr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𝑒𝑛𝑐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3200" i="1">
                          <a:latin typeface="Cambria Math"/>
                        </a:rPr>
                        <m:t>𝑑𝑣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r>
                  <a:rPr lang="en-US" sz="3200" i="1" dirty="0" smtClean="0"/>
                  <a:t/>
                </a:r>
                <a:br>
                  <a:rPr lang="en-US" sz="3200" i="1" dirty="0" smtClean="0"/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𝑑𝑣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𝑑𝑟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𝜃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ɸ</m:t>
                    </m:r>
                  </m:oMath>
                </a14:m>
                <a:r>
                  <a:rPr lang="en-US" sz="3200" i="1" dirty="0" smtClean="0"/>
                  <a:t/>
                </a:r>
                <a:br>
                  <a:rPr lang="en-US" sz="320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𝑒𝑛𝑐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ɸ=</m:t>
                          </m:r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  <m:r>
                            <a:rPr lang="en-US" sz="3200" i="1">
                              <a:latin typeface="Cambria Math"/>
                            </a:rPr>
                            <m:t>𝑑𝑟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r>
                            <a:rPr lang="en-US" sz="3200" i="1">
                              <a:latin typeface="Cambria Math"/>
                            </a:rPr>
                            <m:t>𝜃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r>
                            <a:rPr lang="en-US" sz="3200" i="1">
                              <a:latin typeface="Cambria Math"/>
                            </a:rPr>
                            <m:t>ɸ</m:t>
                          </m:r>
                        </m:e>
                      </m:nary>
                    </m:oMath>
                  </m:oMathPara>
                </a14:m>
                <a:endParaRPr lang="ar-IQ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35010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01008"/>
                <a:ext cx="9144000" cy="3356992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𝑒𝑛𝑐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/>
                  <a:t>and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01008"/>
                <a:ext cx="9144000" cy="3356992"/>
              </a:xfr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2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132856"/>
              </a:xfrm>
              <a:solidFill>
                <a:srgbClr val="FFC000"/>
              </a:solidFill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ɸ=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ɸ=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1328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132856"/>
                <a:ext cx="9144000" cy="4725144"/>
              </a:xfrm>
              <a:solidFill>
                <a:srgbClr val="00B0F0"/>
              </a:solidFill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hence,</a:t>
                </a:r>
              </a:p>
              <a:p>
                <a:pPr marL="0" indent="0" algn="l" rtl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𝜓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𝑒𝑛𝑐</m:t>
                        </m:r>
                        <m:r>
                          <a:rPr lang="en-US" sz="3600" b="0" i="1" smtClean="0"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3600" dirty="0"/>
                  <a:t>       gives,</a:t>
                </a:r>
                <a:r>
                  <a:rPr lang="en-US" sz="36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 marL="0" indent="0" algn="l" rtl="0">
                  <a:buNone/>
                </a:pPr>
                <a:r>
                  <a:rPr lang="en-US" sz="3600" dirty="0"/>
                  <a:t>or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𝐃</m:t>
                      </m:r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>
                              <a:latin typeface="Cambria Math"/>
                            </a:rPr>
                            <m:t>𝐚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            </m:t>
                      </m:r>
                      <m:r>
                        <a:rPr lang="en-US" sz="3600" i="1">
                          <a:latin typeface="Cambria Math"/>
                        </a:rPr>
                        <m:t>0</m:t>
                      </m:r>
                      <m:r>
                        <a:rPr lang="en-US" sz="3600" i="1">
                          <a:latin typeface="Cambria Math"/>
                        </a:rPr>
                        <m:t>&lt;</m:t>
                      </m:r>
                      <m:r>
                        <a:rPr lang="en-US" sz="3600" i="1">
                          <a:latin typeface="Cambria Math"/>
                        </a:rPr>
                        <m:t>𝑟</m:t>
                      </m:r>
                      <m:r>
                        <a:rPr lang="en-US" sz="3600" i="1">
                          <a:latin typeface="Cambria Math"/>
                        </a:rPr>
                        <m:t>≤</m:t>
                      </m:r>
                      <m:r>
                        <a:rPr lang="en-US" sz="36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ar-IQ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32856"/>
                <a:ext cx="9144000" cy="4725144"/>
              </a:xfrm>
              <a:blipFill rotWithShape="1">
                <a:blip r:embed="rId3"/>
                <a:stretch>
                  <a:fillRect l="-2000" t="-167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88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420888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the Gaussian surface is shown in Figure 3.11(b). The charge enclosed by the surface is the entire charge in this case, 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420888"/>
              </a:xfrm>
              <a:blipFill rotWithShape="1">
                <a:blip r:embed="rId2"/>
                <a:stretch>
                  <a:fillRect l="-2533" r="-2667" b="-75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420888"/>
                <a:ext cx="9144000" cy="4437112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𝑒𝑛𝑐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𝑑𝑣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𝑒𝑛𝑐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ɸ=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𝑑𝑟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ɸ=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r>
                            <a:rPr lang="en-US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20888"/>
                <a:ext cx="9144000" cy="443711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402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196752"/>
              </a:xfrm>
              <a:solidFill>
                <a:schemeClr val="bg2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𝑒𝑛𝑐𝑙𝑜𝑠𝑒𝑑</m:t>
                        </m:r>
                      </m:sub>
                    </m:sSub>
                  </m:oMath>
                </a14:m>
                <a:r>
                  <a:rPr lang="en-US" dirty="0"/>
                  <a:t>       gives,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196752"/>
              </a:xfrm>
              <a:blipFill rotWithShape="1">
                <a:blip r:embed="rId2"/>
                <a:stretch>
                  <a:fillRect b="-45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r>
                  <a:rPr lang="en-US" dirty="0" smtClean="0"/>
                  <a:t>Or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   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/>
                  <a:t>Thus from equations </a:t>
                </a:r>
                <a:r>
                  <a:rPr lang="en-US" dirty="0" smtClean="0"/>
                  <a:t>above,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𝐃</m:t>
                    </m:r>
                  </m:oMath>
                </a14:m>
                <a:r>
                  <a:rPr lang="en-US" dirty="0"/>
                  <a:t> everywhere is given by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             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e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                 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3"/>
                <a:stretch>
                  <a:fillRect l="-1667" r="-4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538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|</a:t>
            </a:r>
            <a:r>
              <a:rPr lang="en-US" b="1" dirty="0"/>
              <a:t>D</a:t>
            </a:r>
            <a:r>
              <a:rPr lang="en-US" dirty="0"/>
              <a:t>| is as sketched in Figure 3.12.</a:t>
            </a:r>
            <a:endParaRPr lang="ar-IQ" dirty="0"/>
          </a:p>
        </p:txBody>
      </p:sp>
      <p:pic>
        <p:nvPicPr>
          <p:cNvPr id="4" name="Content Placeholder 3" descr="C:\Users\Ali_najim\Desktop\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328592" cy="38164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0" y="5373216"/>
                <a:ext cx="9144000" cy="148478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4000" dirty="0"/>
                  <a:t>Sketch of |</a:t>
                </a:r>
                <a:r>
                  <a:rPr lang="en-US" sz="4000" b="1" dirty="0"/>
                  <a:t>D</a:t>
                </a:r>
                <a:r>
                  <a:rPr lang="en-US" sz="4000" dirty="0"/>
                  <a:t>| against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for a uniformly charged sphere.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3216"/>
                <a:ext cx="9144000" cy="148478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329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lowchart: Predefined Process 3"/>
          <p:cNvSpPr/>
          <p:nvPr/>
        </p:nvSpPr>
        <p:spPr>
          <a:xfrm>
            <a:off x="1619672" y="4797152"/>
            <a:ext cx="5832648" cy="165618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Flowchart: Predefined Process 5"/>
          <p:cNvSpPr/>
          <p:nvPr/>
        </p:nvSpPr>
        <p:spPr>
          <a:xfrm>
            <a:off x="899592" y="1988840"/>
            <a:ext cx="6840760" cy="2592288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dirty="0" smtClean="0"/>
              <a:t>Thank you</a:t>
            </a:r>
            <a:endParaRPr lang="ar-IQ" sz="6600" dirty="0"/>
          </a:p>
        </p:txBody>
      </p:sp>
    </p:spTree>
    <p:extLst>
      <p:ext uri="{BB962C8B-B14F-4D97-AF65-F5344CB8AC3E}">
        <p14:creationId xmlns:p14="http://schemas.microsoft.com/office/powerpoint/2010/main" val="119407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dirty="0">
                <a:solidFill>
                  <a:srgbClr val="FF0000"/>
                </a:solidFill>
              </a:rPr>
              <a:t>3.2 ELECTRIC FLUX AND FLUX DENSITY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ea typeface="Batang"/>
                    <a:cs typeface="Arial"/>
                  </a:rPr>
                  <a:t>The electric flux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 is defined as the total number of lines of force in any particular electric field.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It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is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represented by the symbol </a:t>
                </a:r>
                <a:r>
                  <a:rPr lang="en-US" dirty="0" smtClean="0">
                    <a:effectLst/>
                    <a:latin typeface="Times New Roman"/>
                    <a:ea typeface="Batang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Calibri"/>
                        <a:cs typeface="Times New Roman"/>
                      </a:rPr>
                      <m:t>ψ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). The unit of electric flux is similar to the unit of charge, is also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Coulomb.</a:t>
                </a: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ea typeface="Batang"/>
                    <a:cs typeface="Arial"/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  <a:latin typeface="Times New Roman"/>
                    <a:ea typeface="Batang"/>
                    <a:cs typeface="Arial"/>
                  </a:rPr>
                  <a:t>electric flux density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ea typeface="Batang"/>
                    <a:cs typeface="Arial"/>
                  </a:rPr>
                  <a:t>is the </a:t>
                </a:r>
                <a:r>
                  <a:rPr lang="en-US" dirty="0">
                    <a:solidFill>
                      <a:srgbClr val="000000"/>
                    </a:solidFill>
                    <a:latin typeface="Times New Roman"/>
                    <a:ea typeface="Batang"/>
                    <a:cs typeface="Arial"/>
                  </a:rPr>
                  <a:t>net flux passing through the unit surface area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ea typeface="Batang"/>
                    <a:cs typeface="Arial"/>
                  </a:rPr>
                  <a:t>normally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. denoted by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Batang"/>
                        <a:cs typeface="Times New Roman"/>
                      </a:rPr>
                      <m:t>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. It has a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direction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which is normal to the surface area under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consideration.</a:t>
                </a:r>
                <a:endParaRPr lang="en-US" sz="24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en-US" dirty="0">
                  <a:ea typeface="Calibri"/>
                  <a:cs typeface="Arial"/>
                </a:endParaRP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1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lvl="0" algn="just" rtl="0">
                  <a:spcBef>
                    <a:spcPts val="120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/>
                    <a:ea typeface="Batang"/>
                    <a:cs typeface="Arial"/>
                  </a:rPr>
                  <a:t>The electric flux</a:t>
                </a:r>
                <a:r>
                  <a:rPr lang="en-US" sz="2800" dirty="0">
                    <a:effectLst/>
                    <a:latin typeface="Times New Roman"/>
                    <a:ea typeface="Batang"/>
                    <a:cs typeface="Arial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/>
                        <a:ea typeface="Calibri"/>
                        <a:cs typeface="Times New Roman"/>
                      </a:rPr>
                      <m:t>ψ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) due to the electric field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𝐄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 originates (emanates) from positive charge and terminates on negative charge. </a:t>
                </a:r>
                <a:endParaRPr lang="en-US" sz="2800" dirty="0">
                  <a:ea typeface="Calibri"/>
                  <a:cs typeface="Arial"/>
                </a:endParaRPr>
              </a:p>
              <a:p>
                <a:pPr lvl="0" algn="just" rtl="0">
                  <a:spcBef>
                    <a:spcPts val="120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In the absence of negative charge, the flux line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/>
                        <a:ea typeface="Calibri"/>
                        <a:cs typeface="Times New Roman"/>
                      </a:rPr>
                      <m:t>ψ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Batang"/>
                    <a:cs typeface="Arial"/>
                  </a:rPr>
                  <a:t>)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 terminates at infinity. While in the absence of positive charge, the electric flux terminates on the negative charge from infinity. </a:t>
                </a:r>
                <a:endParaRPr lang="en-US" sz="2800" dirty="0">
                  <a:ea typeface="Calibri"/>
                  <a:cs typeface="Arial"/>
                </a:endParaRPr>
              </a:p>
              <a:p>
                <a:pPr lvl="0" algn="just" rtl="0">
                  <a:spcBef>
                    <a:spcPts val="120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These flux lines are parallel and never cross each other. </a:t>
                </a:r>
                <a:endParaRPr lang="en-US" sz="2800" dirty="0">
                  <a:ea typeface="Calibri"/>
                  <a:cs typeface="Arial"/>
                </a:endParaRPr>
              </a:p>
              <a:p>
                <a:pPr lvl="0" algn="just" rtl="0">
                  <a:spcBef>
                    <a:spcPts val="120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The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lines always enter or leave the charged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surface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normally. </a:t>
                </a:r>
                <a:endParaRPr lang="en-US" sz="2800" dirty="0">
                  <a:ea typeface="Calibri"/>
                  <a:cs typeface="Arial"/>
                </a:endParaRPr>
              </a:p>
              <a:p>
                <a:pPr lvl="0" algn="just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000"/>
                  </a:spcAft>
                  <a:buFont typeface="Symbol"/>
                  <a:buChar char=""/>
                </a:pP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By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definition, one coulomb of electric charge gives rise to one coulomb of electric flux.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  <a:cs typeface="Arial"/>
                  </a:rPr>
                  <a:t>Hence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/>
                      </a:rPr>
                      <m:t>in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333" t="-1067" r="-1333" b="-16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628800"/>
              </a:xfr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 smtClean="0"/>
                  <a:t>Fig</a:t>
                </a:r>
                <a:r>
                  <a:rPr lang="en-US" dirty="0"/>
                  <a:t>. </a:t>
                </a:r>
                <a:r>
                  <a:rPr lang="en-US" dirty="0" smtClean="0"/>
                  <a:t>3.1 </a:t>
                </a:r>
                <a:r>
                  <a:rPr lang="en-US" dirty="0"/>
                  <a:t>the flux lines leave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and terminate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–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628800"/>
              </a:xfrm>
              <a:blipFill rotWithShape="1">
                <a:blip r:embed="rId2"/>
                <a:stretch>
                  <a:fillRect l="-2600" t="-4120" b="-1460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ar-IQ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628800"/>
            <a:ext cx="9144000" cy="522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9" name="Picture 2" descr="D:\library\Electromagnetic Field\Electromagnetics\Visio in electromagnetic\Figure 3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44106" cy="424847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33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Fig</a:t>
            </a:r>
            <a:r>
              <a:rPr lang="en-US" dirty="0"/>
              <a:t>. </a:t>
            </a:r>
            <a:r>
              <a:rPr lang="en-US" dirty="0" smtClean="0"/>
              <a:t>3.2 </a:t>
            </a:r>
            <a:r>
              <a:rPr lang="en-US" dirty="0"/>
              <a:t>The </a:t>
            </a:r>
            <a:r>
              <a:rPr lang="en-US" dirty="0" smtClean="0"/>
              <a:t>positive </a:t>
            </a:r>
            <a:r>
              <a:rPr lang="en-US" dirty="0"/>
              <a:t>charge with no negative charge in the region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ar-IQ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628800"/>
            <a:ext cx="9144000" cy="522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 descr="D:\library\Electromagnetic Field\Electromagnetics\Visio in electromagnetic\Figure 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42" y="2132856"/>
            <a:ext cx="498973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2564904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algn="just" rtl="0"/>
                <a:r>
                  <a:rPr lang="en-US" sz="4000" dirty="0"/>
                  <a:t>T</a:t>
                </a:r>
                <a:r>
                  <a:rPr lang="en-US" sz="4000" dirty="0" smtClean="0"/>
                  <a:t>he </a:t>
                </a:r>
                <a:r>
                  <a:rPr lang="en-US" sz="4000" dirty="0"/>
                  <a:t>electric flux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latin typeface="Cambria Math"/>
                      </a:rPr>
                      <m:t>ψ</m:t>
                    </m:r>
                  </m:oMath>
                </a14:m>
                <a:r>
                  <a:rPr lang="en-US" sz="4000" dirty="0"/>
                  <a:t> is a scalar </a:t>
                </a:r>
                <a:r>
                  <a:rPr lang="en-US" sz="4000" dirty="0" smtClean="0"/>
                  <a:t>quantity</a:t>
                </a:r>
                <a:br>
                  <a:rPr lang="en-US" sz="4000" dirty="0" smtClean="0"/>
                </a:br>
                <a:r>
                  <a:rPr lang="en-US" sz="4000" dirty="0" smtClean="0"/>
                  <a:t>the </a:t>
                </a:r>
                <a:r>
                  <a:rPr lang="en-US" sz="4000" dirty="0"/>
                  <a:t>electric flux density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/>
                      </a:rPr>
                      <m:t>𝐃</m:t>
                    </m:r>
                  </m:oMath>
                </a14:m>
                <a:r>
                  <a:rPr lang="en-US" sz="4000" dirty="0"/>
                  <a:t>, is a vector </a:t>
                </a:r>
                <a:r>
                  <a:rPr lang="en-US" sz="4000" dirty="0" smtClean="0"/>
                  <a:t>field and its </a:t>
                </a:r>
                <a:r>
                  <a:rPr lang="en-US" sz="4000" dirty="0"/>
                  <a:t>direction from the lines of flux</a:t>
                </a:r>
                <a:endParaRPr lang="ar-IQ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2564904"/>
              </a:xfrm>
              <a:blipFill rotWithShape="1">
                <a:blip r:embed="rId2"/>
                <a:stretch>
                  <a:fillRect l="-2333" r="-2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564904"/>
                <a:ext cx="9144000" cy="4293096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4000" dirty="0"/>
                  <a:t>I</a:t>
                </a:r>
                <a:r>
                  <a:rPr lang="en-US" sz="4000" dirty="0" smtClean="0"/>
                  <a:t>f </a:t>
                </a:r>
                <a:r>
                  <a:rPr lang="en-US" sz="4000" dirty="0"/>
                  <a:t>an amount of flux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sz="4000" dirty="0"/>
                  <a:t> crosses the differential area,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/>
                      </a:rPr>
                      <m:t>𝑑𝑆</m:t>
                    </m:r>
                  </m:oMath>
                </a14:m>
                <a:r>
                  <a:rPr lang="en-US" sz="4000" dirty="0"/>
                  <a:t>, which is normal to </a:t>
                </a:r>
                <a:r>
                  <a:rPr lang="en-US" sz="4000" b="1" dirty="0" smtClean="0"/>
                  <a:t>a</a:t>
                </a:r>
                <a:r>
                  <a:rPr lang="en-US" sz="4000" dirty="0" smtClean="0"/>
                  <a:t>, then </a:t>
                </a:r>
                <a:r>
                  <a:rPr lang="en-US" sz="4000" dirty="0"/>
                  <a:t>the electric flux </a:t>
                </a:r>
                <a:r>
                  <a:rPr lang="en-US" sz="4000" dirty="0" smtClean="0"/>
                  <a:t>density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𝐃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/>
                  <a:t>at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4000" dirty="0"/>
                  <a:t> is</a:t>
                </a:r>
                <a:r>
                  <a:rPr lang="en-US" sz="4000" dirty="0" smtClean="0"/>
                  <a:t>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𝐃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𝑑</m:t>
                          </m:r>
                          <m:r>
                            <a:rPr lang="en-US" sz="4000" i="1">
                              <a:latin typeface="Cambria Math"/>
                            </a:rPr>
                            <m:t>𝜓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𝑑𝑆</m:t>
                          </m:r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𝐚</m:t>
                      </m:r>
                      <m:r>
                        <a:rPr lang="en-US" sz="4000" b="1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4000" i="0">
                          <a:latin typeface="Cambria Math"/>
                        </a:rPr>
                        <m:t>in</m:t>
                      </m:r>
                      <m:r>
                        <a:rPr lang="en-US" sz="4000" b="1" i="0">
                          <a:latin typeface="Cambria Math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/>
                            </a:rPr>
                            <m:t>C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IQ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64904"/>
                <a:ext cx="9144000" cy="4293096"/>
              </a:xfrm>
              <a:blipFill rotWithShape="1">
                <a:blip r:embed="rId3"/>
                <a:stretch>
                  <a:fillRect l="-2333" t="-255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1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Fig. 3.3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484784"/>
            <a:ext cx="9144000" cy="5373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7" name="Picture 2" descr="D:\library\Electromagnetic Field\Electromagnetics\Visio in electromagnetic\Figure 3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9" y="1772816"/>
            <a:ext cx="75400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2441</Words>
  <Application>Microsoft Office PowerPoint</Application>
  <PresentationFormat>On-screen Show (4:3)</PresentationFormat>
  <Paragraphs>128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ELECTRIC FLUX AND GAUSS’S LAW</vt:lpstr>
      <vt:lpstr>PowerPoint Presentation</vt:lpstr>
      <vt:lpstr>Example 2.1:  Find the charge in the volume 1≤r≤2 m in the spherical coordinate if ρ_v=(〖5⁡cos〗^2 ɸ)/r^4   (c⁄m^3 )</vt:lpstr>
      <vt:lpstr>3.2 ELECTRIC FLUX AND FLUX DENSITY</vt:lpstr>
      <vt:lpstr>PowerPoint Presentation</vt:lpstr>
      <vt:lpstr>Fig. 3.1 the flux lines leave +Q and terminate on –Q.</vt:lpstr>
      <vt:lpstr>Fig. 3.2 The positive charge with no negative charge in the region</vt:lpstr>
      <vt:lpstr>The electric flux ψ is a scalar quantity the electric flux density D, is a vector field and its direction from the lines of flux</vt:lpstr>
      <vt:lpstr>Fig. 3.3</vt:lpstr>
      <vt:lpstr>If at the surface element dS, D makes an angle θ with the normal, then the differential flux crossing dS is given by</vt:lpstr>
      <vt:lpstr>3.3 GAUSS'S LAW- MAXWELL'S EQUATION</vt:lpstr>
      <vt:lpstr>∴ Q=∮1▒〖D . dS〗=∫1▒〖ρ_v  . dv〗</vt:lpstr>
      <vt:lpstr>3.4. RELATION BETWEEN FLUX DENSITY AND ELECTRIC FIELD INTENSITY</vt:lpstr>
      <vt:lpstr>Figure 3.5</vt:lpstr>
      <vt:lpstr>Gauss's law then gives</vt:lpstr>
      <vt:lpstr>But, the electric field intensity due to Q is</vt:lpstr>
      <vt:lpstr>3.5 SPECIAL GAUSSIAN SURFACES</vt:lpstr>
      <vt:lpstr>Ex. 3.2: Use special Gaussian surface to find D due to a uniform line change ρ_l, (C/m). </vt:lpstr>
      <vt:lpstr>Thus, the special Gaussian surface for this problem is a closed right circular cylinder whose axis is the z-axis Fig. 3.7. Applying Gauss's law.</vt:lpstr>
      <vt:lpstr>Q=∮17_1▒〖D . dS〗+∮17_2▒〖D . dS〗+∮17_3▒〖D . dS〗</vt:lpstr>
      <vt:lpstr>3.6 APPLICATIONS OF GAUSS'S LAW</vt:lpstr>
      <vt:lpstr>A. Point Charge</vt:lpstr>
      <vt:lpstr>Applying Gauss's law gives, ψ=Q_enc</vt:lpstr>
      <vt:lpstr>B. Infinite Line Charge</vt:lpstr>
      <vt:lpstr>Fig. 3.9. Gaussian surface about an infinite line charge.</vt:lpstr>
      <vt:lpstr>Note: that ∫1▒〖D . dS〗 evaluated on the top and bottom surfaces of the cylinder is zero since D has no z-component; that means that D is tangential to those surfaces. </vt:lpstr>
      <vt:lpstr>C. Infinite Sheet of Charge</vt:lpstr>
      <vt:lpstr>Fig. 3.10. Gaussian surface about an infinite line sheet of charge.</vt:lpstr>
      <vt:lpstr>Applying Gauss's law gives</vt:lpstr>
      <vt:lpstr>If the top and bottom area of the box each has area A, equation above becomes ρ_s A=D_z (A+A)</vt:lpstr>
      <vt:lpstr>D. Uniformly Charged Sphere</vt:lpstr>
      <vt:lpstr>Fig. 3.11 Gaussian surface for a uniformly charged sphere : (a) r≤a and (b) r≥a.</vt:lpstr>
      <vt:lpstr>Q_(enc.)=∫1▒ρ_v  dv=ρ_v ∫1▒dv dv=r^2  sin⁡θ dr dθ dɸ Q_(enc.)=ρ_v ∫1_(ɸ=0)^2π▒〖∫1_(θ=0)^π▒∫1_(r=0)^a▒〖r^2  sin⁡θ 〗 dr dθ dɸ〗</vt:lpstr>
      <vt:lpstr>ψ=D_r ∫1_(ɸ=0)^2π▒∫1_(θ=0)^π▒〖r^2  sin⁡θ 〗 dθdɸ=D_r 4πr^2</vt:lpstr>
      <vt:lpstr>For r≥a, the Gaussian surface is shown in Figure 3.11(b). The charge enclosed by the surface is the entire charge in this case, </vt:lpstr>
      <vt:lpstr>∵  ψ=Q_enclosed       gives,</vt:lpstr>
      <vt:lpstr>|D| is as sketched in Figure 3.12.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FLUX AND GAUSS’S LAW</dc:title>
  <dc:creator>Al_marsa</dc:creator>
  <cp:lastModifiedBy>ali</cp:lastModifiedBy>
  <cp:revision>45</cp:revision>
  <dcterms:created xsi:type="dcterms:W3CDTF">2014-11-21T17:03:53Z</dcterms:created>
  <dcterms:modified xsi:type="dcterms:W3CDTF">2017-11-14T06:41:06Z</dcterms:modified>
</cp:coreProperties>
</file>