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093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787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762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455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67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388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19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555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9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466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577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858F-37F8-4ABF-8466-18387DF52015}" type="datetimeFigureOut">
              <a:rPr lang="ar-IQ" smtClean="0"/>
              <a:t>02/03/1439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03194-BDED-4CA6-8A5A-2B727A0F4E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5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3.7 DIVERGENCE OF A VECTOR AND DIVERGENCE </a:t>
            </a:r>
            <a:r>
              <a:rPr lang="en-US" sz="3600" dirty="0" smtClean="0">
                <a:solidFill>
                  <a:srgbClr val="FF0000"/>
                </a:solidFill>
              </a:rPr>
              <a:t>THEOREM</a:t>
            </a:r>
            <a:endParaRPr lang="ar-IQ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484784"/>
                <a:ext cx="9144000" cy="5373216"/>
              </a:xfr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algn="just" rtl="0"/>
                <a:r>
                  <a:rPr lang="en-US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We know that</a:t>
                </a:r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just" rtl="0"/>
                <a:r>
                  <a:rPr lang="en-US" dirty="0" smtClean="0">
                    <a:solidFill>
                      <a:schemeClr val="tx1"/>
                    </a:solidFill>
                  </a:rPr>
                  <a:t>Define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divergence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of the vector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as the net outward flow of flux per unit volume over a closed incremental surface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just" rtl="0"/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ar-IQ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484784"/>
                <a:ext cx="9144000" cy="5373216"/>
              </a:xfrm>
              <a:blipFill rotWithShape="1">
                <a:blip r:embed="rId2"/>
                <a:stretch>
                  <a:fillRect l="-1667" t="-1476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3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Divergence In Other Coordinates </a:t>
            </a:r>
            <a:r>
              <a:rPr lang="en-US" dirty="0" smtClean="0">
                <a:solidFill>
                  <a:srgbClr val="FF0000"/>
                </a:solidFill>
              </a:rPr>
              <a:t>System</a:t>
            </a:r>
            <a:endParaRPr lang="ar-IQ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In Cylindrical Coordinate System: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𝛁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𝜕𝜌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𝛷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𝜕𝛷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in</m:t>
                      </m:r>
                      <m: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cylindrical</m:t>
                      </m:r>
                      <m: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coordinate</m:t>
                      </m:r>
                      <m: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system</m:t>
                      </m:r>
                      <m:r>
                        <a:rPr lang="en-US">
                          <a:latin typeface="Cambria Math"/>
                        </a:rPr>
                        <m:t>)      </m:t>
                      </m:r>
                      <m:r>
                        <a:rPr lang="en-US">
                          <a:latin typeface="Cambria Math"/>
                        </a:rPr>
                        <m:t>3</m:t>
                      </m:r>
                      <m:r>
                        <a:rPr lang="en-US">
                          <a:latin typeface="Cambria Math"/>
                        </a:rPr>
                        <m:t>.</m:t>
                      </m:r>
                      <m:r>
                        <a:rPr lang="en-US">
                          <a:latin typeface="Cambria Math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In Spherical Coordinate System: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𝛁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𝜕𝜃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𝜃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𝛷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𝜕𝛷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𝑠𝑝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𝑒𝑟𝑖𝑐𝑎𝑙</m:t>
                          </m:r>
                          <m:r>
                            <a:rPr lang="en-US" i="1">
                              <a:latin typeface="Cambria Math"/>
                            </a:rPr>
                            <m:t>  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      </m:t>
                      </m:r>
                      <m:r>
                        <a:rPr lang="en-US">
                          <a:latin typeface="Cambria Math"/>
                        </a:rPr>
                        <m:t>3</m:t>
                      </m:r>
                      <m:r>
                        <a:rPr lang="en-US">
                          <a:latin typeface="Cambria Math"/>
                        </a:rPr>
                        <m:t>.</m:t>
                      </m:r>
                      <m:r>
                        <a:rPr lang="en-US">
                          <a:latin typeface="Cambria Math"/>
                        </a:rPr>
                        <m:t>37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3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Note the following properties of the divergence of a vector field</a:t>
            </a:r>
            <a:r>
              <a:rPr lang="en-US" dirty="0" smtClean="0"/>
              <a:t>: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</p:spPr>
            <p:txBody>
              <a:bodyPr/>
              <a:lstStyle/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/>
                  <a:t>1. It produces a scalar field (because scalar product is involved).</a:t>
                </a: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/>
                  <a:t>2. The divergence of a scalar </a:t>
                </a:r>
                <a:r>
                  <a:rPr lang="en-US" i="1" dirty="0"/>
                  <a:t>V, </a:t>
                </a:r>
                <a:r>
                  <a:rPr lang="en-US" dirty="0"/>
                  <a:t>div </a:t>
                </a:r>
                <a:r>
                  <a:rPr lang="en-US" i="1" dirty="0"/>
                  <a:t>V, </a:t>
                </a:r>
                <a:r>
                  <a:rPr lang="en-US" dirty="0"/>
                  <a:t>makes no sense.</a:t>
                </a: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/>
                  <a:t>3.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𝛁</m:t>
                    </m:r>
                    <m:r>
                      <a:rPr lang="en-US" i="1">
                        <a:latin typeface="Cambria Math"/>
                      </a:rPr>
                      <m:t>.(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𝐁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r>
                      <a:rPr lang="en-US" b="1" i="1">
                        <a:latin typeface="Cambria Math"/>
                      </a:rPr>
                      <m:t>𝛁</m:t>
                    </m:r>
                    <m:r>
                      <a:rPr lang="en-US" b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𝛁</m:t>
                    </m:r>
                    <m:r>
                      <a:rPr lang="en-US" b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𝐁</m:t>
                    </m:r>
                  </m:oMath>
                </a14:m>
                <a:endParaRPr lang="en-US" dirty="0"/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/>
                  <a:t>4.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𝛁</m:t>
                    </m:r>
                    <m:r>
                      <a:rPr lang="en-US" b="1">
                        <a:latin typeface="Cambria Math"/>
                      </a:rPr>
                      <m:t>. 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b="1">
                        <a:latin typeface="Cambria Math"/>
                      </a:rPr>
                      <m:t>) =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</m:t>
                    </m:r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𝛁</m:t>
                    </m:r>
                    <m:r>
                      <a:rPr lang="en-US" b="1">
                        <a:latin typeface="Cambria Math"/>
                      </a:rPr>
                      <m:t>. 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b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b="1">
                        <a:latin typeface="Cambria Math"/>
                      </a:rPr>
                      <m:t> . </m:t>
                    </m:r>
                    <m:r>
                      <a:rPr lang="en-US" b="1" i="1">
                        <a:latin typeface="Cambria Math"/>
                      </a:rPr>
                      <m:t>𝛁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5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340768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algn="l"/>
                <a:r>
                  <a:rPr lang="en-US" sz="3600" dirty="0">
                    <a:solidFill>
                      <a:srgbClr val="FF0000"/>
                    </a:solidFill>
                  </a:rPr>
                  <a:t>Example 3.3: </a:t>
                </a:r>
                <a:r>
                  <a:rPr lang="en-US" sz="3600" dirty="0"/>
                  <a:t/>
                </a:r>
                <a:br>
                  <a:rPr lang="en-US" sz="3600" dirty="0"/>
                </a:b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𝐀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π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40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600" dirty="0"/>
                  <a:t> find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𝑑𝑖𝑣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b="1" i="1">
                        <a:latin typeface="Cambria Math"/>
                      </a:rPr>
                      <m:t>𝐀</m:t>
                    </m:r>
                  </m:oMath>
                </a14:m>
                <a:r>
                  <a:rPr lang="en-US" sz="3600" b="1" dirty="0"/>
                  <a:t> </a:t>
                </a:r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endParaRPr lang="ar-IQ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340768"/>
              </a:xfrm>
              <a:blipFill rotWithShape="1">
                <a:blip r:embed="rId2"/>
                <a:stretch>
                  <a:fillRect l="-1933" t="-10909" b="-1136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40768"/>
                <a:ext cx="9144000" cy="5517232"/>
              </a:xfrm>
            </p:spPr>
            <p:txBody>
              <a:bodyPr>
                <a:normAutofit lnSpcReduction="10000"/>
              </a:bodyPr>
              <a:lstStyle/>
              <a:p>
                <a:pPr marL="0" indent="0" algn="l">
                  <a:lnSpc>
                    <a:spcPct val="16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Solution</a:t>
                </a:r>
                <a:r>
                  <a:rPr lang="en-US" u="sng" dirty="0">
                    <a:solidFill>
                      <a:srgbClr val="FF0000"/>
                    </a:solidFill>
                  </a:rPr>
                  <a:t>: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l" rtl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𝑑𝑖𝑣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𝛁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π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10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 algn="l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𝑑𝑖𝑣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π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10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𝑑𝑖𝑣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b="1">
                              <a:latin typeface="Cambria Math"/>
                            </a:rPr>
                            <m:t>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1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0768"/>
                <a:ext cx="9144000" cy="5517232"/>
              </a:xfrm>
              <a:blipFill rotWithShape="1">
                <a:blip r:embed="rId3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2204864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3200" dirty="0">
                    <a:solidFill>
                      <a:srgbClr val="FF0000"/>
                    </a:solidFill>
                  </a:rPr>
                  <a:t>Example 3.4: </a:t>
                </a: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/>
                  <a:t>If the vector field by cylindrical coordinates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𝐀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𝜌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ɸ</m:t>
                        </m:r>
                      </m:e>
                    </m:func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ɸ</m:t>
                        </m:r>
                      </m:e>
                    </m:func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ɸ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𝜌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sup>
                    </m:sSup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/>
                  <a:t>, find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𝑑𝑖𝑣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b="1" i="1">
                        <a:latin typeface="Cambria Math"/>
                      </a:rPr>
                      <m:t>𝐀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at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f>
                      <m:fPr>
                        <m:type m:val="skw"/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, </m:t>
                    </m:r>
                    <m:f>
                      <m:fPr>
                        <m:type m:val="skw"/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ar-IQ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2204864"/>
              </a:xfrm>
              <a:blipFill rotWithShape="1">
                <a:blip r:embed="rId2"/>
                <a:stretch>
                  <a:fillRect l="-1667" t="-1381" b="-690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204864"/>
                <a:ext cx="9144000" cy="4653136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Solution: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𝑑𝑖𝑣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𝛁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𝜕𝜌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ɸ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𝜕𝛷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ɸ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𝑑𝑖𝑣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ɸ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ɸ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10</m:t>
                      </m:r>
                      <m:r>
                        <a:rPr lang="en-US" i="1">
                          <a:latin typeface="Cambria Math"/>
                        </a:rPr>
                        <m:t>𝜌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𝑑𝑖𝑣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ɸ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ɸ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10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𝑑𝑖𝑣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b="1">
                              <a:latin typeface="Cambria Math"/>
                            </a:rPr>
                            <m:t>│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 , 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b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10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04864"/>
                <a:ext cx="9144000" cy="465313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6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69"/>
            <a:ext cx="9144000" cy="118228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3.9 DIVERGENCE OF D (first Maxwell equation for electrostatic field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ar-IQ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/>
                  <a:t>From Gauss's law</a:t>
                </a:r>
                <a:endParaRPr lang="en-US" sz="2400" dirty="0" smtClean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limLoc m:val="undOvr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𝐃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.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𝑑𝑆</m:t>
                              </m:r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𝑒𝑛𝑐𝑙𝑜𝑠𝑒𝑑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                            </m:t>
                      </m:r>
                      <m:r>
                        <a:rPr lang="en-US" sz="2400" b="0" i="0" smtClean="0">
                          <a:latin typeface="Cambria Math"/>
                        </a:rPr>
                        <m:t>            </m:t>
                      </m:r>
                      <m:r>
                        <a:rPr lang="en-US" sz="2400">
                          <a:latin typeface="Cambria Math"/>
                        </a:rPr>
                        <m:t>                       </m:t>
                      </m:r>
                      <m:r>
                        <a:rPr lang="en-US" sz="2400">
                          <a:latin typeface="Cambria Math"/>
                        </a:rPr>
                        <m:t>3</m:t>
                      </m:r>
                      <m:r>
                        <a:rPr lang="en-US" sz="2400">
                          <a:latin typeface="Cambria Math"/>
                        </a:rPr>
                        <m:t>.</m:t>
                      </m:r>
                      <m:r>
                        <a:rPr lang="en-US" sz="2400">
                          <a:latin typeface="Cambria Math"/>
                        </a:rPr>
                        <m:t>38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l">
                  <a:buNone/>
                </a:pPr>
                <a:r>
                  <a:rPr lang="en-US" sz="2400" dirty="0"/>
                  <a:t>In the limit,</a:t>
                </a:r>
              </a:p>
              <a:p>
                <a:pPr marL="0" indent="0" algn="l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a:rPr lang="en-US" sz="2400" i="1">
                              <a:latin typeface="Cambria Math"/>
                            </a:rPr>
                            <m:t>⟶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limLoc m:val="undOvr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𝐃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.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𝑑𝑆</m:t>
                              </m:r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𝑑𝑖𝑣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𝐃</m:t>
                      </m:r>
                    </m:oMath>
                  </m:oMathPara>
                </a14:m>
                <a:endParaRPr lang="en-US" sz="2400" b="1" i="1" dirty="0" smtClean="0"/>
              </a:p>
              <a:p>
                <a:pPr marL="0" indent="0" algn="l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𝑑𝑖𝑣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𝐃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a:rPr lang="en-US" sz="2400" i="1">
                              <a:latin typeface="Cambria Math"/>
                            </a:rPr>
                            <m:t>⟶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𝑒𝑛𝑐𝑙𝑜𝑠𝑒𝑑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𝜌</m:t>
                      </m:r>
                      <m:r>
                        <a:rPr lang="en-US" sz="2400">
                          <a:latin typeface="Cambria Math"/>
                        </a:rPr>
                        <m:t>       </m:t>
                      </m:r>
                      <m:r>
                        <a:rPr lang="en-US" sz="2400" b="0" i="0" smtClean="0">
                          <a:latin typeface="Cambria Math"/>
                        </a:rPr>
                        <m:t>                                                </m:t>
                      </m:r>
                      <m:r>
                        <a:rPr lang="en-US" sz="2400">
                          <a:latin typeface="Cambria Math"/>
                        </a:rPr>
                        <m:t>  </m:t>
                      </m:r>
                      <m:r>
                        <a:rPr lang="en-US" sz="2400">
                          <a:latin typeface="Cambria Math"/>
                        </a:rPr>
                        <m:t>3</m:t>
                      </m:r>
                      <m:r>
                        <a:rPr lang="en-US" sz="2400">
                          <a:latin typeface="Cambria Math"/>
                        </a:rPr>
                        <m:t>.</m:t>
                      </m:r>
                      <m:r>
                        <a:rPr lang="en-US" sz="2400">
                          <a:latin typeface="Cambria Math"/>
                        </a:rPr>
                        <m:t>39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 algn="l">
                  <a:buNone/>
                </a:pPr>
                <a:r>
                  <a:rPr lang="en-US" sz="2400" dirty="0" smtClean="0">
                    <a:effectLst/>
                    <a:latin typeface="Times New Roman"/>
                    <a:ea typeface="Batang"/>
                    <a:cs typeface="Arial"/>
                  </a:rPr>
                  <a:t>This important result is one of Maxwell’s equations for static fields:</a:t>
                </a:r>
                <a:endParaRPr lang="en-US" sz="24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𝑑𝑖𝑣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𝐃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𝑣</m:t>
                          </m:r>
                        </m:sub>
                      </m:sSub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and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𝑑𝑖𝑣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𝐄</m:t>
                      </m:r>
                    </m:oMath>
                  </m:oMathPara>
                </a14:m>
                <a:endParaRPr lang="en-US" sz="2400" b="1" i="1" dirty="0" smtClean="0">
                  <a:effectLst/>
                  <a:latin typeface="Cambria Math"/>
                  <a:ea typeface="Calibri"/>
                  <a:cs typeface="Times New Roman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</m:t>
                      </m:r>
                      <m:r>
                        <a:rPr lang="en-US" sz="2800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</m:t>
                      </m:r>
                      <m:r>
                        <a:rPr lang="en-US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</m:t>
                      </m:r>
                      <m:r>
                        <a:rPr lang="en-US" sz="2800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</m:t>
                      </m:r>
                      <m:r>
                        <a:rPr lang="en-US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              </m:t>
                      </m:r>
                      <m:r>
                        <a:rPr lang="en-US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40</m:t>
                      </m:r>
                    </m:oMath>
                  </m:oMathPara>
                </a14:m>
                <a:endParaRPr lang="en-US" sz="2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 l="-1600" t="-139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0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2636912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dirty="0">
                    <a:solidFill>
                      <a:srgbClr val="FF0000"/>
                    </a:solidFill>
                  </a:rPr>
                  <a:t>Example 3.5</a:t>
                </a:r>
                <a:r>
                  <a:rPr lang="en-US" sz="3200" dirty="0"/>
                  <a:t>: </a:t>
                </a:r>
                <a:r>
                  <a:rPr lang="en-US" sz="3200" dirty="0" smtClean="0"/>
                  <a:t>In </a:t>
                </a:r>
                <a:r>
                  <a:rPr lang="en-US" sz="3200" dirty="0"/>
                  <a:t>spherical coordinates the region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/>
                  <a:t> contains a uniform charge density </a:t>
                </a:r>
                <a:r>
                  <a:rPr lang="en-US" sz="3200" i="1" dirty="0"/>
                  <a:t>ρ</a:t>
                </a:r>
                <a:r>
                  <a:rPr lang="en-US" sz="3200" dirty="0"/>
                  <a:t>, while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i="1" dirty="0"/>
                  <a:t>  </a:t>
                </a:r>
                <a:r>
                  <a:rPr lang="en-US" sz="3200" dirty="0"/>
                  <a:t>the charge density is zero. Since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𝐄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/>
                  <a:t> where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𝜌</m:t>
                        </m:r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)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𝜌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i="1" dirty="0"/>
                  <a:t>.</a:t>
                </a:r>
                <a:endParaRPr lang="ar-IQ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2636912"/>
              </a:xfrm>
              <a:blipFill rotWithShape="1"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636912"/>
                <a:ext cx="9144000" cy="4221088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u="sng" dirty="0">
                    <a:solidFill>
                      <a:srgbClr val="FF0000"/>
                    </a:solidFill>
                  </a:rPr>
                  <a:t>Solution: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/>
                  <a:t>.</a:t>
                </a:r>
                <a:endParaRPr lang="en-US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𝑑𝑖𝑣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𝐄</m:t>
                      </m:r>
                      <m:r>
                        <a:rPr lang="en-US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/>
                  <a:t>.</a:t>
                </a:r>
                <a:endParaRPr lang="en-US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𝑑𝑖𝑣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𝐄</m:t>
                      </m:r>
                      <m:r>
                        <a:rPr lang="en-US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636912"/>
                <a:ext cx="9144000" cy="4221088"/>
              </a:xfrm>
              <a:blipFill rotWithShape="1">
                <a:blip r:embed="rId3"/>
                <a:stretch>
                  <a:fillRect l="-1600" t="-187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8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69"/>
            <a:ext cx="9144000" cy="6782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3.10 THE DEL </a:t>
            </a:r>
            <a:r>
              <a:rPr lang="en-US" sz="3600" dirty="0" smtClean="0">
                <a:solidFill>
                  <a:srgbClr val="FF0000"/>
                </a:solidFill>
              </a:rPr>
              <a:t>OPERATOR</a:t>
            </a:r>
            <a:endParaRPr lang="ar-IQ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92696"/>
                <a:ext cx="9144000" cy="6165304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 fontScale="85000" lnSpcReduction="10000"/>
              </a:bodyPr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dirty="0" smtClean="0"/>
                  <a:t>We define the del operator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𝛁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a vector operator </a:t>
                </a: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𝛁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                                           </m:t>
                      </m:r>
                      <m:r>
                        <a:rPr lang="en-US">
                          <a:latin typeface="Cambria Math"/>
                        </a:rPr>
                        <m:t>3</m:t>
                      </m:r>
                      <m:r>
                        <a:rPr lang="en-US">
                          <a:latin typeface="Cambria Math"/>
                        </a:rPr>
                        <m:t>.</m:t>
                      </m:r>
                      <m:r>
                        <a:rPr lang="en-US">
                          <a:latin typeface="Cambria Math"/>
                        </a:rPr>
                        <m:t>41</m:t>
                      </m:r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𝛁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𝛁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𝑑𝑖𝑣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𝐃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𝛁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𝐃</m:t>
                      </m:r>
                      <m:r>
                        <a:rPr lang="en-US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                             </m:t>
                      </m:r>
                      <m:r>
                        <a:rPr lang="en-US">
                          <a:latin typeface="Cambria Math"/>
                        </a:rPr>
                        <m:t>3</m:t>
                      </m:r>
                      <m:r>
                        <a:rPr lang="en-US">
                          <a:latin typeface="Cambria Math"/>
                        </a:rPr>
                        <m:t>.</m:t>
                      </m:r>
                      <m:r>
                        <a:rPr lang="en-US">
                          <a:latin typeface="Cambria Math"/>
                        </a:rPr>
                        <m:t>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2696"/>
                <a:ext cx="9144000" cy="6165304"/>
              </a:xfrm>
              <a:blipFill rotWithShape="1">
                <a:blip r:embed="rId2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2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The del operator is defined only in Cartesian coordinate system. When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𝛁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writing </a:t>
                </a:r>
                <a:r>
                  <a:rPr lang="en-US" dirty="0">
                    <a:solidFill>
                      <a:srgbClr val="0070C0"/>
                    </a:solidFill>
                  </a:rPr>
                  <a:t>as the divergence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in other coordinate systems, it does not mean that a del operator defined for these systems. For example, the divergence in cylindrical coordinate written as</a:t>
                </a: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𝛁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𝜕𝜌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𝛷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𝜕𝛷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ar-IQ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2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3.11 THE DIVERGANCE THEOREM </a:t>
            </a:r>
            <a:endParaRPr lang="ar-IQ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pPr marL="0" indent="0" algn="just" rtl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From the definition of the divergence of </a:t>
                </a:r>
                <a:r>
                  <a:rPr lang="en-US" b="1" dirty="0">
                    <a:solidFill>
                      <a:schemeClr val="tx1"/>
                    </a:solidFill>
                  </a:rPr>
                  <a:t>D</a:t>
                </a:r>
                <a:r>
                  <a:rPr lang="en-US" dirty="0">
                    <a:solidFill>
                      <a:schemeClr val="tx1"/>
                    </a:solidFill>
                  </a:rPr>
                  <a:t> in eq. (3.28), the divergence of </a:t>
                </a:r>
                <a:r>
                  <a:rPr lang="en-US" b="1" dirty="0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𝑑𝑣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𝑒𝑛𝑐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but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𝛁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𝑑𝑖𝑣𝑒𝑟𝑔𝑒𝑛𝑐𝑒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𝑒𝑜𝑟𝑒𝑚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𝑓𝑜𝑟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𝐺𝑎𝑢𝑠𝑠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’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𝑙𝑎𝑤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)    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43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3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dirty="0"/>
                  <a:t>For any vector field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𝛁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) </m:t>
                          </m:r>
                          <m:r>
                            <a:rPr lang="en-US" i="1">
                              <a:latin typeface="Cambria Math"/>
                            </a:rPr>
                            <m:t>𝑑𝑣</m:t>
                          </m:r>
                        </m:e>
                      </m:nary>
                      <m:r>
                        <a:rPr lang="en-US">
                          <a:latin typeface="Cambria Math"/>
                        </a:rPr>
                        <m:t> (</m:t>
                      </m:r>
                      <m:r>
                        <a:rPr lang="en-US" i="1">
                          <a:latin typeface="Cambria Math"/>
                        </a:rPr>
                        <m:t>𝑑𝑖𝑣𝑒𝑟𝑔𝑒𝑛𝑐𝑒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𝑒𝑜𝑟𝑒𝑚</m:t>
                      </m:r>
                      <m:r>
                        <a:rPr lang="en-US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/>
                  <a:t>This is called the </a:t>
                </a:r>
                <a:r>
                  <a:rPr lang="en-US" i="1" dirty="0">
                    <a:solidFill>
                      <a:srgbClr val="FF0000"/>
                    </a:solidFill>
                  </a:rPr>
                  <a:t>divergence theorem</a:t>
                </a:r>
                <a:r>
                  <a:rPr lang="en-US" i="1" dirty="0"/>
                  <a:t>, </a:t>
                </a:r>
                <a:r>
                  <a:rPr lang="en-US" dirty="0"/>
                  <a:t>otherwise known as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FF0000"/>
                        </a:solidFill>
                        <a:latin typeface="Cambria Math"/>
                      </a:rPr>
                      <m:t>Gauss</m:t>
                    </m:r>
                    <m:r>
                      <a:rPr lang="en-US" i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i="0" smtClean="0">
                        <a:solidFill>
                          <a:srgbClr val="FF0000"/>
                        </a:solidFill>
                        <a:latin typeface="Cambria Math"/>
                      </a:rPr>
                      <m:t>Ostrogradsky</m:t>
                    </m:r>
                    <m:r>
                      <a:rPr lang="en-US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smtClean="0">
                        <a:solidFill>
                          <a:srgbClr val="FF0000"/>
                        </a:solidFill>
                        <a:latin typeface="Cambria Math"/>
                      </a:rPr>
                      <m:t>theorem</m:t>
                    </m:r>
                  </m:oMath>
                </a14:m>
                <a:r>
                  <a:rPr lang="en-US" i="1" dirty="0" smtClean="0"/>
                  <a:t>.</a:t>
                </a: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The divergence </a:t>
                </a:r>
                <a:r>
                  <a:rPr lang="en-US" dirty="0"/>
                  <a:t>theorem: states that the total outward flux of a vector field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𝐀</m:t>
                    </m:r>
                  </m:oMath>
                </a14:m>
                <a:r>
                  <a:rPr lang="en-US" dirty="0"/>
                  <a:t> through the closed</a:t>
                </a:r>
                <a:r>
                  <a:rPr lang="en-US" i="1" dirty="0"/>
                  <a:t> </a:t>
                </a:r>
                <a:r>
                  <a:rPr lang="en-US" dirty="0"/>
                  <a:t>surface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same as the volume integral of the divergence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𝐀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6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4149080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algn="just" rtl="0"/>
                <a:r>
                  <a:rPr lang="en-US" sz="4000" dirty="0" smtClean="0">
                    <a:solidFill>
                      <a:srgbClr val="FF0000"/>
                    </a:solidFill>
                  </a:rPr>
                  <a:t>The divergence</a:t>
                </a:r>
                <a:r>
                  <a:rPr lang="en-US" sz="4000" b="1" dirty="0"/>
                  <a:t> </a:t>
                </a:r>
                <a:r>
                  <a:rPr lang="en-US" sz="4000" dirty="0"/>
                  <a:t>of  a vector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𝐀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dirty="0"/>
                  <a:t>at a given point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4000" i="1" dirty="0"/>
                  <a:t> </a:t>
                </a:r>
                <a:r>
                  <a:rPr lang="en-US" sz="4000" dirty="0"/>
                  <a:t>is the </a:t>
                </a:r>
                <a:r>
                  <a:rPr lang="en-US" sz="4000" dirty="0">
                    <a:solidFill>
                      <a:srgbClr val="FF0000"/>
                    </a:solidFill>
                  </a:rPr>
                  <a:t>net outward</a:t>
                </a:r>
                <a:r>
                  <a:rPr lang="en-US" sz="4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>
                    <a:solidFill>
                      <a:srgbClr val="FF0000"/>
                    </a:solidFill>
                  </a:rPr>
                  <a:t>flux per unit volume</a:t>
                </a:r>
                <a:r>
                  <a:rPr lang="en-US" sz="4000" dirty="0"/>
                  <a:t> as the volume shrinks about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4000" dirty="0"/>
                  <a:t>.</a:t>
                </a:r>
                <a:r>
                  <a:rPr lang="en-US" sz="4000" i="1" dirty="0"/>
                  <a:t> </a:t>
                </a:r>
                <a:r>
                  <a:rPr lang="en-US" sz="4000" dirty="0"/>
                  <a:t>Hence</a:t>
                </a:r>
                <a:r>
                  <a:rPr lang="en-US" sz="4000" dirty="0" smtClean="0"/>
                  <a:t>,</a:t>
                </a:r>
                <a:br>
                  <a:rPr lang="en-US" sz="4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𝑑𝑖𝑣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𝐴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0">
                          <a:latin typeface="Cambria Math"/>
                        </a:rPr>
                        <m:t>∇</m:t>
                      </m:r>
                      <m:r>
                        <a:rPr lang="en-US" sz="4000" i="1">
                          <a:latin typeface="Cambria Math"/>
                        </a:rPr>
                        <m:t>. </m:t>
                      </m:r>
                      <m:r>
                        <a:rPr lang="en-US" sz="4000" b="1" i="1">
                          <a:latin typeface="Cambria Math"/>
                        </a:rPr>
                        <m:t>𝐀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40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000" i="1">
                              <a:latin typeface="Cambria Math"/>
                            </a:rPr>
                            <m:t>∆</m:t>
                          </m:r>
                          <m:r>
                            <a:rPr lang="en-US" sz="4000" i="1">
                              <a:latin typeface="Cambria Math"/>
                            </a:rPr>
                            <m:t>𝑣</m:t>
                          </m:r>
                          <m:r>
                            <a:rPr lang="en-US" sz="4000" i="1">
                              <a:latin typeface="Cambria Math"/>
                            </a:rPr>
                            <m:t>⟶</m:t>
                          </m:r>
                          <m:r>
                            <a:rPr lang="en-US" sz="4000" i="1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limLoc m:val="undOvr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𝐀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 . 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𝑑𝑆</m:t>
                              </m:r>
                            </m:e>
                          </m:nary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∆</m:t>
                          </m:r>
                          <m:r>
                            <a:rPr lang="en-US" sz="40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sz="4000">
                          <a:latin typeface="Cambria Math"/>
                        </a:rPr>
                        <m:t> </m:t>
                      </m:r>
                      <m:r>
                        <a:rPr lang="en-US" sz="4000" b="0" i="0" smtClean="0">
                          <a:latin typeface="Cambria Math"/>
                        </a:rPr>
                        <m:t>        </m:t>
                      </m:r>
                      <m:r>
                        <a:rPr lang="en-US" sz="4000">
                          <a:latin typeface="Cambria Math"/>
                        </a:rPr>
                        <m:t>(</m:t>
                      </m:r>
                      <m:r>
                        <a:rPr lang="en-US" sz="4000">
                          <a:latin typeface="Cambria Math"/>
                        </a:rPr>
                        <m:t>3</m:t>
                      </m:r>
                      <m:r>
                        <a:rPr lang="en-US" sz="4000">
                          <a:latin typeface="Cambria Math"/>
                        </a:rPr>
                        <m:t>.</m:t>
                      </m:r>
                      <m:r>
                        <a:rPr lang="en-US" sz="4000">
                          <a:latin typeface="Cambria Math"/>
                        </a:rPr>
                        <m:t>28</m:t>
                      </m:r>
                      <m:r>
                        <a:rPr lang="en-US" sz="40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IQ" sz="4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4149080"/>
              </a:xfrm>
              <a:blipFill rotWithShape="1">
                <a:blip r:embed="rId2"/>
                <a:stretch>
                  <a:fillRect l="-2333" t="-587" r="-2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4149080"/>
                <a:ext cx="9144000" cy="2708920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just" rtl="0">
                  <a:buNone/>
                </a:pPr>
                <a:r>
                  <a:rPr lang="en-US" sz="4000" dirty="0"/>
                  <a:t>Where,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∆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4000" dirty="0"/>
                  <a:t> is the volume enclosed by the closed surface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000" i="1" dirty="0"/>
                  <a:t> </a:t>
                </a:r>
                <a:r>
                  <a:rPr lang="en-US" sz="4000" dirty="0"/>
                  <a:t>in which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4000" i="1" dirty="0"/>
                  <a:t> </a:t>
                </a:r>
                <a:r>
                  <a:rPr lang="en-US" sz="4000" dirty="0"/>
                  <a:t>is located.</a:t>
                </a:r>
                <a:endParaRPr lang="ar-IQ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149080"/>
                <a:ext cx="9144000" cy="2708920"/>
              </a:xfrm>
              <a:blipFill rotWithShape="1">
                <a:blip r:embed="rId3"/>
                <a:stretch>
                  <a:fillRect l="-2333" t="-4054" r="-2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3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3212976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algn="l" rtl="0"/>
                <a:r>
                  <a:rPr lang="en-US" sz="3200" dirty="0">
                    <a:solidFill>
                      <a:srgbClr val="FF0000"/>
                    </a:solidFill>
                  </a:rPr>
                  <a:t>Example 3.6</a:t>
                </a:r>
                <a:r>
                  <a:rPr lang="en-US" sz="3200" dirty="0"/>
                  <a:t>: </a:t>
                </a:r>
                <a:r>
                  <a:rPr lang="en-US" sz="3200" dirty="0" smtClean="0"/>
                  <a:t>The </a:t>
                </a:r>
                <a:r>
                  <a:rPr lang="en-US" sz="3200" dirty="0"/>
                  <a:t>region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/>
                  <a:t> in spherical coordinate system has an electric field intensity  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𝐄</m:t>
                    </m:r>
                    <m:r>
                      <a:rPr lang="en-US" sz="3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𝜌</m:t>
                        </m:r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/>
                  <a:t>  </a:t>
                </a:r>
                <a:br>
                  <a:rPr lang="en-US" sz="3200" dirty="0"/>
                </a:br>
                <a:r>
                  <a:rPr lang="en-US" sz="3200" dirty="0"/>
                  <a:t>Examine both sides of the divergence theorem, for this vector field.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choose the spherical surface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2800" b="1" i="1">
                              <a:latin typeface="Cambria Math"/>
                            </a:rPr>
                            <m:t>𝐄</m:t>
                          </m:r>
                          <m:r>
                            <a:rPr lang="en-US" sz="2800" i="1">
                              <a:latin typeface="Cambria Math"/>
                            </a:rPr>
                            <m:t> . </m:t>
                          </m:r>
                          <m:r>
                            <a:rPr lang="en-US" sz="2800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𝛁</m:t>
                          </m:r>
                          <m:r>
                            <a:rPr lang="en-US" sz="2800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𝐄</m:t>
                          </m:r>
                          <m:r>
                            <a:rPr lang="en-US" sz="2800" i="1">
                              <a:latin typeface="Cambria Math"/>
                            </a:rPr>
                            <m:t>) </m:t>
                          </m:r>
                          <m:r>
                            <a:rPr lang="en-US" sz="2800" i="1">
                              <a:latin typeface="Cambria Math"/>
                            </a:rPr>
                            <m:t>𝑑𝑣</m:t>
                          </m:r>
                        </m:e>
                      </m:nary>
                      <m:r>
                        <a:rPr lang="en-US" sz="2800">
                          <a:latin typeface="Cambria Math"/>
                        </a:rPr>
                        <m:t>             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𝑑𝑖𝑣𝑒𝑟𝑔𝑒𝑛𝑐𝑒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  <m:r>
                            <a:rPr lang="en-US" sz="2800" i="1">
                              <a:latin typeface="Cambria Math"/>
                            </a:rPr>
                            <m:t>𝑒𝑜𝑟𝑒𝑚</m:t>
                          </m:r>
                        </m:e>
                      </m:d>
                    </m:oMath>
                  </m:oMathPara>
                </a14:m>
                <a:endParaRPr lang="ar-IQ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3212976"/>
              </a:xfrm>
              <a:blipFill rotWithShape="1">
                <a:blip r:embed="rId2"/>
                <a:stretch>
                  <a:fillRect l="-1400" t="-227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212976"/>
                <a:ext cx="9144000" cy="3645024"/>
              </a:xfrm>
              <a:solidFill>
                <a:schemeClr val="bg2">
                  <a:lumMod val="9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Solution</a:t>
                </a:r>
                <a:r>
                  <a:rPr lang="en-US" dirty="0" smtClean="0"/>
                  <a:t>: For </a:t>
                </a:r>
                <a:r>
                  <a:rPr lang="en-US" dirty="0"/>
                  <a:t>the left side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𝐄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𝜌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𝜙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𝜋𝜌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212976"/>
                <a:ext cx="9144000" cy="3645024"/>
              </a:xfrm>
              <a:blipFill rotWithShape="1">
                <a:blip r:embed="rId3"/>
                <a:stretch>
                  <a:fillRect l="-1600" t="-351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/>
                  <a:t>For the right side 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𝛁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𝐄</m:t>
                      </m:r>
                      <m:r>
                        <a:rPr lang="en-US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𝛁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</a:rPr>
                            <m:t>𝐄</m:t>
                          </m:r>
                          <m:r>
                            <a:rPr lang="en-US" i="1">
                              <a:latin typeface="Cambria Math"/>
                            </a:rPr>
                            <m:t>) </m:t>
                          </m:r>
                          <m:r>
                            <a:rPr lang="en-US" i="1">
                              <a:latin typeface="Cambria Math"/>
                            </a:rPr>
                            <m:t>𝑑𝑣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𝑑𝑟𝑑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𝛁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</a:rPr>
                            <m:t>𝐄</m:t>
                          </m:r>
                          <m:r>
                            <a:rPr lang="en-US" i="1">
                              <a:latin typeface="Cambria Math"/>
                            </a:rPr>
                            <m:t>) </m:t>
                          </m:r>
                          <m:r>
                            <a:rPr lang="en-US" i="1">
                              <a:latin typeface="Cambria Math"/>
                            </a:rPr>
                            <m:t>𝑑𝑣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𝜋𝜌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The right side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the left side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600" t="-115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9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endParaRPr lang="ar-IQ" dirty="0"/>
          </a:p>
        </p:txBody>
      </p:sp>
      <p:sp>
        <p:nvSpPr>
          <p:cNvPr id="4" name="Oval 3"/>
          <p:cNvSpPr/>
          <p:nvPr/>
        </p:nvSpPr>
        <p:spPr>
          <a:xfrm>
            <a:off x="2123728" y="1893686"/>
            <a:ext cx="4824536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/>
              <a:t>Thank you</a:t>
            </a:r>
            <a:endParaRPr lang="ar-IQ" sz="6000" dirty="0"/>
          </a:p>
        </p:txBody>
      </p:sp>
    </p:spTree>
    <p:extLst>
      <p:ext uri="{BB962C8B-B14F-4D97-AF65-F5344CB8AC3E}">
        <p14:creationId xmlns:p14="http://schemas.microsoft.com/office/powerpoint/2010/main" val="28854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772816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algn="just" rtl="0"/>
                <a:r>
                  <a:rPr lang="en-US" sz="3600" dirty="0"/>
                  <a:t>Fig. 3.13 </a:t>
                </a:r>
                <a:r>
                  <a:rPr lang="en-US" sz="3600" dirty="0" smtClean="0"/>
                  <a:t>the </a:t>
                </a:r>
                <a:r>
                  <a:rPr lang="en-US" sz="3600" dirty="0"/>
                  <a:t>divergence of a vector field at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/>
                  <a:t>;</a:t>
                </a:r>
                <a:r>
                  <a:rPr lang="en-US" sz="3600" i="1" dirty="0"/>
                  <a:t> </a:t>
                </a:r>
                <a:r>
                  <a:rPr lang="en-US" sz="3600" dirty="0"/>
                  <a:t>(a) positive divergence, (b) negative divergence, (c) zero divergence</a:t>
                </a:r>
                <a:r>
                  <a:rPr lang="en-US" sz="3600" dirty="0" smtClean="0"/>
                  <a:t>.</a:t>
                </a:r>
                <a:endParaRPr lang="ar-IQ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772816"/>
              </a:xfrm>
              <a:blipFill rotWithShape="1">
                <a:blip r:embed="rId2"/>
                <a:stretch>
                  <a:fillRect l="-2000" t="-4124" r="-2000" b="-1237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C:\Users\Ali_najim\Desktop\2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5"/>
            <a:ext cx="9144000" cy="30963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sz="3600" dirty="0">
                <a:solidFill>
                  <a:schemeClr val="tx1"/>
                </a:solidFill>
              </a:rPr>
              <a:t>the divergence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is </a:t>
            </a:r>
            <a:r>
              <a:rPr lang="en-US" sz="3600" dirty="0">
                <a:solidFill>
                  <a:srgbClr val="FF0000"/>
                </a:solidFill>
              </a:rPr>
              <a:t>positive at a source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point </a:t>
            </a:r>
            <a:r>
              <a:rPr lang="en-US" sz="3600" dirty="0">
                <a:solidFill>
                  <a:schemeClr val="tx1"/>
                </a:solidFill>
              </a:rPr>
              <a:t>in the field, and </a:t>
            </a:r>
            <a:r>
              <a:rPr lang="en-US" sz="3600" dirty="0">
                <a:solidFill>
                  <a:srgbClr val="FF0000"/>
                </a:solidFill>
              </a:rPr>
              <a:t>negative at a sink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point</a:t>
            </a:r>
            <a:r>
              <a:rPr lang="en-US" sz="3600" dirty="0">
                <a:solidFill>
                  <a:schemeClr val="tx1"/>
                </a:solidFill>
              </a:rPr>
              <a:t>, or </a:t>
            </a:r>
            <a:r>
              <a:rPr lang="en-US" sz="3600" dirty="0">
                <a:solidFill>
                  <a:srgbClr val="FF0000"/>
                </a:solidFill>
              </a:rPr>
              <a:t>zero</a:t>
            </a:r>
            <a:r>
              <a:rPr lang="en-US" sz="3600" dirty="0">
                <a:solidFill>
                  <a:schemeClr val="tx1"/>
                </a:solidFill>
              </a:rPr>
              <a:t> where there is neither sink nor source.</a:t>
            </a:r>
            <a:endParaRPr lang="ar-IQ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3.8 Divergence In Cartesian Coordinates 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just" rtl="0">
                  <a:buNone/>
                </a:pPr>
                <a:r>
                  <a:rPr lang="en-US" dirty="0" smtClean="0"/>
                  <a:t>Suppose we wish to evaluate the divergence of a vector field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𝐀</m:t>
                    </m:r>
                  </m:oMath>
                </a14:m>
                <a:r>
                  <a:rPr lang="en-US" dirty="0"/>
                  <a:t> at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; we let the point be enclosed by a differential volume as in Fig. 3.14. The surface integral in equation (3.28) is obtained </a:t>
                </a:r>
                <a:r>
                  <a:rPr lang="en-US" dirty="0" smtClean="0"/>
                  <a:t>from</a:t>
                </a:r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i="1" dirty="0" smtClean="0"/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𝑓𝑟𝑜𝑛𝑡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𝑏𝑎𝑐𝑘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𝑙𝑒𝑓𝑡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𝑟𝑖𝑔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𝑡𝑜𝑝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𝑏𝑜𝑡𝑡𝑜𝑚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en-US" sz="3000" b="1" i="1">
                          <a:solidFill>
                            <a:prstClr val="black"/>
                          </a:solidFill>
                          <a:latin typeface="Cambria Math"/>
                        </a:rPr>
                        <m:t>𝐀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</a:rPr>
                        <m:t> . 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</a:rPr>
                        <m:t>𝑑𝑆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 l="-1667" t="-1399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1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469"/>
                <a:ext cx="9144000" cy="1143000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3600" dirty="0"/>
                  <a:t>Figure 3.14 Evaluation of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𝛁</m:t>
                    </m:r>
                    <m:r>
                      <a:rPr lang="en-US" sz="3600" i="1">
                        <a:latin typeface="Cambria Math"/>
                      </a:rPr>
                      <m:t>.</m:t>
                    </m:r>
                    <m:r>
                      <a:rPr lang="en-US" sz="3600" b="1" i="1">
                        <a:latin typeface="Cambria Math"/>
                      </a:rPr>
                      <m:t>𝐀</m:t>
                    </m:r>
                  </m:oMath>
                </a14:m>
                <a:r>
                  <a:rPr lang="en-US" sz="3600" dirty="0"/>
                  <a:t> at point </a:t>
                </a:r>
                <a:r>
                  <a:rPr lang="en-US" sz="3600" i="1" dirty="0"/>
                  <a:t>P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  <a:r>
                  <a:rPr lang="en-US" sz="3600" i="1" dirty="0"/>
                  <a:t>.</a:t>
                </a:r>
                <a:endParaRPr lang="ar-IQ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469"/>
                <a:ext cx="91440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C:\Users\Ali_najim\Desktop\2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24736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6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143000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A three-dimensional Taylor series expansion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about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is</a:t>
                </a:r>
                <a:r>
                  <a:rPr lang="en-US" sz="3600" dirty="0" smtClean="0"/>
                  <a:t>:</a:t>
                </a:r>
                <a:endParaRPr lang="ar-IQ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143000"/>
              </a:xfrm>
              <a:blipFill rotWithShape="1">
                <a:blip r:embed="rId2"/>
                <a:stretch>
                  <a:fillRect l="-733" t="-10106" r="-867" b="-2234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24744"/>
                <a:ext cx="9144000" cy="5733256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0" indent="0" algn="just" rtl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marL="0" indent="0" algn="just" rtl="0">
                  <a:buNone/>
                </a:pPr>
                <a:r>
                  <a:rPr lang="en-US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higher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order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terms</m:t>
                    </m:r>
                    <m:r>
                      <a:rPr lang="en-US">
                        <a:latin typeface="Cambria Math"/>
                      </a:rPr>
                      <m:t>                    (</m:t>
                    </m:r>
                    <m:r>
                      <a:rPr lang="en-US">
                        <a:latin typeface="Cambria Math"/>
                      </a:rPr>
                      <m:t>3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>
                        <a:latin typeface="Cambria Math"/>
                      </a:rPr>
                      <m:t>30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For the front side,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𝑑𝑥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2</m:t>
                    </m:r>
                  </m:oMath>
                </a14:m>
                <a:r>
                  <a:rPr lang="en-US" i="1" dirty="0"/>
                  <a:t>   </a:t>
                </a:r>
                <a:r>
                  <a:rPr lang="en-US" dirty="0" smtClean="0"/>
                  <a:t>,   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𝑑𝑦𝑑𝑧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/>
                  <a:t>. </a:t>
                </a:r>
                <a:r>
                  <a:rPr lang="en-US" dirty="0"/>
                  <a:t>Then,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𝑓𝑟𝑜𝑛𝑡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𝑑𝑦𝑑𝑧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higher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order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terms</m:t>
                    </m:r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744"/>
                <a:ext cx="9144000" cy="5733256"/>
              </a:xfrm>
              <a:blipFill rotWithShape="1"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8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 rtl="0">
                  <a:buNone/>
                </a:pPr>
                <a:r>
                  <a:rPr lang="en-US" dirty="0" smtClean="0"/>
                  <a:t>For the back side,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𝑑𝑥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2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  and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𝑑𝑦𝑑𝑧</m:t>
                    </m:r>
                    <m:r>
                      <a:rPr lang="en-US" i="1">
                        <a:latin typeface="Cambria Math"/>
                      </a:rPr>
                      <m:t>(−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. </a:t>
                </a:r>
                <a:r>
                  <a:rPr lang="en-US" dirty="0"/>
                  <a:t>Then,</a:t>
                </a:r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𝑏𝑎𝑐𝑘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𝑑𝑦𝑑𝑧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pPr marL="0" indent="0" algn="just" rtl="0">
                  <a:buNone/>
                </a:pP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higher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order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terms</m:t>
                    </m:r>
                  </m:oMath>
                </a14:m>
                <a:endParaRPr lang="en-US" dirty="0" smtClean="0"/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𝑓𝑟𝑜𝑛𝑡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𝐒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𝑏𝑎𝑐𝑘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𝐒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𝑑𝑥𝑑𝑦𝑑𝑧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  <a:p>
                <a:pPr marL="0" indent="0" algn="just" rtl="0">
                  <a:buNone/>
                </a:pPr>
                <a:r>
                  <a:rPr lang="en-US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higher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order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terms</m:t>
                    </m:r>
                    <m:r>
                      <a:rPr lang="en-US">
                        <a:latin typeface="Cambria Math"/>
                      </a:rPr>
                      <m:t>                      (</m:t>
                    </m:r>
                    <m:r>
                      <a:rPr lang="en-US">
                        <a:latin typeface="Cambria Math"/>
                      </a:rPr>
                      <m:t>3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>
                        <a:latin typeface="Cambria Math"/>
                      </a:rPr>
                      <m:t>31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just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7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/>
                  <a:t>By taking similar steps, we obtain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𝑙𝑒𝑓𝑡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0">
                              <a:latin typeface="Cambria Math"/>
                            </a:rPr>
                            <m:t>𝐒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𝑟𝑖𝑔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0">
                              <a:latin typeface="Cambria Math"/>
                            </a:rPr>
                            <m:t>𝐒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𝑑𝑥𝑑𝑦𝑑𝑧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higher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order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terms</m:t>
                    </m:r>
                    <m:r>
                      <a:rPr lang="en-US">
                        <a:latin typeface="Cambria Math"/>
                      </a:rPr>
                      <m:t>                                     (</m:t>
                    </m:r>
                    <m:r>
                      <a:rPr lang="en-US">
                        <a:latin typeface="Cambria Math"/>
                      </a:rPr>
                      <m:t>3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>
                        <a:latin typeface="Cambria Math"/>
                      </a:rPr>
                      <m:t>32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𝑡𝑜𝑝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0">
                              <a:latin typeface="Cambria Math"/>
                            </a:rPr>
                            <m:t>𝐒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𝑏𝑜𝑡𝑡𝑜𝑚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𝐀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0">
                              <a:latin typeface="Cambria Math"/>
                            </a:rPr>
                            <m:t>𝐒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𝑑𝑥𝑑𝑦𝑑𝑧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     </m:t>
                      </m:r>
                    </m:oMath>
                  </m:oMathPara>
                </a14:m>
                <a:endParaRPr lang="en-US" b="0" i="0" dirty="0" smtClean="0">
                  <a:latin typeface="Cambria Math"/>
                </a:endParaRPr>
              </a:p>
              <a:p>
                <a:pPr marL="0" indent="0" algn="l">
                  <a:buNone/>
                </a:pP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higher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order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terms</m:t>
                    </m:r>
                    <m:r>
                      <a:rPr lang="en-US">
                        <a:latin typeface="Cambria Math"/>
                      </a:rPr>
                      <m:t>                  (</m:t>
                    </m:r>
                    <m:r>
                      <a:rPr lang="en-US">
                        <a:latin typeface="Cambria Math"/>
                      </a:rPr>
                      <m:t>3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>
                        <a:latin typeface="Cambria Math"/>
                      </a:rPr>
                      <m:t>33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600" t="-115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7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/>
                  <a:t>Substituting equations (3.31) to (3.33) into eq. (3.29) and noting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𝑑𝑦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𝑑𝑧</m:t>
                    </m:r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we get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⟶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𝐀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.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𝑑𝑆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i="1" dirty="0" smtClean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=(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)│</m:t>
                      </m:r>
                      <m:r>
                        <a:rPr lang="en-US">
                          <a:latin typeface="Cambria Math"/>
                        </a:rPr>
                        <m:t>                                           </m:t>
                      </m:r>
                      <m:r>
                        <a:rPr lang="en-US">
                          <a:latin typeface="Cambria Math"/>
                        </a:rPr>
                        <m:t>3</m:t>
                      </m:r>
                      <m:r>
                        <a:rPr lang="en-US">
                          <a:latin typeface="Cambria Math"/>
                        </a:rPr>
                        <m:t>.</m:t>
                      </m:r>
                      <m:r>
                        <a:rPr lang="en-US">
                          <a:latin typeface="Cambria Math"/>
                        </a:rPr>
                        <m:t>34</m:t>
                      </m:r>
                    </m:oMath>
                  </m:oMathPara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because the higher-order terms will vanish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. Thus, the divergence of </a:t>
                </a:r>
                <a:r>
                  <a:rPr lang="en-US" b="1" dirty="0"/>
                  <a:t>A</a:t>
                </a:r>
                <a:r>
                  <a:rPr lang="en-US" dirty="0"/>
                  <a:t> at point </a:t>
                </a:r>
                <a:r>
                  <a:rPr lang="en-US" i="1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a Cartesian system is given by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𝛁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                                         </m:t>
                      </m:r>
                      <m:r>
                        <a:rPr lang="en-US">
                          <a:latin typeface="Cambria Math"/>
                        </a:rPr>
                        <m:t>3</m:t>
                      </m:r>
                      <m:r>
                        <a:rPr lang="en-US">
                          <a:latin typeface="Cambria Math"/>
                        </a:rPr>
                        <m:t>.</m:t>
                      </m:r>
                      <m:r>
                        <a:rPr lang="en-US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in</m:t>
                      </m:r>
                      <m: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a</m:t>
                      </m:r>
                      <m: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Cartesian</m:t>
                      </m:r>
                      <m: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coordinate</m:t>
                      </m:r>
                      <m: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system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6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2117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3.7 DIVERGENCE OF A VECTOR AND DIVERGENCE THEOREM</vt:lpstr>
      <vt:lpstr>The divergence of  a vector A at a given point P is the net outward flux per unit volume as the volume shrinks about P. Hence, div A=∇. A=lim┬(∆v⟶0)  (∮17_s▒〖A . dS〗)/∆v          (3.28)</vt:lpstr>
      <vt:lpstr>Fig. 3.13 the divergence of a vector field at P; (a) positive divergence, (b) negative divergence, (c) zero divergence.</vt:lpstr>
      <vt:lpstr>3.8 Divergence In Cartesian Coordinates </vt:lpstr>
      <vt:lpstr>Figure 3.14 Evaluation of  ∇.A at point P(x_o, y_o, z_o).</vt:lpstr>
      <vt:lpstr>A three-dimensional Taylor series expansion of A_x about P is:</vt:lpstr>
      <vt:lpstr>PowerPoint Presentation</vt:lpstr>
      <vt:lpstr>PowerPoint Presentation</vt:lpstr>
      <vt:lpstr>PowerPoint Presentation</vt:lpstr>
      <vt:lpstr>Divergence In Other Coordinates System</vt:lpstr>
      <vt:lpstr>Note the following properties of the divergence of a vector field:</vt:lpstr>
      <vt:lpstr>Example 3.3:  If A=5x^2 (sin⁡〖πx/2〗)a_x find div A at x=1</vt:lpstr>
      <vt:lpstr>Example 3.4:  If the vector field by cylindrical coordinates A=ρ sin⁡ɸ a_r+ρ^2  cos⁡ɸ a_ɸ+2ρe^(-5z) a_z, find div A at (1⁄2  ,  π⁄2,0)</vt:lpstr>
      <vt:lpstr>3.9 DIVERGENCE OF D (first Maxwell equation for electrostatic field)</vt:lpstr>
      <vt:lpstr>Example 3.5: In spherical coordinates the region r≤a contains a uniform charge density ρ, while for r&gt;a  the charge density is zero. Since E=E_r a_r where (E_r=ρr/(3ϵ_0 )) for r≤a and E_r=(ρa^3)/(3ϵ_0 r^2 ) for r&gt;a.</vt:lpstr>
      <vt:lpstr>3.10 THE DEL OPERATOR</vt:lpstr>
      <vt:lpstr>PowerPoint Presentation</vt:lpstr>
      <vt:lpstr>3.11 THE DIVERGANCE THEOREM </vt:lpstr>
      <vt:lpstr>PowerPoint Presentation</vt:lpstr>
      <vt:lpstr>Example 3.6: The region r≤a in spherical coordinate system has an electric field intensity    E=ρr/(3ϵ_0 ) a_r   Examine both sides of the divergence theorem, for this vector field. For S_1 choose the spherical surface r=b≤a ∮17_s▒〖E . dS〗=∮17_v▒〖(∇.E) dv〗              (divergence theorem)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Al_marsa</dc:creator>
  <cp:lastModifiedBy>ali</cp:lastModifiedBy>
  <cp:revision>33</cp:revision>
  <dcterms:created xsi:type="dcterms:W3CDTF">2014-11-27T19:28:59Z</dcterms:created>
  <dcterms:modified xsi:type="dcterms:W3CDTF">2017-11-22T07:58:20Z</dcterms:modified>
</cp:coreProperties>
</file>