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494"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4807CF0F-6382-4B3B-B65D-219AB8790800}" type="datetimeFigureOut">
              <a:rPr lang="ar-IQ" smtClean="0"/>
              <a:t>18/06/1439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391342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807CF0F-6382-4B3B-B65D-219AB8790800}" type="datetimeFigureOut">
              <a:rPr lang="ar-IQ" smtClean="0"/>
              <a:t>18/06/1439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112676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807CF0F-6382-4B3B-B65D-219AB8790800}" type="datetimeFigureOut">
              <a:rPr lang="ar-IQ" smtClean="0"/>
              <a:t>18/06/1439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94596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4807CF0F-6382-4B3B-B65D-219AB8790800}" type="datetimeFigureOut">
              <a:rPr lang="ar-IQ" smtClean="0"/>
              <a:t>18/06/1439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187586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07CF0F-6382-4B3B-B65D-219AB8790800}" type="datetimeFigureOut">
              <a:rPr lang="ar-IQ" smtClean="0"/>
              <a:t>18/06/1439</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313350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4807CF0F-6382-4B3B-B65D-219AB8790800}" type="datetimeFigureOut">
              <a:rPr lang="ar-IQ" smtClean="0"/>
              <a:t>18/06/1439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16588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4807CF0F-6382-4B3B-B65D-219AB8790800}" type="datetimeFigureOut">
              <a:rPr lang="ar-IQ" smtClean="0"/>
              <a:t>18/06/1439</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4084270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4807CF0F-6382-4B3B-B65D-219AB8790800}" type="datetimeFigureOut">
              <a:rPr lang="ar-IQ" smtClean="0"/>
              <a:t>18/06/1439</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76215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7CF0F-6382-4B3B-B65D-219AB8790800}" type="datetimeFigureOut">
              <a:rPr lang="ar-IQ" smtClean="0"/>
              <a:t>18/06/1439</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400419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CF0F-6382-4B3B-B65D-219AB8790800}" type="datetimeFigureOut">
              <a:rPr lang="ar-IQ" smtClean="0"/>
              <a:t>18/06/1439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95984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07CF0F-6382-4B3B-B65D-219AB8790800}" type="datetimeFigureOut">
              <a:rPr lang="ar-IQ" smtClean="0"/>
              <a:t>18/06/1439</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3069415-FD11-47D8-BA6F-762EB4159068}" type="slidenum">
              <a:rPr lang="ar-IQ" smtClean="0"/>
              <a:t>‹#›</a:t>
            </a:fld>
            <a:endParaRPr lang="ar-IQ"/>
          </a:p>
        </p:txBody>
      </p:sp>
    </p:spTree>
    <p:extLst>
      <p:ext uri="{BB962C8B-B14F-4D97-AF65-F5344CB8AC3E}">
        <p14:creationId xmlns:p14="http://schemas.microsoft.com/office/powerpoint/2010/main" val="34668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807CF0F-6382-4B3B-B65D-219AB8790800}" type="datetimeFigureOut">
              <a:rPr lang="ar-IQ" smtClean="0"/>
              <a:t>18/06/1439</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3069415-FD11-47D8-BA6F-762EB4159068}" type="slidenum">
              <a:rPr lang="ar-IQ" smtClean="0"/>
              <a:t>‹#›</a:t>
            </a:fld>
            <a:endParaRPr lang="ar-IQ"/>
          </a:p>
        </p:txBody>
      </p:sp>
    </p:spTree>
    <p:extLst>
      <p:ext uri="{BB962C8B-B14F-4D97-AF65-F5344CB8AC3E}">
        <p14:creationId xmlns:p14="http://schemas.microsoft.com/office/powerpoint/2010/main" val="2716032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764704"/>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smtClean="0">
                <a:solidFill>
                  <a:srgbClr val="FF0000"/>
                </a:solidFill>
                <a:effectLst/>
                <a:latin typeface="Times New Roman"/>
                <a:ea typeface="Calibri"/>
              </a:rPr>
              <a:t>7.5 AMPERE'S CIRCUIT LAW</a:t>
            </a:r>
            <a:endParaRPr lang="ar-IQ" sz="3600" dirty="0"/>
          </a:p>
        </p:txBody>
      </p:sp>
      <mc:AlternateContent xmlns:mc="http://schemas.openxmlformats.org/markup-compatibility/2006" xmlns:a14="http://schemas.microsoft.com/office/drawing/2010/main">
        <mc:Choice Requires="a14">
          <p:sp>
            <p:nvSpPr>
              <p:cNvPr id="3" name="Subtitle 2"/>
              <p:cNvSpPr>
                <a:spLocks noGrp="1"/>
              </p:cNvSpPr>
              <p:nvPr>
                <p:ph type="subTitle" idx="1"/>
              </p:nvPr>
            </p:nvSpPr>
            <p:spPr>
              <a:xfrm>
                <a:off x="0" y="764704"/>
                <a:ext cx="9144000" cy="6093296"/>
              </a:xfrm>
            </p:spPr>
            <p:txBody>
              <a:bodyPr>
                <a:normAutofit fontScale="85000" lnSpcReduction="20000"/>
              </a:bodyPr>
              <a:lstStyle/>
              <a:p>
                <a:pPr algn="l"/>
                <a:r>
                  <a:rPr lang="en-US" dirty="0" smtClean="0">
                    <a:solidFill>
                      <a:srgbClr val="FF0000"/>
                    </a:solidFill>
                    <a:effectLst/>
                    <a:latin typeface="Times New Roman"/>
                    <a:ea typeface="Calibri"/>
                  </a:rPr>
                  <a:t>Ampere's circuit law</a:t>
                </a:r>
                <a:r>
                  <a:rPr lang="en-US" dirty="0">
                    <a:effectLst/>
                    <a:latin typeface="Times New Roman"/>
                    <a:ea typeface="Calibri"/>
                  </a:rPr>
                  <a:t> sometimes called </a:t>
                </a:r>
                <a:r>
                  <a:rPr lang="en-US" dirty="0">
                    <a:solidFill>
                      <a:srgbClr val="FF0000"/>
                    </a:solidFill>
                    <a:effectLst/>
                    <a:latin typeface="Times New Roman"/>
                    <a:ea typeface="Calibri"/>
                  </a:rPr>
                  <a:t>Ampere's work law</a:t>
                </a:r>
                <a:r>
                  <a:rPr lang="en-US" dirty="0">
                    <a:effectLst/>
                    <a:latin typeface="Times New Roman"/>
                    <a:ea typeface="Calibri"/>
                  </a:rPr>
                  <a:t>: </a:t>
                </a:r>
                <a:r>
                  <a:rPr lang="en-US" dirty="0" smtClean="0">
                    <a:solidFill>
                      <a:schemeClr val="tx1"/>
                    </a:solidFill>
                    <a:effectLst/>
                    <a:latin typeface="Times New Roman"/>
                    <a:ea typeface="Calibri"/>
                  </a:rPr>
                  <a:t>states that the line integral of the tangential component of the magnetic field strength (intensity) </a:t>
                </a:r>
                <a14:m>
                  <m:oMath xmlns:m="http://schemas.openxmlformats.org/officeDocument/2006/math">
                    <m:r>
                      <a:rPr lang="en-US" b="1" i="1">
                        <a:solidFill>
                          <a:schemeClr val="tx1"/>
                        </a:solidFill>
                        <a:effectLst/>
                        <a:latin typeface="Cambria Math"/>
                        <a:ea typeface="Calibri"/>
                        <a:cs typeface="Times New Roman"/>
                      </a:rPr>
                      <m:t>𝐇</m:t>
                    </m:r>
                  </m:oMath>
                </a14:m>
                <a:r>
                  <a:rPr lang="en-US" dirty="0">
                    <a:solidFill>
                      <a:schemeClr val="tx1"/>
                    </a:solidFill>
                    <a:effectLst/>
                    <a:latin typeface="Times New Roman"/>
                    <a:ea typeface="Calibri"/>
                  </a:rPr>
                  <a:t> around a closed path is exactly equal to the direct current enclosed by that </a:t>
                </a:r>
                <a:r>
                  <a:rPr lang="en-US" dirty="0" smtClean="0">
                    <a:solidFill>
                      <a:schemeClr val="tx1"/>
                    </a:solidFill>
                    <a:effectLst/>
                    <a:latin typeface="Times New Roman"/>
                    <a:ea typeface="Calibri"/>
                  </a:rPr>
                  <a:t>path.</a:t>
                </a:r>
              </a:p>
              <a:p>
                <a:pPr algn="l"/>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solidFill>
                                <a:schemeClr val="tx1"/>
                              </a:solidFill>
                              <a:effectLst/>
                              <a:latin typeface="Cambria Math"/>
                              <a:cs typeface="Times New Roman"/>
                            </a:rPr>
                          </m:ctrlPr>
                        </m:naryPr>
                        <m:sub/>
                        <m:sup/>
                        <m:e>
                          <m:r>
                            <a:rPr lang="en-US" b="1" i="1">
                              <a:solidFill>
                                <a:schemeClr val="tx1"/>
                              </a:solidFill>
                              <a:effectLst/>
                              <a:latin typeface="Cambria Math"/>
                              <a:ea typeface="Calibri"/>
                              <a:cs typeface="Times New Roman"/>
                            </a:rPr>
                            <m:t>𝐇</m:t>
                          </m:r>
                          <m:r>
                            <a:rPr lang="en-US" i="1">
                              <a:solidFill>
                                <a:schemeClr val="tx1"/>
                              </a:solidFill>
                              <a:effectLst/>
                              <a:latin typeface="Cambria Math"/>
                              <a:ea typeface="Calibri"/>
                              <a:cs typeface="Times New Roman"/>
                            </a:rPr>
                            <m:t>.</m:t>
                          </m:r>
                          <m:r>
                            <a:rPr lang="en-US" i="1">
                              <a:solidFill>
                                <a:schemeClr val="tx1"/>
                              </a:solidFill>
                              <a:effectLst/>
                              <a:latin typeface="Cambria Math"/>
                              <a:ea typeface="Calibri"/>
                              <a:cs typeface="Times New Roman"/>
                            </a:rPr>
                            <m:t>𝑑</m:t>
                          </m:r>
                          <m:r>
                            <a:rPr lang="en-US" b="1" i="1">
                              <a:solidFill>
                                <a:schemeClr val="tx1"/>
                              </a:solidFill>
                              <a:effectLst/>
                              <a:latin typeface="Cambria Math"/>
                              <a:ea typeface="Calibri"/>
                              <a:cs typeface="Times New Roman"/>
                            </a:rPr>
                            <m:t>𝐋</m:t>
                          </m:r>
                          <m:r>
                            <a:rPr lang="en-US" i="1">
                              <a:solidFill>
                                <a:schemeClr val="tx1"/>
                              </a:solidFill>
                              <a:effectLst/>
                              <a:latin typeface="Cambria Math"/>
                              <a:ea typeface="Calibri"/>
                              <a:cs typeface="Times New Roman"/>
                            </a:rPr>
                            <m:t>=</m:t>
                          </m:r>
                          <m:sSub>
                            <m:sSubPr>
                              <m:ctrlPr>
                                <a:rPr lang="en-US" i="1">
                                  <a:solidFill>
                                    <a:schemeClr val="tx1"/>
                                  </a:solidFill>
                                  <a:effectLst/>
                                  <a:latin typeface="Cambria Math"/>
                                  <a:cs typeface="Times New Roman"/>
                                </a:rPr>
                              </m:ctrlPr>
                            </m:sSubPr>
                            <m:e>
                              <m:r>
                                <a:rPr lang="en-US" i="1">
                                  <a:solidFill>
                                    <a:schemeClr val="tx1"/>
                                  </a:solidFill>
                                  <a:effectLst/>
                                  <a:latin typeface="Cambria Math"/>
                                  <a:ea typeface="Calibri"/>
                                  <a:cs typeface="Times New Roman"/>
                                </a:rPr>
                                <m:t>𝐼</m:t>
                              </m:r>
                            </m:e>
                            <m:sub>
                              <m:r>
                                <a:rPr lang="en-US" i="1">
                                  <a:solidFill>
                                    <a:schemeClr val="tx1"/>
                                  </a:solidFill>
                                  <a:effectLst/>
                                  <a:latin typeface="Cambria Math"/>
                                  <a:ea typeface="Calibri"/>
                                  <a:cs typeface="Times New Roman"/>
                                </a:rPr>
                                <m:t>𝑒𝑛𝑐</m:t>
                              </m:r>
                            </m:sub>
                          </m:sSub>
                          <m:r>
                            <a:rPr lang="en-US" b="0" i="1" smtClean="0">
                              <a:solidFill>
                                <a:schemeClr val="tx1"/>
                              </a:solidFill>
                              <a:effectLst/>
                              <a:latin typeface="Cambria Math"/>
                              <a:ea typeface="Calibri"/>
                              <a:cs typeface="Times New Roman"/>
                            </a:rPr>
                            <m:t>       (</m:t>
                          </m:r>
                          <m:r>
                            <a:rPr lang="en-US" b="0" i="1" smtClean="0">
                              <a:solidFill>
                                <a:schemeClr val="tx1"/>
                              </a:solidFill>
                              <a:effectLst/>
                              <a:latin typeface="Cambria Math"/>
                              <a:ea typeface="Calibri"/>
                              <a:cs typeface="Times New Roman"/>
                            </a:rPr>
                            <m:t>7</m:t>
                          </m:r>
                          <m:r>
                            <a:rPr lang="en-US" b="0" i="1" smtClean="0">
                              <a:solidFill>
                                <a:schemeClr val="tx1"/>
                              </a:solidFill>
                              <a:effectLst/>
                              <a:latin typeface="Cambria Math"/>
                              <a:ea typeface="Calibri"/>
                              <a:cs typeface="Times New Roman"/>
                            </a:rPr>
                            <m:t>.</m:t>
                          </m:r>
                          <m:r>
                            <a:rPr lang="en-US" b="0" i="1" smtClean="0">
                              <a:solidFill>
                                <a:schemeClr val="tx1"/>
                              </a:solidFill>
                              <a:effectLst/>
                              <a:latin typeface="Cambria Math"/>
                              <a:ea typeface="Calibri"/>
                              <a:cs typeface="Times New Roman"/>
                            </a:rPr>
                            <m:t>33</m:t>
                          </m:r>
                          <m:r>
                            <a:rPr lang="en-US" b="0" i="1" smtClean="0">
                              <a:solidFill>
                                <a:schemeClr val="tx1"/>
                              </a:solidFill>
                              <a:effectLst/>
                              <a:latin typeface="Cambria Math"/>
                              <a:ea typeface="Calibri"/>
                              <a:cs typeface="Times New Roman"/>
                            </a:rPr>
                            <m:t>)</m:t>
                          </m:r>
                        </m:e>
                      </m:nary>
                    </m:oMath>
                  </m:oMathPara>
                </a14:m>
                <a:endParaRPr lang="en-US" dirty="0" smtClean="0">
                  <a:solidFill>
                    <a:schemeClr val="tx1"/>
                  </a:solidFill>
                </a:endParaRPr>
              </a:p>
              <a:p>
                <a:pPr algn="l"/>
                <a:r>
                  <a:rPr lang="en-US" dirty="0" smtClean="0">
                    <a:solidFill>
                      <a:schemeClr val="tx1"/>
                    </a:solidFill>
                    <a:effectLst/>
                    <a:latin typeface="Times New Roman"/>
                    <a:ea typeface="Calibri"/>
                  </a:rPr>
                  <a:t>Ampere's law is a special case of </a:t>
                </a:r>
                <a:r>
                  <a:rPr lang="en-US" dirty="0" err="1" smtClean="0">
                    <a:solidFill>
                      <a:schemeClr val="tx1"/>
                    </a:solidFill>
                    <a:effectLst/>
                    <a:latin typeface="Times New Roman"/>
                    <a:ea typeface="Calibri"/>
                  </a:rPr>
                  <a:t>Biot-Savart's</a:t>
                </a:r>
                <a:r>
                  <a:rPr lang="en-US" dirty="0" smtClean="0">
                    <a:solidFill>
                      <a:schemeClr val="tx1"/>
                    </a:solidFill>
                    <a:effectLst/>
                    <a:latin typeface="Times New Roman"/>
                    <a:ea typeface="Calibri"/>
                  </a:rPr>
                  <a:t> law</a:t>
                </a:r>
              </a:p>
              <a:p>
                <a:pPr algn="just" rtl="0">
                  <a:lnSpc>
                    <a:spcPct val="150000"/>
                  </a:lnSpc>
                  <a:spcBef>
                    <a:spcPts val="1200"/>
                  </a:spcBef>
                  <a:spcAft>
                    <a:spcPts val="0"/>
                  </a:spcAft>
                </a:pPr>
                <a:r>
                  <a:rPr lang="en-US" sz="3600" dirty="0" smtClean="0">
                    <a:solidFill>
                      <a:srgbClr val="FF0000"/>
                    </a:solidFill>
                    <a:effectLst/>
                    <a:latin typeface="Times New Roman"/>
                    <a:ea typeface="Calibri"/>
                    <a:cs typeface="Arial"/>
                  </a:rPr>
                  <a:t>Two conditions must be met</a:t>
                </a:r>
                <a:r>
                  <a:rPr lang="en-US" sz="3600" dirty="0">
                    <a:effectLst/>
                    <a:latin typeface="Times New Roman"/>
                    <a:ea typeface="Calibri"/>
                    <a:cs typeface="Arial"/>
                  </a:rPr>
                  <a:t>:</a:t>
                </a:r>
                <a:endParaRPr lang="en-US" sz="2800" dirty="0">
                  <a:ea typeface="Calibri"/>
                  <a:cs typeface="Arial"/>
                </a:endParaRPr>
              </a:p>
              <a:p>
                <a:pPr algn="just" rtl="0">
                  <a:lnSpc>
                    <a:spcPct val="150000"/>
                  </a:lnSpc>
                  <a:spcAft>
                    <a:spcPts val="0"/>
                  </a:spcAft>
                </a:pPr>
                <a:r>
                  <a:rPr lang="en-US" dirty="0">
                    <a:solidFill>
                      <a:srgbClr val="FF0000"/>
                    </a:solidFill>
                    <a:effectLst/>
                    <a:latin typeface="Times New Roman"/>
                    <a:ea typeface="Calibri"/>
                    <a:cs typeface="Arial"/>
                  </a:rPr>
                  <a:t>1</a:t>
                </a:r>
                <a:r>
                  <a:rPr lang="en-US" dirty="0">
                    <a:effectLst/>
                    <a:latin typeface="Times New Roman"/>
                    <a:ea typeface="Calibri"/>
                    <a:cs typeface="Arial"/>
                  </a:rPr>
                  <a:t>. </a:t>
                </a:r>
                <a:r>
                  <a:rPr lang="en-US" dirty="0" smtClean="0">
                    <a:solidFill>
                      <a:schemeClr val="tx1"/>
                    </a:solidFill>
                    <a:effectLst/>
                    <a:latin typeface="Times New Roman"/>
                    <a:ea typeface="Calibri"/>
                    <a:cs typeface="Arial"/>
                  </a:rPr>
                  <a:t>At each point of the closed path the magnetic field intensity </a:t>
                </a:r>
                <a14:m>
                  <m:oMath xmlns:m="http://schemas.openxmlformats.org/officeDocument/2006/math">
                    <m:r>
                      <a:rPr lang="en-US" b="1" i="1">
                        <a:solidFill>
                          <a:schemeClr val="tx1"/>
                        </a:solidFill>
                        <a:effectLst/>
                        <a:latin typeface="Cambria Math"/>
                        <a:ea typeface="Calibri"/>
                        <a:cs typeface="Times New Roman"/>
                      </a:rPr>
                      <m:t>𝐇</m:t>
                    </m:r>
                  </m:oMath>
                </a14:m>
                <a:r>
                  <a:rPr lang="en-US" dirty="0">
                    <a:solidFill>
                      <a:schemeClr val="tx1"/>
                    </a:solidFill>
                    <a:effectLst/>
                    <a:latin typeface="Times New Roman"/>
                    <a:ea typeface="Calibri"/>
                    <a:cs typeface="Arial"/>
                  </a:rPr>
                  <a:t> is either tangential or normal to the path.</a:t>
                </a:r>
                <a:endParaRPr lang="en-US" sz="2800" dirty="0">
                  <a:solidFill>
                    <a:schemeClr val="tx1"/>
                  </a:solidFill>
                  <a:ea typeface="Calibri"/>
                  <a:cs typeface="Arial"/>
                </a:endParaRPr>
              </a:p>
              <a:p>
                <a:pPr algn="just" rtl="0">
                  <a:lnSpc>
                    <a:spcPct val="150000"/>
                  </a:lnSpc>
                  <a:spcAft>
                    <a:spcPts val="0"/>
                  </a:spcAft>
                </a:pPr>
                <a:r>
                  <a:rPr lang="en-US" dirty="0">
                    <a:solidFill>
                      <a:srgbClr val="FF0000"/>
                    </a:solidFill>
                    <a:effectLst/>
                    <a:latin typeface="Times New Roman"/>
                    <a:ea typeface="Calibri"/>
                    <a:cs typeface="Arial"/>
                  </a:rPr>
                  <a:t>2</a:t>
                </a:r>
                <a:r>
                  <a:rPr lang="en-US" dirty="0">
                    <a:effectLst/>
                    <a:latin typeface="Times New Roman"/>
                    <a:ea typeface="Calibri"/>
                    <a:cs typeface="Arial"/>
                  </a:rPr>
                  <a:t>. </a:t>
                </a:r>
                <a:r>
                  <a:rPr lang="en-US" dirty="0" smtClean="0">
                    <a:solidFill>
                      <a:schemeClr val="tx1"/>
                    </a:solidFill>
                    <a:effectLst/>
                    <a:latin typeface="Times New Roman"/>
                    <a:ea typeface="Calibri"/>
                    <a:cs typeface="Arial"/>
                  </a:rPr>
                  <a:t>The magnetic field intensity </a:t>
                </a:r>
                <a14:m>
                  <m:oMath xmlns:m="http://schemas.openxmlformats.org/officeDocument/2006/math">
                    <m:r>
                      <a:rPr lang="en-US" b="1" i="1">
                        <a:solidFill>
                          <a:schemeClr val="tx1"/>
                        </a:solidFill>
                        <a:effectLst/>
                        <a:latin typeface="Cambria Math"/>
                        <a:ea typeface="Calibri"/>
                        <a:cs typeface="Times New Roman"/>
                      </a:rPr>
                      <m:t>𝐇</m:t>
                    </m:r>
                  </m:oMath>
                </a14:m>
                <a:r>
                  <a:rPr lang="en-US" dirty="0">
                    <a:solidFill>
                      <a:schemeClr val="tx1"/>
                    </a:solidFill>
                    <a:effectLst/>
                    <a:latin typeface="Times New Roman"/>
                    <a:ea typeface="Calibri"/>
                    <a:cs typeface="Arial"/>
                  </a:rPr>
                  <a:t> has the same value at all points of the path where </a:t>
                </a:r>
                <a14:m>
                  <m:oMath xmlns:m="http://schemas.openxmlformats.org/officeDocument/2006/math">
                    <m:r>
                      <a:rPr lang="en-US" b="1" i="1">
                        <a:solidFill>
                          <a:schemeClr val="tx1"/>
                        </a:solidFill>
                        <a:effectLst/>
                        <a:latin typeface="Cambria Math"/>
                        <a:ea typeface="Calibri"/>
                        <a:cs typeface="Times New Roman"/>
                      </a:rPr>
                      <m:t>𝐇</m:t>
                    </m:r>
                  </m:oMath>
                </a14:m>
                <a:r>
                  <a:rPr lang="en-US" dirty="0">
                    <a:solidFill>
                      <a:schemeClr val="tx1"/>
                    </a:solidFill>
                    <a:effectLst/>
                    <a:latin typeface="Times New Roman"/>
                    <a:ea typeface="Calibri"/>
                    <a:cs typeface="Arial"/>
                  </a:rPr>
                  <a:t> is </a:t>
                </a:r>
                <a:r>
                  <a:rPr lang="en-US" dirty="0" smtClean="0">
                    <a:solidFill>
                      <a:schemeClr val="tx1"/>
                    </a:solidFill>
                    <a:effectLst/>
                    <a:latin typeface="Times New Roman"/>
                    <a:ea typeface="Calibri"/>
                    <a:cs typeface="Arial"/>
                  </a:rPr>
                  <a:t>tangential.</a:t>
                </a:r>
                <a:endParaRPr lang="en-US" sz="2800" dirty="0">
                  <a:solidFill>
                    <a:schemeClr val="tx1"/>
                  </a:solidFill>
                  <a:ea typeface="Calibri"/>
                  <a:cs typeface="Arial"/>
                </a:endParaRPr>
              </a:p>
              <a:p>
                <a:pPr algn="l"/>
                <a:endParaRPr lang="ar-IQ" dirty="0">
                  <a:solidFill>
                    <a:schemeClr val="tx1"/>
                  </a:solidFill>
                </a:endParaRPr>
              </a:p>
            </p:txBody>
          </p:sp>
        </mc:Choice>
        <mc:Fallback xmlns="">
          <p:sp>
            <p:nvSpPr>
              <p:cNvPr id="3" name="Subtitle 2"/>
              <p:cNvSpPr>
                <a:spLocks noGrp="1" noRot="1" noChangeAspect="1" noMove="1" noResize="1" noEditPoints="1" noAdjustHandles="1" noChangeArrowheads="1" noChangeShapeType="1" noTextEdit="1"/>
              </p:cNvSpPr>
              <p:nvPr>
                <p:ph type="subTitle" idx="1"/>
              </p:nvPr>
            </p:nvSpPr>
            <p:spPr>
              <a:xfrm>
                <a:off x="0" y="764704"/>
                <a:ext cx="9144000" cy="6093296"/>
              </a:xfrm>
              <a:blipFill rotWithShape="1">
                <a:blip r:embed="rId2"/>
                <a:stretch>
                  <a:fillRect l="-1600" t="-2200" r="-1267"/>
                </a:stretch>
              </a:blipFill>
            </p:spPr>
            <p:txBody>
              <a:bodyPr/>
              <a:lstStyle/>
              <a:p>
                <a:r>
                  <a:rPr lang="ar-IQ">
                    <a:noFill/>
                  </a:rPr>
                  <a:t> </a:t>
                </a:r>
              </a:p>
            </p:txBody>
          </p:sp>
        </mc:Fallback>
      </mc:AlternateContent>
    </p:spTree>
    <p:extLst>
      <p:ext uri="{BB962C8B-B14F-4D97-AF65-F5344CB8AC3E}">
        <p14:creationId xmlns:p14="http://schemas.microsoft.com/office/powerpoint/2010/main" val="2907347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a:solidFill>
                  <a:srgbClr val="FF0000"/>
                </a:solidFill>
                <a:latin typeface="Times New Roman"/>
                <a:ea typeface="Calibri"/>
              </a:rPr>
              <a:t>7.6.3 Infinitely Long Coaxial Transmission Line</a:t>
            </a:r>
            <a:endParaRPr lang="ar-IQ"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764704"/>
                <a:ext cx="9144000" cy="6093296"/>
              </a:xfrm>
            </p:spPr>
            <p:txBody>
              <a:bodyPr>
                <a:normAutofit fontScale="92500" lnSpcReduction="20000"/>
              </a:bodyPr>
              <a:lstStyle/>
              <a:p>
                <a:pPr marL="0" indent="0" algn="ctr" rtl="0">
                  <a:lnSpc>
                    <a:spcPct val="150000"/>
                  </a:lnSpc>
                  <a:spcAft>
                    <a:spcPts val="0"/>
                  </a:spcAft>
                  <a:buNone/>
                </a:pPr>
                <a:r>
                  <a:rPr lang="en-US" dirty="0" smtClean="0">
                    <a:latin typeface="Times New Roman"/>
                    <a:ea typeface="Calibri"/>
                    <a:cs typeface="Arial"/>
                  </a:rPr>
                  <a:t>An infinite </a:t>
                </a:r>
                <a:r>
                  <a:rPr lang="en-US" dirty="0">
                    <a:latin typeface="Times New Roman"/>
                    <a:ea typeface="Calibri"/>
                    <a:cs typeface="Arial"/>
                  </a:rPr>
                  <a:t>long transmission </a:t>
                </a:r>
                <a:r>
                  <a:rPr lang="en-US" dirty="0" smtClean="0">
                    <a:latin typeface="Times New Roman"/>
                    <a:ea typeface="Calibri"/>
                    <a:cs typeface="Arial"/>
                  </a:rPr>
                  <a:t>line. </a:t>
                </a:r>
              </a:p>
              <a:p>
                <a:pPr algn="just" rtl="0">
                  <a:lnSpc>
                    <a:spcPct val="150000"/>
                  </a:lnSpc>
                  <a:spcAft>
                    <a:spcPts val="0"/>
                  </a:spcAft>
                </a:pPr>
                <a:r>
                  <a:rPr lang="en-US" dirty="0" smtClean="0">
                    <a:latin typeface="Times New Roman"/>
                    <a:ea typeface="Calibri"/>
                    <a:cs typeface="Arial"/>
                  </a:rPr>
                  <a:t>It has two </a:t>
                </a:r>
                <a:r>
                  <a:rPr lang="en-US" dirty="0">
                    <a:latin typeface="Times New Roman"/>
                    <a:ea typeface="Calibri"/>
                    <a:cs typeface="Arial"/>
                  </a:rPr>
                  <a:t>concentric cylinders having their axes along the </a:t>
                </a:r>
                <a:r>
                  <a:rPr lang="en-US" dirty="0">
                    <a:effectLst/>
                    <a:latin typeface="Times New Roman"/>
                    <a:ea typeface="Times New Roman"/>
                    <a:cs typeface="Arial"/>
                  </a:rPr>
                  <a:t>z-axis</a:t>
                </a:r>
                <a:r>
                  <a:rPr lang="en-US" dirty="0">
                    <a:effectLst/>
                    <a:latin typeface="Times New Roman"/>
                    <a:ea typeface="Calibri"/>
                    <a:cs typeface="Arial"/>
                  </a:rPr>
                  <a:t>. </a:t>
                </a:r>
                <a:endParaRPr lang="en-US" dirty="0" smtClean="0">
                  <a:effectLst/>
                  <a:latin typeface="Times New Roman"/>
                  <a:ea typeface="Calibri"/>
                  <a:cs typeface="Arial"/>
                </a:endParaRPr>
              </a:p>
              <a:p>
                <a:pPr algn="just" rtl="0">
                  <a:lnSpc>
                    <a:spcPct val="150000"/>
                  </a:lnSpc>
                  <a:spcAft>
                    <a:spcPts val="0"/>
                  </a:spcAft>
                </a:pPr>
                <a:r>
                  <a:rPr lang="en-US" dirty="0" smtClean="0">
                    <a:effectLst/>
                    <a:latin typeface="Times New Roman"/>
                    <a:ea typeface="Calibri"/>
                    <a:cs typeface="Arial"/>
                  </a:rPr>
                  <a:t>The </a:t>
                </a:r>
                <a:r>
                  <a:rPr lang="en-US" dirty="0">
                    <a:effectLst/>
                    <a:latin typeface="Times New Roman"/>
                    <a:ea typeface="Calibri"/>
                    <a:cs typeface="Arial"/>
                  </a:rPr>
                  <a:t>line and its cross section is shown in Figure (</a:t>
                </a:r>
                <a:r>
                  <a:rPr lang="en-US" dirty="0">
                    <a:solidFill>
                      <a:srgbClr val="FF0000"/>
                    </a:solidFill>
                    <a:effectLst/>
                    <a:latin typeface="Times New Roman"/>
                    <a:ea typeface="Calibri"/>
                    <a:cs typeface="Arial"/>
                  </a:rPr>
                  <a:t>7.13</a:t>
                </a:r>
                <a:r>
                  <a:rPr lang="en-US" dirty="0" smtClean="0">
                    <a:effectLst/>
                    <a:latin typeface="Times New Roman"/>
                    <a:ea typeface="Calibri"/>
                    <a:cs typeface="Arial"/>
                  </a:rPr>
                  <a:t>). </a:t>
                </a:r>
              </a:p>
              <a:p>
                <a:pPr algn="just" rtl="0">
                  <a:lnSpc>
                    <a:spcPct val="150000"/>
                  </a:lnSpc>
                  <a:spcAft>
                    <a:spcPts val="0"/>
                  </a:spcAft>
                </a:pPr>
                <a:r>
                  <a:rPr lang="en-US" dirty="0" smtClean="0">
                    <a:effectLst/>
                    <a:latin typeface="Times New Roman"/>
                    <a:ea typeface="Calibri"/>
                    <a:cs typeface="Arial"/>
                  </a:rPr>
                  <a:t>The </a:t>
                </a:r>
                <a:r>
                  <a:rPr lang="en-US" dirty="0">
                    <a:effectLst/>
                    <a:latin typeface="Times New Roman"/>
                    <a:ea typeface="Calibri"/>
                    <a:cs typeface="Arial"/>
                  </a:rPr>
                  <a:t>inner conductor has radius </a:t>
                </a:r>
                <a14:m>
                  <m:oMath xmlns:m="http://schemas.openxmlformats.org/officeDocument/2006/math">
                    <m:r>
                      <a:rPr lang="en-US" i="1">
                        <a:effectLst/>
                        <a:latin typeface="Cambria Math"/>
                        <a:ea typeface="Calibri"/>
                        <a:cs typeface="Times New Roman"/>
                      </a:rPr>
                      <m:t>𝑎</m:t>
                    </m:r>
                  </m:oMath>
                </a14:m>
                <a:r>
                  <a:rPr lang="en-US" dirty="0">
                    <a:effectLst/>
                    <a:latin typeface="Times New Roman"/>
                    <a:ea typeface="Calibri"/>
                    <a:cs typeface="Arial"/>
                  </a:rPr>
                  <a:t> and carries current </a:t>
                </a:r>
                <a14:m>
                  <m:oMath xmlns:m="http://schemas.openxmlformats.org/officeDocument/2006/math">
                    <m:r>
                      <a:rPr lang="en-US" i="1">
                        <a:effectLst/>
                        <a:latin typeface="Cambria Math"/>
                        <a:ea typeface="Calibri"/>
                        <a:cs typeface="Times New Roman"/>
                      </a:rPr>
                      <m:t>𝐼</m:t>
                    </m:r>
                  </m:oMath>
                </a14:m>
                <a:r>
                  <a:rPr lang="en-US" dirty="0" smtClean="0">
                    <a:effectLst/>
                    <a:latin typeface="Times New Roman"/>
                    <a:ea typeface="Calibri"/>
                    <a:cs typeface="Arial"/>
                  </a:rPr>
                  <a:t>.</a:t>
                </a:r>
                <a:r>
                  <a:rPr lang="en-US" dirty="0">
                    <a:effectLst/>
                    <a:latin typeface="Times New Roman"/>
                    <a:ea typeface="Calibri"/>
                    <a:cs typeface="Arial"/>
                  </a:rPr>
                  <a:t> </a:t>
                </a:r>
                <a:endParaRPr lang="en-US" dirty="0" smtClean="0">
                  <a:effectLst/>
                  <a:latin typeface="Times New Roman"/>
                  <a:ea typeface="Calibri"/>
                  <a:cs typeface="Arial"/>
                </a:endParaRPr>
              </a:p>
              <a:p>
                <a:pPr algn="just" rtl="0">
                  <a:lnSpc>
                    <a:spcPct val="150000"/>
                  </a:lnSpc>
                  <a:spcAft>
                    <a:spcPts val="0"/>
                  </a:spcAft>
                </a:pPr>
                <a:r>
                  <a:rPr lang="en-US" dirty="0" smtClean="0">
                    <a:effectLst/>
                    <a:latin typeface="Times New Roman"/>
                    <a:ea typeface="Calibri"/>
                    <a:cs typeface="Arial"/>
                  </a:rPr>
                  <a:t> </a:t>
                </a:r>
                <a:r>
                  <a:rPr lang="en-US" dirty="0">
                    <a:effectLst/>
                    <a:latin typeface="Times New Roman"/>
                    <a:ea typeface="Calibri"/>
                    <a:cs typeface="Arial"/>
                  </a:rPr>
                  <a:t>the outer conductor has inner radius </a:t>
                </a:r>
                <a14:m>
                  <m:oMath xmlns:m="http://schemas.openxmlformats.org/officeDocument/2006/math">
                    <m:r>
                      <a:rPr lang="en-US" i="1">
                        <a:effectLst/>
                        <a:latin typeface="Cambria Math"/>
                        <a:ea typeface="Calibri"/>
                        <a:cs typeface="Times New Roman"/>
                      </a:rPr>
                      <m:t>𝑏</m:t>
                    </m:r>
                  </m:oMath>
                </a14:m>
                <a:r>
                  <a:rPr lang="en-US" dirty="0">
                    <a:effectLst/>
                    <a:latin typeface="Times New Roman"/>
                    <a:ea typeface="Calibri"/>
                    <a:cs typeface="Arial"/>
                  </a:rPr>
                  <a:t> and thickness </a:t>
                </a:r>
                <a14:m>
                  <m:oMath xmlns:m="http://schemas.openxmlformats.org/officeDocument/2006/math">
                    <m:r>
                      <a:rPr lang="en-US" i="1">
                        <a:effectLst/>
                        <a:latin typeface="Cambria Math"/>
                        <a:ea typeface="Calibri"/>
                        <a:cs typeface="Times New Roman"/>
                      </a:rPr>
                      <m:t>𝑡</m:t>
                    </m:r>
                  </m:oMath>
                </a14:m>
                <a:r>
                  <a:rPr lang="en-US" dirty="0">
                    <a:effectLst/>
                    <a:latin typeface="Times New Roman"/>
                    <a:ea typeface="Calibri"/>
                    <a:cs typeface="Arial"/>
                  </a:rPr>
                  <a:t> and carries return current </a:t>
                </a:r>
                <a14:m>
                  <m:oMath xmlns:m="http://schemas.openxmlformats.org/officeDocument/2006/math">
                    <m:r>
                      <a:rPr lang="en-US" i="1">
                        <a:effectLst/>
                        <a:latin typeface="Cambria Math"/>
                        <a:ea typeface="Calibri"/>
                        <a:cs typeface="Times New Roman"/>
                      </a:rPr>
                      <m:t>−</m:t>
                    </m:r>
                    <m:r>
                      <a:rPr lang="en-US" i="1">
                        <a:effectLst/>
                        <a:latin typeface="Cambria Math"/>
                        <a:ea typeface="Calibri"/>
                        <a:cs typeface="Times New Roman"/>
                      </a:rPr>
                      <m:t>𝐼</m:t>
                    </m:r>
                  </m:oMath>
                </a14:m>
                <a:r>
                  <a:rPr lang="en-US" dirty="0">
                    <a:effectLst/>
                    <a:latin typeface="Times New Roman"/>
                    <a:ea typeface="Calibri"/>
                    <a:cs typeface="Arial"/>
                  </a:rPr>
                  <a:t>. </a:t>
                </a:r>
                <a:endParaRPr lang="en-US" dirty="0" smtClean="0">
                  <a:effectLst/>
                  <a:latin typeface="Times New Roman"/>
                  <a:ea typeface="Calibri"/>
                  <a:cs typeface="Arial"/>
                </a:endParaRPr>
              </a:p>
              <a:p>
                <a:pPr marL="0" indent="0" algn="ctr" rtl="0">
                  <a:lnSpc>
                    <a:spcPct val="150000"/>
                  </a:lnSpc>
                  <a:spcAft>
                    <a:spcPts val="0"/>
                  </a:spcAft>
                  <a:buNone/>
                </a:pPr>
                <a:r>
                  <a:rPr lang="en-US" dirty="0" smtClean="0">
                    <a:latin typeface="Times New Roman"/>
                    <a:ea typeface="Calibri"/>
                    <a:cs typeface="Arial"/>
                  </a:rPr>
                  <a:t>To</a:t>
                </a:r>
                <a:r>
                  <a:rPr lang="en-US" dirty="0" smtClean="0">
                    <a:effectLst/>
                    <a:latin typeface="Times New Roman"/>
                    <a:ea typeface="Calibri"/>
                    <a:cs typeface="Arial"/>
                  </a:rPr>
                  <a:t> </a:t>
                </a:r>
                <a:r>
                  <a:rPr lang="en-US" dirty="0">
                    <a:effectLst/>
                    <a:latin typeface="Times New Roman"/>
                    <a:ea typeface="Calibri"/>
                    <a:cs typeface="Arial"/>
                  </a:rPr>
                  <a:t>determine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everywhere assuming that current is uniformly </a:t>
                </a:r>
                <a:r>
                  <a:rPr lang="en-US" dirty="0" smtClean="0">
                    <a:effectLst/>
                    <a:latin typeface="Times New Roman"/>
                    <a:ea typeface="Calibri"/>
                    <a:cs typeface="Arial"/>
                  </a:rPr>
                  <a:t>distributed in both conductors.</a:t>
                </a:r>
                <a:endParaRPr lang="en-US" sz="2800" dirty="0">
                  <a:ea typeface="Calibri"/>
                  <a:cs typeface="Arial"/>
                </a:endParaRPr>
              </a:p>
              <a:p>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1333" r="-1533"/>
                </a:stretch>
              </a:blipFill>
            </p:spPr>
            <p:txBody>
              <a:bodyPr/>
              <a:lstStyle/>
              <a:p>
                <a:r>
                  <a:rPr lang="ar-IQ">
                    <a:noFill/>
                  </a:rPr>
                  <a:t> </a:t>
                </a:r>
              </a:p>
            </p:txBody>
          </p:sp>
        </mc:Fallback>
      </mc:AlternateContent>
    </p:spTree>
    <p:extLst>
      <p:ext uri="{BB962C8B-B14F-4D97-AF65-F5344CB8AC3E}">
        <p14:creationId xmlns:p14="http://schemas.microsoft.com/office/powerpoint/2010/main" val="3371854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499992" cy="3717032"/>
          </a:xfrm>
          <a:prstGeom prst="rect">
            <a:avLst/>
          </a:prstGeom>
          <a:noFill/>
          <a:ln>
            <a:noFill/>
          </a:ln>
        </p:spPr>
      </p:pic>
      <p:pic>
        <p:nvPicPr>
          <p:cNvPr id="5" name="Picture 4"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4499992" y="0"/>
            <a:ext cx="4644008" cy="3861048"/>
          </a:xfrm>
          <a:prstGeom prst="rect">
            <a:avLst/>
          </a:prstGeom>
          <a:noFill/>
          <a:ln>
            <a:noFill/>
          </a:ln>
        </p:spPr>
      </p:pic>
      <p:sp>
        <p:nvSpPr>
          <p:cNvPr id="6" name="Rectangle 5"/>
          <p:cNvSpPr/>
          <p:nvPr/>
        </p:nvSpPr>
        <p:spPr>
          <a:xfrm>
            <a:off x="1690" y="3985900"/>
            <a:ext cx="9144000" cy="523220"/>
          </a:xfrm>
          <a:prstGeom prst="rect">
            <a:avLst/>
          </a:prstGeom>
        </p:spPr>
        <p:txBody>
          <a:bodyPr wrap="square">
            <a:spAutoFit/>
          </a:bodyPr>
          <a:lstStyle/>
          <a:p>
            <a:pPr algn="ctr"/>
            <a:r>
              <a:rPr lang="en-US" sz="2800" dirty="0">
                <a:latin typeface="Times New Roman"/>
                <a:ea typeface="Calibri"/>
              </a:rPr>
              <a:t>Fig. (</a:t>
            </a:r>
            <a:r>
              <a:rPr lang="en-US" sz="2800" dirty="0">
                <a:solidFill>
                  <a:srgbClr val="FF0000"/>
                </a:solidFill>
                <a:latin typeface="Times New Roman"/>
                <a:ea typeface="Calibri"/>
              </a:rPr>
              <a:t>7.13</a:t>
            </a:r>
            <a:r>
              <a:rPr lang="en-US" sz="2800" dirty="0">
                <a:latin typeface="Times New Roman"/>
                <a:ea typeface="Calibri"/>
              </a:rPr>
              <a:t>) the line and cross section of the transmission line</a:t>
            </a:r>
            <a:endParaRPr lang="ar-IQ" sz="2800" dirty="0"/>
          </a:p>
        </p:txBody>
      </p:sp>
      <mc:AlternateContent xmlns:mc="http://schemas.openxmlformats.org/markup-compatibility/2006" xmlns:a14="http://schemas.microsoft.com/office/drawing/2010/main">
        <mc:Choice Requires="a14">
          <p:sp>
            <p:nvSpPr>
              <p:cNvPr id="7" name="Rectangle 6"/>
              <p:cNvSpPr/>
              <p:nvPr/>
            </p:nvSpPr>
            <p:spPr>
              <a:xfrm>
                <a:off x="1690" y="4797152"/>
                <a:ext cx="9144000" cy="1815882"/>
              </a:xfrm>
              <a:prstGeom prst="rect">
                <a:avLst/>
              </a:prstGeom>
            </p:spPr>
            <p:txBody>
              <a:bodyPr wrap="square">
                <a:spAutoFit/>
              </a:bodyPr>
              <a:lstStyle/>
              <a:p>
                <a:pPr algn="just" rtl="0">
                  <a:lnSpc>
                    <a:spcPct val="150000"/>
                  </a:lnSpc>
                  <a:spcAft>
                    <a:spcPts val="0"/>
                  </a:spcAft>
                </a:pPr>
                <a:r>
                  <a:rPr lang="en-US" sz="2800" dirty="0" smtClean="0">
                    <a:latin typeface="Times New Roman"/>
                    <a:ea typeface="Calibri"/>
                    <a:cs typeface="Arial"/>
                  </a:rPr>
                  <a:t>apply </a:t>
                </a:r>
                <a:r>
                  <a:rPr lang="en-US" sz="2800" dirty="0">
                    <a:latin typeface="Times New Roman"/>
                    <a:ea typeface="Calibri"/>
                    <a:cs typeface="Arial"/>
                  </a:rPr>
                  <a:t>Ampere's law along the </a:t>
                </a:r>
                <a:r>
                  <a:rPr lang="en-US" sz="2800" dirty="0" err="1">
                    <a:latin typeface="Times New Roman"/>
                    <a:ea typeface="Calibri"/>
                    <a:cs typeface="Arial"/>
                  </a:rPr>
                  <a:t>Amperian</a:t>
                </a:r>
                <a:r>
                  <a:rPr lang="en-US" sz="2800" dirty="0">
                    <a:latin typeface="Times New Roman"/>
                    <a:ea typeface="Calibri"/>
                    <a:cs typeface="Arial"/>
                  </a:rPr>
                  <a:t> path for each of the four possible regions: </a:t>
                </a:r>
                <a:endParaRPr lang="en-US" sz="2800" dirty="0">
                  <a:ea typeface="Calibri"/>
                  <a:cs typeface="Arial"/>
                </a:endParaRPr>
              </a:p>
              <a:p>
                <a14:m>
                  <m:oMath xmlns:m="http://schemas.openxmlformats.org/officeDocument/2006/math">
                    <m:r>
                      <a:rPr lang="en-US" sz="2800" i="1">
                        <a:effectLst/>
                        <a:latin typeface="Cambria Math"/>
                        <a:ea typeface="Calibri"/>
                        <a:cs typeface="Times New Roman"/>
                      </a:rPr>
                      <m:t>0</m:t>
                    </m:r>
                    <m:r>
                      <a:rPr lang="en-US" sz="2800" i="1">
                        <a:effectLst/>
                        <a:latin typeface="Cambria Math"/>
                        <a:ea typeface="Calibri"/>
                        <a:cs typeface="Times New Roman"/>
                      </a:rPr>
                      <m:t>≤</m:t>
                    </m:r>
                    <m:r>
                      <a:rPr lang="en-US" sz="2800" i="1">
                        <a:effectLst/>
                        <a:latin typeface="Cambria Math"/>
                        <a:ea typeface="Calibri"/>
                        <a:cs typeface="Times New Roman"/>
                      </a:rPr>
                      <m:t>𝜌</m:t>
                    </m:r>
                    <m:r>
                      <a:rPr lang="en-US" sz="2800" i="1">
                        <a:effectLst/>
                        <a:latin typeface="Cambria Math"/>
                        <a:ea typeface="Calibri"/>
                        <a:cs typeface="Times New Roman"/>
                      </a:rPr>
                      <m:t>≤</m:t>
                    </m:r>
                    <m:r>
                      <a:rPr lang="en-US" sz="2800" i="1">
                        <a:effectLst/>
                        <a:latin typeface="Cambria Math"/>
                        <a:ea typeface="Calibri"/>
                        <a:cs typeface="Times New Roman"/>
                      </a:rPr>
                      <m:t>𝑎</m:t>
                    </m:r>
                  </m:oMath>
                </a14:m>
                <a:r>
                  <a:rPr lang="en-US" sz="2800" dirty="0" smtClean="0">
                    <a:effectLst/>
                    <a:latin typeface="Times New Roman"/>
                    <a:ea typeface="Calibri"/>
                  </a:rPr>
                  <a:t>;    </a:t>
                </a:r>
                <a14:m>
                  <m:oMath xmlns:m="http://schemas.openxmlformats.org/officeDocument/2006/math">
                    <m:r>
                      <a:rPr lang="en-US" sz="2800" i="1">
                        <a:effectLst/>
                        <a:latin typeface="Cambria Math"/>
                        <a:ea typeface="Calibri"/>
                        <a:cs typeface="Times New Roman"/>
                      </a:rPr>
                      <m:t>𝑎</m:t>
                    </m:r>
                    <m:r>
                      <a:rPr lang="en-US" sz="2800" i="1">
                        <a:effectLst/>
                        <a:latin typeface="Cambria Math"/>
                        <a:ea typeface="Calibri"/>
                        <a:cs typeface="Times New Roman"/>
                      </a:rPr>
                      <m:t>≤</m:t>
                    </m:r>
                    <m:r>
                      <a:rPr lang="en-US" sz="2800" i="1">
                        <a:effectLst/>
                        <a:latin typeface="Cambria Math"/>
                        <a:ea typeface="Calibri"/>
                        <a:cs typeface="Times New Roman"/>
                      </a:rPr>
                      <m:t>𝜌</m:t>
                    </m:r>
                    <m:r>
                      <a:rPr lang="en-US" sz="2800" i="1">
                        <a:effectLst/>
                        <a:latin typeface="Cambria Math"/>
                        <a:ea typeface="Calibri"/>
                        <a:cs typeface="Times New Roman"/>
                      </a:rPr>
                      <m:t>≤</m:t>
                    </m:r>
                    <m:r>
                      <a:rPr lang="en-US" sz="2800" i="1">
                        <a:effectLst/>
                        <a:latin typeface="Cambria Math"/>
                        <a:ea typeface="Calibri"/>
                        <a:cs typeface="Times New Roman"/>
                      </a:rPr>
                      <m:t>𝑏</m:t>
                    </m:r>
                  </m:oMath>
                </a14:m>
                <a:r>
                  <a:rPr lang="en-US" sz="2800" dirty="0" smtClean="0">
                    <a:effectLst/>
                    <a:latin typeface="Times New Roman"/>
                    <a:ea typeface="Calibri"/>
                  </a:rPr>
                  <a:t>;</a:t>
                </a:r>
                <a:r>
                  <a:rPr lang="en-US" sz="2800" dirty="0" smtClean="0">
                    <a:effectLst/>
                    <a:latin typeface="Times New Roman"/>
                    <a:ea typeface="Times New Roman"/>
                  </a:rPr>
                  <a:t>     </a:t>
                </a:r>
                <a14:m>
                  <m:oMath xmlns:m="http://schemas.openxmlformats.org/officeDocument/2006/math">
                    <m:r>
                      <a:rPr lang="en-US" sz="2800" i="1">
                        <a:effectLst/>
                        <a:latin typeface="Cambria Math"/>
                        <a:ea typeface="Calibri"/>
                        <a:cs typeface="Times New Roman"/>
                      </a:rPr>
                      <m:t>𝑏</m:t>
                    </m:r>
                    <m:r>
                      <a:rPr lang="en-US" sz="2800" i="1">
                        <a:effectLst/>
                        <a:latin typeface="Cambria Math"/>
                        <a:ea typeface="Calibri"/>
                        <a:cs typeface="Times New Roman"/>
                      </a:rPr>
                      <m:t>≤</m:t>
                    </m:r>
                    <m:r>
                      <a:rPr lang="en-US" sz="2800" i="1">
                        <a:effectLst/>
                        <a:latin typeface="Cambria Math"/>
                        <a:ea typeface="Calibri"/>
                        <a:cs typeface="Times New Roman"/>
                      </a:rPr>
                      <m:t>𝜌</m:t>
                    </m:r>
                    <m:r>
                      <a:rPr lang="en-US" sz="2800" i="1">
                        <a:effectLst/>
                        <a:latin typeface="Cambria Math"/>
                        <a:ea typeface="Calibri"/>
                        <a:cs typeface="Times New Roman"/>
                      </a:rPr>
                      <m:t>≤</m:t>
                    </m:r>
                    <m:r>
                      <a:rPr lang="en-US" sz="2800" i="1">
                        <a:effectLst/>
                        <a:latin typeface="Cambria Math"/>
                        <a:ea typeface="Calibri"/>
                        <a:cs typeface="Times New Roman"/>
                      </a:rPr>
                      <m:t>𝑏</m:t>
                    </m:r>
                    <m:r>
                      <a:rPr lang="en-US" sz="2800" i="1">
                        <a:effectLst/>
                        <a:latin typeface="Cambria Math"/>
                        <a:ea typeface="Calibri"/>
                        <a:cs typeface="Times New Roman"/>
                      </a:rPr>
                      <m:t>+</m:t>
                    </m:r>
                    <m:r>
                      <a:rPr lang="en-US" sz="2800" i="1">
                        <a:effectLst/>
                        <a:latin typeface="Cambria Math"/>
                        <a:ea typeface="Calibri"/>
                        <a:cs typeface="Times New Roman"/>
                      </a:rPr>
                      <m:t>𝑡</m:t>
                    </m:r>
                  </m:oMath>
                </a14:m>
                <a:r>
                  <a:rPr lang="en-US" sz="2800" dirty="0">
                    <a:effectLst/>
                    <a:latin typeface="Times New Roman"/>
                    <a:ea typeface="Calibri"/>
                  </a:rPr>
                  <a:t>; </a:t>
                </a:r>
                <a:r>
                  <a:rPr lang="en-US" sz="2800" dirty="0" smtClean="0">
                    <a:effectLst/>
                    <a:latin typeface="Times New Roman"/>
                    <a:ea typeface="Calibri"/>
                  </a:rPr>
                  <a:t>and      </a:t>
                </a:r>
                <a14:m>
                  <m:oMath xmlns:m="http://schemas.openxmlformats.org/officeDocument/2006/math">
                    <m:r>
                      <a:rPr lang="en-US" sz="2800" i="1">
                        <a:effectLst/>
                        <a:latin typeface="Cambria Math"/>
                        <a:ea typeface="Calibri"/>
                        <a:cs typeface="Times New Roman"/>
                      </a:rPr>
                      <m:t>𝜌</m:t>
                    </m:r>
                    <m:r>
                      <a:rPr lang="en-US" sz="2800" i="1">
                        <a:effectLst/>
                        <a:latin typeface="Cambria Math"/>
                        <a:ea typeface="Calibri"/>
                        <a:cs typeface="Times New Roman"/>
                      </a:rPr>
                      <m:t>≥</m:t>
                    </m:r>
                    <m:r>
                      <a:rPr lang="en-US" sz="2800" i="1">
                        <a:effectLst/>
                        <a:latin typeface="Cambria Math"/>
                        <a:ea typeface="Calibri"/>
                        <a:cs typeface="Times New Roman"/>
                      </a:rPr>
                      <m:t>𝑏</m:t>
                    </m:r>
                    <m:r>
                      <a:rPr lang="en-US" sz="2800" i="1">
                        <a:effectLst/>
                        <a:latin typeface="Cambria Math"/>
                        <a:ea typeface="Calibri"/>
                        <a:cs typeface="Times New Roman"/>
                      </a:rPr>
                      <m:t>+</m:t>
                    </m:r>
                    <m:r>
                      <a:rPr lang="en-US" sz="2800" i="1">
                        <a:effectLst/>
                        <a:latin typeface="Cambria Math"/>
                        <a:ea typeface="Calibri"/>
                        <a:cs typeface="Times New Roman"/>
                      </a:rPr>
                      <m:t>𝑡</m:t>
                    </m:r>
                  </m:oMath>
                </a14:m>
                <a:r>
                  <a:rPr lang="en-US" sz="2800" dirty="0">
                    <a:effectLst/>
                    <a:latin typeface="Times New Roman"/>
                    <a:ea typeface="Times New Roman"/>
                  </a:rPr>
                  <a:t>.</a:t>
                </a:r>
                <a:endParaRPr lang="ar-IQ" sz="2800" dirty="0"/>
              </a:p>
            </p:txBody>
          </p:sp>
        </mc:Choice>
        <mc:Fallback xmlns="">
          <p:sp>
            <p:nvSpPr>
              <p:cNvPr id="7" name="Rectangle 6"/>
              <p:cNvSpPr>
                <a:spLocks noRot="1" noChangeAspect="1" noMove="1" noResize="1" noEditPoints="1" noAdjustHandles="1" noChangeArrowheads="1" noChangeShapeType="1" noTextEdit="1"/>
              </p:cNvSpPr>
              <p:nvPr/>
            </p:nvSpPr>
            <p:spPr>
              <a:xfrm>
                <a:off x="1690" y="4797152"/>
                <a:ext cx="9144000" cy="1815882"/>
              </a:xfrm>
              <a:prstGeom prst="rect">
                <a:avLst/>
              </a:prstGeom>
              <a:blipFill rotWithShape="1">
                <a:blip r:embed="rId4"/>
                <a:stretch>
                  <a:fillRect l="-1333" r="-1467" b="-8389"/>
                </a:stretch>
              </a:blipFill>
            </p:spPr>
            <p:txBody>
              <a:bodyPr/>
              <a:lstStyle/>
              <a:p>
                <a:r>
                  <a:rPr lang="ar-IQ">
                    <a:noFill/>
                  </a:rPr>
                  <a:t> </a:t>
                </a:r>
              </a:p>
            </p:txBody>
          </p:sp>
        </mc:Fallback>
      </mc:AlternateContent>
    </p:spTree>
    <p:extLst>
      <p:ext uri="{BB962C8B-B14F-4D97-AF65-F5344CB8AC3E}">
        <p14:creationId xmlns:p14="http://schemas.microsoft.com/office/powerpoint/2010/main" val="910427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just" rtl="0">
                  <a:lnSpc>
                    <a:spcPct val="150000"/>
                  </a:lnSpc>
                  <a:spcAft>
                    <a:spcPts val="0"/>
                  </a:spcAft>
                  <a:buNone/>
                </a:pPr>
                <a:r>
                  <a:rPr lang="en-US" dirty="0" smtClean="0">
                    <a:latin typeface="Times New Roman"/>
                    <a:ea typeface="Calibri"/>
                    <a:cs typeface="Arial"/>
                  </a:rPr>
                  <a:t>For region </a:t>
                </a:r>
                <a14:m>
                  <m:oMath xmlns:m="http://schemas.openxmlformats.org/officeDocument/2006/math">
                    <m:r>
                      <a:rPr lang="en-US" i="1">
                        <a:effectLst/>
                        <a:latin typeface="Cambria Math"/>
                        <a:ea typeface="Calibri"/>
                        <a:cs typeface="Times New Roman"/>
                      </a:rPr>
                      <m:t>0</m:t>
                    </m:r>
                    <m:r>
                      <a:rPr lang="en-US" i="1">
                        <a:effectLst/>
                        <a:latin typeface="Cambria Math"/>
                        <a:ea typeface="Calibri"/>
                        <a:cs typeface="Times New Roman"/>
                      </a:rPr>
                      <m:t>≤</m:t>
                    </m:r>
                    <m:r>
                      <a:rPr lang="en-US" i="1">
                        <a:effectLst/>
                        <a:latin typeface="Cambria Math"/>
                        <a:ea typeface="Calibri"/>
                        <a:cs typeface="Times New Roman"/>
                      </a:rPr>
                      <m:t>𝜌</m:t>
                    </m:r>
                    <m:r>
                      <a:rPr lang="en-US" i="1">
                        <a:effectLst/>
                        <a:latin typeface="Cambria Math"/>
                        <a:ea typeface="Calibri"/>
                        <a:cs typeface="Times New Roman"/>
                      </a:rPr>
                      <m:t>≤</m:t>
                    </m:r>
                    <m:r>
                      <a:rPr lang="en-US" i="1">
                        <a:effectLst/>
                        <a:latin typeface="Cambria Math"/>
                        <a:ea typeface="Calibri"/>
                        <a:cs typeface="Times New Roman"/>
                      </a:rPr>
                      <m:t>𝑎</m:t>
                    </m:r>
                  </m:oMath>
                </a14:m>
                <a:r>
                  <a:rPr lang="en-US" dirty="0">
                    <a:effectLst/>
                    <a:latin typeface="Times New Roman"/>
                    <a:ea typeface="Calibri"/>
                    <a:cs typeface="Arial"/>
                  </a:rPr>
                  <a:t>, we apply Ampere’s law to path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1</m:t>
                        </m:r>
                      </m:sub>
                    </m:sSub>
                  </m:oMath>
                </a14:m>
                <a:r>
                  <a:rPr lang="en-US" dirty="0">
                    <a:effectLst/>
                    <a:latin typeface="Times New Roman"/>
                    <a:ea typeface="Calibri"/>
                    <a:cs typeface="Arial"/>
                  </a:rPr>
                  <a:t> giving</a:t>
                </a:r>
                <a:endParaRPr lang="en-US" sz="2800" dirty="0">
                  <a:ea typeface="Calibri"/>
                  <a:cs typeface="Arial"/>
                </a:endParaRPr>
              </a:p>
              <a:p>
                <a:pPr marL="0" indent="0">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cs typeface="Times New Roman"/>
                            </a:rPr>
                          </m:ctrlPr>
                        </m:naryPr>
                        <m:sub>
                          <m:sSub>
                            <m:sSubPr>
                              <m:ctrlPr>
                                <a:rPr lang="en-US" i="1">
                                  <a:effectLst/>
                                  <a:latin typeface="Cambria Math"/>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1</m:t>
                              </m:r>
                            </m:sub>
                          </m:sSub>
                        </m:sub>
                        <m:sup/>
                        <m:e>
                          <m:r>
                            <a:rPr lang="en-US" b="1" i="1">
                              <a:effectLst/>
                              <a:latin typeface="Cambria Math"/>
                              <a:ea typeface="Calibri"/>
                              <a:cs typeface="Times New Roman"/>
                            </a:rPr>
                            <m:t>𝐇</m:t>
                          </m:r>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sSub>
                        <m:sSubPr>
                          <m:ctrlPr>
                            <a:rPr lang="en-US" i="1">
                              <a:effectLst/>
                              <a:latin typeface="Cambria Math"/>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nary>
                        <m:naryPr>
                          <m:limLoc m:val="undOvr"/>
                          <m:ctrlPr>
                            <a:rPr lang="en-US" i="1">
                              <a:effectLst/>
                              <a:latin typeface="Cambria Math"/>
                              <a:cs typeface="Times New Roman"/>
                            </a:rPr>
                          </m:ctrlPr>
                        </m:naryPr>
                        <m:sub>
                          <m:r>
                            <a:rPr lang="en-US" i="1">
                              <a:effectLst/>
                              <a:latin typeface="Cambria Math"/>
                              <a:ea typeface="Calibri"/>
                              <a:cs typeface="Times New Roman"/>
                            </a:rPr>
                            <m:t>𝑠</m:t>
                          </m:r>
                        </m:sub>
                        <m:sup/>
                        <m:e>
                          <m:acc>
                            <m:accPr>
                              <m:chr m:val="⃑"/>
                              <m:ctrlPr>
                                <a:rPr lang="en-US" i="1">
                                  <a:effectLst/>
                                  <a:latin typeface="Cambria Math"/>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𝐒</m:t>
                          </m:r>
                        </m:e>
                      </m:nary>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43</m:t>
                      </m:r>
                      <m:r>
                        <a:rPr lang="en-US">
                          <a:effectLst/>
                          <a:latin typeface="Cambria Math"/>
                          <a:ea typeface="Calibri"/>
                          <a:cs typeface="Times New Roman"/>
                        </a:rPr>
                        <m:t>)</m:t>
                      </m:r>
                    </m:oMath>
                  </m:oMathPara>
                </a14:m>
                <a:endParaRPr lang="en-US" dirty="0" smtClean="0"/>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acc>
                        <m:accPr>
                          <m:chr m:val="⃑"/>
                          <m:ctrlPr>
                            <a:rPr lang="en-US" i="1">
                              <a:latin typeface="Cambria Math"/>
                              <a:ea typeface="Calibri"/>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r>
                        <a:rPr lang="en-US" i="1">
                          <a:effectLst/>
                          <a:latin typeface="Cambria Math"/>
                          <a:ea typeface="Calibri"/>
                          <a:cs typeface="Times New Roman"/>
                        </a:rPr>
                        <m:t>    </m:t>
                      </m:r>
                      <m:r>
                        <a:rPr lang="en-US">
                          <a:effectLst/>
                          <a:latin typeface="Cambria Math"/>
                          <a:ea typeface="Calibri"/>
                          <a:cs typeface="Times New Roman"/>
                        </a:rPr>
                        <m:t>      </m:t>
                      </m:r>
                      <m:r>
                        <m:rPr>
                          <m:sty m:val="p"/>
                        </m:rPr>
                        <a:rPr lang="en-US">
                          <a:effectLst/>
                          <a:latin typeface="Cambria Math"/>
                          <a:ea typeface="Calibri"/>
                          <a:cs typeface="Times New Roman"/>
                        </a:rPr>
                        <m:t>and</m:t>
                      </m:r>
                      <m:r>
                        <a:rPr lang="en-US" i="1">
                          <a:effectLst/>
                          <a:latin typeface="Cambria Math"/>
                          <a:ea typeface="Calibri"/>
                          <a:cs typeface="Times New Roman"/>
                        </a:rPr>
                        <m:t>         </m:t>
                      </m:r>
                      <m:r>
                        <a:rPr lang="en-US" i="1">
                          <a:effectLst/>
                          <a:latin typeface="Cambria Math"/>
                          <a:ea typeface="Calibri"/>
                          <a:cs typeface="Times New Roman"/>
                        </a:rPr>
                        <m:t>𝑑</m:t>
                      </m:r>
                      <m:r>
                        <a:rPr lang="en-US" b="1" i="1">
                          <a:effectLst/>
                          <a:latin typeface="Cambria Math"/>
                          <a:ea typeface="Calibri"/>
                          <a:cs typeface="Times New Roman"/>
                        </a:rPr>
                        <m:t>𝐒</m:t>
                      </m:r>
                      <m:r>
                        <a:rPr lang="en-US" i="1">
                          <a:effectLst/>
                          <a:latin typeface="Cambria Math"/>
                          <a:ea typeface="Calibri"/>
                          <a:cs typeface="Times New Roman"/>
                        </a:rPr>
                        <m:t>=</m:t>
                      </m:r>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𝑑</m:t>
                      </m:r>
                      <m:r>
                        <a:rPr lang="en-US" i="1">
                          <a:effectLst/>
                          <a:latin typeface="Cambria Math"/>
                          <a:ea typeface="Calibri"/>
                          <a:cs typeface="Times New Roman"/>
                        </a:rPr>
                        <m:t>𝜌</m:t>
                      </m:r>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oMath>
                  </m:oMathPara>
                </a14:m>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𝐒</m:t>
                          </m:r>
                        </m:e>
                      </m:nary>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e>
                          </m:d>
                          <m:r>
                            <a:rPr lang="en-US" i="1">
                              <a:effectLst/>
                              <a:latin typeface="Cambria Math"/>
                              <a:ea typeface="Calibri"/>
                              <a:cs typeface="Times New Roman"/>
                            </a:rPr>
                            <m:t>. </m:t>
                          </m:r>
                          <m:d>
                            <m:dPr>
                              <m:ctrlPr>
                                <a:rPr lang="en-US" i="1">
                                  <a:effectLst/>
                                  <a:latin typeface="Cambria Math"/>
                                  <a:ea typeface="Calibri"/>
                                  <a:cs typeface="Times New Roman"/>
                                </a:rPr>
                              </m:ctrlPr>
                            </m:dPr>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𝑑</m:t>
                              </m:r>
                              <m:r>
                                <a:rPr lang="en-US" i="1">
                                  <a:effectLst/>
                                  <a:latin typeface="Cambria Math"/>
                                  <a:ea typeface="Calibri"/>
                                  <a:cs typeface="Times New Roman"/>
                                </a:rPr>
                                <m:t>𝜌</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e>
                          </m:d>
                        </m:e>
                      </m:nary>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0</m:t>
                          </m:r>
                        </m:sub>
                        <m:sup>
                          <m:r>
                            <a:rPr lang="en-US" i="1">
                              <a:effectLst/>
                              <a:latin typeface="Cambria Math"/>
                              <a:ea typeface="Calibri"/>
                              <a:cs typeface="Times New Roman"/>
                            </a:rPr>
                            <m:t>𝜌</m:t>
                          </m:r>
                        </m:sup>
                        <m:e>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0</m:t>
                              </m:r>
                            </m:sub>
                            <m:sup>
                              <m:r>
                                <a:rPr lang="en-US" i="1">
                                  <a:effectLst/>
                                  <a:latin typeface="Cambria Math"/>
                                  <a:ea typeface="Calibri"/>
                                  <a:cs typeface="Times New Roman"/>
                                </a:rPr>
                                <m:t>2</m:t>
                              </m:r>
                              <m:r>
                                <a:rPr lang="en-US" i="1">
                                  <a:effectLst/>
                                  <a:latin typeface="Cambria Math"/>
                                  <a:ea typeface="Calibri"/>
                                  <a:cs typeface="Times New Roman"/>
                                </a:rPr>
                                <m:t>𝜋</m:t>
                              </m:r>
                            </m:sup>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𝑑</m:t>
                              </m:r>
                              <m:r>
                                <a:rPr lang="en-US" i="1">
                                  <a:effectLst/>
                                  <a:latin typeface="Cambria Math"/>
                                  <a:ea typeface="Calibri"/>
                                  <a:cs typeface="Times New Roman"/>
                                </a:rPr>
                                <m:t>𝜌</m:t>
                              </m:r>
                            </m:e>
                          </m:nary>
                        </m:e>
                      </m:nary>
                    </m:oMath>
                  </m:oMathPara>
                </a14:m>
                <a:endParaRPr lang="en-US" i="1" dirty="0" smtClean="0">
                  <a:effectLst/>
                  <a:latin typeface="Cambria Math"/>
                  <a:ea typeface="Calibri"/>
                  <a:cs typeface="Times New Roman"/>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i="1">
                              <a:latin typeface="Cambria Math"/>
                              <a:ea typeface="Calibri"/>
                              <a:cs typeface="Times New Roman"/>
                            </a:rPr>
                          </m:ctrlPr>
                        </m:sSubPr>
                        <m:e>
                          <m:r>
                            <a:rPr lang="en-US" i="1">
                              <a:latin typeface="Cambria Math"/>
                              <a:ea typeface="Calibri"/>
                              <a:cs typeface="Times New Roman"/>
                            </a:rPr>
                            <m:t>𝐼</m:t>
                          </m:r>
                        </m:e>
                        <m:sub>
                          <m:r>
                            <a:rPr lang="en-US" i="1">
                              <a:latin typeface="Cambria Math"/>
                              <a:ea typeface="Calibri"/>
                              <a:cs typeface="Times New Roman"/>
                            </a:rPr>
                            <m:t>𝑒𝑛𝑐</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d>
                        <m:dPr>
                          <m:ctrlPr>
                            <a:rPr lang="en-US" i="1">
                              <a:effectLst/>
                              <a:latin typeface="Cambria Math"/>
                              <a:ea typeface="Calibri"/>
                              <a:cs typeface="Times New Roman"/>
                            </a:rPr>
                          </m:ctrlPr>
                        </m:dPr>
                        <m:e>
                          <m:r>
                            <a:rPr lang="en-US" i="1">
                              <a:effectLst/>
                              <a:latin typeface="Cambria Math"/>
                              <a:ea typeface="Calibri"/>
                              <a:cs typeface="Times New Roman"/>
                            </a:rPr>
                            <m:t>2</m:t>
                          </m:r>
                          <m:r>
                            <a:rPr lang="en-US" i="1">
                              <a:effectLst/>
                              <a:latin typeface="Cambria Math"/>
                              <a:ea typeface="Calibri"/>
                              <a:cs typeface="Times New Roman"/>
                            </a:rPr>
                            <m:t>𝜋</m:t>
                          </m:r>
                        </m:e>
                      </m:d>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sSup>
                                <m:sSupPr>
                                  <m:ctrlPr>
                                    <a:rPr lang="en-US" i="1">
                                      <a:effectLst/>
                                      <a:latin typeface="Cambria Math"/>
                                      <a:ea typeface="Calibri"/>
                                      <a:cs typeface="Times New Roman"/>
                                    </a:rPr>
                                  </m:ctrlPr>
                                </m:sSupPr>
                                <m:e>
                                  <m:r>
                                    <a:rPr lang="en-US" i="1">
                                      <a:effectLst/>
                                      <a:latin typeface="Cambria Math"/>
                                      <a:ea typeface="Calibri"/>
                                      <a:cs typeface="Times New Roman"/>
                                    </a:rPr>
                                    <m:t>𝜌</m:t>
                                  </m:r>
                                </m:e>
                                <m:sup>
                                  <m:r>
                                    <a:rPr lang="en-US" i="1">
                                      <a:effectLst/>
                                      <a:latin typeface="Cambria Math"/>
                                      <a:ea typeface="Calibri"/>
                                      <a:cs typeface="Times New Roman"/>
                                    </a:rPr>
                                    <m:t>2</m:t>
                                  </m:r>
                                </m:sup>
                              </m:sSup>
                            </m:num>
                            <m:den>
                              <m:r>
                                <a:rPr lang="en-US" i="1">
                                  <a:effectLst/>
                                  <a:latin typeface="Cambria Math"/>
                                  <a:ea typeface="Calibri"/>
                                  <a:cs typeface="Times New Roman"/>
                                </a:rPr>
                                <m:t>2</m:t>
                              </m:r>
                            </m:den>
                          </m:f>
                        </m:e>
                      </m:d>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r>
                            <a:rPr lang="en-US" i="1">
                              <a:effectLst/>
                              <a:latin typeface="Cambria Math"/>
                              <a:ea typeface="Calibri"/>
                              <a:cs typeface="Times New Roman"/>
                            </a:rPr>
                            <m:t> </m:t>
                          </m:r>
                          <m:sSup>
                            <m:sSupPr>
                              <m:ctrlPr>
                                <a:rPr lang="en-US" i="1">
                                  <a:effectLst/>
                                  <a:latin typeface="Cambria Math"/>
                                  <a:ea typeface="Calibri"/>
                                  <a:cs typeface="Times New Roman"/>
                                </a:rPr>
                              </m:ctrlPr>
                            </m:sSupPr>
                            <m:e>
                              <m:r>
                                <a:rPr lang="en-US" i="1">
                                  <a:effectLst/>
                                  <a:latin typeface="Cambria Math"/>
                                  <a:ea typeface="Calibri"/>
                                  <a:cs typeface="Times New Roman"/>
                                </a:rPr>
                                <m:t>𝜌</m:t>
                              </m:r>
                            </m:e>
                            <m:sup>
                              <m:r>
                                <a:rPr lang="en-US" i="1">
                                  <a:effectLst/>
                                  <a:latin typeface="Cambria Math"/>
                                  <a:ea typeface="Calibri"/>
                                  <a:cs typeface="Times New Roman"/>
                                </a:rPr>
                                <m:t>2</m:t>
                              </m:r>
                            </m:sup>
                          </m:sSup>
                        </m:num>
                        <m:den>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oMath>
                  </m:oMathPara>
                </a14:m>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a:ea typeface="Calibri"/>
                              <a:cs typeface="Times New Roman"/>
                            </a:rPr>
                          </m:ctrlPr>
                        </m:naryPr>
                        <m:sub>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1</m:t>
                              </m:r>
                            </m:sub>
                          </m:sSub>
                        </m:sub>
                        <m:sup/>
                        <m:e>
                          <m:r>
                            <a:rPr lang="en-US" b="1" i="1">
                              <a:effectLst/>
                              <a:latin typeface="Cambria Math"/>
                              <a:ea typeface="Calibri"/>
                              <a:cs typeface="Times New Roman"/>
                            </a:rPr>
                            <m:t>𝐇</m:t>
                          </m:r>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nary>
                        <m:naryPr>
                          <m:limLoc m:val="undOvr"/>
                          <m:subHide m:val="on"/>
                          <m:supHide m:val="on"/>
                          <m:ctrlPr>
                            <a:rPr lang="en-US" i="1">
                              <a:effectLst/>
                              <a:latin typeface="Cambria Math"/>
                              <a:ea typeface="Calibri"/>
                              <a:cs typeface="Times New Roman"/>
                            </a:rPr>
                          </m:ctrlPr>
                        </m:naryPr>
                        <m:sub/>
                        <m:sup/>
                        <m:e>
                          <m:d>
                            <m:dPr>
                              <m:ctrlPr>
                                <a:rPr lang="en-US" i="1">
                                  <a:effectLst/>
                                  <a:latin typeface="Cambria Math"/>
                                  <a:ea typeface="Calibri"/>
                                  <a:cs typeface="Times New Roman"/>
                                </a:rPr>
                              </m:ctrlPr>
                            </m:dPr>
                            <m:e>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r>
                            <a:rPr lang="en-US" i="1">
                              <a:effectLst/>
                              <a:latin typeface="Cambria Math"/>
                              <a:ea typeface="Calibri"/>
                              <a:cs typeface="Times New Roman"/>
                            </a:rPr>
                            <m:t> . </m:t>
                          </m:r>
                          <m:d>
                            <m:dPr>
                              <m:ctrlPr>
                                <a:rPr lang="en-US" i="1">
                                  <a:effectLst/>
                                  <a:latin typeface="Cambria Math"/>
                                  <a:ea typeface="Calibri"/>
                                  <a:cs typeface="Times New Roman"/>
                                </a:rPr>
                              </m:ctrlPr>
                            </m:dPr>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nary>
                        <m:naryPr>
                          <m:limLoc m:val="undOvr"/>
                          <m:subHide m:val="on"/>
                          <m:supHide m:val="on"/>
                          <m:ctrlPr>
                            <a:rPr lang="en-US" i="1">
                              <a:effectLst/>
                              <a:latin typeface="Cambria Math"/>
                              <a:ea typeface="Calibri"/>
                              <a:cs typeface="Times New Roman"/>
                            </a:rPr>
                          </m:ctrlPr>
                        </m:naryPr>
                        <m:sub/>
                        <m:sup/>
                        <m:e>
                          <m:r>
                            <a:rPr lang="en-US" i="1">
                              <a:effectLst/>
                              <a:latin typeface="Cambria Math"/>
                              <a:ea typeface="Calibri"/>
                              <a:cs typeface="Times New Roman"/>
                            </a:rPr>
                            <m:t>𝑑𝑙</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nary>
                        <m:naryPr>
                          <m:limLoc m:val="undOvr"/>
                          <m:subHide m:val="on"/>
                          <m:supHide m:val="on"/>
                          <m:ctrlPr>
                            <a:rPr lang="en-US" i="1">
                              <a:effectLst/>
                              <a:latin typeface="Cambria Math"/>
                              <a:ea typeface="Calibri"/>
                              <a:cs typeface="Times New Roman"/>
                            </a:rPr>
                          </m:ctrlPr>
                        </m:naryPr>
                        <m:sub/>
                        <m:sup/>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 </m:t>
                      </m:r>
                      <m:r>
                        <a:rPr lang="en-US" i="1">
                          <a:effectLst/>
                          <a:latin typeface="Cambria Math"/>
                          <a:ea typeface="Calibri"/>
                          <a:cs typeface="Times New Roman"/>
                        </a:rPr>
                        <m:t>2</m:t>
                      </m:r>
                      <m:r>
                        <a:rPr lang="en-US" i="1">
                          <a:effectLst/>
                          <a:latin typeface="Cambria Math"/>
                          <a:ea typeface="Calibri"/>
                          <a:cs typeface="Times New Roman"/>
                        </a:rPr>
                        <m:t>𝜋𝜌</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r>
                            <a:rPr lang="en-US" i="1">
                              <a:effectLst/>
                              <a:latin typeface="Cambria Math"/>
                              <a:ea typeface="Calibri"/>
                              <a:cs typeface="Times New Roman"/>
                            </a:rPr>
                            <m:t> </m:t>
                          </m:r>
                          <m:sSup>
                            <m:sSupPr>
                              <m:ctrlPr>
                                <a:rPr lang="en-US" i="1">
                                  <a:effectLst/>
                                  <a:latin typeface="Cambria Math"/>
                                  <a:ea typeface="Calibri"/>
                                  <a:cs typeface="Times New Roman"/>
                                </a:rPr>
                              </m:ctrlPr>
                            </m:sSupPr>
                            <m:e>
                              <m:r>
                                <a:rPr lang="en-US" i="1">
                                  <a:effectLst/>
                                  <a:latin typeface="Cambria Math"/>
                                  <a:ea typeface="Calibri"/>
                                  <a:cs typeface="Times New Roman"/>
                                </a:rPr>
                                <m:t>𝜌</m:t>
                              </m:r>
                            </m:e>
                            <m:sup>
                              <m:r>
                                <a:rPr lang="en-US" i="1">
                                  <a:effectLst/>
                                  <a:latin typeface="Cambria Math"/>
                                  <a:ea typeface="Calibri"/>
                                  <a:cs typeface="Times New Roman"/>
                                </a:rPr>
                                <m:t>2</m:t>
                              </m:r>
                            </m:sup>
                          </m:sSup>
                        </m:num>
                        <m:den>
                          <m:sSup>
                            <m:sSupPr>
                              <m:ctrlPr>
                                <a:rPr lang="en-US" i="1">
                                  <a:effectLst/>
                                  <a:latin typeface="Cambria Math"/>
                                  <a:ea typeface="Calibri"/>
                                  <a:cs typeface="Times New Roman"/>
                                </a:rPr>
                              </m:ctrlPr>
                            </m:sSupPr>
                            <m:e>
                              <m:r>
                                <a:rPr lang="en-US" i="1">
                                  <a:effectLst/>
                                  <a:latin typeface="Cambria Math"/>
                                  <a:ea typeface="Calibri"/>
                                  <a:cs typeface="Times New Roman"/>
                                </a:rPr>
                                <m:t>𝑎</m:t>
                              </m:r>
                            </m:e>
                            <m:sup>
                              <m:r>
                                <a:rPr lang="en-US" i="1">
                                  <a:effectLst/>
                                  <a:latin typeface="Cambria Math"/>
                                  <a:ea typeface="Calibri"/>
                                  <a:cs typeface="Times New Roman"/>
                                </a:rPr>
                                <m:t>2</m:t>
                              </m:r>
                            </m:sup>
                          </m:sSup>
                        </m:den>
                      </m:f>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or</a:t>
                </a:r>
                <a:endParaRPr lang="en-US" sz="2800" dirty="0">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r>
                            <a:rPr lang="en-US" i="1">
                              <a:effectLst/>
                              <a:latin typeface="Cambria Math"/>
                              <a:ea typeface="Calibri"/>
                              <a:cs typeface="Times New Roman"/>
                            </a:rPr>
                            <m:t> </m:t>
                          </m:r>
                          <m:r>
                            <a:rPr lang="en-US" i="1">
                              <a:effectLst/>
                              <a:latin typeface="Cambria Math"/>
                              <a:ea typeface="Calibri"/>
                              <a:cs typeface="Times New Roman"/>
                            </a:rPr>
                            <m:t>𝜌</m:t>
                          </m:r>
                        </m:num>
                        <m:den>
                          <m:sSup>
                            <m:sSupPr>
                              <m:ctrlPr>
                                <a:rPr lang="en-US" i="1">
                                  <a:effectLst/>
                                  <a:latin typeface="Cambria Math"/>
                                  <a:ea typeface="Calibri"/>
                                  <a:cs typeface="Times New Roman"/>
                                </a:rPr>
                              </m:ctrlPr>
                            </m:sSupPr>
                            <m:e>
                              <m:r>
                                <a:rPr lang="en-US" i="1">
                                  <a:effectLst/>
                                  <a:latin typeface="Cambria Math"/>
                                  <a:ea typeface="Calibri"/>
                                  <a:cs typeface="Times New Roman"/>
                                </a:rPr>
                                <m:t>2</m:t>
                              </m:r>
                              <m:r>
                                <a:rPr lang="en-US" i="1">
                                  <a:effectLst/>
                                  <a:latin typeface="Cambria Math"/>
                                  <a:ea typeface="Calibri"/>
                                  <a:cs typeface="Times New Roman"/>
                                </a:rPr>
                                <m:t>𝜋</m:t>
                              </m:r>
                              <m:r>
                                <a:rPr lang="en-US" i="1">
                                  <a:effectLst/>
                                  <a:latin typeface="Cambria Math"/>
                                  <a:ea typeface="Calibri"/>
                                  <a:cs typeface="Times New Roman"/>
                                </a:rPr>
                                <m:t>𝑎</m:t>
                              </m:r>
                            </m:e>
                            <m:sup>
                              <m:r>
                                <a:rPr lang="en-US" i="1">
                                  <a:effectLst/>
                                  <a:latin typeface="Cambria Math"/>
                                  <a:ea typeface="Calibri"/>
                                  <a:cs typeface="Times New Roman"/>
                                </a:rPr>
                                <m:t>2</m:t>
                              </m:r>
                            </m:sup>
                          </m:sSup>
                        </m:den>
                      </m:f>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44</m:t>
                      </m:r>
                      <m:r>
                        <a:rPr lang="en-US">
                          <a:effectLst/>
                          <a:latin typeface="Cambria Math"/>
                          <a:ea typeface="Calibri"/>
                          <a:cs typeface="Times New Roman"/>
                        </a:rPr>
                        <m:t>)</m:t>
                      </m:r>
                    </m:oMath>
                  </m:oMathPara>
                </a14:m>
                <a:endParaRPr lang="en-US" sz="2800" dirty="0">
                  <a:ea typeface="Calibri"/>
                  <a:cs typeface="Arial"/>
                </a:endParaRPr>
              </a:p>
              <a:p>
                <a:pPr marL="0" indent="0" algn="l">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667"/>
                </a:stretch>
              </a:blipFill>
            </p:spPr>
            <p:txBody>
              <a:bodyPr/>
              <a:lstStyle/>
              <a:p>
                <a:r>
                  <a:rPr lang="ar-IQ">
                    <a:noFill/>
                  </a:rPr>
                  <a:t> </a:t>
                </a:r>
              </a:p>
            </p:txBody>
          </p:sp>
        </mc:Fallback>
      </mc:AlternateContent>
    </p:spTree>
    <p:extLst>
      <p:ext uri="{BB962C8B-B14F-4D97-AF65-F5344CB8AC3E}">
        <p14:creationId xmlns:p14="http://schemas.microsoft.com/office/powerpoint/2010/main" val="696832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85000" lnSpcReduction="10000"/>
              </a:bodyPr>
              <a:lstStyle/>
              <a:p>
                <a:pPr marL="0" indent="0" algn="just" rtl="0">
                  <a:lnSpc>
                    <a:spcPct val="150000"/>
                  </a:lnSpc>
                  <a:spcAft>
                    <a:spcPts val="0"/>
                  </a:spcAft>
                  <a:buNone/>
                </a:pPr>
                <a:r>
                  <a:rPr lang="en-US" dirty="0" smtClean="0">
                    <a:latin typeface="Times New Roman"/>
                    <a:ea typeface="Calibri"/>
                    <a:cs typeface="Arial"/>
                  </a:rPr>
                  <a:t>For region </a:t>
                </a:r>
                <a14:m>
                  <m:oMath xmlns:m="http://schemas.openxmlformats.org/officeDocument/2006/math">
                    <m:r>
                      <a:rPr lang="en-US" i="1">
                        <a:effectLst/>
                        <a:latin typeface="Cambria Math"/>
                        <a:ea typeface="Calibri"/>
                        <a:cs typeface="Times New Roman"/>
                      </a:rPr>
                      <m:t>𝑎</m:t>
                    </m:r>
                    <m:r>
                      <a:rPr lang="en-US" i="1">
                        <a:effectLst/>
                        <a:latin typeface="Cambria Math"/>
                        <a:ea typeface="Calibri"/>
                        <a:cs typeface="Times New Roman"/>
                      </a:rPr>
                      <m:t>≤</m:t>
                    </m:r>
                    <m:r>
                      <a:rPr lang="en-US" i="1">
                        <a:effectLst/>
                        <a:latin typeface="Cambria Math"/>
                        <a:ea typeface="Calibri"/>
                        <a:cs typeface="Times New Roman"/>
                      </a:rPr>
                      <m:t>𝜌</m:t>
                    </m:r>
                    <m:r>
                      <a:rPr lang="en-US" i="1">
                        <a:effectLst/>
                        <a:latin typeface="Cambria Math"/>
                        <a:ea typeface="Calibri"/>
                        <a:cs typeface="Times New Roman"/>
                      </a:rPr>
                      <m:t>≤</m:t>
                    </m:r>
                    <m:r>
                      <a:rPr lang="en-US" i="1">
                        <a:effectLst/>
                        <a:latin typeface="Cambria Math"/>
                        <a:ea typeface="Calibri"/>
                        <a:cs typeface="Times New Roman"/>
                      </a:rPr>
                      <m:t>𝑏</m:t>
                    </m:r>
                  </m:oMath>
                </a14:m>
                <a:r>
                  <a:rPr lang="en-US" dirty="0">
                    <a:effectLst/>
                    <a:latin typeface="Times New Roman"/>
                    <a:ea typeface="Calibri"/>
                    <a:cs typeface="Arial"/>
                  </a:rPr>
                  <a:t> we use path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2</m:t>
                        </m:r>
                      </m:sub>
                    </m:sSub>
                  </m:oMath>
                </a14:m>
                <a:r>
                  <a:rPr lang="en-US" dirty="0">
                    <a:effectLst/>
                    <a:latin typeface="Times New Roman"/>
                    <a:ea typeface="Calibri"/>
                    <a:cs typeface="Arial"/>
                  </a:rPr>
                  <a:t> as the </a:t>
                </a:r>
                <a:r>
                  <a:rPr lang="en-US" dirty="0" err="1">
                    <a:effectLst/>
                    <a:latin typeface="Times New Roman"/>
                    <a:ea typeface="Calibri"/>
                    <a:cs typeface="Arial"/>
                  </a:rPr>
                  <a:t>Amperian</a:t>
                </a:r>
                <a:r>
                  <a:rPr lang="en-US" dirty="0">
                    <a:effectLst/>
                    <a:latin typeface="Times New Roman"/>
                    <a:ea typeface="Calibri"/>
                    <a:cs typeface="Arial"/>
                  </a:rPr>
                  <a:t> path,</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ea typeface="Calibri"/>
                              <a:cs typeface="Times New Roman"/>
                            </a:rPr>
                          </m:ctrlPr>
                        </m:naryPr>
                        <m:sub>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2</m:t>
                              </m:r>
                            </m:sub>
                          </m:sSub>
                        </m:sub>
                        <m:sup/>
                        <m:e>
                          <m:r>
                            <a:rPr lang="en-US" b="1" i="1">
                              <a:effectLst/>
                              <a:latin typeface="Cambria Math"/>
                              <a:ea typeface="Calibri"/>
                              <a:cs typeface="Times New Roman"/>
                            </a:rPr>
                            <m:t>𝐇</m:t>
                          </m:r>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nary>
                        <m:naryPr>
                          <m:limLoc m:val="undOvr"/>
                          <m:subHide m:val="on"/>
                          <m:supHide m:val="on"/>
                          <m:ctrlPr>
                            <a:rPr lang="en-US" i="1">
                              <a:effectLst/>
                              <a:latin typeface="Cambria Math"/>
                              <a:ea typeface="Calibri"/>
                              <a:cs typeface="Times New Roman"/>
                            </a:rPr>
                          </m:ctrlPr>
                        </m:naryPr>
                        <m:sub/>
                        <m:sup/>
                        <m:e>
                          <m:d>
                            <m:dPr>
                              <m:ctrlPr>
                                <a:rPr lang="en-US" i="1">
                                  <a:effectLst/>
                                  <a:latin typeface="Cambria Math"/>
                                  <a:ea typeface="Calibri"/>
                                  <a:cs typeface="Times New Roman"/>
                                </a:rPr>
                              </m:ctrlPr>
                            </m:dPr>
                            <m:e>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r>
                            <a:rPr lang="en-US" i="1">
                              <a:effectLst/>
                              <a:latin typeface="Cambria Math"/>
                              <a:ea typeface="Calibri"/>
                              <a:cs typeface="Times New Roman"/>
                            </a:rPr>
                            <m:t> . </m:t>
                          </m:r>
                          <m:d>
                            <m:dPr>
                              <m:ctrlPr>
                                <a:rPr lang="en-US" i="1">
                                  <a:effectLst/>
                                  <a:latin typeface="Cambria Math"/>
                                  <a:ea typeface="Calibri"/>
                                  <a:cs typeface="Times New Roman"/>
                                </a:rPr>
                              </m:ctrlPr>
                            </m:dPr>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nary>
                        <m:naryPr>
                          <m:limLoc m:val="undOvr"/>
                          <m:subHide m:val="on"/>
                          <m:supHide m:val="on"/>
                          <m:ctrlPr>
                            <a:rPr lang="en-US" i="1">
                              <a:effectLst/>
                              <a:latin typeface="Cambria Math"/>
                              <a:ea typeface="Calibri"/>
                              <a:cs typeface="Times New Roman"/>
                            </a:rPr>
                          </m:ctrlPr>
                        </m:naryPr>
                        <m:sub/>
                        <m:sup/>
                        <m:e>
                          <m:r>
                            <a:rPr lang="en-US" i="1">
                              <a:effectLst/>
                              <a:latin typeface="Cambria Math"/>
                              <a:ea typeface="Calibri"/>
                              <a:cs typeface="Times New Roman"/>
                            </a:rPr>
                            <m:t>𝑑𝑙</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nary>
                        <m:naryPr>
                          <m:limLoc m:val="undOvr"/>
                          <m:subHide m:val="on"/>
                          <m:supHide m:val="on"/>
                          <m:ctrlPr>
                            <a:rPr lang="en-US" i="1">
                              <a:effectLst/>
                              <a:latin typeface="Cambria Math"/>
                              <a:ea typeface="Calibri"/>
                              <a:cs typeface="Times New Roman"/>
                            </a:rPr>
                          </m:ctrlPr>
                        </m:naryPr>
                        <m:sub/>
                        <m:sup/>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e>
                      </m:nary>
                    </m:oMath>
                  </m:oMathPara>
                </a14:m>
                <a:endParaRPr lang="en-US" i="1" dirty="0" smtClean="0">
                  <a:effectLst/>
                  <a:latin typeface="Cambria Math"/>
                  <a:ea typeface="Calibri"/>
                  <a:cs typeface="Times New Roman"/>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 </m:t>
                      </m:r>
                      <m:r>
                        <a:rPr lang="en-US" i="1">
                          <a:effectLst/>
                          <a:latin typeface="Cambria Math"/>
                          <a:ea typeface="Calibri"/>
                          <a:cs typeface="Times New Roman"/>
                        </a:rPr>
                        <m:t>2</m:t>
                      </m:r>
                      <m:r>
                        <a:rPr lang="en-US" i="1">
                          <a:effectLst/>
                          <a:latin typeface="Cambria Math"/>
                          <a:ea typeface="Calibri"/>
                          <a:cs typeface="Times New Roman"/>
                        </a:rPr>
                        <m:t>𝜋𝜌</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r>
                        <a:rPr lang="en-US" i="1">
                          <a:effectLst/>
                          <a:latin typeface="Cambria Math"/>
                          <a:ea typeface="Calibri"/>
                          <a:cs typeface="Times New Roman"/>
                        </a:rPr>
                        <m:t>𝐼</m:t>
                      </m:r>
                    </m:oMath>
                  </m:oMathPara>
                </a14:m>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m:t>
                      </m:r>
                      <m:r>
                        <a:rPr lang="en-US" i="1">
                          <a:effectLst/>
                          <a:latin typeface="Cambria Math"/>
                          <a:ea typeface="Calibri"/>
                          <a:cs typeface="Times New Roman"/>
                        </a:rPr>
                        <m:t>2</m:t>
                      </m:r>
                      <m:r>
                        <a:rPr lang="en-US" i="1">
                          <a:effectLst/>
                          <a:latin typeface="Cambria Math"/>
                          <a:ea typeface="Calibri"/>
                          <a:cs typeface="Times New Roman"/>
                        </a:rPr>
                        <m:t>𝜋𝜌</m:t>
                      </m:r>
                      <m:r>
                        <a:rPr lang="en-US" i="1">
                          <a:effectLst/>
                          <a:latin typeface="Cambria Math"/>
                          <a:ea typeface="Calibri"/>
                          <a:cs typeface="Times New Roman"/>
                        </a:rPr>
                        <m:t>=</m:t>
                      </m:r>
                      <m:r>
                        <a:rPr lang="en-US" i="1">
                          <a:effectLst/>
                          <a:latin typeface="Cambria Math"/>
                          <a:ea typeface="Calibri"/>
                          <a:cs typeface="Times New Roman"/>
                        </a:rPr>
                        <m:t>𝐼</m:t>
                      </m:r>
                      <m:r>
                        <a:rPr lang="en-US" i="1">
                          <a:effectLst/>
                          <a:latin typeface="Cambria Math"/>
                          <a:ea typeface="Calibri"/>
                          <a:cs typeface="Times New Roman"/>
                        </a:rPr>
                        <m:t>        </m:t>
                      </m:r>
                      <m:r>
                        <m:rPr>
                          <m:sty m:val="p"/>
                        </m:rPr>
                        <a:rPr lang="en-US">
                          <a:effectLst/>
                          <a:latin typeface="Cambria Math"/>
                          <a:ea typeface="Calibri"/>
                          <a:cs typeface="Times New Roman"/>
                        </a:rPr>
                        <m:t>or</m:t>
                      </m:r>
                    </m:oMath>
                  </m:oMathPara>
                </a14:m>
                <a:endParaRPr lang="en-US" sz="2800" dirty="0">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r>
                            <a:rPr lang="en-US" i="1">
                              <a:effectLst/>
                              <a:latin typeface="Cambria Math"/>
                              <a:ea typeface="Calibri"/>
                              <a:cs typeface="Times New Roman"/>
                            </a:rPr>
                            <m:t> </m:t>
                          </m:r>
                        </m:num>
                        <m:den>
                          <m:r>
                            <a:rPr lang="en-US" i="1">
                              <a:effectLst/>
                              <a:latin typeface="Cambria Math"/>
                              <a:ea typeface="Calibri"/>
                              <a:cs typeface="Times New Roman"/>
                            </a:rPr>
                            <m:t>2</m:t>
                          </m:r>
                          <m:r>
                            <a:rPr lang="en-US" i="1">
                              <a:effectLst/>
                              <a:latin typeface="Cambria Math"/>
                              <a:ea typeface="Calibri"/>
                              <a:cs typeface="Times New Roman"/>
                            </a:rPr>
                            <m:t>𝜋𝜌</m:t>
                          </m:r>
                        </m:den>
                      </m:f>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45</m:t>
                      </m:r>
                      <m:r>
                        <a:rPr lang="en-US">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Since the </a:t>
                </a:r>
                <a:r>
                  <a:rPr lang="en-US" dirty="0" smtClean="0">
                    <a:effectLst/>
                    <a:latin typeface="Times New Roman"/>
                    <a:ea typeface="Calibri"/>
                    <a:cs typeface="Arial"/>
                  </a:rPr>
                  <a:t>current </a:t>
                </a:r>
                <a14:m>
                  <m:oMath xmlns:m="http://schemas.openxmlformats.org/officeDocument/2006/math">
                    <m:r>
                      <a:rPr lang="en-US" i="1">
                        <a:effectLst/>
                        <a:latin typeface="Cambria Math"/>
                        <a:ea typeface="Calibri"/>
                        <a:cs typeface="Times New Roman"/>
                      </a:rPr>
                      <m:t>𝐼</m:t>
                    </m:r>
                  </m:oMath>
                </a14:m>
                <a:r>
                  <a:rPr lang="en-US" dirty="0">
                    <a:effectLst/>
                    <a:latin typeface="Times New Roman"/>
                    <a:ea typeface="Calibri"/>
                    <a:cs typeface="Arial"/>
                  </a:rPr>
                  <a:t> is enclosed by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2</m:t>
                        </m:r>
                      </m:sub>
                    </m:sSub>
                  </m:oMath>
                </a14:m>
                <a:r>
                  <a:rPr lang="en-US" dirty="0">
                    <a:effectLst/>
                    <a:latin typeface="Times New Roman"/>
                    <a:ea typeface="Calibri"/>
                    <a:cs typeface="Arial"/>
                  </a:rPr>
                  <a:t>. Notice that equation (7.45) is the same as equation (7.14) and it is independent of </a:t>
                </a:r>
                <a14:m>
                  <m:oMath xmlns:m="http://schemas.openxmlformats.org/officeDocument/2006/math">
                    <m:r>
                      <a:rPr lang="en-US" i="1">
                        <a:effectLst/>
                        <a:latin typeface="Cambria Math"/>
                        <a:ea typeface="Calibri"/>
                        <a:cs typeface="Times New Roman"/>
                      </a:rPr>
                      <m:t>𝑎</m:t>
                    </m:r>
                  </m:oMath>
                </a14:m>
                <a:r>
                  <a:rPr lang="en-US" dirty="0">
                    <a:effectLst/>
                    <a:latin typeface="Times New Roman"/>
                    <a:ea typeface="Calibri"/>
                    <a:cs typeface="Arial"/>
                  </a:rPr>
                  <a:t>. </a:t>
                </a:r>
                <a:endParaRPr lang="en-US" sz="2800" dirty="0">
                  <a:ea typeface="Calibri"/>
                  <a:cs typeface="Arial"/>
                </a:endParaRPr>
              </a:p>
              <a:p>
                <a:pPr marL="0" indent="0" algn="just" rtl="0">
                  <a:lnSpc>
                    <a:spcPct val="150000"/>
                  </a:lnSpc>
                  <a:spcAft>
                    <a:spcPts val="0"/>
                  </a:spcAft>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200" r="-1267"/>
                </a:stretch>
              </a:blipFill>
            </p:spPr>
            <p:txBody>
              <a:bodyPr/>
              <a:lstStyle/>
              <a:p>
                <a:r>
                  <a:rPr lang="ar-IQ">
                    <a:noFill/>
                  </a:rPr>
                  <a:t> </a:t>
                </a:r>
              </a:p>
            </p:txBody>
          </p:sp>
        </mc:Fallback>
      </mc:AlternateContent>
    </p:spTree>
    <p:extLst>
      <p:ext uri="{BB962C8B-B14F-4D97-AF65-F5344CB8AC3E}">
        <p14:creationId xmlns:p14="http://schemas.microsoft.com/office/powerpoint/2010/main" val="36913035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marL="0" lvl="0" indent="0" algn="just" rtl="0">
                  <a:lnSpc>
                    <a:spcPct val="150000"/>
                  </a:lnSpc>
                  <a:buNone/>
                </a:pPr>
                <a:r>
                  <a:rPr lang="en-US" dirty="0">
                    <a:latin typeface="Times New Roman"/>
                    <a:ea typeface="Calibri"/>
                    <a:cs typeface="Arial"/>
                  </a:rPr>
                  <a:t>For region </a:t>
                </a:r>
                <a14:m>
                  <m:oMath xmlns:m="http://schemas.openxmlformats.org/officeDocument/2006/math">
                    <m:r>
                      <a:rPr lang="en-US">
                        <a:latin typeface="Cambria Math"/>
                        <a:ea typeface="Calibri"/>
                        <a:cs typeface="Arial"/>
                      </a:rPr>
                      <m:t>𝑏</m:t>
                    </m:r>
                    <m:r>
                      <a:rPr lang="en-US">
                        <a:latin typeface="Cambria Math"/>
                        <a:ea typeface="Calibri"/>
                        <a:cs typeface="Arial"/>
                      </a:rPr>
                      <m:t>≤</m:t>
                    </m:r>
                    <m:r>
                      <a:rPr lang="en-US">
                        <a:latin typeface="Cambria Math"/>
                        <a:ea typeface="Calibri"/>
                        <a:cs typeface="Arial"/>
                      </a:rPr>
                      <m:t>𝜌</m:t>
                    </m:r>
                    <m:r>
                      <a:rPr lang="en-US">
                        <a:latin typeface="Cambria Math"/>
                        <a:ea typeface="Calibri"/>
                        <a:cs typeface="Arial"/>
                      </a:rPr>
                      <m:t>≤</m:t>
                    </m:r>
                    <m:r>
                      <a:rPr lang="en-US">
                        <a:latin typeface="Cambria Math"/>
                        <a:ea typeface="Calibri"/>
                        <a:cs typeface="Arial"/>
                      </a:rPr>
                      <m:t>𝑏</m:t>
                    </m:r>
                    <m:r>
                      <a:rPr lang="en-US">
                        <a:latin typeface="Cambria Math"/>
                        <a:ea typeface="Calibri"/>
                        <a:cs typeface="Arial"/>
                      </a:rPr>
                      <m:t>+</m:t>
                    </m:r>
                    <m:r>
                      <a:rPr lang="en-US">
                        <a:latin typeface="Cambria Math"/>
                        <a:ea typeface="Calibri"/>
                        <a:cs typeface="Arial"/>
                      </a:rPr>
                      <m:t>𝑡</m:t>
                    </m:r>
                  </m:oMath>
                </a14:m>
                <a:r>
                  <a:rPr lang="en-US" dirty="0">
                    <a:latin typeface="Times New Roman"/>
                    <a:ea typeface="Calibri"/>
                    <a:cs typeface="Arial"/>
                  </a:rPr>
                  <a:t>, we use path </a:t>
                </a:r>
                <a14:m>
                  <m:oMath xmlns:m="http://schemas.openxmlformats.org/officeDocument/2006/math">
                    <m:sSub>
                      <m:sSubPr>
                        <m:ctrlPr>
                          <a:rPr lang="en-US" i="1">
                            <a:latin typeface="Cambria Math"/>
                            <a:ea typeface="Calibri"/>
                            <a:cs typeface="Arial"/>
                          </a:rPr>
                        </m:ctrlPr>
                      </m:sSubPr>
                      <m:e>
                        <m:r>
                          <a:rPr lang="en-US">
                            <a:latin typeface="Cambria Math"/>
                            <a:ea typeface="Calibri"/>
                            <a:cs typeface="Arial"/>
                          </a:rPr>
                          <m:t>𝐿</m:t>
                        </m:r>
                      </m:e>
                      <m:sub>
                        <m:r>
                          <a:rPr lang="en-US">
                            <a:latin typeface="Cambria Math"/>
                            <a:ea typeface="Calibri"/>
                            <a:cs typeface="Arial"/>
                          </a:rPr>
                          <m:t>3</m:t>
                        </m:r>
                      </m:sub>
                    </m:sSub>
                  </m:oMath>
                </a14:m>
                <a:r>
                  <a:rPr lang="en-US" dirty="0">
                    <a:latin typeface="Times New Roman"/>
                    <a:ea typeface="Calibri"/>
                    <a:cs typeface="Arial"/>
                  </a:rPr>
                  <a:t> getting</a:t>
                </a:r>
              </a:p>
              <a:p>
                <a:pPr marL="0" lvl="0" indent="0" algn="just" rtl="0">
                  <a:lnSpc>
                    <a:spcPct val="120000"/>
                  </a:lnSpc>
                  <a:buNone/>
                </a:pPr>
                <a14:m>
                  <m:oMathPara xmlns:m="http://schemas.openxmlformats.org/officeDocument/2006/math">
                    <m:oMathParaPr>
                      <m:jc m:val="centerGroup"/>
                    </m:oMathParaPr>
                    <m:oMath xmlns:m="http://schemas.openxmlformats.org/officeDocument/2006/math">
                      <m:nary>
                        <m:naryPr>
                          <m:chr m:val="∮"/>
                          <m:limLoc m:val="undOvr"/>
                          <m:ctrlPr>
                            <a:rPr lang="en-US" i="1">
                              <a:latin typeface="Cambria Math"/>
                              <a:ea typeface="Calibri"/>
                              <a:cs typeface="Arial"/>
                            </a:rPr>
                          </m:ctrlPr>
                        </m:naryPr>
                        <m:sub>
                          <m:sSub>
                            <m:sSubPr>
                              <m:ctrlPr>
                                <a:rPr lang="en-US" i="1">
                                  <a:latin typeface="Cambria Math"/>
                                  <a:ea typeface="Calibri"/>
                                  <a:cs typeface="Arial"/>
                                </a:rPr>
                              </m:ctrlPr>
                            </m:sSubPr>
                            <m:e>
                              <m:r>
                                <a:rPr lang="en-US">
                                  <a:latin typeface="Cambria Math"/>
                                  <a:ea typeface="Calibri"/>
                                  <a:cs typeface="Arial"/>
                                </a:rPr>
                                <m:t>𝐿</m:t>
                              </m:r>
                            </m:e>
                            <m:sub>
                              <m:r>
                                <a:rPr lang="en-US">
                                  <a:latin typeface="Cambria Math"/>
                                  <a:ea typeface="Calibri"/>
                                  <a:cs typeface="Arial"/>
                                </a:rPr>
                                <m:t>3</m:t>
                              </m:r>
                            </m:sub>
                          </m:sSub>
                        </m:sub>
                        <m:sup/>
                        <m:e>
                          <m:r>
                            <a:rPr lang="en-US">
                              <a:latin typeface="Cambria Math"/>
                              <a:ea typeface="Calibri"/>
                              <a:cs typeface="Arial"/>
                            </a:rPr>
                            <m:t>𝐇</m:t>
                          </m:r>
                          <m:r>
                            <a:rPr lang="en-US">
                              <a:latin typeface="Cambria Math"/>
                              <a:ea typeface="Calibri"/>
                              <a:cs typeface="Arial"/>
                            </a:rPr>
                            <m:t> .  </m:t>
                          </m:r>
                          <m:r>
                            <a:rPr lang="en-US">
                              <a:latin typeface="Cambria Math"/>
                              <a:ea typeface="Calibri"/>
                              <a:cs typeface="Arial"/>
                            </a:rPr>
                            <m:t>𝑑</m:t>
                          </m:r>
                          <m:r>
                            <a:rPr lang="en-US">
                              <a:latin typeface="Cambria Math"/>
                              <a:ea typeface="Calibri"/>
                              <a:cs typeface="Arial"/>
                            </a:rPr>
                            <m:t>𝐋</m:t>
                          </m:r>
                        </m:e>
                      </m:nary>
                      <m:r>
                        <a:rPr lang="en-US">
                          <a:latin typeface="Cambria Math"/>
                          <a:ea typeface="Calibri"/>
                          <a:cs typeface="Arial"/>
                        </a:rPr>
                        <m:t>=</m:t>
                      </m:r>
                      <m:sSub>
                        <m:sSubPr>
                          <m:ctrlPr>
                            <a:rPr lang="en-US" i="1">
                              <a:latin typeface="Cambria Math"/>
                              <a:ea typeface="Calibri"/>
                              <a:cs typeface="Arial"/>
                            </a:rPr>
                          </m:ctrlPr>
                        </m:sSubPr>
                        <m:e>
                          <m:r>
                            <a:rPr lang="en-US">
                              <a:latin typeface="Cambria Math"/>
                              <a:ea typeface="Calibri"/>
                              <a:cs typeface="Arial"/>
                            </a:rPr>
                            <m:t>𝐻</m:t>
                          </m:r>
                        </m:e>
                        <m:sub>
                          <m:r>
                            <a:rPr lang="en-US">
                              <a:latin typeface="Cambria Math"/>
                              <a:ea typeface="Calibri"/>
                              <a:cs typeface="Arial"/>
                            </a:rPr>
                            <m:t>𝜙</m:t>
                          </m:r>
                        </m:sub>
                      </m:sSub>
                      <m:r>
                        <a:rPr lang="en-US">
                          <a:latin typeface="Cambria Math"/>
                          <a:ea typeface="Calibri"/>
                          <a:cs typeface="Arial"/>
                        </a:rPr>
                        <m:t>.</m:t>
                      </m:r>
                      <m:r>
                        <a:rPr lang="en-US">
                          <a:latin typeface="Cambria Math"/>
                          <a:ea typeface="Calibri"/>
                          <a:cs typeface="Arial"/>
                        </a:rPr>
                        <m:t>2</m:t>
                      </m:r>
                      <m:r>
                        <a:rPr lang="en-US">
                          <a:latin typeface="Cambria Math"/>
                          <a:ea typeface="Calibri"/>
                          <a:cs typeface="Arial"/>
                        </a:rPr>
                        <m:t>𝜋𝜙</m:t>
                      </m:r>
                      <m:r>
                        <a:rPr lang="en-US">
                          <a:latin typeface="Cambria Math"/>
                          <a:ea typeface="Calibri"/>
                          <a:cs typeface="Arial"/>
                        </a:rPr>
                        <m:t>=</m:t>
                      </m:r>
                      <m:sSub>
                        <m:sSubPr>
                          <m:ctrlPr>
                            <a:rPr lang="en-US" i="1">
                              <a:latin typeface="Cambria Math"/>
                              <a:ea typeface="Calibri"/>
                              <a:cs typeface="Arial"/>
                            </a:rPr>
                          </m:ctrlPr>
                        </m:sSubPr>
                        <m:e>
                          <m:r>
                            <a:rPr lang="en-US">
                              <a:latin typeface="Cambria Math"/>
                              <a:ea typeface="Calibri"/>
                              <a:cs typeface="Arial"/>
                            </a:rPr>
                            <m:t>𝐼</m:t>
                          </m:r>
                        </m:e>
                        <m:sub>
                          <m:r>
                            <a:rPr lang="en-US">
                              <a:latin typeface="Cambria Math"/>
                              <a:ea typeface="Calibri"/>
                              <a:cs typeface="Arial"/>
                            </a:rPr>
                            <m:t>𝑒𝑛𝑐</m:t>
                          </m:r>
                        </m:sub>
                      </m:sSub>
                      <m:r>
                        <a:rPr lang="en-US">
                          <a:latin typeface="Cambria Math"/>
                          <a:ea typeface="Calibri"/>
                          <a:cs typeface="Arial"/>
                        </a:rPr>
                        <m:t>           (</m:t>
                      </m:r>
                      <m:r>
                        <a:rPr lang="en-US">
                          <a:latin typeface="Cambria Math"/>
                          <a:ea typeface="Calibri"/>
                          <a:cs typeface="Arial"/>
                        </a:rPr>
                        <m:t>7</m:t>
                      </m:r>
                      <m:r>
                        <a:rPr lang="en-US">
                          <a:latin typeface="Cambria Math"/>
                          <a:ea typeface="Calibri"/>
                          <a:cs typeface="Arial"/>
                        </a:rPr>
                        <m:t>.</m:t>
                      </m:r>
                      <m:r>
                        <a:rPr lang="en-US">
                          <a:latin typeface="Cambria Math"/>
                          <a:ea typeface="Calibri"/>
                          <a:cs typeface="Arial"/>
                        </a:rPr>
                        <m:t>46</m:t>
                      </m:r>
                      <m:r>
                        <a:rPr lang="en-US">
                          <a:latin typeface="Cambria Math"/>
                          <a:ea typeface="Calibri"/>
                          <a:cs typeface="Arial"/>
                        </a:rPr>
                        <m:t>)</m:t>
                      </m:r>
                    </m:oMath>
                  </m:oMathPara>
                </a14:m>
                <a:endParaRPr lang="en-US" dirty="0">
                  <a:latin typeface="Times New Roman"/>
                  <a:ea typeface="Calibri"/>
                  <a:cs typeface="Arial"/>
                </a:endParaRPr>
              </a:p>
              <a:p>
                <a:pPr marL="0" lvl="0" indent="0" algn="just" rtl="0">
                  <a:lnSpc>
                    <a:spcPct val="120000"/>
                  </a:lnSpc>
                  <a:buNone/>
                </a:pPr>
                <a:r>
                  <a:rPr lang="en-US" dirty="0">
                    <a:latin typeface="Times New Roman"/>
                    <a:ea typeface="Calibri"/>
                    <a:cs typeface="Arial"/>
                  </a:rPr>
                  <a:t>where</a:t>
                </a:r>
              </a:p>
              <a:p>
                <a:pPr marL="0" lvl="0" indent="0">
                  <a:buNone/>
                </a:pPr>
                <a14:m>
                  <m:oMathPara xmlns:m="http://schemas.openxmlformats.org/officeDocument/2006/math">
                    <m:oMathParaPr>
                      <m:jc m:val="center"/>
                    </m:oMathParaPr>
                    <m:oMath xmlns:m="http://schemas.openxmlformats.org/officeDocument/2006/math">
                      <m:sSub>
                        <m:sSubPr>
                          <m:ctrlPr>
                            <a:rPr lang="en-US" i="1">
                              <a:latin typeface="Cambria Math"/>
                              <a:ea typeface="Calibri"/>
                              <a:cs typeface="Arial"/>
                            </a:rPr>
                          </m:ctrlPr>
                        </m:sSubPr>
                        <m:e>
                          <m:r>
                            <a:rPr lang="en-US">
                              <a:latin typeface="Cambria Math"/>
                              <a:ea typeface="Calibri"/>
                              <a:cs typeface="Arial"/>
                            </a:rPr>
                            <m:t>𝐼</m:t>
                          </m:r>
                        </m:e>
                        <m:sub>
                          <m:r>
                            <a:rPr lang="en-US">
                              <a:latin typeface="Cambria Math"/>
                              <a:ea typeface="Calibri"/>
                              <a:cs typeface="Arial"/>
                            </a:rPr>
                            <m:t>𝑒𝑛𝑐</m:t>
                          </m:r>
                        </m:sub>
                      </m:sSub>
                      <m:r>
                        <a:rPr lang="en-US">
                          <a:latin typeface="Cambria Math"/>
                          <a:ea typeface="Calibri"/>
                          <a:cs typeface="Arial"/>
                        </a:rPr>
                        <m:t>=</m:t>
                      </m:r>
                      <m:r>
                        <a:rPr lang="en-US">
                          <a:latin typeface="Cambria Math"/>
                          <a:ea typeface="Calibri"/>
                          <a:cs typeface="Arial"/>
                        </a:rPr>
                        <m:t>𝐼</m:t>
                      </m:r>
                      <m:r>
                        <a:rPr lang="en-US">
                          <a:latin typeface="Cambria Math"/>
                          <a:ea typeface="Calibri"/>
                          <a:cs typeface="Arial"/>
                        </a:rPr>
                        <m:t>+</m:t>
                      </m:r>
                      <m:nary>
                        <m:naryPr>
                          <m:limLoc m:val="undOvr"/>
                          <m:ctrlPr>
                            <a:rPr lang="en-US" i="1">
                              <a:latin typeface="Cambria Math"/>
                              <a:ea typeface="Calibri"/>
                              <a:cs typeface="Arial"/>
                            </a:rPr>
                          </m:ctrlPr>
                        </m:naryPr>
                        <m:sub>
                          <m:r>
                            <a:rPr lang="en-US">
                              <a:latin typeface="Cambria Math"/>
                              <a:ea typeface="Calibri"/>
                              <a:cs typeface="Arial"/>
                            </a:rPr>
                            <m:t>𝑠</m:t>
                          </m:r>
                        </m:sub>
                        <m:sup/>
                        <m:e>
                          <m:acc>
                            <m:accPr>
                              <m:chr m:val="⃑"/>
                              <m:ctrlPr>
                                <a:rPr lang="en-US" i="1">
                                  <a:latin typeface="Cambria Math"/>
                                  <a:ea typeface="Calibri"/>
                                  <a:cs typeface="Arial"/>
                                </a:rPr>
                              </m:ctrlPr>
                            </m:accPr>
                            <m:e>
                              <m:r>
                                <a:rPr lang="en-US">
                                  <a:latin typeface="Cambria Math"/>
                                  <a:ea typeface="Calibri"/>
                                  <a:cs typeface="Arial"/>
                                </a:rPr>
                                <m:t>𝙹</m:t>
                              </m:r>
                            </m:e>
                          </m:acc>
                          <m:r>
                            <a:rPr lang="en-US">
                              <a:latin typeface="Cambria Math"/>
                              <a:ea typeface="Calibri"/>
                              <a:cs typeface="Arial"/>
                            </a:rPr>
                            <m:t> .  </m:t>
                          </m:r>
                          <m:r>
                            <a:rPr lang="en-US">
                              <a:latin typeface="Cambria Math"/>
                              <a:ea typeface="Calibri"/>
                              <a:cs typeface="Arial"/>
                            </a:rPr>
                            <m:t>𝑑</m:t>
                          </m:r>
                          <m:r>
                            <a:rPr lang="en-US">
                              <a:latin typeface="Cambria Math"/>
                              <a:ea typeface="Calibri"/>
                              <a:cs typeface="Arial"/>
                            </a:rPr>
                            <m:t>𝐒</m:t>
                          </m:r>
                        </m:e>
                      </m:nary>
                    </m:oMath>
                  </m:oMathPara>
                </a14:m>
                <a:endParaRPr lang="en-US" dirty="0">
                  <a:latin typeface="Times New Roman"/>
                  <a:ea typeface="Calibri"/>
                  <a:cs typeface="Arial"/>
                </a:endParaRPr>
              </a:p>
              <a:p>
                <a:pPr marL="0" indent="0" algn="just" rtl="0">
                  <a:lnSpc>
                    <a:spcPct val="150000"/>
                  </a:lnSpc>
                  <a:spcAft>
                    <a:spcPts val="0"/>
                  </a:spcAft>
                  <a:buNone/>
                </a:pPr>
                <a14:m>
                  <m:oMath xmlns:m="http://schemas.openxmlformats.org/officeDocument/2006/math">
                    <m:acc>
                      <m:accPr>
                        <m:chr m:val="⃑"/>
                        <m:ctrlPr>
                          <a:rPr lang="en-US" i="1">
                            <a:latin typeface="Cambria Math"/>
                            <a:ea typeface="Calibri"/>
                            <a:cs typeface="Times New Roman"/>
                          </a:rPr>
                        </m:ctrlPr>
                      </m:accPr>
                      <m:e>
                        <m:r>
                          <a:rPr lang="en-US" i="1">
                            <a:effectLst/>
                            <a:latin typeface="Cambria Math"/>
                            <a:ea typeface="Calibri"/>
                            <a:cs typeface="Times New Roman"/>
                          </a:rPr>
                          <m:t>𝙹</m:t>
                        </m:r>
                      </m:e>
                    </m:acc>
                  </m:oMath>
                </a14:m>
                <a:r>
                  <a:rPr lang="en-US" dirty="0">
                    <a:effectLst/>
                    <a:latin typeface="Times New Roman"/>
                    <a:ea typeface="Calibri"/>
                    <a:cs typeface="Arial"/>
                  </a:rPr>
                  <a:t> is the current density of the outer conductor and is along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m:t>
                        </m:r>
                        <m:r>
                          <a:rPr lang="en-US" b="1" i="1">
                            <a:effectLst/>
                            <a:latin typeface="Cambria Math"/>
                            <a:ea typeface="Calibri"/>
                            <a:cs typeface="Times New Roman"/>
                          </a:rPr>
                          <m:t>𝐚</m:t>
                        </m:r>
                      </m:e>
                      <m:sub>
                        <m:r>
                          <a:rPr lang="en-US" i="1">
                            <a:effectLst/>
                            <a:latin typeface="Cambria Math"/>
                            <a:ea typeface="Calibri"/>
                            <a:cs typeface="Times New Roman"/>
                          </a:rPr>
                          <m:t>𝑧</m:t>
                        </m:r>
                      </m:sub>
                    </m:sSub>
                  </m:oMath>
                </a14:m>
                <a:r>
                  <a:rPr lang="en-US" dirty="0">
                    <a:effectLst/>
                    <a:latin typeface="Times New Roman"/>
                    <a:ea typeface="Calibri"/>
                    <a:cs typeface="Arial"/>
                  </a:rPr>
                  <a:t> that is,</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d>
                            <m:dPr>
                              <m:begChr m:val="["/>
                              <m:endChr m:val="]"/>
                              <m:ctrlPr>
                                <a:rPr lang="en-US" i="1">
                                  <a:effectLst/>
                                  <a:latin typeface="Cambria Math"/>
                                  <a:ea typeface="Calibri"/>
                                  <a:cs typeface="Times New Roman"/>
                                </a:rPr>
                              </m:ctrlPr>
                            </m:dPr>
                            <m:e>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𝑏</m:t>
                                      </m:r>
                                      <m:r>
                                        <a:rPr lang="en-US" i="1">
                                          <a:effectLst/>
                                          <a:latin typeface="Cambria Math"/>
                                          <a:ea typeface="Calibri"/>
                                          <a:cs typeface="Times New Roman"/>
                                        </a:rPr>
                                        <m:t>+</m:t>
                                      </m:r>
                                      <m:r>
                                        <a:rPr lang="en-US" i="1">
                                          <a:effectLst/>
                                          <a:latin typeface="Cambria Math"/>
                                          <a:ea typeface="Calibri"/>
                                          <a:cs typeface="Times New Roman"/>
                                        </a:rPr>
                                        <m:t>𝑡</m:t>
                                      </m:r>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𝑏</m:t>
                                  </m:r>
                                </m:e>
                                <m:sup>
                                  <m:r>
                                    <a:rPr lang="en-US" i="1">
                                      <a:effectLst/>
                                      <a:latin typeface="Cambria Math"/>
                                      <a:ea typeface="Calibri"/>
                                      <a:cs typeface="Times New Roman"/>
                                    </a:rPr>
                                    <m:t>2</m:t>
                                  </m:r>
                                </m:sup>
                              </m:sSup>
                            </m:e>
                          </m:d>
                        </m:den>
                      </m:f>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oMath>
                  </m:oMathPara>
                </a14:m>
                <a:endParaRPr lang="en-US" sz="2800" dirty="0">
                  <a:ea typeface="Calibri"/>
                  <a:cs typeface="Arial"/>
                </a:endParaRPr>
              </a:p>
              <a:p>
                <a:pPr marL="0" indent="0" algn="just" rtl="0">
                  <a:lnSpc>
                    <a:spcPct val="120000"/>
                  </a:lnSpc>
                  <a:spcAft>
                    <a:spcPts val="0"/>
                  </a:spcAft>
                  <a:buNone/>
                </a:pPr>
                <a:r>
                  <a:rPr lang="en-US" dirty="0">
                    <a:effectLst/>
                    <a:latin typeface="Times New Roman"/>
                    <a:ea typeface="Calibri"/>
                    <a:cs typeface="Arial"/>
                  </a:rPr>
                  <a:t>Thus</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r>
                        <a:rPr lang="en-US" i="1">
                          <a:effectLst/>
                          <a:latin typeface="Cambria Math"/>
                          <a:ea typeface="Calibri"/>
                          <a:cs typeface="Times New Roman"/>
                        </a:rPr>
                        <m:t>𝐼</m:t>
                      </m:r>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𝜋</m:t>
                          </m:r>
                          <m:d>
                            <m:dPr>
                              <m:begChr m:val="["/>
                              <m:endChr m:val="]"/>
                              <m:ctrlPr>
                                <a:rPr lang="en-US" i="1">
                                  <a:effectLst/>
                                  <a:latin typeface="Cambria Math"/>
                                  <a:ea typeface="Calibri"/>
                                  <a:cs typeface="Times New Roman"/>
                                </a:rPr>
                              </m:ctrlPr>
                            </m:dPr>
                            <m:e>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𝑏</m:t>
                                      </m:r>
                                      <m:r>
                                        <a:rPr lang="en-US" i="1">
                                          <a:effectLst/>
                                          <a:latin typeface="Cambria Math"/>
                                          <a:ea typeface="Calibri"/>
                                          <a:cs typeface="Times New Roman"/>
                                        </a:rPr>
                                        <m:t>+</m:t>
                                      </m:r>
                                      <m:r>
                                        <a:rPr lang="en-US" i="1">
                                          <a:effectLst/>
                                          <a:latin typeface="Cambria Math"/>
                                          <a:ea typeface="Calibri"/>
                                          <a:cs typeface="Times New Roman"/>
                                        </a:rPr>
                                        <m:t>𝑡</m:t>
                                      </m:r>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𝑏</m:t>
                                  </m:r>
                                </m:e>
                                <m:sup>
                                  <m:r>
                                    <a:rPr lang="en-US" i="1">
                                      <a:effectLst/>
                                      <a:latin typeface="Cambria Math"/>
                                      <a:ea typeface="Calibri"/>
                                      <a:cs typeface="Times New Roman"/>
                                    </a:rPr>
                                    <m:t>2</m:t>
                                  </m:r>
                                </m:sup>
                              </m:sSup>
                            </m:e>
                          </m:d>
                        </m:den>
                      </m:f>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0</m:t>
                          </m:r>
                        </m:sub>
                        <m:sup>
                          <m:r>
                            <a:rPr lang="en-US" i="1">
                              <a:effectLst/>
                              <a:latin typeface="Cambria Math"/>
                              <a:ea typeface="Calibri"/>
                              <a:cs typeface="Times New Roman"/>
                            </a:rPr>
                            <m:t>2</m:t>
                          </m:r>
                          <m:r>
                            <a:rPr lang="en-US" i="1">
                              <a:effectLst/>
                              <a:latin typeface="Cambria Math"/>
                              <a:ea typeface="Calibri"/>
                              <a:cs typeface="Times New Roman"/>
                            </a:rPr>
                            <m:t>𝜋</m:t>
                          </m:r>
                        </m:sup>
                        <m:e>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𝜌</m:t>
                              </m:r>
                              <m:r>
                                <a:rPr lang="en-US" i="1">
                                  <a:effectLst/>
                                  <a:latin typeface="Cambria Math"/>
                                  <a:ea typeface="Calibri"/>
                                  <a:cs typeface="Times New Roman"/>
                                </a:rPr>
                                <m:t>=</m:t>
                              </m:r>
                              <m:r>
                                <a:rPr lang="en-US" i="1">
                                  <a:effectLst/>
                                  <a:latin typeface="Cambria Math"/>
                                  <a:ea typeface="Calibri"/>
                                  <a:cs typeface="Times New Roman"/>
                                </a:rPr>
                                <m:t>𝑏</m:t>
                              </m:r>
                            </m:sub>
                            <m:sup>
                              <m:r>
                                <a:rPr lang="en-US" i="1">
                                  <a:effectLst/>
                                  <a:latin typeface="Cambria Math"/>
                                  <a:ea typeface="Calibri"/>
                                  <a:cs typeface="Times New Roman"/>
                                </a:rPr>
                                <m:t>𝜌</m:t>
                              </m:r>
                            </m:sup>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𝑑</m:t>
                              </m:r>
                              <m:r>
                                <a:rPr lang="en-US" i="1">
                                  <a:effectLst/>
                                  <a:latin typeface="Cambria Math"/>
                                  <a:ea typeface="Calibri"/>
                                  <a:cs typeface="Times New Roman"/>
                                </a:rPr>
                                <m:t>𝜌</m:t>
                              </m:r>
                            </m:e>
                          </m:nary>
                        </m:e>
                      </m:nary>
                      <m:r>
                        <a:rPr lang="en-US" i="1">
                          <a:effectLst/>
                          <a:latin typeface="Cambria Math"/>
                          <a:ea typeface="Calibri"/>
                          <a:cs typeface="Times New Roman"/>
                        </a:rPr>
                        <m:t>=</m:t>
                      </m:r>
                      <m:r>
                        <a:rPr lang="en-US" i="1">
                          <a:effectLst/>
                          <a:latin typeface="Cambria Math"/>
                          <a:ea typeface="Calibri"/>
                          <a:cs typeface="Times New Roman"/>
                        </a:rPr>
                        <m:t>𝐼</m:t>
                      </m:r>
                      <m:d>
                        <m:dPr>
                          <m:begChr m:val="["/>
                          <m:endChr m:val="]"/>
                          <m:ctrlPr>
                            <a:rPr lang="en-US" i="1">
                              <a:effectLst/>
                              <a:latin typeface="Cambria Math"/>
                              <a:ea typeface="Calibri"/>
                              <a:cs typeface="Times New Roman"/>
                            </a:rPr>
                          </m:ctrlPr>
                        </m:dPr>
                        <m:e>
                          <m:r>
                            <a:rPr lang="en-US" i="1">
                              <a:effectLst/>
                              <a:latin typeface="Cambria Math"/>
                              <a:ea typeface="Calibri"/>
                              <a:cs typeface="Times New Roman"/>
                            </a:rPr>
                            <m:t>1</m:t>
                          </m:r>
                          <m:r>
                            <a:rPr lang="en-US" i="1">
                              <a:effectLst/>
                              <a:latin typeface="Cambria Math"/>
                              <a:ea typeface="Calibri"/>
                              <a:cs typeface="Times New Roman"/>
                            </a:rPr>
                            <m:t>−</m:t>
                          </m:r>
                          <m:f>
                            <m:fPr>
                              <m:ctrlPr>
                                <a:rPr lang="en-US" i="1">
                                  <a:effectLst/>
                                  <a:latin typeface="Cambria Math"/>
                                  <a:ea typeface="Calibri"/>
                                  <a:cs typeface="Times New Roman"/>
                                </a:rPr>
                              </m:ctrlPr>
                            </m:fPr>
                            <m:num>
                              <m:sSup>
                                <m:sSupPr>
                                  <m:ctrlPr>
                                    <a:rPr lang="en-US" i="1">
                                      <a:effectLst/>
                                      <a:latin typeface="Cambria Math"/>
                                      <a:ea typeface="Calibri"/>
                                      <a:cs typeface="Times New Roman"/>
                                    </a:rPr>
                                  </m:ctrlPr>
                                </m:sSupPr>
                                <m:e>
                                  <m:r>
                                    <a:rPr lang="en-US" i="1">
                                      <a:effectLst/>
                                      <a:latin typeface="Cambria Math"/>
                                      <a:ea typeface="Calibri"/>
                                      <a:cs typeface="Times New Roman"/>
                                    </a:rPr>
                                    <m:t>𝜌</m:t>
                                  </m:r>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𝑏</m:t>
                                  </m:r>
                                </m:e>
                                <m:sup>
                                  <m:r>
                                    <a:rPr lang="en-US" i="1">
                                      <a:effectLst/>
                                      <a:latin typeface="Cambria Math"/>
                                      <a:ea typeface="Calibri"/>
                                      <a:cs typeface="Times New Roman"/>
                                    </a:rPr>
                                    <m:t>2</m:t>
                                  </m:r>
                                </m:sup>
                              </m:sSup>
                            </m:num>
                            <m:den>
                              <m:sSup>
                                <m:sSupPr>
                                  <m:ctrlPr>
                                    <a:rPr lang="en-US" i="1">
                                      <a:effectLst/>
                                      <a:latin typeface="Cambria Math"/>
                                      <a:ea typeface="Calibri"/>
                                      <a:cs typeface="Times New Roman"/>
                                    </a:rPr>
                                  </m:ctrlPr>
                                </m:sSupPr>
                                <m:e>
                                  <m:r>
                                    <a:rPr lang="en-US" i="1">
                                      <a:effectLst/>
                                      <a:latin typeface="Cambria Math"/>
                                      <a:ea typeface="Calibri"/>
                                      <a:cs typeface="Times New Roman"/>
                                    </a:rPr>
                                    <m:t>𝑡</m:t>
                                  </m:r>
                                </m:e>
                                <m:sup>
                                  <m:r>
                                    <a:rPr lang="en-US" i="1">
                                      <a:effectLst/>
                                      <a:latin typeface="Cambria Math"/>
                                      <a:ea typeface="Calibri"/>
                                      <a:cs typeface="Times New Roman"/>
                                    </a:rPr>
                                    <m:t>2</m:t>
                                  </m:r>
                                </m:sup>
                              </m:sSup>
                              <m:r>
                                <a:rPr lang="en-US" i="1">
                                  <a:effectLst/>
                                  <a:latin typeface="Cambria Math"/>
                                  <a:ea typeface="Calibri"/>
                                  <a:cs typeface="Times New Roman"/>
                                </a:rPr>
                                <m:t>+</m:t>
                              </m:r>
                              <m:r>
                                <a:rPr lang="en-US" i="1">
                                  <a:effectLst/>
                                  <a:latin typeface="Cambria Math"/>
                                  <a:ea typeface="Calibri"/>
                                  <a:cs typeface="Times New Roman"/>
                                </a:rPr>
                                <m:t>2</m:t>
                              </m:r>
                              <m:r>
                                <a:rPr lang="en-US" i="1">
                                  <a:effectLst/>
                                  <a:latin typeface="Cambria Math"/>
                                  <a:ea typeface="Calibri"/>
                                  <a:cs typeface="Times New Roman"/>
                                </a:rPr>
                                <m:t>𝑏𝑡</m:t>
                              </m:r>
                            </m:den>
                          </m:f>
                        </m:e>
                      </m:d>
                    </m:oMath>
                  </m:oMathPara>
                </a14:m>
                <a:endParaRPr lang="en-US" sz="2800" dirty="0">
                  <a:ea typeface="Calibri"/>
                  <a:cs typeface="Arial"/>
                </a:endParaRPr>
              </a:p>
              <a:p>
                <a:pPr marL="0" lvl="0" indent="0" algn="l">
                  <a:buNone/>
                </a:pP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a:stretch>
              </a:blipFill>
            </p:spPr>
            <p:txBody>
              <a:bodyPr/>
              <a:lstStyle/>
              <a:p>
                <a:r>
                  <a:rPr lang="ar-IQ">
                    <a:noFill/>
                  </a:rPr>
                  <a:t> </a:t>
                </a:r>
              </a:p>
            </p:txBody>
          </p:sp>
        </mc:Fallback>
      </mc:AlternateContent>
    </p:spTree>
    <p:extLst>
      <p:ext uri="{BB962C8B-B14F-4D97-AF65-F5344CB8AC3E}">
        <p14:creationId xmlns:p14="http://schemas.microsoft.com/office/powerpoint/2010/main" val="376665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50000"/>
                  </a:lnSpc>
                  <a:spcAft>
                    <a:spcPts val="1000"/>
                  </a:spcAft>
                  <a:buNone/>
                </a:pPr>
                <a:r>
                  <a:rPr lang="en-US" dirty="0" smtClean="0">
                    <a:latin typeface="Times New Roman"/>
                    <a:ea typeface="Calibri"/>
                    <a:cs typeface="Arial"/>
                  </a:rPr>
                  <a:t>Substituting this in equation (7.46), we have</a:t>
                </a:r>
                <a:endParaRPr lang="en-US" sz="2800" dirty="0">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r>
                            <a:rPr lang="en-US" i="1">
                              <a:effectLst/>
                              <a:latin typeface="Cambria Math"/>
                              <a:ea typeface="Calibri"/>
                              <a:cs typeface="Times New Roman"/>
                            </a:rPr>
                            <m:t> </m:t>
                          </m:r>
                        </m:num>
                        <m:den>
                          <m:r>
                            <a:rPr lang="en-US" i="1">
                              <a:effectLst/>
                              <a:latin typeface="Cambria Math"/>
                              <a:ea typeface="Calibri"/>
                              <a:cs typeface="Times New Roman"/>
                            </a:rPr>
                            <m:t>2</m:t>
                          </m:r>
                          <m:r>
                            <a:rPr lang="en-US" i="1">
                              <a:effectLst/>
                              <a:latin typeface="Cambria Math"/>
                              <a:ea typeface="Calibri"/>
                              <a:cs typeface="Times New Roman"/>
                            </a:rPr>
                            <m:t>𝜋</m:t>
                          </m:r>
                          <m:r>
                            <a:rPr lang="en-US" i="1">
                              <a:effectLst/>
                              <a:latin typeface="Cambria Math"/>
                              <a:ea typeface="Calibri"/>
                              <a:cs typeface="Times New Roman"/>
                            </a:rPr>
                            <m:t> </m:t>
                          </m:r>
                          <m:r>
                            <a:rPr lang="en-US" i="1">
                              <a:effectLst/>
                              <a:latin typeface="Cambria Math"/>
                              <a:ea typeface="Calibri"/>
                              <a:cs typeface="Times New Roman"/>
                            </a:rPr>
                            <m:t>𝜌</m:t>
                          </m:r>
                        </m:den>
                      </m:f>
                      <m:d>
                        <m:dPr>
                          <m:begChr m:val="["/>
                          <m:endChr m:val="]"/>
                          <m:ctrlPr>
                            <a:rPr lang="en-US" i="1">
                              <a:effectLst/>
                              <a:latin typeface="Cambria Math"/>
                              <a:ea typeface="Calibri"/>
                              <a:cs typeface="Times New Roman"/>
                            </a:rPr>
                          </m:ctrlPr>
                        </m:dPr>
                        <m:e>
                          <m:r>
                            <a:rPr lang="en-US" i="1">
                              <a:effectLst/>
                              <a:latin typeface="Cambria Math"/>
                              <a:ea typeface="Calibri"/>
                              <a:cs typeface="Times New Roman"/>
                            </a:rPr>
                            <m:t>1</m:t>
                          </m:r>
                          <m:r>
                            <a:rPr lang="en-US" i="1">
                              <a:effectLst/>
                              <a:latin typeface="Cambria Math"/>
                              <a:ea typeface="Calibri"/>
                              <a:cs typeface="Times New Roman"/>
                            </a:rPr>
                            <m:t>−</m:t>
                          </m:r>
                          <m:f>
                            <m:fPr>
                              <m:ctrlPr>
                                <a:rPr lang="en-US" i="1">
                                  <a:effectLst/>
                                  <a:latin typeface="Cambria Math"/>
                                  <a:ea typeface="Calibri"/>
                                  <a:cs typeface="Times New Roman"/>
                                </a:rPr>
                              </m:ctrlPr>
                            </m:fPr>
                            <m:num>
                              <m:sSup>
                                <m:sSupPr>
                                  <m:ctrlPr>
                                    <a:rPr lang="en-US" i="1">
                                      <a:effectLst/>
                                      <a:latin typeface="Cambria Math"/>
                                      <a:ea typeface="Calibri"/>
                                      <a:cs typeface="Times New Roman"/>
                                    </a:rPr>
                                  </m:ctrlPr>
                                </m:sSupPr>
                                <m:e>
                                  <m:r>
                                    <a:rPr lang="en-US" i="1">
                                      <a:effectLst/>
                                      <a:latin typeface="Cambria Math"/>
                                      <a:ea typeface="Calibri"/>
                                      <a:cs typeface="Times New Roman"/>
                                    </a:rPr>
                                    <m:t>𝜌</m:t>
                                  </m:r>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𝑏</m:t>
                                  </m:r>
                                </m:e>
                                <m:sup>
                                  <m:r>
                                    <a:rPr lang="en-US" i="1">
                                      <a:effectLst/>
                                      <a:latin typeface="Cambria Math"/>
                                      <a:ea typeface="Calibri"/>
                                      <a:cs typeface="Times New Roman"/>
                                    </a:rPr>
                                    <m:t>2</m:t>
                                  </m:r>
                                </m:sup>
                              </m:sSup>
                            </m:num>
                            <m:den>
                              <m:sSup>
                                <m:sSupPr>
                                  <m:ctrlPr>
                                    <a:rPr lang="en-US" i="1">
                                      <a:effectLst/>
                                      <a:latin typeface="Cambria Math"/>
                                      <a:ea typeface="Calibri"/>
                                      <a:cs typeface="Times New Roman"/>
                                    </a:rPr>
                                  </m:ctrlPr>
                                </m:sSupPr>
                                <m:e>
                                  <m:r>
                                    <a:rPr lang="en-US" i="1">
                                      <a:effectLst/>
                                      <a:latin typeface="Cambria Math"/>
                                      <a:ea typeface="Calibri"/>
                                      <a:cs typeface="Times New Roman"/>
                                    </a:rPr>
                                    <m:t>𝑡</m:t>
                                  </m:r>
                                </m:e>
                                <m:sup>
                                  <m:r>
                                    <a:rPr lang="en-US" i="1">
                                      <a:effectLst/>
                                      <a:latin typeface="Cambria Math"/>
                                      <a:ea typeface="Calibri"/>
                                      <a:cs typeface="Times New Roman"/>
                                    </a:rPr>
                                    <m:t>2</m:t>
                                  </m:r>
                                </m:sup>
                              </m:sSup>
                              <m:r>
                                <a:rPr lang="en-US" i="1">
                                  <a:effectLst/>
                                  <a:latin typeface="Cambria Math"/>
                                  <a:ea typeface="Calibri"/>
                                  <a:cs typeface="Times New Roman"/>
                                </a:rPr>
                                <m:t>+</m:t>
                              </m:r>
                              <m:r>
                                <a:rPr lang="en-US" i="1">
                                  <a:effectLst/>
                                  <a:latin typeface="Cambria Math"/>
                                  <a:ea typeface="Calibri"/>
                                  <a:cs typeface="Times New Roman"/>
                                </a:rPr>
                                <m:t>2</m:t>
                              </m:r>
                              <m:r>
                                <a:rPr lang="en-US" i="1">
                                  <a:effectLst/>
                                  <a:latin typeface="Cambria Math"/>
                                  <a:ea typeface="Calibri"/>
                                  <a:cs typeface="Times New Roman"/>
                                </a:rPr>
                                <m:t>𝑏𝑡</m:t>
                              </m:r>
                            </m:den>
                          </m:f>
                        </m:e>
                      </m:d>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47</m:t>
                      </m:r>
                      <m:r>
                        <a:rPr lang="en-US">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For region </a:t>
                </a:r>
                <a14:m>
                  <m:oMath xmlns:m="http://schemas.openxmlformats.org/officeDocument/2006/math">
                    <m:r>
                      <a:rPr lang="en-US" i="1">
                        <a:effectLst/>
                        <a:latin typeface="Cambria Math"/>
                        <a:ea typeface="Calibri"/>
                        <a:cs typeface="Times New Roman"/>
                      </a:rPr>
                      <m:t>𝜌</m:t>
                    </m:r>
                    <m:r>
                      <a:rPr lang="en-US" i="1">
                        <a:effectLst/>
                        <a:latin typeface="Cambria Math"/>
                        <a:ea typeface="Calibri"/>
                        <a:cs typeface="Times New Roman"/>
                      </a:rPr>
                      <m:t>≥</m:t>
                    </m:r>
                    <m:r>
                      <a:rPr lang="en-US" i="1">
                        <a:effectLst/>
                        <a:latin typeface="Cambria Math"/>
                        <a:ea typeface="Calibri"/>
                        <a:cs typeface="Times New Roman"/>
                      </a:rPr>
                      <m:t>𝑏</m:t>
                    </m:r>
                    <m:r>
                      <a:rPr lang="en-US" i="1">
                        <a:effectLst/>
                        <a:latin typeface="Cambria Math"/>
                        <a:ea typeface="Calibri"/>
                        <a:cs typeface="Times New Roman"/>
                      </a:rPr>
                      <m:t>+</m:t>
                    </m:r>
                    <m:r>
                      <a:rPr lang="en-US" i="1">
                        <a:effectLst/>
                        <a:latin typeface="Cambria Math"/>
                        <a:ea typeface="Calibri"/>
                        <a:cs typeface="Times New Roman"/>
                      </a:rPr>
                      <m:t>𝑡</m:t>
                    </m:r>
                  </m:oMath>
                </a14:m>
                <a:r>
                  <a:rPr lang="en-US" dirty="0">
                    <a:effectLst/>
                    <a:latin typeface="Times New Roman"/>
                    <a:ea typeface="Calibri"/>
                    <a:cs typeface="Arial"/>
                  </a:rPr>
                  <a:t>, we use path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4</m:t>
                        </m:r>
                      </m:sub>
                    </m:sSub>
                  </m:oMath>
                </a14:m>
                <a:r>
                  <a:rPr lang="en-US" dirty="0">
                    <a:effectLst/>
                    <a:latin typeface="Times New Roman"/>
                    <a:ea typeface="Calibri"/>
                    <a:cs typeface="Arial"/>
                  </a:rPr>
                  <a:t>, getting</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ea typeface="Calibri"/>
                              <a:cs typeface="Times New Roman"/>
                            </a:rPr>
                          </m:ctrlPr>
                        </m:naryPr>
                        <m:sub>
                          <m:sSub>
                            <m:sSubPr>
                              <m:ctrlPr>
                                <a:rPr lang="en-US" i="1">
                                  <a:effectLst/>
                                  <a:latin typeface="Cambria Math"/>
                                  <a:ea typeface="Calibri"/>
                                  <a:cs typeface="Times New Roman"/>
                                </a:rPr>
                              </m:ctrlPr>
                            </m:sSubPr>
                            <m:e>
                              <m:r>
                                <a:rPr lang="en-US" i="1">
                                  <a:effectLst/>
                                  <a:latin typeface="Cambria Math"/>
                                  <a:ea typeface="Calibri"/>
                                  <a:cs typeface="Times New Roman"/>
                                </a:rPr>
                                <m:t>𝐿</m:t>
                              </m:r>
                            </m:e>
                            <m:sub>
                              <m:r>
                                <a:rPr lang="en-US" i="1">
                                  <a:effectLst/>
                                  <a:latin typeface="Cambria Math"/>
                                  <a:ea typeface="Calibri"/>
                                  <a:cs typeface="Times New Roman"/>
                                </a:rPr>
                                <m:t>4</m:t>
                              </m:r>
                            </m:sub>
                          </m:sSub>
                        </m:sub>
                        <m:sup/>
                        <m:e>
                          <m:r>
                            <a:rPr lang="en-US" b="1" i="1">
                              <a:effectLst/>
                              <a:latin typeface="Cambria Math"/>
                              <a:ea typeface="Calibri"/>
                              <a:cs typeface="Times New Roman"/>
                            </a:rPr>
                            <m:t>𝐇</m:t>
                          </m:r>
                          <m:r>
                            <a:rPr lang="en-US" i="1">
                              <a:effectLst/>
                              <a:latin typeface="Cambria Math"/>
                              <a:ea typeface="Calibri"/>
                              <a:cs typeface="Times New Roman"/>
                            </a:rPr>
                            <m:t> .  </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r>
                        <a:rPr lang="en-US" i="1">
                          <a:effectLst/>
                          <a:latin typeface="Cambria Math"/>
                          <a:ea typeface="Calibri"/>
                          <a:cs typeface="Times New Roman"/>
                        </a:rPr>
                        <m:t>𝐼</m:t>
                      </m:r>
                      <m:r>
                        <a:rPr lang="en-US" i="1">
                          <a:effectLst/>
                          <a:latin typeface="Cambria Math"/>
                          <a:ea typeface="Calibri"/>
                          <a:cs typeface="Times New Roman"/>
                        </a:rPr>
                        <m:t>−</m:t>
                      </m:r>
                      <m:r>
                        <a:rPr lang="en-US" i="1">
                          <a:effectLst/>
                          <a:latin typeface="Cambria Math"/>
                          <a:ea typeface="Calibri"/>
                          <a:cs typeface="Times New Roman"/>
                        </a:rPr>
                        <m:t>𝐼</m:t>
                      </m:r>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m:rPr>
                          <m:sty m:val="p"/>
                        </m:rPr>
                        <a:rPr lang="en-US">
                          <a:effectLst/>
                          <a:latin typeface="Cambria Math"/>
                          <a:ea typeface="Calibri"/>
                          <a:cs typeface="Times New Roman"/>
                        </a:rPr>
                        <m:t>or</m:t>
                      </m:r>
                    </m:oMath>
                  </m:oMathPara>
                </a14:m>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48</m:t>
                      </m:r>
                      <m:r>
                        <a:rPr lang="en-US">
                          <a:effectLst/>
                          <a:latin typeface="Cambria Math"/>
                          <a:ea typeface="Calibri"/>
                          <a:cs typeface="Times New Roman"/>
                        </a:rPr>
                        <m:t>)</m:t>
                      </m:r>
                    </m:oMath>
                  </m:oMathPara>
                </a14:m>
                <a:endParaRPr lang="en-US" sz="2800" dirty="0">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p:spTree>
    <p:extLst>
      <p:ext uri="{BB962C8B-B14F-4D97-AF65-F5344CB8AC3E}">
        <p14:creationId xmlns:p14="http://schemas.microsoft.com/office/powerpoint/2010/main" val="4532349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lvl="0" indent="0" algn="just" rtl="0">
                  <a:lnSpc>
                    <a:spcPct val="150000"/>
                  </a:lnSpc>
                  <a:spcAft>
                    <a:spcPts val="1000"/>
                  </a:spcAft>
                  <a:buNone/>
                </a:pPr>
                <a:r>
                  <a:rPr lang="en-US" sz="2800" dirty="0">
                    <a:solidFill>
                      <a:prstClr val="black"/>
                    </a:solidFill>
                    <a:latin typeface="Times New Roman"/>
                    <a:ea typeface="Calibri"/>
                    <a:cs typeface="Arial"/>
                  </a:rPr>
                  <a:t>Putting equation (7.44) to (7.48) together gives</a:t>
                </a:r>
                <a:endParaRPr lang="en-US" sz="2800" dirty="0">
                  <a:solidFill>
                    <a:prstClr val="black"/>
                  </a:solidFill>
                  <a:ea typeface="Calibri"/>
                  <a:cs typeface="Arial"/>
                </a:endParaRPr>
              </a:p>
              <a:p>
                <a:pPr marL="0" lvl="0" indent="0">
                  <a:buNone/>
                </a:pPr>
                <a14:m>
                  <m:oMathPara xmlns:m="http://schemas.openxmlformats.org/officeDocument/2006/math">
                    <m:oMathParaPr>
                      <m:jc m:val="centerGroup"/>
                    </m:oMathParaPr>
                    <m:oMath xmlns:m="http://schemas.openxmlformats.org/officeDocument/2006/math">
                      <m:r>
                        <a:rPr lang="en-US" sz="2800" b="1" i="1">
                          <a:solidFill>
                            <a:prstClr val="black"/>
                          </a:solidFill>
                          <a:latin typeface="Cambria Math"/>
                          <a:ea typeface="Calibri"/>
                          <a:cs typeface="Times New Roman"/>
                        </a:rPr>
                        <m:t>𝐇</m:t>
                      </m:r>
                      <m:r>
                        <a:rPr lang="en-US" sz="2800" i="1">
                          <a:solidFill>
                            <a:prstClr val="black"/>
                          </a:solidFill>
                          <a:latin typeface="Cambria Math"/>
                          <a:ea typeface="Calibri"/>
                          <a:cs typeface="Times New Roman"/>
                        </a:rPr>
                        <m:t>=</m:t>
                      </m:r>
                      <m:d>
                        <m:dPr>
                          <m:begChr m:val="{"/>
                          <m:endChr m:val=""/>
                          <m:ctrlPr>
                            <a:rPr lang="en-US" sz="2800" i="1">
                              <a:solidFill>
                                <a:prstClr val="black"/>
                              </a:solidFill>
                              <a:latin typeface="Cambria Math"/>
                              <a:cs typeface="Times New Roman"/>
                            </a:rPr>
                          </m:ctrlPr>
                        </m:dPr>
                        <m:e>
                          <m:eqArr>
                            <m:eqArrPr>
                              <m:ctrlPr>
                                <a:rPr lang="en-US" sz="2800" i="1">
                                  <a:solidFill>
                                    <a:prstClr val="black"/>
                                  </a:solidFill>
                                  <a:latin typeface="Cambria Math"/>
                                  <a:cs typeface="Times New Roman"/>
                                </a:rPr>
                              </m:ctrlPr>
                            </m:eqArrPr>
                            <m:e>
                              <m:f>
                                <m:fPr>
                                  <m:ctrlPr>
                                    <a:rPr lang="en-US" sz="2800" i="1">
                                      <a:solidFill>
                                        <a:prstClr val="black"/>
                                      </a:solidFill>
                                      <a:latin typeface="Cambria Math"/>
                                      <a:cs typeface="Times New Roman"/>
                                    </a:rPr>
                                  </m:ctrlPr>
                                </m:fPr>
                                <m:num>
                                  <m:r>
                                    <a:rPr lang="en-US" sz="2800" i="1">
                                      <a:solidFill>
                                        <a:prstClr val="black"/>
                                      </a:solidFill>
                                      <a:latin typeface="Cambria Math"/>
                                      <a:ea typeface="Calibri"/>
                                      <a:cs typeface="Times New Roman"/>
                                    </a:rPr>
                                    <m:t>𝐼</m:t>
                                  </m:r>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𝜌</m:t>
                                  </m:r>
                                </m:num>
                                <m:den>
                                  <m:sSup>
                                    <m:sSupPr>
                                      <m:ctrlPr>
                                        <a:rPr lang="en-US" sz="2800" i="1">
                                          <a:solidFill>
                                            <a:prstClr val="black"/>
                                          </a:solidFill>
                                          <a:latin typeface="Cambria Math"/>
                                          <a:cs typeface="Times New Roman"/>
                                        </a:rPr>
                                      </m:ctrlPr>
                                    </m:sSupPr>
                                    <m:e>
                                      <m:r>
                                        <a:rPr lang="en-US" sz="2800" i="1">
                                          <a:solidFill>
                                            <a:prstClr val="black"/>
                                          </a:solidFill>
                                          <a:latin typeface="Cambria Math"/>
                                          <a:ea typeface="Calibri"/>
                                          <a:cs typeface="Times New Roman"/>
                                        </a:rPr>
                                        <m:t>2</m:t>
                                      </m:r>
                                      <m:r>
                                        <a:rPr lang="en-US" sz="2800" i="1">
                                          <a:solidFill>
                                            <a:prstClr val="black"/>
                                          </a:solidFill>
                                          <a:latin typeface="Cambria Math"/>
                                          <a:ea typeface="Calibri"/>
                                          <a:cs typeface="Times New Roman"/>
                                        </a:rPr>
                                        <m:t>𝜋</m:t>
                                      </m:r>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𝑎</m:t>
                                      </m:r>
                                    </m:e>
                                    <m:sup>
                                      <m:r>
                                        <a:rPr lang="en-US" sz="2800" i="1">
                                          <a:solidFill>
                                            <a:prstClr val="black"/>
                                          </a:solidFill>
                                          <a:latin typeface="Cambria Math"/>
                                          <a:ea typeface="Calibri"/>
                                          <a:cs typeface="Times New Roman"/>
                                        </a:rPr>
                                        <m:t>2</m:t>
                                      </m:r>
                                    </m:sup>
                                  </m:sSup>
                                </m:den>
                              </m:f>
                              <m:r>
                                <a:rPr lang="en-US" sz="2800" i="1">
                                  <a:solidFill>
                                    <a:prstClr val="black"/>
                                  </a:solidFill>
                                  <a:latin typeface="Cambria Math"/>
                                  <a:ea typeface="Calibri"/>
                                  <a:cs typeface="Times New Roman"/>
                                </a:rPr>
                                <m:t> </m:t>
                              </m:r>
                              <m:sSub>
                                <m:sSubPr>
                                  <m:ctrlPr>
                                    <a:rPr lang="en-US" sz="2800" i="1">
                                      <a:solidFill>
                                        <a:prstClr val="black"/>
                                      </a:solidFill>
                                      <a:latin typeface="Cambria Math"/>
                                      <a:cs typeface="Times New Roman"/>
                                    </a:rPr>
                                  </m:ctrlPr>
                                </m:sSubPr>
                                <m:e>
                                  <m:r>
                                    <a:rPr lang="en-US" sz="2800" b="1" i="1">
                                      <a:solidFill>
                                        <a:prstClr val="black"/>
                                      </a:solidFill>
                                      <a:latin typeface="Cambria Math"/>
                                      <a:ea typeface="Calibri"/>
                                      <a:cs typeface="Times New Roman"/>
                                    </a:rPr>
                                    <m:t>𝐚</m:t>
                                  </m:r>
                                </m:e>
                                <m:sub>
                                  <m:r>
                                    <a:rPr lang="en-US" sz="2800" i="1">
                                      <a:solidFill>
                                        <a:prstClr val="black"/>
                                      </a:solidFill>
                                      <a:latin typeface="Cambria Math"/>
                                      <a:ea typeface="Calibri"/>
                                      <a:cs typeface="Times New Roman"/>
                                    </a:rPr>
                                    <m:t>𝜙</m:t>
                                  </m:r>
                                </m:sub>
                              </m:sSub>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0</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𝜌</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𝑎</m:t>
                              </m:r>
                            </m:e>
                            <m:e/>
                            <m:e>
                              <m:f>
                                <m:fPr>
                                  <m:ctrlPr>
                                    <a:rPr lang="en-US" sz="2800" i="1">
                                      <a:solidFill>
                                        <a:prstClr val="black"/>
                                      </a:solidFill>
                                      <a:latin typeface="Cambria Math"/>
                                      <a:cs typeface="Times New Roman"/>
                                    </a:rPr>
                                  </m:ctrlPr>
                                </m:fPr>
                                <m:num>
                                  <m:r>
                                    <a:rPr lang="en-US" sz="2800" i="1">
                                      <a:solidFill>
                                        <a:prstClr val="black"/>
                                      </a:solidFill>
                                      <a:latin typeface="Cambria Math"/>
                                      <a:ea typeface="Calibri"/>
                                      <a:cs typeface="Times New Roman"/>
                                    </a:rPr>
                                    <m:t>𝐼</m:t>
                                  </m:r>
                                  <m:r>
                                    <a:rPr lang="en-US" sz="2800" i="1">
                                      <a:solidFill>
                                        <a:prstClr val="black"/>
                                      </a:solidFill>
                                      <a:latin typeface="Cambria Math"/>
                                      <a:ea typeface="Calibri"/>
                                      <a:cs typeface="Times New Roman"/>
                                    </a:rPr>
                                    <m:t> </m:t>
                                  </m:r>
                                </m:num>
                                <m:den>
                                  <m:r>
                                    <a:rPr lang="en-US" sz="2800" i="1">
                                      <a:solidFill>
                                        <a:prstClr val="black"/>
                                      </a:solidFill>
                                      <a:latin typeface="Cambria Math"/>
                                      <a:ea typeface="Calibri"/>
                                      <a:cs typeface="Times New Roman"/>
                                    </a:rPr>
                                    <m:t>2</m:t>
                                  </m:r>
                                  <m:r>
                                    <a:rPr lang="en-US" sz="2800" i="1">
                                      <a:solidFill>
                                        <a:prstClr val="black"/>
                                      </a:solidFill>
                                      <a:latin typeface="Cambria Math"/>
                                      <a:ea typeface="Calibri"/>
                                      <a:cs typeface="Times New Roman"/>
                                    </a:rPr>
                                    <m:t>𝜋</m:t>
                                  </m:r>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𝜌</m:t>
                                  </m:r>
                                </m:den>
                              </m:f>
                              <m:r>
                                <a:rPr lang="en-US" sz="2800" i="1">
                                  <a:solidFill>
                                    <a:prstClr val="black"/>
                                  </a:solidFill>
                                  <a:latin typeface="Cambria Math"/>
                                  <a:ea typeface="Calibri"/>
                                  <a:cs typeface="Times New Roman"/>
                                </a:rPr>
                                <m:t> </m:t>
                              </m:r>
                              <m:sSub>
                                <m:sSubPr>
                                  <m:ctrlPr>
                                    <a:rPr lang="en-US" sz="2800" i="1">
                                      <a:solidFill>
                                        <a:prstClr val="black"/>
                                      </a:solidFill>
                                      <a:latin typeface="Cambria Math"/>
                                      <a:cs typeface="Times New Roman"/>
                                    </a:rPr>
                                  </m:ctrlPr>
                                </m:sSubPr>
                                <m:e>
                                  <m:r>
                                    <a:rPr lang="en-US" sz="2800" b="1" i="1">
                                      <a:solidFill>
                                        <a:prstClr val="black"/>
                                      </a:solidFill>
                                      <a:latin typeface="Cambria Math"/>
                                      <a:ea typeface="Calibri"/>
                                      <a:cs typeface="Times New Roman"/>
                                    </a:rPr>
                                    <m:t>𝐚</m:t>
                                  </m:r>
                                </m:e>
                                <m:sub>
                                  <m:r>
                                    <a:rPr lang="en-US" sz="2800" i="1">
                                      <a:solidFill>
                                        <a:prstClr val="black"/>
                                      </a:solidFill>
                                      <a:latin typeface="Cambria Math"/>
                                      <a:ea typeface="Calibri"/>
                                      <a:cs typeface="Times New Roman"/>
                                    </a:rPr>
                                    <m:t>𝜙</m:t>
                                  </m:r>
                                </m:sub>
                              </m:sSub>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𝑎</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𝜌</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𝑏</m:t>
                              </m:r>
                            </m:e>
                            <m:e/>
                            <m:e>
                              <m:f>
                                <m:fPr>
                                  <m:ctrlPr>
                                    <a:rPr lang="en-US" sz="2800" i="1">
                                      <a:solidFill>
                                        <a:prstClr val="black"/>
                                      </a:solidFill>
                                      <a:latin typeface="Cambria Math"/>
                                      <a:cs typeface="Times New Roman"/>
                                    </a:rPr>
                                  </m:ctrlPr>
                                </m:fPr>
                                <m:num>
                                  <m:r>
                                    <a:rPr lang="en-US" sz="2800" i="1">
                                      <a:solidFill>
                                        <a:prstClr val="black"/>
                                      </a:solidFill>
                                      <a:latin typeface="Cambria Math"/>
                                      <a:ea typeface="Calibri"/>
                                      <a:cs typeface="Times New Roman"/>
                                    </a:rPr>
                                    <m:t>𝐼</m:t>
                                  </m:r>
                                  <m:r>
                                    <a:rPr lang="en-US" sz="2800" i="1">
                                      <a:solidFill>
                                        <a:prstClr val="black"/>
                                      </a:solidFill>
                                      <a:latin typeface="Cambria Math"/>
                                      <a:ea typeface="Calibri"/>
                                      <a:cs typeface="Times New Roman"/>
                                    </a:rPr>
                                    <m:t> </m:t>
                                  </m:r>
                                </m:num>
                                <m:den>
                                  <m:r>
                                    <a:rPr lang="en-US" sz="2800" i="1">
                                      <a:solidFill>
                                        <a:prstClr val="black"/>
                                      </a:solidFill>
                                      <a:latin typeface="Cambria Math"/>
                                      <a:ea typeface="Calibri"/>
                                      <a:cs typeface="Times New Roman"/>
                                    </a:rPr>
                                    <m:t>2</m:t>
                                  </m:r>
                                  <m:r>
                                    <a:rPr lang="en-US" sz="2800" i="1">
                                      <a:solidFill>
                                        <a:prstClr val="black"/>
                                      </a:solidFill>
                                      <a:latin typeface="Cambria Math"/>
                                      <a:ea typeface="Calibri"/>
                                      <a:cs typeface="Times New Roman"/>
                                    </a:rPr>
                                    <m:t>𝜋</m:t>
                                  </m:r>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𝜌</m:t>
                                  </m:r>
                                </m:den>
                              </m:f>
                              <m:d>
                                <m:dPr>
                                  <m:begChr m:val="["/>
                                  <m:endChr m:val="]"/>
                                  <m:ctrlPr>
                                    <a:rPr lang="en-US" sz="2800" i="1">
                                      <a:solidFill>
                                        <a:prstClr val="black"/>
                                      </a:solidFill>
                                      <a:latin typeface="Cambria Math"/>
                                      <a:cs typeface="Times New Roman"/>
                                    </a:rPr>
                                  </m:ctrlPr>
                                </m:dPr>
                                <m:e>
                                  <m:r>
                                    <a:rPr lang="en-US" sz="2800" i="1">
                                      <a:solidFill>
                                        <a:prstClr val="black"/>
                                      </a:solidFill>
                                      <a:latin typeface="Cambria Math"/>
                                      <a:ea typeface="Calibri"/>
                                      <a:cs typeface="Times New Roman"/>
                                    </a:rPr>
                                    <m:t>1</m:t>
                                  </m:r>
                                  <m:r>
                                    <a:rPr lang="en-US" sz="2800" i="1">
                                      <a:solidFill>
                                        <a:prstClr val="black"/>
                                      </a:solidFill>
                                      <a:latin typeface="Cambria Math"/>
                                      <a:ea typeface="Calibri"/>
                                      <a:cs typeface="Times New Roman"/>
                                    </a:rPr>
                                    <m:t>−</m:t>
                                  </m:r>
                                  <m:f>
                                    <m:fPr>
                                      <m:ctrlPr>
                                        <a:rPr lang="en-US" sz="2800" i="1">
                                          <a:solidFill>
                                            <a:prstClr val="black"/>
                                          </a:solidFill>
                                          <a:latin typeface="Cambria Math"/>
                                          <a:cs typeface="Times New Roman"/>
                                        </a:rPr>
                                      </m:ctrlPr>
                                    </m:fPr>
                                    <m:num>
                                      <m:sSup>
                                        <m:sSupPr>
                                          <m:ctrlPr>
                                            <a:rPr lang="en-US" sz="2800" i="1">
                                              <a:solidFill>
                                                <a:prstClr val="black"/>
                                              </a:solidFill>
                                              <a:latin typeface="Cambria Math"/>
                                              <a:cs typeface="Times New Roman"/>
                                            </a:rPr>
                                          </m:ctrlPr>
                                        </m:sSupPr>
                                        <m:e>
                                          <m:r>
                                            <a:rPr lang="en-US" sz="2800" i="1">
                                              <a:solidFill>
                                                <a:prstClr val="black"/>
                                              </a:solidFill>
                                              <a:latin typeface="Cambria Math"/>
                                              <a:ea typeface="Calibri"/>
                                              <a:cs typeface="Times New Roman"/>
                                            </a:rPr>
                                            <m:t>𝜌</m:t>
                                          </m:r>
                                        </m:e>
                                        <m:sup>
                                          <m:r>
                                            <a:rPr lang="en-US" sz="2800" i="1">
                                              <a:solidFill>
                                                <a:prstClr val="black"/>
                                              </a:solidFill>
                                              <a:latin typeface="Cambria Math"/>
                                              <a:ea typeface="Calibri"/>
                                              <a:cs typeface="Times New Roman"/>
                                            </a:rPr>
                                            <m:t>2</m:t>
                                          </m:r>
                                        </m:sup>
                                      </m:sSup>
                                      <m:r>
                                        <a:rPr lang="en-US" sz="2800" i="1">
                                          <a:solidFill>
                                            <a:prstClr val="black"/>
                                          </a:solidFill>
                                          <a:latin typeface="Cambria Math"/>
                                          <a:ea typeface="Calibri"/>
                                          <a:cs typeface="Times New Roman"/>
                                        </a:rPr>
                                        <m:t>−</m:t>
                                      </m:r>
                                      <m:sSup>
                                        <m:sSupPr>
                                          <m:ctrlPr>
                                            <a:rPr lang="en-US" sz="2800" i="1">
                                              <a:solidFill>
                                                <a:prstClr val="black"/>
                                              </a:solidFill>
                                              <a:latin typeface="Cambria Math"/>
                                              <a:cs typeface="Times New Roman"/>
                                            </a:rPr>
                                          </m:ctrlPr>
                                        </m:sSupPr>
                                        <m:e>
                                          <m:r>
                                            <a:rPr lang="en-US" sz="2800" i="1">
                                              <a:solidFill>
                                                <a:prstClr val="black"/>
                                              </a:solidFill>
                                              <a:latin typeface="Cambria Math"/>
                                              <a:ea typeface="Calibri"/>
                                              <a:cs typeface="Times New Roman"/>
                                            </a:rPr>
                                            <m:t>𝑏</m:t>
                                          </m:r>
                                        </m:e>
                                        <m:sup>
                                          <m:r>
                                            <a:rPr lang="en-US" sz="2800" i="1">
                                              <a:solidFill>
                                                <a:prstClr val="black"/>
                                              </a:solidFill>
                                              <a:latin typeface="Cambria Math"/>
                                              <a:ea typeface="Calibri"/>
                                              <a:cs typeface="Times New Roman"/>
                                            </a:rPr>
                                            <m:t>2</m:t>
                                          </m:r>
                                        </m:sup>
                                      </m:sSup>
                                    </m:num>
                                    <m:den>
                                      <m:sSup>
                                        <m:sSupPr>
                                          <m:ctrlPr>
                                            <a:rPr lang="en-US" sz="2800" i="1">
                                              <a:solidFill>
                                                <a:prstClr val="black"/>
                                              </a:solidFill>
                                              <a:latin typeface="Cambria Math"/>
                                              <a:cs typeface="Times New Roman"/>
                                            </a:rPr>
                                          </m:ctrlPr>
                                        </m:sSupPr>
                                        <m:e>
                                          <m:r>
                                            <a:rPr lang="en-US" sz="2800" i="1">
                                              <a:solidFill>
                                                <a:prstClr val="black"/>
                                              </a:solidFill>
                                              <a:latin typeface="Cambria Math"/>
                                              <a:ea typeface="Calibri"/>
                                              <a:cs typeface="Times New Roman"/>
                                            </a:rPr>
                                            <m:t>𝑡</m:t>
                                          </m:r>
                                        </m:e>
                                        <m:sup>
                                          <m:r>
                                            <a:rPr lang="en-US" sz="2800" i="1">
                                              <a:solidFill>
                                                <a:prstClr val="black"/>
                                              </a:solidFill>
                                              <a:latin typeface="Cambria Math"/>
                                              <a:ea typeface="Calibri"/>
                                              <a:cs typeface="Times New Roman"/>
                                            </a:rPr>
                                            <m:t>2</m:t>
                                          </m:r>
                                        </m:sup>
                                      </m:sSup>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2</m:t>
                                      </m:r>
                                      <m:r>
                                        <a:rPr lang="en-US" sz="2800" i="1">
                                          <a:solidFill>
                                            <a:prstClr val="black"/>
                                          </a:solidFill>
                                          <a:latin typeface="Cambria Math"/>
                                          <a:ea typeface="Calibri"/>
                                          <a:cs typeface="Times New Roman"/>
                                        </a:rPr>
                                        <m:t>𝑏𝑡</m:t>
                                      </m:r>
                                    </m:den>
                                  </m:f>
                                </m:e>
                              </m:d>
                              <m:r>
                                <a:rPr lang="en-US" sz="2800" i="1">
                                  <a:solidFill>
                                    <a:prstClr val="black"/>
                                  </a:solidFill>
                                  <a:latin typeface="Cambria Math"/>
                                  <a:ea typeface="Calibri"/>
                                  <a:cs typeface="Times New Roman"/>
                                </a:rPr>
                                <m:t> </m:t>
                              </m:r>
                              <m:sSub>
                                <m:sSubPr>
                                  <m:ctrlPr>
                                    <a:rPr lang="en-US" sz="2800" i="1">
                                      <a:solidFill>
                                        <a:prstClr val="black"/>
                                      </a:solidFill>
                                      <a:latin typeface="Cambria Math"/>
                                      <a:cs typeface="Times New Roman"/>
                                    </a:rPr>
                                  </m:ctrlPr>
                                </m:sSubPr>
                                <m:e>
                                  <m:r>
                                    <a:rPr lang="en-US" sz="2800" b="1" i="1">
                                      <a:solidFill>
                                        <a:prstClr val="black"/>
                                      </a:solidFill>
                                      <a:latin typeface="Cambria Math"/>
                                      <a:ea typeface="Calibri"/>
                                      <a:cs typeface="Times New Roman"/>
                                    </a:rPr>
                                    <m:t>𝐚</m:t>
                                  </m:r>
                                </m:e>
                                <m:sub>
                                  <m:r>
                                    <a:rPr lang="en-US" sz="2800" i="1">
                                      <a:solidFill>
                                        <a:prstClr val="black"/>
                                      </a:solidFill>
                                      <a:latin typeface="Cambria Math"/>
                                      <a:ea typeface="Calibri"/>
                                      <a:cs typeface="Times New Roman"/>
                                    </a:rPr>
                                    <m:t>𝜙</m:t>
                                  </m:r>
                                </m:sub>
                              </m:sSub>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𝑏</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𝜌</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𝑏</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𝑡</m:t>
                              </m:r>
                              <m:r>
                                <a:rPr lang="en-US" sz="2800" i="1">
                                  <a:solidFill>
                                    <a:prstClr val="black"/>
                                  </a:solidFill>
                                  <a:latin typeface="Cambria Math"/>
                                  <a:ea typeface="Calibri"/>
                                  <a:cs typeface="Times New Roman"/>
                                </a:rPr>
                                <m:t> </m:t>
                              </m:r>
                            </m:e>
                            <m:e/>
                            <m:e>
                              <m:r>
                                <a:rPr lang="en-US" sz="2800" i="1">
                                  <a:solidFill>
                                    <a:prstClr val="black"/>
                                  </a:solidFill>
                                  <a:latin typeface="Cambria Math"/>
                                  <a:ea typeface="Calibri"/>
                                  <a:cs typeface="Times New Roman"/>
                                </a:rPr>
                                <m:t>0</m:t>
                              </m:r>
                              <m:r>
                                <a:rPr lang="en-US" sz="2800" i="1">
                                  <a:solidFill>
                                    <a:prstClr val="black"/>
                                  </a:solidFill>
                                  <a:latin typeface="Cambria Math"/>
                                  <a:ea typeface="Calibri"/>
                                  <a:cs typeface="Times New Roman"/>
                                </a:rPr>
                                <m:t>                                                   </m:t>
                              </m:r>
                              <m:r>
                                <a:rPr lang="en-US" sz="2800" i="1">
                                  <a:solidFill>
                                    <a:prstClr val="black"/>
                                  </a:solidFill>
                                  <a:latin typeface="Cambria Math"/>
                                  <a:ea typeface="Calibri"/>
                                  <a:cs typeface="Times New Roman"/>
                                </a:rPr>
                                <m:t>𝜌</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𝑏</m:t>
                              </m:r>
                              <m:r>
                                <a:rPr lang="en-US" sz="2800" i="1">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𝑡</m:t>
                              </m:r>
                            </m:e>
                          </m:eqArr>
                        </m:e>
                      </m:d>
                      <m:r>
                        <a:rPr lang="en-US" sz="2800" i="1">
                          <a:solidFill>
                            <a:prstClr val="black"/>
                          </a:solidFill>
                          <a:latin typeface="Cambria Math"/>
                          <a:ea typeface="Calibri"/>
                          <a:cs typeface="Times New Roman"/>
                        </a:rPr>
                        <m:t> </m:t>
                      </m:r>
                      <m:r>
                        <a:rPr lang="en-US" sz="2800">
                          <a:solidFill>
                            <a:prstClr val="black"/>
                          </a:solidFill>
                          <a:latin typeface="Cambria Math"/>
                          <a:ea typeface="Calibri"/>
                          <a:cs typeface="Times New Roman"/>
                        </a:rPr>
                        <m:t>(</m:t>
                      </m:r>
                      <m:r>
                        <a:rPr lang="en-US" sz="2800">
                          <a:solidFill>
                            <a:prstClr val="black"/>
                          </a:solidFill>
                          <a:latin typeface="Cambria Math"/>
                          <a:ea typeface="Calibri"/>
                          <a:cs typeface="Times New Roman"/>
                        </a:rPr>
                        <m:t>7</m:t>
                      </m:r>
                      <m:r>
                        <a:rPr lang="en-US" sz="2800">
                          <a:solidFill>
                            <a:prstClr val="black"/>
                          </a:solidFill>
                          <a:latin typeface="Cambria Math"/>
                          <a:ea typeface="Calibri"/>
                          <a:cs typeface="Times New Roman"/>
                        </a:rPr>
                        <m:t>.</m:t>
                      </m:r>
                      <m:r>
                        <a:rPr lang="en-US" sz="2800">
                          <a:solidFill>
                            <a:prstClr val="black"/>
                          </a:solidFill>
                          <a:latin typeface="Cambria Math"/>
                          <a:ea typeface="Calibri"/>
                          <a:cs typeface="Times New Roman"/>
                        </a:rPr>
                        <m:t>49</m:t>
                      </m:r>
                      <m:r>
                        <a:rPr lang="en-US" sz="2800">
                          <a:solidFill>
                            <a:prstClr val="black"/>
                          </a:solidFill>
                          <a:latin typeface="Cambria Math"/>
                          <a:ea typeface="Calibri"/>
                          <a:cs typeface="Times New Roman"/>
                        </a:rPr>
                        <m:t>)</m:t>
                      </m:r>
                      <m:r>
                        <a:rPr lang="en-US" sz="2800" i="1">
                          <a:solidFill>
                            <a:prstClr val="black"/>
                          </a:solidFill>
                          <a:latin typeface="Cambria Math"/>
                          <a:ea typeface="Calibri"/>
                          <a:cs typeface="Times New Roman"/>
                        </a:rPr>
                        <m:t> </m:t>
                      </m:r>
                    </m:oMath>
                  </m:oMathPara>
                </a14:m>
                <a:endParaRPr lang="ar-IQ" sz="2800" dirty="0">
                  <a:solidFill>
                    <a:prstClr val="black"/>
                  </a:solidFil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333"/>
                </a:stretch>
              </a:blipFill>
            </p:spPr>
            <p:txBody>
              <a:bodyPr/>
              <a:lstStyle/>
              <a:p>
                <a:r>
                  <a:rPr lang="ar-IQ">
                    <a:noFill/>
                  </a:rPr>
                  <a:t> </a:t>
                </a:r>
              </a:p>
            </p:txBody>
          </p:sp>
        </mc:Fallback>
      </mc:AlternateContent>
    </p:spTree>
    <p:extLst>
      <p:ext uri="{BB962C8B-B14F-4D97-AF65-F5344CB8AC3E}">
        <p14:creationId xmlns:p14="http://schemas.microsoft.com/office/powerpoint/2010/main" val="1691134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lstStyle/>
              <a:p>
                <a:pPr marL="0" indent="0" algn="just" rtl="0">
                  <a:lnSpc>
                    <a:spcPct val="150000"/>
                  </a:lnSpc>
                  <a:spcBef>
                    <a:spcPts val="1200"/>
                  </a:spcBef>
                  <a:spcAft>
                    <a:spcPts val="0"/>
                  </a:spcAft>
                  <a:buNone/>
                </a:pPr>
                <a:r>
                  <a:rPr lang="en-US" dirty="0">
                    <a:latin typeface="Times New Roman"/>
                    <a:ea typeface="Calibri"/>
                    <a:cs typeface="Arial"/>
                  </a:rPr>
                  <a:t>The magnitude of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is sketched in Figure (</a:t>
                </a:r>
                <a:r>
                  <a:rPr lang="en-US" dirty="0">
                    <a:solidFill>
                      <a:srgbClr val="FF0000"/>
                    </a:solidFill>
                    <a:effectLst/>
                    <a:latin typeface="Times New Roman"/>
                    <a:ea typeface="Calibri"/>
                    <a:cs typeface="Arial"/>
                  </a:rPr>
                  <a:t>7.14</a:t>
                </a:r>
                <a:r>
                  <a:rPr lang="en-US" dirty="0">
                    <a:effectLst/>
                    <a:latin typeface="Times New Roman"/>
                    <a:ea typeface="Calibri"/>
                    <a:cs typeface="Arial"/>
                  </a:rPr>
                  <a:t>). </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p:pic>
        <p:nvPicPr>
          <p:cNvPr id="4" name="Picture 3"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3995936" y="764704"/>
            <a:ext cx="5148065" cy="4536504"/>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1691" y="5301208"/>
                <a:ext cx="9144000" cy="1384995"/>
              </a:xfrm>
              <a:prstGeom prst="rect">
                <a:avLst/>
              </a:prstGeom>
            </p:spPr>
            <p:txBody>
              <a:bodyPr wrap="square">
                <a:spAutoFit/>
              </a:bodyPr>
              <a:lstStyle/>
              <a:p>
                <a:pPr algn="ctr" rtl="0">
                  <a:lnSpc>
                    <a:spcPct val="150000"/>
                  </a:lnSpc>
                  <a:spcAft>
                    <a:spcPts val="0"/>
                  </a:spcAft>
                </a:pPr>
                <a:r>
                  <a:rPr lang="en-US" sz="2800" dirty="0">
                    <a:latin typeface="Times New Roman"/>
                    <a:ea typeface="Calibri"/>
                    <a:cs typeface="Arial"/>
                  </a:rPr>
                  <a:t>Fig. (</a:t>
                </a:r>
                <a:r>
                  <a:rPr lang="en-US" sz="2800" dirty="0">
                    <a:solidFill>
                      <a:srgbClr val="FF0000"/>
                    </a:solidFill>
                    <a:effectLst/>
                    <a:latin typeface="Times New Roman"/>
                    <a:ea typeface="Calibri"/>
                    <a:cs typeface="Arial"/>
                  </a:rPr>
                  <a:t>7.14</a:t>
                </a:r>
                <a:r>
                  <a:rPr lang="en-US" sz="2800" dirty="0">
                    <a:effectLst/>
                    <a:latin typeface="Times New Roman"/>
                    <a:ea typeface="Calibri"/>
                    <a:cs typeface="Arial"/>
                  </a:rPr>
                  <a:t>) The magnetic field intensity as a func­tion of radius </a:t>
                </a:r>
                <a14:m>
                  <m:oMath xmlns:m="http://schemas.openxmlformats.org/officeDocument/2006/math">
                    <m:r>
                      <a:rPr lang="en-US" sz="2800" i="1">
                        <a:effectLst/>
                        <a:latin typeface="Cambria Math"/>
                        <a:ea typeface="Calibri"/>
                        <a:cs typeface="Times New Roman"/>
                      </a:rPr>
                      <m:t>𝜌</m:t>
                    </m:r>
                  </m:oMath>
                </a14:m>
                <a:r>
                  <a:rPr lang="en-US" sz="2800" dirty="0">
                    <a:effectLst/>
                    <a:latin typeface="Times New Roman"/>
                    <a:ea typeface="Calibri"/>
                    <a:cs typeface="Arial"/>
                  </a:rPr>
                  <a:t> in an infinitely long coax­ial transmission </a:t>
                </a:r>
                <a:r>
                  <a:rPr lang="en-US" sz="2800" dirty="0" smtClean="0">
                    <a:effectLst/>
                    <a:latin typeface="Times New Roman"/>
                    <a:ea typeface="Calibri"/>
                    <a:cs typeface="Arial"/>
                  </a:rPr>
                  <a:t>line.</a:t>
                </a:r>
                <a:endParaRPr lang="en-US" sz="2800" dirty="0">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1691" y="5301208"/>
                <a:ext cx="9144000" cy="1384995"/>
              </a:xfrm>
              <a:prstGeom prst="rect">
                <a:avLst/>
              </a:prstGeom>
              <a:blipFill rotWithShape="1">
                <a:blip r:embed="rId4"/>
                <a:stretch>
                  <a:fillRect l="-600" r="-1733" b="-6167"/>
                </a:stretch>
              </a:blipFill>
            </p:spPr>
            <p:txBody>
              <a:bodyPr/>
              <a:lstStyle/>
              <a:p>
                <a:r>
                  <a:rPr lang="ar-IQ">
                    <a:noFill/>
                  </a:rPr>
                  <a:t> </a:t>
                </a:r>
              </a:p>
            </p:txBody>
          </p:sp>
        </mc:Fallback>
      </mc:AlternateContent>
    </p:spTree>
    <p:extLst>
      <p:ext uri="{BB962C8B-B14F-4D97-AF65-F5344CB8AC3E}">
        <p14:creationId xmlns:p14="http://schemas.microsoft.com/office/powerpoint/2010/main" val="166953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692696"/>
              </a:xfrm>
            </p:spPr>
            <p:style>
              <a:lnRef idx="1">
                <a:schemeClr val="accent3"/>
              </a:lnRef>
              <a:fillRef idx="2">
                <a:schemeClr val="accent3"/>
              </a:fillRef>
              <a:effectRef idx="1">
                <a:schemeClr val="accent3"/>
              </a:effectRef>
              <a:fontRef idx="minor">
                <a:schemeClr val="dk1"/>
              </a:fontRef>
            </p:style>
            <p:txBody>
              <a:bodyPr>
                <a:noAutofit/>
              </a:bodyPr>
              <a:lstStyle/>
              <a:p>
                <a:pPr rtl="0">
                  <a:spcAft>
                    <a:spcPts val="0"/>
                  </a:spcAft>
                </a:pPr>
                <a:r>
                  <a:rPr lang="en-US" sz="3200" dirty="0">
                    <a:solidFill>
                      <a:srgbClr val="FF0000"/>
                    </a:solidFill>
                    <a:latin typeface="Times New Roman"/>
                    <a:ea typeface="Calibri"/>
                    <a:cs typeface="Arial"/>
                  </a:rPr>
                  <a:t>7.6.4</a:t>
                </a:r>
                <a:r>
                  <a:rPr lang="en-US" sz="3200" dirty="0" smtClean="0">
                    <a:solidFill>
                      <a:srgbClr val="FF0000"/>
                    </a:solidFill>
                    <a:latin typeface="Times New Roman"/>
                    <a:ea typeface="Calibri"/>
                    <a:cs typeface="Arial"/>
                  </a:rPr>
                  <a:t> </a:t>
                </a:r>
                <a14:m>
                  <m:oMath xmlns:m="http://schemas.openxmlformats.org/officeDocument/2006/math">
                    <m:r>
                      <a:rPr lang="en-US" sz="3200" i="1" smtClean="0">
                        <a:solidFill>
                          <a:srgbClr val="FF0000"/>
                        </a:solidFill>
                        <a:effectLst/>
                        <a:latin typeface="Cambria Math"/>
                        <a:ea typeface="Calibri"/>
                        <a:cs typeface="Times New Roman"/>
                      </a:rPr>
                      <m:t>𝑁</m:t>
                    </m:r>
                  </m:oMath>
                </a14:m>
                <a:r>
                  <a:rPr lang="en-US" sz="3200" dirty="0" smtClean="0">
                    <a:solidFill>
                      <a:srgbClr val="FF0000"/>
                    </a:solidFill>
                    <a:effectLst/>
                    <a:latin typeface="Times New Roman"/>
                    <a:ea typeface="Calibri"/>
                    <a:cs typeface="Arial"/>
                  </a:rPr>
                  <a:t>-</a:t>
                </a:r>
                <a:r>
                  <a:rPr lang="en-US" sz="3200" dirty="0">
                    <a:solidFill>
                      <a:srgbClr val="FF0000"/>
                    </a:solidFill>
                    <a:effectLst/>
                    <a:latin typeface="Times New Roman"/>
                    <a:ea typeface="Calibri"/>
                    <a:cs typeface="Arial"/>
                  </a:rPr>
                  <a:t>turn solenoid carrying filamentary </a:t>
                </a:r>
                <a:r>
                  <a:rPr lang="en-US" sz="3200" dirty="0">
                    <a:solidFill>
                      <a:srgbClr val="FF0000"/>
                    </a:solidFill>
                    <a:latin typeface="Times New Roman"/>
                    <a:ea typeface="Calibri"/>
                    <a:cs typeface="Arial"/>
                  </a:rPr>
                  <a:t>current</a:t>
                </a:r>
                <a:r>
                  <a:rPr lang="en-US" sz="3200" dirty="0" smtClean="0">
                    <a:solidFill>
                      <a:srgbClr val="FF0000"/>
                    </a:solidFill>
                    <a:latin typeface="Times New Roman"/>
                    <a:ea typeface="Calibri"/>
                    <a:cs typeface="Arial"/>
                  </a:rPr>
                  <a:t>.</a:t>
                </a:r>
                <a:endParaRPr lang="ar-IQ"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692696"/>
              </a:xfr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692696"/>
                <a:ext cx="9144000" cy="6165304"/>
              </a:xfrm>
            </p:spPr>
            <p:txBody>
              <a:bodyPr>
                <a:noAutofit/>
              </a:bodyPr>
              <a:lstStyle/>
              <a:p>
                <a:pPr algn="just" rtl="0"/>
                <a:r>
                  <a:rPr lang="en-US" sz="2400" dirty="0" smtClean="0">
                    <a:latin typeface="Times New Roman"/>
                    <a:ea typeface="Calibri"/>
                    <a:cs typeface="Arial"/>
                  </a:rPr>
                  <a:t>applying </a:t>
                </a:r>
                <a:r>
                  <a:rPr lang="en-US" sz="2400" dirty="0">
                    <a:latin typeface="Times New Roman"/>
                    <a:ea typeface="Calibri"/>
                    <a:cs typeface="Arial"/>
                  </a:rPr>
                  <a:t>Ampere’s circuital law to an infinitely long solenoid of radius </a:t>
                </a:r>
                <a14:m>
                  <m:oMath xmlns:m="http://schemas.openxmlformats.org/officeDocument/2006/math">
                    <m:r>
                      <a:rPr lang="en-US" sz="2400" i="1">
                        <a:effectLst/>
                        <a:latin typeface="Cambria Math"/>
                        <a:ea typeface="Calibri"/>
                        <a:cs typeface="Times New Roman"/>
                      </a:rPr>
                      <m:t>𝑎</m:t>
                    </m:r>
                  </m:oMath>
                </a14:m>
                <a:r>
                  <a:rPr lang="en-US" sz="2400" dirty="0">
                    <a:effectLst/>
                    <a:latin typeface="Times New Roman"/>
                    <a:ea typeface="Calibri"/>
                    <a:cs typeface="Arial"/>
                  </a:rPr>
                  <a:t> </a:t>
                </a:r>
                <a:endParaRPr lang="en-US" sz="2400" dirty="0" smtClean="0">
                  <a:effectLst/>
                  <a:latin typeface="Times New Roman"/>
                  <a:ea typeface="Calibri"/>
                  <a:cs typeface="Arial"/>
                </a:endParaRPr>
              </a:p>
              <a:p>
                <a:pPr algn="just" rtl="0"/>
                <a:r>
                  <a:rPr lang="en-US" sz="2400" dirty="0" smtClean="0">
                    <a:effectLst/>
                    <a:latin typeface="Times New Roman"/>
                    <a:ea typeface="Calibri"/>
                    <a:cs typeface="Arial"/>
                  </a:rPr>
                  <a:t>uniform </a:t>
                </a:r>
                <a:r>
                  <a:rPr lang="en-US" sz="2400" dirty="0">
                    <a:effectLst/>
                    <a:latin typeface="Times New Roman"/>
                    <a:ea typeface="Calibri"/>
                    <a:cs typeface="Arial"/>
                  </a:rPr>
                  <a:t>current density </a:t>
                </a:r>
                <a14:m>
                  <m:oMath xmlns:m="http://schemas.openxmlformats.org/officeDocument/2006/math">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𝐾</m:t>
                        </m:r>
                      </m:e>
                      <m:sub>
                        <m:r>
                          <a:rPr lang="en-US" sz="2400" i="1">
                            <a:effectLst/>
                            <a:latin typeface="Cambria Math"/>
                            <a:ea typeface="Calibri"/>
                            <a:cs typeface="Times New Roman"/>
                          </a:rPr>
                          <m:t>𝑎</m:t>
                        </m:r>
                      </m:sub>
                    </m:sSub>
                    <m:sSub>
                      <m:sSubPr>
                        <m:ctrlPr>
                          <a:rPr lang="en-US" sz="2400" i="1">
                            <a:effectLst/>
                            <a:latin typeface="Cambria Math"/>
                            <a:ea typeface="Calibri"/>
                            <a:cs typeface="Times New Roman"/>
                          </a:rPr>
                        </m:ctrlPr>
                      </m:sSubPr>
                      <m:e>
                        <m:r>
                          <a:rPr lang="en-US" sz="2400" b="1" i="1">
                            <a:effectLst/>
                            <a:latin typeface="Cambria Math"/>
                            <a:ea typeface="Calibri"/>
                            <a:cs typeface="Times New Roman"/>
                          </a:rPr>
                          <m:t>𝐚</m:t>
                        </m:r>
                      </m:e>
                      <m:sub>
                        <m:r>
                          <a:rPr lang="en-US" sz="2400" i="1">
                            <a:effectLst/>
                            <a:latin typeface="Cambria Math"/>
                            <a:ea typeface="Calibri"/>
                            <a:cs typeface="Times New Roman"/>
                          </a:rPr>
                          <m:t>𝜙</m:t>
                        </m:r>
                      </m:sub>
                    </m:sSub>
                  </m:oMath>
                </a14:m>
                <a:endParaRPr lang="en-US" sz="2400" dirty="0" smtClean="0">
                  <a:effectLst/>
                  <a:latin typeface="Times New Roman"/>
                  <a:ea typeface="Calibri"/>
                  <a:cs typeface="Arial"/>
                </a:endParaRPr>
              </a:p>
              <a:p>
                <a:pPr algn="just" rtl="0"/>
                <a:r>
                  <a:rPr lang="en-US" sz="2400" dirty="0" smtClean="0">
                    <a:effectLst/>
                    <a:latin typeface="Times New Roman"/>
                    <a:ea typeface="Calibri"/>
                    <a:cs typeface="Arial"/>
                  </a:rPr>
                  <a:t>the </a:t>
                </a:r>
                <a:r>
                  <a:rPr lang="en-US" sz="2400" dirty="0">
                    <a:effectLst/>
                    <a:latin typeface="Times New Roman"/>
                    <a:ea typeface="Calibri"/>
                    <a:cs typeface="Arial"/>
                  </a:rPr>
                  <a:t>center of the solenoid is the z-axis as shown in Figure (</a:t>
                </a:r>
                <a:r>
                  <a:rPr lang="en-US" sz="2400" dirty="0">
                    <a:solidFill>
                      <a:srgbClr val="FF0000"/>
                    </a:solidFill>
                    <a:effectLst/>
                    <a:latin typeface="Times New Roman"/>
                    <a:ea typeface="Calibri"/>
                    <a:cs typeface="Arial"/>
                  </a:rPr>
                  <a:t>7.15a</a:t>
                </a:r>
                <a:r>
                  <a:rPr lang="en-US" sz="2400" dirty="0">
                    <a:effectLst/>
                    <a:latin typeface="Times New Roman"/>
                    <a:ea typeface="Calibri"/>
                    <a:cs typeface="Arial"/>
                  </a:rPr>
                  <a:t>)</a:t>
                </a:r>
                <a:endParaRPr lang="en-US" sz="2400" dirty="0" smtClean="0">
                  <a:effectLst/>
                  <a:latin typeface="Times New Roman"/>
                  <a:ea typeface="Calibri"/>
                  <a:cs typeface="Arial"/>
                </a:endParaRPr>
              </a:p>
              <a:p>
                <a:pPr marL="0" indent="0" algn="ctr" rtl="0">
                  <a:spcAft>
                    <a:spcPts val="0"/>
                  </a:spcAft>
                  <a:buNone/>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𝐇</m:t>
                      </m:r>
                      <m:r>
                        <a:rPr lang="en-US" sz="2400" i="1">
                          <a:effectLst/>
                          <a:latin typeface="Cambria Math"/>
                          <a:ea typeface="Calibri"/>
                          <a:cs typeface="Times New Roman"/>
                        </a:rPr>
                        <m:t>=</m:t>
                      </m:r>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𝐾</m:t>
                          </m:r>
                        </m:e>
                        <m:sub>
                          <m:r>
                            <a:rPr lang="en-US" sz="2400" i="1">
                              <a:effectLst/>
                              <a:latin typeface="Cambria Math"/>
                              <a:ea typeface="Calibri"/>
                              <a:cs typeface="Times New Roman"/>
                            </a:rPr>
                            <m:t>𝑎</m:t>
                          </m:r>
                        </m:sub>
                      </m:sSub>
                      <m:sSub>
                        <m:sSubPr>
                          <m:ctrlPr>
                            <a:rPr lang="en-US" sz="2400" i="1">
                              <a:effectLst/>
                              <a:latin typeface="Cambria Math"/>
                              <a:ea typeface="Calibri"/>
                              <a:cs typeface="Times New Roman"/>
                            </a:rPr>
                          </m:ctrlPr>
                        </m:sSubPr>
                        <m:e>
                          <m:r>
                            <a:rPr lang="en-US" sz="2400" b="1" i="1">
                              <a:effectLst/>
                              <a:latin typeface="Cambria Math"/>
                              <a:ea typeface="Calibri"/>
                              <a:cs typeface="Times New Roman"/>
                            </a:rPr>
                            <m:t>𝐚</m:t>
                          </m:r>
                        </m:e>
                        <m:sub>
                          <m:r>
                            <a:rPr lang="en-US" sz="2400" i="1">
                              <a:effectLst/>
                              <a:latin typeface="Cambria Math"/>
                              <a:ea typeface="Calibri"/>
                              <a:cs typeface="Times New Roman"/>
                            </a:rPr>
                            <m:t>𝑧</m:t>
                          </m:r>
                        </m:sub>
                      </m:sSub>
                      <m:r>
                        <a:rPr lang="en-US" sz="2400" i="1">
                          <a:solidFill>
                            <a:srgbClr val="FF0000"/>
                          </a:solidFill>
                          <a:effectLst/>
                          <a:latin typeface="Cambria Math"/>
                          <a:ea typeface="Calibri"/>
                          <a:cs typeface="Times New Roman"/>
                        </a:rPr>
                        <m:t>   </m:t>
                      </m:r>
                      <m:d>
                        <m:dPr>
                          <m:ctrlPr>
                            <a:rPr lang="en-US" sz="2400" i="1">
                              <a:effectLst/>
                              <a:latin typeface="Cambria Math"/>
                              <a:ea typeface="Calibri"/>
                              <a:cs typeface="Times New Roman"/>
                            </a:rPr>
                          </m:ctrlPr>
                        </m:dPr>
                        <m:e>
                          <m:r>
                            <a:rPr lang="en-US" sz="2400" i="1">
                              <a:effectLst/>
                              <a:latin typeface="Cambria Math"/>
                              <a:ea typeface="Calibri"/>
                              <a:cs typeface="Times New Roman"/>
                            </a:rPr>
                            <m:t>𝜌</m:t>
                          </m:r>
                          <m:r>
                            <a:rPr lang="en-US" sz="2400" i="1">
                              <a:effectLst/>
                              <a:latin typeface="Cambria Math"/>
                              <a:ea typeface="Calibri"/>
                              <a:cs typeface="Times New Roman"/>
                            </a:rPr>
                            <m:t>&lt;</m:t>
                          </m:r>
                          <m:r>
                            <a:rPr lang="en-US" sz="2400" i="1">
                              <a:effectLst/>
                              <a:latin typeface="Cambria Math"/>
                              <a:ea typeface="Calibri"/>
                              <a:cs typeface="Times New Roman"/>
                            </a:rPr>
                            <m:t>𝑎</m:t>
                          </m:r>
                        </m:e>
                      </m:d>
                      <m:r>
                        <a:rPr lang="en-US" sz="2400" i="1">
                          <a:effectLst/>
                          <a:latin typeface="Cambria Math"/>
                          <a:ea typeface="Calibri"/>
                          <a:cs typeface="Times New Roman"/>
                        </a:rPr>
                        <m:t> </m:t>
                      </m:r>
                      <m:r>
                        <a:rPr lang="en-US" sz="2400" b="0" i="1" smtClean="0">
                          <a:effectLst/>
                          <a:latin typeface="Cambria Math"/>
                          <a:ea typeface="Calibri"/>
                          <a:cs typeface="Times New Roman"/>
                        </a:rPr>
                        <m:t>             </m:t>
                      </m:r>
                      <m:r>
                        <a:rPr lang="en-US" sz="2400" i="1">
                          <a:effectLst/>
                          <a:latin typeface="Cambria Math"/>
                          <a:ea typeface="Calibri"/>
                          <a:cs typeface="Times New Roman"/>
                        </a:rPr>
                        <m:t>(</m:t>
                      </m:r>
                      <m:r>
                        <a:rPr lang="en-US" sz="2400" i="1">
                          <a:effectLst/>
                          <a:latin typeface="Cambria Math"/>
                          <a:ea typeface="Calibri"/>
                          <a:cs typeface="Times New Roman"/>
                        </a:rPr>
                        <m:t>7</m:t>
                      </m:r>
                      <m:r>
                        <a:rPr lang="en-US" sz="2400" i="1">
                          <a:effectLst/>
                          <a:latin typeface="Cambria Math"/>
                          <a:ea typeface="Calibri"/>
                          <a:cs typeface="Times New Roman"/>
                        </a:rPr>
                        <m:t>.</m:t>
                      </m:r>
                      <m:r>
                        <a:rPr lang="en-US" sz="2400" i="1">
                          <a:effectLst/>
                          <a:latin typeface="Cambria Math"/>
                          <a:ea typeface="Calibri"/>
                          <a:cs typeface="Times New Roman"/>
                        </a:rPr>
                        <m:t>50</m:t>
                      </m:r>
                      <m:r>
                        <a:rPr lang="en-US" sz="2400" i="1">
                          <a:effectLst/>
                          <a:latin typeface="Cambria Math"/>
                          <a:ea typeface="Calibri"/>
                          <a:cs typeface="Times New Roman"/>
                        </a:rPr>
                        <m:t>)</m:t>
                      </m:r>
                    </m:oMath>
                  </m:oMathPara>
                </a14:m>
                <a:endParaRPr lang="en-US" sz="2400" dirty="0">
                  <a:ea typeface="Calibri"/>
                  <a:cs typeface="Arial"/>
                </a:endParaRPr>
              </a:p>
              <a:p>
                <a:pPr marL="0" indent="0" algn="just" rtl="0">
                  <a:spcAft>
                    <a:spcPts val="1000"/>
                  </a:spcAft>
                  <a:buNone/>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𝐇</m:t>
                      </m:r>
                      <m:r>
                        <a:rPr lang="en-US" sz="2400" i="1">
                          <a:effectLst/>
                          <a:latin typeface="Cambria Math"/>
                          <a:ea typeface="Calibri"/>
                          <a:cs typeface="Times New Roman"/>
                        </a:rPr>
                        <m:t>=</m:t>
                      </m:r>
                      <m:r>
                        <a:rPr lang="en-US" sz="2400" i="1">
                          <a:effectLst/>
                          <a:latin typeface="Cambria Math"/>
                          <a:ea typeface="Calibri"/>
                          <a:cs typeface="Times New Roman"/>
                        </a:rPr>
                        <m:t>0</m:t>
                      </m:r>
                      <m:r>
                        <a:rPr lang="en-US" sz="2400" i="1">
                          <a:solidFill>
                            <a:srgbClr val="FF0000"/>
                          </a:solidFill>
                          <a:effectLst/>
                          <a:latin typeface="Cambria Math"/>
                          <a:ea typeface="Calibri"/>
                          <a:cs typeface="Times New Roman"/>
                        </a:rPr>
                        <m:t>  </m:t>
                      </m:r>
                      <m:r>
                        <a:rPr lang="en-US" sz="2400" i="1">
                          <a:effectLst/>
                          <a:latin typeface="Cambria Math"/>
                          <a:ea typeface="Calibri"/>
                          <a:cs typeface="Times New Roman"/>
                        </a:rPr>
                        <m:t>        </m:t>
                      </m:r>
                      <m:r>
                        <a:rPr lang="en-US" sz="2400" i="1">
                          <a:solidFill>
                            <a:srgbClr val="FF0000"/>
                          </a:solidFill>
                          <a:effectLst/>
                          <a:latin typeface="Cambria Math"/>
                          <a:ea typeface="Calibri"/>
                          <a:cs typeface="Times New Roman"/>
                        </a:rPr>
                        <m:t> </m:t>
                      </m:r>
                      <m:d>
                        <m:dPr>
                          <m:ctrlPr>
                            <a:rPr lang="en-US" sz="2400" i="1">
                              <a:effectLst/>
                              <a:latin typeface="Cambria Math"/>
                              <a:ea typeface="Calibri"/>
                              <a:cs typeface="Times New Roman"/>
                            </a:rPr>
                          </m:ctrlPr>
                        </m:dPr>
                        <m:e>
                          <m:r>
                            <a:rPr lang="en-US" sz="2400" i="1">
                              <a:effectLst/>
                              <a:latin typeface="Cambria Math"/>
                              <a:ea typeface="Calibri"/>
                              <a:cs typeface="Times New Roman"/>
                            </a:rPr>
                            <m:t>𝜌</m:t>
                          </m:r>
                          <m:r>
                            <a:rPr lang="en-US" sz="2400" i="1">
                              <a:effectLst/>
                              <a:latin typeface="Cambria Math"/>
                              <a:ea typeface="Calibri"/>
                              <a:cs typeface="Times New Roman"/>
                            </a:rPr>
                            <m:t>&gt;</m:t>
                          </m:r>
                          <m:r>
                            <a:rPr lang="en-US" sz="2400" i="1">
                              <a:effectLst/>
                              <a:latin typeface="Cambria Math"/>
                              <a:ea typeface="Calibri"/>
                              <a:cs typeface="Times New Roman"/>
                            </a:rPr>
                            <m:t>𝑎</m:t>
                          </m:r>
                        </m:e>
                      </m:d>
                      <m:r>
                        <a:rPr lang="en-US" sz="2400" b="0" i="1" smtClean="0">
                          <a:effectLst/>
                          <a:latin typeface="Cambria Math"/>
                          <a:ea typeface="Calibri"/>
                          <a:cs typeface="Times New Roman"/>
                        </a:rPr>
                        <m:t>            </m:t>
                      </m:r>
                      <m:r>
                        <a:rPr lang="en-US" sz="2400" i="1">
                          <a:effectLst/>
                          <a:latin typeface="Cambria Math"/>
                          <a:ea typeface="Calibri"/>
                          <a:cs typeface="Times New Roman"/>
                        </a:rPr>
                        <m:t> (</m:t>
                      </m:r>
                      <m:r>
                        <a:rPr lang="en-US" sz="2400" i="1">
                          <a:effectLst/>
                          <a:latin typeface="Cambria Math"/>
                          <a:ea typeface="Calibri"/>
                          <a:cs typeface="Times New Roman"/>
                        </a:rPr>
                        <m:t>7</m:t>
                      </m:r>
                      <m:r>
                        <a:rPr lang="en-US" sz="2400" i="1">
                          <a:effectLst/>
                          <a:latin typeface="Cambria Math"/>
                          <a:ea typeface="Calibri"/>
                          <a:cs typeface="Times New Roman"/>
                        </a:rPr>
                        <m:t>.</m:t>
                      </m:r>
                      <m:r>
                        <a:rPr lang="en-US" sz="2400" i="1">
                          <a:effectLst/>
                          <a:latin typeface="Cambria Math"/>
                          <a:ea typeface="Calibri"/>
                          <a:cs typeface="Times New Roman"/>
                        </a:rPr>
                        <m:t>51</m:t>
                      </m:r>
                      <m:r>
                        <a:rPr lang="en-US" sz="2400" i="1">
                          <a:effectLst/>
                          <a:latin typeface="Cambria Math"/>
                          <a:ea typeface="Calibri"/>
                          <a:cs typeface="Times New Roman"/>
                        </a:rPr>
                        <m:t>)</m:t>
                      </m:r>
                    </m:oMath>
                  </m:oMathPara>
                </a14:m>
                <a:endParaRPr lang="en-US" sz="2400" dirty="0">
                  <a:ea typeface="Calibri"/>
                  <a:cs typeface="Arial"/>
                </a:endParaRPr>
              </a:p>
              <a:p>
                <a:pPr marL="0" indent="0" algn="just" rtl="0">
                  <a:spcAft>
                    <a:spcPts val="0"/>
                  </a:spcAft>
                  <a:buNone/>
                </a:pPr>
                <a:r>
                  <a:rPr lang="en-US" sz="2400" dirty="0">
                    <a:effectLst/>
                    <a:latin typeface="Times New Roman"/>
                    <a:ea typeface="Calibri"/>
                    <a:cs typeface="Arial"/>
                  </a:rPr>
                  <a:t>If the solenoid has a finite length </a:t>
                </a:r>
                <a14:m>
                  <m:oMath xmlns:m="http://schemas.openxmlformats.org/officeDocument/2006/math">
                    <m:r>
                      <a:rPr lang="en-US" sz="2400" i="1">
                        <a:effectLst/>
                        <a:latin typeface="Cambria Math"/>
                        <a:ea typeface="Calibri"/>
                        <a:cs typeface="Times New Roman"/>
                      </a:rPr>
                      <m:t>𝑑</m:t>
                    </m:r>
                  </m:oMath>
                </a14:m>
                <a:r>
                  <a:rPr lang="en-US" sz="2400" dirty="0">
                    <a:effectLst/>
                    <a:latin typeface="Times New Roman"/>
                    <a:ea typeface="Calibri"/>
                    <a:cs typeface="Arial"/>
                  </a:rPr>
                  <a:t> and consists of </a:t>
                </a:r>
                <a14:m>
                  <m:oMath xmlns:m="http://schemas.openxmlformats.org/officeDocument/2006/math">
                    <m:r>
                      <a:rPr lang="en-US" sz="2400" i="1">
                        <a:effectLst/>
                        <a:latin typeface="Cambria Math"/>
                        <a:ea typeface="Calibri"/>
                        <a:cs typeface="Times New Roman"/>
                      </a:rPr>
                      <m:t>𝑁</m:t>
                    </m:r>
                  </m:oMath>
                </a14:m>
                <a:r>
                  <a:rPr lang="en-US" sz="2400" dirty="0">
                    <a:effectLst/>
                    <a:latin typeface="Times New Roman"/>
                    <a:ea typeface="Calibri"/>
                    <a:cs typeface="Arial"/>
                  </a:rPr>
                  <a:t> closely wound turns of a filament that carries a current </a:t>
                </a:r>
                <a14:m>
                  <m:oMath xmlns:m="http://schemas.openxmlformats.org/officeDocument/2006/math">
                    <m:r>
                      <a:rPr lang="en-US" sz="2400" i="1">
                        <a:effectLst/>
                        <a:latin typeface="Cambria Math"/>
                        <a:ea typeface="Calibri"/>
                        <a:cs typeface="Times New Roman"/>
                      </a:rPr>
                      <m:t>𝐼</m:t>
                    </m:r>
                  </m:oMath>
                </a14:m>
                <a:r>
                  <a:rPr lang="en-US" sz="2400" dirty="0">
                    <a:effectLst/>
                    <a:latin typeface="Times New Roman"/>
                    <a:ea typeface="Calibri"/>
                    <a:cs typeface="Arial"/>
                  </a:rPr>
                  <a:t> Figure (</a:t>
                </a:r>
                <a:r>
                  <a:rPr lang="en-US" sz="2400" dirty="0">
                    <a:solidFill>
                      <a:srgbClr val="FF0000"/>
                    </a:solidFill>
                    <a:effectLst/>
                    <a:latin typeface="Times New Roman"/>
                    <a:ea typeface="Calibri"/>
                    <a:cs typeface="Arial"/>
                  </a:rPr>
                  <a:t>7.15b</a:t>
                </a:r>
                <a:r>
                  <a:rPr lang="en-US" sz="2400" dirty="0">
                    <a:effectLst/>
                    <a:latin typeface="Times New Roman"/>
                    <a:ea typeface="Calibri"/>
                    <a:cs typeface="Arial"/>
                  </a:rPr>
                  <a:t>), then the magnetic field intensity </a:t>
                </a:r>
                <a14:m>
                  <m:oMath xmlns:m="http://schemas.openxmlformats.org/officeDocument/2006/math">
                    <m:r>
                      <a:rPr lang="en-US" sz="2400" b="1" i="1">
                        <a:effectLst/>
                        <a:latin typeface="Cambria Math"/>
                        <a:ea typeface="Calibri"/>
                        <a:cs typeface="Times New Roman"/>
                      </a:rPr>
                      <m:t>𝐇</m:t>
                    </m:r>
                  </m:oMath>
                </a14:m>
                <a:r>
                  <a:rPr lang="en-US" sz="2400" dirty="0">
                    <a:effectLst/>
                    <a:latin typeface="Times New Roman"/>
                    <a:ea typeface="Calibri"/>
                    <a:cs typeface="Arial"/>
                  </a:rPr>
                  <a:t> at points well within the solenoid is given closely </a:t>
                </a:r>
                <a:r>
                  <a:rPr lang="en-US" sz="2400" dirty="0" smtClean="0">
                    <a:effectLst/>
                    <a:latin typeface="Times New Roman"/>
                    <a:ea typeface="Calibri"/>
                    <a:cs typeface="Arial"/>
                  </a:rPr>
                  <a:t>by.</a:t>
                </a:r>
                <a:endParaRPr lang="en-US" sz="2400" dirty="0">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𝐇</m:t>
                      </m:r>
                      <m:r>
                        <a:rPr lang="en-US" sz="2400" i="1">
                          <a:effectLst/>
                          <a:latin typeface="Cambria Math"/>
                          <a:ea typeface="Calibri"/>
                          <a:cs typeface="Times New Roman"/>
                        </a:rPr>
                        <m:t>=</m:t>
                      </m:r>
                      <m:f>
                        <m:fPr>
                          <m:ctrlPr>
                            <a:rPr lang="en-US" sz="2400" i="1">
                              <a:effectLst/>
                              <a:latin typeface="Cambria Math"/>
                              <a:cs typeface="Times New Roman"/>
                            </a:rPr>
                          </m:ctrlPr>
                        </m:fPr>
                        <m:num>
                          <m:r>
                            <a:rPr lang="en-US" sz="2400" i="1">
                              <a:effectLst/>
                              <a:latin typeface="Cambria Math"/>
                              <a:ea typeface="Calibri"/>
                              <a:cs typeface="Times New Roman"/>
                            </a:rPr>
                            <m:t>𝑁𝐼</m:t>
                          </m:r>
                        </m:num>
                        <m:den>
                          <m:r>
                            <a:rPr lang="en-US" sz="2400" i="1">
                              <a:effectLst/>
                              <a:latin typeface="Cambria Math"/>
                              <a:ea typeface="Calibri"/>
                              <a:cs typeface="Times New Roman"/>
                            </a:rPr>
                            <m:t>𝑑</m:t>
                          </m:r>
                        </m:den>
                      </m:f>
                      <m:sSub>
                        <m:sSubPr>
                          <m:ctrlPr>
                            <a:rPr lang="en-US" sz="2400" i="1">
                              <a:effectLst/>
                              <a:latin typeface="Cambria Math"/>
                              <a:cs typeface="Times New Roman"/>
                            </a:rPr>
                          </m:ctrlPr>
                        </m:sSubPr>
                        <m:e>
                          <m:r>
                            <a:rPr lang="en-US" sz="2400" b="1" i="1">
                              <a:effectLst/>
                              <a:latin typeface="Cambria Math"/>
                              <a:ea typeface="Calibri"/>
                              <a:cs typeface="Times New Roman"/>
                            </a:rPr>
                            <m:t>𝐚</m:t>
                          </m:r>
                        </m:e>
                        <m:sub>
                          <m:r>
                            <a:rPr lang="en-US" sz="2400" i="1">
                              <a:effectLst/>
                              <a:latin typeface="Cambria Math"/>
                              <a:ea typeface="Calibri"/>
                              <a:cs typeface="Times New Roman"/>
                            </a:rPr>
                            <m:t>𝑧</m:t>
                          </m:r>
                        </m:sub>
                      </m:sSub>
                      <m:r>
                        <a:rPr lang="en-US" sz="2400" i="1">
                          <a:effectLst/>
                          <a:latin typeface="Cambria Math"/>
                          <a:ea typeface="Times New Roman"/>
                          <a:cs typeface="Times New Roman"/>
                        </a:rPr>
                        <m:t> </m:t>
                      </m:r>
                      <m:r>
                        <a:rPr lang="en-US" sz="2400" b="0" i="0" smtClean="0">
                          <a:effectLst/>
                          <a:latin typeface="Cambria Math"/>
                          <a:ea typeface="Times New Roman"/>
                          <a:cs typeface="Times New Roman"/>
                        </a:rPr>
                        <m:t>  </m:t>
                      </m:r>
                      <m:d>
                        <m:dPr>
                          <m:ctrlPr>
                            <a:rPr lang="en-US" sz="2400" i="1">
                              <a:effectLst/>
                              <a:latin typeface="Cambria Math"/>
                              <a:ea typeface="Calibri"/>
                              <a:cs typeface="Times New Roman"/>
                            </a:rPr>
                          </m:ctrlPr>
                        </m:dPr>
                        <m:e>
                          <m:r>
                            <m:rPr>
                              <m:sty m:val="p"/>
                            </m:rPr>
                            <a:rPr lang="en-US" sz="2400">
                              <a:effectLst/>
                              <a:latin typeface="Cambria Math"/>
                              <a:ea typeface="Calibri"/>
                              <a:cs typeface="Times New Roman"/>
                            </a:rPr>
                            <m:t>within</m:t>
                          </m:r>
                          <m:r>
                            <a:rPr lang="en-US" sz="2400">
                              <a:effectLst/>
                              <a:latin typeface="Cambria Math"/>
                              <a:ea typeface="Calibri"/>
                              <a:cs typeface="Times New Roman"/>
                            </a:rPr>
                            <m:t> </m:t>
                          </m:r>
                          <m:r>
                            <m:rPr>
                              <m:sty m:val="p"/>
                            </m:rPr>
                            <a:rPr lang="en-US" sz="2400">
                              <a:effectLst/>
                              <a:latin typeface="Cambria Math"/>
                              <a:ea typeface="Calibri"/>
                              <a:cs typeface="Times New Roman"/>
                            </a:rPr>
                            <m:t>the</m:t>
                          </m:r>
                          <m:r>
                            <a:rPr lang="en-US" sz="2400">
                              <a:effectLst/>
                              <a:latin typeface="Cambria Math"/>
                              <a:ea typeface="Calibri"/>
                              <a:cs typeface="Times New Roman"/>
                            </a:rPr>
                            <m:t> </m:t>
                          </m:r>
                          <m:r>
                            <m:rPr>
                              <m:sty m:val="p"/>
                            </m:rPr>
                            <a:rPr lang="en-US" sz="2400">
                              <a:effectLst/>
                              <a:latin typeface="Cambria Math"/>
                              <a:ea typeface="Calibri"/>
                              <a:cs typeface="Times New Roman"/>
                            </a:rPr>
                            <m:t>solenoid</m:t>
                          </m:r>
                        </m:e>
                      </m:d>
                      <m:r>
                        <a:rPr lang="en-US" sz="2400" b="0" i="1" smtClean="0">
                          <a:effectLst/>
                          <a:latin typeface="Cambria Math"/>
                          <a:ea typeface="Calibri"/>
                          <a:cs typeface="Times New Roman"/>
                        </a:rPr>
                        <m:t> </m:t>
                      </m:r>
                      <m:r>
                        <a:rPr lang="en-US" sz="2400" i="1">
                          <a:effectLst/>
                          <a:latin typeface="Cambria Math"/>
                          <a:ea typeface="Times New Roman"/>
                          <a:cs typeface="Times New Roman"/>
                        </a:rPr>
                        <m:t> (</m:t>
                      </m:r>
                      <m:r>
                        <a:rPr lang="en-US" sz="2400" i="1">
                          <a:effectLst/>
                          <a:latin typeface="Cambria Math"/>
                          <a:ea typeface="Times New Roman"/>
                          <a:cs typeface="Times New Roman"/>
                        </a:rPr>
                        <m:t>7</m:t>
                      </m:r>
                      <m:r>
                        <a:rPr lang="en-US" sz="2400" i="1">
                          <a:effectLst/>
                          <a:latin typeface="Cambria Math"/>
                          <a:ea typeface="Times New Roman"/>
                          <a:cs typeface="Times New Roman"/>
                        </a:rPr>
                        <m:t>.</m:t>
                      </m:r>
                      <m:r>
                        <a:rPr lang="en-US" sz="2400" i="1">
                          <a:effectLst/>
                          <a:latin typeface="Cambria Math"/>
                          <a:ea typeface="Times New Roman"/>
                          <a:cs typeface="Times New Roman"/>
                        </a:rPr>
                        <m:t>52</m:t>
                      </m:r>
                      <m:r>
                        <a:rPr lang="en-US" sz="2400" i="1">
                          <a:effectLst/>
                          <a:latin typeface="Cambria Math"/>
                          <a:ea typeface="Times New Roman"/>
                          <a:cs typeface="Times New Roman"/>
                        </a:rPr>
                        <m:t>)</m:t>
                      </m:r>
                    </m:oMath>
                  </m:oMathPara>
                </a14:m>
                <a:endParaRPr lang="ar-IQ"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692696"/>
                <a:ext cx="9144000" cy="6165304"/>
              </a:xfrm>
              <a:blipFill rotWithShape="1">
                <a:blip r:embed="rId3"/>
                <a:stretch>
                  <a:fillRect l="-1000" t="-791" r="-1000"/>
                </a:stretch>
              </a:blipFill>
            </p:spPr>
            <p:txBody>
              <a:bodyPr/>
              <a:lstStyle/>
              <a:p>
                <a:r>
                  <a:rPr lang="ar-IQ">
                    <a:noFill/>
                  </a:rPr>
                  <a:t> </a:t>
                </a:r>
              </a:p>
            </p:txBody>
          </p:sp>
        </mc:Fallback>
      </mc:AlternateContent>
    </p:spTree>
    <p:extLst>
      <p:ext uri="{BB962C8B-B14F-4D97-AF65-F5344CB8AC3E}">
        <p14:creationId xmlns:p14="http://schemas.microsoft.com/office/powerpoint/2010/main" val="1530762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2738" cy="4437112"/>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0" y="4437112"/>
                <a:ext cx="9144000" cy="1200329"/>
              </a:xfrm>
              <a:prstGeom prst="rect">
                <a:avLst/>
              </a:prstGeom>
            </p:spPr>
            <p:txBody>
              <a:bodyPr wrap="square">
                <a:spAutoFit/>
              </a:bodyPr>
              <a:lstStyle/>
              <a:p>
                <a:pPr algn="ctr" rtl="0">
                  <a:lnSpc>
                    <a:spcPct val="150000"/>
                  </a:lnSpc>
                  <a:spcAft>
                    <a:spcPts val="0"/>
                  </a:spcAft>
                </a:pPr>
                <a:r>
                  <a:rPr lang="en-US" sz="2400" dirty="0">
                    <a:latin typeface="Times New Roman"/>
                    <a:ea typeface="Calibri"/>
                    <a:cs typeface="Arial"/>
                  </a:rPr>
                  <a:t>Fig. (</a:t>
                </a:r>
                <a:r>
                  <a:rPr lang="en-US" sz="2400" dirty="0" smtClean="0">
                    <a:solidFill>
                      <a:srgbClr val="FF0000"/>
                    </a:solidFill>
                    <a:effectLst/>
                    <a:latin typeface="Times New Roman"/>
                    <a:ea typeface="Calibri"/>
                    <a:cs typeface="Arial"/>
                  </a:rPr>
                  <a:t>7.15</a:t>
                </a:r>
                <a:r>
                  <a:rPr lang="en-US" sz="2400" dirty="0" smtClean="0">
                    <a:effectLst/>
                    <a:latin typeface="Times New Roman"/>
                    <a:ea typeface="Calibri"/>
                    <a:cs typeface="Arial"/>
                  </a:rPr>
                  <a:t>)(a</a:t>
                </a:r>
                <a:r>
                  <a:rPr lang="en-US" sz="2400" dirty="0">
                    <a:effectLst/>
                    <a:latin typeface="Times New Roman"/>
                    <a:ea typeface="Calibri"/>
                    <a:cs typeface="Arial"/>
                  </a:rPr>
                  <a:t>) An ideal solenoid of infinite length with a circular current sheet. (b) An </a:t>
                </a:r>
                <a14:m>
                  <m:oMath xmlns:m="http://schemas.openxmlformats.org/officeDocument/2006/math">
                    <m:r>
                      <a:rPr lang="en-US" sz="2400" i="1">
                        <a:effectLst/>
                        <a:latin typeface="Cambria Math"/>
                        <a:ea typeface="Calibri"/>
                        <a:cs typeface="Times New Roman"/>
                      </a:rPr>
                      <m:t>𝑁</m:t>
                    </m:r>
                  </m:oMath>
                </a14:m>
                <a:r>
                  <a:rPr lang="en-US" sz="2400" dirty="0">
                    <a:effectLst/>
                    <a:latin typeface="Times New Roman"/>
                    <a:ea typeface="Calibri"/>
                    <a:cs typeface="Arial"/>
                  </a:rPr>
                  <a:t>-turn solenoid of finite length </a:t>
                </a:r>
                <a14:m>
                  <m:oMath xmlns:m="http://schemas.openxmlformats.org/officeDocument/2006/math">
                    <m:r>
                      <a:rPr lang="en-US" sz="2400" i="1">
                        <a:effectLst/>
                        <a:latin typeface="Cambria Math"/>
                        <a:ea typeface="Calibri"/>
                        <a:cs typeface="Times New Roman"/>
                      </a:rPr>
                      <m:t>𝑑</m:t>
                    </m:r>
                  </m:oMath>
                </a14:m>
                <a:r>
                  <a:rPr lang="en-US" sz="2400" dirty="0">
                    <a:effectLst/>
                    <a:latin typeface="Times New Roman"/>
                    <a:ea typeface="Calibri"/>
                    <a:cs typeface="Arial"/>
                  </a:rPr>
                  <a:t>.</a:t>
                </a:r>
                <a:endParaRPr lang="en-US" sz="2400" dirty="0">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0" y="4437112"/>
                <a:ext cx="9144000" cy="1200329"/>
              </a:xfrm>
              <a:prstGeom prst="rect">
                <a:avLst/>
              </a:prstGeom>
              <a:blipFill rotWithShape="1">
                <a:blip r:embed="rId3"/>
                <a:stretch>
                  <a:fillRect r="-600" b="-5584"/>
                </a:stretch>
              </a:blipFill>
            </p:spPr>
            <p:txBody>
              <a:bodyPr/>
              <a:lstStyle/>
              <a:p>
                <a:r>
                  <a:rPr lang="ar-IQ">
                    <a:noFill/>
                  </a:rPr>
                  <a:t> </a:t>
                </a:r>
              </a:p>
            </p:txBody>
          </p:sp>
        </mc:Fallback>
      </mc:AlternateContent>
    </p:spTree>
    <p:extLst>
      <p:ext uri="{BB962C8B-B14F-4D97-AF65-F5344CB8AC3E}">
        <p14:creationId xmlns:p14="http://schemas.microsoft.com/office/powerpoint/2010/main" val="1003935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algn="just" rtl="0">
                  <a:lnSpc>
                    <a:spcPct val="150000"/>
                  </a:lnSpc>
                  <a:spcBef>
                    <a:spcPts val="1200"/>
                  </a:spcBef>
                  <a:spcAft>
                    <a:spcPts val="0"/>
                  </a:spcAft>
                </a:pPr>
                <a:r>
                  <a:rPr lang="en-US" dirty="0" smtClean="0">
                    <a:effectLst/>
                    <a:latin typeface="Times New Roman"/>
                    <a:ea typeface="Calibri"/>
                    <a:cs typeface="Arial"/>
                  </a:rPr>
                  <a:t>By applying </a:t>
                </a:r>
                <a:r>
                  <a:rPr lang="en-US" dirty="0" err="1" smtClean="0">
                    <a:effectLst/>
                    <a:latin typeface="Times New Roman"/>
                    <a:ea typeface="Calibri"/>
                    <a:cs typeface="Arial"/>
                  </a:rPr>
                  <a:t>Stoke's</a:t>
                </a:r>
                <a:r>
                  <a:rPr lang="en-US" dirty="0" smtClean="0">
                    <a:effectLst/>
                    <a:latin typeface="Times New Roman"/>
                    <a:ea typeface="Calibri"/>
                    <a:cs typeface="Arial"/>
                  </a:rPr>
                  <a:t> theorem to the left-hand side of equation (7.33), we obtain</a:t>
                </a:r>
                <a:endParaRPr lang="en-US" sz="2800" dirty="0">
                  <a:ea typeface="Calibri"/>
                  <a:cs typeface="Arial"/>
                </a:endParaRPr>
              </a:p>
              <a:p>
                <a:pPr marL="0" indent="0" algn="just" rtl="0">
                  <a:lnSpc>
                    <a:spcPct val="12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nary>
                        <m:naryPr>
                          <m:chr m:val="∮"/>
                          <m:limLoc m:val="undOvr"/>
                          <m:ctrlPr>
                            <a:rPr lang="en-US" i="1">
                              <a:effectLst/>
                              <a:latin typeface="Cambria Math"/>
                              <a:ea typeface="Calibri"/>
                              <a:cs typeface="Times New Roman"/>
                            </a:rPr>
                          </m:ctrlPr>
                        </m:naryPr>
                        <m:sub>
                          <m:r>
                            <a:rPr lang="en-US" i="1">
                              <a:effectLst/>
                              <a:latin typeface="Cambria Math"/>
                              <a:ea typeface="Calibri"/>
                              <a:cs typeface="Times New Roman"/>
                            </a:rPr>
                            <m:t>𝐿</m:t>
                          </m:r>
                        </m:sub>
                        <m:sup/>
                        <m:e>
                          <m:r>
                            <a:rPr lang="en-US" b="1" i="1">
                              <a:effectLst/>
                              <a:latin typeface="Cambria Math"/>
                              <a:ea typeface="Calibri"/>
                              <a:cs typeface="Times New Roman"/>
                            </a:rPr>
                            <m:t>𝐇</m:t>
                          </m:r>
                          <m:r>
                            <a:rPr lang="en-US" b="1">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r>
                            <a:rPr lang="en-US" i="1">
                              <a:effectLst/>
                              <a:latin typeface="Cambria Math"/>
                              <a:ea typeface="Calibri"/>
                              <a:cs typeface="Times New Roman"/>
                            </a:rPr>
                            <m:t>(</m:t>
                          </m:r>
                          <m:r>
                            <a:rPr lang="en-US" b="1" i="1">
                              <a:effectLst/>
                              <a:latin typeface="Cambria Math"/>
                              <a:ea typeface="Calibri"/>
                              <a:cs typeface="Times New Roman"/>
                            </a:rPr>
                            <m:t>𝛁</m:t>
                          </m:r>
                          <m:r>
                            <a:rPr lang="en-US" i="1">
                              <a:effectLst/>
                              <a:latin typeface="Cambria Math"/>
                              <a:ea typeface="Calibri"/>
                              <a:cs typeface="Times New Roman"/>
                            </a:rPr>
                            <m:t>×</m:t>
                          </m:r>
                          <m:r>
                            <a:rPr lang="en-US" b="1" i="1">
                              <a:effectLst/>
                              <a:latin typeface="Cambria Math"/>
                              <a:ea typeface="Calibri"/>
                              <a:cs typeface="Times New Roman"/>
                            </a:rPr>
                            <m:t>𝐇</m:t>
                          </m:r>
                          <m:r>
                            <a:rPr lang="en-US" i="1">
                              <a:effectLst/>
                              <a:latin typeface="Cambria Math"/>
                              <a:ea typeface="Calibri"/>
                              <a:cs typeface="Times New Roman"/>
                            </a:rPr>
                            <m:t>)</m:t>
                          </m:r>
                        </m:e>
                      </m:nary>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𝐒</m:t>
                      </m:r>
                      <m:r>
                        <a:rPr lang="en-US" i="1">
                          <a:effectLst/>
                          <a:latin typeface="Cambria Math"/>
                          <a:ea typeface="Calibri"/>
                          <a:cs typeface="Times New Roman"/>
                        </a:rPr>
                        <m:t> </m:t>
                      </m:r>
                      <m:r>
                        <a:rPr lang="en-US" b="0" i="1" smtClean="0">
                          <a:effectLst/>
                          <a:latin typeface="Cambria Math"/>
                          <a:ea typeface="Calibri"/>
                          <a:cs typeface="Times New Roman"/>
                        </a:rPr>
                        <m:t>    (</m:t>
                      </m:r>
                      <m:r>
                        <a:rPr lang="en-US" b="0" i="1" smtClean="0">
                          <a:effectLst/>
                          <a:latin typeface="Cambria Math"/>
                          <a:ea typeface="Calibri"/>
                          <a:cs typeface="Times New Roman"/>
                        </a:rPr>
                        <m:t>7</m:t>
                      </m:r>
                      <m:r>
                        <a:rPr lang="en-US" b="0" i="1" smtClean="0">
                          <a:effectLst/>
                          <a:latin typeface="Cambria Math"/>
                          <a:ea typeface="Calibri"/>
                          <a:cs typeface="Times New Roman"/>
                        </a:rPr>
                        <m:t>.</m:t>
                      </m:r>
                      <m:r>
                        <a:rPr lang="en-US" b="0" i="1" smtClean="0">
                          <a:effectLst/>
                          <a:latin typeface="Cambria Math"/>
                          <a:ea typeface="Calibri"/>
                          <a:cs typeface="Times New Roman"/>
                        </a:rPr>
                        <m:t>34</m:t>
                      </m:r>
                      <m:r>
                        <a:rPr lang="en-US" b="0" i="1" smtClean="0">
                          <a:effectLst/>
                          <a:latin typeface="Cambria Math"/>
                          <a:ea typeface="Calibri"/>
                          <a:cs typeface="Times New Roman"/>
                        </a:rPr>
                        <m:t>)</m:t>
                      </m:r>
                    </m:oMath>
                  </m:oMathPara>
                </a14:m>
                <a:endParaRPr lang="en-US" dirty="0" smtClean="0">
                  <a:effectLst/>
                  <a:latin typeface="Times New Roman"/>
                  <a:ea typeface="Calibri"/>
                  <a:cs typeface="Times New Roman"/>
                </a:endParaRPr>
              </a:p>
              <a:p>
                <a:pPr marL="0" indent="0" algn="just" rtl="0">
                  <a:lnSpc>
                    <a:spcPct val="150000"/>
                  </a:lnSpc>
                  <a:spcBef>
                    <a:spcPts val="1200"/>
                  </a:spcBef>
                  <a:spcAft>
                    <a:spcPts val="0"/>
                  </a:spcAft>
                  <a:buNone/>
                </a:pPr>
                <a:r>
                  <a:rPr lang="en-US" dirty="0" smtClean="0">
                    <a:effectLst/>
                    <a:latin typeface="Times New Roman"/>
                    <a:ea typeface="Calibri"/>
                    <a:cs typeface="Arial"/>
                  </a:rPr>
                  <a:t>But</a:t>
                </a:r>
                <a:endParaRPr lang="en-US" sz="2800" dirty="0">
                  <a:ea typeface="Calibri"/>
                  <a:cs typeface="Arial"/>
                </a:endParaRPr>
              </a:p>
              <a:p>
                <a:pPr marL="0" indent="0" algn="just" rtl="0">
                  <a:lnSpc>
                    <a:spcPct val="120000"/>
                  </a:lnSpc>
                  <a:spcAft>
                    <a:spcPts val="100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e>
                      </m:nary>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𝐒</m:t>
                      </m:r>
                      <m:r>
                        <a:rPr lang="en-US" b="0" i="1" smtClean="0">
                          <a:effectLst/>
                          <a:latin typeface="Cambria Math"/>
                          <a:ea typeface="Calibri"/>
                          <a:cs typeface="Times New Roman"/>
                        </a:rPr>
                        <m:t>          (</m:t>
                      </m:r>
                      <m:r>
                        <a:rPr lang="en-US" b="0" i="1" smtClean="0">
                          <a:effectLst/>
                          <a:latin typeface="Cambria Math"/>
                          <a:ea typeface="Calibri"/>
                          <a:cs typeface="Times New Roman"/>
                        </a:rPr>
                        <m:t>7</m:t>
                      </m:r>
                      <m:r>
                        <a:rPr lang="en-US" b="0" i="1" smtClean="0">
                          <a:effectLst/>
                          <a:latin typeface="Cambria Math"/>
                          <a:ea typeface="Calibri"/>
                          <a:cs typeface="Times New Roman"/>
                        </a:rPr>
                        <m:t>.</m:t>
                      </m:r>
                      <m:r>
                        <a:rPr lang="en-US" b="0" i="1" smtClean="0">
                          <a:effectLst/>
                          <a:latin typeface="Cambria Math"/>
                          <a:ea typeface="Calibri"/>
                          <a:cs typeface="Times New Roman"/>
                        </a:rPr>
                        <m:t>35</m:t>
                      </m:r>
                      <m:r>
                        <a:rPr lang="en-US" b="0" i="1" smtClean="0">
                          <a:effectLst/>
                          <a:latin typeface="Cambria Math"/>
                          <a:ea typeface="Calibri"/>
                          <a:cs typeface="Times New Roman"/>
                        </a:rPr>
                        <m:t>)</m:t>
                      </m:r>
                    </m:oMath>
                  </m:oMathPara>
                </a14:m>
                <a:endParaRPr lang="en-US" dirty="0" smtClean="0">
                  <a:effectLst/>
                  <a:latin typeface="Times New Roman"/>
                  <a:ea typeface="Calibri"/>
                  <a:cs typeface="Times New Roman"/>
                </a:endParaRPr>
              </a:p>
              <a:p>
                <a:pPr marL="0" indent="0" algn="just" rtl="0">
                  <a:lnSpc>
                    <a:spcPct val="150000"/>
                  </a:lnSpc>
                  <a:spcAft>
                    <a:spcPts val="1000"/>
                  </a:spcAft>
                  <a:buNone/>
                </a:pPr>
                <a:r>
                  <a:rPr lang="en-US" dirty="0" smtClean="0">
                    <a:effectLst/>
                    <a:latin typeface="Times New Roman"/>
                    <a:ea typeface="Calibri"/>
                    <a:cs typeface="Arial"/>
                  </a:rPr>
                  <a:t>By </a:t>
                </a:r>
                <a:r>
                  <a:rPr lang="en-US" dirty="0">
                    <a:effectLst/>
                    <a:latin typeface="Times New Roman"/>
                    <a:ea typeface="Calibri"/>
                    <a:cs typeface="Arial"/>
                  </a:rPr>
                  <a:t>comparing </a:t>
                </a:r>
                <a:r>
                  <a:rPr lang="en-US" dirty="0" smtClean="0">
                    <a:effectLst/>
                    <a:latin typeface="Times New Roman"/>
                    <a:ea typeface="Calibri"/>
                    <a:cs typeface="Arial"/>
                  </a:rPr>
                  <a:t>these equations above yield</a:t>
                </a:r>
                <a:r>
                  <a:rPr lang="en-US" dirty="0">
                    <a:effectLst/>
                    <a:latin typeface="Times New Roman"/>
                    <a:ea typeface="Calibri"/>
                    <a:cs typeface="Arial"/>
                  </a:rPr>
                  <a:t>.</a:t>
                </a:r>
                <a:endParaRPr lang="en-US" sz="2800" dirty="0">
                  <a:ea typeface="Calibri"/>
                  <a:cs typeface="Arial"/>
                </a:endParaRPr>
              </a:p>
              <a:p>
                <a:pPr marL="0" indent="0" algn="l" rtl="0">
                  <a:lnSpc>
                    <a:spcPct val="115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r>
                        <a:rPr lang="en-US" i="1">
                          <a:effectLst/>
                          <a:latin typeface="Cambria Math"/>
                          <a:ea typeface="Calibri"/>
                          <a:cs typeface="Times New Roman"/>
                        </a:rPr>
                        <m:t>×</m:t>
                      </m:r>
                      <m:r>
                        <a:rPr lang="en-US" b="1" i="1">
                          <a:effectLst/>
                          <a:latin typeface="Cambria Math"/>
                          <a:ea typeface="Calibri"/>
                          <a:cs typeface="Times New Roman"/>
                        </a:rPr>
                        <m:t>𝐇</m:t>
                      </m:r>
                      <m:r>
                        <a:rPr lang="en-US" i="1">
                          <a:effectLst/>
                          <a:latin typeface="Cambria Math"/>
                          <a:ea typeface="Calibri"/>
                          <a:cs typeface="Times New Roman"/>
                        </a:rPr>
                        <m:t>=</m:t>
                      </m:r>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b="0" i="0" smtClean="0">
                          <a:effectLst/>
                          <a:latin typeface="Cambria Math"/>
                          <a:ea typeface="Calibri"/>
                          <a:cs typeface="Times New Roman"/>
                        </a:rPr>
                        <m:t>                  (</m:t>
                      </m:r>
                      <m:r>
                        <a:rPr lang="en-US" b="0" i="0" smtClean="0">
                          <a:effectLst/>
                          <a:latin typeface="Cambria Math"/>
                          <a:ea typeface="Calibri"/>
                          <a:cs typeface="Times New Roman"/>
                        </a:rPr>
                        <m:t>7</m:t>
                      </m:r>
                      <m:r>
                        <a:rPr lang="en-US" b="0" i="0" smtClean="0">
                          <a:effectLst/>
                          <a:latin typeface="Cambria Math"/>
                          <a:ea typeface="Calibri"/>
                          <a:cs typeface="Times New Roman"/>
                        </a:rPr>
                        <m:t>.</m:t>
                      </m:r>
                      <m:r>
                        <a:rPr lang="en-US" b="0" i="0" smtClean="0">
                          <a:effectLst/>
                          <a:latin typeface="Cambria Math"/>
                          <a:ea typeface="Calibri"/>
                          <a:cs typeface="Times New Roman"/>
                        </a:rPr>
                        <m:t>36</m:t>
                      </m:r>
                      <m:r>
                        <a:rPr lang="en-US" b="0" i="0" smtClean="0">
                          <a:effectLst/>
                          <a:latin typeface="Cambria Math"/>
                          <a:ea typeface="Calibri"/>
                          <a:cs typeface="Times New Roman"/>
                        </a:rPr>
                        <m:t>)</m:t>
                      </m:r>
                    </m:oMath>
                  </m:oMathPara>
                </a14:m>
                <a:endParaRPr lang="en-US" dirty="0" smtClean="0">
                  <a:effectLst/>
                  <a:latin typeface="Times New Roman"/>
                  <a:ea typeface="Calibri"/>
                  <a:cs typeface="Times New Roman"/>
                </a:endParaRPr>
              </a:p>
              <a:p>
                <a:pPr marL="0" indent="0" algn="just" rtl="0">
                  <a:lnSpc>
                    <a:spcPct val="115000"/>
                  </a:lnSpc>
                  <a:spcBef>
                    <a:spcPts val="1200"/>
                  </a:spcBef>
                  <a:spcAft>
                    <a:spcPts val="1000"/>
                  </a:spcAft>
                  <a:buNone/>
                </a:pPr>
                <a:r>
                  <a:rPr lang="en-US" dirty="0" smtClean="0">
                    <a:effectLst/>
                    <a:latin typeface="Times New Roman"/>
                    <a:ea typeface="Calibri"/>
                  </a:rPr>
                  <a:t>This </a:t>
                </a:r>
                <a:r>
                  <a:rPr lang="en-US" dirty="0">
                    <a:effectLst/>
                    <a:latin typeface="Times New Roman"/>
                    <a:ea typeface="Calibri"/>
                  </a:rPr>
                  <a:t>is the third Maxwell's equation to be derived; it is essentially Ampere's law in differential (or point) form whereas equation (7.33) is the integral form. From equation (7.36), we should observe that </a:t>
                </a:r>
                <a14:m>
                  <m:oMath xmlns:m="http://schemas.openxmlformats.org/officeDocument/2006/math">
                    <m:r>
                      <a:rPr lang="en-US">
                        <a:effectLst/>
                        <a:latin typeface="Cambria Math"/>
                        <a:ea typeface="Calibri"/>
                        <a:cs typeface="Times New Roman"/>
                      </a:rPr>
                      <m:t>𝛻</m:t>
                    </m:r>
                    <m:r>
                      <a:rPr lang="en-US" i="1">
                        <a:effectLst/>
                        <a:latin typeface="Cambria Math"/>
                        <a:ea typeface="Calibri"/>
                        <a:cs typeface="Times New Roman"/>
                      </a:rPr>
                      <m:t>×</m:t>
                    </m:r>
                    <m:r>
                      <a:rPr lang="en-US" b="1" i="1">
                        <a:effectLst/>
                        <a:latin typeface="Cambria Math"/>
                        <a:ea typeface="Calibri"/>
                        <a:cs typeface="Times New Roman"/>
                      </a:rPr>
                      <m:t>𝐇</m:t>
                    </m:r>
                    <m:r>
                      <a:rPr lang="en-US" i="1">
                        <a:effectLst/>
                        <a:latin typeface="Cambria Math"/>
                        <a:ea typeface="Calibri"/>
                        <a:cs typeface="Times New Roman"/>
                      </a:rPr>
                      <m:t>=</m:t>
                    </m:r>
                    <m:acc>
                      <m:accPr>
                        <m:chr m:val="⃑"/>
                        <m:ctrlPr>
                          <a:rPr lang="en-US" i="1">
                            <a:effectLst/>
                            <a:latin typeface="Cambria Math"/>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m:t>
                    </m:r>
                    <m:r>
                      <a:rPr lang="en-US" i="1">
                        <a:effectLst/>
                        <a:latin typeface="Cambria Math"/>
                        <a:ea typeface="Calibri"/>
                        <a:cs typeface="Times New Roman"/>
                      </a:rPr>
                      <m:t>0</m:t>
                    </m:r>
                  </m:oMath>
                </a14:m>
                <a:r>
                  <a:rPr lang="en-US" dirty="0">
                    <a:effectLst/>
                    <a:latin typeface="Times New Roman"/>
                    <a:ea typeface="Calibri"/>
                  </a:rPr>
                  <a:t>; that is, </a:t>
                </a:r>
                <a:r>
                  <a:rPr lang="en-US" dirty="0" err="1">
                    <a:effectLst/>
                    <a:latin typeface="Times New Roman"/>
                    <a:ea typeface="Calibri"/>
                  </a:rPr>
                  <a:t>magnetostatic</a:t>
                </a:r>
                <a:r>
                  <a:rPr lang="en-US" dirty="0">
                    <a:effectLst/>
                    <a:latin typeface="Times New Roman"/>
                    <a:ea typeface="Calibri"/>
                  </a:rPr>
                  <a:t> field is not conservative</a:t>
                </a:r>
                <a:r>
                  <a:rPr lang="en-US" dirty="0">
                    <a:solidFill>
                      <a:srgbClr val="FF0000"/>
                    </a:solidFill>
                    <a:effectLst/>
                    <a:latin typeface="Times New Roman"/>
                    <a:ea typeface="Calibri"/>
                  </a:rPr>
                  <a:t> </a:t>
                </a:r>
                <a:r>
                  <a:rPr lang="en-US" dirty="0" smtClean="0">
                    <a:effectLst/>
                    <a:latin typeface="Times New Roman"/>
                    <a:ea typeface="Calibri"/>
                  </a:rPr>
                  <a:t>.</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r="-867" b="-1422"/>
                </a:stretch>
              </a:blipFill>
            </p:spPr>
            <p:txBody>
              <a:bodyPr/>
              <a:lstStyle/>
              <a:p>
                <a:r>
                  <a:rPr lang="ar-IQ">
                    <a:noFill/>
                  </a:rPr>
                  <a:t> </a:t>
                </a:r>
              </a:p>
            </p:txBody>
          </p:sp>
        </mc:Fallback>
      </mc:AlternateContent>
    </p:spTree>
    <p:extLst>
      <p:ext uri="{BB962C8B-B14F-4D97-AF65-F5344CB8AC3E}">
        <p14:creationId xmlns:p14="http://schemas.microsoft.com/office/powerpoint/2010/main" val="8592196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fontScale="90000"/>
              </a:bodyPr>
              <a:lstStyle/>
              <a:p>
                <a:pPr rtl="0">
                  <a:lnSpc>
                    <a:spcPct val="150000"/>
                  </a:lnSpc>
                  <a:spcBef>
                    <a:spcPts val="1200"/>
                  </a:spcBef>
                  <a:spcAft>
                    <a:spcPts val="0"/>
                  </a:spcAft>
                </a:pPr>
                <a:r>
                  <a:rPr lang="en-US" sz="3200" dirty="0">
                    <a:solidFill>
                      <a:srgbClr val="FF0000"/>
                    </a:solidFill>
                    <a:latin typeface="Times New Roman"/>
                    <a:ea typeface="Calibri"/>
                    <a:cs typeface="Arial"/>
                  </a:rPr>
                  <a:t>7.6.5 An </a:t>
                </a:r>
                <a14:m>
                  <m:oMath xmlns:m="http://schemas.openxmlformats.org/officeDocument/2006/math">
                    <m:r>
                      <a:rPr lang="en-US" sz="3200" i="1">
                        <a:solidFill>
                          <a:srgbClr val="FF0000"/>
                        </a:solidFill>
                        <a:effectLst/>
                        <a:latin typeface="Cambria Math"/>
                        <a:ea typeface="Calibri"/>
                        <a:cs typeface="Times New Roman"/>
                      </a:rPr>
                      <m:t>𝑁</m:t>
                    </m:r>
                  </m:oMath>
                </a14:m>
                <a:r>
                  <a:rPr lang="en-US" sz="3200" dirty="0">
                    <a:solidFill>
                      <a:srgbClr val="FF0000"/>
                    </a:solidFill>
                    <a:effectLst/>
                    <a:latin typeface="Times New Roman"/>
                    <a:ea typeface="Calibri"/>
                    <a:cs typeface="Arial"/>
                  </a:rPr>
                  <a:t>-turn toroid carrying filamentary </a:t>
                </a:r>
                <a:r>
                  <a:rPr lang="en-US" sz="3200" dirty="0">
                    <a:solidFill>
                      <a:srgbClr val="FF0000"/>
                    </a:solidFill>
                    <a:latin typeface="Times New Roman"/>
                    <a:ea typeface="Calibri"/>
                    <a:cs typeface="Arial"/>
                  </a:rPr>
                  <a:t>current</a:t>
                </a:r>
                <a:r>
                  <a:rPr lang="en-US" sz="3200" dirty="0" smtClean="0">
                    <a:solidFill>
                      <a:srgbClr val="FF0000"/>
                    </a:solidFill>
                    <a:latin typeface="Times New Roman"/>
                    <a:ea typeface="Calibri"/>
                    <a:cs typeface="Arial"/>
                  </a:rPr>
                  <a:t>.</a:t>
                </a:r>
                <a:endParaRPr lang="ar-IQ" sz="32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764704"/>
              </a:xfr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4704"/>
                <a:ext cx="9144000" cy="6093296"/>
              </a:xfrm>
            </p:spPr>
            <p:txBody>
              <a:bodyPr>
                <a:normAutofit fontScale="92500" lnSpcReduction="10000"/>
              </a:bodyPr>
              <a:lstStyle/>
              <a:p>
                <a:pPr marL="0" indent="0" algn="just" rtl="0">
                  <a:lnSpc>
                    <a:spcPct val="150000"/>
                  </a:lnSpc>
                  <a:spcAft>
                    <a:spcPts val="0"/>
                  </a:spcAft>
                  <a:buNone/>
                </a:pPr>
                <a:r>
                  <a:rPr lang="en-US" dirty="0" smtClean="0">
                    <a:latin typeface="Times New Roman"/>
                    <a:ea typeface="Calibri"/>
                    <a:cs typeface="Arial"/>
                  </a:rPr>
                  <a:t>For the toroid </a:t>
                </a:r>
                <a:r>
                  <a:rPr lang="en-US" dirty="0">
                    <a:latin typeface="Times New Roman"/>
                    <a:ea typeface="Calibri"/>
                    <a:cs typeface="Arial"/>
                  </a:rPr>
                  <a:t>shown in Figure (</a:t>
                </a:r>
                <a:r>
                  <a:rPr lang="en-US" dirty="0" smtClean="0">
                    <a:solidFill>
                      <a:srgbClr val="FF0000"/>
                    </a:solidFill>
                    <a:effectLst/>
                    <a:latin typeface="Times New Roman"/>
                    <a:ea typeface="Calibri"/>
                    <a:cs typeface="Arial"/>
                  </a:rPr>
                  <a:t>7.16a</a:t>
                </a:r>
                <a:r>
                  <a:rPr lang="en-US" dirty="0" smtClean="0">
                    <a:effectLst/>
                    <a:latin typeface="Times New Roman"/>
                    <a:ea typeface="Calibri"/>
                    <a:cs typeface="Arial"/>
                  </a:rPr>
                  <a:t>), the </a:t>
                </a:r>
                <a:r>
                  <a:rPr lang="en-US" dirty="0">
                    <a:effectLst/>
                    <a:latin typeface="Times New Roman"/>
                    <a:ea typeface="Calibri"/>
                    <a:cs typeface="Arial"/>
                  </a:rPr>
                  <a:t>magnetic field intensity for the ideal case is:</a:t>
                </a:r>
                <a:endParaRPr lang="en-US" sz="2800" dirty="0">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𝑎</m:t>
                          </m:r>
                        </m:sub>
                      </m:sSub>
                      <m:f>
                        <m:fPr>
                          <m:ctrlPr>
                            <a:rPr lang="en-US" i="1">
                              <a:effectLst/>
                              <a:latin typeface="Cambria Math"/>
                              <a:ea typeface="Calibri"/>
                              <a:cs typeface="Times New Roman"/>
                            </a:rPr>
                          </m:ctrlPr>
                        </m:fPr>
                        <m:num>
                          <m:sSub>
                            <m:sSubPr>
                              <m:ctrlPr>
                                <a:rPr lang="en-US" i="1">
                                  <a:effectLst/>
                                  <a:latin typeface="Cambria Math"/>
                                  <a:ea typeface="Calibri"/>
                                  <a:cs typeface="Times New Roman"/>
                                </a:rPr>
                              </m:ctrlPr>
                            </m:sSubPr>
                            <m:e>
                              <m:r>
                                <a:rPr lang="en-US" i="1">
                                  <a:effectLst/>
                                  <a:latin typeface="Cambria Math"/>
                                  <a:ea typeface="Calibri"/>
                                  <a:cs typeface="Times New Roman"/>
                                </a:rPr>
                                <m:t>𝜌</m:t>
                              </m:r>
                            </m:e>
                            <m:sub>
                              <m:r>
                                <m:rPr>
                                  <m:sty m:val="p"/>
                                </m:rPr>
                                <a:rPr lang="en-US">
                                  <a:effectLst/>
                                  <a:latin typeface="Cambria Math"/>
                                  <a:ea typeface="Calibri"/>
                                  <a:cs typeface="Times New Roman"/>
                                </a:rPr>
                                <m:t>o</m:t>
                              </m:r>
                            </m:sub>
                          </m:sSub>
                          <m:r>
                            <a:rPr lang="en-US" i="1">
                              <a:effectLst/>
                              <a:latin typeface="Cambria Math"/>
                              <a:ea typeface="Calibri"/>
                              <a:cs typeface="Times New Roman"/>
                            </a:rPr>
                            <m:t>−</m:t>
                          </m:r>
                          <m:r>
                            <a:rPr lang="en-US" i="1">
                              <a:effectLst/>
                              <a:latin typeface="Cambria Math"/>
                              <a:ea typeface="Calibri"/>
                              <a:cs typeface="Times New Roman"/>
                            </a:rPr>
                            <m:t>𝑎</m:t>
                          </m:r>
                        </m:num>
                        <m:den>
                          <m:r>
                            <a:rPr lang="en-US" i="1">
                              <a:effectLst/>
                              <a:latin typeface="Cambria Math"/>
                              <a:ea typeface="Calibri"/>
                              <a:cs typeface="Times New Roman"/>
                            </a:rPr>
                            <m:t>𝜌</m:t>
                          </m:r>
                        </m:den>
                      </m:f>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r>
                        <a:rPr lang="en-US" i="1">
                          <a:solidFill>
                            <a:srgbClr val="FF0000"/>
                          </a:solidFill>
                          <a:effectLst/>
                          <a:latin typeface="Cambria Math"/>
                          <a:ea typeface="Calibri"/>
                          <a:cs typeface="Times New Roman"/>
                        </a:rPr>
                        <m:t>  </m:t>
                      </m:r>
                      <m:r>
                        <a:rPr lang="en-US" i="1">
                          <a:effectLst/>
                          <a:latin typeface="Cambria Math"/>
                          <a:ea typeface="Calibri"/>
                          <a:cs typeface="Times New Roman"/>
                        </a:rPr>
                        <m:t>           </m:t>
                      </m:r>
                      <m:r>
                        <a:rPr lang="en-US" i="1">
                          <a:solidFill>
                            <a:srgbClr val="FF0000"/>
                          </a:solidFill>
                          <a:effectLst/>
                          <a:latin typeface="Cambria Math"/>
                          <a:ea typeface="Calibri"/>
                          <a:cs typeface="Times New Roman"/>
                        </a:rPr>
                        <m:t> </m:t>
                      </m:r>
                      <m:d>
                        <m:dPr>
                          <m:ctrlPr>
                            <a:rPr lang="en-US" i="1">
                              <a:effectLst/>
                              <a:latin typeface="Cambria Math"/>
                              <a:ea typeface="Calibri"/>
                              <a:cs typeface="Times New Roman"/>
                            </a:rPr>
                          </m:ctrlPr>
                        </m:dPr>
                        <m:e>
                          <m:r>
                            <m:rPr>
                              <m:sty m:val="p"/>
                            </m:rPr>
                            <a:rPr lang="en-US">
                              <a:effectLst/>
                              <a:latin typeface="Cambria Math"/>
                              <a:ea typeface="Calibri"/>
                              <a:cs typeface="Times New Roman"/>
                            </a:rPr>
                            <m:t>inside</m:t>
                          </m:r>
                          <m:r>
                            <a:rPr lang="en-US">
                              <a:effectLst/>
                              <a:latin typeface="Cambria Math"/>
                              <a:ea typeface="Calibri"/>
                              <a:cs typeface="Times New Roman"/>
                            </a:rPr>
                            <m:t> </m:t>
                          </m:r>
                          <m:r>
                            <m:rPr>
                              <m:sty m:val="p"/>
                            </m:rPr>
                            <a:rPr lang="en-US">
                              <a:effectLst/>
                              <a:latin typeface="Cambria Math"/>
                              <a:ea typeface="Calibri"/>
                              <a:cs typeface="Times New Roman"/>
                            </a:rPr>
                            <m:t>toroid</m:t>
                          </m:r>
                        </m:e>
                      </m:d>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Times New Roman"/>
                          <a:cs typeface="Times New Roman"/>
                        </a:rPr>
                        <m:t>7</m:t>
                      </m:r>
                      <m:r>
                        <a:rPr lang="en-US" i="1">
                          <a:effectLst/>
                          <a:latin typeface="Cambria Math"/>
                          <a:ea typeface="Times New Roman"/>
                          <a:cs typeface="Times New Roman"/>
                        </a:rPr>
                        <m:t>.</m:t>
                      </m:r>
                      <m:r>
                        <a:rPr lang="en-US" i="1">
                          <a:effectLst/>
                          <a:latin typeface="Cambria Math"/>
                          <a:ea typeface="Times New Roman"/>
                          <a:cs typeface="Times New Roman"/>
                        </a:rPr>
                        <m:t>53</m:t>
                      </m:r>
                      <m:r>
                        <a:rPr lang="en-US" i="1">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r>
                        <a:rPr lang="en-US" i="1">
                          <a:effectLst/>
                          <a:latin typeface="Cambria Math"/>
                          <a:ea typeface="Calibri"/>
                          <a:cs typeface="Times New Roman"/>
                        </a:rPr>
                        <m:t>0</m:t>
                      </m:r>
                      <m:r>
                        <a:rPr lang="en-US" i="1">
                          <a:solidFill>
                            <a:srgbClr val="FF0000"/>
                          </a:solidFill>
                          <a:effectLst/>
                          <a:latin typeface="Cambria Math"/>
                          <a:ea typeface="Calibri"/>
                          <a:cs typeface="Times New Roman"/>
                        </a:rPr>
                        <m:t> </m:t>
                      </m:r>
                      <m:r>
                        <a:rPr lang="en-US" i="1">
                          <a:effectLst/>
                          <a:latin typeface="Cambria Math"/>
                          <a:ea typeface="Calibri"/>
                          <a:cs typeface="Times New Roman"/>
                        </a:rPr>
                        <m:t>                                </m:t>
                      </m:r>
                      <m:r>
                        <a:rPr lang="en-US" i="1">
                          <a:solidFill>
                            <a:srgbClr val="FF0000"/>
                          </a:solidFill>
                          <a:effectLst/>
                          <a:latin typeface="Cambria Math"/>
                          <a:ea typeface="Calibri"/>
                          <a:cs typeface="Times New Roman"/>
                        </a:rPr>
                        <m:t>  </m:t>
                      </m:r>
                      <m:d>
                        <m:dPr>
                          <m:ctrlPr>
                            <a:rPr lang="en-US" i="1">
                              <a:effectLst/>
                              <a:latin typeface="Cambria Math"/>
                              <a:ea typeface="Calibri"/>
                              <a:cs typeface="Times New Roman"/>
                            </a:rPr>
                          </m:ctrlPr>
                        </m:dPr>
                        <m:e>
                          <m:r>
                            <m:rPr>
                              <m:sty m:val="p"/>
                            </m:rPr>
                            <a:rPr lang="en-US">
                              <a:effectLst/>
                              <a:latin typeface="Cambria Math"/>
                              <a:ea typeface="Calibri"/>
                              <a:cs typeface="Times New Roman"/>
                            </a:rPr>
                            <m:t>outside</m:t>
                          </m:r>
                          <m:r>
                            <a:rPr lang="en-US">
                              <a:effectLst/>
                              <a:latin typeface="Cambria Math"/>
                              <a:ea typeface="Calibri"/>
                              <a:cs typeface="Times New Roman"/>
                            </a:rPr>
                            <m:t> </m:t>
                          </m:r>
                          <m:r>
                            <m:rPr>
                              <m:sty m:val="p"/>
                            </m:rPr>
                            <a:rPr lang="en-US">
                              <a:effectLst/>
                              <a:latin typeface="Cambria Math"/>
                              <a:ea typeface="Calibri"/>
                              <a:cs typeface="Times New Roman"/>
                            </a:rPr>
                            <m:t>toroid</m:t>
                          </m:r>
                        </m:e>
                      </m:d>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54</m:t>
                      </m:r>
                      <m:r>
                        <a:rPr lang="en-US" i="1">
                          <a:effectLst/>
                          <a:latin typeface="Cambria Math"/>
                          <a:ea typeface="Calibri"/>
                          <a:cs typeface="Times New Roman"/>
                        </a:rPr>
                        <m:t>)</m:t>
                      </m:r>
                    </m:oMath>
                  </m:oMathPara>
                </a14:m>
                <a:endParaRPr lang="en-US" sz="2800" dirty="0">
                  <a:ea typeface="Calibri"/>
                  <a:cs typeface="Arial"/>
                </a:endParaRPr>
              </a:p>
              <a:p>
                <a:pPr marL="0" indent="0" algn="just" rtl="0">
                  <a:buNone/>
                </a:pPr>
                <a:r>
                  <a:rPr lang="en-US" dirty="0">
                    <a:effectLst/>
                    <a:latin typeface="Times New Roman"/>
                    <a:ea typeface="Calibri"/>
                  </a:rPr>
                  <a:t>A toroid whose dimensions are shown in Figure (</a:t>
                </a:r>
                <a:r>
                  <a:rPr lang="en-US" dirty="0">
                    <a:solidFill>
                      <a:srgbClr val="FF0000"/>
                    </a:solidFill>
                    <a:effectLst/>
                    <a:latin typeface="Times New Roman"/>
                    <a:ea typeface="Calibri"/>
                  </a:rPr>
                  <a:t>7.16b</a:t>
                </a:r>
                <a:r>
                  <a:rPr lang="en-US" dirty="0">
                    <a:effectLst/>
                    <a:latin typeface="Times New Roman"/>
                    <a:ea typeface="Calibri"/>
                  </a:rPr>
                  <a:t>) has </a:t>
                </a:r>
                <a14:m>
                  <m:oMath xmlns:m="http://schemas.openxmlformats.org/officeDocument/2006/math">
                    <m:r>
                      <a:rPr lang="en-US" i="1">
                        <a:effectLst/>
                        <a:latin typeface="Cambria Math"/>
                        <a:ea typeface="Calibri"/>
                        <a:cs typeface="Times New Roman"/>
                      </a:rPr>
                      <m:t>𝑁</m:t>
                    </m:r>
                  </m:oMath>
                </a14:m>
                <a:r>
                  <a:rPr lang="en-US" dirty="0">
                    <a:effectLst/>
                    <a:latin typeface="Times New Roman"/>
                    <a:ea typeface="Calibri"/>
                  </a:rPr>
                  <a:t> turns and carries filamentary current </a:t>
                </a:r>
                <a14:m>
                  <m:oMath xmlns:m="http://schemas.openxmlformats.org/officeDocument/2006/math">
                    <m:r>
                      <a:rPr lang="en-US" i="1">
                        <a:effectLst/>
                        <a:latin typeface="Cambria Math"/>
                        <a:ea typeface="Calibri"/>
                        <a:cs typeface="Times New Roman"/>
                      </a:rPr>
                      <m:t>𝐼</m:t>
                    </m:r>
                  </m:oMath>
                </a14:m>
                <a:r>
                  <a:rPr lang="en-US" dirty="0">
                    <a:effectLst/>
                    <a:latin typeface="Times New Roman"/>
                    <a:ea typeface="Calibri"/>
                  </a:rPr>
                  <a:t>. To determine the magnetic field intensity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rPr>
                  <a:t> inside and outside the toroid apply Ampere's circuit law to the </a:t>
                </a:r>
                <a:r>
                  <a:rPr lang="en-US" dirty="0" err="1">
                    <a:effectLst/>
                    <a:latin typeface="Times New Roman"/>
                    <a:ea typeface="Calibri"/>
                  </a:rPr>
                  <a:t>Amperian</a:t>
                </a:r>
                <a:r>
                  <a:rPr lang="en-US" dirty="0">
                    <a:effectLst/>
                    <a:latin typeface="Times New Roman"/>
                    <a:ea typeface="Calibri"/>
                  </a:rPr>
                  <a:t> path, which is a circle of radius </a:t>
                </a:r>
                <a14:m>
                  <m:oMath xmlns:m="http://schemas.openxmlformats.org/officeDocument/2006/math">
                    <m:r>
                      <a:rPr lang="en-US" i="1">
                        <a:effectLst/>
                        <a:latin typeface="Cambria Math"/>
                        <a:ea typeface="Calibri"/>
                        <a:cs typeface="Times New Roman"/>
                      </a:rPr>
                      <m:t>𝜌</m:t>
                    </m:r>
                  </m:oMath>
                </a14:m>
                <a:r>
                  <a:rPr lang="en-US" dirty="0">
                    <a:effectLst/>
                    <a:latin typeface="Times New Roman"/>
                    <a:ea typeface="Calibri"/>
                  </a:rPr>
                  <a:t> show in Figure (</a:t>
                </a:r>
                <a:r>
                  <a:rPr lang="en-US" dirty="0">
                    <a:solidFill>
                      <a:srgbClr val="FF0000"/>
                    </a:solidFill>
                    <a:effectLst/>
                    <a:latin typeface="Times New Roman"/>
                    <a:ea typeface="Calibri"/>
                  </a:rPr>
                  <a:t>7.16b</a:t>
                </a:r>
                <a:r>
                  <a:rPr lang="en-US" dirty="0">
                    <a:effectLst/>
                    <a:latin typeface="Times New Roman"/>
                    <a:ea typeface="Calibri"/>
                  </a:rPr>
                  <a:t>). </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3"/>
                <a:stretch>
                  <a:fillRect l="-1533" r="-1533" b="-2100"/>
                </a:stretch>
              </a:blipFill>
            </p:spPr>
            <p:txBody>
              <a:bodyPr/>
              <a:lstStyle/>
              <a:p>
                <a:r>
                  <a:rPr lang="ar-IQ">
                    <a:noFill/>
                  </a:rPr>
                  <a:t> </a:t>
                </a:r>
              </a:p>
            </p:txBody>
          </p:sp>
        </mc:Fallback>
      </mc:AlternateContent>
    </p:spTree>
    <p:extLst>
      <p:ext uri="{BB962C8B-B14F-4D97-AF65-F5344CB8AC3E}">
        <p14:creationId xmlns:p14="http://schemas.microsoft.com/office/powerpoint/2010/main" val="17463638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427984" cy="3356992"/>
          </a:xfrm>
          <a:prstGeom prst="rect">
            <a:avLst/>
          </a:prstGeom>
          <a:noFill/>
          <a:ln>
            <a:noFill/>
          </a:ln>
        </p:spPr>
      </p:pic>
      <p:pic>
        <p:nvPicPr>
          <p:cNvPr id="1026" name="Picture 2" descr="C:\Users\ali\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3501008"/>
            <a:ext cx="6028581" cy="335699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365104"/>
            <a:ext cx="3131840" cy="2308324"/>
          </a:xfrm>
          <a:prstGeom prst="rect">
            <a:avLst/>
          </a:prstGeom>
        </p:spPr>
        <p:txBody>
          <a:bodyPr wrap="square">
            <a:spAutoFit/>
          </a:bodyPr>
          <a:lstStyle/>
          <a:p>
            <a:pPr algn="ctr" rtl="0">
              <a:lnSpc>
                <a:spcPct val="150000"/>
              </a:lnSpc>
              <a:spcAft>
                <a:spcPts val="0"/>
              </a:spcAft>
            </a:pPr>
            <a:r>
              <a:rPr lang="en-US" sz="3200" dirty="0">
                <a:latin typeface="Times New Roman"/>
                <a:ea typeface="Calibri"/>
                <a:cs typeface="Arial"/>
              </a:rPr>
              <a:t>Fig. </a:t>
            </a:r>
            <a:r>
              <a:rPr lang="en-US" sz="3200" dirty="0">
                <a:solidFill>
                  <a:srgbClr val="FF0000"/>
                </a:solidFill>
                <a:latin typeface="Times New Roman"/>
                <a:ea typeface="Calibri"/>
                <a:cs typeface="Arial"/>
              </a:rPr>
              <a:t>7.16</a:t>
            </a:r>
            <a:r>
              <a:rPr lang="en-US" sz="3200" dirty="0">
                <a:latin typeface="Times New Roman"/>
                <a:ea typeface="Calibri"/>
                <a:cs typeface="Arial"/>
              </a:rPr>
              <a:t> a toroid with a circular cross section.</a:t>
            </a:r>
            <a:endParaRPr lang="en-US" sz="3200" dirty="0">
              <a:ea typeface="Calibri"/>
              <a:cs typeface="Arial"/>
            </a:endParaRPr>
          </a:p>
        </p:txBody>
      </p:sp>
    </p:spTree>
    <p:extLst>
      <p:ext uri="{BB962C8B-B14F-4D97-AF65-F5344CB8AC3E}">
        <p14:creationId xmlns:p14="http://schemas.microsoft.com/office/powerpoint/2010/main" val="15951691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62500" lnSpcReduction="20000"/>
              </a:bodyPr>
              <a:lstStyle/>
              <a:p>
                <a:pPr marL="0" indent="0" algn="just" rtl="0">
                  <a:lnSpc>
                    <a:spcPct val="150000"/>
                  </a:lnSpc>
                  <a:spcAft>
                    <a:spcPts val="0"/>
                  </a:spcAft>
                  <a:buNone/>
                </a:pPr>
                <a:r>
                  <a:rPr lang="en-US" dirty="0" smtClean="0">
                    <a:latin typeface="Times New Roman"/>
                    <a:ea typeface="Calibri"/>
                    <a:cs typeface="Arial"/>
                  </a:rPr>
                  <a:t>Since </a:t>
                </a:r>
                <a14:m>
                  <m:oMath xmlns:m="http://schemas.openxmlformats.org/officeDocument/2006/math">
                    <m:r>
                      <a:rPr lang="en-US" i="1">
                        <a:effectLst/>
                        <a:latin typeface="Cambria Math"/>
                        <a:ea typeface="Calibri"/>
                        <a:cs typeface="Times New Roman"/>
                      </a:rPr>
                      <m:t>𝑁</m:t>
                    </m:r>
                  </m:oMath>
                </a14:m>
                <a:r>
                  <a:rPr lang="en-US" dirty="0">
                    <a:effectLst/>
                    <a:latin typeface="Times New Roman"/>
                    <a:ea typeface="Calibri"/>
                    <a:cs typeface="Arial"/>
                  </a:rPr>
                  <a:t> wires cut through this path each carrying current </a:t>
                </a:r>
                <a14:m>
                  <m:oMath xmlns:m="http://schemas.openxmlformats.org/officeDocument/2006/math">
                    <m:r>
                      <a:rPr lang="en-US" i="1">
                        <a:effectLst/>
                        <a:latin typeface="Cambria Math"/>
                        <a:ea typeface="Calibri"/>
                        <a:cs typeface="Times New Roman"/>
                      </a:rPr>
                      <m:t>𝐼</m:t>
                    </m:r>
                  </m:oMath>
                </a14:m>
                <a:r>
                  <a:rPr lang="en-US" dirty="0">
                    <a:effectLst/>
                    <a:latin typeface="Times New Roman"/>
                    <a:ea typeface="Calibri"/>
                    <a:cs typeface="Arial"/>
                  </a:rPr>
                  <a:t>, the net current enclosed by the </a:t>
                </a:r>
                <a:r>
                  <a:rPr lang="en-US" dirty="0" err="1">
                    <a:effectLst/>
                    <a:latin typeface="Times New Roman"/>
                    <a:ea typeface="Calibri"/>
                    <a:cs typeface="Arial"/>
                  </a:rPr>
                  <a:t>Amperian</a:t>
                </a:r>
                <a:r>
                  <a:rPr lang="en-US" dirty="0">
                    <a:effectLst/>
                    <a:latin typeface="Times New Roman"/>
                    <a:ea typeface="Calibri"/>
                    <a:cs typeface="Arial"/>
                  </a:rPr>
                  <a:t> path is </a:t>
                </a:r>
                <a14:m>
                  <m:oMath xmlns:m="http://schemas.openxmlformats.org/officeDocument/2006/math">
                    <m:r>
                      <a:rPr lang="en-US" i="1">
                        <a:effectLst/>
                        <a:latin typeface="Cambria Math"/>
                        <a:ea typeface="Calibri"/>
                        <a:cs typeface="Times New Roman"/>
                      </a:rPr>
                      <m:t>𝑁𝐼</m:t>
                    </m:r>
                  </m:oMath>
                </a14:m>
                <a:r>
                  <a:rPr lang="en-US" dirty="0">
                    <a:effectLst/>
                    <a:latin typeface="Times New Roman"/>
                    <a:ea typeface="Calibri"/>
                    <a:cs typeface="Arial"/>
                  </a:rPr>
                  <a:t>. Hence,</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ea typeface="Calibri"/>
                              <a:cs typeface="Times New Roman"/>
                            </a:rPr>
                          </m:ctrlPr>
                        </m:naryPr>
                        <m:sub>
                          <m:r>
                            <a:rPr lang="en-US" i="1">
                              <a:effectLst/>
                              <a:latin typeface="Cambria Math"/>
                              <a:ea typeface="Calibri"/>
                              <a:cs typeface="Times New Roman"/>
                            </a:rPr>
                            <m:t>𝐿</m:t>
                          </m:r>
                        </m:sub>
                        <m:sup/>
                        <m:e>
                          <m:r>
                            <a:rPr lang="en-US" b="1" i="1">
                              <a:effectLst/>
                              <a:latin typeface="Cambria Math"/>
                              <a:ea typeface="Calibri"/>
                              <a:cs typeface="Times New Roman"/>
                            </a:rPr>
                            <m:t>𝐇</m:t>
                          </m:r>
                          <m:r>
                            <a:rPr lang="en-US" b="1">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r>
                        <a:rPr lang="en-US" i="1">
                          <a:effectLst/>
                          <a:latin typeface="Cambria Math"/>
                          <a:ea typeface="Calibri"/>
                          <a:cs typeface="Times New Roman"/>
                        </a:rPr>
                        <m:t>   ⇒     </m:t>
                      </m:r>
                      <m:r>
                        <a:rPr lang="en-US" i="1">
                          <a:effectLst/>
                          <a:latin typeface="Cambria Math"/>
                          <a:ea typeface="Calibri"/>
                          <a:cs typeface="Times New Roman"/>
                        </a:rPr>
                        <m:t>𝐻</m:t>
                      </m:r>
                      <m:r>
                        <a:rPr lang="en-US" i="1">
                          <a:effectLst/>
                          <a:latin typeface="Cambria Math"/>
                          <a:ea typeface="Calibri"/>
                          <a:cs typeface="Times New Roman"/>
                        </a:rPr>
                        <m:t>.</m:t>
                      </m:r>
                      <m:r>
                        <a:rPr lang="en-US" i="1">
                          <a:effectLst/>
                          <a:latin typeface="Cambria Math"/>
                          <a:ea typeface="Calibri"/>
                          <a:cs typeface="Times New Roman"/>
                        </a:rPr>
                        <m:t>2</m:t>
                      </m:r>
                      <m:r>
                        <a:rPr lang="en-US" i="1">
                          <a:effectLst/>
                          <a:latin typeface="Cambria Math"/>
                          <a:ea typeface="Calibri"/>
                          <a:cs typeface="Times New Roman"/>
                        </a:rPr>
                        <m:t>𝜋𝜌</m:t>
                      </m:r>
                      <m:r>
                        <a:rPr lang="en-US" i="1">
                          <a:effectLst/>
                          <a:latin typeface="Cambria Math"/>
                          <a:ea typeface="Calibri"/>
                          <a:cs typeface="Times New Roman"/>
                        </a:rPr>
                        <m:t>=</m:t>
                      </m:r>
                      <m:r>
                        <a:rPr lang="en-US" i="1">
                          <a:effectLst/>
                          <a:latin typeface="Cambria Math"/>
                          <a:ea typeface="Calibri"/>
                          <a:cs typeface="Times New Roman"/>
                        </a:rPr>
                        <m:t>𝑁𝐼</m:t>
                      </m:r>
                    </m:oMath>
                  </m:oMathPara>
                </a14:m>
                <a:endParaRPr lang="en-US" sz="2800" dirty="0">
                  <a:ea typeface="Calibri"/>
                  <a:cs typeface="Arial"/>
                </a:endParaRPr>
              </a:p>
              <a:p>
                <a:pPr marL="0" indent="0" algn="just" rtl="0">
                  <a:lnSpc>
                    <a:spcPct val="150000"/>
                  </a:lnSpc>
                  <a:spcAft>
                    <a:spcPts val="100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𝐻</m:t>
                      </m:r>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𝑁𝐼</m:t>
                          </m:r>
                        </m:num>
                        <m:den>
                          <m:r>
                            <a:rPr lang="en-US" i="1">
                              <a:effectLst/>
                              <a:latin typeface="Cambria Math"/>
                              <a:ea typeface="Calibri"/>
                              <a:cs typeface="Times New Roman"/>
                            </a:rPr>
                            <m:t>2</m:t>
                          </m:r>
                          <m:r>
                            <a:rPr lang="en-US" i="1">
                              <a:effectLst/>
                              <a:latin typeface="Cambria Math"/>
                              <a:ea typeface="Calibri"/>
                              <a:cs typeface="Times New Roman"/>
                            </a:rPr>
                            <m:t>𝜋𝜌</m:t>
                          </m:r>
                        </m:den>
                      </m:f>
                      <m:r>
                        <a:rPr lang="en-US" i="1">
                          <a:effectLst/>
                          <a:latin typeface="Cambria Math"/>
                          <a:ea typeface="Times New Roman"/>
                          <a:cs typeface="Times New Roman"/>
                        </a:rPr>
                        <m:t>              </m:t>
                      </m:r>
                      <m:r>
                        <m:rPr>
                          <m:sty m:val="p"/>
                        </m:rPr>
                        <a:rPr lang="en-US">
                          <a:effectLst/>
                          <a:latin typeface="Cambria Math"/>
                          <a:ea typeface="Times New Roman"/>
                          <a:cs typeface="Times New Roman"/>
                        </a:rPr>
                        <m:t>for</m:t>
                      </m:r>
                      <m:r>
                        <a:rPr lang="en-US" i="1">
                          <a:effectLst/>
                          <a:latin typeface="Cambria Math"/>
                          <a:ea typeface="Times New Roman"/>
                          <a:cs typeface="Times New Roman"/>
                        </a:rPr>
                        <m:t>       </m:t>
                      </m:r>
                      <m:sSub>
                        <m:sSubPr>
                          <m:ctrlPr>
                            <a:rPr lang="en-US" i="1">
                              <a:effectLst/>
                              <a:latin typeface="Cambria Math"/>
                              <a:ea typeface="Times New Roman"/>
                              <a:cs typeface="Times New Roman"/>
                            </a:rPr>
                          </m:ctrlPr>
                        </m:sSubPr>
                        <m:e>
                          <m:r>
                            <a:rPr lang="en-US" i="1">
                              <a:effectLst/>
                              <a:latin typeface="Cambria Math"/>
                              <a:ea typeface="Calibri"/>
                              <a:cs typeface="Times New Roman"/>
                            </a:rPr>
                            <m:t>𝜌</m:t>
                          </m:r>
                        </m:e>
                        <m:sub>
                          <m:r>
                            <a:rPr lang="en-US" i="1">
                              <a:effectLst/>
                              <a:latin typeface="Cambria Math"/>
                              <a:ea typeface="Times New Roman"/>
                              <a:cs typeface="Times New Roman"/>
                            </a:rPr>
                            <m:t>𝑜</m:t>
                          </m:r>
                        </m:sub>
                      </m:sSub>
                      <m:r>
                        <a:rPr lang="en-US" i="1">
                          <a:effectLst/>
                          <a:latin typeface="Cambria Math"/>
                          <a:ea typeface="Times New Roman"/>
                          <a:cs typeface="Times New Roman"/>
                        </a:rPr>
                        <m:t>−</m:t>
                      </m:r>
                      <m:r>
                        <a:rPr lang="en-US" i="1">
                          <a:effectLst/>
                          <a:latin typeface="Cambria Math"/>
                          <a:ea typeface="Times New Roman"/>
                          <a:cs typeface="Times New Roman"/>
                        </a:rPr>
                        <m:t>𝑎</m:t>
                      </m:r>
                      <m:r>
                        <a:rPr lang="en-US" i="1">
                          <a:effectLst/>
                          <a:latin typeface="Cambria Math"/>
                          <a:ea typeface="Times New Roman"/>
                          <a:cs typeface="Times New Roman"/>
                        </a:rPr>
                        <m:t>&lt;</m:t>
                      </m:r>
                      <m:r>
                        <a:rPr lang="en-US" i="1">
                          <a:effectLst/>
                          <a:latin typeface="Cambria Math"/>
                          <a:ea typeface="Times New Roman"/>
                          <a:cs typeface="Times New Roman"/>
                        </a:rPr>
                        <m:t>𝜌</m:t>
                      </m:r>
                      <m:r>
                        <a:rPr lang="en-US" i="1">
                          <a:effectLst/>
                          <a:latin typeface="Cambria Math"/>
                          <a:ea typeface="Times New Roman"/>
                          <a:cs typeface="Times New Roman"/>
                        </a:rPr>
                        <m:t>&lt;</m:t>
                      </m:r>
                      <m:sSub>
                        <m:sSubPr>
                          <m:ctrlPr>
                            <a:rPr lang="en-US" i="1">
                              <a:effectLst/>
                              <a:latin typeface="Cambria Math"/>
                              <a:ea typeface="Times New Roman"/>
                              <a:cs typeface="Times New Roman"/>
                            </a:rPr>
                          </m:ctrlPr>
                        </m:sSubPr>
                        <m:e>
                          <m:r>
                            <a:rPr lang="en-US" i="1">
                              <a:effectLst/>
                              <a:latin typeface="Cambria Math"/>
                              <a:ea typeface="Calibri"/>
                              <a:cs typeface="Times New Roman"/>
                            </a:rPr>
                            <m:t>𝜌</m:t>
                          </m:r>
                        </m:e>
                        <m:sub>
                          <m:r>
                            <a:rPr lang="en-US" i="1">
                              <a:effectLst/>
                              <a:latin typeface="Cambria Math"/>
                              <a:ea typeface="Times New Roman"/>
                              <a:cs typeface="Times New Roman"/>
                            </a:rPr>
                            <m:t>𝑜</m:t>
                          </m:r>
                        </m:sub>
                      </m:sSub>
                      <m:r>
                        <a:rPr lang="en-US" i="1">
                          <a:effectLst/>
                          <a:latin typeface="Cambria Math"/>
                          <a:ea typeface="Times New Roman"/>
                          <a:cs typeface="Times New Roman"/>
                        </a:rPr>
                        <m:t>+</m:t>
                      </m:r>
                      <m:r>
                        <a:rPr lang="en-US" i="1">
                          <a:effectLst/>
                          <a:latin typeface="Cambria Math"/>
                          <a:ea typeface="Times New Roman"/>
                          <a:cs typeface="Times New Roman"/>
                        </a:rPr>
                        <m:t>𝑎</m:t>
                      </m:r>
                      <m:r>
                        <a:rPr lang="en-US" i="1">
                          <a:effectLst/>
                          <a:latin typeface="Cambria Math"/>
                          <a:ea typeface="Times New Roman"/>
                          <a:cs typeface="Times New Roman"/>
                        </a:rPr>
                        <m:t>               (</m:t>
                      </m:r>
                      <m:r>
                        <a:rPr lang="en-US" i="1">
                          <a:effectLst/>
                          <a:latin typeface="Cambria Math"/>
                          <a:ea typeface="Times New Roman"/>
                          <a:cs typeface="Times New Roman"/>
                        </a:rPr>
                        <m:t>7</m:t>
                      </m:r>
                      <m:r>
                        <a:rPr lang="en-US" i="1">
                          <a:effectLst/>
                          <a:latin typeface="Cambria Math"/>
                          <a:ea typeface="Times New Roman"/>
                          <a:cs typeface="Times New Roman"/>
                        </a:rPr>
                        <m:t>.</m:t>
                      </m:r>
                      <m:r>
                        <a:rPr lang="en-US" i="1">
                          <a:effectLst/>
                          <a:latin typeface="Cambria Math"/>
                          <a:ea typeface="Times New Roman"/>
                          <a:cs typeface="Times New Roman"/>
                        </a:rPr>
                        <m:t>55</m:t>
                      </m:r>
                      <m:r>
                        <a:rPr lang="en-US" i="1">
                          <a:effectLst/>
                          <a:latin typeface="Cambria Math"/>
                          <a:ea typeface="Times New Roman"/>
                          <a:cs typeface="Times New Roman"/>
                        </a:rPr>
                        <m:t>)</m:t>
                      </m:r>
                    </m:oMath>
                  </m:oMathPara>
                </a14:m>
                <a:endParaRPr lang="en-US" sz="2800" dirty="0">
                  <a:ea typeface="Calibri"/>
                  <a:cs typeface="Arial"/>
                </a:endParaRPr>
              </a:p>
              <a:p>
                <a:pPr marL="0" indent="0" algn="l" rtl="0">
                  <a:lnSpc>
                    <a:spcPct val="115000"/>
                  </a:lnSpc>
                  <a:spcAft>
                    <a:spcPts val="0"/>
                  </a:spcAft>
                  <a:buNone/>
                </a:pPr>
                <a:r>
                  <a:rPr lang="en-US" dirty="0">
                    <a:effectLst/>
                    <a:latin typeface="Times New Roman"/>
                    <a:ea typeface="Calibri"/>
                    <a:cs typeface="Arial"/>
                  </a:rPr>
                  <a:t>where </a:t>
                </a:r>
                <a14:m>
                  <m:oMath xmlns:m="http://schemas.openxmlformats.org/officeDocument/2006/math">
                    <m:sSub>
                      <m:sSubPr>
                        <m:ctrlPr>
                          <a:rPr lang="en-US" i="1">
                            <a:effectLst/>
                            <a:latin typeface="Cambria Math"/>
                            <a:ea typeface="Times New Roman"/>
                            <a:cs typeface="Times New Roman"/>
                          </a:rPr>
                        </m:ctrlPr>
                      </m:sSubPr>
                      <m:e>
                        <m:r>
                          <a:rPr lang="en-US" i="1">
                            <a:effectLst/>
                            <a:latin typeface="Cambria Math"/>
                            <a:ea typeface="Calibri"/>
                            <a:cs typeface="Times New Roman"/>
                          </a:rPr>
                          <m:t>𝜌</m:t>
                        </m:r>
                      </m:e>
                      <m:sub>
                        <m:r>
                          <a:rPr lang="en-US" i="1">
                            <a:effectLst/>
                            <a:latin typeface="Cambria Math"/>
                            <a:ea typeface="Times New Roman"/>
                            <a:cs typeface="Times New Roman"/>
                          </a:rPr>
                          <m:t>𝑜</m:t>
                        </m:r>
                      </m:sub>
                    </m:sSub>
                  </m:oMath>
                </a14:m>
                <a:r>
                  <a:rPr lang="en-US" dirty="0">
                    <a:effectLst/>
                    <a:latin typeface="Times New Roman"/>
                    <a:ea typeface="Calibri"/>
                    <a:cs typeface="Arial"/>
                  </a:rPr>
                  <a:t> is the mean radius of the toroid. An approximate value of </a:t>
                </a:r>
                <a14:m>
                  <m:oMath xmlns:m="http://schemas.openxmlformats.org/officeDocument/2006/math">
                    <m:r>
                      <a:rPr lang="en-US" i="1">
                        <a:effectLst/>
                        <a:latin typeface="Cambria Math"/>
                        <a:ea typeface="Calibri"/>
                        <a:cs typeface="Times New Roman"/>
                      </a:rPr>
                      <m:t>𝐻</m:t>
                    </m:r>
                  </m:oMath>
                </a14:m>
                <a:r>
                  <a:rPr lang="en-US" dirty="0">
                    <a:effectLst/>
                    <a:latin typeface="Times New Roman"/>
                    <a:ea typeface="Calibri"/>
                    <a:cs typeface="Arial"/>
                  </a:rPr>
                  <a:t> is</a:t>
                </a:r>
                <a:endParaRPr lang="en-US" sz="2800" dirty="0">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𝑎𝑝𝑝𝑟𝑜𝑥</m:t>
                          </m:r>
                          <m:r>
                            <a:rPr lang="en-US" i="1">
                              <a:effectLst/>
                              <a:latin typeface="Cambria Math"/>
                              <a:ea typeface="Calibri"/>
                              <a:cs typeface="Times New Roman"/>
                            </a:rPr>
                            <m:t>.</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𝑁𝐼</m:t>
                          </m:r>
                        </m:num>
                        <m:den>
                          <m:r>
                            <a:rPr lang="en-US" i="1">
                              <a:effectLst/>
                              <a:latin typeface="Cambria Math"/>
                              <a:ea typeface="Calibri"/>
                              <a:cs typeface="Times New Roman"/>
                            </a:rPr>
                            <m:t>2</m:t>
                          </m:r>
                          <m:r>
                            <a:rPr lang="en-US" i="1">
                              <a:effectLst/>
                              <a:latin typeface="Cambria Math"/>
                              <a:ea typeface="Calibri"/>
                              <a:cs typeface="Times New Roman"/>
                            </a:rPr>
                            <m:t>𝜋</m:t>
                          </m:r>
                          <m:sSub>
                            <m:sSubPr>
                              <m:ctrlPr>
                                <a:rPr lang="en-US" i="1">
                                  <a:effectLst/>
                                  <a:latin typeface="Cambria Math"/>
                                  <a:ea typeface="Times New Roman"/>
                                  <a:cs typeface="Times New Roman"/>
                                </a:rPr>
                              </m:ctrlPr>
                            </m:sSubPr>
                            <m:e>
                              <m:r>
                                <a:rPr lang="en-US" i="1">
                                  <a:effectLst/>
                                  <a:latin typeface="Cambria Math"/>
                                  <a:ea typeface="Calibri"/>
                                  <a:cs typeface="Times New Roman"/>
                                </a:rPr>
                                <m:t>𝜌</m:t>
                              </m:r>
                            </m:e>
                            <m:sub>
                              <m:r>
                                <a:rPr lang="en-US" i="1">
                                  <a:effectLst/>
                                  <a:latin typeface="Cambria Math"/>
                                  <a:ea typeface="Times New Roman"/>
                                  <a:cs typeface="Times New Roman"/>
                                </a:rPr>
                                <m:t>𝑜</m:t>
                              </m:r>
                            </m:sub>
                          </m:sSub>
                        </m:den>
                      </m:f>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𝑁𝐼</m:t>
                          </m:r>
                        </m:num>
                        <m:den>
                          <m:r>
                            <a:rPr lang="en-US" i="1">
                              <a:effectLst/>
                              <a:latin typeface="Cambria Math"/>
                              <a:ea typeface="Calibri"/>
                              <a:cs typeface="Times New Roman"/>
                            </a:rPr>
                            <m:t>𝓁</m:t>
                          </m:r>
                        </m:den>
                      </m:f>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Times New Roman"/>
                          <a:cs typeface="Times New Roman"/>
                        </a:rPr>
                        <m:t>(</m:t>
                      </m:r>
                      <m:r>
                        <a:rPr lang="en-US" i="1">
                          <a:effectLst/>
                          <a:latin typeface="Cambria Math"/>
                          <a:ea typeface="Times New Roman"/>
                          <a:cs typeface="Times New Roman"/>
                        </a:rPr>
                        <m:t>7</m:t>
                      </m:r>
                      <m:r>
                        <a:rPr lang="en-US" i="1">
                          <a:effectLst/>
                          <a:latin typeface="Cambria Math"/>
                          <a:ea typeface="Times New Roman"/>
                          <a:cs typeface="Times New Roman"/>
                        </a:rPr>
                        <m:t>.</m:t>
                      </m:r>
                      <m:r>
                        <a:rPr lang="en-US" i="1">
                          <a:effectLst/>
                          <a:latin typeface="Cambria Math"/>
                          <a:ea typeface="Times New Roman"/>
                          <a:cs typeface="Times New Roman"/>
                        </a:rPr>
                        <m:t>56</m:t>
                      </m:r>
                      <m:r>
                        <a:rPr lang="en-US" i="1">
                          <a:effectLst/>
                          <a:latin typeface="Cambria Math"/>
                          <a:ea typeface="Times New Roman"/>
                          <a:cs typeface="Times New Roman"/>
                        </a:rPr>
                        <m:t>)</m:t>
                      </m:r>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Notice that this is the same as the formula obtained for </a:t>
                </a:r>
                <a14:m>
                  <m:oMath xmlns:m="http://schemas.openxmlformats.org/officeDocument/2006/math">
                    <m:r>
                      <a:rPr lang="en-US" i="1">
                        <a:effectLst/>
                        <a:latin typeface="Cambria Math"/>
                        <a:ea typeface="Calibri"/>
                        <a:cs typeface="Times New Roman"/>
                      </a:rPr>
                      <m:t>𝐻</m:t>
                    </m:r>
                  </m:oMath>
                </a14:m>
                <a:r>
                  <a:rPr lang="en-US" dirty="0">
                    <a:effectLst/>
                    <a:latin typeface="Times New Roman"/>
                    <a:ea typeface="Calibri"/>
                    <a:cs typeface="Arial"/>
                  </a:rPr>
                  <a:t> for points well inside a very long solenoid (</a:t>
                </a:r>
                <a14:m>
                  <m:oMath xmlns:m="http://schemas.openxmlformats.org/officeDocument/2006/math">
                    <m:r>
                      <a:rPr lang="en-US" i="1">
                        <a:effectLst/>
                        <a:latin typeface="Cambria Math"/>
                        <a:ea typeface="Calibri"/>
                        <a:cs typeface="Times New Roman"/>
                      </a:rPr>
                      <m:t>𝓁</m:t>
                    </m:r>
                    <m:r>
                      <a:rPr lang="en-US" i="1">
                        <a:effectLst/>
                        <a:latin typeface="Cambria Math"/>
                        <a:ea typeface="Calibri"/>
                        <a:cs typeface="Times New Roman"/>
                      </a:rPr>
                      <m:t>≫</m:t>
                    </m:r>
                    <m:r>
                      <a:rPr lang="en-US" i="1">
                        <a:effectLst/>
                        <a:latin typeface="Cambria Math"/>
                        <a:ea typeface="Calibri"/>
                        <a:cs typeface="Times New Roman"/>
                      </a:rPr>
                      <m:t>𝑎</m:t>
                    </m:r>
                  </m:oMath>
                </a14:m>
                <a:r>
                  <a:rPr lang="en-US" dirty="0">
                    <a:effectLst/>
                    <a:latin typeface="Times New Roman"/>
                    <a:ea typeface="Calibri"/>
                    <a:cs typeface="Arial"/>
                  </a:rPr>
                  <a:t>). Thus a straight solenoid may be regarded as a special </a:t>
                </a:r>
                <a:r>
                  <a:rPr lang="en-US" dirty="0" err="1">
                    <a:effectLst/>
                    <a:latin typeface="Times New Roman"/>
                    <a:ea typeface="Calibri"/>
                    <a:cs typeface="Arial"/>
                  </a:rPr>
                  <a:t>toroidal</a:t>
                </a:r>
                <a:r>
                  <a:rPr lang="en-US" dirty="0">
                    <a:effectLst/>
                    <a:latin typeface="Times New Roman"/>
                    <a:ea typeface="Calibri"/>
                    <a:cs typeface="Arial"/>
                  </a:rPr>
                  <a:t> coil for which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𝜌</m:t>
                        </m:r>
                      </m:e>
                      <m:sub>
                        <m:r>
                          <m:rPr>
                            <m:sty m:val="p"/>
                          </m:rPr>
                          <a:rPr lang="en-US">
                            <a:effectLst/>
                            <a:latin typeface="Cambria Math"/>
                            <a:ea typeface="Calibri"/>
                            <a:cs typeface="Times New Roman"/>
                          </a:rPr>
                          <m:t>o</m:t>
                        </m:r>
                      </m:sub>
                    </m:sSub>
                    <m:r>
                      <a:rPr lang="en-US" i="1">
                        <a:effectLst/>
                        <a:latin typeface="Cambria Math"/>
                        <a:ea typeface="Calibri"/>
                        <a:cs typeface="Times New Roman"/>
                      </a:rPr>
                      <m:t>→∞</m:t>
                    </m:r>
                  </m:oMath>
                </a14:m>
                <a:r>
                  <a:rPr lang="en-US" dirty="0">
                    <a:effectLst/>
                    <a:latin typeface="Times New Roman"/>
                    <a:ea typeface="Calibri"/>
                    <a:cs typeface="Arial"/>
                  </a:rPr>
                  <a:t>. Outside toroid, the current enclosed by an </a:t>
                </a:r>
                <a:r>
                  <a:rPr lang="en-US" dirty="0" err="1">
                    <a:effectLst/>
                    <a:latin typeface="Times New Roman"/>
                    <a:ea typeface="Calibri"/>
                    <a:cs typeface="Arial"/>
                  </a:rPr>
                  <a:t>Amperian</a:t>
                </a:r>
                <a:r>
                  <a:rPr lang="en-US" dirty="0">
                    <a:effectLst/>
                    <a:latin typeface="Times New Roman"/>
                    <a:ea typeface="Calibri"/>
                    <a:cs typeface="Arial"/>
                  </a:rPr>
                  <a:t> path is </a:t>
                </a:r>
                <a14:m>
                  <m:oMath xmlns:m="http://schemas.openxmlformats.org/officeDocument/2006/math">
                    <m:r>
                      <a:rPr lang="en-US" i="1">
                        <a:effectLst/>
                        <a:latin typeface="Cambria Math"/>
                        <a:ea typeface="Calibri"/>
                        <a:cs typeface="Times New Roman"/>
                      </a:rPr>
                      <m:t>𝑁𝐼</m:t>
                    </m:r>
                    <m:r>
                      <a:rPr lang="en-US" i="1">
                        <a:effectLst/>
                        <a:latin typeface="Cambria Math"/>
                        <a:ea typeface="Calibri"/>
                        <a:cs typeface="Times New Roman"/>
                      </a:rPr>
                      <m:t>−</m:t>
                    </m:r>
                    <m:r>
                      <a:rPr lang="en-US" i="1">
                        <a:effectLst/>
                        <a:latin typeface="Cambria Math"/>
                        <a:ea typeface="Calibri"/>
                        <a:cs typeface="Times New Roman"/>
                      </a:rPr>
                      <m:t>𝑁𝐼</m:t>
                    </m:r>
                    <m:r>
                      <a:rPr lang="en-US" i="1">
                        <a:effectLst/>
                        <a:latin typeface="Cambria Math"/>
                        <a:ea typeface="Calibri"/>
                        <a:cs typeface="Times New Roman"/>
                      </a:rPr>
                      <m:t>=</m:t>
                    </m:r>
                    <m:r>
                      <a:rPr lang="en-US" i="1">
                        <a:effectLst/>
                        <a:latin typeface="Cambria Math"/>
                        <a:ea typeface="Calibri"/>
                        <a:cs typeface="Times New Roman"/>
                      </a:rPr>
                      <m:t>0</m:t>
                    </m:r>
                  </m:oMath>
                </a14:m>
                <a:r>
                  <a:rPr lang="en-US" dirty="0">
                    <a:effectLst/>
                    <a:latin typeface="Times New Roman"/>
                    <a:ea typeface="Calibri"/>
                    <a:cs typeface="Arial"/>
                  </a:rPr>
                  <a:t>, </a:t>
                </a:r>
                <a:r>
                  <a:rPr lang="en-US" dirty="0" smtClean="0">
                    <a:effectLst/>
                    <a:latin typeface="Times New Roman"/>
                    <a:ea typeface="Calibri"/>
                    <a:cs typeface="Arial"/>
                  </a:rPr>
                  <a:t>hence.</a:t>
                </a:r>
                <a:endParaRPr lang="en-US" sz="2800" dirty="0">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𝐻</m:t>
                      </m:r>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Times New Roman"/>
                          <a:cs typeface="Times New Roman"/>
                        </a:rPr>
                        <m:t>(</m:t>
                      </m:r>
                      <m:r>
                        <a:rPr lang="en-US" i="1">
                          <a:effectLst/>
                          <a:latin typeface="Cambria Math"/>
                          <a:ea typeface="Times New Roman"/>
                          <a:cs typeface="Times New Roman"/>
                        </a:rPr>
                        <m:t>7</m:t>
                      </m:r>
                      <m:r>
                        <a:rPr lang="en-US" i="1">
                          <a:effectLst/>
                          <a:latin typeface="Cambria Math"/>
                          <a:ea typeface="Times New Roman"/>
                          <a:cs typeface="Times New Roman"/>
                        </a:rPr>
                        <m:t>.</m:t>
                      </m:r>
                      <m:r>
                        <a:rPr lang="en-US" i="1">
                          <a:effectLst/>
                          <a:latin typeface="Cambria Math"/>
                          <a:ea typeface="Times New Roman"/>
                          <a:cs typeface="Times New Roman"/>
                        </a:rPr>
                        <m:t>57</m:t>
                      </m:r>
                      <m:r>
                        <a:rPr lang="en-US" i="1">
                          <a:effectLst/>
                          <a:latin typeface="Cambria Math"/>
                          <a:ea typeface="Times New Roman"/>
                          <a:cs typeface="Times New Roman"/>
                        </a:rPr>
                        <m:t>)</m:t>
                      </m:r>
                    </m:oMath>
                  </m:oMathPara>
                </a14:m>
                <a:endParaRPr lang="en-US" sz="2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667" r="-667"/>
                </a:stretch>
              </a:blipFill>
            </p:spPr>
            <p:txBody>
              <a:bodyPr/>
              <a:lstStyle/>
              <a:p>
                <a:r>
                  <a:rPr lang="ar-IQ">
                    <a:noFill/>
                  </a:rPr>
                  <a:t> </a:t>
                </a:r>
              </a:p>
            </p:txBody>
          </p:sp>
        </mc:Fallback>
      </mc:AlternateContent>
    </p:spTree>
    <p:extLst>
      <p:ext uri="{BB962C8B-B14F-4D97-AF65-F5344CB8AC3E}">
        <p14:creationId xmlns:p14="http://schemas.microsoft.com/office/powerpoint/2010/main" val="41556907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style>
          <a:lnRef idx="1">
            <a:schemeClr val="accent3"/>
          </a:lnRef>
          <a:fillRef idx="2">
            <a:schemeClr val="accent3"/>
          </a:fillRef>
          <a:effectRef idx="1">
            <a:schemeClr val="accent3"/>
          </a:effectRef>
          <a:fontRef idx="minor">
            <a:schemeClr val="dk1"/>
          </a:fontRef>
        </p:style>
        <p:txBody>
          <a:bodyPr>
            <a:noAutofit/>
          </a:bodyPr>
          <a:lstStyle/>
          <a:p>
            <a:pPr rtl="0">
              <a:spcBef>
                <a:spcPts val="1200"/>
              </a:spcBef>
              <a:spcAft>
                <a:spcPts val="0"/>
              </a:spcAft>
            </a:pPr>
            <a:r>
              <a:rPr lang="en-US" sz="3200" dirty="0">
                <a:solidFill>
                  <a:srgbClr val="FF0000"/>
                </a:solidFill>
                <a:latin typeface="Times New Roman"/>
                <a:ea typeface="Calibri"/>
                <a:cs typeface="Arial"/>
              </a:rPr>
              <a:t>7.7 MAGNETIC FLUX AND MAGNETIC FLUX DENSITY</a:t>
            </a:r>
            <a:r>
              <a:rPr lang="en-US" sz="3200" dirty="0" smtClean="0">
                <a:solidFill>
                  <a:srgbClr val="FF0000"/>
                </a:solidFill>
                <a:latin typeface="Times New Roman"/>
                <a:ea typeface="Times New Roman"/>
                <a:cs typeface="Arial"/>
              </a:rPr>
              <a:t>:</a:t>
            </a:r>
            <a:endParaRPr lang="ar-IQ" sz="3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96752"/>
                <a:ext cx="9144000" cy="5661248"/>
              </a:xfrm>
            </p:spPr>
            <p:txBody>
              <a:bodyPr>
                <a:normAutofit fontScale="62500" lnSpcReduction="20000"/>
              </a:bodyPr>
              <a:lstStyle/>
              <a:p>
                <a:pPr marL="0" indent="0" algn="just" rtl="0">
                  <a:lnSpc>
                    <a:spcPct val="150000"/>
                  </a:lnSpc>
                  <a:spcAft>
                    <a:spcPts val="0"/>
                  </a:spcAft>
                  <a:buNone/>
                </a:pPr>
                <a:r>
                  <a:rPr lang="en-US" sz="3600" dirty="0" smtClean="0">
                    <a:solidFill>
                      <a:srgbClr val="FF0000"/>
                    </a:solidFill>
                    <a:latin typeface="Times New Roman"/>
                    <a:ea typeface="Calibri"/>
                    <a:cs typeface="Arial"/>
                  </a:rPr>
                  <a:t>7.7.1 Magnetic Flux Density </a:t>
                </a:r>
                <a14:m>
                  <m:oMath xmlns:m="http://schemas.openxmlformats.org/officeDocument/2006/math">
                    <m:r>
                      <m:rPr>
                        <m:sty m:val="p"/>
                      </m:rPr>
                      <a:rPr lang="en-US" sz="3600">
                        <a:solidFill>
                          <a:srgbClr val="FF0000"/>
                        </a:solidFill>
                        <a:effectLst/>
                        <a:latin typeface="Cambria Math"/>
                        <a:ea typeface="Calibri"/>
                        <a:cs typeface="Times New Roman"/>
                      </a:rPr>
                      <m:t>B</m:t>
                    </m:r>
                  </m:oMath>
                </a14:m>
                <a:endParaRPr lang="en-US" sz="2800" dirty="0">
                  <a:ea typeface="Calibri"/>
                  <a:cs typeface="Arial"/>
                </a:endParaRPr>
              </a:p>
              <a:p>
                <a:pPr marL="0" indent="0" algn="just" rtl="0">
                  <a:lnSpc>
                    <a:spcPct val="150000"/>
                  </a:lnSpc>
                  <a:spcAft>
                    <a:spcPts val="0"/>
                  </a:spcAft>
                  <a:buNone/>
                </a:pPr>
                <a:r>
                  <a:rPr lang="en-US" dirty="0" smtClean="0">
                    <a:effectLst/>
                    <a:latin typeface="Times New Roman"/>
                    <a:ea typeface="Calibri"/>
                    <a:cs typeface="Arial"/>
                  </a:rPr>
                  <a:t>In free space, the </a:t>
                </a:r>
                <a:r>
                  <a:rPr lang="en-US" dirty="0">
                    <a:effectLst/>
                    <a:latin typeface="Times New Roman"/>
                    <a:ea typeface="Calibri"/>
                    <a:cs typeface="Arial"/>
                  </a:rPr>
                  <a:t>magnetic flux density </a:t>
                </a:r>
                <a14:m>
                  <m:oMath xmlns:m="http://schemas.openxmlformats.org/officeDocument/2006/math">
                    <m:r>
                      <a:rPr lang="en-US" b="1" i="1">
                        <a:effectLst/>
                        <a:latin typeface="Cambria Math"/>
                        <a:ea typeface="Calibri"/>
                        <a:cs typeface="Times New Roman"/>
                      </a:rPr>
                      <m:t>𝐁</m:t>
                    </m:r>
                  </m:oMath>
                </a14:m>
                <a:r>
                  <a:rPr lang="en-US" dirty="0" smtClean="0">
                    <a:effectLst/>
                    <a:latin typeface="Times New Roman"/>
                    <a:ea typeface="Calibri"/>
                    <a:cs typeface="Arial"/>
                  </a:rPr>
                  <a:t> is </a:t>
                </a:r>
                <a:r>
                  <a:rPr lang="en-US" dirty="0">
                    <a:effectLst/>
                    <a:latin typeface="Times New Roman"/>
                    <a:ea typeface="Calibri"/>
                    <a:cs typeface="Arial"/>
                  </a:rPr>
                  <a:t>related to the magnetic field intensity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according to</a:t>
                </a:r>
                <a:endParaRPr lang="en-US" sz="2800" dirty="0">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𝐁</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µ</m:t>
                          </m:r>
                        </m:e>
                        <m:sub>
                          <m:r>
                            <m:rPr>
                              <m:sty m:val="p"/>
                            </m:rPr>
                            <a:rPr lang="en-US">
                              <a:effectLst/>
                              <a:latin typeface="Cambria Math"/>
                              <a:ea typeface="Calibri"/>
                              <a:cs typeface="Times New Roman"/>
                            </a:rPr>
                            <m:t>o</m:t>
                          </m:r>
                        </m:sub>
                      </m:sSub>
                      <m:r>
                        <a:rPr lang="en-US" b="1" i="1">
                          <a:effectLst/>
                          <a:latin typeface="Cambria Math"/>
                          <a:ea typeface="Calibri"/>
                          <a:cs typeface="Times New Roman"/>
                        </a:rPr>
                        <m:t>𝐇</m:t>
                      </m:r>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58</m:t>
                      </m:r>
                      <m:r>
                        <a:rPr lang="en-US">
                          <a:effectLst/>
                          <a:latin typeface="Cambria Math"/>
                          <a:ea typeface="Calibri"/>
                          <a:cs typeface="Times New Roman"/>
                        </a:rPr>
                        <m:t>)</m:t>
                      </m:r>
                    </m:oMath>
                  </m:oMathPara>
                </a14:m>
                <a:endParaRPr lang="en-US" sz="2800" dirty="0">
                  <a:ea typeface="Calibri"/>
                  <a:cs typeface="Arial"/>
                </a:endParaRPr>
              </a:p>
              <a:p>
                <a:pPr lvl="0" algn="just" rtl="0">
                  <a:lnSpc>
                    <a:spcPct val="150000"/>
                  </a:lnSpc>
                  <a:buFont typeface="Symbol"/>
                  <a:buChar char=""/>
                </a:pPr>
                <a14:m>
                  <m:oMath xmlns:m="http://schemas.openxmlformats.org/officeDocument/2006/math">
                    <m:r>
                      <a:rPr lang="en-US" b="1" i="1">
                        <a:effectLst/>
                        <a:latin typeface="Cambria Math"/>
                        <a:ea typeface="Calibri"/>
                        <a:cs typeface="Times New Roman"/>
                      </a:rPr>
                      <m:t>𝐁</m:t>
                    </m:r>
                  </m:oMath>
                </a14:m>
                <a:r>
                  <a:rPr lang="en-US" dirty="0">
                    <a:effectLst/>
                    <a:latin typeface="Times New Roman"/>
                    <a:ea typeface="Calibri"/>
                    <a:cs typeface="Arial"/>
                  </a:rPr>
                  <a:t> is measured in </a:t>
                </a:r>
                <a:r>
                  <a:rPr lang="en-US" dirty="0" smtClean="0">
                    <a:effectLst/>
                    <a:latin typeface="Times New Roman"/>
                    <a:ea typeface="Calibri"/>
                    <a:cs typeface="Arial"/>
                  </a:rPr>
                  <a:t>weber </a:t>
                </a:r>
                <a:r>
                  <a:rPr lang="en-US" dirty="0">
                    <a:effectLst/>
                    <a:latin typeface="Times New Roman"/>
                    <a:ea typeface="Calibri"/>
                    <a:cs typeface="Arial"/>
                  </a:rPr>
                  <a:t>per square meter (</a:t>
                </a:r>
                <a14:m>
                  <m:oMath xmlns:m="http://schemas.openxmlformats.org/officeDocument/2006/math">
                    <m:r>
                      <m:rPr>
                        <m:sty m:val="p"/>
                      </m:rPr>
                      <a:rPr lang="en-US">
                        <a:effectLst/>
                        <a:latin typeface="Cambria Math"/>
                        <a:ea typeface="Calibri"/>
                        <a:cs typeface="Times New Roman"/>
                      </a:rPr>
                      <m:t>Wb</m:t>
                    </m:r>
                    <m:r>
                      <a:rPr lang="en-US">
                        <a:effectLst/>
                        <a:latin typeface="Cambria Math"/>
                        <a:ea typeface="Calibri"/>
                        <a:cs typeface="Times New Roman"/>
                      </a:rPr>
                      <m:t>/</m:t>
                    </m:r>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m</m:t>
                        </m:r>
                      </m:e>
                      <m:sup>
                        <m:r>
                          <a:rPr lang="en-US" i="1">
                            <a:effectLst/>
                            <a:latin typeface="Cambria Math"/>
                            <a:ea typeface="Calibri"/>
                            <a:cs typeface="Times New Roman"/>
                          </a:rPr>
                          <m:t>2</m:t>
                        </m:r>
                      </m:sup>
                    </m:sSup>
                  </m:oMath>
                </a14:m>
                <a:r>
                  <a:rPr lang="en-US" dirty="0">
                    <a:effectLst/>
                    <a:latin typeface="Times New Roman"/>
                    <a:ea typeface="Calibri"/>
                    <a:cs typeface="Arial"/>
                  </a:rPr>
                  <a:t>) or in the (IS) International System of Units is tesla (T).</a:t>
                </a:r>
                <a:endParaRPr lang="en-US" sz="2800" dirty="0">
                  <a:ea typeface="Calibri"/>
                  <a:cs typeface="Arial"/>
                </a:endParaRPr>
              </a:p>
              <a:p>
                <a:pPr lvl="0" algn="just" rtl="0">
                  <a:lnSpc>
                    <a:spcPct val="150000"/>
                  </a:lnSpc>
                  <a:buFont typeface="Symbol"/>
                  <a:buChar char=""/>
                </a:pPr>
                <a:r>
                  <a:rPr lang="en-US" dirty="0">
                    <a:effectLst/>
                    <a:latin typeface="Times New Roman"/>
                    <a:ea typeface="Calibri"/>
                    <a:cs typeface="Arial"/>
                  </a:rPr>
                  <a:t>The older unit of the magnetic flux density is the gauss (G), where 1T or 1</a:t>
                </a:r>
                <a14:m>
                  <m:oMath xmlns:m="http://schemas.openxmlformats.org/officeDocument/2006/math">
                    <m:r>
                      <a:rPr lang="en-US">
                        <a:effectLst/>
                        <a:latin typeface="Cambria Math"/>
                        <a:ea typeface="Calibri"/>
                        <a:cs typeface="Times New Roman"/>
                      </a:rPr>
                      <m:t> </m:t>
                    </m:r>
                    <m:r>
                      <m:rPr>
                        <m:sty m:val="p"/>
                      </m:rPr>
                      <a:rPr lang="en-US">
                        <a:effectLst/>
                        <a:latin typeface="Cambria Math"/>
                        <a:ea typeface="Calibri"/>
                        <a:cs typeface="Times New Roman"/>
                      </a:rPr>
                      <m:t>Wb</m:t>
                    </m:r>
                    <m:r>
                      <a:rPr lang="en-US">
                        <a:effectLst/>
                        <a:latin typeface="Cambria Math"/>
                        <a:ea typeface="Calibri"/>
                        <a:cs typeface="Times New Roman"/>
                      </a:rPr>
                      <m:t>/</m:t>
                    </m:r>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m</m:t>
                        </m:r>
                      </m:e>
                      <m:sup>
                        <m:r>
                          <a:rPr lang="en-US" i="1">
                            <a:effectLst/>
                            <a:latin typeface="Cambria Math"/>
                            <a:ea typeface="Calibri"/>
                            <a:cs typeface="Times New Roman"/>
                          </a:rPr>
                          <m:t>2</m:t>
                        </m:r>
                      </m:sup>
                    </m:sSup>
                  </m:oMath>
                </a14:m>
                <a:r>
                  <a:rPr lang="en-US" dirty="0">
                    <a:effectLst/>
                    <a:latin typeface="Times New Roman"/>
                    <a:ea typeface="Calibri"/>
                    <a:cs typeface="Arial"/>
                  </a:rPr>
                  <a:t> is equal to </a:t>
                </a:r>
                <a14:m>
                  <m:oMath xmlns:m="http://schemas.openxmlformats.org/officeDocument/2006/math">
                    <m:r>
                      <a:rPr lang="en-US" i="1">
                        <a:effectLst/>
                        <a:latin typeface="Cambria Math"/>
                        <a:ea typeface="Calibri"/>
                        <a:cs typeface="Times New Roman"/>
                      </a:rPr>
                      <m:t>10</m:t>
                    </m:r>
                    <m:r>
                      <a:rPr lang="en-US" i="1">
                        <a:effectLst/>
                        <a:latin typeface="Cambria Math"/>
                        <a:ea typeface="Calibri"/>
                        <a:cs typeface="Times New Roman"/>
                      </a:rPr>
                      <m:t>,</m:t>
                    </m:r>
                    <m:r>
                      <a:rPr lang="en-US" i="1">
                        <a:effectLst/>
                        <a:latin typeface="Cambria Math"/>
                        <a:ea typeface="Calibri"/>
                        <a:cs typeface="Times New Roman"/>
                      </a:rPr>
                      <m:t>000</m:t>
                    </m:r>
                  </m:oMath>
                </a14:m>
                <a:r>
                  <a:rPr lang="en-US" dirty="0">
                    <a:effectLst/>
                    <a:latin typeface="Times New Roman"/>
                    <a:ea typeface="Calibri"/>
                    <a:cs typeface="Arial"/>
                  </a:rPr>
                  <a:t>G.</a:t>
                </a:r>
                <a:endParaRPr lang="en-US" sz="2800" dirty="0">
                  <a:ea typeface="Calibri"/>
                  <a:cs typeface="Arial"/>
                </a:endParaRPr>
              </a:p>
              <a:p>
                <a:pPr lvl="0" algn="just" rtl="0">
                  <a:lnSpc>
                    <a:spcPct val="150000"/>
                  </a:lnSpc>
                  <a:buFont typeface="Symbol"/>
                  <a:buChar char=""/>
                </a:pP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µ</m:t>
                        </m:r>
                      </m:e>
                      <m:sub>
                        <m:r>
                          <m:rPr>
                            <m:sty m:val="p"/>
                          </m:rPr>
                          <a:rPr lang="en-US">
                            <a:effectLst/>
                            <a:latin typeface="Cambria Math"/>
                            <a:ea typeface="Calibri"/>
                            <a:cs typeface="Times New Roman"/>
                          </a:rPr>
                          <m:t>o</m:t>
                        </m:r>
                      </m:sub>
                    </m:sSub>
                  </m:oMath>
                </a14:m>
                <a:r>
                  <a:rPr lang="en-US" dirty="0">
                    <a:effectLst/>
                    <a:latin typeface="Times New Roman"/>
                    <a:ea typeface="Calibri"/>
                    <a:cs typeface="Arial"/>
                  </a:rPr>
                  <a:t> is a constant is not dimensionless known as the permeability of free space in </a:t>
                </a:r>
                <a:r>
                  <a:rPr lang="en-US" dirty="0">
                    <a:effectLst/>
                    <a:latin typeface="Times New Roman"/>
                    <a:ea typeface="Times New Roman"/>
                    <a:cs typeface="Arial"/>
                  </a:rPr>
                  <a:t>henrys per meter </a:t>
                </a:r>
                <a14:m>
                  <m:oMath xmlns:m="http://schemas.openxmlformats.org/officeDocument/2006/math">
                    <m:r>
                      <a:rPr lang="en-US">
                        <a:effectLst/>
                        <a:latin typeface="Cambria Math"/>
                        <a:ea typeface="Calibri"/>
                        <a:cs typeface="Times New Roman"/>
                      </a:rPr>
                      <m:t>(</m:t>
                    </m:r>
                    <m:r>
                      <m:rPr>
                        <m:sty m:val="p"/>
                      </m:rPr>
                      <a:rPr lang="en-US">
                        <a:effectLst/>
                        <a:latin typeface="Cambria Math"/>
                        <a:ea typeface="Calibri"/>
                        <a:cs typeface="Times New Roman"/>
                      </a:rPr>
                      <m:t>H</m:t>
                    </m:r>
                    <m:r>
                      <a:rPr lang="en-US">
                        <a:effectLst/>
                        <a:latin typeface="Cambria Math"/>
                        <a:ea typeface="Calibri"/>
                        <a:cs typeface="Times New Roman"/>
                      </a:rPr>
                      <m:t>/</m:t>
                    </m:r>
                    <m:r>
                      <m:rPr>
                        <m:sty m:val="p"/>
                      </m:rPr>
                      <a:rPr lang="en-US">
                        <a:effectLst/>
                        <a:latin typeface="Cambria Math"/>
                        <a:ea typeface="Calibri"/>
                        <a:cs typeface="Times New Roman"/>
                      </a:rPr>
                      <m:t>m</m:t>
                    </m:r>
                    <m:r>
                      <a:rPr lang="en-US">
                        <a:effectLst/>
                        <a:latin typeface="Cambria Math"/>
                        <a:ea typeface="Calibri"/>
                        <a:cs typeface="Times New Roman"/>
                      </a:rPr>
                      <m:t>)</m:t>
                    </m:r>
                  </m:oMath>
                </a14:m>
                <a:r>
                  <a:rPr lang="en-US" dirty="0">
                    <a:effectLst/>
                    <a:latin typeface="Times New Roman"/>
                    <a:ea typeface="Calibri"/>
                    <a:cs typeface="Arial"/>
                  </a:rPr>
                  <a:t>.</a:t>
                </a:r>
                <a:endParaRPr lang="en-US" sz="2800" dirty="0">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µ</m:t>
                          </m:r>
                        </m:e>
                        <m:sub>
                          <m:r>
                            <a:rPr lang="en-US" i="1">
                              <a:effectLst/>
                              <a:latin typeface="Cambria Math"/>
                              <a:ea typeface="Calibri"/>
                              <a:cs typeface="Times New Roman"/>
                            </a:rPr>
                            <m:t>𝑜</m:t>
                          </m:r>
                        </m:sub>
                      </m:sSub>
                      <m:r>
                        <a:rPr lang="en-US" i="1">
                          <a:effectLst/>
                          <a:latin typeface="Cambria Math"/>
                          <a:ea typeface="Calibri"/>
                          <a:cs typeface="Times New Roman"/>
                        </a:rPr>
                        <m:t>=</m:t>
                      </m:r>
                      <m:r>
                        <a:rPr lang="en-US" i="1">
                          <a:effectLst/>
                          <a:latin typeface="Cambria Math"/>
                          <a:ea typeface="Calibri"/>
                          <a:cs typeface="Times New Roman"/>
                        </a:rPr>
                        <m:t>4</m:t>
                      </m:r>
                      <m:r>
                        <a:rPr lang="en-US" i="1">
                          <a:effectLst/>
                          <a:latin typeface="Cambria Math"/>
                          <a:ea typeface="Calibri"/>
                          <a:cs typeface="Times New Roman"/>
                        </a:rPr>
                        <m:t>𝜋</m:t>
                      </m:r>
                      <m:r>
                        <a:rPr lang="en-US" i="1">
                          <a:effectLst/>
                          <a:latin typeface="Cambria Math"/>
                          <a:ea typeface="Calibri"/>
                          <a:cs typeface="Times New Roman"/>
                        </a:rPr>
                        <m:t>×</m:t>
                      </m:r>
                      <m:sSup>
                        <m:sSupPr>
                          <m:ctrlPr>
                            <a:rPr lang="en-US" i="1">
                              <a:effectLst/>
                              <a:latin typeface="Cambria Math"/>
                              <a:ea typeface="Calibri"/>
                              <a:cs typeface="Times New Roman"/>
                            </a:rPr>
                          </m:ctrlPr>
                        </m:sSupPr>
                        <m:e>
                          <m:r>
                            <a:rPr lang="en-US" i="1">
                              <a:effectLst/>
                              <a:latin typeface="Cambria Math"/>
                              <a:ea typeface="Calibri"/>
                              <a:cs typeface="Times New Roman"/>
                            </a:rPr>
                            <m:t>10</m:t>
                          </m:r>
                        </m:e>
                        <m:sup>
                          <m:r>
                            <a:rPr lang="en-US" i="1">
                              <a:effectLst/>
                              <a:latin typeface="Cambria Math"/>
                              <a:ea typeface="Calibri"/>
                              <a:cs typeface="Times New Roman"/>
                            </a:rPr>
                            <m:t>−</m:t>
                          </m:r>
                          <m:r>
                            <a:rPr lang="en-US" i="1">
                              <a:effectLst/>
                              <a:latin typeface="Cambria Math"/>
                              <a:ea typeface="Calibri"/>
                              <a:cs typeface="Times New Roman"/>
                            </a:rPr>
                            <m:t>7</m:t>
                          </m:r>
                        </m:sup>
                      </m:sSup>
                      <m:r>
                        <a:rPr lang="en-US" i="1">
                          <a:effectLst/>
                          <a:latin typeface="Cambria Math"/>
                          <a:ea typeface="Calibri"/>
                          <a:cs typeface="Times New Roman"/>
                        </a:rPr>
                        <m:t>     </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m:rPr>
                                  <m:sty m:val="p"/>
                                </m:rPr>
                                <a:rPr lang="en-US">
                                  <a:effectLst/>
                                  <a:latin typeface="Cambria Math"/>
                                  <a:ea typeface="Calibri"/>
                                  <a:cs typeface="Times New Roman"/>
                                </a:rPr>
                                <m:t>H</m:t>
                              </m:r>
                            </m:num>
                            <m:den>
                              <m:r>
                                <m:rPr>
                                  <m:sty m:val="p"/>
                                </m:rPr>
                                <a:rPr lang="en-US">
                                  <a:effectLst/>
                                  <a:latin typeface="Cambria Math"/>
                                  <a:ea typeface="Calibri"/>
                                  <a:cs typeface="Times New Roman"/>
                                </a:rPr>
                                <m:t>m</m:t>
                              </m:r>
                            </m:den>
                          </m:f>
                        </m:e>
                      </m:d>
                      <m:r>
                        <a:rPr lang="en-US" b="0" i="1" smtClean="0">
                          <a:effectLst/>
                          <a:latin typeface="Cambria Math"/>
                          <a:ea typeface="Calibri"/>
                          <a:cs typeface="Times New Roman"/>
                        </a:rPr>
                        <m:t>               </m:t>
                      </m:r>
                      <m:r>
                        <a:rPr lang="en-US" i="1">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59</m:t>
                      </m:r>
                      <m:r>
                        <a:rPr lang="en-US">
                          <a:effectLst/>
                          <a:latin typeface="Cambria Math"/>
                          <a:ea typeface="Calibri"/>
                          <a:cs typeface="Times New Roman"/>
                        </a:rPr>
                        <m:t>)</m:t>
                      </m:r>
                    </m:oMath>
                  </m:oMathPara>
                </a14:m>
                <a:endParaRPr lang="en-US" sz="2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96752"/>
                <a:ext cx="9144000" cy="5661248"/>
              </a:xfrm>
              <a:blipFill rotWithShape="1">
                <a:blip r:embed="rId2"/>
                <a:stretch>
                  <a:fillRect l="-933" r="-667"/>
                </a:stretch>
              </a:blipFill>
            </p:spPr>
            <p:txBody>
              <a:bodyPr/>
              <a:lstStyle/>
              <a:p>
                <a:r>
                  <a:rPr lang="ar-IQ">
                    <a:noFill/>
                  </a:rPr>
                  <a:t> </a:t>
                </a:r>
              </a:p>
            </p:txBody>
          </p:sp>
        </mc:Fallback>
      </mc:AlternateContent>
    </p:spTree>
    <p:extLst>
      <p:ext uri="{BB962C8B-B14F-4D97-AF65-F5344CB8AC3E}">
        <p14:creationId xmlns:p14="http://schemas.microsoft.com/office/powerpoint/2010/main" val="2630216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0" y="0"/>
                <a:ext cx="9144000" cy="836712"/>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a:solidFill>
                      <a:srgbClr val="FF0000"/>
                    </a:solidFill>
                    <a:latin typeface="Times New Roman"/>
                    <a:ea typeface="Calibri"/>
                  </a:rPr>
                  <a:t>7.7.2 Magnetic Flux </a:t>
                </a:r>
                <a14:m>
                  <m:oMath xmlns:m="http://schemas.openxmlformats.org/officeDocument/2006/math">
                    <m:r>
                      <m:rPr>
                        <m:sty m:val="p"/>
                      </m:rPr>
                      <a:rPr lang="en-US" sz="3600">
                        <a:solidFill>
                          <a:srgbClr val="FF0000"/>
                        </a:solidFill>
                        <a:effectLst/>
                        <a:latin typeface="Cambria Math"/>
                        <a:ea typeface="Calibri"/>
                        <a:cs typeface="Times New Roman"/>
                      </a:rPr>
                      <m:t>Φ</m:t>
                    </m:r>
                  </m:oMath>
                </a14:m>
                <a:endParaRPr lang="ar-IQ" sz="36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0" y="0"/>
                <a:ext cx="9144000" cy="836712"/>
              </a:xfrm>
              <a:blipFill rotWithShape="1">
                <a:blip r:embed="rId2"/>
                <a:stretch>
                  <a:fillRect/>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836712"/>
                <a:ext cx="9144000" cy="6021288"/>
              </a:xfrm>
            </p:spPr>
            <p:txBody>
              <a:bodyPr>
                <a:noAutofit/>
              </a:bodyPr>
              <a:lstStyle/>
              <a:p>
                <a:pPr marL="0" indent="0" algn="just" rtl="0">
                  <a:lnSpc>
                    <a:spcPct val="150000"/>
                  </a:lnSpc>
                  <a:spcAft>
                    <a:spcPts val="0"/>
                  </a:spcAft>
                  <a:buNone/>
                </a:pPr>
                <a:r>
                  <a:rPr lang="en-US" sz="2200" dirty="0" smtClean="0">
                    <a:latin typeface="Times New Roman"/>
                    <a:ea typeface="Calibri"/>
                    <a:cs typeface="Arial"/>
                  </a:rPr>
                  <a:t>The magnetic flux represented by </a:t>
                </a:r>
                <a14:m>
                  <m:oMath xmlns:m="http://schemas.openxmlformats.org/officeDocument/2006/math">
                    <m:r>
                      <m:rPr>
                        <m:sty m:val="p"/>
                      </m:rPr>
                      <a:rPr lang="en-US" sz="2200" smtClean="0">
                        <a:effectLst/>
                        <a:latin typeface="Cambria Math"/>
                        <a:ea typeface="Calibri"/>
                        <a:cs typeface="Times New Roman"/>
                      </a:rPr>
                      <m:t>Φ</m:t>
                    </m:r>
                  </m:oMath>
                </a14:m>
                <a:r>
                  <a:rPr lang="en-US" sz="2200" dirty="0">
                    <a:effectLst/>
                    <a:latin typeface="Times New Roman"/>
                    <a:ea typeface="Calibri"/>
                    <a:cs typeface="Arial"/>
                  </a:rPr>
                  <a:t> and define as the flux passing through any</a:t>
                </a:r>
                <a:r>
                  <a:rPr lang="en-US" sz="2200" spc="50" dirty="0">
                    <a:ea typeface="Calibri"/>
                    <a:cs typeface="Arial"/>
                  </a:rPr>
                  <a:t> </a:t>
                </a:r>
                <a:r>
                  <a:rPr lang="en-US" sz="2200" dirty="0">
                    <a:effectLst/>
                    <a:latin typeface="Times New Roman"/>
                    <a:ea typeface="Calibri"/>
                    <a:cs typeface="Arial"/>
                  </a:rPr>
                  <a:t>designated area, Thus, the magnetic flux through a surface </a:t>
                </a:r>
                <a14:m>
                  <m:oMath xmlns:m="http://schemas.openxmlformats.org/officeDocument/2006/math">
                    <m:r>
                      <a:rPr lang="en-US" sz="2200" i="1">
                        <a:effectLst/>
                        <a:latin typeface="Cambria Math"/>
                        <a:ea typeface="Calibri"/>
                        <a:cs typeface="Times New Roman"/>
                      </a:rPr>
                      <m:t>𝑆</m:t>
                    </m:r>
                  </m:oMath>
                </a14:m>
                <a:r>
                  <a:rPr lang="en-US" sz="2200" dirty="0">
                    <a:effectLst/>
                    <a:latin typeface="Times New Roman"/>
                    <a:ea typeface="Calibri"/>
                    <a:cs typeface="Arial"/>
                  </a:rPr>
                  <a:t> is given </a:t>
                </a:r>
                <a:r>
                  <a:rPr lang="en-US" sz="2200" dirty="0" smtClean="0">
                    <a:effectLst/>
                    <a:latin typeface="Times New Roman"/>
                    <a:ea typeface="Calibri"/>
                    <a:cs typeface="Arial"/>
                  </a:rPr>
                  <a:t>by.</a:t>
                </a:r>
                <a:endParaRPr lang="en-US" sz="2200" dirty="0">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m:rPr>
                          <m:sty m:val="p"/>
                        </m:rPr>
                        <a:rPr lang="en-US" sz="2200">
                          <a:effectLst/>
                          <a:latin typeface="Cambria Math"/>
                          <a:ea typeface="Calibri"/>
                          <a:cs typeface="Times New Roman"/>
                        </a:rPr>
                        <m:t>ψ</m:t>
                      </m:r>
                      <m:r>
                        <a:rPr lang="en-US" sz="2200" i="1">
                          <a:effectLst/>
                          <a:latin typeface="Cambria Math"/>
                          <a:ea typeface="Calibri"/>
                          <a:cs typeface="Times New Roman"/>
                        </a:rPr>
                        <m:t>=</m:t>
                      </m:r>
                      <m:r>
                        <m:rPr>
                          <m:sty m:val="p"/>
                        </m:rPr>
                        <a:rPr lang="en-US" sz="2200">
                          <a:effectLst/>
                          <a:latin typeface="Cambria Math"/>
                          <a:ea typeface="Calibri"/>
                          <a:cs typeface="Times New Roman"/>
                        </a:rPr>
                        <m:t>Φ</m:t>
                      </m:r>
                      <m:r>
                        <a:rPr lang="en-US" sz="2200">
                          <a:effectLst/>
                          <a:latin typeface="Cambria Math"/>
                          <a:ea typeface="Calibri"/>
                          <a:cs typeface="Times New Roman"/>
                        </a:rPr>
                        <m:t>=</m:t>
                      </m:r>
                      <m:nary>
                        <m:naryPr>
                          <m:limLoc m:val="undOvr"/>
                          <m:ctrlPr>
                            <a:rPr lang="en-US" sz="2200" i="1">
                              <a:effectLst/>
                              <a:latin typeface="Cambria Math"/>
                              <a:ea typeface="Calibri"/>
                              <a:cs typeface="Times New Roman"/>
                            </a:rPr>
                          </m:ctrlPr>
                        </m:naryPr>
                        <m:sub>
                          <m:r>
                            <a:rPr lang="en-US" sz="2200" i="1">
                              <a:effectLst/>
                              <a:latin typeface="Cambria Math"/>
                              <a:ea typeface="Calibri"/>
                              <a:cs typeface="Times New Roman"/>
                            </a:rPr>
                            <m:t>𝑠</m:t>
                          </m:r>
                        </m:sub>
                        <m:sup/>
                        <m:e>
                          <m:r>
                            <a:rPr lang="en-US" sz="2200" b="1" i="1">
                              <a:effectLst/>
                              <a:latin typeface="Cambria Math"/>
                              <a:ea typeface="Calibri"/>
                              <a:cs typeface="Times New Roman"/>
                            </a:rPr>
                            <m:t>𝐁</m:t>
                          </m:r>
                          <m:r>
                            <a:rPr lang="en-US" sz="2200" i="1">
                              <a:effectLst/>
                              <a:latin typeface="Cambria Math"/>
                              <a:ea typeface="Calibri"/>
                              <a:cs typeface="Times New Roman"/>
                            </a:rPr>
                            <m:t> . </m:t>
                          </m:r>
                          <m:r>
                            <a:rPr lang="en-US" sz="2200" i="1">
                              <a:effectLst/>
                              <a:latin typeface="Cambria Math"/>
                              <a:ea typeface="Calibri"/>
                              <a:cs typeface="Times New Roman"/>
                            </a:rPr>
                            <m:t>𝑑</m:t>
                          </m:r>
                          <m:r>
                            <a:rPr lang="en-US" sz="2200" b="1" i="1">
                              <a:effectLst/>
                              <a:latin typeface="Cambria Math"/>
                              <a:ea typeface="Calibri"/>
                              <a:cs typeface="Times New Roman"/>
                            </a:rPr>
                            <m:t>𝐒</m:t>
                          </m:r>
                        </m:e>
                      </m:nary>
                      <m:r>
                        <a:rPr lang="en-US" sz="2200" i="1">
                          <a:effectLst/>
                          <a:latin typeface="Cambria Math"/>
                          <a:ea typeface="Calibri"/>
                          <a:cs typeface="Times New Roman"/>
                        </a:rPr>
                        <m:t> </m:t>
                      </m:r>
                      <m:r>
                        <a:rPr lang="en-US" sz="2200" b="0" i="0" smtClean="0">
                          <a:effectLst/>
                          <a:latin typeface="Cambria Math"/>
                          <a:ea typeface="Calibri"/>
                          <a:cs typeface="Times New Roman"/>
                        </a:rPr>
                        <m:t>        </m:t>
                      </m:r>
                      <m:r>
                        <a:rPr lang="en-US" sz="2200">
                          <a:effectLst/>
                          <a:latin typeface="Cambria Math"/>
                          <a:ea typeface="Calibri"/>
                          <a:cs typeface="Times New Roman"/>
                        </a:rPr>
                        <m:t>(</m:t>
                      </m:r>
                      <m:r>
                        <a:rPr lang="en-US" sz="2200">
                          <a:effectLst/>
                          <a:latin typeface="Cambria Math"/>
                          <a:ea typeface="Calibri"/>
                          <a:cs typeface="Times New Roman"/>
                        </a:rPr>
                        <m:t>7</m:t>
                      </m:r>
                      <m:r>
                        <a:rPr lang="en-US" sz="2200">
                          <a:effectLst/>
                          <a:latin typeface="Cambria Math"/>
                          <a:ea typeface="Calibri"/>
                          <a:cs typeface="Times New Roman"/>
                        </a:rPr>
                        <m:t>.</m:t>
                      </m:r>
                      <m:r>
                        <a:rPr lang="en-US" sz="2200">
                          <a:effectLst/>
                          <a:latin typeface="Cambria Math"/>
                          <a:ea typeface="Calibri"/>
                          <a:cs typeface="Times New Roman"/>
                        </a:rPr>
                        <m:t>60</m:t>
                      </m:r>
                      <m:r>
                        <a:rPr lang="en-US" sz="2200">
                          <a:effectLst/>
                          <a:latin typeface="Cambria Math"/>
                          <a:ea typeface="Calibri"/>
                          <a:cs typeface="Times New Roman"/>
                        </a:rPr>
                        <m:t>)</m:t>
                      </m:r>
                    </m:oMath>
                  </m:oMathPara>
                </a14:m>
                <a:endParaRPr lang="en-US" sz="2200" dirty="0">
                  <a:ea typeface="Calibri"/>
                  <a:cs typeface="Arial"/>
                </a:endParaRPr>
              </a:p>
              <a:p>
                <a:pPr algn="just" rtl="0">
                  <a:lnSpc>
                    <a:spcPct val="150000"/>
                  </a:lnSpc>
                  <a:spcAft>
                    <a:spcPts val="0"/>
                  </a:spcAft>
                </a:pPr>
                <a:r>
                  <a:rPr lang="en-US" sz="2200" dirty="0" smtClean="0">
                    <a:effectLst/>
                    <a:latin typeface="Times New Roman"/>
                    <a:ea typeface="Calibri"/>
                    <a:cs typeface="Arial"/>
                  </a:rPr>
                  <a:t>The </a:t>
                </a:r>
                <a:r>
                  <a:rPr lang="en-US" sz="2200" dirty="0">
                    <a:effectLst/>
                    <a:latin typeface="Times New Roman"/>
                    <a:ea typeface="Calibri"/>
                    <a:cs typeface="Arial"/>
                  </a:rPr>
                  <a:t>magnetic flux </a:t>
                </a:r>
                <a14:m>
                  <m:oMath xmlns:m="http://schemas.openxmlformats.org/officeDocument/2006/math">
                    <m:r>
                      <m:rPr>
                        <m:sty m:val="p"/>
                      </m:rPr>
                      <a:rPr lang="en-US" sz="2200">
                        <a:effectLst/>
                        <a:latin typeface="Cambria Math"/>
                        <a:ea typeface="Calibri"/>
                        <a:cs typeface="Times New Roman"/>
                      </a:rPr>
                      <m:t>Φ</m:t>
                    </m:r>
                  </m:oMath>
                </a14:m>
                <a:r>
                  <a:rPr lang="en-US" sz="2200" dirty="0">
                    <a:effectLst/>
                    <a:latin typeface="Times New Roman"/>
                    <a:ea typeface="Calibri"/>
                    <a:cs typeface="Arial"/>
                  </a:rPr>
                  <a:t> is measured in </a:t>
                </a:r>
                <a:r>
                  <a:rPr lang="en-US" sz="2200" dirty="0" err="1">
                    <a:effectLst/>
                    <a:latin typeface="Times New Roman"/>
                    <a:ea typeface="Calibri"/>
                    <a:cs typeface="Arial"/>
                  </a:rPr>
                  <a:t>webers</a:t>
                </a:r>
                <a:r>
                  <a:rPr lang="en-US" sz="2200" dirty="0">
                    <a:effectLst/>
                    <a:latin typeface="Times New Roman"/>
                    <a:ea typeface="Calibri"/>
                    <a:cs typeface="Arial"/>
                  </a:rPr>
                  <a:t> (</a:t>
                </a:r>
                <a14:m>
                  <m:oMath xmlns:m="http://schemas.openxmlformats.org/officeDocument/2006/math">
                    <m:r>
                      <m:rPr>
                        <m:sty m:val="p"/>
                      </m:rPr>
                      <a:rPr lang="en-US" sz="2200">
                        <a:effectLst/>
                        <a:latin typeface="Cambria Math"/>
                        <a:ea typeface="Calibri"/>
                        <a:cs typeface="Times New Roman"/>
                      </a:rPr>
                      <m:t>Wb</m:t>
                    </m:r>
                  </m:oMath>
                </a14:m>
                <a:r>
                  <a:rPr lang="en-US" sz="2200" dirty="0">
                    <a:effectLst/>
                    <a:latin typeface="Times New Roman"/>
                    <a:ea typeface="Calibri"/>
                    <a:cs typeface="Arial"/>
                  </a:rPr>
                  <a:t>). The sign on </a:t>
                </a:r>
                <a14:m>
                  <m:oMath xmlns:m="http://schemas.openxmlformats.org/officeDocument/2006/math">
                    <m:r>
                      <m:rPr>
                        <m:sty m:val="p"/>
                      </m:rPr>
                      <a:rPr lang="en-US" sz="2200">
                        <a:effectLst/>
                        <a:latin typeface="Cambria Math"/>
                        <a:ea typeface="Calibri"/>
                        <a:cs typeface="Times New Roman"/>
                      </a:rPr>
                      <m:t>Φ</m:t>
                    </m:r>
                  </m:oMath>
                </a14:m>
                <a:r>
                  <a:rPr lang="en-US" sz="2200" dirty="0">
                    <a:effectLst/>
                    <a:latin typeface="Times New Roman"/>
                    <a:ea typeface="Calibri"/>
                    <a:cs typeface="Arial"/>
                  </a:rPr>
                  <a:t> may be</a:t>
                </a:r>
                <a:r>
                  <a:rPr lang="en-US" sz="2200" dirty="0">
                    <a:effectLst/>
                    <a:latin typeface="Times New Roman"/>
                    <a:ea typeface="Times New Roman"/>
                    <a:cs typeface="Arial"/>
                  </a:rPr>
                  <a:t> positive</a:t>
                </a:r>
                <a:r>
                  <a:rPr lang="en-US" sz="2200" dirty="0">
                    <a:effectLst/>
                    <a:latin typeface="Times New Roman"/>
                    <a:ea typeface="Calibri"/>
                    <a:cs typeface="Arial"/>
                  </a:rPr>
                  <a:t> or </a:t>
                </a:r>
                <a:r>
                  <a:rPr lang="en-US" sz="2200" dirty="0">
                    <a:effectLst/>
                    <a:latin typeface="Times New Roman"/>
                    <a:ea typeface="Times New Roman"/>
                    <a:cs typeface="Arial"/>
                  </a:rPr>
                  <a:t>negative</a:t>
                </a:r>
                <a:r>
                  <a:rPr lang="en-US" sz="2200" dirty="0">
                    <a:effectLst/>
                    <a:latin typeface="Times New Roman"/>
                    <a:ea typeface="Calibri"/>
                    <a:cs typeface="Arial"/>
                  </a:rPr>
                  <a:t> depending upon the choice of the surface normal in </a:t>
                </a:r>
                <a14:m>
                  <m:oMath xmlns:m="http://schemas.openxmlformats.org/officeDocument/2006/math">
                    <m:r>
                      <a:rPr lang="en-US" sz="2200" i="1">
                        <a:effectLst/>
                        <a:latin typeface="Cambria Math"/>
                        <a:ea typeface="Calibri"/>
                        <a:cs typeface="Times New Roman"/>
                      </a:rPr>
                      <m:t>𝑑</m:t>
                    </m:r>
                    <m:r>
                      <a:rPr lang="en-US" sz="2200" b="1" i="1">
                        <a:effectLst/>
                        <a:latin typeface="Cambria Math"/>
                        <a:ea typeface="Calibri"/>
                        <a:cs typeface="Times New Roman"/>
                      </a:rPr>
                      <m:t>𝐒</m:t>
                    </m:r>
                  </m:oMath>
                </a14:m>
                <a:r>
                  <a:rPr lang="en-US" sz="2200" dirty="0">
                    <a:effectLst/>
                    <a:latin typeface="Times New Roman"/>
                    <a:ea typeface="Calibri"/>
                    <a:cs typeface="Arial"/>
                  </a:rPr>
                  <a:t>. </a:t>
                </a:r>
                <a:endParaRPr lang="en-US" sz="2200" dirty="0">
                  <a:ea typeface="Calibri"/>
                  <a:cs typeface="Arial"/>
                </a:endParaRPr>
              </a:p>
              <a:p>
                <a:pPr algn="l" rtl="0">
                  <a:lnSpc>
                    <a:spcPct val="150000"/>
                  </a:lnSpc>
                </a:pPr>
                <a:r>
                  <a:rPr lang="en-US" sz="2200" dirty="0">
                    <a:effectLst/>
                    <a:latin typeface="Times New Roman"/>
                    <a:ea typeface="Calibri"/>
                  </a:rPr>
                  <a:t>The magnetic flux lines due to a straight long wire are formed concentric circles about the filament wire </a:t>
                </a:r>
                <a:r>
                  <a:rPr lang="en-US" sz="2200" dirty="0" smtClean="0">
                    <a:effectLst/>
                    <a:latin typeface="Times New Roman"/>
                    <a:ea typeface="Calibri"/>
                  </a:rPr>
                  <a:t>Figure </a:t>
                </a:r>
                <a:r>
                  <a:rPr lang="en-US" sz="2200" dirty="0">
                    <a:effectLst/>
                    <a:latin typeface="Times New Roman"/>
                    <a:ea typeface="Calibri"/>
                  </a:rPr>
                  <a:t>(</a:t>
                </a:r>
                <a:r>
                  <a:rPr lang="en-US" sz="2200" dirty="0">
                    <a:solidFill>
                      <a:srgbClr val="FF0000"/>
                    </a:solidFill>
                    <a:effectLst/>
                    <a:latin typeface="Times New Roman"/>
                    <a:ea typeface="Calibri"/>
                  </a:rPr>
                  <a:t>7.18</a:t>
                </a:r>
                <a:r>
                  <a:rPr lang="en-US" sz="2200" dirty="0">
                    <a:effectLst/>
                    <a:latin typeface="Times New Roman"/>
                    <a:ea typeface="Calibri"/>
                  </a:rPr>
                  <a:t>). </a:t>
                </a:r>
                <a:r>
                  <a:rPr lang="en-US" sz="2200" dirty="0" smtClean="0">
                    <a:effectLst/>
                    <a:latin typeface="Times New Roman"/>
                    <a:ea typeface="Calibri"/>
                  </a:rPr>
                  <a:t>For </a:t>
                </a:r>
                <a:r>
                  <a:rPr lang="en-US" sz="2200" dirty="0">
                    <a:effectLst/>
                    <a:latin typeface="Times New Roman"/>
                    <a:ea typeface="Calibri"/>
                  </a:rPr>
                  <a:t>a straight, current-carrying conductor, it is </a:t>
                </a:r>
                <a:r>
                  <a:rPr lang="en-US" sz="2200" dirty="0" smtClean="0">
                    <a:effectLst/>
                    <a:latin typeface="Times New Roman"/>
                    <a:ea typeface="Calibri"/>
                  </a:rPr>
                  <a:t>true </a:t>
                </a:r>
                <a:r>
                  <a:rPr lang="en-US" sz="2200" dirty="0">
                    <a:effectLst/>
                    <a:latin typeface="Times New Roman"/>
                    <a:ea typeface="Calibri"/>
                  </a:rPr>
                  <a:t>that magnetic flux lines are closed and do not cross each other regardless of the current </a:t>
                </a:r>
                <a:r>
                  <a:rPr lang="en-US" sz="2200" dirty="0" smtClean="0">
                    <a:effectLst/>
                    <a:latin typeface="Times New Roman"/>
                    <a:ea typeface="Calibri"/>
                  </a:rPr>
                  <a:t>distribution.</a:t>
                </a:r>
                <a:endParaRPr lang="ar-IQ" sz="22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836712"/>
                <a:ext cx="9144000" cy="6021288"/>
              </a:xfrm>
              <a:blipFill rotWithShape="1">
                <a:blip r:embed="rId3"/>
                <a:stretch>
                  <a:fillRect l="-800" r="-867"/>
                </a:stretch>
              </a:blipFill>
            </p:spPr>
            <p:txBody>
              <a:bodyPr/>
              <a:lstStyle/>
              <a:p>
                <a:r>
                  <a:rPr lang="ar-IQ">
                    <a:noFill/>
                  </a:rPr>
                  <a:t> </a:t>
                </a:r>
              </a:p>
            </p:txBody>
          </p:sp>
        </mc:Fallback>
      </mc:AlternateContent>
    </p:spTree>
    <p:extLst>
      <p:ext uri="{BB962C8B-B14F-4D97-AF65-F5344CB8AC3E}">
        <p14:creationId xmlns:p14="http://schemas.microsoft.com/office/powerpoint/2010/main" val="40094697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15" y="0"/>
            <a:ext cx="4105848" cy="2829320"/>
          </a:xfrm>
          <a:prstGeom prst="rect">
            <a:avLst/>
          </a:prstGeom>
          <a:noFill/>
          <a:ln>
            <a:noFill/>
          </a:ln>
        </p:spPr>
      </p:pic>
      <p:sp>
        <p:nvSpPr>
          <p:cNvPr id="5" name="Rectangle 4"/>
          <p:cNvSpPr/>
          <p:nvPr/>
        </p:nvSpPr>
        <p:spPr>
          <a:xfrm>
            <a:off x="3419872" y="980728"/>
            <a:ext cx="4572000" cy="923330"/>
          </a:xfrm>
          <a:prstGeom prst="rect">
            <a:avLst/>
          </a:prstGeom>
        </p:spPr>
        <p:txBody>
          <a:bodyPr>
            <a:spAutoFit/>
          </a:bodyPr>
          <a:lstStyle/>
          <a:p>
            <a:pPr algn="ctr" rtl="0">
              <a:lnSpc>
                <a:spcPct val="150000"/>
              </a:lnSpc>
              <a:spcAft>
                <a:spcPts val="0"/>
              </a:spcAft>
            </a:pPr>
            <a:r>
              <a:rPr lang="en-US" dirty="0">
                <a:latin typeface="Times New Roman"/>
                <a:ea typeface="Calibri"/>
                <a:cs typeface="Arial"/>
              </a:rPr>
              <a:t>Fig. </a:t>
            </a:r>
            <a:r>
              <a:rPr lang="en-US" dirty="0">
                <a:solidFill>
                  <a:srgbClr val="FF0000"/>
                </a:solidFill>
                <a:latin typeface="Times New Roman"/>
                <a:ea typeface="Calibri"/>
                <a:cs typeface="Arial"/>
              </a:rPr>
              <a:t>(7.18)</a:t>
            </a:r>
            <a:r>
              <a:rPr lang="en-US" dirty="0">
                <a:latin typeface="Times New Roman"/>
                <a:ea typeface="Calibri"/>
                <a:cs typeface="Arial"/>
              </a:rPr>
              <a:t> Magnetic flux lines due to a straight wire with current coming out of the page.</a:t>
            </a:r>
            <a:endParaRPr lang="en-US" sz="1600" dirty="0">
              <a:ea typeface="Calibri"/>
              <a:cs typeface="Arial"/>
            </a:endParaRPr>
          </a:p>
        </p:txBody>
      </p:sp>
      <p:pic>
        <p:nvPicPr>
          <p:cNvPr id="6" name="Picture 5" descr="C:\Users\Al_marsa\Desktop\Capture.PNG"/>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6372200" cy="3501008"/>
          </a:xfrm>
          <a:prstGeom prst="rect">
            <a:avLst/>
          </a:prstGeom>
          <a:noFill/>
          <a:ln>
            <a:noFill/>
          </a:ln>
        </p:spPr>
      </p:pic>
      <p:sp>
        <p:nvSpPr>
          <p:cNvPr id="7" name="Rectangle 6"/>
          <p:cNvSpPr/>
          <p:nvPr/>
        </p:nvSpPr>
        <p:spPr>
          <a:xfrm>
            <a:off x="6372200" y="4437112"/>
            <a:ext cx="2771800" cy="1754326"/>
          </a:xfrm>
          <a:prstGeom prst="rect">
            <a:avLst/>
          </a:prstGeom>
        </p:spPr>
        <p:txBody>
          <a:bodyPr wrap="square">
            <a:spAutoFit/>
          </a:bodyPr>
          <a:lstStyle/>
          <a:p>
            <a:pPr algn="ctr" rtl="0">
              <a:lnSpc>
                <a:spcPct val="150000"/>
              </a:lnSpc>
              <a:spcAft>
                <a:spcPts val="0"/>
              </a:spcAft>
            </a:pPr>
            <a:r>
              <a:rPr lang="en-US" dirty="0">
                <a:latin typeface="Times New Roman"/>
                <a:ea typeface="Calibri"/>
                <a:cs typeface="Arial"/>
              </a:rPr>
              <a:t>Fig. (</a:t>
            </a:r>
            <a:r>
              <a:rPr lang="en-US" dirty="0">
                <a:solidFill>
                  <a:srgbClr val="FF0000"/>
                </a:solidFill>
                <a:latin typeface="Times New Roman"/>
                <a:ea typeface="Calibri"/>
                <a:cs typeface="Arial"/>
              </a:rPr>
              <a:t>7.19</a:t>
            </a:r>
            <a:r>
              <a:rPr lang="en-US" dirty="0">
                <a:latin typeface="Times New Roman"/>
                <a:ea typeface="Calibri"/>
                <a:cs typeface="Arial"/>
              </a:rPr>
              <a:t>) Flux leaving a closed surface due to: (a) isolated electric charge, (b) magnetic charge</a:t>
            </a:r>
            <a:endParaRPr lang="en-US" sz="1600" dirty="0">
              <a:ea typeface="Calibri"/>
              <a:cs typeface="Arial"/>
            </a:endParaRPr>
          </a:p>
        </p:txBody>
      </p:sp>
    </p:spTree>
    <p:extLst>
      <p:ext uri="{BB962C8B-B14F-4D97-AF65-F5344CB8AC3E}">
        <p14:creationId xmlns:p14="http://schemas.microsoft.com/office/powerpoint/2010/main" val="880158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rtl="0">
              <a:spcBef>
                <a:spcPts val="1200"/>
              </a:spcBef>
              <a:spcAft>
                <a:spcPts val="0"/>
              </a:spcAft>
            </a:pPr>
            <a:r>
              <a:rPr lang="en-US" dirty="0">
                <a:latin typeface="Times New Roman"/>
                <a:ea typeface="Calibri"/>
                <a:cs typeface="Arial"/>
              </a:rPr>
              <a:t>If we desire to have an isolated magnetic pole by dividing a magnetic bar into two, we end up with pieces each having north and south poles as illustrated in Figure (</a:t>
            </a:r>
            <a:r>
              <a:rPr lang="en-US" dirty="0">
                <a:solidFill>
                  <a:srgbClr val="FF0000"/>
                </a:solidFill>
                <a:latin typeface="Times New Roman"/>
                <a:ea typeface="Calibri"/>
                <a:cs typeface="Arial"/>
              </a:rPr>
              <a:t>7.20</a:t>
            </a:r>
            <a:r>
              <a:rPr lang="en-US" dirty="0">
                <a:latin typeface="Times New Roman"/>
                <a:ea typeface="Calibri"/>
                <a:cs typeface="Arial"/>
              </a:rPr>
              <a:t>). </a:t>
            </a:r>
            <a:endParaRPr lang="en-US" dirty="0" smtClean="0">
              <a:latin typeface="Times New Roman"/>
              <a:ea typeface="Calibri"/>
              <a:cs typeface="Arial"/>
            </a:endParaRPr>
          </a:p>
          <a:p>
            <a:pPr algn="just" rtl="0">
              <a:spcBef>
                <a:spcPts val="1200"/>
              </a:spcBef>
              <a:spcAft>
                <a:spcPts val="0"/>
              </a:spcAft>
            </a:pPr>
            <a:r>
              <a:rPr lang="en-US" dirty="0" smtClean="0">
                <a:latin typeface="Times New Roman"/>
                <a:ea typeface="Calibri"/>
                <a:cs typeface="Arial"/>
              </a:rPr>
              <a:t>We </a:t>
            </a:r>
            <a:r>
              <a:rPr lang="en-US" dirty="0">
                <a:latin typeface="Times New Roman"/>
                <a:ea typeface="Calibri"/>
                <a:cs typeface="Arial"/>
              </a:rPr>
              <a:t>find it impossible to separate the north pole from the south </a:t>
            </a:r>
            <a:r>
              <a:rPr lang="en-US" dirty="0" smtClean="0">
                <a:latin typeface="Times New Roman"/>
                <a:ea typeface="Calibri"/>
                <a:cs typeface="Arial"/>
              </a:rPr>
              <a:t>pole.</a:t>
            </a:r>
            <a:endParaRPr lang="en-US" sz="2800" dirty="0">
              <a:ea typeface="Calibri"/>
              <a:cs typeface="Arial"/>
            </a:endParaRPr>
          </a:p>
          <a:p>
            <a:pPr marL="0" indent="0">
              <a:buNone/>
            </a:pPr>
            <a:endParaRPr lang="ar-IQ" dirty="0"/>
          </a:p>
        </p:txBody>
      </p:sp>
      <p:pic>
        <p:nvPicPr>
          <p:cNvPr id="4" name="Picture 3" descr="C:\Users\Al_marsa\Desktop\Capture.JPG"/>
          <p:cNvPicPr/>
          <p:nvPr/>
        </p:nvPicPr>
        <p:blipFill>
          <a:blip r:embed="rId2">
            <a:extLst>
              <a:ext uri="{28A0092B-C50C-407E-A947-70E740481C1C}">
                <a14:useLocalDpi xmlns:a14="http://schemas.microsoft.com/office/drawing/2010/main" val="0"/>
              </a:ext>
            </a:extLst>
          </a:blip>
          <a:srcRect/>
          <a:stretch>
            <a:fillRect/>
          </a:stretch>
        </p:blipFill>
        <p:spPr bwMode="auto">
          <a:xfrm>
            <a:off x="0" y="3140968"/>
            <a:ext cx="5940152" cy="2852936"/>
          </a:xfrm>
          <a:prstGeom prst="rect">
            <a:avLst/>
          </a:prstGeom>
          <a:noFill/>
          <a:ln>
            <a:noFill/>
          </a:ln>
        </p:spPr>
      </p:pic>
      <p:sp>
        <p:nvSpPr>
          <p:cNvPr id="5" name="Rectangle 4"/>
          <p:cNvSpPr/>
          <p:nvPr/>
        </p:nvSpPr>
        <p:spPr>
          <a:xfrm>
            <a:off x="0" y="5916204"/>
            <a:ext cx="9144000" cy="941796"/>
          </a:xfrm>
          <a:prstGeom prst="rect">
            <a:avLst/>
          </a:prstGeom>
        </p:spPr>
        <p:txBody>
          <a:bodyPr wrap="square">
            <a:spAutoFit/>
          </a:bodyPr>
          <a:lstStyle/>
          <a:p>
            <a:pPr algn="l" rtl="0">
              <a:lnSpc>
                <a:spcPct val="115000"/>
              </a:lnSpc>
              <a:spcAft>
                <a:spcPts val="0"/>
              </a:spcAft>
            </a:pPr>
            <a:r>
              <a:rPr lang="en-US" sz="2400" dirty="0">
                <a:latin typeface="Times New Roman"/>
                <a:ea typeface="Calibri"/>
                <a:cs typeface="Arial"/>
              </a:rPr>
              <a:t>Fig. (</a:t>
            </a:r>
            <a:r>
              <a:rPr lang="en-US" sz="2400" dirty="0">
                <a:solidFill>
                  <a:srgbClr val="FF0000"/>
                </a:solidFill>
                <a:latin typeface="Times New Roman"/>
                <a:ea typeface="Calibri"/>
                <a:cs typeface="Arial"/>
              </a:rPr>
              <a:t>7.20</a:t>
            </a:r>
            <a:r>
              <a:rPr lang="en-US" sz="2400" dirty="0">
                <a:latin typeface="Times New Roman"/>
                <a:ea typeface="Calibri"/>
                <a:cs typeface="Arial"/>
              </a:rPr>
              <a:t>) Successive division of a bar magnet results in pieces with north and south poles.</a:t>
            </a:r>
            <a:endParaRPr lang="en-US" sz="2400" dirty="0">
              <a:ea typeface="Calibri"/>
              <a:cs typeface="Arial"/>
            </a:endParaRPr>
          </a:p>
        </p:txBody>
      </p:sp>
    </p:spTree>
    <p:extLst>
      <p:ext uri="{BB962C8B-B14F-4D97-AF65-F5344CB8AC3E}">
        <p14:creationId xmlns:p14="http://schemas.microsoft.com/office/powerpoint/2010/main" val="36657561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rtl="0">
                  <a:lnSpc>
                    <a:spcPct val="150000"/>
                  </a:lnSpc>
                  <a:spcBef>
                    <a:spcPts val="1200"/>
                  </a:spcBef>
                  <a:spcAft>
                    <a:spcPts val="0"/>
                  </a:spcAft>
                  <a:buNone/>
                </a:pPr>
                <a:r>
                  <a:rPr lang="en-US" dirty="0" smtClean="0">
                    <a:latin typeface="Times New Roman"/>
                    <a:ea typeface="Calibri"/>
                    <a:cs typeface="Arial"/>
                  </a:rPr>
                  <a:t>Unlike electric flux lines, magnetic flux lines always close upon themselves as in Figure (</a:t>
                </a:r>
                <a:r>
                  <a:rPr lang="en-US" dirty="0" smtClean="0">
                    <a:solidFill>
                      <a:srgbClr val="FF0000"/>
                    </a:solidFill>
                    <a:effectLst/>
                    <a:latin typeface="Times New Roman"/>
                    <a:ea typeface="Calibri"/>
                    <a:cs typeface="Arial"/>
                  </a:rPr>
                  <a:t>7.19</a:t>
                </a:r>
                <a:r>
                  <a:rPr lang="en-US" dirty="0" smtClean="0">
                    <a:effectLst/>
                    <a:latin typeface="Times New Roman"/>
                    <a:ea typeface="Calibri"/>
                    <a:cs typeface="Arial"/>
                  </a:rPr>
                  <a:t>). </a:t>
                </a:r>
                <a:r>
                  <a:rPr lang="en-US" dirty="0">
                    <a:effectLst/>
                    <a:latin typeface="Times New Roman"/>
                    <a:ea typeface="Calibri"/>
                    <a:cs typeface="Arial"/>
                  </a:rPr>
                  <a:t>This is due to the fact that it is not possible to have isolated magnetic poles or magnetic charges. For this reason Gauss’s law for the magnetic field </a:t>
                </a:r>
                <a:r>
                  <a:rPr lang="en-US" dirty="0" smtClean="0">
                    <a:effectLst/>
                    <a:latin typeface="Times New Roman"/>
                    <a:ea typeface="Calibri"/>
                    <a:cs typeface="Arial"/>
                  </a:rPr>
                  <a:t>is.</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r>
                            <a:rPr lang="en-US" b="1" i="1">
                              <a:effectLst/>
                              <a:latin typeface="Cambria Math"/>
                              <a:ea typeface="Calibri"/>
                              <a:cs typeface="Times New Roman"/>
                            </a:rPr>
                            <m:t>𝐁</m:t>
                          </m:r>
                          <m:r>
                            <a:rPr lang="en-US" b="1">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𝐒</m:t>
                          </m:r>
                        </m:e>
                      </m:nary>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61</m:t>
                      </m:r>
                      <m:r>
                        <a:rPr lang="en-US" i="1">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By applying the divergence theorem to equation (7.61), we obtain</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ctrlPr>
                            <a:rPr lang="en-US" i="1">
                              <a:effectLst/>
                              <a:latin typeface="Cambria Math"/>
                              <a:ea typeface="Calibri"/>
                              <a:cs typeface="Times New Roman"/>
                            </a:rPr>
                          </m:ctrlPr>
                        </m:naryPr>
                        <m:sub>
                          <m:r>
                            <a:rPr lang="en-US" i="1">
                              <a:effectLst/>
                              <a:latin typeface="Cambria Math"/>
                              <a:ea typeface="Calibri"/>
                              <a:cs typeface="Times New Roman"/>
                            </a:rPr>
                            <m:t>𝑠</m:t>
                          </m:r>
                        </m:sub>
                        <m:sup/>
                        <m:e>
                          <m:r>
                            <a:rPr lang="en-US" b="1" i="1">
                              <a:effectLst/>
                              <a:latin typeface="Cambria Math"/>
                              <a:ea typeface="Calibri"/>
                              <a:cs typeface="Times New Roman"/>
                            </a:rPr>
                            <m:t>𝐁</m:t>
                          </m:r>
                          <m:r>
                            <a:rPr lang="en-US" b="1">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𝐒</m:t>
                          </m:r>
                        </m:e>
                      </m:nary>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𝑣</m:t>
                          </m:r>
                        </m:sub>
                        <m:sup/>
                        <m:e>
                          <m:r>
                            <a:rPr lang="en-US">
                              <a:effectLst/>
                              <a:latin typeface="Cambria Math"/>
                              <a:ea typeface="Calibri"/>
                              <a:cs typeface="Times New Roman"/>
                            </a:rPr>
                            <m:t>𝛻</m:t>
                          </m:r>
                          <m:r>
                            <a:rPr lang="en-US" i="1">
                              <a:effectLst/>
                              <a:latin typeface="Cambria Math"/>
                              <a:ea typeface="Calibri"/>
                              <a:cs typeface="Times New Roman"/>
                            </a:rPr>
                            <m:t> .</m:t>
                          </m:r>
                        </m:e>
                      </m:nary>
                      <m:r>
                        <a:rPr lang="en-US" b="1" i="1">
                          <a:effectLst/>
                          <a:latin typeface="Cambria Math"/>
                          <a:ea typeface="Calibri"/>
                          <a:cs typeface="Times New Roman"/>
                        </a:rPr>
                        <m:t>𝐁</m:t>
                      </m:r>
                      <m:r>
                        <a:rPr lang="en-US" i="1">
                          <a:effectLst/>
                          <a:latin typeface="Cambria Math"/>
                          <a:ea typeface="Calibri"/>
                          <a:cs typeface="Times New Roman"/>
                        </a:rPr>
                        <m:t> </m:t>
                      </m:r>
                      <m:r>
                        <a:rPr lang="en-US" i="1">
                          <a:effectLst/>
                          <a:latin typeface="Cambria Math"/>
                          <a:ea typeface="Calibri"/>
                          <a:cs typeface="Times New Roman"/>
                        </a:rPr>
                        <m:t>𝑑𝑣</m:t>
                      </m:r>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   </m:t>
                      </m:r>
                      <m:r>
                        <m:rPr>
                          <m:sty m:val="p"/>
                        </m:rPr>
                        <a:rPr lang="en-US">
                          <a:effectLst/>
                          <a:latin typeface="Cambria Math"/>
                          <a:ea typeface="Calibri"/>
                          <a:cs typeface="Times New Roman"/>
                        </a:rPr>
                        <m:t>or</m:t>
                      </m:r>
                      <m:r>
                        <a:rPr lang="en-US" i="1">
                          <a:effectLst/>
                          <a:latin typeface="Cambria Math"/>
                          <a:ea typeface="Calibri"/>
                          <a:cs typeface="Times New Roman"/>
                        </a:rPr>
                        <m:t> </m:t>
                      </m:r>
                    </m:oMath>
                  </m:oMathPara>
                </a14:m>
                <a:endParaRPr lang="en-US" sz="2800" dirty="0">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r>
                        <a:rPr lang="en-US">
                          <a:effectLst/>
                          <a:latin typeface="Cambria Math"/>
                          <a:ea typeface="Calibri"/>
                          <a:cs typeface="Times New Roman"/>
                        </a:rPr>
                        <m:t> .</m:t>
                      </m:r>
                      <m:r>
                        <a:rPr lang="en-US" b="1" i="1">
                          <a:effectLst/>
                          <a:latin typeface="Cambria Math"/>
                          <a:ea typeface="Calibri"/>
                          <a:cs typeface="Times New Roman"/>
                        </a:rPr>
                        <m:t>𝐁</m:t>
                      </m:r>
                      <m:r>
                        <a:rPr lang="en-US" b="1">
                          <a:effectLst/>
                          <a:latin typeface="Cambria Math"/>
                          <a:ea typeface="Calibri"/>
                          <a:cs typeface="Times New Roman"/>
                        </a:rPr>
                        <m:t>=</m:t>
                      </m:r>
                      <m:r>
                        <a:rPr lang="en-US">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62</m:t>
                      </m:r>
                      <m:r>
                        <a:rPr lang="en-US" i="1">
                          <a:effectLst/>
                          <a:latin typeface="Cambria Math"/>
                          <a:ea typeface="Calibri"/>
                          <a:cs typeface="Times New Roman"/>
                        </a:rPr>
                        <m:t>)</m:t>
                      </m:r>
                    </m:oMath>
                  </m:oMathPara>
                </a14:m>
                <a:endParaRPr lang="en-US" sz="2800" dirty="0">
                  <a:ea typeface="Calibri"/>
                  <a:cs typeface="Arial"/>
                </a:endParaRPr>
              </a:p>
              <a:p>
                <a:pPr algn="just" rtl="0">
                  <a:lnSpc>
                    <a:spcPct val="150000"/>
                  </a:lnSpc>
                  <a:spcAft>
                    <a:spcPts val="0"/>
                  </a:spcAft>
                </a:pPr>
                <a:r>
                  <a:rPr lang="en-US" dirty="0">
                    <a:effectLst/>
                    <a:latin typeface="Times New Roman"/>
                    <a:ea typeface="Calibri"/>
                    <a:cs typeface="Arial"/>
                  </a:rPr>
                  <a:t>This equation is the fourth Maxwell's equation to be derived. Equation (7.61) or (7.62) shows that </a:t>
                </a:r>
                <a:r>
                  <a:rPr lang="en-US" dirty="0" err="1">
                    <a:effectLst/>
                    <a:latin typeface="Times New Roman"/>
                    <a:ea typeface="Calibri"/>
                    <a:cs typeface="Arial"/>
                  </a:rPr>
                  <a:t>magnetostatic</a:t>
                </a:r>
                <a:r>
                  <a:rPr lang="en-US" dirty="0">
                    <a:effectLst/>
                    <a:latin typeface="Times New Roman"/>
                    <a:ea typeface="Calibri"/>
                    <a:cs typeface="Arial"/>
                  </a:rPr>
                  <a:t> fields have no sources or sinks. Equation (7.62) suggests that magnetic field lines are always </a:t>
                </a:r>
                <a:r>
                  <a:rPr lang="en-US" dirty="0" smtClean="0">
                    <a:effectLst/>
                    <a:latin typeface="Times New Roman"/>
                    <a:ea typeface="Calibri"/>
                    <a:cs typeface="Arial"/>
                  </a:rPr>
                  <a:t>continuous.</a:t>
                </a:r>
                <a:endParaRPr lang="en-US" sz="2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r="-867" b="-889"/>
                </a:stretch>
              </a:blipFill>
            </p:spPr>
            <p:txBody>
              <a:bodyPr/>
              <a:lstStyle/>
              <a:p>
                <a:r>
                  <a:rPr lang="ar-IQ">
                    <a:noFill/>
                  </a:rPr>
                  <a:t> </a:t>
                </a:r>
              </a:p>
            </p:txBody>
          </p:sp>
        </mc:Fallback>
      </mc:AlternateContent>
    </p:spTree>
    <p:extLst>
      <p:ext uri="{BB962C8B-B14F-4D97-AF65-F5344CB8AC3E}">
        <p14:creationId xmlns:p14="http://schemas.microsoft.com/office/powerpoint/2010/main" val="16488945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p:spPr>
        <p:style>
          <a:lnRef idx="1">
            <a:schemeClr val="accent3"/>
          </a:lnRef>
          <a:fillRef idx="2">
            <a:schemeClr val="accent3"/>
          </a:fillRef>
          <a:effectRef idx="1">
            <a:schemeClr val="accent3"/>
          </a:effectRef>
          <a:fontRef idx="minor">
            <a:schemeClr val="dk1"/>
          </a:fontRef>
        </p:style>
        <p:txBody>
          <a:bodyPr>
            <a:noAutofit/>
          </a:bodyPr>
          <a:lstStyle/>
          <a:p>
            <a:pPr rtl="0">
              <a:spcBef>
                <a:spcPts val="1200"/>
              </a:spcBef>
              <a:spcAft>
                <a:spcPts val="0"/>
              </a:spcAft>
            </a:pPr>
            <a:r>
              <a:rPr lang="en-US" sz="3200" dirty="0">
                <a:solidFill>
                  <a:srgbClr val="FF0000"/>
                </a:solidFill>
                <a:latin typeface="Times New Roman"/>
                <a:ea typeface="Calibri"/>
                <a:cs typeface="Arial"/>
              </a:rPr>
              <a:t>7.8 MAXWELL'S EQUATIONS FOR STATIC E.M. </a:t>
            </a:r>
            <a:r>
              <a:rPr lang="en-US" sz="3200" dirty="0" smtClean="0">
                <a:solidFill>
                  <a:srgbClr val="FF0000"/>
                </a:solidFill>
                <a:latin typeface="Times New Roman"/>
                <a:ea typeface="Calibri"/>
                <a:cs typeface="Arial"/>
              </a:rPr>
              <a:t>FIELDS</a:t>
            </a:r>
            <a:endParaRPr lang="ar-IQ" sz="3200" dirty="0"/>
          </a:p>
        </p:txBody>
      </p:sp>
      <mc:AlternateContent xmlns:mc="http://schemas.openxmlformats.org/markup-compatibility/2006" xmlns:a14="http://schemas.microsoft.com/office/drawing/2010/main">
        <mc:Choice Requires="a14">
          <p:graphicFrame>
            <p:nvGraphicFramePr>
              <p:cNvPr id="4" name="Content Placeholder 3"/>
              <p:cNvGraphicFramePr>
                <a:graphicFrameLocks noGrp="1"/>
              </p:cNvGraphicFramePr>
              <p:nvPr>
                <p:ph idx="1"/>
                <p:extLst>
                  <p:ext uri="{D42A27DB-BD31-4B8C-83A1-F6EECF244321}">
                    <p14:modId xmlns:p14="http://schemas.microsoft.com/office/powerpoint/2010/main" val="2097294122"/>
                  </p:ext>
                </p:extLst>
              </p:nvPr>
            </p:nvGraphicFramePr>
            <p:xfrm>
              <a:off x="35496" y="2437730"/>
              <a:ext cx="9108504" cy="4420269"/>
            </p:xfrm>
            <a:graphic>
              <a:graphicData uri="http://schemas.openxmlformats.org/drawingml/2006/table">
                <a:tbl>
                  <a:tblPr firstRow="1" firstCol="1" bandRow="1"/>
                  <a:tblGrid>
                    <a:gridCol w="587645"/>
                    <a:gridCol w="2612623"/>
                    <a:gridCol w="3235486"/>
                    <a:gridCol w="2672750"/>
                  </a:tblGrid>
                  <a:tr h="430990">
                    <a:tc>
                      <a:txBody>
                        <a:bodyPr/>
                        <a:lstStyle/>
                        <a:p>
                          <a:pPr algn="ctr" rtl="0">
                            <a:lnSpc>
                              <a:spcPct val="150000"/>
                            </a:lnSpc>
                            <a:spcAft>
                              <a:spcPts val="0"/>
                            </a:spcAft>
                          </a:pPr>
                          <a:r>
                            <a:rPr lang="en-US" sz="1800" dirty="0">
                              <a:effectLst/>
                              <a:latin typeface="Times New Roman"/>
                              <a:ea typeface="Calibri"/>
                              <a:cs typeface="Arial"/>
                            </a:rPr>
                            <a:t>No.</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dirty="0">
                              <a:solidFill>
                                <a:srgbClr val="FF0000"/>
                              </a:solidFill>
                              <a:effectLst/>
                              <a:latin typeface="Times New Roman"/>
                              <a:ea typeface="Calibri"/>
                              <a:cs typeface="Arial"/>
                            </a:rPr>
                            <a:t>Differential or Point Form</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a:solidFill>
                                <a:srgbClr val="FF0000"/>
                              </a:solidFill>
                              <a:effectLst/>
                              <a:latin typeface="Times New Roman"/>
                              <a:ea typeface="Calibri"/>
                              <a:cs typeface="Arial"/>
                            </a:rPr>
                            <a:t>Integral Form</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a:solidFill>
                                <a:srgbClr val="FF0000"/>
                              </a:solidFill>
                              <a:effectLst/>
                              <a:latin typeface="Times New Roman"/>
                              <a:ea typeface="Calibri"/>
                              <a:cs typeface="Arial"/>
                            </a:rPr>
                            <a:t>Remarks</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1</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ea typeface="Calibri"/>
                                    <a:cs typeface="Times New Roman"/>
                                  </a:rPr>
                                  <m:t>𝛻</m:t>
                                </m:r>
                                <m:r>
                                  <a:rPr lang="en-US" sz="1800">
                                    <a:effectLst/>
                                    <a:latin typeface="Cambria Math"/>
                                    <a:ea typeface="Calibri"/>
                                    <a:cs typeface="Times New Roman"/>
                                  </a:rPr>
                                  <m:t> .</m:t>
                                </m:r>
                                <m:r>
                                  <a:rPr lang="en-US" sz="1800" b="1" i="1">
                                    <a:effectLst/>
                                    <a:latin typeface="Cambria Math"/>
                                    <a:ea typeface="Calibri"/>
                                    <a:cs typeface="Times New Roman"/>
                                  </a:rPr>
                                  <m:t>𝐃</m:t>
                                </m:r>
                                <m:r>
                                  <a:rPr lang="en-US" sz="1800" b="1">
                                    <a:effectLst/>
                                    <a:latin typeface="Cambria Math"/>
                                    <a:ea typeface="Calibri"/>
                                    <a:cs typeface="Times New Roman"/>
                                  </a:rPr>
                                  <m:t>=</m:t>
                                </m:r>
                                <m:sSub>
                                  <m:sSubPr>
                                    <m:ctrlPr>
                                      <a:rPr lang="en-US" sz="1800" i="1">
                                        <a:effectLst/>
                                        <a:latin typeface="Cambria Math"/>
                                        <a:ea typeface="Calibri"/>
                                        <a:cs typeface="Times New Roman"/>
                                      </a:rPr>
                                    </m:ctrlPr>
                                  </m:sSubPr>
                                  <m:e>
                                    <m:r>
                                      <a:rPr lang="en-US" sz="1800" i="1">
                                        <a:effectLst/>
                                        <a:latin typeface="Cambria Math"/>
                                        <a:ea typeface="Calibri"/>
                                        <a:cs typeface="Times New Roman"/>
                                      </a:rPr>
                                      <m:t>𝜌</m:t>
                                    </m:r>
                                  </m:e>
                                  <m:sub>
                                    <m:r>
                                      <a:rPr lang="en-US" sz="1800" i="1">
                                        <a:effectLst/>
                                        <a:latin typeface="Cambria Math"/>
                                        <a:ea typeface="Calibri"/>
                                        <a:cs typeface="Times New Roman"/>
                                      </a:rPr>
                                      <m:t>𝑣</m:t>
                                    </m:r>
                                  </m:sub>
                                </m:sSub>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r>
                                  <m:rPr>
                                    <m:sty m:val="p"/>
                                  </m:rPr>
                                  <a:rPr lang="en-US" sz="1800">
                                    <a:effectLst/>
                                    <a:latin typeface="Cambria Math"/>
                                    <a:ea typeface="Calibri"/>
                                    <a:cs typeface="Times New Roman"/>
                                  </a:rPr>
                                  <m:t>ψ</m:t>
                                </m:r>
                                <m:r>
                                  <a:rPr lang="en-US" sz="1800" i="1">
                                    <a:effectLst/>
                                    <a:latin typeface="Cambria Math"/>
                                    <a:ea typeface="Calibri"/>
                                    <a:cs typeface="Times New Roman"/>
                                  </a:rPr>
                                  <m:t>=</m:t>
                                </m:r>
                                <m:nary>
                                  <m:naryPr>
                                    <m:chr m:val="∮"/>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𝑠</m:t>
                                    </m:r>
                                  </m:sub>
                                  <m:sup/>
                                  <m:e>
                                    <m:r>
                                      <a:rPr lang="en-US" sz="1800" b="1" i="1">
                                        <a:effectLst/>
                                        <a:latin typeface="Cambria Math"/>
                                        <a:ea typeface="Calibri"/>
                                        <a:cs typeface="Times New Roman"/>
                                      </a:rPr>
                                      <m:t>𝐃</m:t>
                                    </m:r>
                                    <m:r>
                                      <a:rPr lang="en-US" sz="1800" b="1">
                                        <a:effectLst/>
                                        <a:latin typeface="Cambria Math"/>
                                        <a:ea typeface="Calibri"/>
                                        <a:cs typeface="Times New Roman"/>
                                      </a:rPr>
                                      <m:t> </m:t>
                                    </m:r>
                                    <m:r>
                                      <a:rPr lang="en-US" sz="1800" i="1">
                                        <a:effectLst/>
                                        <a:latin typeface="Cambria Math"/>
                                        <a:ea typeface="Calibri"/>
                                        <a:cs typeface="Times New Roman"/>
                                      </a:rPr>
                                      <m:t>.</m:t>
                                    </m:r>
                                    <m:r>
                                      <a:rPr lang="en-US" sz="1800" i="1">
                                        <a:effectLst/>
                                        <a:latin typeface="Cambria Math"/>
                                        <a:ea typeface="Calibri"/>
                                        <a:cs typeface="Times New Roman"/>
                                      </a:rPr>
                                      <m:t>𝑑</m:t>
                                    </m:r>
                                    <m:r>
                                      <a:rPr lang="en-US" sz="1800" b="1" i="1">
                                        <a:effectLst/>
                                        <a:latin typeface="Cambria Math"/>
                                        <a:ea typeface="Calibri"/>
                                        <a:cs typeface="Times New Roman"/>
                                      </a:rPr>
                                      <m:t>𝐒</m:t>
                                    </m:r>
                                  </m:e>
                                </m:nary>
                                <m:r>
                                  <a:rPr lang="en-US" sz="1800" i="1">
                                    <a:effectLst/>
                                    <a:latin typeface="Cambria Math"/>
                                    <a:ea typeface="Calibri"/>
                                    <a:cs typeface="Times New Roman"/>
                                  </a:rPr>
                                  <m:t>=</m:t>
                                </m:r>
                                <m:nary>
                                  <m:naryPr>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𝑣</m:t>
                                    </m:r>
                                  </m:sub>
                                  <m:sup/>
                                  <m:e>
                                    <m:sSub>
                                      <m:sSubPr>
                                        <m:ctrlPr>
                                          <a:rPr lang="en-US" sz="1800" i="1">
                                            <a:effectLst/>
                                            <a:latin typeface="Cambria Math"/>
                                            <a:ea typeface="Calibri"/>
                                            <a:cs typeface="Times New Roman"/>
                                          </a:rPr>
                                        </m:ctrlPr>
                                      </m:sSubPr>
                                      <m:e>
                                        <m:r>
                                          <a:rPr lang="en-US" sz="1800" i="1">
                                            <a:effectLst/>
                                            <a:latin typeface="Cambria Math"/>
                                            <a:ea typeface="Calibri"/>
                                            <a:cs typeface="Times New Roman"/>
                                          </a:rPr>
                                          <m:t>𝜌</m:t>
                                        </m:r>
                                      </m:e>
                                      <m:sub>
                                        <m:r>
                                          <a:rPr lang="en-US" sz="1800" i="1">
                                            <a:effectLst/>
                                            <a:latin typeface="Cambria Math"/>
                                            <a:ea typeface="Calibri"/>
                                            <a:cs typeface="Times New Roman"/>
                                          </a:rPr>
                                          <m:t>𝑣</m:t>
                                        </m:r>
                                      </m:sub>
                                    </m:sSub>
                                  </m:e>
                                </m:nary>
                                <m:r>
                                  <a:rPr lang="en-US" sz="1800" i="1">
                                    <a:effectLst/>
                                    <a:latin typeface="Cambria Math"/>
                                    <a:ea typeface="Calibri"/>
                                    <a:cs typeface="Times New Roman"/>
                                  </a:rPr>
                                  <m:t> </m:t>
                                </m:r>
                                <m:r>
                                  <a:rPr lang="en-US" sz="1800" i="1">
                                    <a:effectLst/>
                                    <a:latin typeface="Cambria Math"/>
                                    <a:ea typeface="Calibri"/>
                                    <a:cs typeface="Times New Roman"/>
                                  </a:rPr>
                                  <m:t>𝑑𝑣</m:t>
                                </m:r>
                                <m:r>
                                  <a:rPr lang="en-US" sz="1800" i="1">
                                    <a:effectLst/>
                                    <a:latin typeface="Cambria Math"/>
                                    <a:ea typeface="Calibri"/>
                                    <a:cs typeface="Times New Roman"/>
                                  </a:rPr>
                                  <m:t>=</m:t>
                                </m:r>
                                <m:r>
                                  <a:rPr lang="en-US" sz="1800" i="1">
                                    <a:effectLst/>
                                    <a:latin typeface="Cambria Math"/>
                                    <a:ea typeface="Calibri"/>
                                    <a:cs typeface="Times New Roman"/>
                                  </a:rPr>
                                  <m:t>𝑄</m:t>
                                </m:r>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800" dirty="0">
                              <a:effectLst/>
                              <a:latin typeface="Times New Roman"/>
                              <a:ea typeface="Times New Roman"/>
                              <a:cs typeface="Arial"/>
                            </a:rPr>
                            <a:t>Gauss's law</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2</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ea typeface="Calibri"/>
                                    <a:cs typeface="Times New Roman"/>
                                  </a:rPr>
                                  <m:t>𝛻</m:t>
                                </m:r>
                                <m:r>
                                  <a:rPr lang="en-US" sz="1800">
                                    <a:effectLst/>
                                    <a:latin typeface="Cambria Math"/>
                                    <a:ea typeface="Calibri"/>
                                    <a:cs typeface="Times New Roman"/>
                                  </a:rPr>
                                  <m:t> .</m:t>
                                </m:r>
                                <m:r>
                                  <a:rPr lang="en-US" sz="1800" b="1" i="1">
                                    <a:effectLst/>
                                    <a:latin typeface="Cambria Math"/>
                                    <a:ea typeface="Calibri"/>
                                    <a:cs typeface="Times New Roman"/>
                                  </a:rPr>
                                  <m:t>𝐁</m:t>
                                </m:r>
                                <m:r>
                                  <a:rPr lang="en-US" sz="1800" b="1">
                                    <a:effectLst/>
                                    <a:latin typeface="Cambria Math"/>
                                    <a:ea typeface="Calibri"/>
                                    <a:cs typeface="Times New Roman"/>
                                  </a:rPr>
                                  <m:t>=</m:t>
                                </m:r>
                                <m:r>
                                  <a:rPr lang="en-US" sz="1800">
                                    <a:effectLst/>
                                    <a:latin typeface="Cambria Math"/>
                                    <a:ea typeface="Calibri"/>
                                    <a:cs typeface="Times New Roman"/>
                                  </a:rPr>
                                  <m:t>0</m:t>
                                </m:r>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nary>
                                  <m:naryPr>
                                    <m:chr m:val="∮"/>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𝑠</m:t>
                                    </m:r>
                                  </m:sub>
                                  <m:sup/>
                                  <m:e>
                                    <m:r>
                                      <a:rPr lang="en-US" sz="1800" b="1" i="1">
                                        <a:effectLst/>
                                        <a:latin typeface="Cambria Math"/>
                                        <a:ea typeface="Calibri"/>
                                        <a:cs typeface="Times New Roman"/>
                                      </a:rPr>
                                      <m:t>𝐁</m:t>
                                    </m:r>
                                    <m:r>
                                      <a:rPr lang="en-US" sz="1800" b="1">
                                        <a:effectLst/>
                                        <a:latin typeface="Cambria Math"/>
                                        <a:ea typeface="Calibri"/>
                                        <a:cs typeface="Times New Roman"/>
                                      </a:rPr>
                                      <m:t> </m:t>
                                    </m:r>
                                    <m:r>
                                      <a:rPr lang="en-US" sz="1800" i="1">
                                        <a:effectLst/>
                                        <a:latin typeface="Cambria Math"/>
                                        <a:ea typeface="Calibri"/>
                                        <a:cs typeface="Times New Roman"/>
                                      </a:rPr>
                                      <m:t>.</m:t>
                                    </m:r>
                                    <m:r>
                                      <a:rPr lang="en-US" sz="1800" i="1">
                                        <a:effectLst/>
                                        <a:latin typeface="Cambria Math"/>
                                        <a:ea typeface="Calibri"/>
                                        <a:cs typeface="Times New Roman"/>
                                      </a:rPr>
                                      <m:t>𝑑</m:t>
                                    </m:r>
                                    <m:r>
                                      <a:rPr lang="en-US" sz="1800" b="1" i="1">
                                        <a:effectLst/>
                                        <a:latin typeface="Cambria Math"/>
                                        <a:ea typeface="Calibri"/>
                                        <a:cs typeface="Times New Roman"/>
                                      </a:rPr>
                                      <m:t>𝐒</m:t>
                                    </m:r>
                                  </m:e>
                                </m:nary>
                                <m:r>
                                  <a:rPr lang="en-US" sz="1800" i="1">
                                    <a:effectLst/>
                                    <a:latin typeface="Cambria Math"/>
                                    <a:ea typeface="Calibri"/>
                                    <a:cs typeface="Times New Roman"/>
                                  </a:rPr>
                                  <m:t>=</m:t>
                                </m:r>
                                <m:r>
                                  <a:rPr lang="en-US" sz="1800" i="1">
                                    <a:effectLst/>
                                    <a:latin typeface="Cambria Math"/>
                                    <a:ea typeface="Calibri"/>
                                    <a:cs typeface="Times New Roman"/>
                                  </a:rPr>
                                  <m:t>0</m:t>
                                </m:r>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800" dirty="0">
                              <a:effectLst/>
                              <a:latin typeface="Times New Roman"/>
                              <a:ea typeface="Times New Roman"/>
                              <a:cs typeface="Arial"/>
                            </a:rPr>
                            <a:t>Nonexistence of magnetic monopole</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035">
                    <a:tc>
                      <a:txBody>
                        <a:bodyPr/>
                        <a:lstStyle/>
                        <a:p>
                          <a:pPr algn="ctr" rtl="0">
                            <a:lnSpc>
                              <a:spcPct val="100000"/>
                            </a:lnSpc>
                            <a:spcAft>
                              <a:spcPts val="0"/>
                            </a:spcAft>
                          </a:pPr>
                          <a:r>
                            <a:rPr lang="en-US" sz="1800" dirty="0">
                              <a:effectLst/>
                              <a:latin typeface="Times New Roman"/>
                              <a:ea typeface="Calibri"/>
                              <a:cs typeface="Arial"/>
                            </a:rPr>
                            <a:t>3</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ea typeface="Calibri"/>
                                    <a:cs typeface="Times New Roman"/>
                                  </a:rPr>
                                  <m:t>𝛻</m:t>
                                </m:r>
                                <m:r>
                                  <a:rPr lang="en-US" sz="1800">
                                    <a:effectLst/>
                                    <a:latin typeface="Cambria Math"/>
                                    <a:ea typeface="Calibri"/>
                                    <a:cs typeface="Times New Roman"/>
                                  </a:rPr>
                                  <m:t>×</m:t>
                                </m:r>
                                <m:r>
                                  <a:rPr lang="en-US" sz="1800" b="1" i="1">
                                    <a:effectLst/>
                                    <a:latin typeface="Cambria Math"/>
                                    <a:ea typeface="Calibri"/>
                                    <a:cs typeface="Times New Roman"/>
                                  </a:rPr>
                                  <m:t>𝐄</m:t>
                                </m:r>
                                <m:r>
                                  <a:rPr lang="en-US" sz="1800" b="1">
                                    <a:effectLst/>
                                    <a:latin typeface="Cambria Math"/>
                                    <a:ea typeface="Calibri"/>
                                    <a:cs typeface="Times New Roman"/>
                                  </a:rPr>
                                  <m:t>=</m:t>
                                </m:r>
                                <m:r>
                                  <a:rPr lang="en-US" sz="1800">
                                    <a:effectLst/>
                                    <a:latin typeface="Cambria Math"/>
                                    <a:ea typeface="Calibri"/>
                                    <a:cs typeface="Times New Roman"/>
                                  </a:rPr>
                                  <m:t>0</m:t>
                                </m:r>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nary>
                                  <m:naryPr>
                                    <m:chr m:val="∮"/>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𝐿</m:t>
                                    </m:r>
                                  </m:sub>
                                  <m:sup/>
                                  <m:e>
                                    <m:r>
                                      <a:rPr lang="en-US" sz="1800" b="1" i="1">
                                        <a:effectLst/>
                                        <a:latin typeface="Cambria Math"/>
                                        <a:ea typeface="Calibri"/>
                                        <a:cs typeface="Times New Roman"/>
                                      </a:rPr>
                                      <m:t>𝐄</m:t>
                                    </m:r>
                                    <m:r>
                                      <a:rPr lang="en-US" sz="1800" b="1">
                                        <a:effectLst/>
                                        <a:latin typeface="Cambria Math"/>
                                        <a:ea typeface="Calibri"/>
                                        <a:cs typeface="Times New Roman"/>
                                      </a:rPr>
                                      <m:t> </m:t>
                                    </m:r>
                                    <m:r>
                                      <a:rPr lang="en-US" sz="1800" i="1">
                                        <a:effectLst/>
                                        <a:latin typeface="Cambria Math"/>
                                        <a:ea typeface="Calibri"/>
                                        <a:cs typeface="Times New Roman"/>
                                      </a:rPr>
                                      <m:t>.</m:t>
                                    </m:r>
                                    <m:r>
                                      <a:rPr lang="en-US" sz="1800" i="1">
                                        <a:effectLst/>
                                        <a:latin typeface="Cambria Math"/>
                                        <a:ea typeface="Calibri"/>
                                        <a:cs typeface="Times New Roman"/>
                                      </a:rPr>
                                      <m:t>𝑑</m:t>
                                    </m:r>
                                    <m:r>
                                      <a:rPr lang="en-US" sz="1800" b="1" i="1">
                                        <a:effectLst/>
                                        <a:latin typeface="Cambria Math"/>
                                        <a:ea typeface="Calibri"/>
                                        <a:cs typeface="Times New Roman"/>
                                      </a:rPr>
                                      <m:t>𝐋</m:t>
                                    </m:r>
                                  </m:e>
                                </m:nary>
                                <m:r>
                                  <a:rPr lang="en-US" sz="1800" i="1">
                                    <a:effectLst/>
                                    <a:latin typeface="Cambria Math"/>
                                    <a:ea typeface="Calibri"/>
                                    <a:cs typeface="Times New Roman"/>
                                  </a:rPr>
                                  <m:t>=</m:t>
                                </m:r>
                                <m:r>
                                  <a:rPr lang="en-US" sz="1800" i="1">
                                    <a:effectLst/>
                                    <a:latin typeface="Cambria Math"/>
                                    <a:ea typeface="Calibri"/>
                                    <a:cs typeface="Times New Roman"/>
                                  </a:rPr>
                                  <m:t>0</m:t>
                                </m:r>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800" dirty="0">
                              <a:effectLst/>
                              <a:latin typeface="Times New Roman"/>
                              <a:ea typeface="Times New Roman"/>
                              <a:cs typeface="Arial"/>
                            </a:rPr>
                            <a:t>Conservativeness of electrostatic field</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4</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r>
                                  <a:rPr lang="en-US" sz="1800">
                                    <a:effectLst/>
                                    <a:latin typeface="Cambria Math"/>
                                    <a:ea typeface="Calibri"/>
                                    <a:cs typeface="Times New Roman"/>
                                  </a:rPr>
                                  <m:t>𝛻</m:t>
                                </m:r>
                                <m:r>
                                  <a:rPr lang="en-US" sz="1800">
                                    <a:effectLst/>
                                    <a:latin typeface="Cambria Math"/>
                                    <a:ea typeface="Calibri"/>
                                    <a:cs typeface="Times New Roman"/>
                                  </a:rPr>
                                  <m:t>×</m:t>
                                </m:r>
                                <m:r>
                                  <a:rPr lang="en-US" sz="1800" b="1" i="1">
                                    <a:effectLst/>
                                    <a:latin typeface="Cambria Math"/>
                                    <a:ea typeface="Calibri"/>
                                    <a:cs typeface="Times New Roman"/>
                                  </a:rPr>
                                  <m:t>𝐇</m:t>
                                </m:r>
                                <m:r>
                                  <a:rPr lang="en-US" sz="1800" b="1">
                                    <a:effectLst/>
                                    <a:latin typeface="Cambria Math"/>
                                    <a:ea typeface="Calibri"/>
                                    <a:cs typeface="Times New Roman"/>
                                  </a:rPr>
                                  <m:t>=</m:t>
                                </m:r>
                                <m:acc>
                                  <m:accPr>
                                    <m:chr m:val="⃑"/>
                                    <m:ctrlPr>
                                      <a:rPr lang="en-US" sz="1800" i="1">
                                        <a:effectLst/>
                                        <a:latin typeface="Cambria Math"/>
                                        <a:ea typeface="Calibri"/>
                                        <a:cs typeface="Times New Roman"/>
                                      </a:rPr>
                                    </m:ctrlPr>
                                  </m:accPr>
                                  <m:e>
                                    <m:r>
                                      <a:rPr lang="en-US" sz="1800" i="1">
                                        <a:effectLst/>
                                        <a:latin typeface="Cambria Math"/>
                                        <a:ea typeface="Calibri"/>
                                        <a:cs typeface="Times New Roman"/>
                                      </a:rPr>
                                      <m:t>𝙹</m:t>
                                    </m:r>
                                  </m:e>
                                </m:acc>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14:m>
                            <m:oMathPara xmlns:m="http://schemas.openxmlformats.org/officeDocument/2006/math">
                              <m:oMathParaPr>
                                <m:jc m:val="centerGroup"/>
                              </m:oMathParaPr>
                              <m:oMath xmlns:m="http://schemas.openxmlformats.org/officeDocument/2006/math">
                                <m:nary>
                                  <m:naryPr>
                                    <m:chr m:val="∮"/>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𝐿</m:t>
                                    </m:r>
                                  </m:sub>
                                  <m:sup/>
                                  <m:e>
                                    <m:r>
                                      <a:rPr lang="en-US" sz="1800" b="1" i="1">
                                        <a:effectLst/>
                                        <a:latin typeface="Cambria Math"/>
                                        <a:ea typeface="Calibri"/>
                                        <a:cs typeface="Times New Roman"/>
                                      </a:rPr>
                                      <m:t>𝐇</m:t>
                                    </m:r>
                                    <m:r>
                                      <a:rPr lang="en-US" sz="1800" i="1">
                                        <a:effectLst/>
                                        <a:latin typeface="Cambria Math"/>
                                        <a:ea typeface="Calibri"/>
                                        <a:cs typeface="Times New Roman"/>
                                      </a:rPr>
                                      <m:t> .  </m:t>
                                    </m:r>
                                    <m:r>
                                      <a:rPr lang="en-US" sz="1800" i="1">
                                        <a:effectLst/>
                                        <a:latin typeface="Cambria Math"/>
                                        <a:ea typeface="Calibri"/>
                                        <a:cs typeface="Times New Roman"/>
                                      </a:rPr>
                                      <m:t>𝑑</m:t>
                                    </m:r>
                                    <m:r>
                                      <a:rPr lang="en-US" sz="1800" b="1" i="1">
                                        <a:effectLst/>
                                        <a:latin typeface="Cambria Math"/>
                                        <a:ea typeface="Calibri"/>
                                        <a:cs typeface="Times New Roman"/>
                                      </a:rPr>
                                      <m:t>𝐋</m:t>
                                    </m:r>
                                  </m:e>
                                </m:nary>
                                <m:r>
                                  <a:rPr lang="en-US" sz="1800" i="1">
                                    <a:effectLst/>
                                    <a:latin typeface="Cambria Math"/>
                                    <a:ea typeface="Calibri"/>
                                    <a:cs typeface="Times New Roman"/>
                                  </a:rPr>
                                  <m:t>=</m:t>
                                </m:r>
                                <m:sSub>
                                  <m:sSubPr>
                                    <m:ctrlPr>
                                      <a:rPr lang="en-US" sz="1800" i="1">
                                        <a:effectLst/>
                                        <a:latin typeface="Cambria Math"/>
                                        <a:ea typeface="Calibri"/>
                                        <a:cs typeface="Times New Roman"/>
                                      </a:rPr>
                                    </m:ctrlPr>
                                  </m:sSubPr>
                                  <m:e>
                                    <m:r>
                                      <a:rPr lang="en-US" sz="1800" i="1">
                                        <a:effectLst/>
                                        <a:latin typeface="Cambria Math"/>
                                        <a:ea typeface="Calibri"/>
                                        <a:cs typeface="Times New Roman"/>
                                      </a:rPr>
                                      <m:t>𝐼</m:t>
                                    </m:r>
                                  </m:e>
                                  <m:sub>
                                    <m:r>
                                      <a:rPr lang="en-US" sz="1800" i="1">
                                        <a:effectLst/>
                                        <a:latin typeface="Cambria Math"/>
                                        <a:ea typeface="Calibri"/>
                                        <a:cs typeface="Times New Roman"/>
                                      </a:rPr>
                                      <m:t>𝑒𝑛𝑐</m:t>
                                    </m:r>
                                  </m:sub>
                                </m:sSub>
                                <m:r>
                                  <a:rPr lang="en-US" sz="1800" i="1">
                                    <a:effectLst/>
                                    <a:latin typeface="Cambria Math"/>
                                    <a:ea typeface="Calibri"/>
                                    <a:cs typeface="Times New Roman"/>
                                  </a:rPr>
                                  <m:t>=</m:t>
                                </m:r>
                                <m:nary>
                                  <m:naryPr>
                                    <m:limLoc m:val="undOvr"/>
                                    <m:ctrlPr>
                                      <a:rPr lang="en-US" sz="1800" i="1">
                                        <a:effectLst/>
                                        <a:latin typeface="Cambria Math"/>
                                        <a:ea typeface="Calibri"/>
                                        <a:cs typeface="Times New Roman"/>
                                      </a:rPr>
                                    </m:ctrlPr>
                                  </m:naryPr>
                                  <m:sub>
                                    <m:r>
                                      <a:rPr lang="en-US" sz="1800" i="1">
                                        <a:effectLst/>
                                        <a:latin typeface="Cambria Math"/>
                                        <a:ea typeface="Calibri"/>
                                        <a:cs typeface="Times New Roman"/>
                                      </a:rPr>
                                      <m:t>𝑠</m:t>
                                    </m:r>
                                  </m:sub>
                                  <m:sup/>
                                  <m:e>
                                    <m:acc>
                                      <m:accPr>
                                        <m:chr m:val="⃑"/>
                                        <m:ctrlPr>
                                          <a:rPr lang="en-US" sz="1800" i="1">
                                            <a:effectLst/>
                                            <a:latin typeface="Cambria Math"/>
                                            <a:ea typeface="Calibri"/>
                                            <a:cs typeface="Times New Roman"/>
                                          </a:rPr>
                                        </m:ctrlPr>
                                      </m:accPr>
                                      <m:e>
                                        <m:r>
                                          <a:rPr lang="en-US" sz="1800" i="1">
                                            <a:effectLst/>
                                            <a:latin typeface="Cambria Math"/>
                                            <a:ea typeface="Calibri"/>
                                            <a:cs typeface="Times New Roman"/>
                                          </a:rPr>
                                          <m:t>𝙹</m:t>
                                        </m:r>
                                      </m:e>
                                    </m:acc>
                                    <m:r>
                                      <a:rPr lang="en-US" sz="1800" i="1">
                                        <a:effectLst/>
                                        <a:latin typeface="Cambria Math"/>
                                        <a:ea typeface="Calibri"/>
                                        <a:cs typeface="Times New Roman"/>
                                      </a:rPr>
                                      <m:t> .  </m:t>
                                    </m:r>
                                    <m:r>
                                      <a:rPr lang="en-US" sz="1800" i="1">
                                        <a:effectLst/>
                                        <a:latin typeface="Cambria Math"/>
                                        <a:ea typeface="Calibri"/>
                                        <a:cs typeface="Times New Roman"/>
                                      </a:rPr>
                                      <m:t>𝑑</m:t>
                                    </m:r>
                                    <m:r>
                                      <a:rPr lang="en-US" sz="1800" b="1" i="1">
                                        <a:effectLst/>
                                        <a:latin typeface="Cambria Math"/>
                                        <a:ea typeface="Calibri"/>
                                        <a:cs typeface="Times New Roman"/>
                                      </a:rPr>
                                      <m:t>𝐒</m:t>
                                    </m:r>
                                  </m:e>
                                </m:nary>
                              </m:oMath>
                            </m:oMathPara>
                          </a14:m>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00000"/>
                            </a:lnSpc>
                            <a:spcAft>
                              <a:spcPts val="0"/>
                            </a:spcAft>
                          </a:pPr>
                          <a:r>
                            <a:rPr lang="en-US" sz="1800" dirty="0">
                              <a:effectLst/>
                              <a:latin typeface="Times New Roman"/>
                              <a:ea typeface="Times New Roman"/>
                              <a:cs typeface="Arial"/>
                            </a:rPr>
                            <a:t>Ampere's law</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4" name="Content Placeholder 3"/>
              <p:cNvGraphicFramePr>
                <a:graphicFrameLocks noGrp="1"/>
              </p:cNvGraphicFramePr>
              <p:nvPr>
                <p:ph idx="1"/>
                <p:extLst>
                  <p:ext uri="{D42A27DB-BD31-4B8C-83A1-F6EECF244321}">
                    <p14:modId xmlns:p14="http://schemas.microsoft.com/office/powerpoint/2010/main" val="2097294122"/>
                  </p:ext>
                </p:extLst>
              </p:nvPr>
            </p:nvGraphicFramePr>
            <p:xfrm>
              <a:off x="35496" y="2437730"/>
              <a:ext cx="9108504" cy="4420269"/>
            </p:xfrm>
            <a:graphic>
              <a:graphicData uri="http://schemas.openxmlformats.org/drawingml/2006/table">
                <a:tbl>
                  <a:tblPr firstRow="1" firstCol="1" bandRow="1"/>
                  <a:tblGrid>
                    <a:gridCol w="587645"/>
                    <a:gridCol w="2612623"/>
                    <a:gridCol w="3235486"/>
                    <a:gridCol w="2672750"/>
                  </a:tblGrid>
                  <a:tr h="430990">
                    <a:tc>
                      <a:txBody>
                        <a:bodyPr/>
                        <a:lstStyle/>
                        <a:p>
                          <a:pPr algn="ctr" rtl="0">
                            <a:lnSpc>
                              <a:spcPct val="150000"/>
                            </a:lnSpc>
                            <a:spcAft>
                              <a:spcPts val="0"/>
                            </a:spcAft>
                          </a:pPr>
                          <a:r>
                            <a:rPr lang="en-US" sz="1800" dirty="0">
                              <a:effectLst/>
                              <a:latin typeface="Times New Roman"/>
                              <a:ea typeface="Calibri"/>
                              <a:cs typeface="Arial"/>
                            </a:rPr>
                            <a:t>No.</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dirty="0">
                              <a:solidFill>
                                <a:srgbClr val="FF0000"/>
                              </a:solidFill>
                              <a:effectLst/>
                              <a:latin typeface="Times New Roman"/>
                              <a:ea typeface="Calibri"/>
                              <a:cs typeface="Arial"/>
                            </a:rPr>
                            <a:t>Differential or Point Form</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a:solidFill>
                                <a:srgbClr val="FF0000"/>
                              </a:solidFill>
                              <a:effectLst/>
                              <a:latin typeface="Times New Roman"/>
                              <a:ea typeface="Calibri"/>
                              <a:cs typeface="Arial"/>
                            </a:rPr>
                            <a:t>Integral Form</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800">
                              <a:solidFill>
                                <a:srgbClr val="FF0000"/>
                              </a:solidFill>
                              <a:effectLst/>
                              <a:latin typeface="Times New Roman"/>
                              <a:ea typeface="Calibri"/>
                              <a:cs typeface="Arial"/>
                            </a:rPr>
                            <a:t>Remarks</a:t>
                          </a:r>
                          <a:endParaRPr lang="en-US" sz="180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1</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2611" t="-44172" r="-225874" b="-301227"/>
                          </a:stretch>
                        </a:blipFill>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9058" t="-44172" r="-82486" b="-301227"/>
                          </a:stretch>
                        </a:blipFill>
                      </a:tcPr>
                    </a:tc>
                    <a:tc>
                      <a:txBody>
                        <a:bodyPr/>
                        <a:lstStyle/>
                        <a:p>
                          <a:pPr algn="ctr" rtl="0">
                            <a:lnSpc>
                              <a:spcPct val="100000"/>
                            </a:lnSpc>
                            <a:spcAft>
                              <a:spcPts val="0"/>
                            </a:spcAft>
                          </a:pPr>
                          <a:r>
                            <a:rPr lang="en-US" sz="1800" dirty="0">
                              <a:effectLst/>
                              <a:latin typeface="Times New Roman"/>
                              <a:ea typeface="Times New Roman"/>
                              <a:cs typeface="Arial"/>
                            </a:rPr>
                            <a:t>Gauss's law</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2</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2611" t="-143293" r="-225874" b="-199390"/>
                          </a:stretch>
                        </a:blipFill>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9058" t="-143293" r="-82486" b="-199390"/>
                          </a:stretch>
                        </a:blipFill>
                      </a:tcPr>
                    </a:tc>
                    <a:tc>
                      <a:txBody>
                        <a:bodyPr/>
                        <a:lstStyle/>
                        <a:p>
                          <a:pPr algn="ctr" rtl="0">
                            <a:lnSpc>
                              <a:spcPct val="100000"/>
                            </a:lnSpc>
                            <a:spcAft>
                              <a:spcPts val="0"/>
                            </a:spcAft>
                          </a:pPr>
                          <a:r>
                            <a:rPr lang="en-US" sz="1800" dirty="0">
                              <a:effectLst/>
                              <a:latin typeface="Times New Roman"/>
                              <a:ea typeface="Times New Roman"/>
                              <a:cs typeface="Arial"/>
                            </a:rPr>
                            <a:t>Nonexistence of magnetic monopole</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6035">
                    <a:tc>
                      <a:txBody>
                        <a:bodyPr/>
                        <a:lstStyle/>
                        <a:p>
                          <a:pPr algn="ctr" rtl="0">
                            <a:lnSpc>
                              <a:spcPct val="100000"/>
                            </a:lnSpc>
                            <a:spcAft>
                              <a:spcPts val="0"/>
                            </a:spcAft>
                          </a:pPr>
                          <a:r>
                            <a:rPr lang="en-US" sz="1800" dirty="0">
                              <a:effectLst/>
                              <a:latin typeface="Times New Roman"/>
                              <a:ea typeface="Calibri"/>
                              <a:cs typeface="Arial"/>
                            </a:rPr>
                            <a:t>3</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2611" t="-244785" r="-225874" b="-100613"/>
                          </a:stretch>
                        </a:blipFill>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9058" t="-244785" r="-82486" b="-100613"/>
                          </a:stretch>
                        </a:blipFill>
                      </a:tcPr>
                    </a:tc>
                    <a:tc>
                      <a:txBody>
                        <a:bodyPr/>
                        <a:lstStyle/>
                        <a:p>
                          <a:pPr algn="ctr" rtl="0">
                            <a:lnSpc>
                              <a:spcPct val="100000"/>
                            </a:lnSpc>
                            <a:spcAft>
                              <a:spcPts val="0"/>
                            </a:spcAft>
                          </a:pPr>
                          <a:r>
                            <a:rPr lang="en-US" sz="1800" dirty="0">
                              <a:effectLst/>
                              <a:latin typeface="Times New Roman"/>
                              <a:ea typeface="Times New Roman"/>
                              <a:cs typeface="Arial"/>
                            </a:rPr>
                            <a:t>Conservativeness of electrostatic field</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7748">
                    <a:tc>
                      <a:txBody>
                        <a:bodyPr/>
                        <a:lstStyle/>
                        <a:p>
                          <a:pPr algn="ctr" rtl="0">
                            <a:lnSpc>
                              <a:spcPct val="100000"/>
                            </a:lnSpc>
                            <a:spcAft>
                              <a:spcPts val="0"/>
                            </a:spcAft>
                          </a:pPr>
                          <a:r>
                            <a:rPr lang="en-US" sz="1800" dirty="0">
                              <a:effectLst/>
                              <a:latin typeface="Times New Roman"/>
                              <a:ea typeface="Calibri"/>
                              <a:cs typeface="Arial"/>
                            </a:rPr>
                            <a:t>4</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22611" t="-342683" r="-225874"/>
                          </a:stretch>
                        </a:blipFill>
                      </a:tcPr>
                    </a:tc>
                    <a:tc>
                      <a:txBody>
                        <a:bodyPr/>
                        <a:lstStyle/>
                        <a:p>
                          <a:endParaRPr lang="ar-IQ"/>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1">
                          <a:blip r:embed="rId2"/>
                          <a:stretch>
                            <a:fillRect l="-99058" t="-342683" r="-82486"/>
                          </a:stretch>
                        </a:blipFill>
                      </a:tcPr>
                    </a:tc>
                    <a:tc>
                      <a:txBody>
                        <a:bodyPr/>
                        <a:lstStyle/>
                        <a:p>
                          <a:pPr algn="ctr" rtl="0">
                            <a:lnSpc>
                              <a:spcPct val="100000"/>
                            </a:lnSpc>
                            <a:spcAft>
                              <a:spcPts val="0"/>
                            </a:spcAft>
                          </a:pPr>
                          <a:r>
                            <a:rPr lang="en-US" sz="1800" dirty="0">
                              <a:effectLst/>
                              <a:latin typeface="Times New Roman"/>
                              <a:ea typeface="Times New Roman"/>
                              <a:cs typeface="Arial"/>
                            </a:rPr>
                            <a:t>Ampere's law</a:t>
                          </a:r>
                          <a:endParaRPr lang="en-US" sz="18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
        <p:nvSpPr>
          <p:cNvPr id="5" name="Rectangle 1"/>
          <p:cNvSpPr>
            <a:spLocks noChangeArrowheads="1"/>
          </p:cNvSpPr>
          <p:nvPr/>
        </p:nvSpPr>
        <p:spPr bwMode="auto">
          <a:xfrm>
            <a:off x="-1" y="1052736"/>
            <a:ext cx="914400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derived Maxwell's four equations for static electromagnetic fields, we may take a moment to put them together as in Table.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Table</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(7.2)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Maxwell's Equations for Static EM Fields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60329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style>
          <a:lnRef idx="1">
            <a:schemeClr val="accent3"/>
          </a:lnRef>
          <a:fillRef idx="2">
            <a:schemeClr val="accent3"/>
          </a:fillRef>
          <a:effectRef idx="1">
            <a:schemeClr val="accent3"/>
          </a:effectRef>
          <a:fontRef idx="minor">
            <a:schemeClr val="dk1"/>
          </a:fontRef>
        </p:style>
        <p:txBody>
          <a:bodyPr>
            <a:noAutofit/>
          </a:bodyPr>
          <a:lstStyle/>
          <a:p>
            <a:r>
              <a:rPr lang="en-US" sz="3600" dirty="0">
                <a:solidFill>
                  <a:srgbClr val="FF0000"/>
                </a:solidFill>
                <a:latin typeface="Times New Roman"/>
                <a:ea typeface="Calibri"/>
              </a:rPr>
              <a:t>7.9 MAGNETIC SCALAR AND VECTOR MAGNETIC POTENTIALS</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1196752"/>
                <a:ext cx="9144000" cy="5661248"/>
              </a:xfrm>
            </p:spPr>
            <p:txBody>
              <a:bodyPr>
                <a:normAutofit/>
              </a:bodyPr>
              <a:lstStyle/>
              <a:p>
                <a:pPr marL="0" indent="0" algn="just" rtl="0">
                  <a:lnSpc>
                    <a:spcPct val="150000"/>
                  </a:lnSpc>
                  <a:spcAft>
                    <a:spcPts val="0"/>
                  </a:spcAft>
                  <a:buNone/>
                </a:pPr>
                <a:r>
                  <a:rPr lang="en-US" dirty="0" smtClean="0">
                    <a:effectLst/>
                    <a:latin typeface="Times New Roman"/>
                    <a:ea typeface="Calibri"/>
                    <a:cs typeface="Arial"/>
                  </a:rPr>
                  <a:t>The </a:t>
                </a:r>
                <a:r>
                  <a:rPr lang="en-US" dirty="0">
                    <a:effectLst/>
                    <a:latin typeface="Times New Roman"/>
                    <a:ea typeface="Calibri"/>
                    <a:cs typeface="Arial"/>
                  </a:rPr>
                  <a:t>magnetic potential could be scalar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or vector </a:t>
                </a:r>
                <a14:m>
                  <m:oMath xmlns:m="http://schemas.openxmlformats.org/officeDocument/2006/math">
                    <m:r>
                      <a:rPr lang="en-US" b="1" i="1">
                        <a:effectLst/>
                        <a:latin typeface="Cambria Math"/>
                        <a:ea typeface="Calibri"/>
                        <a:cs typeface="Times New Roman"/>
                      </a:rPr>
                      <m:t>𝐀</m:t>
                    </m:r>
                  </m:oMath>
                </a14:m>
                <a:r>
                  <a:rPr lang="en-US" dirty="0">
                    <a:effectLst/>
                    <a:latin typeface="Times New Roman"/>
                    <a:ea typeface="Calibri"/>
                    <a:cs typeface="Arial"/>
                  </a:rPr>
                  <a:t>. To define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and </a:t>
                </a:r>
                <a14:m>
                  <m:oMath xmlns:m="http://schemas.openxmlformats.org/officeDocument/2006/math">
                    <m:r>
                      <a:rPr lang="en-US" b="1" i="1">
                        <a:effectLst/>
                        <a:latin typeface="Cambria Math"/>
                        <a:ea typeface="Calibri"/>
                        <a:cs typeface="Times New Roman"/>
                      </a:rPr>
                      <m:t>𝐀</m:t>
                    </m:r>
                  </m:oMath>
                </a14:m>
                <a:r>
                  <a:rPr lang="en-US" dirty="0">
                    <a:effectLst/>
                    <a:latin typeface="Times New Roman"/>
                    <a:ea typeface="Calibri"/>
                    <a:cs typeface="Arial"/>
                  </a:rPr>
                  <a:t> involves recalling two important </a:t>
                </a:r>
                <a:r>
                  <a:rPr lang="en-US" dirty="0" smtClean="0">
                    <a:effectLst/>
                    <a:latin typeface="Times New Roman"/>
                    <a:ea typeface="Calibri"/>
                    <a:cs typeface="Arial"/>
                  </a:rPr>
                  <a:t>identities.</a:t>
                </a:r>
                <a:endParaRPr lang="en-US" sz="2800" dirty="0">
                  <a:ea typeface="Calibri"/>
                  <a:cs typeface="Arial"/>
                </a:endParaRPr>
              </a:p>
              <a:p>
                <a:pPr marL="0" indent="0" algn="just" rtl="0">
                  <a:lnSpc>
                    <a:spcPct val="15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r>
                            <a:rPr lang="en-US">
                              <a:effectLst/>
                              <a:latin typeface="Cambria Math"/>
                              <a:ea typeface="Calibri"/>
                              <a:cs typeface="Times New Roman"/>
                            </a:rPr>
                            <m:t>𝛻</m:t>
                          </m:r>
                          <m:r>
                            <m:rPr>
                              <m:sty m:val="p"/>
                            </m:rPr>
                            <a:rPr lang="en-US">
                              <a:effectLst/>
                              <a:latin typeface="Cambria Math"/>
                              <a:ea typeface="Calibri"/>
                              <a:cs typeface="Times New Roman"/>
                            </a:rPr>
                            <m:t>V</m:t>
                          </m:r>
                        </m:e>
                      </m:d>
                      <m:r>
                        <a:rPr lang="en-US" i="1">
                          <a:effectLst/>
                          <a:latin typeface="Cambria Math"/>
                          <a:ea typeface="Calibri"/>
                          <a:cs typeface="Times New Roman"/>
                        </a:rPr>
                        <m:t>=</m:t>
                      </m:r>
                      <m:r>
                        <a:rPr lang="en-US" i="1">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63</m:t>
                      </m:r>
                      <m:r>
                        <a:rPr lang="en-US" i="1">
                          <a:effectLst/>
                          <a:latin typeface="Cambria Math"/>
                          <a:ea typeface="Calibri"/>
                          <a:cs typeface="Times New Roman"/>
                        </a:rPr>
                        <m:t>)</m:t>
                      </m:r>
                    </m:oMath>
                  </m:oMathPara>
                </a14:m>
                <a:endParaRPr lang="en-US" sz="2800" dirty="0">
                  <a:ea typeface="Calibri"/>
                  <a:cs typeface="Arial"/>
                </a:endParaRPr>
              </a:p>
              <a:p>
                <a:pPr marL="0" indent="0" algn="l" rtl="0">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cs typeface="Times New Roman"/>
                            </a:rPr>
                          </m:ctrlPr>
                        </m:dPr>
                        <m:e>
                          <m:r>
                            <a:rPr lang="en-US">
                              <a:effectLst/>
                              <a:latin typeface="Cambria Math"/>
                              <a:ea typeface="Calibri"/>
                              <a:cs typeface="Times New Roman"/>
                            </a:rPr>
                            <m:t>𝛻</m:t>
                          </m:r>
                          <m:r>
                            <a:rPr lang="en-US">
                              <a:effectLst/>
                              <a:latin typeface="Cambria Math"/>
                              <a:ea typeface="Calibri"/>
                              <a:cs typeface="Times New Roman"/>
                            </a:rPr>
                            <m:t>×</m:t>
                          </m:r>
                          <m:r>
                            <a:rPr lang="en-US" b="1" i="1">
                              <a:effectLst/>
                              <a:latin typeface="Cambria Math"/>
                              <a:ea typeface="Calibri"/>
                              <a:cs typeface="Times New Roman"/>
                            </a:rPr>
                            <m:t>𝐀</m:t>
                          </m:r>
                        </m:e>
                      </m:d>
                      <m:r>
                        <a:rPr lang="en-US" i="1">
                          <a:effectLst/>
                          <a:latin typeface="Cambria Math"/>
                          <a:ea typeface="Calibri"/>
                          <a:cs typeface="Times New Roman"/>
                        </a:rPr>
                        <m:t>=</m:t>
                      </m:r>
                      <m:r>
                        <a:rPr lang="en-US" i="1">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64</m:t>
                      </m:r>
                      <m:r>
                        <a:rPr lang="en-US" i="1">
                          <a:effectLst/>
                          <a:latin typeface="Cambria Math"/>
                          <a:ea typeface="Calibri"/>
                          <a:cs typeface="Times New Roman"/>
                        </a:rPr>
                        <m:t>)</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1196752"/>
                <a:ext cx="9144000" cy="5661248"/>
              </a:xfrm>
              <a:blipFill rotWithShape="1">
                <a:blip r:embed="rId2"/>
                <a:stretch>
                  <a:fillRect l="-1667" r="-1667"/>
                </a:stretch>
              </a:blipFill>
            </p:spPr>
            <p:txBody>
              <a:bodyPr/>
              <a:lstStyle/>
              <a:p>
                <a:r>
                  <a:rPr lang="ar-IQ">
                    <a:noFill/>
                  </a:rPr>
                  <a:t> </a:t>
                </a:r>
              </a:p>
            </p:txBody>
          </p:sp>
        </mc:Fallback>
      </mc:AlternateContent>
    </p:spTree>
    <p:extLst>
      <p:ext uri="{BB962C8B-B14F-4D97-AF65-F5344CB8AC3E}">
        <p14:creationId xmlns:p14="http://schemas.microsoft.com/office/powerpoint/2010/main" val="7586243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smtClean="0">
                <a:solidFill>
                  <a:srgbClr val="FF0000"/>
                </a:solidFill>
                <a:effectLst/>
                <a:latin typeface="Times New Roman"/>
                <a:ea typeface="Calibri"/>
              </a:rPr>
              <a:t>7.6 APPLICATIONS OF AMPERE'S LAW</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4704"/>
                <a:ext cx="9144000" cy="6093296"/>
              </a:xfrm>
            </p:spPr>
            <p:txBody>
              <a:bodyPr>
                <a:normAutofit/>
              </a:bodyPr>
              <a:lstStyle/>
              <a:p>
                <a:pPr marL="0" indent="0" algn="just" rtl="0">
                  <a:buNone/>
                </a:pPr>
                <a:endParaRPr lang="en-US" dirty="0" smtClean="0">
                  <a:effectLst/>
                  <a:latin typeface="Times New Roman"/>
                  <a:ea typeface="Calibri"/>
                </a:endParaRPr>
              </a:p>
              <a:p>
                <a:pPr marL="0" indent="0" algn="just" rtl="0">
                  <a:buNone/>
                </a:pPr>
                <a:r>
                  <a:rPr lang="en-US" dirty="0" smtClean="0">
                    <a:effectLst/>
                    <a:latin typeface="Times New Roman"/>
                    <a:ea typeface="Calibri"/>
                  </a:rPr>
                  <a:t>To </a:t>
                </a:r>
                <a:r>
                  <a:rPr lang="en-US" dirty="0">
                    <a:effectLst/>
                    <a:latin typeface="Times New Roman"/>
                    <a:ea typeface="Calibri"/>
                  </a:rPr>
                  <a:t>determine </a:t>
                </a:r>
                <a:r>
                  <a:rPr lang="en-US" dirty="0" smtClean="0">
                    <a:effectLst/>
                    <a:latin typeface="Times New Roman"/>
                    <a:ea typeface="Calibri"/>
                  </a:rPr>
                  <a:t>components </a:t>
                </a:r>
                <a:r>
                  <a:rPr lang="en-US" dirty="0">
                    <a:effectLst/>
                    <a:latin typeface="Times New Roman"/>
                    <a:ea typeface="Calibri"/>
                  </a:rPr>
                  <a:t>of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rPr>
                  <a:t> are present by using the </a:t>
                </a:r>
                <a:r>
                  <a:rPr lang="en-US" dirty="0" err="1">
                    <a:effectLst/>
                    <a:latin typeface="Times New Roman"/>
                    <a:ea typeface="Calibri"/>
                  </a:rPr>
                  <a:t>Biot-Savart</a:t>
                </a:r>
                <a:r>
                  <a:rPr lang="en-US" dirty="0">
                    <a:effectLst/>
                    <a:latin typeface="Times New Roman"/>
                    <a:ea typeface="Calibri"/>
                  </a:rPr>
                  <a:t> law. </a:t>
                </a:r>
                <a:r>
                  <a:rPr lang="en-US" dirty="0" smtClean="0">
                    <a:effectLst/>
                    <a:latin typeface="Times New Roman"/>
                    <a:ea typeface="Calibri"/>
                  </a:rPr>
                  <a:t>The </a:t>
                </a:r>
                <a:r>
                  <a:rPr lang="en-US" dirty="0">
                    <a:effectLst/>
                    <a:latin typeface="Times New Roman"/>
                    <a:ea typeface="Calibri"/>
                  </a:rPr>
                  <a:t>direction of </a:t>
                </a:r>
                <a14:m>
                  <m:oMath xmlns:m="http://schemas.openxmlformats.org/officeDocument/2006/math">
                    <m:r>
                      <a:rPr lang="en-US" i="1">
                        <a:effectLst/>
                        <a:latin typeface="Cambria Math"/>
                        <a:ea typeface="Calibri"/>
                        <a:cs typeface="Times New Roman"/>
                      </a:rPr>
                      <m:t>𝑑</m:t>
                    </m:r>
                    <m:r>
                      <a:rPr lang="en-US" b="1" i="1">
                        <a:effectLst/>
                        <a:latin typeface="Cambria Math"/>
                        <a:ea typeface="Calibri"/>
                        <a:cs typeface="Times New Roman"/>
                      </a:rPr>
                      <m:t>𝐇</m:t>
                    </m:r>
                  </m:oMath>
                </a14:m>
                <a:r>
                  <a:rPr lang="en-US" dirty="0">
                    <a:effectLst/>
                    <a:latin typeface="Times New Roman"/>
                    <a:ea typeface="Calibri"/>
                  </a:rPr>
                  <a:t> is perpendicular to the plane containing </a:t>
                </a:r>
                <a14:m>
                  <m:oMath xmlns:m="http://schemas.openxmlformats.org/officeDocument/2006/math">
                    <m:r>
                      <a:rPr lang="en-US" i="1">
                        <a:effectLst/>
                        <a:latin typeface="Cambria Math"/>
                        <a:ea typeface="Calibri"/>
                        <a:cs typeface="Times New Roman"/>
                      </a:rPr>
                      <m:t>𝑑</m:t>
                    </m:r>
                    <m:r>
                      <a:rPr lang="en-US" b="1" i="1">
                        <a:effectLst/>
                        <a:latin typeface="Cambria Math"/>
                        <a:ea typeface="Calibri"/>
                        <a:cs typeface="Times New Roman"/>
                      </a:rPr>
                      <m:t>𝐋</m:t>
                    </m:r>
                  </m:oMath>
                </a14:m>
                <a:r>
                  <a:rPr lang="en-US" dirty="0">
                    <a:effectLst/>
                    <a:latin typeface="Times New Roman"/>
                    <a:ea typeface="Calibri"/>
                  </a:rPr>
                  <a:t> and </a:t>
                </a:r>
                <a14:m>
                  <m:oMath xmlns:m="http://schemas.openxmlformats.org/officeDocument/2006/math">
                    <m:r>
                      <a:rPr lang="en-US" b="1" i="1">
                        <a:effectLst/>
                        <a:latin typeface="Cambria Math"/>
                        <a:ea typeface="Calibri"/>
                        <a:cs typeface="Times New Roman"/>
                      </a:rPr>
                      <m:t>𝐑</m:t>
                    </m:r>
                  </m:oMath>
                </a14:m>
                <a:r>
                  <a:rPr lang="en-US" dirty="0">
                    <a:effectLst/>
                    <a:latin typeface="Times New Roman"/>
                    <a:ea typeface="Calibri"/>
                  </a:rPr>
                  <a:t> and therefore is in the direction of </a:t>
                </a:r>
                <a14:m>
                  <m:oMath xmlns:m="http://schemas.openxmlformats.org/officeDocument/2006/math">
                    <m:sSub>
                      <m:sSubPr>
                        <m:ctrlPr>
                          <a:rPr lang="en-US" i="1">
                            <a:effectLst/>
                            <a:latin typeface="Cambria Math"/>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oMath>
                </a14:m>
                <a:r>
                  <a:rPr lang="en-US" dirty="0">
                    <a:effectLst/>
                    <a:latin typeface="Times New Roman"/>
                    <a:ea typeface="Calibri"/>
                  </a:rPr>
                  <a:t>. Hence the only component of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rPr>
                  <a:t> is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oMath>
                </a14:m>
                <a:r>
                  <a:rPr lang="en-US" dirty="0">
                    <a:effectLst/>
                    <a:latin typeface="Times New Roman"/>
                    <a:ea typeface="Calibri"/>
                  </a:rPr>
                  <a:t>, and the magnitude of the field is a function only of </a:t>
                </a:r>
                <a:r>
                  <a:rPr lang="en-US" dirty="0">
                    <a:effectLst/>
                    <a:latin typeface="Cambria Math"/>
                    <a:ea typeface="Calibri"/>
                    <a:cs typeface="Times New Roman"/>
                  </a:rPr>
                  <a:t>𝜌 </a:t>
                </a:r>
                <a:r>
                  <a:rPr lang="en-US" dirty="0">
                    <a:effectLst/>
                    <a:latin typeface="Times New Roman"/>
                    <a:ea typeface="Calibri"/>
                  </a:rPr>
                  <a:t>but not of </a:t>
                </a:r>
                <a:r>
                  <a:rPr lang="en-US" dirty="0">
                    <a:effectLst/>
                    <a:latin typeface="Cambria Math"/>
                    <a:ea typeface="Calibri"/>
                    <a:cs typeface="Times New Roman"/>
                  </a:rPr>
                  <a:t>𝜙</a:t>
                </a:r>
                <a:r>
                  <a:rPr lang="en-US" dirty="0">
                    <a:effectLst/>
                    <a:latin typeface="Times New Roman"/>
                    <a:ea typeface="Calibri"/>
                  </a:rPr>
                  <a:t> and z. Since this path encloses the whole current </a:t>
                </a:r>
                <a14:m>
                  <m:oMath xmlns:m="http://schemas.openxmlformats.org/officeDocument/2006/math">
                    <m:r>
                      <a:rPr lang="en-US" i="1">
                        <a:effectLst/>
                        <a:latin typeface="Cambria Math"/>
                        <a:ea typeface="Calibri"/>
                        <a:cs typeface="Times New Roman"/>
                      </a:rPr>
                      <m:t>𝐼</m:t>
                    </m:r>
                  </m:oMath>
                </a14:m>
                <a:r>
                  <a:rPr lang="en-US" dirty="0">
                    <a:effectLst/>
                    <a:latin typeface="Times New Roman"/>
                    <a:ea typeface="Calibri"/>
                  </a:rPr>
                  <a:t>, according to Ampere's law. The streamlines are therefore circles about the filament, and the field may be mapped in cross section as in Figure (</a:t>
                </a:r>
                <a:r>
                  <a:rPr lang="en-US" dirty="0">
                    <a:solidFill>
                      <a:srgbClr val="FF0000"/>
                    </a:solidFill>
                    <a:effectLst/>
                    <a:latin typeface="Times New Roman"/>
                    <a:ea typeface="Calibri"/>
                  </a:rPr>
                  <a:t>7.11</a:t>
                </a:r>
                <a:r>
                  <a:rPr lang="en-US" dirty="0" smtClean="0">
                    <a:effectLst/>
                    <a:latin typeface="Times New Roman"/>
                    <a:ea typeface="Calibri"/>
                  </a:rPr>
                  <a:t>).</a:t>
                </a:r>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1667" r="-1667"/>
                </a:stretch>
              </a:blipFill>
            </p:spPr>
            <p:txBody>
              <a:bodyPr/>
              <a:lstStyle/>
              <a:p>
                <a:r>
                  <a:rPr lang="ar-IQ">
                    <a:noFill/>
                  </a:rPr>
                  <a:t> </a:t>
                </a:r>
              </a:p>
            </p:txBody>
          </p:sp>
        </mc:Fallback>
      </mc:AlternateContent>
      <p:sp>
        <p:nvSpPr>
          <p:cNvPr id="4" name="Rectangle 3"/>
          <p:cNvSpPr/>
          <p:nvPr/>
        </p:nvSpPr>
        <p:spPr>
          <a:xfrm>
            <a:off x="0" y="764704"/>
            <a:ext cx="9144000" cy="576064"/>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lvl="0" algn="ctr" rtl="0">
              <a:lnSpc>
                <a:spcPct val="150000"/>
              </a:lnSpc>
              <a:spcBef>
                <a:spcPct val="20000"/>
              </a:spcBef>
            </a:pPr>
            <a:r>
              <a:rPr lang="en-US" sz="3500" dirty="0">
                <a:solidFill>
                  <a:srgbClr val="FF0000"/>
                </a:solidFill>
                <a:latin typeface="Times New Roman"/>
                <a:ea typeface="Calibri"/>
                <a:cs typeface="Arial"/>
              </a:rPr>
              <a:t>7.6.1 Infinite Line Current</a:t>
            </a:r>
            <a:endParaRPr lang="en-US" sz="3500" dirty="0">
              <a:solidFill>
                <a:prstClr val="black"/>
              </a:solidFill>
              <a:ea typeface="Calibri"/>
              <a:cs typeface="Arial"/>
            </a:endParaRPr>
          </a:p>
        </p:txBody>
      </p:sp>
    </p:spTree>
    <p:extLst>
      <p:ext uri="{BB962C8B-B14F-4D97-AF65-F5344CB8AC3E}">
        <p14:creationId xmlns:p14="http://schemas.microsoft.com/office/powerpoint/2010/main" val="651378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fontScale="90000"/>
          </a:bodyPr>
          <a:lstStyle/>
          <a:p>
            <a:pPr rtl="0">
              <a:lnSpc>
                <a:spcPct val="150000"/>
              </a:lnSpc>
              <a:spcAft>
                <a:spcPts val="0"/>
              </a:spcAft>
            </a:pPr>
            <a:r>
              <a:rPr lang="en-US" sz="3600" dirty="0">
                <a:solidFill>
                  <a:srgbClr val="FF0000"/>
                </a:solidFill>
                <a:latin typeface="Times New Roman"/>
                <a:ea typeface="Calibri"/>
                <a:cs typeface="Arial"/>
              </a:rPr>
              <a:t>7.9.1 MAGNETIC </a:t>
            </a:r>
            <a:r>
              <a:rPr lang="en-US" sz="3600" dirty="0" smtClean="0">
                <a:solidFill>
                  <a:srgbClr val="FF0000"/>
                </a:solidFill>
                <a:latin typeface="Times New Roman"/>
                <a:ea typeface="Calibri"/>
                <a:cs typeface="Arial"/>
              </a:rPr>
              <a:t>SCALAR</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4704"/>
                <a:ext cx="9144000" cy="6093296"/>
              </a:xfrm>
            </p:spPr>
            <p:txBody>
              <a:bodyPr>
                <a:normAutofit fontScale="55000" lnSpcReduction="20000"/>
              </a:bodyPr>
              <a:lstStyle/>
              <a:p>
                <a:pPr algn="just" rtl="0">
                  <a:lnSpc>
                    <a:spcPct val="150000"/>
                  </a:lnSpc>
                  <a:spcAft>
                    <a:spcPts val="0"/>
                  </a:spcAft>
                </a:pPr>
                <a:r>
                  <a:rPr lang="en-US" dirty="0" smtClean="0">
                    <a:latin typeface="Times New Roman"/>
                    <a:ea typeface="Calibri"/>
                    <a:cs typeface="Arial"/>
                  </a:rPr>
                  <a:t>As in electric field</a:t>
                </a:r>
                <a:r>
                  <a:rPr lang="en-US" b="1" dirty="0">
                    <a:effectLst/>
                    <a:latin typeface="Times New Roman"/>
                    <a:ea typeface="Times New Roman"/>
                    <a:cs typeface="Arial"/>
                  </a:rPr>
                  <a:t> </a:t>
                </a:r>
                <a:r>
                  <a:rPr lang="en-US" dirty="0">
                    <a:effectLst/>
                    <a:latin typeface="Times New Roman"/>
                    <a:ea typeface="Times New Roman"/>
                    <a:cs typeface="Arial"/>
                  </a:rPr>
                  <a:t>(</a:t>
                </a:r>
                <a14:m>
                  <m:oMath xmlns:m="http://schemas.openxmlformats.org/officeDocument/2006/math">
                    <m:r>
                      <a:rPr lang="en-US" b="1" i="1">
                        <a:effectLst/>
                        <a:latin typeface="Cambria Math"/>
                        <a:ea typeface="Calibri"/>
                        <a:cs typeface="Times New Roman"/>
                      </a:rPr>
                      <m:t>𝐄</m:t>
                    </m:r>
                    <m:r>
                      <a:rPr lang="en-US" i="1">
                        <a:effectLst/>
                        <a:latin typeface="Cambria Math"/>
                        <a:ea typeface="Calibri"/>
                        <a:cs typeface="Times New Roman"/>
                      </a:rPr>
                      <m:t>=−</m:t>
                    </m:r>
                    <m:r>
                      <a:rPr lang="en-US">
                        <a:effectLst/>
                        <a:latin typeface="Cambria Math"/>
                        <a:ea typeface="Calibri"/>
                        <a:cs typeface="Times New Roman"/>
                      </a:rPr>
                      <m:t>𝛻</m:t>
                    </m:r>
                    <m:r>
                      <a:rPr lang="en-US" i="1">
                        <a:effectLst/>
                        <a:latin typeface="Cambria Math"/>
                        <a:ea typeface="Calibri"/>
                        <a:cs typeface="Times New Roman"/>
                      </a:rPr>
                      <m:t>𝑉</m:t>
                    </m:r>
                  </m:oMath>
                </a14:m>
                <a:r>
                  <a:rPr lang="en-US" dirty="0">
                    <a:effectLst/>
                    <a:latin typeface="Times New Roman"/>
                    <a:ea typeface="Calibri"/>
                    <a:cs typeface="Arial"/>
                  </a:rPr>
                  <a:t>) </a:t>
                </a:r>
                <a:r>
                  <a:rPr lang="en-US" dirty="0">
                    <a:solidFill>
                      <a:srgbClr val="FF0000"/>
                    </a:solidFill>
                    <a:effectLst/>
                    <a:latin typeface="Times New Roman"/>
                    <a:ea typeface="Calibri"/>
                    <a:cs typeface="Arial"/>
                  </a:rPr>
                  <a:t>the magnetic scalar potential</a:t>
                </a:r>
                <a:r>
                  <a:rPr lang="en-US" dirty="0">
                    <a:effectLst/>
                    <a:latin typeface="Times New Roman"/>
                    <a:ea typeface="Calibri"/>
                    <a:cs typeface="Arial"/>
                  </a:rPr>
                  <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in amperes is related to magnetic field intensity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The </a:t>
                </a:r>
                <a:r>
                  <a:rPr lang="en-US" dirty="0" smtClean="0">
                    <a:effectLst/>
                    <a:latin typeface="Times New Roman"/>
                    <a:ea typeface="Calibri"/>
                    <a:cs typeface="Arial"/>
                  </a:rPr>
                  <a:t>scalar </a:t>
                </a:r>
                <a:r>
                  <a:rPr lang="en-US" dirty="0">
                    <a:effectLst/>
                    <a:latin typeface="Times New Roman"/>
                    <a:ea typeface="Calibri"/>
                    <a:cs typeface="Arial"/>
                  </a:rPr>
                  <a:t>magnetic potential, whose negative gradient gives the magnetic field intensity. </a:t>
                </a:r>
                <a:endParaRPr lang="en-US" dirty="0" smtClean="0">
                  <a:effectLst/>
                  <a:latin typeface="Times New Roman"/>
                  <a:ea typeface="Calibri"/>
                  <a:cs typeface="Arial"/>
                </a:endParaRPr>
              </a:p>
              <a:p>
                <a:pPr algn="just" rtl="0">
                  <a:lnSpc>
                    <a:spcPct val="150000"/>
                  </a:lnSpc>
                  <a:spcAft>
                    <a:spcPts val="0"/>
                  </a:spcAft>
                </a:pPr>
                <a:r>
                  <a:rPr lang="en-US" dirty="0" smtClean="0">
                    <a:effectLst/>
                    <a:latin typeface="Times New Roman"/>
                    <a:ea typeface="Calibri"/>
                    <a:cs typeface="Arial"/>
                  </a:rPr>
                  <a:t>the </a:t>
                </a:r>
                <a:r>
                  <a:rPr lang="en-US" dirty="0">
                    <a:effectLst/>
                    <a:latin typeface="Times New Roman"/>
                    <a:ea typeface="Calibri"/>
                    <a:cs typeface="Arial"/>
                  </a:rPr>
                  <a:t>magnetic field intensity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is to be defined as the gradient of a scalar magnetic potential, then current density must be zero throughout the region in which the scalar magnetic poten­tial is </a:t>
                </a:r>
                <a:r>
                  <a:rPr lang="en-US" dirty="0" smtClean="0">
                    <a:effectLst/>
                    <a:latin typeface="Times New Roman"/>
                    <a:ea typeface="Calibri"/>
                    <a:cs typeface="Arial"/>
                  </a:rPr>
                  <a:t>defined.</a:t>
                </a:r>
                <a:endParaRPr lang="en-US" sz="2800" dirty="0">
                  <a:ea typeface="Calibri"/>
                  <a:cs typeface="Arial"/>
                </a:endParaRPr>
              </a:p>
              <a:p>
                <a:pPr marL="0" indent="0" algn="just" rtl="0">
                  <a:lnSpc>
                    <a:spcPct val="12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r>
                        <a:rPr lang="en-US">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r>
                        <a:rPr lang="en-US" i="1">
                          <a:effectLst/>
                          <a:latin typeface="Cambria Math"/>
                          <a:ea typeface="Calibri"/>
                          <a:cs typeface="Times New Roman"/>
                        </a:rPr>
                        <m:t> </m:t>
                      </m:r>
                      <m:r>
                        <a:rPr lang="en-US">
                          <a:effectLst/>
                          <a:latin typeface="Cambria Math"/>
                          <a:ea typeface="Calibri"/>
                          <a:cs typeface="Times New Roman"/>
                        </a:rPr>
                        <m:t>       </m:t>
                      </m:r>
                      <m:r>
                        <a:rPr lang="en-US" i="1">
                          <a:effectLst/>
                          <a:latin typeface="Cambria Math"/>
                          <a:ea typeface="Calibri"/>
                          <a:cs typeface="Times New Roman"/>
                        </a:rPr>
                        <m:t>   </m:t>
                      </m:r>
                      <m:r>
                        <m:rPr>
                          <m:sty m:val="p"/>
                        </m:rPr>
                        <a:rPr lang="en-US">
                          <a:effectLst/>
                          <a:latin typeface="Cambria Math"/>
                          <a:ea typeface="Calibri"/>
                          <a:cs typeface="Times New Roman"/>
                        </a:rPr>
                        <m:t>If</m:t>
                      </m:r>
                      <m:r>
                        <a:rPr lang="en-US">
                          <a:effectLst/>
                          <a:latin typeface="Cambria Math"/>
                          <a:ea typeface="Calibri"/>
                          <a:cs typeface="Times New Roman"/>
                        </a:rPr>
                        <m:t>    </m:t>
                      </m:r>
                      <m:r>
                        <a:rPr lang="en-US" i="1">
                          <a:effectLst/>
                          <a:latin typeface="Cambria Math"/>
                          <a:ea typeface="Calibri"/>
                          <a:cs typeface="Times New Roman"/>
                        </a:rPr>
                        <m:t>(</m:t>
                      </m:r>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a:effectLst/>
                          <a:latin typeface="Cambria Math"/>
                          <a:ea typeface="Calibri"/>
                          <a:cs typeface="Times New Roman"/>
                        </a:rPr>
                        <m:t>=</m:t>
                      </m:r>
                      <m:r>
                        <a:rPr lang="en-US">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65</m:t>
                      </m:r>
                      <m:r>
                        <a:rPr lang="en-US" i="1">
                          <a:effectLst/>
                          <a:latin typeface="Cambria Math"/>
                          <a:ea typeface="Calibri"/>
                          <a:cs typeface="Times New Roman"/>
                        </a:rPr>
                        <m:t>)</m:t>
                      </m:r>
                    </m:oMath>
                  </m:oMathPara>
                </a14:m>
                <a:endParaRPr lang="en-US" sz="2800" dirty="0">
                  <a:ea typeface="Calibri"/>
                  <a:cs typeface="Arial"/>
                </a:endParaRPr>
              </a:p>
              <a:p>
                <a:pPr algn="just" rtl="0">
                  <a:lnSpc>
                    <a:spcPct val="120000"/>
                  </a:lnSpc>
                  <a:spcAft>
                    <a:spcPts val="0"/>
                  </a:spcAft>
                </a:pPr>
                <a:r>
                  <a:rPr lang="en-US" dirty="0">
                    <a:effectLst/>
                    <a:latin typeface="Times New Roman"/>
                    <a:ea typeface="Calibri"/>
                    <a:cs typeface="Arial"/>
                  </a:rPr>
                  <a:t>where </a:t>
                </a:r>
                <a14:m>
                  <m:oMath xmlns:m="http://schemas.openxmlformats.org/officeDocument/2006/math">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m:t>
                    </m:r>
                    <m:r>
                      <a:rPr lang="en-US">
                        <a:effectLst/>
                        <a:latin typeface="Cambria Math"/>
                        <a:ea typeface="Calibri"/>
                        <a:cs typeface="Times New Roman"/>
                      </a:rPr>
                      <m:t>𝛻</m:t>
                    </m:r>
                    <m:r>
                      <a:rPr lang="en-US">
                        <a:effectLst/>
                        <a:latin typeface="Cambria Math"/>
                        <a:ea typeface="Calibri"/>
                        <a:cs typeface="Times New Roman"/>
                      </a:rPr>
                      <m:t>×</m:t>
                    </m:r>
                    <m:r>
                      <a:rPr lang="en-US" b="1" i="1">
                        <a:effectLst/>
                        <a:latin typeface="Cambria Math"/>
                        <a:ea typeface="Calibri"/>
                        <a:cs typeface="Times New Roman"/>
                      </a:rPr>
                      <m:t>𝐇</m:t>
                    </m:r>
                  </m:oMath>
                </a14:m>
                <a:r>
                  <a:rPr lang="en-US" dirty="0">
                    <a:effectLst/>
                    <a:latin typeface="Times New Roman"/>
                    <a:ea typeface="Calibri"/>
                    <a:cs typeface="Arial"/>
                  </a:rPr>
                  <a:t> equation </a:t>
                </a:r>
                <a:r>
                  <a:rPr lang="en-US" dirty="0">
                    <a:effectLst/>
                    <a:latin typeface="Times New Roman"/>
                    <a:ea typeface="Times New Roman"/>
                    <a:cs typeface="Arial"/>
                  </a:rPr>
                  <a:t>(7.36)</a:t>
                </a:r>
                <a:r>
                  <a:rPr lang="en-US" dirty="0">
                    <a:effectLst/>
                    <a:latin typeface="Times New Roman"/>
                    <a:ea typeface="Calibri"/>
                    <a:cs typeface="Arial"/>
                  </a:rPr>
                  <a:t>. Substitution equation (7.65) in equation (7.36) we get.</a:t>
                </a:r>
                <a:endParaRPr lang="en-US" sz="2800" dirty="0">
                  <a:ea typeface="Calibri"/>
                  <a:cs typeface="Arial"/>
                </a:endParaRPr>
              </a:p>
              <a:p>
                <a:pPr marL="0" indent="0" algn="just" rtl="0">
                  <a:lnSpc>
                    <a:spcPct val="120000"/>
                  </a:lnSpc>
                  <a:spcBef>
                    <a:spcPts val="1200"/>
                  </a:spcBef>
                  <a:spcAft>
                    <a:spcPts val="1000"/>
                  </a:spcAft>
                  <a:buNone/>
                </a:pPr>
                <a14:m>
                  <m:oMathPara xmlns:m="http://schemas.openxmlformats.org/officeDocument/2006/math">
                    <m:oMathParaPr>
                      <m:jc m:val="centerGroup"/>
                    </m:oMathParaPr>
                    <m:oMath xmlns:m="http://schemas.openxmlformats.org/officeDocument/2006/math">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i="1">
                          <a:effectLst/>
                          <a:latin typeface="Cambria Math"/>
                          <a:ea typeface="Calibri"/>
                          <a:cs typeface="Times New Roman"/>
                        </a:rPr>
                        <m:t>=</m:t>
                      </m:r>
                      <m:r>
                        <a:rPr lang="en-US">
                          <a:effectLst/>
                          <a:latin typeface="Cambria Math"/>
                          <a:ea typeface="Calibri"/>
                          <a:cs typeface="Times New Roman"/>
                        </a:rPr>
                        <m:t>𝛻</m:t>
                      </m:r>
                      <m:r>
                        <a:rPr lang="en-US">
                          <a:effectLst/>
                          <a:latin typeface="Cambria Math"/>
                          <a:ea typeface="Calibri"/>
                          <a:cs typeface="Times New Roman"/>
                        </a:rPr>
                        <m:t>×</m:t>
                      </m:r>
                      <m:r>
                        <a:rPr lang="en-US" b="1" i="1">
                          <a:effectLst/>
                          <a:latin typeface="Cambria Math"/>
                          <a:ea typeface="Calibri"/>
                          <a:cs typeface="Times New Roman"/>
                        </a:rPr>
                        <m:t>𝐇</m:t>
                      </m:r>
                      <m:r>
                        <a:rPr lang="en-US" i="1">
                          <a:effectLst/>
                          <a:latin typeface="Cambria Math"/>
                          <a:ea typeface="Calibri"/>
                          <a:cs typeface="Times New Roman"/>
                        </a:rPr>
                        <m:t>=</m:t>
                      </m:r>
                      <m:r>
                        <a:rPr lang="en-US">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m:t>
                          </m:r>
                          <m:r>
                            <a:rPr lang="en-US">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e>
                      </m:d>
                      <m:r>
                        <a:rPr lang="en-US" i="1">
                          <a:effectLst/>
                          <a:latin typeface="Cambria Math"/>
                          <a:ea typeface="Calibri"/>
                          <a:cs typeface="Times New Roman"/>
                        </a:rPr>
                        <m:t>=</m:t>
                      </m:r>
                      <m:r>
                        <a:rPr lang="en-US" i="1">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66</m:t>
                      </m:r>
                      <m:r>
                        <a:rPr lang="en-US" i="1">
                          <a:effectLst/>
                          <a:latin typeface="Cambria Math"/>
                          <a:ea typeface="Calibri"/>
                          <a:cs typeface="Times New Roman"/>
                        </a:rPr>
                        <m:t>)</m:t>
                      </m:r>
                    </m:oMath>
                  </m:oMathPara>
                </a14:m>
                <a:endParaRPr lang="en-US" sz="2800" dirty="0">
                  <a:ea typeface="Calibri"/>
                  <a:cs typeface="Arial"/>
                </a:endParaRPr>
              </a:p>
              <a:p>
                <a:pPr algn="just" rtl="0">
                  <a:lnSpc>
                    <a:spcPct val="120000"/>
                  </a:lnSpc>
                  <a:spcAft>
                    <a:spcPts val="0"/>
                  </a:spcAft>
                </a:pPr>
                <a:r>
                  <a:rPr lang="en-US" dirty="0">
                    <a:effectLst/>
                    <a:latin typeface="Times New Roman"/>
                    <a:ea typeface="Calibri"/>
                    <a:cs typeface="Arial"/>
                  </a:rPr>
                  <a:t>The magnetic scalar potential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is only defined in a region where </a:t>
                </a:r>
                <a:r>
                  <a:rPr lang="en-US" dirty="0">
                    <a:effectLst/>
                    <a:latin typeface="Times New Roman"/>
                    <a:ea typeface="Times New Roman"/>
                    <a:cs typeface="Arial"/>
                  </a:rPr>
                  <a:t>(</a:t>
                </a:r>
                <a14:m>
                  <m:oMath xmlns:m="http://schemas.openxmlformats.org/officeDocument/2006/math">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a:effectLst/>
                        <a:latin typeface="Cambria Math"/>
                        <a:ea typeface="Calibri"/>
                        <a:cs typeface="Times New Roman"/>
                      </a:rPr>
                      <m:t>=</m:t>
                    </m:r>
                    <m:r>
                      <a:rPr lang="en-US">
                        <a:effectLst/>
                        <a:latin typeface="Cambria Math"/>
                        <a:ea typeface="Calibri"/>
                        <a:cs typeface="Times New Roman"/>
                      </a:rPr>
                      <m:t>0</m:t>
                    </m:r>
                  </m:oMath>
                </a14:m>
                <a:r>
                  <a:rPr lang="en-US" dirty="0">
                    <a:effectLst/>
                    <a:latin typeface="Times New Roman"/>
                    <a:ea typeface="Calibri"/>
                    <a:cs typeface="Arial"/>
                  </a:rPr>
                  <a:t>). We should also note that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satisfies Laplace's equation just as </a:t>
                </a:r>
                <a14:m>
                  <m:oMath xmlns:m="http://schemas.openxmlformats.org/officeDocument/2006/math">
                    <m:r>
                      <a:rPr lang="en-US" i="1">
                        <a:effectLst/>
                        <a:latin typeface="Cambria Math"/>
                        <a:ea typeface="Calibri"/>
                        <a:cs typeface="Times New Roman"/>
                      </a:rPr>
                      <m:t>𝑉</m:t>
                    </m:r>
                  </m:oMath>
                </a14:m>
                <a:r>
                  <a:rPr lang="en-US" dirty="0">
                    <a:effectLst/>
                    <a:latin typeface="Times New Roman"/>
                    <a:ea typeface="Calibri"/>
                    <a:cs typeface="Arial"/>
                  </a:rPr>
                  <a:t> does for electrostatic fields. </a:t>
                </a:r>
                <a:r>
                  <a:rPr lang="en-US" dirty="0" smtClean="0">
                    <a:effectLst/>
                    <a:latin typeface="Times New Roman"/>
                    <a:ea typeface="Calibri"/>
                    <a:cs typeface="Arial"/>
                  </a:rPr>
                  <a:t>Thus.</a:t>
                </a:r>
                <a:endParaRPr lang="en-US" sz="2800" dirty="0">
                  <a:ea typeface="Calibri"/>
                  <a:cs typeface="Arial"/>
                </a:endParaRPr>
              </a:p>
              <a:p>
                <a:pPr marL="0" indent="0" algn="just" rtl="0">
                  <a:lnSpc>
                    <a:spcPct val="12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r>
                        <a:rPr lang="en-US" b="1">
                          <a:effectLst/>
                          <a:latin typeface="Cambria Math"/>
                          <a:ea typeface="Calibri"/>
                          <a:cs typeface="Times New Roman"/>
                        </a:rPr>
                        <m:t> . </m:t>
                      </m:r>
                      <m:r>
                        <a:rPr lang="en-US" b="1" i="1">
                          <a:effectLst/>
                          <a:latin typeface="Cambria Math"/>
                          <a:ea typeface="Calibri"/>
                          <a:cs typeface="Times New Roman"/>
                        </a:rPr>
                        <m:t>𝐁</m:t>
                      </m:r>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      </m:t>
                      </m:r>
                      <m:sSub>
                        <m:sSubPr>
                          <m:ctrlPr>
                            <a:rPr lang="en-US" i="1">
                              <a:effectLst/>
                              <a:latin typeface="Cambria Math"/>
                              <a:ea typeface="Calibri"/>
                              <a:cs typeface="Times New Roman"/>
                            </a:rPr>
                          </m:ctrlPr>
                        </m:sSubPr>
                        <m:e>
                          <m:r>
                            <a:rPr lang="en-US" i="1">
                              <a:effectLst/>
                              <a:latin typeface="Cambria Math"/>
                              <a:ea typeface="Calibri"/>
                              <a:cs typeface="Times New Roman"/>
                            </a:rPr>
                            <m:t>µ</m:t>
                          </m:r>
                        </m:e>
                        <m:sub>
                          <m:r>
                            <m:rPr>
                              <m:sty m:val="p"/>
                            </m:rPr>
                            <a:rPr lang="en-US">
                              <a:effectLst/>
                              <a:latin typeface="Cambria Math"/>
                              <a:ea typeface="Calibri"/>
                              <a:cs typeface="Times New Roman"/>
                            </a:rPr>
                            <m:t>o</m:t>
                          </m:r>
                        </m:sub>
                      </m:sSub>
                      <m:r>
                        <a:rPr lang="en-US">
                          <a:effectLst/>
                          <a:latin typeface="Cambria Math"/>
                          <a:ea typeface="Calibri"/>
                          <a:cs typeface="Times New Roman"/>
                        </a:rPr>
                        <m:t>𝛻</m:t>
                      </m:r>
                      <m:r>
                        <a:rPr lang="en-US">
                          <a:effectLst/>
                          <a:latin typeface="Cambria Math"/>
                          <a:ea typeface="Calibri"/>
                          <a:cs typeface="Times New Roman"/>
                        </a:rPr>
                        <m:t> . </m:t>
                      </m:r>
                      <m:r>
                        <a:rPr lang="en-US" b="1" i="1">
                          <a:effectLst/>
                          <a:latin typeface="Cambria Math"/>
                          <a:ea typeface="Calibri"/>
                          <a:cs typeface="Times New Roman"/>
                        </a:rPr>
                        <m:t>𝐇</m:t>
                      </m:r>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      </m:t>
                      </m:r>
                      <m:sSub>
                        <m:sSubPr>
                          <m:ctrlPr>
                            <a:rPr lang="en-US" i="1">
                              <a:effectLst/>
                              <a:latin typeface="Cambria Math"/>
                              <a:ea typeface="Calibri"/>
                              <a:cs typeface="Times New Roman"/>
                            </a:rPr>
                          </m:ctrlPr>
                        </m:sSubPr>
                        <m:e>
                          <m:r>
                            <a:rPr lang="en-US" i="1">
                              <a:effectLst/>
                              <a:latin typeface="Cambria Math"/>
                              <a:ea typeface="Calibri"/>
                              <a:cs typeface="Times New Roman"/>
                            </a:rPr>
                            <m:t>µ</m:t>
                          </m:r>
                        </m:e>
                        <m:sub>
                          <m:r>
                            <m:rPr>
                              <m:sty m:val="p"/>
                            </m:rPr>
                            <a:rPr lang="en-US">
                              <a:effectLst/>
                              <a:latin typeface="Cambria Math"/>
                              <a:ea typeface="Calibri"/>
                              <a:cs typeface="Times New Roman"/>
                            </a:rPr>
                            <m:t>o</m:t>
                          </m:r>
                        </m:sub>
                      </m:sSub>
                      <m:r>
                        <a:rPr lang="en-US">
                          <a:effectLst/>
                          <a:latin typeface="Cambria Math"/>
                          <a:ea typeface="Calibri"/>
                          <a:cs typeface="Times New Roman"/>
                        </a:rPr>
                        <m:t>𝛻</m:t>
                      </m:r>
                      <m:r>
                        <a:rPr lang="en-US">
                          <a:effectLst/>
                          <a:latin typeface="Cambria Math"/>
                          <a:ea typeface="Calibri"/>
                          <a:cs typeface="Times New Roman"/>
                        </a:rPr>
                        <m:t> . </m:t>
                      </m:r>
                      <m:d>
                        <m:dPr>
                          <m:ctrlPr>
                            <a:rPr lang="en-US" i="1">
                              <a:effectLst/>
                              <a:latin typeface="Cambria Math"/>
                              <a:ea typeface="Calibri"/>
                              <a:cs typeface="Times New Roman"/>
                            </a:rPr>
                          </m:ctrlPr>
                        </m:dPr>
                        <m:e>
                          <m:r>
                            <a:rPr lang="en-US" i="1">
                              <a:effectLst/>
                              <a:latin typeface="Cambria Math"/>
                              <a:ea typeface="Calibri"/>
                              <a:cs typeface="Times New Roman"/>
                            </a:rPr>
                            <m:t>−</m:t>
                          </m:r>
                          <m:r>
                            <a:rPr lang="en-US">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e>
                      </m:d>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m:rPr>
                          <m:sty m:val="p"/>
                        </m:rPr>
                        <a:rPr lang="en-US">
                          <a:effectLst/>
                          <a:latin typeface="Cambria Math"/>
                          <a:ea typeface="Calibri"/>
                          <a:cs typeface="Times New Roman"/>
                        </a:rPr>
                        <m:t>or</m:t>
                      </m:r>
                    </m:oMath>
                  </m:oMathPara>
                </a14:m>
                <a:endParaRPr lang="en-US" sz="2800" dirty="0">
                  <a:ea typeface="Calibri"/>
                  <a:cs typeface="Arial"/>
                </a:endParaRPr>
              </a:p>
              <a:p>
                <a:pPr marL="0" indent="0" algn="just" rtl="0">
                  <a:lnSpc>
                    <a:spcPct val="120000"/>
                  </a:lnSpc>
                  <a:spcBef>
                    <a:spcPts val="1200"/>
                  </a:spcBef>
                  <a:spcAft>
                    <a:spcPts val="1000"/>
                  </a:spcAft>
                  <a:buNone/>
                </a:pPr>
                <a14:m>
                  <m:oMathPara xmlns:m="http://schemas.openxmlformats.org/officeDocument/2006/math">
                    <m:oMathParaPr>
                      <m:jc m:val="centerGroup"/>
                    </m:oMathParaPr>
                    <m:oMath xmlns:m="http://schemas.openxmlformats.org/officeDocument/2006/math">
                      <m:sSup>
                        <m:sSupPr>
                          <m:ctrlPr>
                            <a:rPr lang="en-US" i="1">
                              <a:effectLst/>
                              <a:latin typeface="Cambria Math"/>
                              <a:ea typeface="Calibri"/>
                              <a:cs typeface="Times New Roman"/>
                            </a:rPr>
                          </m:ctrlPr>
                        </m:sSupPr>
                        <m:e>
                          <m:r>
                            <a:rPr lang="en-US">
                              <a:effectLst/>
                              <a:latin typeface="Cambria Math"/>
                              <a:ea typeface="Calibri"/>
                              <a:cs typeface="Times New Roman"/>
                            </a:rPr>
                            <m:t>𝛻</m:t>
                          </m:r>
                        </m:e>
                        <m:sup>
                          <m:r>
                            <a:rPr lang="en-US" i="1">
                              <a:effectLst/>
                              <a:latin typeface="Cambria Math"/>
                              <a:ea typeface="Calibri"/>
                              <a:cs typeface="Times New Roman"/>
                            </a:rPr>
                            <m:t>2</m:t>
                          </m:r>
                        </m:sup>
                      </m:sSup>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r>
                        <a:rPr lang="en-US" i="1">
                          <a:effectLst/>
                          <a:latin typeface="Cambria Math"/>
                          <a:ea typeface="Calibri"/>
                          <a:cs typeface="Times New Roman"/>
                        </a:rPr>
                        <m:t>=</m:t>
                      </m:r>
                      <m:r>
                        <a:rPr lang="en-US" i="1">
                          <a:effectLst/>
                          <a:latin typeface="Cambria Math"/>
                          <a:ea typeface="Calibri"/>
                          <a:cs typeface="Times New Roman"/>
                        </a:rPr>
                        <m:t>0</m:t>
                      </m:r>
                      <m:r>
                        <a:rPr lang="en-US" i="1">
                          <a:effectLst/>
                          <a:latin typeface="Cambria Math"/>
                          <a:ea typeface="Calibri"/>
                          <a:cs typeface="Times New Roman"/>
                        </a:rPr>
                        <m:t>        </m:t>
                      </m:r>
                      <m:r>
                        <m:rPr>
                          <m:sty m:val="p"/>
                        </m:rPr>
                        <a:rPr lang="en-US">
                          <a:effectLst/>
                          <a:latin typeface="Cambria Math"/>
                          <a:ea typeface="Calibri"/>
                          <a:cs typeface="Times New Roman"/>
                        </a:rPr>
                        <m:t>If</m:t>
                      </m:r>
                      <m:r>
                        <a:rPr lang="en-US">
                          <a:effectLst/>
                          <a:latin typeface="Cambria Math"/>
                          <a:ea typeface="Calibri"/>
                          <a:cs typeface="Times New Roman"/>
                        </a:rPr>
                        <m:t>    (</m:t>
                      </m:r>
                      <m:acc>
                        <m:accPr>
                          <m:chr m:val="⃑"/>
                          <m:ctrlPr>
                            <a:rPr lang="en-US" i="1">
                              <a:effectLst/>
                              <a:latin typeface="Cambria Math"/>
                              <a:ea typeface="Calibri"/>
                              <a:cs typeface="Times New Roman"/>
                            </a:rPr>
                          </m:ctrlPr>
                        </m:accPr>
                        <m:e>
                          <m:r>
                            <a:rPr lang="en-US" i="1">
                              <a:effectLst/>
                              <a:latin typeface="Cambria Math"/>
                              <a:ea typeface="Calibri"/>
                              <a:cs typeface="Times New Roman"/>
                            </a:rPr>
                            <m:t>𝙹</m:t>
                          </m:r>
                        </m:e>
                      </m:acc>
                      <m:r>
                        <a:rPr lang="en-US">
                          <a:effectLst/>
                          <a:latin typeface="Cambria Math"/>
                          <a:ea typeface="Calibri"/>
                          <a:cs typeface="Times New Roman"/>
                        </a:rPr>
                        <m:t>=</m:t>
                      </m:r>
                      <m:r>
                        <a:rPr lang="en-US">
                          <a:effectLst/>
                          <a:latin typeface="Cambria Math"/>
                          <a:ea typeface="Calibri"/>
                          <a:cs typeface="Times New Roman"/>
                        </a:rPr>
                        <m:t>0</m:t>
                      </m:r>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67</m:t>
                      </m:r>
                      <m:r>
                        <a:rPr lang="en-US" i="1">
                          <a:effectLst/>
                          <a:latin typeface="Cambria Math"/>
                          <a:ea typeface="Calibri"/>
                          <a:cs typeface="Times New Roman"/>
                        </a:rPr>
                        <m:t>)</m:t>
                      </m:r>
                    </m:oMath>
                  </m:oMathPara>
                </a14:m>
                <a:endParaRPr lang="en-US" sz="2800" dirty="0">
                  <a:ea typeface="Calibri"/>
                  <a:cs typeface="Arial"/>
                </a:endParaRPr>
              </a:p>
              <a:p>
                <a:pPr algn="just" rtl="0">
                  <a:lnSpc>
                    <a:spcPct val="120000"/>
                  </a:lnSpc>
                  <a:spcAft>
                    <a:spcPts val="0"/>
                  </a:spcAft>
                </a:pPr>
                <a:r>
                  <a:rPr lang="en-US" dirty="0">
                    <a:effectLst/>
                    <a:latin typeface="Times New Roman"/>
                    <a:ea typeface="Calibri"/>
                    <a:cs typeface="Arial"/>
                  </a:rPr>
                  <a:t>We shall see </a:t>
                </a:r>
                <a:r>
                  <a:rPr lang="en-US" dirty="0" smtClean="0">
                    <a:effectLst/>
                    <a:latin typeface="Times New Roman"/>
                    <a:ea typeface="Calibri"/>
                    <a:cs typeface="Arial"/>
                  </a:rPr>
                  <a:t>that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𝑉</m:t>
                        </m:r>
                      </m:e>
                      <m:sub>
                        <m:r>
                          <a:rPr lang="en-US" i="1">
                            <a:effectLst/>
                            <a:latin typeface="Cambria Math"/>
                            <a:ea typeface="Calibri"/>
                            <a:cs typeface="Times New Roman"/>
                          </a:rPr>
                          <m:t>𝑚</m:t>
                        </m:r>
                      </m:sub>
                    </m:sSub>
                  </m:oMath>
                </a14:m>
                <a:r>
                  <a:rPr lang="en-US" dirty="0">
                    <a:effectLst/>
                    <a:latin typeface="Times New Roman"/>
                    <a:ea typeface="Calibri"/>
                    <a:cs typeface="Arial"/>
                  </a:rPr>
                  <a:t> continues to satisfy Laplace’s equation in homoge­neous magnetic materials; it is not defined in any region in which current density is </a:t>
                </a:r>
                <a:r>
                  <a:rPr lang="en-US" dirty="0" smtClean="0">
                    <a:effectLst/>
                    <a:latin typeface="Times New Roman"/>
                    <a:ea typeface="Calibri"/>
                    <a:cs typeface="Arial"/>
                  </a:rPr>
                  <a:t>present.</a:t>
                </a:r>
                <a:endParaRPr lang="en-US" sz="2800" dirty="0">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400" r="-533"/>
                </a:stretch>
              </a:blipFill>
            </p:spPr>
            <p:txBody>
              <a:bodyPr/>
              <a:lstStyle/>
              <a:p>
                <a:r>
                  <a:rPr lang="ar-IQ">
                    <a:noFill/>
                  </a:rPr>
                  <a:t> </a:t>
                </a:r>
              </a:p>
            </p:txBody>
          </p:sp>
        </mc:Fallback>
      </mc:AlternateContent>
    </p:spTree>
    <p:extLst>
      <p:ext uri="{BB962C8B-B14F-4D97-AF65-F5344CB8AC3E}">
        <p14:creationId xmlns:p14="http://schemas.microsoft.com/office/powerpoint/2010/main" val="2053760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34509"/>
          </a:xfrm>
        </p:spPr>
        <p:style>
          <a:lnRef idx="1">
            <a:schemeClr val="accent3"/>
          </a:lnRef>
          <a:fillRef idx="2">
            <a:schemeClr val="accent3"/>
          </a:fillRef>
          <a:effectRef idx="1">
            <a:schemeClr val="accent3"/>
          </a:effectRef>
          <a:fontRef idx="minor">
            <a:schemeClr val="dk1"/>
          </a:fontRef>
        </p:style>
        <p:txBody>
          <a:bodyPr>
            <a:normAutofit fontScale="90000"/>
          </a:bodyPr>
          <a:lstStyle/>
          <a:p>
            <a:pPr rtl="0">
              <a:lnSpc>
                <a:spcPct val="150000"/>
              </a:lnSpc>
              <a:spcBef>
                <a:spcPts val="1200"/>
              </a:spcBef>
              <a:spcAft>
                <a:spcPts val="0"/>
              </a:spcAft>
            </a:pPr>
            <a:r>
              <a:rPr lang="en-US" sz="3600" dirty="0">
                <a:solidFill>
                  <a:srgbClr val="FF0000"/>
                </a:solidFill>
                <a:latin typeface="Times New Roman"/>
                <a:ea typeface="Calibri"/>
                <a:cs typeface="Arial"/>
              </a:rPr>
              <a:t>7.9.2 MAGNETIC VECTOR </a:t>
            </a:r>
            <a:r>
              <a:rPr lang="en-US" sz="3600" dirty="0" smtClean="0">
                <a:solidFill>
                  <a:srgbClr val="FF0000"/>
                </a:solidFill>
                <a:latin typeface="Times New Roman"/>
                <a:ea typeface="Calibri"/>
                <a:cs typeface="Arial"/>
              </a:rPr>
              <a:t>POTENTIAL</a:t>
            </a:r>
            <a:endParaRPr lang="ar-IQ" sz="36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764704"/>
                <a:ext cx="9144000" cy="6093296"/>
              </a:xfrm>
            </p:spPr>
            <p:txBody>
              <a:bodyPr>
                <a:normAutofit fontScale="55000" lnSpcReduction="20000"/>
              </a:bodyPr>
              <a:lstStyle/>
              <a:p>
                <a:pPr marL="0" indent="0" algn="just" rtl="0">
                  <a:lnSpc>
                    <a:spcPct val="150000"/>
                  </a:lnSpc>
                  <a:spcAft>
                    <a:spcPts val="0"/>
                  </a:spcAft>
                  <a:buNone/>
                </a:pPr>
                <a:r>
                  <a:rPr lang="en-US" sz="3800" dirty="0" smtClean="0">
                    <a:latin typeface="Times New Roman"/>
                    <a:ea typeface="Calibri"/>
                    <a:cs typeface="Arial"/>
                  </a:rPr>
                  <a:t>Our choice of a vector magnetic potential is indicated by noting that.</a:t>
                </a:r>
                <a:r>
                  <a:rPr lang="en-US" sz="3800" dirty="0" smtClean="0">
                    <a:ea typeface="Calibri"/>
                    <a:cs typeface="Arial"/>
                  </a:rPr>
                  <a:t>   </a:t>
                </a:r>
                <a14:m>
                  <m:oMath xmlns:m="http://schemas.openxmlformats.org/officeDocument/2006/math">
                    <m:r>
                      <a:rPr lang="en-US" sz="3800">
                        <a:effectLst/>
                        <a:latin typeface="Cambria Math"/>
                        <a:ea typeface="Calibri"/>
                        <a:cs typeface="Times New Roman"/>
                      </a:rPr>
                      <m:t>𝛻</m:t>
                    </m:r>
                    <m:r>
                      <a:rPr lang="en-US" sz="3800" b="1">
                        <a:effectLst/>
                        <a:latin typeface="Cambria Math"/>
                        <a:ea typeface="Calibri"/>
                        <a:cs typeface="Times New Roman"/>
                      </a:rPr>
                      <m:t> . </m:t>
                    </m:r>
                    <m:r>
                      <a:rPr lang="en-US" sz="3800" b="1" i="1">
                        <a:effectLst/>
                        <a:latin typeface="Cambria Math"/>
                        <a:ea typeface="Calibri"/>
                        <a:cs typeface="Times New Roman"/>
                      </a:rPr>
                      <m:t>𝐁</m:t>
                    </m:r>
                    <m:r>
                      <a:rPr lang="en-US" sz="3800" i="1">
                        <a:effectLst/>
                        <a:latin typeface="Cambria Math"/>
                        <a:ea typeface="Calibri"/>
                        <a:cs typeface="Times New Roman"/>
                      </a:rPr>
                      <m:t>=</m:t>
                    </m:r>
                    <m:r>
                      <a:rPr lang="en-US" sz="3800" i="1">
                        <a:effectLst/>
                        <a:latin typeface="Cambria Math"/>
                        <a:ea typeface="Calibri"/>
                        <a:cs typeface="Times New Roman"/>
                      </a:rPr>
                      <m:t>0</m:t>
                    </m:r>
                  </m:oMath>
                </a14:m>
                <a:endParaRPr lang="en-US" sz="3800" dirty="0">
                  <a:ea typeface="Calibri"/>
                  <a:cs typeface="Arial"/>
                </a:endParaRPr>
              </a:p>
              <a:p>
                <a:pPr marL="0" indent="0" algn="just" rtl="0">
                  <a:lnSpc>
                    <a:spcPct val="150000"/>
                  </a:lnSpc>
                  <a:spcAft>
                    <a:spcPts val="0"/>
                  </a:spcAft>
                  <a:buNone/>
                </a:pPr>
                <a:r>
                  <a:rPr lang="en-US" sz="3800" dirty="0">
                    <a:effectLst/>
                    <a:latin typeface="Times New Roman"/>
                    <a:ea typeface="Calibri"/>
                    <a:cs typeface="Arial"/>
                  </a:rPr>
                  <a:t>We can define the vector magnetic potential </a:t>
                </a:r>
                <a14:m>
                  <m:oMath xmlns:m="http://schemas.openxmlformats.org/officeDocument/2006/math">
                    <m:r>
                      <a:rPr lang="en-US" sz="3800" b="1" i="1">
                        <a:effectLst/>
                        <a:latin typeface="Cambria Math"/>
                        <a:ea typeface="Calibri"/>
                        <a:cs typeface="Times New Roman"/>
                      </a:rPr>
                      <m:t>𝐀</m:t>
                    </m:r>
                  </m:oMath>
                </a14:m>
                <a:r>
                  <a:rPr lang="en-US" sz="3800" dirty="0">
                    <a:effectLst/>
                    <a:latin typeface="Times New Roman"/>
                    <a:ea typeface="Calibri"/>
                    <a:cs typeface="Arial"/>
                  </a:rPr>
                  <a:t> </a:t>
                </a:r>
                <a:r>
                  <a:rPr lang="en-US" sz="3800" dirty="0">
                    <a:effectLst/>
                    <a:latin typeface="Times New Roman"/>
                    <a:ea typeface="Times New Roman"/>
                    <a:cs typeface="Arial"/>
                  </a:rPr>
                  <a:t>in </a:t>
                </a:r>
                <a:r>
                  <a:rPr lang="en-US" sz="3800" dirty="0">
                    <a:effectLst/>
                    <a:latin typeface="Times New Roman"/>
                    <a:ea typeface="Calibri"/>
                    <a:cs typeface="Arial"/>
                  </a:rPr>
                  <a:t>(</a:t>
                </a:r>
                <a14:m>
                  <m:oMath xmlns:m="http://schemas.openxmlformats.org/officeDocument/2006/math">
                    <m:r>
                      <m:rPr>
                        <m:sty m:val="p"/>
                      </m:rPr>
                      <a:rPr lang="en-US" sz="3800">
                        <a:effectLst/>
                        <a:latin typeface="Cambria Math"/>
                        <a:ea typeface="Calibri"/>
                        <a:cs typeface="Times New Roman"/>
                      </a:rPr>
                      <m:t>Wb</m:t>
                    </m:r>
                    <m:r>
                      <a:rPr lang="en-US" sz="3800">
                        <a:effectLst/>
                        <a:latin typeface="Cambria Math"/>
                        <a:ea typeface="Calibri"/>
                        <a:cs typeface="Times New Roman"/>
                      </a:rPr>
                      <m:t>/</m:t>
                    </m:r>
                    <m:r>
                      <m:rPr>
                        <m:sty m:val="p"/>
                      </m:rPr>
                      <a:rPr lang="en-US" sz="3800">
                        <a:effectLst/>
                        <a:latin typeface="Cambria Math"/>
                        <a:ea typeface="Calibri"/>
                        <a:cs typeface="Times New Roman"/>
                      </a:rPr>
                      <m:t>m</m:t>
                    </m:r>
                  </m:oMath>
                </a14:m>
                <a:r>
                  <a:rPr lang="en-US" sz="3800" dirty="0">
                    <a:effectLst/>
                    <a:latin typeface="Times New Roman"/>
                    <a:ea typeface="Calibri"/>
                    <a:cs typeface="Arial"/>
                  </a:rPr>
                  <a:t>) such that. </a:t>
                </a:r>
                <a:endParaRPr lang="en-US" sz="3800" dirty="0">
                  <a:ea typeface="Calibri"/>
                  <a:cs typeface="Arial"/>
                </a:endParaRPr>
              </a:p>
              <a:p>
                <a:pPr marL="0" lvl="0" indent="0" algn="just" rtl="0">
                  <a:lnSpc>
                    <a:spcPct val="120000"/>
                  </a:lnSpc>
                  <a:buNone/>
                </a:pPr>
                <a14:m>
                  <m:oMathPara xmlns:m="http://schemas.openxmlformats.org/officeDocument/2006/math">
                    <m:oMathParaPr>
                      <m:jc m:val="centerGroup"/>
                    </m:oMathParaPr>
                    <m:oMath xmlns:m="http://schemas.openxmlformats.org/officeDocument/2006/math">
                      <m:r>
                        <a:rPr lang="en-US" sz="3800" b="1" i="1">
                          <a:effectLst/>
                          <a:latin typeface="Cambria Math"/>
                          <a:ea typeface="Calibri"/>
                          <a:cs typeface="Times New Roman"/>
                        </a:rPr>
                        <m:t>𝐁</m:t>
                      </m:r>
                      <m:r>
                        <a:rPr lang="en-US" sz="3800" i="1">
                          <a:effectLst/>
                          <a:latin typeface="Cambria Math"/>
                          <a:ea typeface="Calibri"/>
                          <a:cs typeface="Times New Roman"/>
                        </a:rPr>
                        <m:t>=</m:t>
                      </m:r>
                      <m:r>
                        <a:rPr lang="en-US" sz="3800">
                          <a:effectLst/>
                          <a:latin typeface="Cambria Math"/>
                          <a:ea typeface="Calibri"/>
                          <a:cs typeface="Times New Roman"/>
                        </a:rPr>
                        <m:t>𝛻</m:t>
                      </m:r>
                      <m:r>
                        <a:rPr lang="en-US" sz="3800">
                          <a:effectLst/>
                          <a:latin typeface="Cambria Math"/>
                          <a:ea typeface="Calibri"/>
                          <a:cs typeface="Times New Roman"/>
                        </a:rPr>
                        <m:t>×</m:t>
                      </m:r>
                      <m:r>
                        <a:rPr lang="en-US" sz="3800" b="1" i="1">
                          <a:effectLst/>
                          <a:latin typeface="Cambria Math"/>
                          <a:ea typeface="Calibri"/>
                          <a:cs typeface="Times New Roman"/>
                        </a:rPr>
                        <m:t>𝐀</m:t>
                      </m:r>
                      <m:r>
                        <a:rPr lang="en-US" sz="3800">
                          <a:effectLst/>
                          <a:latin typeface="Cambria Math"/>
                          <a:ea typeface="Calibri"/>
                          <a:cs typeface="Times New Roman"/>
                        </a:rPr>
                        <m:t> </m:t>
                      </m:r>
                      <m:r>
                        <a:rPr lang="en-US" sz="3800" b="0" i="1" smtClean="0">
                          <a:effectLst/>
                          <a:latin typeface="Cambria Math"/>
                          <a:ea typeface="Calibri"/>
                          <a:cs typeface="Times New Roman"/>
                        </a:rPr>
                        <m:t>             </m:t>
                      </m:r>
                      <m:d>
                        <m:dPr>
                          <m:ctrlPr>
                            <a:rPr lang="en-US" sz="3800" i="1">
                              <a:effectLst/>
                              <a:latin typeface="Cambria Math"/>
                              <a:ea typeface="Calibri"/>
                              <a:cs typeface="Times New Roman"/>
                            </a:rPr>
                          </m:ctrlPr>
                        </m:dPr>
                        <m:e>
                          <m:r>
                            <a:rPr lang="en-US" sz="3800" i="1">
                              <a:effectLst/>
                              <a:latin typeface="Cambria Math"/>
                              <a:ea typeface="Calibri"/>
                              <a:cs typeface="Times New Roman"/>
                            </a:rPr>
                            <m:t>7</m:t>
                          </m:r>
                          <m:r>
                            <a:rPr lang="en-US" sz="3800" i="1">
                              <a:effectLst/>
                              <a:latin typeface="Cambria Math"/>
                              <a:ea typeface="Calibri"/>
                              <a:cs typeface="Times New Roman"/>
                            </a:rPr>
                            <m:t>.</m:t>
                          </m:r>
                          <m:r>
                            <a:rPr lang="en-US" sz="3800" i="1">
                              <a:effectLst/>
                              <a:latin typeface="Cambria Math"/>
                              <a:ea typeface="Calibri"/>
                              <a:cs typeface="Times New Roman"/>
                            </a:rPr>
                            <m:t>68</m:t>
                          </m:r>
                        </m:e>
                      </m:d>
                      <m:r>
                        <a:rPr lang="en-US" sz="3800" b="0" i="1" smtClean="0">
                          <a:effectLst/>
                          <a:latin typeface="Cambria Math"/>
                          <a:ea typeface="Calibri"/>
                          <a:cs typeface="Times New Roman"/>
                        </a:rPr>
                        <m:t>;    </m:t>
                      </m:r>
                      <m:r>
                        <a:rPr lang="en-US" sz="3800" i="1" smtClean="0">
                          <a:effectLst/>
                          <a:latin typeface="Cambria Math"/>
                          <a:ea typeface="Calibri"/>
                          <a:cs typeface="Times New Roman"/>
                        </a:rPr>
                        <m:t>𝑉</m:t>
                      </m:r>
                      <m:r>
                        <a:rPr lang="en-US" sz="3800" i="1" smtClean="0">
                          <a:effectLst/>
                          <a:latin typeface="Cambria Math"/>
                          <a:ea typeface="Calibri"/>
                          <a:cs typeface="Times New Roman"/>
                        </a:rPr>
                        <m:t>=</m:t>
                      </m:r>
                      <m:nary>
                        <m:naryPr>
                          <m:limLoc m:val="undOvr"/>
                          <m:subHide m:val="on"/>
                          <m:supHide m:val="on"/>
                          <m:ctrlPr>
                            <a:rPr lang="en-US" sz="3800" i="1" smtClean="0">
                              <a:effectLst/>
                              <a:latin typeface="Cambria Math"/>
                              <a:ea typeface="Calibri"/>
                              <a:cs typeface="Times New Roman"/>
                            </a:rPr>
                          </m:ctrlPr>
                        </m:naryPr>
                        <m:sub/>
                        <m:sup/>
                        <m:e>
                          <m:f>
                            <m:fPr>
                              <m:ctrlPr>
                                <a:rPr lang="en-US" sz="3800" i="1">
                                  <a:effectLst/>
                                  <a:latin typeface="Cambria Math"/>
                                  <a:ea typeface="Calibri"/>
                                  <a:cs typeface="Times New Roman"/>
                                </a:rPr>
                              </m:ctrlPr>
                            </m:fPr>
                            <m:num>
                              <m:r>
                                <a:rPr lang="en-US" sz="3800" i="1">
                                  <a:effectLst/>
                                  <a:latin typeface="Cambria Math"/>
                                  <a:ea typeface="Calibri"/>
                                  <a:cs typeface="Times New Roman"/>
                                </a:rPr>
                                <m:t>𝑑𝑄</m:t>
                              </m:r>
                            </m:num>
                            <m:den>
                              <m:r>
                                <a:rPr lang="en-US" sz="3800" i="1">
                                  <a:effectLst/>
                                  <a:latin typeface="Cambria Math"/>
                                  <a:ea typeface="Calibri"/>
                                  <a:cs typeface="Times New Roman"/>
                                </a:rPr>
                                <m:t>4</m:t>
                              </m:r>
                              <m:r>
                                <a:rPr lang="en-US" sz="3800" i="1">
                                  <a:effectLst/>
                                  <a:latin typeface="Cambria Math"/>
                                  <a:ea typeface="Calibri"/>
                                  <a:cs typeface="Times New Roman"/>
                                </a:rPr>
                                <m:t>𝜋</m:t>
                              </m:r>
                              <m:r>
                                <a:rPr lang="en-US" sz="3800" i="1">
                                  <a:effectLst/>
                                  <a:latin typeface="Cambria Math"/>
                                  <a:ea typeface="Calibri"/>
                                  <a:cs typeface="Times New Roman"/>
                                </a:rPr>
                                <m:t> </m:t>
                              </m:r>
                              <m:sSub>
                                <m:sSubPr>
                                  <m:ctrlPr>
                                    <a:rPr lang="en-US" sz="3800" i="1">
                                      <a:effectLst/>
                                      <a:latin typeface="Cambria Math"/>
                                      <a:ea typeface="Calibri"/>
                                      <a:cs typeface="Times New Roman"/>
                                    </a:rPr>
                                  </m:ctrlPr>
                                </m:sSubPr>
                                <m:e>
                                  <m:r>
                                    <a:rPr lang="en-US" sz="3800" i="1">
                                      <a:effectLst/>
                                      <a:latin typeface="Cambria Math"/>
                                      <a:ea typeface="Calibri"/>
                                      <a:cs typeface="Times New Roman"/>
                                    </a:rPr>
                                    <m:t>𝜀</m:t>
                                  </m:r>
                                </m:e>
                                <m:sub>
                                  <m:r>
                                    <a:rPr lang="en-US" sz="3800" i="1">
                                      <a:effectLst/>
                                      <a:latin typeface="Cambria Math"/>
                                      <a:ea typeface="Calibri"/>
                                      <a:cs typeface="Times New Roman"/>
                                    </a:rPr>
                                    <m:t>𝑜</m:t>
                                  </m:r>
                                </m:sub>
                              </m:sSub>
                              <m:r>
                                <a:rPr lang="en-US" sz="3800" i="1">
                                  <a:effectLst/>
                                  <a:latin typeface="Cambria Math"/>
                                  <a:ea typeface="Calibri"/>
                                  <a:cs typeface="Times New Roman"/>
                                </a:rPr>
                                <m:t> </m:t>
                              </m:r>
                              <m:r>
                                <a:rPr lang="en-US" sz="3800" i="1">
                                  <a:effectLst/>
                                  <a:latin typeface="Cambria Math"/>
                                  <a:ea typeface="Calibri"/>
                                  <a:cs typeface="Times New Roman"/>
                                </a:rPr>
                                <m:t>𝑟</m:t>
                              </m:r>
                            </m:den>
                          </m:f>
                        </m:e>
                      </m:nary>
                      <m:r>
                        <a:rPr lang="en-US" sz="3800" b="0" i="1" smtClean="0">
                          <a:effectLst/>
                          <a:latin typeface="Cambria Math"/>
                          <a:ea typeface="Calibri"/>
                          <a:cs typeface="Times New Roman"/>
                        </a:rPr>
                        <m:t>        </m:t>
                      </m:r>
                      <m:d>
                        <m:dPr>
                          <m:ctrlPr>
                            <a:rPr lang="en-US" sz="3800" i="1">
                              <a:effectLst/>
                              <a:latin typeface="Cambria Math"/>
                              <a:ea typeface="Calibri"/>
                              <a:cs typeface="Times New Roman"/>
                            </a:rPr>
                          </m:ctrlPr>
                        </m:dPr>
                        <m:e>
                          <m:r>
                            <a:rPr lang="en-US" sz="3800" i="1">
                              <a:effectLst/>
                              <a:latin typeface="Cambria Math"/>
                              <a:ea typeface="Calibri"/>
                              <a:cs typeface="Times New Roman"/>
                            </a:rPr>
                            <m:t>7</m:t>
                          </m:r>
                          <m:r>
                            <a:rPr lang="en-US" sz="3800" i="1">
                              <a:effectLst/>
                              <a:latin typeface="Cambria Math"/>
                              <a:ea typeface="Calibri"/>
                              <a:cs typeface="Times New Roman"/>
                            </a:rPr>
                            <m:t>.</m:t>
                          </m:r>
                          <m:r>
                            <a:rPr lang="en-US" sz="3800" i="1">
                              <a:effectLst/>
                              <a:latin typeface="Cambria Math"/>
                              <a:ea typeface="Calibri"/>
                              <a:cs typeface="Times New Roman"/>
                            </a:rPr>
                            <m:t>69</m:t>
                          </m:r>
                        </m:e>
                      </m:d>
                      <m:r>
                        <a:rPr lang="en-US" sz="3800" b="0" i="1" smtClean="0">
                          <a:effectLst/>
                          <a:latin typeface="Cambria Math"/>
                          <a:ea typeface="Calibri"/>
                          <a:cs typeface="Times New Roman"/>
                        </a:rPr>
                        <m:t>;</m:t>
                      </m:r>
                      <m:r>
                        <m:rPr>
                          <m:nor/>
                        </m:rPr>
                        <a:rPr lang="en-US" sz="3800" b="0" i="0" smtClean="0">
                          <a:effectLst/>
                          <a:latin typeface="Cambria Math"/>
                          <a:ea typeface="Calibri"/>
                          <a:cs typeface="Times New Roman"/>
                        </a:rPr>
                        <m:t> </m:t>
                      </m:r>
                      <m:r>
                        <m:rPr>
                          <m:nor/>
                        </m:rPr>
                        <a:rPr lang="en-US" sz="3800" dirty="0" smtClean="0">
                          <a:solidFill>
                            <a:srgbClr val="FF0000"/>
                          </a:solidFill>
                          <a:latin typeface="Times New Roman"/>
                          <a:ea typeface="Calibri"/>
                          <a:cs typeface="Arial"/>
                        </a:rPr>
                        <m:t>We</m:t>
                      </m:r>
                      <m:r>
                        <m:rPr>
                          <m:nor/>
                        </m:rPr>
                        <a:rPr lang="en-US" sz="3800" dirty="0" smtClean="0">
                          <a:solidFill>
                            <a:srgbClr val="FF0000"/>
                          </a:solidFill>
                          <a:latin typeface="Times New Roman"/>
                          <a:ea typeface="Calibri"/>
                          <a:cs typeface="Arial"/>
                        </a:rPr>
                        <m:t> </m:t>
                      </m:r>
                      <m:r>
                        <m:rPr>
                          <m:nor/>
                        </m:rPr>
                        <a:rPr lang="en-US" sz="3800" dirty="0" smtClean="0">
                          <a:solidFill>
                            <a:srgbClr val="FF0000"/>
                          </a:solidFill>
                          <a:latin typeface="Times New Roman"/>
                          <a:ea typeface="Calibri"/>
                          <a:cs typeface="Arial"/>
                        </a:rPr>
                        <m:t>can</m:t>
                      </m:r>
                      <m:r>
                        <m:rPr>
                          <m:nor/>
                        </m:rPr>
                        <a:rPr lang="en-US" sz="3800" dirty="0" smtClean="0">
                          <a:solidFill>
                            <a:srgbClr val="FF0000"/>
                          </a:solidFill>
                          <a:latin typeface="Times New Roman"/>
                          <a:ea typeface="Calibri"/>
                          <a:cs typeface="Arial"/>
                        </a:rPr>
                        <m:t> </m:t>
                      </m:r>
                      <m:r>
                        <m:rPr>
                          <m:nor/>
                        </m:rPr>
                        <a:rPr lang="en-US" sz="3800" dirty="0" smtClean="0">
                          <a:solidFill>
                            <a:srgbClr val="FF0000"/>
                          </a:solidFill>
                          <a:latin typeface="Times New Roman"/>
                          <a:ea typeface="Calibri"/>
                          <a:cs typeface="Arial"/>
                        </a:rPr>
                        <m:t>define</m:t>
                      </m:r>
                    </m:oMath>
                  </m:oMathPara>
                </a14:m>
                <a:endParaRPr lang="en-US" sz="3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m:rPr>
                          <m:sty m:val="p"/>
                        </m:rPr>
                        <a:rPr lang="en-US" sz="3800">
                          <a:effectLst/>
                          <a:latin typeface="Cambria Math"/>
                          <a:ea typeface="Calibri"/>
                          <a:cs typeface="Times New Roman"/>
                        </a:rPr>
                        <m:t>A</m:t>
                      </m:r>
                      <m:r>
                        <a:rPr lang="en-US" sz="3800">
                          <a:effectLst/>
                          <a:latin typeface="Cambria Math"/>
                          <a:ea typeface="Calibri"/>
                          <a:cs typeface="Times New Roman"/>
                        </a:rPr>
                        <m:t>=</m:t>
                      </m:r>
                      <m:nary>
                        <m:naryPr>
                          <m:limLoc m:val="undOvr"/>
                          <m:ctrlPr>
                            <a:rPr lang="en-US" sz="3800" i="1" smtClean="0">
                              <a:effectLst/>
                              <a:latin typeface="Cambria Math"/>
                              <a:ea typeface="Calibri"/>
                              <a:cs typeface="Times New Roman"/>
                            </a:rPr>
                          </m:ctrlPr>
                        </m:naryPr>
                        <m:sub>
                          <m:r>
                            <m:rPr>
                              <m:sty m:val="p"/>
                            </m:rPr>
                            <a:rPr lang="en-US" sz="3800">
                              <a:effectLst/>
                              <a:latin typeface="Cambria Math"/>
                              <a:ea typeface="Calibri"/>
                              <a:cs typeface="Times New Roman"/>
                            </a:rPr>
                            <m:t>L</m:t>
                          </m:r>
                        </m:sub>
                        <m:sup/>
                        <m:e>
                          <m:f>
                            <m:fPr>
                              <m:ctrlPr>
                                <a:rPr lang="en-US" sz="3800" i="1">
                                  <a:effectLst/>
                                  <a:latin typeface="Cambria Math"/>
                                  <a:ea typeface="Calibri"/>
                                  <a:cs typeface="Times New Roman"/>
                                </a:rPr>
                              </m:ctrlPr>
                            </m:fPr>
                            <m:num>
                              <m:sSub>
                                <m:sSubPr>
                                  <m:ctrlPr>
                                    <a:rPr lang="en-US" sz="3800" i="1">
                                      <a:effectLst/>
                                      <a:latin typeface="Cambria Math"/>
                                      <a:ea typeface="Calibri"/>
                                      <a:cs typeface="Times New Roman"/>
                                    </a:rPr>
                                  </m:ctrlPr>
                                </m:sSubPr>
                                <m:e>
                                  <m:r>
                                    <a:rPr lang="en-US" sz="3800">
                                      <a:effectLst/>
                                      <a:latin typeface="Cambria Math"/>
                                      <a:ea typeface="Calibri"/>
                                      <a:cs typeface="Times New Roman"/>
                                    </a:rPr>
                                    <m:t>µ</m:t>
                                  </m:r>
                                </m:e>
                                <m:sub>
                                  <m:r>
                                    <a:rPr lang="en-US" sz="3800">
                                      <a:effectLst/>
                                      <a:latin typeface="Cambria Math"/>
                                      <a:ea typeface="Calibri"/>
                                      <a:cs typeface="Times New Roman"/>
                                    </a:rPr>
                                    <m:t>0</m:t>
                                  </m:r>
                                </m:sub>
                              </m:sSub>
                              <m:r>
                                <a:rPr lang="en-US" sz="3800">
                                  <a:effectLst/>
                                  <a:latin typeface="Cambria Math"/>
                                  <a:ea typeface="Calibri"/>
                                  <a:cs typeface="Times New Roman"/>
                                </a:rPr>
                                <m:t> </m:t>
                              </m:r>
                              <m:r>
                                <m:rPr>
                                  <m:sty m:val="p"/>
                                </m:rPr>
                                <a:rPr lang="en-US" sz="3800">
                                  <a:effectLst/>
                                  <a:latin typeface="Cambria Math"/>
                                  <a:ea typeface="Calibri"/>
                                  <a:cs typeface="Times New Roman"/>
                                </a:rPr>
                                <m:t>IdL</m:t>
                              </m:r>
                            </m:num>
                            <m:den>
                              <m:r>
                                <a:rPr lang="en-US" sz="3800">
                                  <a:effectLst/>
                                  <a:latin typeface="Cambria Math"/>
                                  <a:ea typeface="Calibri"/>
                                  <a:cs typeface="Times New Roman"/>
                                </a:rPr>
                                <m:t>4</m:t>
                              </m:r>
                              <m:r>
                                <m:rPr>
                                  <m:sty m:val="p"/>
                                </m:rPr>
                                <a:rPr lang="en-US" sz="3800">
                                  <a:effectLst/>
                                  <a:latin typeface="Cambria Math"/>
                                  <a:ea typeface="Calibri"/>
                                  <a:cs typeface="Times New Roman"/>
                                </a:rPr>
                                <m:t>π</m:t>
                              </m:r>
                              <m:r>
                                <m:rPr>
                                  <m:sty m:val="p"/>
                                </m:rPr>
                                <a:rPr lang="en-US" sz="3800">
                                  <a:effectLst/>
                                  <a:latin typeface="Cambria Math"/>
                                  <a:ea typeface="Calibri"/>
                                  <a:cs typeface="Times New Roman"/>
                                </a:rPr>
                                <m:t>R</m:t>
                              </m:r>
                            </m:den>
                          </m:f>
                        </m:e>
                      </m:nary>
                      <m:r>
                        <a:rPr lang="en-US" sz="3800" smtClean="0">
                          <a:effectLst/>
                          <a:latin typeface="Cambria Math"/>
                          <a:ea typeface="Calibri"/>
                          <a:cs typeface="Times New Roman"/>
                        </a:rPr>
                        <m:t> </m:t>
                      </m:r>
                      <m:r>
                        <a:rPr lang="en-US" sz="3800" i="1">
                          <a:effectLst/>
                          <a:latin typeface="Cambria Math"/>
                          <a:ea typeface="Calibri"/>
                          <a:cs typeface="Times New Roman"/>
                        </a:rPr>
                        <m:t>       </m:t>
                      </m:r>
                      <m:r>
                        <m:rPr>
                          <m:sty m:val="p"/>
                        </m:rPr>
                        <a:rPr lang="en-US" sz="3800">
                          <a:effectLst/>
                          <a:latin typeface="Cambria Math"/>
                          <a:ea typeface="Calibri"/>
                          <a:cs typeface="Times New Roman"/>
                        </a:rPr>
                        <m:t>for</m:t>
                      </m:r>
                      <m:r>
                        <a:rPr lang="en-US" sz="3800">
                          <a:effectLst/>
                          <a:latin typeface="Cambria Math"/>
                          <a:ea typeface="Calibri"/>
                          <a:cs typeface="Times New Roman"/>
                        </a:rPr>
                        <m:t> </m:t>
                      </m:r>
                      <m:r>
                        <m:rPr>
                          <m:sty m:val="p"/>
                        </m:rPr>
                        <a:rPr lang="en-US" sz="3800">
                          <a:effectLst/>
                          <a:latin typeface="Cambria Math"/>
                          <a:ea typeface="Calibri"/>
                          <a:cs typeface="Times New Roman"/>
                        </a:rPr>
                        <m:t>line</m:t>
                      </m:r>
                      <m:r>
                        <a:rPr lang="en-US" sz="3800">
                          <a:effectLst/>
                          <a:latin typeface="Cambria Math"/>
                          <a:ea typeface="Calibri"/>
                          <a:cs typeface="Times New Roman"/>
                        </a:rPr>
                        <m:t> </m:t>
                      </m:r>
                      <m:r>
                        <m:rPr>
                          <m:sty m:val="p"/>
                        </m:rPr>
                        <a:rPr lang="en-US" sz="3800">
                          <a:effectLst/>
                          <a:latin typeface="Cambria Math"/>
                          <a:ea typeface="Calibri"/>
                          <a:cs typeface="Times New Roman"/>
                        </a:rPr>
                        <m:t>current</m:t>
                      </m:r>
                      <m:r>
                        <a:rPr lang="en-US" sz="3800">
                          <a:effectLst/>
                          <a:latin typeface="Cambria Math"/>
                          <a:ea typeface="Calibri"/>
                          <a:cs typeface="Times New Roman"/>
                        </a:rPr>
                        <m:t> </m:t>
                      </m:r>
                      <m:r>
                        <a:rPr lang="en-US" sz="3800" b="0" i="1" smtClean="0">
                          <a:effectLst/>
                          <a:latin typeface="Cambria Math"/>
                          <a:ea typeface="Calibri"/>
                          <a:cs typeface="Times New Roman"/>
                        </a:rPr>
                        <m:t>             </m:t>
                      </m:r>
                      <m:d>
                        <m:dPr>
                          <m:ctrlPr>
                            <a:rPr lang="en-US" sz="3800" i="1">
                              <a:effectLst/>
                              <a:latin typeface="Cambria Math"/>
                              <a:ea typeface="Calibri"/>
                              <a:cs typeface="Times New Roman"/>
                            </a:rPr>
                          </m:ctrlPr>
                        </m:dPr>
                        <m:e>
                          <m:r>
                            <a:rPr lang="en-US" sz="3800" i="1">
                              <a:effectLst/>
                              <a:latin typeface="Cambria Math"/>
                              <a:ea typeface="Calibri"/>
                              <a:cs typeface="Times New Roman"/>
                            </a:rPr>
                            <m:t>7</m:t>
                          </m:r>
                          <m:r>
                            <a:rPr lang="en-US" sz="3800" i="1">
                              <a:effectLst/>
                              <a:latin typeface="Cambria Math"/>
                              <a:ea typeface="Calibri"/>
                              <a:cs typeface="Times New Roman"/>
                            </a:rPr>
                            <m:t>.</m:t>
                          </m:r>
                          <m:r>
                            <a:rPr lang="en-US" sz="3800" i="1">
                              <a:effectLst/>
                              <a:latin typeface="Cambria Math"/>
                              <a:ea typeface="Calibri"/>
                              <a:cs typeface="Times New Roman"/>
                            </a:rPr>
                            <m:t>70</m:t>
                          </m:r>
                        </m:e>
                      </m:d>
                      <m:r>
                        <a:rPr lang="en-US" sz="3800" b="0" i="1" smtClean="0">
                          <a:effectLst/>
                          <a:latin typeface="Cambria Math"/>
                          <a:ea typeface="Calibri"/>
                          <a:cs typeface="Times New Roman"/>
                        </a:rPr>
                        <m:t>;    </m:t>
                      </m:r>
                    </m:oMath>
                  </m:oMathPara>
                </a14:m>
                <a:endParaRPr lang="en-US" sz="3800" b="0" i="1" dirty="0" smtClean="0">
                  <a:effectLst/>
                  <a:latin typeface="Cambria Math"/>
                  <a:ea typeface="Calibri"/>
                  <a:cs typeface="Times New Roman"/>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a:rPr lang="en-US" sz="3800" b="1" i="1">
                          <a:effectLst/>
                          <a:latin typeface="Cambria Math"/>
                          <a:ea typeface="Calibri"/>
                          <a:cs typeface="Times New Roman"/>
                        </a:rPr>
                        <m:t>𝐀</m:t>
                      </m:r>
                      <m:r>
                        <a:rPr lang="en-US" sz="3800" i="1">
                          <a:effectLst/>
                          <a:latin typeface="Cambria Math"/>
                          <a:ea typeface="Calibri"/>
                          <a:cs typeface="Times New Roman"/>
                        </a:rPr>
                        <m:t>=</m:t>
                      </m:r>
                      <m:nary>
                        <m:naryPr>
                          <m:limLoc m:val="undOvr"/>
                          <m:ctrlPr>
                            <a:rPr lang="en-US" sz="3800" i="1">
                              <a:effectLst/>
                              <a:latin typeface="Cambria Math"/>
                              <a:ea typeface="Calibri"/>
                              <a:cs typeface="Times New Roman"/>
                            </a:rPr>
                          </m:ctrlPr>
                        </m:naryPr>
                        <m:sub>
                          <m:r>
                            <a:rPr lang="en-US" sz="3800" i="1">
                              <a:effectLst/>
                              <a:latin typeface="Cambria Math"/>
                              <a:ea typeface="Calibri"/>
                              <a:cs typeface="Times New Roman"/>
                            </a:rPr>
                            <m:t>𝑆</m:t>
                          </m:r>
                        </m:sub>
                        <m:sup/>
                        <m:e>
                          <m:f>
                            <m:fPr>
                              <m:ctrlPr>
                                <a:rPr lang="en-US" sz="3800" i="1">
                                  <a:effectLst/>
                                  <a:latin typeface="Cambria Math"/>
                                  <a:ea typeface="Calibri"/>
                                  <a:cs typeface="Times New Roman"/>
                                </a:rPr>
                              </m:ctrlPr>
                            </m:fPr>
                            <m:num>
                              <m:sSub>
                                <m:sSubPr>
                                  <m:ctrlPr>
                                    <a:rPr lang="en-US" sz="3800" i="1">
                                      <a:effectLst/>
                                      <a:latin typeface="Cambria Math"/>
                                      <a:ea typeface="Calibri"/>
                                      <a:cs typeface="Times New Roman"/>
                                    </a:rPr>
                                  </m:ctrlPr>
                                </m:sSubPr>
                                <m:e>
                                  <m:r>
                                    <a:rPr lang="en-US" sz="3800" i="1">
                                      <a:effectLst/>
                                      <a:latin typeface="Cambria Math"/>
                                      <a:ea typeface="Calibri"/>
                                      <a:cs typeface="Times New Roman"/>
                                    </a:rPr>
                                    <m:t>µ</m:t>
                                  </m:r>
                                </m:e>
                                <m:sub>
                                  <m:r>
                                    <a:rPr lang="en-US" sz="3800" i="1">
                                      <a:effectLst/>
                                      <a:latin typeface="Cambria Math"/>
                                      <a:ea typeface="Calibri"/>
                                      <a:cs typeface="Times New Roman"/>
                                    </a:rPr>
                                    <m:t>0</m:t>
                                  </m:r>
                                </m:sub>
                              </m:sSub>
                              <m:r>
                                <a:rPr lang="en-US" sz="3800" i="1">
                                  <a:effectLst/>
                                  <a:latin typeface="Cambria Math"/>
                                  <a:ea typeface="Calibri"/>
                                  <a:cs typeface="Times New Roman"/>
                                </a:rPr>
                                <m:t> </m:t>
                              </m:r>
                              <m:r>
                                <a:rPr lang="en-US" sz="3800" b="1" i="1">
                                  <a:effectLst/>
                                  <a:latin typeface="Cambria Math"/>
                                  <a:ea typeface="Calibri"/>
                                  <a:cs typeface="Times New Roman"/>
                                </a:rPr>
                                <m:t>𝐊</m:t>
                              </m:r>
                              <m:r>
                                <a:rPr lang="en-US" sz="3800" i="1">
                                  <a:effectLst/>
                                  <a:latin typeface="Cambria Math"/>
                                  <a:ea typeface="Calibri"/>
                                  <a:cs typeface="Times New Roman"/>
                                </a:rPr>
                                <m:t>𝑑</m:t>
                              </m:r>
                              <m:r>
                                <a:rPr lang="en-US" sz="3800" b="1" i="1">
                                  <a:effectLst/>
                                  <a:latin typeface="Cambria Math"/>
                                  <a:ea typeface="Calibri"/>
                                  <a:cs typeface="Times New Roman"/>
                                </a:rPr>
                                <m:t>𝐒</m:t>
                              </m:r>
                            </m:num>
                            <m:den>
                              <m:r>
                                <a:rPr lang="en-US" sz="3800" i="1">
                                  <a:effectLst/>
                                  <a:latin typeface="Cambria Math"/>
                                  <a:ea typeface="Calibri"/>
                                  <a:cs typeface="Times New Roman"/>
                                </a:rPr>
                                <m:t>4</m:t>
                              </m:r>
                              <m:r>
                                <a:rPr lang="en-US" sz="3800" i="1">
                                  <a:effectLst/>
                                  <a:latin typeface="Cambria Math"/>
                                  <a:ea typeface="Calibri"/>
                                  <a:cs typeface="Times New Roman"/>
                                </a:rPr>
                                <m:t>𝜋</m:t>
                              </m:r>
                              <m:r>
                                <a:rPr lang="en-US" sz="3800" i="1">
                                  <a:effectLst/>
                                  <a:latin typeface="Cambria Math"/>
                                  <a:ea typeface="Calibri"/>
                                  <a:cs typeface="Times New Roman"/>
                                </a:rPr>
                                <m:t>𝑅</m:t>
                              </m:r>
                            </m:den>
                          </m:f>
                        </m:e>
                      </m:nary>
                      <m:r>
                        <a:rPr lang="en-US" sz="3800" i="1">
                          <a:effectLst/>
                          <a:latin typeface="Cambria Math"/>
                          <a:ea typeface="Calibri"/>
                          <a:cs typeface="Times New Roman"/>
                        </a:rPr>
                        <m:t>        </m:t>
                      </m:r>
                      <m:r>
                        <a:rPr lang="en-US" sz="3800">
                          <a:effectLst/>
                          <a:latin typeface="Cambria Math"/>
                          <a:ea typeface="Calibri"/>
                          <a:cs typeface="Times New Roman"/>
                        </a:rPr>
                        <m:t>  </m:t>
                      </m:r>
                      <m:r>
                        <m:rPr>
                          <m:sty m:val="p"/>
                        </m:rPr>
                        <a:rPr lang="en-US" sz="3800">
                          <a:effectLst/>
                          <a:latin typeface="Cambria Math"/>
                          <a:ea typeface="Calibri"/>
                          <a:cs typeface="Times New Roman"/>
                        </a:rPr>
                        <m:t>for</m:t>
                      </m:r>
                      <m:r>
                        <a:rPr lang="en-US" sz="3800">
                          <a:effectLst/>
                          <a:latin typeface="Cambria Math"/>
                          <a:ea typeface="Calibri"/>
                          <a:cs typeface="Times New Roman"/>
                        </a:rPr>
                        <m:t> </m:t>
                      </m:r>
                      <m:r>
                        <m:rPr>
                          <m:sty m:val="p"/>
                        </m:rPr>
                        <a:rPr lang="en-US" sz="3800">
                          <a:effectLst/>
                          <a:latin typeface="Cambria Math"/>
                          <a:ea typeface="Calibri"/>
                          <a:cs typeface="Times New Roman"/>
                        </a:rPr>
                        <m:t>surface</m:t>
                      </m:r>
                      <m:r>
                        <a:rPr lang="en-US" sz="3800">
                          <a:effectLst/>
                          <a:latin typeface="Cambria Math"/>
                          <a:ea typeface="Calibri"/>
                          <a:cs typeface="Times New Roman"/>
                        </a:rPr>
                        <m:t> </m:t>
                      </m:r>
                      <m:r>
                        <m:rPr>
                          <m:sty m:val="p"/>
                        </m:rPr>
                        <a:rPr lang="en-US" sz="3800">
                          <a:effectLst/>
                          <a:latin typeface="Cambria Math"/>
                          <a:ea typeface="Calibri"/>
                          <a:cs typeface="Times New Roman"/>
                        </a:rPr>
                        <m:t>current</m:t>
                      </m:r>
                      <m:r>
                        <a:rPr lang="en-US" sz="3800">
                          <a:effectLst/>
                          <a:latin typeface="Cambria Math"/>
                          <a:ea typeface="Calibri"/>
                          <a:cs typeface="Times New Roman"/>
                        </a:rPr>
                        <m:t> </m:t>
                      </m:r>
                      <m:r>
                        <a:rPr lang="en-US" sz="3800" b="0" i="1" smtClean="0">
                          <a:effectLst/>
                          <a:latin typeface="Cambria Math"/>
                          <a:ea typeface="Calibri"/>
                          <a:cs typeface="Times New Roman"/>
                        </a:rPr>
                        <m:t>       </m:t>
                      </m:r>
                      <m:r>
                        <a:rPr lang="en-US" sz="3800" i="1">
                          <a:effectLst/>
                          <a:latin typeface="Cambria Math"/>
                          <a:ea typeface="Calibri"/>
                          <a:cs typeface="Times New Roman"/>
                        </a:rPr>
                        <m:t>(</m:t>
                      </m:r>
                      <m:r>
                        <a:rPr lang="en-US" sz="3800" i="1">
                          <a:effectLst/>
                          <a:latin typeface="Cambria Math"/>
                          <a:ea typeface="Calibri"/>
                          <a:cs typeface="Times New Roman"/>
                        </a:rPr>
                        <m:t>7</m:t>
                      </m:r>
                      <m:r>
                        <a:rPr lang="en-US" sz="3800" i="1">
                          <a:effectLst/>
                          <a:latin typeface="Cambria Math"/>
                          <a:ea typeface="Calibri"/>
                          <a:cs typeface="Times New Roman"/>
                        </a:rPr>
                        <m:t>.</m:t>
                      </m:r>
                      <m:r>
                        <a:rPr lang="en-US" sz="3800" i="1">
                          <a:effectLst/>
                          <a:latin typeface="Cambria Math"/>
                          <a:ea typeface="Calibri"/>
                          <a:cs typeface="Times New Roman"/>
                        </a:rPr>
                        <m:t>71</m:t>
                      </m:r>
                      <m:r>
                        <a:rPr lang="en-US" sz="3800" i="1">
                          <a:effectLst/>
                          <a:latin typeface="Cambria Math"/>
                          <a:ea typeface="Calibri"/>
                          <a:cs typeface="Times New Roman"/>
                        </a:rPr>
                        <m:t>)</m:t>
                      </m:r>
                    </m:oMath>
                  </m:oMathPara>
                </a14:m>
                <a:endParaRPr lang="en-US" sz="3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a:rPr lang="en-US" sz="3800" b="1" i="1">
                          <a:effectLst/>
                          <a:latin typeface="Cambria Math"/>
                          <a:ea typeface="Calibri"/>
                          <a:cs typeface="Times New Roman"/>
                        </a:rPr>
                        <m:t>𝐀</m:t>
                      </m:r>
                      <m:r>
                        <a:rPr lang="en-US" sz="3800" i="1">
                          <a:effectLst/>
                          <a:latin typeface="Cambria Math"/>
                          <a:ea typeface="Calibri"/>
                          <a:cs typeface="Times New Roman"/>
                        </a:rPr>
                        <m:t>=</m:t>
                      </m:r>
                      <m:nary>
                        <m:naryPr>
                          <m:limLoc m:val="undOvr"/>
                          <m:ctrlPr>
                            <a:rPr lang="en-US" sz="3800" i="1">
                              <a:effectLst/>
                              <a:latin typeface="Cambria Math"/>
                              <a:ea typeface="Calibri"/>
                              <a:cs typeface="Times New Roman"/>
                            </a:rPr>
                          </m:ctrlPr>
                        </m:naryPr>
                        <m:sub>
                          <m:r>
                            <a:rPr lang="en-US" sz="3800" i="1">
                              <a:effectLst/>
                              <a:latin typeface="Cambria Math"/>
                              <a:ea typeface="Calibri"/>
                              <a:cs typeface="Times New Roman"/>
                            </a:rPr>
                            <m:t>𝑣</m:t>
                          </m:r>
                        </m:sub>
                        <m:sup/>
                        <m:e>
                          <m:f>
                            <m:fPr>
                              <m:ctrlPr>
                                <a:rPr lang="en-US" sz="3800" i="1">
                                  <a:effectLst/>
                                  <a:latin typeface="Cambria Math"/>
                                  <a:ea typeface="Calibri"/>
                                  <a:cs typeface="Times New Roman"/>
                                </a:rPr>
                              </m:ctrlPr>
                            </m:fPr>
                            <m:num>
                              <m:sSub>
                                <m:sSubPr>
                                  <m:ctrlPr>
                                    <a:rPr lang="en-US" sz="3800" i="1">
                                      <a:effectLst/>
                                      <a:latin typeface="Cambria Math"/>
                                      <a:ea typeface="Calibri"/>
                                      <a:cs typeface="Times New Roman"/>
                                    </a:rPr>
                                  </m:ctrlPr>
                                </m:sSubPr>
                                <m:e>
                                  <m:r>
                                    <a:rPr lang="en-US" sz="3800" i="1">
                                      <a:effectLst/>
                                      <a:latin typeface="Cambria Math"/>
                                      <a:ea typeface="Calibri"/>
                                      <a:cs typeface="Times New Roman"/>
                                    </a:rPr>
                                    <m:t>µ</m:t>
                                  </m:r>
                                </m:e>
                                <m:sub>
                                  <m:r>
                                    <a:rPr lang="en-US" sz="3800" i="1">
                                      <a:effectLst/>
                                      <a:latin typeface="Cambria Math"/>
                                      <a:ea typeface="Calibri"/>
                                      <a:cs typeface="Times New Roman"/>
                                    </a:rPr>
                                    <m:t>0</m:t>
                                  </m:r>
                                </m:sub>
                              </m:sSub>
                              <m:r>
                                <a:rPr lang="en-US" sz="3800" i="1">
                                  <a:effectLst/>
                                  <a:latin typeface="Cambria Math"/>
                                  <a:ea typeface="Calibri"/>
                                  <a:cs typeface="Times New Roman"/>
                                </a:rPr>
                                <m:t> </m:t>
                              </m:r>
                              <m:acc>
                                <m:accPr>
                                  <m:chr m:val="⃑"/>
                                  <m:ctrlPr>
                                    <a:rPr lang="en-US" sz="3800" i="1">
                                      <a:effectLst/>
                                      <a:latin typeface="Cambria Math"/>
                                      <a:ea typeface="Calibri"/>
                                      <a:cs typeface="Times New Roman"/>
                                    </a:rPr>
                                  </m:ctrlPr>
                                </m:accPr>
                                <m:e>
                                  <m:r>
                                    <a:rPr lang="en-US" sz="3800" i="1">
                                      <a:effectLst/>
                                      <a:latin typeface="Cambria Math"/>
                                      <a:ea typeface="Calibri"/>
                                      <a:cs typeface="Times New Roman"/>
                                    </a:rPr>
                                    <m:t>𝙹</m:t>
                                  </m:r>
                                </m:e>
                              </m:acc>
                              <m:r>
                                <a:rPr lang="en-US" sz="3800" i="1">
                                  <a:effectLst/>
                                  <a:latin typeface="Cambria Math"/>
                                  <a:ea typeface="Calibri"/>
                                  <a:cs typeface="Times New Roman"/>
                                </a:rPr>
                                <m:t>𝑑𝑣</m:t>
                              </m:r>
                            </m:num>
                            <m:den>
                              <m:r>
                                <a:rPr lang="en-US" sz="3800" i="1">
                                  <a:effectLst/>
                                  <a:latin typeface="Cambria Math"/>
                                  <a:ea typeface="Calibri"/>
                                  <a:cs typeface="Times New Roman"/>
                                </a:rPr>
                                <m:t>4</m:t>
                              </m:r>
                              <m:r>
                                <a:rPr lang="en-US" sz="3800" i="1">
                                  <a:effectLst/>
                                  <a:latin typeface="Cambria Math"/>
                                  <a:ea typeface="Calibri"/>
                                  <a:cs typeface="Times New Roman"/>
                                </a:rPr>
                                <m:t>𝜋</m:t>
                              </m:r>
                              <m:r>
                                <a:rPr lang="en-US" sz="3800" i="1">
                                  <a:effectLst/>
                                  <a:latin typeface="Cambria Math"/>
                                  <a:ea typeface="Calibri"/>
                                  <a:cs typeface="Times New Roman"/>
                                </a:rPr>
                                <m:t>𝑅</m:t>
                              </m:r>
                            </m:den>
                          </m:f>
                        </m:e>
                      </m:nary>
                      <m:r>
                        <a:rPr lang="en-US" sz="3800">
                          <a:effectLst/>
                          <a:latin typeface="Cambria Math"/>
                          <a:ea typeface="Calibri"/>
                          <a:cs typeface="Times New Roman"/>
                        </a:rPr>
                        <m:t>         </m:t>
                      </m:r>
                      <m:r>
                        <a:rPr lang="en-US" sz="3800" i="1">
                          <a:effectLst/>
                          <a:latin typeface="Cambria Math"/>
                          <a:ea typeface="Calibri"/>
                          <a:cs typeface="Times New Roman"/>
                        </a:rPr>
                        <m:t>        </m:t>
                      </m:r>
                      <m:r>
                        <a:rPr lang="en-US" sz="3800">
                          <a:effectLst/>
                          <a:latin typeface="Cambria Math"/>
                          <a:ea typeface="Calibri"/>
                          <a:cs typeface="Times New Roman"/>
                        </a:rPr>
                        <m:t>  </m:t>
                      </m:r>
                      <m:r>
                        <m:rPr>
                          <m:sty m:val="p"/>
                        </m:rPr>
                        <a:rPr lang="en-US" sz="3800">
                          <a:effectLst/>
                          <a:latin typeface="Cambria Math"/>
                          <a:ea typeface="Calibri"/>
                          <a:cs typeface="Times New Roman"/>
                        </a:rPr>
                        <m:t>for</m:t>
                      </m:r>
                      <m:r>
                        <a:rPr lang="en-US" sz="3800">
                          <a:effectLst/>
                          <a:latin typeface="Cambria Math"/>
                          <a:ea typeface="Calibri"/>
                          <a:cs typeface="Times New Roman"/>
                        </a:rPr>
                        <m:t> </m:t>
                      </m:r>
                      <m:r>
                        <m:rPr>
                          <m:sty m:val="p"/>
                        </m:rPr>
                        <a:rPr lang="en-US" sz="3800">
                          <a:effectLst/>
                          <a:latin typeface="Cambria Math"/>
                          <a:ea typeface="Calibri"/>
                          <a:cs typeface="Times New Roman"/>
                        </a:rPr>
                        <m:t>volume</m:t>
                      </m:r>
                      <m:r>
                        <a:rPr lang="en-US" sz="3800">
                          <a:effectLst/>
                          <a:latin typeface="Cambria Math"/>
                          <a:ea typeface="Calibri"/>
                          <a:cs typeface="Times New Roman"/>
                        </a:rPr>
                        <m:t> </m:t>
                      </m:r>
                      <m:r>
                        <m:rPr>
                          <m:sty m:val="p"/>
                        </m:rPr>
                        <a:rPr lang="en-US" sz="3800">
                          <a:effectLst/>
                          <a:latin typeface="Cambria Math"/>
                          <a:ea typeface="Calibri"/>
                          <a:cs typeface="Times New Roman"/>
                        </a:rPr>
                        <m:t>current</m:t>
                      </m:r>
                      <m:r>
                        <a:rPr lang="en-US" sz="3800">
                          <a:effectLst/>
                          <a:latin typeface="Cambria Math"/>
                          <a:ea typeface="Calibri"/>
                          <a:cs typeface="Times New Roman"/>
                        </a:rPr>
                        <m:t> </m:t>
                      </m:r>
                      <m:r>
                        <a:rPr lang="en-US" sz="3800" b="0" i="1" smtClean="0">
                          <a:effectLst/>
                          <a:latin typeface="Cambria Math"/>
                          <a:ea typeface="Calibri"/>
                          <a:cs typeface="Times New Roman"/>
                        </a:rPr>
                        <m:t>       </m:t>
                      </m:r>
                      <m:r>
                        <a:rPr lang="en-US" sz="3800" i="1">
                          <a:effectLst/>
                          <a:latin typeface="Cambria Math"/>
                          <a:ea typeface="Calibri"/>
                          <a:cs typeface="Times New Roman"/>
                        </a:rPr>
                        <m:t>(</m:t>
                      </m:r>
                      <m:r>
                        <a:rPr lang="en-US" sz="3800" i="1">
                          <a:effectLst/>
                          <a:latin typeface="Cambria Math"/>
                          <a:ea typeface="Calibri"/>
                          <a:cs typeface="Times New Roman"/>
                        </a:rPr>
                        <m:t>7</m:t>
                      </m:r>
                      <m:r>
                        <a:rPr lang="en-US" sz="3800" i="1">
                          <a:effectLst/>
                          <a:latin typeface="Cambria Math"/>
                          <a:ea typeface="Calibri"/>
                          <a:cs typeface="Times New Roman"/>
                        </a:rPr>
                        <m:t>.</m:t>
                      </m:r>
                      <m:r>
                        <a:rPr lang="en-US" sz="3800" i="1">
                          <a:effectLst/>
                          <a:latin typeface="Cambria Math"/>
                          <a:ea typeface="Calibri"/>
                          <a:cs typeface="Times New Roman"/>
                        </a:rPr>
                        <m:t>72</m:t>
                      </m:r>
                      <m:r>
                        <a:rPr lang="en-US" sz="3800" i="1">
                          <a:effectLst/>
                          <a:latin typeface="Cambria Math"/>
                          <a:ea typeface="Calibri"/>
                          <a:cs typeface="Times New Roman"/>
                        </a:rPr>
                        <m:t>)</m:t>
                      </m:r>
                    </m:oMath>
                  </m:oMathPara>
                </a14:m>
                <a:endParaRPr lang="en-US" sz="3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733"/>
                </a:stretch>
              </a:blipFill>
            </p:spPr>
            <p:txBody>
              <a:bodyPr/>
              <a:lstStyle/>
              <a:p>
                <a:r>
                  <a:rPr lang="ar-IQ">
                    <a:noFill/>
                  </a:rPr>
                  <a:t> </a:t>
                </a:r>
              </a:p>
            </p:txBody>
          </p:sp>
        </mc:Fallback>
      </mc:AlternateContent>
    </p:spTree>
    <p:extLst>
      <p:ext uri="{BB962C8B-B14F-4D97-AF65-F5344CB8AC3E}">
        <p14:creationId xmlns:p14="http://schemas.microsoft.com/office/powerpoint/2010/main" val="3944033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algn="just" rtl="0">
                  <a:lnSpc>
                    <a:spcPct val="150000"/>
                  </a:lnSpc>
                  <a:spcAft>
                    <a:spcPts val="0"/>
                  </a:spcAft>
                </a:pPr>
                <a:r>
                  <a:rPr lang="en-US" dirty="0" smtClean="0">
                    <a:latin typeface="Times New Roman"/>
                    <a:ea typeface="Calibri"/>
                    <a:cs typeface="Arial"/>
                  </a:rPr>
                  <a:t>we can obtain equations (7.70) to (7.72) from equations (7.6) to (7.8). And, we can derive equation (7.70) from equation (7.6) in conjunction with equation (7.68). To do this, we write equation (7.6) as</a:t>
                </a:r>
                <a:endParaRPr lang="en-US" sz="2800" dirty="0">
                  <a:ea typeface="Calibri"/>
                  <a:cs typeface="Arial"/>
                </a:endParaRPr>
              </a:p>
              <a:p>
                <a:pPr marL="0" indent="0" algn="just" rtl="0">
                  <a:lnSpc>
                    <a:spcPct val="120000"/>
                  </a:lnSpc>
                  <a:spcBef>
                    <a:spcPts val="1200"/>
                  </a:spcBef>
                  <a:spcAft>
                    <a:spcPts val="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𝐁</m:t>
                      </m:r>
                      <m:r>
                        <a:rPr lang="en-US">
                          <a:effectLst/>
                          <a:latin typeface="Cambria Math"/>
                          <a:ea typeface="Calibri"/>
                          <a:cs typeface="Times New Roman"/>
                        </a:rPr>
                        <m:t>=</m:t>
                      </m:r>
                      <m:f>
                        <m:fPr>
                          <m:ctrlPr>
                            <a:rPr lang="en-US" i="1">
                              <a:effectLst/>
                              <a:latin typeface="Cambria Math"/>
                              <a:ea typeface="Calibri"/>
                              <a:cs typeface="Times New Roman"/>
                            </a:rPr>
                          </m:ctrlPr>
                        </m:fPr>
                        <m:num>
                          <m:sSub>
                            <m:sSubPr>
                              <m:ctrlPr>
                                <a:rPr lang="en-US" i="1">
                                  <a:effectLst/>
                                  <a:latin typeface="Cambria Math"/>
                                  <a:ea typeface="Calibri"/>
                                  <a:cs typeface="Times New Roman"/>
                                </a:rPr>
                              </m:ctrlPr>
                            </m:sSubPr>
                            <m:e>
                              <m:r>
                                <a:rPr lang="en-US">
                                  <a:effectLst/>
                                  <a:latin typeface="Cambria Math"/>
                                  <a:ea typeface="Calibri"/>
                                  <a:cs typeface="Times New Roman"/>
                                </a:rPr>
                                <m:t>µ</m:t>
                              </m:r>
                            </m:e>
                            <m:sub>
                              <m:r>
                                <a:rPr lang="en-US">
                                  <a:effectLst/>
                                  <a:latin typeface="Cambria Math"/>
                                  <a:ea typeface="Calibri"/>
                                  <a:cs typeface="Times New Roman"/>
                                </a:rPr>
                                <m:t>0</m:t>
                              </m:r>
                            </m:sub>
                          </m:sSub>
                        </m:num>
                        <m:den>
                          <m:r>
                            <a:rPr lang="en-US">
                              <a:effectLst/>
                              <a:latin typeface="Cambria Math"/>
                              <a:ea typeface="Calibri"/>
                              <a:cs typeface="Times New Roman"/>
                            </a:rPr>
                            <m:t>4</m:t>
                          </m:r>
                          <m:r>
                            <m:rPr>
                              <m:sty m:val="p"/>
                            </m:rPr>
                            <a:rPr lang="en-US">
                              <a:effectLst/>
                              <a:latin typeface="Cambria Math"/>
                              <a:ea typeface="Calibri"/>
                              <a:cs typeface="Times New Roman"/>
                            </a:rPr>
                            <m:t>π</m:t>
                          </m:r>
                        </m:den>
                      </m:f>
                      <m:nary>
                        <m:naryPr>
                          <m:limLoc m:val="undOvr"/>
                          <m:ctrlPr>
                            <a:rPr lang="en-US" i="1">
                              <a:effectLst/>
                              <a:latin typeface="Cambria Math"/>
                              <a:ea typeface="Calibri"/>
                              <a:cs typeface="Times New Roman"/>
                            </a:rPr>
                          </m:ctrlPr>
                        </m:naryPr>
                        <m:sub>
                          <m:r>
                            <m:rPr>
                              <m:sty m:val="p"/>
                            </m:rPr>
                            <a:rPr lang="en-US">
                              <a:effectLst/>
                              <a:latin typeface="Cambria Math"/>
                              <a:ea typeface="Calibri"/>
                              <a:cs typeface="Times New Roman"/>
                            </a:rPr>
                            <m:t>L</m:t>
                          </m:r>
                        </m:sub>
                        <m:sup/>
                        <m:e>
                          <m:f>
                            <m:fPr>
                              <m:ctrlPr>
                                <a:rPr lang="en-US" i="1">
                                  <a:effectLst/>
                                  <a:latin typeface="Cambria Math"/>
                                  <a:ea typeface="Calibri"/>
                                  <a:cs typeface="Times New Roman"/>
                                </a:rPr>
                              </m:ctrlPr>
                            </m:fPr>
                            <m:num>
                              <m:r>
                                <a:rPr lang="en-US" b="1" i="1">
                                  <a:effectLst/>
                                  <a:latin typeface="Cambria Math"/>
                                  <a:ea typeface="Calibri"/>
                                  <a:cs typeface="Times New Roman"/>
                                </a:rPr>
                                <m:t>𝑰𝒅𝑳</m:t>
                              </m:r>
                              <m:r>
                                <a:rPr lang="en-US" i="1">
                                  <a:effectLst/>
                                  <a:latin typeface="Cambria Math"/>
                                  <a:ea typeface="Calibri"/>
                                  <a:cs typeface="Times New Roman"/>
                                </a:rPr>
                                <m:t>×</m:t>
                              </m:r>
                              <m:r>
                                <a:rPr lang="en-US" b="1" i="1">
                                  <a:effectLst/>
                                  <a:latin typeface="Cambria Math"/>
                                  <a:ea typeface="Calibri"/>
                                  <a:cs typeface="Times New Roman"/>
                                </a:rPr>
                                <m:t>𝐑</m:t>
                              </m:r>
                            </m:num>
                            <m:den>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R</m:t>
                                  </m:r>
                                </m:e>
                                <m:sup>
                                  <m:r>
                                    <a:rPr lang="en-US" i="1">
                                      <a:effectLst/>
                                      <a:latin typeface="Cambria Math"/>
                                      <a:ea typeface="Calibri"/>
                                      <a:cs typeface="Times New Roman"/>
                                    </a:rPr>
                                    <m:t>3</m:t>
                                  </m:r>
                                </m:sup>
                              </m:sSup>
                            </m:den>
                          </m:f>
                        </m:e>
                      </m:nary>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73</m:t>
                      </m:r>
                      <m:r>
                        <a:rPr lang="en-US" i="1">
                          <a:effectLst/>
                          <a:latin typeface="Cambria Math"/>
                          <a:ea typeface="Calibri"/>
                          <a:cs typeface="Times New Roman"/>
                        </a:rPr>
                        <m:t>)</m:t>
                      </m:r>
                    </m:oMath>
                  </m:oMathPara>
                </a14:m>
                <a:endParaRPr lang="en-US" sz="2800" dirty="0">
                  <a:ea typeface="Calibri"/>
                  <a:cs typeface="Arial"/>
                </a:endParaRPr>
              </a:p>
              <a:p>
                <a:pPr algn="just" rtl="0">
                  <a:lnSpc>
                    <a:spcPct val="150000"/>
                  </a:lnSpc>
                  <a:spcAft>
                    <a:spcPts val="0"/>
                  </a:spcAft>
                </a:pPr>
                <a:r>
                  <a:rPr lang="en-US" dirty="0">
                    <a:effectLst/>
                    <a:latin typeface="Times New Roman"/>
                    <a:ea typeface="Calibri"/>
                    <a:cs typeface="Arial"/>
                  </a:rPr>
                  <a:t>where </a:t>
                </a:r>
                <a14:m>
                  <m:oMath xmlns:m="http://schemas.openxmlformats.org/officeDocument/2006/math">
                    <m:r>
                      <a:rPr lang="en-US" b="1" i="1">
                        <a:effectLst/>
                        <a:latin typeface="Cambria Math"/>
                        <a:ea typeface="Calibri"/>
                        <a:cs typeface="Times New Roman"/>
                      </a:rPr>
                      <m:t>𝐑</m:t>
                    </m:r>
                  </m:oMath>
                </a14:m>
                <a:r>
                  <a:rPr lang="en-US" dirty="0">
                    <a:effectLst/>
                    <a:latin typeface="Times New Roman"/>
                    <a:ea typeface="Calibri"/>
                    <a:cs typeface="Arial"/>
                  </a:rPr>
                  <a:t> is the distance vector from the line element </a:t>
                </a:r>
                <a14:m>
                  <m:oMath xmlns:m="http://schemas.openxmlformats.org/officeDocument/2006/math">
                    <m:r>
                      <a:rPr lang="en-US" b="1" i="1">
                        <a:effectLst/>
                        <a:latin typeface="Cambria Math"/>
                        <a:ea typeface="Calibri"/>
                        <a:cs typeface="Times New Roman"/>
                      </a:rPr>
                      <m:t>𝒅𝑳</m:t>
                    </m:r>
                  </m:oMath>
                </a14:m>
                <a:r>
                  <a:rPr lang="en-US" dirty="0">
                    <a:effectLst/>
                    <a:latin typeface="Times New Roman"/>
                    <a:ea typeface="Calibri"/>
                    <a:cs typeface="Arial"/>
                  </a:rPr>
                  <a:t> at the source point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𝑥</m:t>
                        </m:r>
                      </m:e>
                      <m:sub>
                        <m:r>
                          <a:rPr lang="en-US" i="1">
                            <a:effectLst/>
                            <a:latin typeface="Cambria Math"/>
                            <a:ea typeface="Calibri"/>
                            <a:cs typeface="Times New Roman"/>
                          </a:rPr>
                          <m:t>1</m:t>
                        </m:r>
                      </m:sub>
                    </m:sSub>
                  </m:oMath>
                </a14:m>
                <a:r>
                  <a:rPr lang="en-US" dirty="0">
                    <a:effectLst/>
                    <a:latin typeface="Times New Roman"/>
                    <a:ea typeface="Calibri"/>
                    <a:cs typeface="Arial"/>
                  </a:rPr>
                  <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𝑦</m:t>
                        </m:r>
                      </m:e>
                      <m:sub>
                        <m:r>
                          <a:rPr lang="en-US" i="1">
                            <a:effectLst/>
                            <a:latin typeface="Cambria Math"/>
                            <a:ea typeface="Calibri"/>
                            <a:cs typeface="Times New Roman"/>
                          </a:rPr>
                          <m:t>1</m:t>
                        </m:r>
                      </m:sub>
                    </m:sSub>
                  </m:oMath>
                </a14:m>
                <a:r>
                  <a:rPr lang="en-US" dirty="0">
                    <a:effectLst/>
                    <a:latin typeface="Times New Roman"/>
                    <a:ea typeface="Calibri"/>
                    <a:cs typeface="Arial"/>
                  </a:rPr>
                  <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𝑧</m:t>
                        </m:r>
                      </m:e>
                      <m:sub>
                        <m:r>
                          <a:rPr lang="en-US" i="1">
                            <a:effectLst/>
                            <a:latin typeface="Cambria Math"/>
                            <a:ea typeface="Calibri"/>
                            <a:cs typeface="Times New Roman"/>
                          </a:rPr>
                          <m:t>1</m:t>
                        </m:r>
                      </m:sub>
                    </m:sSub>
                  </m:oMath>
                </a14:m>
                <a:r>
                  <a:rPr lang="en-US" dirty="0">
                    <a:effectLst/>
                    <a:latin typeface="Times New Roman"/>
                    <a:ea typeface="Calibri"/>
                    <a:cs typeface="Arial"/>
                  </a:rPr>
                  <a:t>) to </a:t>
                </a:r>
                <a:r>
                  <a:rPr lang="en-US" dirty="0" smtClean="0">
                    <a:effectLst/>
                    <a:latin typeface="Times New Roman"/>
                    <a:ea typeface="Calibri"/>
                    <a:cs typeface="Arial"/>
                  </a:rPr>
                  <a:t>the</a:t>
                </a:r>
                <a:r>
                  <a:rPr lang="en-US" sz="2800" dirty="0" smtClean="0">
                    <a:ea typeface="Calibri"/>
                    <a:cs typeface="Arial"/>
                  </a:rPr>
                  <a:t> </a:t>
                </a:r>
                <a:r>
                  <a:rPr lang="en-US" dirty="0" smtClean="0">
                    <a:effectLst/>
                    <a:latin typeface="Times New Roman"/>
                    <a:ea typeface="Calibri"/>
                    <a:cs typeface="Arial"/>
                  </a:rPr>
                  <a:t>field </a:t>
                </a:r>
                <a:r>
                  <a:rPr lang="en-US" dirty="0">
                    <a:effectLst/>
                    <a:latin typeface="Times New Roman"/>
                    <a:ea typeface="Calibri"/>
                    <a:cs typeface="Arial"/>
                  </a:rPr>
                  <a:t>point (</a:t>
                </a:r>
                <a14:m>
                  <m:oMath xmlns:m="http://schemas.openxmlformats.org/officeDocument/2006/math">
                    <m:r>
                      <a:rPr lang="en-US" i="1">
                        <a:effectLst/>
                        <a:latin typeface="Cambria Math"/>
                        <a:ea typeface="Calibri"/>
                        <a:cs typeface="Times New Roman"/>
                      </a:rPr>
                      <m:t>𝑥</m:t>
                    </m:r>
                  </m:oMath>
                </a14:m>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𝑦</m:t>
                    </m:r>
                  </m:oMath>
                </a14:m>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𝑧</m:t>
                    </m:r>
                  </m:oMath>
                </a14:m>
                <a:r>
                  <a:rPr lang="en-US" dirty="0">
                    <a:effectLst/>
                    <a:latin typeface="Times New Roman"/>
                    <a:ea typeface="Calibri"/>
                    <a:cs typeface="Arial"/>
                  </a:rPr>
                  <a:t>) </a:t>
                </a:r>
                <a:r>
                  <a:rPr lang="en-US" dirty="0" smtClean="0">
                    <a:effectLst/>
                    <a:latin typeface="Times New Roman"/>
                    <a:ea typeface="Calibri"/>
                    <a:cs typeface="Arial"/>
                  </a:rPr>
                  <a:t>Figure </a:t>
                </a:r>
                <a:r>
                  <a:rPr lang="en-US" dirty="0">
                    <a:effectLst/>
                    <a:latin typeface="Times New Roman"/>
                    <a:ea typeface="Calibri"/>
                    <a:cs typeface="Arial"/>
                  </a:rPr>
                  <a:t>(</a:t>
                </a:r>
                <a:r>
                  <a:rPr lang="en-US" dirty="0">
                    <a:solidFill>
                      <a:srgbClr val="FF0000"/>
                    </a:solidFill>
                    <a:effectLst/>
                    <a:latin typeface="Times New Roman"/>
                    <a:ea typeface="Calibri"/>
                    <a:cs typeface="Arial"/>
                  </a:rPr>
                  <a:t>7.22</a:t>
                </a:r>
                <a:r>
                  <a:rPr lang="en-US" dirty="0">
                    <a:effectLst/>
                    <a:latin typeface="Times New Roman"/>
                    <a:ea typeface="Calibri"/>
                    <a:cs typeface="Arial"/>
                  </a:rPr>
                  <a:t>) and </a:t>
                </a:r>
                <a14:m>
                  <m:oMath xmlns:m="http://schemas.openxmlformats.org/officeDocument/2006/math">
                    <m:r>
                      <a:rPr lang="en-US" i="1">
                        <a:effectLst/>
                        <a:latin typeface="Cambria Math"/>
                        <a:ea typeface="Calibri"/>
                        <a:cs typeface="Times New Roman"/>
                      </a:rPr>
                      <m:t>𝑅</m:t>
                    </m:r>
                    <m:r>
                      <a:rPr lang="en-US" i="1">
                        <a:effectLst/>
                        <a:latin typeface="Cambria Math"/>
                        <a:ea typeface="Calibri"/>
                        <a:cs typeface="Times New Roman"/>
                      </a:rPr>
                      <m:t>=</m:t>
                    </m:r>
                    <m:d>
                      <m:dPr>
                        <m:begChr m:val="|"/>
                        <m:endChr m:val="|"/>
                        <m:ctrlPr>
                          <a:rPr lang="en-US" i="1">
                            <a:effectLst/>
                            <a:latin typeface="Cambria Math"/>
                            <a:ea typeface="Calibri"/>
                            <a:cs typeface="Times New Roman"/>
                          </a:rPr>
                        </m:ctrlPr>
                      </m:dPr>
                      <m:e>
                        <m:r>
                          <a:rPr lang="en-US" b="1" i="1">
                            <a:effectLst/>
                            <a:latin typeface="Cambria Math"/>
                            <a:ea typeface="Calibri"/>
                            <a:cs typeface="Times New Roman"/>
                          </a:rPr>
                          <m:t>𝐑</m:t>
                        </m:r>
                      </m:e>
                    </m:d>
                  </m:oMath>
                </a14:m>
                <a:r>
                  <a:rPr lang="en-US" dirty="0">
                    <a:effectLst/>
                    <a:latin typeface="Times New Roman"/>
                    <a:ea typeface="Calibri"/>
                    <a:cs typeface="Arial"/>
                  </a:rPr>
                  <a:t>, that is,</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𝑅</m:t>
                      </m:r>
                      <m:r>
                        <a:rPr lang="en-US" i="1">
                          <a:effectLst/>
                          <a:latin typeface="Cambria Math"/>
                          <a:ea typeface="Calibri"/>
                          <a:cs typeface="Times New Roman"/>
                        </a:rPr>
                        <m:t>=</m:t>
                      </m:r>
                      <m:d>
                        <m:dPr>
                          <m:begChr m:val="|"/>
                          <m:endChr m:val="|"/>
                          <m:ctrlPr>
                            <a:rPr lang="en-US" i="1">
                              <a:effectLst/>
                              <a:latin typeface="Cambria Math"/>
                              <a:ea typeface="Calibri"/>
                              <a:cs typeface="Times New Roman"/>
                            </a:rPr>
                          </m:ctrlPr>
                        </m:dPr>
                        <m:e>
                          <m:sSub>
                            <m:sSubPr>
                              <m:ctrlPr>
                                <a:rPr lang="en-US" i="1">
                                  <a:effectLst/>
                                  <a:latin typeface="Cambria Math"/>
                                  <a:ea typeface="Calibri"/>
                                  <a:cs typeface="Times New Roman"/>
                                </a:rPr>
                              </m:ctrlPr>
                            </m:sSubPr>
                            <m:e>
                              <m:r>
                                <a:rPr lang="en-US" b="1" i="1">
                                  <a:effectLst/>
                                  <a:latin typeface="Cambria Math"/>
                                  <a:ea typeface="Calibri"/>
                                  <a:cs typeface="Times New Roman"/>
                                </a:rPr>
                                <m:t>𝐫</m:t>
                              </m:r>
                            </m:e>
                            <m:sub>
                              <m:r>
                                <a:rPr lang="en-US" i="1">
                                  <a:effectLst/>
                                  <a:latin typeface="Cambria Math"/>
                                  <a:ea typeface="Calibri"/>
                                  <a:cs typeface="Times New Roman"/>
                                </a:rPr>
                                <m:t>1</m:t>
                              </m:r>
                            </m:sub>
                          </m:sSub>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b="1" i="1">
                                  <a:effectLst/>
                                  <a:latin typeface="Cambria Math"/>
                                  <a:ea typeface="Calibri"/>
                                  <a:cs typeface="Times New Roman"/>
                                </a:rPr>
                                <m:t>𝐫</m:t>
                              </m:r>
                            </m:e>
                            <m:sub>
                              <m:r>
                                <a:rPr lang="en-US" i="1">
                                  <a:effectLst/>
                                  <a:latin typeface="Cambria Math"/>
                                  <a:ea typeface="Calibri"/>
                                  <a:cs typeface="Times New Roman"/>
                                </a:rPr>
                                <m:t>2</m:t>
                              </m:r>
                            </m:sub>
                          </m:sSub>
                        </m:e>
                      </m:d>
                      <m:r>
                        <a:rPr lang="en-US" i="1">
                          <a:effectLst/>
                          <a:latin typeface="Cambria Math"/>
                          <a:ea typeface="Calibri"/>
                          <a:cs typeface="Times New Roman"/>
                        </a:rPr>
                        <m:t>=</m:t>
                      </m:r>
                      <m:sSup>
                        <m:sSupPr>
                          <m:ctrlPr>
                            <a:rPr lang="en-US" i="1">
                              <a:effectLst/>
                              <a:latin typeface="Cambria Math"/>
                              <a:ea typeface="Calibri"/>
                              <a:cs typeface="Times New Roman"/>
                            </a:rPr>
                          </m:ctrlPr>
                        </m:sSupPr>
                        <m:e>
                          <m:d>
                            <m:dPr>
                              <m:begChr m:val="["/>
                              <m:endChr m:val="]"/>
                              <m:ctrlPr>
                                <a:rPr lang="en-US" i="1">
                                  <a:effectLst/>
                                  <a:latin typeface="Cambria Math"/>
                                  <a:ea typeface="Calibri"/>
                                  <a:cs typeface="Times New Roman"/>
                                </a:rPr>
                              </m:ctrlPr>
                            </m:dPr>
                            <m:e>
                              <m:d>
                                <m:dPr>
                                  <m:ctrlPr>
                                    <a:rPr lang="en-US" i="1">
                                      <a:effectLst/>
                                      <a:latin typeface="Cambria Math"/>
                                      <a:ea typeface="Calibri"/>
                                      <a:cs typeface="Times New Roman"/>
                                    </a:rPr>
                                  </m:ctrlPr>
                                </m:dPr>
                                <m:e>
                                  <m:r>
                                    <a:rPr lang="en-US" i="1">
                                      <a:effectLst/>
                                      <a:latin typeface="Cambria Math"/>
                                      <a:ea typeface="Calibri"/>
                                      <a:cs typeface="Times New Roman"/>
                                    </a:rPr>
                                    <m:t>𝑥</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𝑥</m:t>
                                      </m:r>
                                    </m:e>
                                    <m:sub>
                                      <m:r>
                                        <a:rPr lang="en-US" i="1">
                                          <a:effectLst/>
                                          <a:latin typeface="Cambria Math"/>
                                          <a:ea typeface="Calibri"/>
                                          <a:cs typeface="Times New Roman"/>
                                        </a:rPr>
                                        <m:t>1</m:t>
                                      </m:r>
                                    </m:sub>
                                  </m:sSub>
                                </m:e>
                              </m:d>
                              <m:r>
                                <a:rPr lang="en-US" i="1">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𝑦</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𝑦</m:t>
                                      </m:r>
                                    </m:e>
                                    <m:sub>
                                      <m:r>
                                        <a:rPr lang="en-US" i="1">
                                          <a:effectLst/>
                                          <a:latin typeface="Cambria Math"/>
                                          <a:ea typeface="Calibri"/>
                                          <a:cs typeface="Times New Roman"/>
                                        </a:rPr>
                                        <m:t>1</m:t>
                                      </m:r>
                                    </m:sub>
                                  </m:sSub>
                                </m:e>
                              </m:d>
                              <m:r>
                                <a:rPr lang="en-US" i="1">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𝑧</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𝑧</m:t>
                                      </m:r>
                                    </m:e>
                                    <m:sub>
                                      <m:r>
                                        <a:rPr lang="en-US" i="1">
                                          <a:effectLst/>
                                          <a:latin typeface="Cambria Math"/>
                                          <a:ea typeface="Calibri"/>
                                          <a:cs typeface="Times New Roman"/>
                                        </a:rPr>
                                        <m:t>1</m:t>
                                      </m:r>
                                    </m:sub>
                                  </m:sSub>
                                </m:e>
                              </m:d>
                            </m:e>
                          </m:d>
                        </m:e>
                        <m:sup>
                          <m:r>
                            <a:rPr lang="en-US" i="1">
                              <a:effectLst/>
                              <a:latin typeface="Cambria Math"/>
                              <a:ea typeface="Calibri"/>
                              <a:cs typeface="Times New Roman"/>
                            </a:rPr>
                            <m:t>1</m:t>
                          </m:r>
                          <m:r>
                            <a:rPr lang="en-US" i="1">
                              <a:effectLst/>
                              <a:latin typeface="Cambria Math"/>
                              <a:ea typeface="Calibri"/>
                              <a:cs typeface="Times New Roman"/>
                            </a:rPr>
                            <m:t>/</m:t>
                          </m:r>
                          <m:r>
                            <a:rPr lang="en-US" i="1">
                              <a:effectLst/>
                              <a:latin typeface="Cambria Math"/>
                              <a:ea typeface="Calibri"/>
                              <a:cs typeface="Times New Roman"/>
                            </a:rPr>
                            <m:t>2</m:t>
                          </m:r>
                        </m:sup>
                      </m:sSup>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Hence,</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𝑅</m:t>
                              </m:r>
                            </m:den>
                          </m:f>
                        </m:e>
                      </m:d>
                      <m:r>
                        <a:rPr lang="en-US" i="1">
                          <a:effectLst/>
                          <a:latin typeface="Cambria Math"/>
                          <a:ea typeface="Calibri"/>
                          <a:cs typeface="Times New Roman"/>
                        </a:rPr>
                        <m:t>=−</m:t>
                      </m:r>
                      <m:f>
                        <m:fPr>
                          <m:ctrlPr>
                            <a:rPr lang="en-US" i="1">
                              <a:effectLst/>
                              <a:latin typeface="Cambria Math"/>
                              <a:ea typeface="Calibri"/>
                              <a:cs typeface="Times New Roman"/>
                            </a:rPr>
                          </m:ctrlPr>
                        </m:fPr>
                        <m:num>
                          <m:d>
                            <m:dPr>
                              <m:ctrlPr>
                                <a:rPr lang="en-US" i="1">
                                  <a:effectLst/>
                                  <a:latin typeface="Cambria Math"/>
                                  <a:ea typeface="Calibri"/>
                                  <a:cs typeface="Times New Roman"/>
                                </a:rPr>
                              </m:ctrlPr>
                            </m:dPr>
                            <m:e>
                              <m:r>
                                <a:rPr lang="en-US" i="1">
                                  <a:effectLst/>
                                  <a:latin typeface="Cambria Math"/>
                                  <a:ea typeface="Calibri"/>
                                  <a:cs typeface="Times New Roman"/>
                                </a:rPr>
                                <m:t>𝑥</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𝑥</m:t>
                                  </m:r>
                                </m:e>
                                <m:sub>
                                  <m:r>
                                    <a:rPr lang="en-US" i="1">
                                      <a:effectLst/>
                                      <a:latin typeface="Cambria Math"/>
                                      <a:ea typeface="Calibri"/>
                                      <a:cs typeface="Times New Roman"/>
                                    </a:rPr>
                                    <m:t>1</m:t>
                                  </m:r>
                                </m:sub>
                              </m:sSub>
                            </m:e>
                          </m:d>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𝑥</m:t>
                              </m:r>
                            </m:sub>
                          </m:sSub>
                          <m:r>
                            <a:rPr lang="en-US" i="1">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𝑦</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𝑦</m:t>
                                  </m:r>
                                </m:e>
                                <m:sub>
                                  <m:r>
                                    <a:rPr lang="en-US" i="1">
                                      <a:effectLst/>
                                      <a:latin typeface="Cambria Math"/>
                                      <a:ea typeface="Calibri"/>
                                      <a:cs typeface="Times New Roman"/>
                                    </a:rPr>
                                    <m:t>1</m:t>
                                  </m:r>
                                </m:sub>
                              </m:sSub>
                            </m:e>
                          </m:d>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𝑦</m:t>
                              </m:r>
                            </m:sub>
                          </m:sSub>
                          <m:r>
                            <a:rPr lang="en-US" i="1">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𝑧</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𝑧</m:t>
                                  </m:r>
                                </m:e>
                                <m:sub>
                                  <m:r>
                                    <a:rPr lang="en-US" i="1">
                                      <a:effectLst/>
                                      <a:latin typeface="Cambria Math"/>
                                      <a:ea typeface="Calibri"/>
                                      <a:cs typeface="Times New Roman"/>
                                    </a:rPr>
                                    <m:t>1</m:t>
                                  </m:r>
                                </m:sub>
                              </m:sSub>
                            </m:e>
                          </m:d>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𝑧</m:t>
                              </m:r>
                            </m:sub>
                          </m:sSub>
                        </m:num>
                        <m:den>
                          <m:sSup>
                            <m:sSupPr>
                              <m:ctrlPr>
                                <a:rPr lang="en-US" i="1">
                                  <a:effectLst/>
                                  <a:latin typeface="Cambria Math"/>
                                  <a:ea typeface="Calibri"/>
                                  <a:cs typeface="Times New Roman"/>
                                </a:rPr>
                              </m:ctrlPr>
                            </m:sSupPr>
                            <m:e>
                              <m:d>
                                <m:dPr>
                                  <m:begChr m:val="["/>
                                  <m:endChr m:val="]"/>
                                  <m:ctrlPr>
                                    <a:rPr lang="en-US" i="1">
                                      <a:effectLst/>
                                      <a:latin typeface="Cambria Math"/>
                                      <a:ea typeface="Calibri"/>
                                      <a:cs typeface="Times New Roman"/>
                                    </a:rPr>
                                  </m:ctrlPr>
                                </m:dPr>
                                <m:e>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𝑥</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𝑥</m:t>
                                              </m:r>
                                            </m:e>
                                            <m:sub>
                                              <m:r>
                                                <a:rPr lang="en-US" i="1">
                                                  <a:effectLst/>
                                                  <a:latin typeface="Cambria Math"/>
                                                  <a:ea typeface="Calibri"/>
                                                  <a:cs typeface="Times New Roman"/>
                                                </a:rPr>
                                                <m:t>1</m:t>
                                              </m:r>
                                            </m:sub>
                                          </m:sSub>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𝑦</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𝑦</m:t>
                                              </m:r>
                                            </m:e>
                                            <m:sub>
                                              <m:r>
                                                <a:rPr lang="en-US" i="1">
                                                  <a:effectLst/>
                                                  <a:latin typeface="Cambria Math"/>
                                                  <a:ea typeface="Calibri"/>
                                                  <a:cs typeface="Times New Roman"/>
                                                </a:rPr>
                                                <m:t>1</m:t>
                                              </m:r>
                                            </m:sub>
                                          </m:sSub>
                                        </m:e>
                                      </m:d>
                                    </m:e>
                                    <m:sup>
                                      <m:r>
                                        <a:rPr lang="en-US" i="1">
                                          <a:effectLst/>
                                          <a:latin typeface="Cambria Math"/>
                                          <a:ea typeface="Calibri"/>
                                          <a:cs typeface="Times New Roman"/>
                                        </a:rPr>
                                        <m:t>2</m:t>
                                      </m:r>
                                    </m:sup>
                                  </m:sSup>
                                  <m:r>
                                    <a:rPr lang="en-US" i="1">
                                      <a:effectLst/>
                                      <a:latin typeface="Cambria Math"/>
                                      <a:ea typeface="Calibri"/>
                                      <a:cs typeface="Times New Roman"/>
                                    </a:rPr>
                                    <m:t>+</m:t>
                                  </m:r>
                                  <m:sSup>
                                    <m:sSupPr>
                                      <m:ctrlPr>
                                        <a:rPr lang="en-US" i="1">
                                          <a:effectLst/>
                                          <a:latin typeface="Cambria Math"/>
                                          <a:ea typeface="Calibri"/>
                                          <a:cs typeface="Times New Roman"/>
                                        </a:rPr>
                                      </m:ctrlPr>
                                    </m:sSupPr>
                                    <m:e>
                                      <m:d>
                                        <m:dPr>
                                          <m:ctrlPr>
                                            <a:rPr lang="en-US" i="1">
                                              <a:effectLst/>
                                              <a:latin typeface="Cambria Math"/>
                                              <a:ea typeface="Calibri"/>
                                              <a:cs typeface="Times New Roman"/>
                                            </a:rPr>
                                          </m:ctrlPr>
                                        </m:dPr>
                                        <m:e>
                                          <m:r>
                                            <a:rPr lang="en-US" i="1">
                                              <a:effectLst/>
                                              <a:latin typeface="Cambria Math"/>
                                              <a:ea typeface="Calibri"/>
                                              <a:cs typeface="Times New Roman"/>
                                            </a:rPr>
                                            <m:t>𝑧</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𝑧</m:t>
                                              </m:r>
                                            </m:e>
                                            <m:sub>
                                              <m:r>
                                                <a:rPr lang="en-US" i="1">
                                                  <a:effectLst/>
                                                  <a:latin typeface="Cambria Math"/>
                                                  <a:ea typeface="Calibri"/>
                                                  <a:cs typeface="Times New Roman"/>
                                                </a:rPr>
                                                <m:t>1</m:t>
                                              </m:r>
                                            </m:sub>
                                          </m:sSub>
                                        </m:e>
                                      </m:d>
                                    </m:e>
                                    <m:sup>
                                      <m:r>
                                        <a:rPr lang="en-US" i="1">
                                          <a:effectLst/>
                                          <a:latin typeface="Cambria Math"/>
                                          <a:ea typeface="Calibri"/>
                                          <a:cs typeface="Times New Roman"/>
                                        </a:rPr>
                                        <m:t>2</m:t>
                                      </m:r>
                                    </m:sup>
                                  </m:sSup>
                                </m:e>
                              </m:d>
                            </m:e>
                            <m:sup>
                              <m:f>
                                <m:fPr>
                                  <m:ctrlPr>
                                    <a:rPr lang="en-US" i="1">
                                      <a:effectLst/>
                                      <a:latin typeface="Cambria Math"/>
                                      <a:ea typeface="Calibri"/>
                                      <a:cs typeface="Times New Roman"/>
                                    </a:rPr>
                                  </m:ctrlPr>
                                </m:fPr>
                                <m:num>
                                  <m:r>
                                    <a:rPr lang="en-US" i="1">
                                      <a:effectLst/>
                                      <a:latin typeface="Cambria Math"/>
                                      <a:ea typeface="Calibri"/>
                                      <a:cs typeface="Times New Roman"/>
                                    </a:rPr>
                                    <m:t>3</m:t>
                                  </m:r>
                                </m:num>
                                <m:den>
                                  <m:r>
                                    <a:rPr lang="en-US" i="1">
                                      <a:effectLst/>
                                      <a:latin typeface="Cambria Math"/>
                                      <a:ea typeface="Calibri"/>
                                      <a:cs typeface="Times New Roman"/>
                                    </a:rPr>
                                    <m:t>2</m:t>
                                  </m:r>
                                </m:den>
                              </m:f>
                            </m:sup>
                          </m:sSup>
                        </m:den>
                      </m:f>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b="1" i="1">
                              <a:effectLst/>
                              <a:latin typeface="Cambria Math"/>
                              <a:ea typeface="Calibri"/>
                              <a:cs typeface="Times New Roman"/>
                            </a:rPr>
                            <m:t>𝐑</m:t>
                          </m:r>
                        </m:num>
                        <m:den>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R</m:t>
                              </m:r>
                            </m:e>
                            <m:sup>
                              <m:r>
                                <a:rPr lang="en-US" i="1">
                                  <a:effectLst/>
                                  <a:latin typeface="Cambria Math"/>
                                  <a:ea typeface="Calibri"/>
                                  <a:cs typeface="Times New Roman"/>
                                </a:rPr>
                                <m:t>3</m:t>
                              </m:r>
                            </m:sup>
                          </m:sSup>
                        </m:den>
                      </m:f>
                    </m:oMath>
                  </m:oMathPara>
                </a14:m>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f>
                        <m:fPr>
                          <m:ctrlPr>
                            <a:rPr lang="en-US" i="1">
                              <a:effectLst/>
                              <a:latin typeface="Cambria Math"/>
                              <a:ea typeface="Calibri"/>
                              <a:cs typeface="Times New Roman"/>
                            </a:rPr>
                          </m:ctrlPr>
                        </m:fPr>
                        <m:num>
                          <m:r>
                            <a:rPr lang="en-US" b="1" i="1">
                              <a:effectLst/>
                              <a:latin typeface="Cambria Math"/>
                              <a:ea typeface="Calibri"/>
                              <a:cs typeface="Times New Roman"/>
                            </a:rPr>
                            <m:t>𝐑</m:t>
                          </m:r>
                        </m:num>
                        <m:den>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R</m:t>
                              </m:r>
                            </m:e>
                            <m:sup>
                              <m:r>
                                <a:rPr lang="en-US" i="1">
                                  <a:effectLst/>
                                  <a:latin typeface="Cambria Math"/>
                                  <a:ea typeface="Calibri"/>
                                  <a:cs typeface="Times New Roman"/>
                                </a:rPr>
                                <m:t>3</m:t>
                              </m:r>
                            </m:sup>
                          </m:sSup>
                        </m:den>
                      </m:f>
                      <m:r>
                        <a:rPr lang="en-US" i="1">
                          <a:effectLst/>
                          <a:latin typeface="Cambria Math"/>
                          <a:ea typeface="Times New Roman"/>
                          <a:cs typeface="Times New Roman"/>
                        </a:rPr>
                        <m:t>=</m:t>
                      </m:r>
                      <m:r>
                        <a:rPr lang="en-US" i="1">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𝑅</m:t>
                              </m:r>
                            </m:den>
                          </m:f>
                        </m:e>
                      </m:d>
                      <m:r>
                        <a:rPr lang="en-US" i="1">
                          <a:effectLst/>
                          <a:latin typeface="Cambria Math"/>
                          <a:ea typeface="Times New Roman"/>
                          <a:cs typeface="Times New Roman"/>
                        </a:rPr>
                        <m:t>=</m:t>
                      </m:r>
                      <m:f>
                        <m:fPr>
                          <m:ctrlPr>
                            <a:rPr lang="en-US" i="1">
                              <a:effectLst/>
                              <a:latin typeface="Cambria Math"/>
                              <a:ea typeface="Calibri"/>
                              <a:cs typeface="Times New Roman"/>
                            </a:rPr>
                          </m:ctrlPr>
                        </m:fPr>
                        <m:num>
                          <m:sSub>
                            <m:sSubPr>
                              <m:ctrlPr>
                                <a:rPr lang="en-US" b="1"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𝑅</m:t>
                              </m:r>
                            </m:sub>
                          </m:sSub>
                        </m:num>
                        <m:den>
                          <m:sSup>
                            <m:sSupPr>
                              <m:ctrlPr>
                                <a:rPr lang="en-US" i="1">
                                  <a:effectLst/>
                                  <a:latin typeface="Cambria Math"/>
                                  <a:ea typeface="Calibri"/>
                                  <a:cs typeface="Times New Roman"/>
                                </a:rPr>
                              </m:ctrlPr>
                            </m:sSupPr>
                            <m:e>
                              <m:r>
                                <m:rPr>
                                  <m:sty m:val="p"/>
                                </m:rPr>
                                <a:rPr lang="en-US">
                                  <a:effectLst/>
                                  <a:latin typeface="Cambria Math"/>
                                  <a:ea typeface="Calibri"/>
                                  <a:cs typeface="Times New Roman"/>
                                </a:rPr>
                                <m:t>R</m:t>
                              </m:r>
                            </m:e>
                            <m:sup>
                              <m:r>
                                <a:rPr lang="en-US" i="1">
                                  <a:effectLst/>
                                  <a:latin typeface="Cambria Math"/>
                                  <a:ea typeface="Calibri"/>
                                  <a:cs typeface="Times New Roman"/>
                                </a:rPr>
                                <m:t>2</m:t>
                              </m:r>
                            </m:sup>
                          </m:sSup>
                        </m:den>
                      </m:f>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74</m:t>
                      </m:r>
                      <m:r>
                        <a:rPr lang="en-US" i="1">
                          <a:effectLst/>
                          <a:latin typeface="Cambria Math"/>
                          <a:ea typeface="Calibri"/>
                          <a:cs typeface="Times New Roman"/>
                        </a:rPr>
                        <m:t>)</m:t>
                      </m:r>
                    </m:oMath>
                  </m:oMathPara>
                </a14:m>
                <a:endParaRPr lang="en-US" sz="2800" dirty="0">
                  <a:ea typeface="Calibri"/>
                  <a:cs typeface="Arial"/>
                </a:endParaRPr>
              </a:p>
              <a:p>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r="-867"/>
                </a:stretch>
              </a:blipFill>
            </p:spPr>
            <p:txBody>
              <a:bodyPr/>
              <a:lstStyle/>
              <a:p>
                <a:r>
                  <a:rPr lang="ar-IQ">
                    <a:noFill/>
                  </a:rPr>
                  <a:t> </a:t>
                </a:r>
              </a:p>
            </p:txBody>
          </p:sp>
        </mc:Fallback>
      </mc:AlternateContent>
    </p:spTree>
    <p:extLst>
      <p:ext uri="{BB962C8B-B14F-4D97-AF65-F5344CB8AC3E}">
        <p14:creationId xmlns:p14="http://schemas.microsoft.com/office/powerpoint/2010/main" val="678169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860032" cy="3429000"/>
          </a:xfrm>
          <a:prstGeom prst="rect">
            <a:avLst/>
          </a:prstGeom>
          <a:noFill/>
          <a:ln>
            <a:noFill/>
          </a:ln>
        </p:spPr>
      </p:pic>
      <mc:AlternateContent xmlns:mc="http://schemas.openxmlformats.org/markup-compatibility/2006" xmlns:a14="http://schemas.microsoft.com/office/drawing/2010/main">
        <mc:Choice Requires="a14">
          <p:sp>
            <p:nvSpPr>
              <p:cNvPr id="5" name="Rectangle 4"/>
              <p:cNvSpPr/>
              <p:nvPr/>
            </p:nvSpPr>
            <p:spPr>
              <a:xfrm>
                <a:off x="4860032" y="1497558"/>
                <a:ext cx="4283968" cy="1695144"/>
              </a:xfrm>
              <a:prstGeom prst="rect">
                <a:avLst/>
              </a:prstGeom>
            </p:spPr>
            <p:txBody>
              <a:bodyPr wrap="square">
                <a:spAutoFit/>
              </a:bodyPr>
              <a:lstStyle/>
              <a:p>
                <a:pPr algn="ctr" rtl="0">
                  <a:lnSpc>
                    <a:spcPct val="150000"/>
                  </a:lnSpc>
                  <a:spcAft>
                    <a:spcPts val="0"/>
                  </a:spcAft>
                </a:pPr>
                <a:r>
                  <a:rPr lang="en-US" sz="2400" dirty="0">
                    <a:latin typeface="Times New Roman"/>
                    <a:ea typeface="Calibri"/>
                    <a:cs typeface="Arial"/>
                  </a:rPr>
                  <a:t>Fig. (</a:t>
                </a:r>
                <a:r>
                  <a:rPr lang="en-US" sz="2400" dirty="0">
                    <a:solidFill>
                      <a:srgbClr val="FF0000"/>
                    </a:solidFill>
                    <a:effectLst/>
                    <a:latin typeface="Times New Roman"/>
                    <a:ea typeface="Calibri"/>
                    <a:cs typeface="Arial"/>
                  </a:rPr>
                  <a:t>7.22</a:t>
                </a:r>
                <a:r>
                  <a:rPr lang="en-US" sz="2400" dirty="0">
                    <a:effectLst/>
                    <a:latin typeface="Times New Roman"/>
                    <a:ea typeface="Calibri"/>
                    <a:cs typeface="Arial"/>
                  </a:rPr>
                  <a:t>) Illustration of the source point (</a:t>
                </a:r>
                <a14:m>
                  <m:oMath xmlns:m="http://schemas.openxmlformats.org/officeDocument/2006/math">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𝑥</m:t>
                        </m:r>
                      </m:e>
                      <m:sub>
                        <m:r>
                          <a:rPr lang="en-US" sz="2400" i="1">
                            <a:effectLst/>
                            <a:latin typeface="Cambria Math"/>
                            <a:ea typeface="Calibri"/>
                            <a:cs typeface="Times New Roman"/>
                          </a:rPr>
                          <m:t>1</m:t>
                        </m:r>
                      </m:sub>
                    </m:sSub>
                  </m:oMath>
                </a14:m>
                <a:r>
                  <a:rPr lang="en-US" sz="2400" dirty="0">
                    <a:effectLst/>
                    <a:latin typeface="Times New Roman"/>
                    <a:ea typeface="Calibri"/>
                    <a:cs typeface="Arial"/>
                  </a:rPr>
                  <a:t>, </a:t>
                </a:r>
                <a14:m>
                  <m:oMath xmlns:m="http://schemas.openxmlformats.org/officeDocument/2006/math">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𝑦</m:t>
                        </m:r>
                      </m:e>
                      <m:sub>
                        <m:r>
                          <a:rPr lang="en-US" sz="2400" i="1">
                            <a:effectLst/>
                            <a:latin typeface="Cambria Math"/>
                            <a:ea typeface="Calibri"/>
                            <a:cs typeface="Times New Roman"/>
                          </a:rPr>
                          <m:t>1</m:t>
                        </m:r>
                      </m:sub>
                    </m:sSub>
                  </m:oMath>
                </a14:m>
                <a:r>
                  <a:rPr lang="en-US" sz="2400" dirty="0">
                    <a:effectLst/>
                    <a:latin typeface="Times New Roman"/>
                    <a:ea typeface="Calibri"/>
                    <a:cs typeface="Arial"/>
                  </a:rPr>
                  <a:t>, </a:t>
                </a:r>
                <a14:m>
                  <m:oMath xmlns:m="http://schemas.openxmlformats.org/officeDocument/2006/math">
                    <m:sSub>
                      <m:sSubPr>
                        <m:ctrlPr>
                          <a:rPr lang="en-US" sz="2400" i="1">
                            <a:effectLst/>
                            <a:latin typeface="Cambria Math"/>
                            <a:ea typeface="Calibri"/>
                            <a:cs typeface="Times New Roman"/>
                          </a:rPr>
                        </m:ctrlPr>
                      </m:sSubPr>
                      <m:e>
                        <m:r>
                          <a:rPr lang="en-US" sz="2400" i="1">
                            <a:effectLst/>
                            <a:latin typeface="Cambria Math"/>
                            <a:ea typeface="Calibri"/>
                            <a:cs typeface="Times New Roman"/>
                          </a:rPr>
                          <m:t>𝑧</m:t>
                        </m:r>
                      </m:e>
                      <m:sub>
                        <m:r>
                          <a:rPr lang="en-US" sz="2400" i="1">
                            <a:effectLst/>
                            <a:latin typeface="Cambria Math"/>
                            <a:ea typeface="Calibri"/>
                            <a:cs typeface="Times New Roman"/>
                          </a:rPr>
                          <m:t>1</m:t>
                        </m:r>
                      </m:sub>
                    </m:sSub>
                  </m:oMath>
                </a14:m>
                <a:r>
                  <a:rPr lang="en-US" sz="2400" dirty="0">
                    <a:effectLst/>
                    <a:latin typeface="Times New Roman"/>
                    <a:ea typeface="Calibri"/>
                    <a:cs typeface="Arial"/>
                  </a:rPr>
                  <a:t>) and the field point (</a:t>
                </a:r>
                <a14:m>
                  <m:oMath xmlns:m="http://schemas.openxmlformats.org/officeDocument/2006/math">
                    <m:r>
                      <a:rPr lang="en-US" sz="2400" i="1">
                        <a:effectLst/>
                        <a:latin typeface="Cambria Math"/>
                        <a:ea typeface="Calibri"/>
                        <a:cs typeface="Times New Roman"/>
                      </a:rPr>
                      <m:t>𝑥</m:t>
                    </m:r>
                  </m:oMath>
                </a14:m>
                <a:r>
                  <a:rPr lang="en-US" sz="2400" dirty="0">
                    <a:effectLst/>
                    <a:latin typeface="Times New Roman"/>
                    <a:ea typeface="Calibri"/>
                    <a:cs typeface="Arial"/>
                  </a:rPr>
                  <a:t>, </a:t>
                </a:r>
                <a14:m>
                  <m:oMath xmlns:m="http://schemas.openxmlformats.org/officeDocument/2006/math">
                    <m:r>
                      <a:rPr lang="en-US" sz="2400" i="1">
                        <a:effectLst/>
                        <a:latin typeface="Cambria Math"/>
                        <a:ea typeface="Calibri"/>
                        <a:cs typeface="Times New Roman"/>
                      </a:rPr>
                      <m:t>𝑦</m:t>
                    </m:r>
                  </m:oMath>
                </a14:m>
                <a:r>
                  <a:rPr lang="en-US" sz="2400" dirty="0">
                    <a:effectLst/>
                    <a:latin typeface="Times New Roman"/>
                    <a:ea typeface="Calibri"/>
                    <a:cs typeface="Arial"/>
                  </a:rPr>
                  <a:t>, </a:t>
                </a:r>
                <a14:m>
                  <m:oMath xmlns:m="http://schemas.openxmlformats.org/officeDocument/2006/math">
                    <m:r>
                      <a:rPr lang="en-US" sz="2400" i="1">
                        <a:effectLst/>
                        <a:latin typeface="Cambria Math"/>
                        <a:ea typeface="Calibri"/>
                        <a:cs typeface="Times New Roman"/>
                      </a:rPr>
                      <m:t>𝑧</m:t>
                    </m:r>
                  </m:oMath>
                </a14:m>
                <a:r>
                  <a:rPr lang="en-US" sz="2400" dirty="0">
                    <a:effectLst/>
                    <a:latin typeface="Times New Roman"/>
                    <a:ea typeface="Calibri"/>
                    <a:cs typeface="Arial"/>
                  </a:rPr>
                  <a:t>).</a:t>
                </a:r>
                <a:endParaRPr lang="en-US" sz="2400" dirty="0">
                  <a:ea typeface="Calibri"/>
                  <a:cs typeface="Arial"/>
                </a:endParaRPr>
              </a:p>
            </p:txBody>
          </p:sp>
        </mc:Choice>
        <mc:Fallback xmlns="">
          <p:sp>
            <p:nvSpPr>
              <p:cNvPr id="5" name="Rectangle 4"/>
              <p:cNvSpPr>
                <a:spLocks noRot="1" noChangeAspect="1" noMove="1" noResize="1" noEditPoints="1" noAdjustHandles="1" noChangeArrowheads="1" noChangeShapeType="1" noTextEdit="1"/>
              </p:cNvSpPr>
              <p:nvPr/>
            </p:nvSpPr>
            <p:spPr>
              <a:xfrm>
                <a:off x="4860032" y="1497558"/>
                <a:ext cx="4283968" cy="1695144"/>
              </a:xfrm>
              <a:prstGeom prst="rect">
                <a:avLst/>
              </a:prstGeom>
              <a:blipFill rotWithShape="1">
                <a:blip r:embed="rId3"/>
                <a:stretch>
                  <a:fillRect r="-1707" b="-7194"/>
                </a:stretch>
              </a:blipFill>
            </p:spPr>
            <p:txBody>
              <a:bodyPr/>
              <a:lstStyle/>
              <a:p>
                <a:r>
                  <a:rPr lang="ar-IQ">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0" y="3283111"/>
                <a:ext cx="9144000" cy="3395288"/>
              </a:xfrm>
              <a:prstGeom prst="rect">
                <a:avLst/>
              </a:prstGeom>
            </p:spPr>
            <p:txBody>
              <a:bodyPr wrap="square">
                <a:spAutoFit/>
              </a:bodyPr>
              <a:lstStyle/>
              <a:p>
                <a:pPr algn="just" rtl="0">
                  <a:lnSpc>
                    <a:spcPct val="150000"/>
                  </a:lnSpc>
                  <a:spcAft>
                    <a:spcPts val="0"/>
                  </a:spcAft>
                </a:pPr>
                <a:r>
                  <a:rPr lang="en-US" sz="2400" dirty="0" smtClean="0">
                    <a:latin typeface="Times New Roman"/>
                    <a:ea typeface="Calibri"/>
                    <a:cs typeface="Arial"/>
                  </a:rPr>
                  <a:t>The </a:t>
                </a:r>
                <a:r>
                  <a:rPr lang="en-US" sz="2400" dirty="0">
                    <a:latin typeface="Times New Roman"/>
                    <a:ea typeface="Calibri"/>
                    <a:cs typeface="Arial"/>
                  </a:rPr>
                  <a:t>differentiation </a:t>
                </a:r>
                <a:r>
                  <a:rPr lang="en-US" sz="2400" dirty="0" smtClean="0">
                    <a:latin typeface="Times New Roman"/>
                    <a:ea typeface="Calibri"/>
                    <a:cs typeface="Arial"/>
                  </a:rPr>
                  <a:t>with </a:t>
                </a:r>
                <a:r>
                  <a:rPr lang="en-US" sz="2400" dirty="0">
                    <a:latin typeface="Times New Roman"/>
                    <a:ea typeface="Calibri"/>
                    <a:cs typeface="Arial"/>
                  </a:rPr>
                  <a:t>respect to </a:t>
                </a:r>
                <a14:m>
                  <m:oMath xmlns:m="http://schemas.openxmlformats.org/officeDocument/2006/math">
                    <m:r>
                      <a:rPr lang="en-US" sz="2400" i="1">
                        <a:effectLst/>
                        <a:latin typeface="Cambria Math"/>
                        <a:ea typeface="Calibri"/>
                        <a:cs typeface="Times New Roman"/>
                      </a:rPr>
                      <m:t>𝑥</m:t>
                    </m:r>
                  </m:oMath>
                </a14:m>
                <a:r>
                  <a:rPr lang="en-US" sz="2400" dirty="0">
                    <a:effectLst/>
                    <a:latin typeface="Times New Roman"/>
                    <a:ea typeface="Calibri"/>
                    <a:cs typeface="Arial"/>
                  </a:rPr>
                  <a:t>, </a:t>
                </a:r>
                <a14:m>
                  <m:oMath xmlns:m="http://schemas.openxmlformats.org/officeDocument/2006/math">
                    <m:r>
                      <a:rPr lang="en-US" sz="2400" i="1">
                        <a:effectLst/>
                        <a:latin typeface="Cambria Math"/>
                        <a:ea typeface="Calibri"/>
                        <a:cs typeface="Times New Roman"/>
                      </a:rPr>
                      <m:t>𝑦</m:t>
                    </m:r>
                  </m:oMath>
                </a14:m>
                <a:r>
                  <a:rPr lang="en-US" sz="2400" dirty="0">
                    <a:effectLst/>
                    <a:latin typeface="Times New Roman"/>
                    <a:ea typeface="Calibri"/>
                    <a:cs typeface="Arial"/>
                  </a:rPr>
                  <a:t>, and </a:t>
                </a:r>
                <a14:m>
                  <m:oMath xmlns:m="http://schemas.openxmlformats.org/officeDocument/2006/math">
                    <m:r>
                      <a:rPr lang="en-US" sz="2400" i="1">
                        <a:effectLst/>
                        <a:latin typeface="Cambria Math"/>
                        <a:ea typeface="Calibri"/>
                        <a:cs typeface="Times New Roman"/>
                      </a:rPr>
                      <m:t>𝑧</m:t>
                    </m:r>
                  </m:oMath>
                </a14:m>
                <a:r>
                  <a:rPr lang="en-US" sz="2400" dirty="0">
                    <a:effectLst/>
                    <a:latin typeface="Times New Roman"/>
                    <a:ea typeface="Calibri"/>
                    <a:cs typeface="Arial"/>
                  </a:rPr>
                  <a:t>. Substituting this into equation (7.54), we obtain.</a:t>
                </a:r>
                <a:endParaRPr lang="en-US" sz="2400" dirty="0">
                  <a:ea typeface="Calibri"/>
                  <a:cs typeface="Arial"/>
                </a:endParaRPr>
              </a:p>
              <a:p>
                <a:pPr algn="just" rtl="0">
                  <a:spcAft>
                    <a:spcPts val="0"/>
                  </a:spcAft>
                </a:pPr>
                <a14:m>
                  <m:oMathPara xmlns:m="http://schemas.openxmlformats.org/officeDocument/2006/math">
                    <m:oMathParaPr>
                      <m:jc m:val="centerGroup"/>
                    </m:oMathParaPr>
                    <m:oMath xmlns:m="http://schemas.openxmlformats.org/officeDocument/2006/math">
                      <m:r>
                        <a:rPr lang="en-US" sz="2400" b="1" i="1">
                          <a:effectLst/>
                          <a:latin typeface="Cambria Math"/>
                          <a:ea typeface="Calibri"/>
                          <a:cs typeface="Times New Roman"/>
                        </a:rPr>
                        <m:t>𝐁</m:t>
                      </m:r>
                      <m:r>
                        <a:rPr lang="en-US" sz="2400">
                          <a:effectLst/>
                          <a:latin typeface="Cambria Math"/>
                          <a:ea typeface="Calibri"/>
                          <a:cs typeface="Times New Roman"/>
                        </a:rPr>
                        <m:t>=</m:t>
                      </m:r>
                      <m:r>
                        <a:rPr lang="en-US" sz="2400" i="1">
                          <a:effectLst/>
                          <a:latin typeface="Cambria Math"/>
                          <a:ea typeface="Calibri"/>
                          <a:cs typeface="Times New Roman"/>
                        </a:rPr>
                        <m:t>−</m:t>
                      </m:r>
                      <m:f>
                        <m:fPr>
                          <m:ctrlPr>
                            <a:rPr lang="en-US" sz="2400" i="1">
                              <a:effectLst/>
                              <a:latin typeface="Cambria Math"/>
                              <a:ea typeface="Calibri"/>
                              <a:cs typeface="Times New Roman"/>
                            </a:rPr>
                          </m:ctrlPr>
                        </m:fPr>
                        <m:num>
                          <m:sSub>
                            <m:sSubPr>
                              <m:ctrlPr>
                                <a:rPr lang="en-US" sz="2400" i="1">
                                  <a:effectLst/>
                                  <a:latin typeface="Cambria Math"/>
                                  <a:ea typeface="Calibri"/>
                                  <a:cs typeface="Times New Roman"/>
                                </a:rPr>
                              </m:ctrlPr>
                            </m:sSubPr>
                            <m:e>
                              <m:r>
                                <a:rPr lang="en-US" sz="2400">
                                  <a:effectLst/>
                                  <a:latin typeface="Cambria Math"/>
                                  <a:ea typeface="Calibri"/>
                                  <a:cs typeface="Times New Roman"/>
                                </a:rPr>
                                <m:t>µ</m:t>
                              </m:r>
                            </m:e>
                            <m:sub>
                              <m:r>
                                <a:rPr lang="en-US" sz="2400">
                                  <a:effectLst/>
                                  <a:latin typeface="Cambria Math"/>
                                  <a:ea typeface="Calibri"/>
                                  <a:cs typeface="Times New Roman"/>
                                </a:rPr>
                                <m:t>0</m:t>
                              </m:r>
                            </m:sub>
                          </m:sSub>
                        </m:num>
                        <m:den>
                          <m:r>
                            <a:rPr lang="en-US" sz="2400">
                              <a:effectLst/>
                              <a:latin typeface="Cambria Math"/>
                              <a:ea typeface="Calibri"/>
                              <a:cs typeface="Times New Roman"/>
                            </a:rPr>
                            <m:t>4</m:t>
                          </m:r>
                          <m:r>
                            <m:rPr>
                              <m:sty m:val="p"/>
                            </m:rPr>
                            <a:rPr lang="en-US" sz="2400">
                              <a:effectLst/>
                              <a:latin typeface="Cambria Math"/>
                              <a:ea typeface="Calibri"/>
                              <a:cs typeface="Times New Roman"/>
                            </a:rPr>
                            <m:t>π</m:t>
                          </m:r>
                        </m:den>
                      </m:f>
                      <m:nary>
                        <m:naryPr>
                          <m:limLoc m:val="undOvr"/>
                          <m:ctrlPr>
                            <a:rPr lang="en-US" sz="2400" i="1">
                              <a:effectLst/>
                              <a:latin typeface="Cambria Math"/>
                              <a:ea typeface="Calibri"/>
                              <a:cs typeface="Times New Roman"/>
                            </a:rPr>
                          </m:ctrlPr>
                        </m:naryPr>
                        <m:sub>
                          <m:r>
                            <m:rPr>
                              <m:sty m:val="p"/>
                            </m:rPr>
                            <a:rPr lang="en-US" sz="2400">
                              <a:effectLst/>
                              <a:latin typeface="Cambria Math"/>
                              <a:ea typeface="Calibri"/>
                              <a:cs typeface="Times New Roman"/>
                            </a:rPr>
                            <m:t>L</m:t>
                          </m:r>
                        </m:sub>
                        <m:sup/>
                        <m:e>
                          <m:r>
                            <a:rPr lang="en-US" sz="2400" b="1" i="1">
                              <a:effectLst/>
                              <a:latin typeface="Cambria Math"/>
                              <a:ea typeface="Calibri"/>
                              <a:cs typeface="Times New Roman"/>
                            </a:rPr>
                            <m:t>𝑰𝒅𝑳</m:t>
                          </m:r>
                          <m:r>
                            <a:rPr lang="en-US" sz="2400" i="1">
                              <a:effectLst/>
                              <a:latin typeface="Cambria Math"/>
                              <a:ea typeface="Calibri"/>
                              <a:cs typeface="Times New Roman"/>
                            </a:rPr>
                            <m:t>×</m:t>
                          </m:r>
                          <m:r>
                            <a:rPr lang="en-US" sz="2400">
                              <a:effectLst/>
                              <a:latin typeface="Cambria Math"/>
                              <a:ea typeface="Calibri"/>
                              <a:cs typeface="Times New Roman"/>
                            </a:rPr>
                            <m:t>𝛻</m:t>
                          </m:r>
                          <m:d>
                            <m:dPr>
                              <m:ctrlPr>
                                <a:rPr lang="en-US" sz="2400" i="1">
                                  <a:effectLst/>
                                  <a:latin typeface="Cambria Math"/>
                                  <a:ea typeface="Calibri"/>
                                  <a:cs typeface="Times New Roman"/>
                                </a:rPr>
                              </m:ctrlPr>
                            </m:dPr>
                            <m:e>
                              <m:f>
                                <m:fPr>
                                  <m:ctrlPr>
                                    <a:rPr lang="en-US" sz="2400" i="1">
                                      <a:effectLst/>
                                      <a:latin typeface="Cambria Math"/>
                                      <a:ea typeface="Calibri"/>
                                      <a:cs typeface="Times New Roman"/>
                                    </a:rPr>
                                  </m:ctrlPr>
                                </m:fPr>
                                <m:num>
                                  <m:r>
                                    <a:rPr lang="en-US" sz="2400" i="1">
                                      <a:effectLst/>
                                      <a:latin typeface="Cambria Math"/>
                                      <a:ea typeface="Calibri"/>
                                      <a:cs typeface="Times New Roman"/>
                                    </a:rPr>
                                    <m:t>1</m:t>
                                  </m:r>
                                </m:num>
                                <m:den>
                                  <m:r>
                                    <a:rPr lang="en-US" sz="2400" i="1">
                                      <a:effectLst/>
                                      <a:latin typeface="Cambria Math"/>
                                      <a:ea typeface="Calibri"/>
                                      <a:cs typeface="Times New Roman"/>
                                    </a:rPr>
                                    <m:t>𝑅</m:t>
                                  </m:r>
                                </m:den>
                              </m:f>
                            </m:e>
                          </m:d>
                        </m:e>
                      </m:nary>
                      <m:r>
                        <a:rPr lang="en-US" sz="2400">
                          <a:effectLst/>
                          <a:latin typeface="Cambria Math"/>
                          <a:ea typeface="Calibri"/>
                          <a:cs typeface="Times New Roman"/>
                        </a:rPr>
                        <m:t> </m:t>
                      </m:r>
                      <m:r>
                        <a:rPr lang="en-US" sz="2400" b="0" i="1" smtClean="0">
                          <a:effectLst/>
                          <a:latin typeface="Cambria Math"/>
                          <a:ea typeface="Calibri"/>
                          <a:cs typeface="Times New Roman"/>
                        </a:rPr>
                        <m:t>                       </m:t>
                      </m:r>
                      <m:r>
                        <a:rPr lang="en-US" sz="2400" i="1">
                          <a:effectLst/>
                          <a:latin typeface="Cambria Math"/>
                          <a:ea typeface="Calibri"/>
                          <a:cs typeface="Times New Roman"/>
                        </a:rPr>
                        <m:t>(</m:t>
                      </m:r>
                      <m:r>
                        <a:rPr lang="en-US" sz="2400" i="1">
                          <a:effectLst/>
                          <a:latin typeface="Cambria Math"/>
                          <a:ea typeface="Calibri"/>
                          <a:cs typeface="Times New Roman"/>
                        </a:rPr>
                        <m:t>7</m:t>
                      </m:r>
                      <m:r>
                        <a:rPr lang="en-US" sz="2400" i="1">
                          <a:effectLst/>
                          <a:latin typeface="Cambria Math"/>
                          <a:ea typeface="Calibri"/>
                          <a:cs typeface="Times New Roman"/>
                        </a:rPr>
                        <m:t>.</m:t>
                      </m:r>
                      <m:r>
                        <a:rPr lang="en-US" sz="2400" i="1">
                          <a:effectLst/>
                          <a:latin typeface="Cambria Math"/>
                          <a:ea typeface="Calibri"/>
                          <a:cs typeface="Times New Roman"/>
                        </a:rPr>
                        <m:t>75</m:t>
                      </m:r>
                      <m:r>
                        <a:rPr lang="en-US" sz="2400" i="1">
                          <a:effectLst/>
                          <a:latin typeface="Cambria Math"/>
                          <a:ea typeface="Calibri"/>
                          <a:cs typeface="Times New Roman"/>
                        </a:rPr>
                        <m:t>)</m:t>
                      </m:r>
                    </m:oMath>
                  </m:oMathPara>
                </a14:m>
                <a:endParaRPr lang="en-US" sz="2400" dirty="0">
                  <a:ea typeface="Calibri"/>
                  <a:cs typeface="Arial"/>
                </a:endParaRPr>
              </a:p>
              <a:p>
                <a:pPr algn="just" rtl="0">
                  <a:spcAft>
                    <a:spcPts val="0"/>
                  </a:spcAft>
                </a:pPr>
                <a:r>
                  <a:rPr lang="en-US" sz="2400" dirty="0">
                    <a:effectLst/>
                    <a:latin typeface="Times New Roman"/>
                    <a:ea typeface="Calibri"/>
                    <a:cs typeface="Arial"/>
                  </a:rPr>
                  <a:t>By applying the vector identity</a:t>
                </a:r>
                <a:endParaRPr lang="en-US" sz="2400" dirty="0">
                  <a:ea typeface="Calibri"/>
                  <a:cs typeface="Arial"/>
                </a:endParaRPr>
              </a:p>
              <a:p>
                <a:pPr algn="just" rtl="0">
                  <a:lnSpc>
                    <a:spcPct val="150000"/>
                  </a:lnSpc>
                  <a:spcBef>
                    <a:spcPts val="1200"/>
                  </a:spcBef>
                  <a:spcAft>
                    <a:spcPts val="1000"/>
                  </a:spcAft>
                </a:pPr>
                <a14:m>
                  <m:oMathPara xmlns:m="http://schemas.openxmlformats.org/officeDocument/2006/math">
                    <m:oMathParaPr>
                      <m:jc m:val="centerGroup"/>
                    </m:oMathParaPr>
                    <m:oMath xmlns:m="http://schemas.openxmlformats.org/officeDocument/2006/math">
                      <m:r>
                        <a:rPr lang="en-US" sz="2400">
                          <a:effectLst/>
                          <a:latin typeface="Cambria Math"/>
                          <a:ea typeface="Calibri"/>
                          <a:cs typeface="Times New Roman"/>
                        </a:rPr>
                        <m:t>𝛻</m:t>
                      </m:r>
                      <m:r>
                        <a:rPr lang="en-US" sz="2400">
                          <a:effectLst/>
                          <a:latin typeface="Cambria Math"/>
                          <a:ea typeface="Calibri"/>
                          <a:cs typeface="Times New Roman"/>
                        </a:rPr>
                        <m:t>×</m:t>
                      </m:r>
                      <m:d>
                        <m:dPr>
                          <m:ctrlPr>
                            <a:rPr lang="en-US" sz="2400" i="1">
                              <a:effectLst/>
                              <a:latin typeface="Cambria Math"/>
                              <a:ea typeface="Calibri"/>
                              <a:cs typeface="Times New Roman"/>
                            </a:rPr>
                          </m:ctrlPr>
                        </m:dPr>
                        <m:e>
                          <m:r>
                            <a:rPr lang="en-US" sz="2400" i="1">
                              <a:effectLst/>
                              <a:latin typeface="Cambria Math"/>
                              <a:ea typeface="Calibri"/>
                              <a:cs typeface="Times New Roman"/>
                            </a:rPr>
                            <m:t>𝑓</m:t>
                          </m:r>
                          <m:r>
                            <a:rPr lang="en-US" sz="2400" b="1" i="1">
                              <a:effectLst/>
                              <a:latin typeface="Cambria Math"/>
                              <a:ea typeface="Calibri"/>
                              <a:cs typeface="Times New Roman"/>
                            </a:rPr>
                            <m:t>𝐅</m:t>
                          </m:r>
                        </m:e>
                      </m:d>
                      <m:r>
                        <a:rPr lang="en-US" sz="2400">
                          <a:effectLst/>
                          <a:latin typeface="Cambria Math"/>
                          <a:ea typeface="Calibri"/>
                          <a:cs typeface="Times New Roman"/>
                        </a:rPr>
                        <m:t>=</m:t>
                      </m:r>
                      <m:r>
                        <a:rPr lang="en-US" sz="2400" i="1">
                          <a:effectLst/>
                          <a:latin typeface="Cambria Math"/>
                          <a:ea typeface="Calibri"/>
                          <a:cs typeface="Times New Roman"/>
                        </a:rPr>
                        <m:t>𝑓</m:t>
                      </m:r>
                      <m:r>
                        <a:rPr lang="en-US" sz="2400">
                          <a:effectLst/>
                          <a:latin typeface="Cambria Math"/>
                          <a:ea typeface="Calibri"/>
                          <a:cs typeface="Times New Roman"/>
                        </a:rPr>
                        <m:t>𝛻</m:t>
                      </m:r>
                      <m:r>
                        <a:rPr lang="en-US" sz="2400" i="1">
                          <a:effectLst/>
                          <a:latin typeface="Cambria Math"/>
                          <a:ea typeface="Calibri"/>
                          <a:cs typeface="Times New Roman"/>
                        </a:rPr>
                        <m:t>×</m:t>
                      </m:r>
                      <m:r>
                        <a:rPr lang="en-US" sz="2400" b="1" i="1">
                          <a:effectLst/>
                          <a:latin typeface="Cambria Math"/>
                          <a:ea typeface="Calibri"/>
                          <a:cs typeface="Times New Roman"/>
                        </a:rPr>
                        <m:t>𝐅</m:t>
                      </m:r>
                      <m:r>
                        <a:rPr lang="en-US" sz="2400" b="1">
                          <a:effectLst/>
                          <a:latin typeface="Cambria Math"/>
                          <a:ea typeface="Calibri"/>
                          <a:cs typeface="Times New Roman"/>
                        </a:rPr>
                        <m:t>+</m:t>
                      </m:r>
                      <m:d>
                        <m:dPr>
                          <m:ctrlPr>
                            <a:rPr lang="en-US" sz="2400" b="1" i="1">
                              <a:effectLst/>
                              <a:latin typeface="Cambria Math"/>
                              <a:ea typeface="Calibri"/>
                              <a:cs typeface="Times New Roman"/>
                            </a:rPr>
                          </m:ctrlPr>
                        </m:dPr>
                        <m:e>
                          <m:r>
                            <a:rPr lang="en-US" sz="2400">
                              <a:effectLst/>
                              <a:latin typeface="Cambria Math"/>
                              <a:ea typeface="Calibri"/>
                              <a:cs typeface="Times New Roman"/>
                            </a:rPr>
                            <m:t>𝛻</m:t>
                          </m:r>
                          <m:r>
                            <a:rPr lang="en-US" sz="2400" i="1">
                              <a:effectLst/>
                              <a:latin typeface="Cambria Math"/>
                              <a:ea typeface="Calibri"/>
                              <a:cs typeface="Times New Roman"/>
                            </a:rPr>
                            <m:t>𝑓</m:t>
                          </m:r>
                        </m:e>
                      </m:d>
                      <m:r>
                        <a:rPr lang="en-US" sz="2400" i="1">
                          <a:effectLst/>
                          <a:latin typeface="Cambria Math"/>
                          <a:ea typeface="Calibri"/>
                          <a:cs typeface="Times New Roman"/>
                        </a:rPr>
                        <m:t>×</m:t>
                      </m:r>
                      <m:r>
                        <a:rPr lang="en-US" sz="2400" b="1" i="1">
                          <a:effectLst/>
                          <a:latin typeface="Cambria Math"/>
                          <a:ea typeface="Calibri"/>
                          <a:cs typeface="Times New Roman"/>
                        </a:rPr>
                        <m:t>𝐄</m:t>
                      </m:r>
                      <m:r>
                        <a:rPr lang="en-US" sz="2400" i="1">
                          <a:effectLst/>
                          <a:latin typeface="Cambria Math"/>
                          <a:ea typeface="Calibri"/>
                          <a:cs typeface="Times New Roman"/>
                        </a:rPr>
                        <m:t> </m:t>
                      </m:r>
                      <m:r>
                        <a:rPr lang="en-US" sz="2400" b="0" i="1" smtClean="0">
                          <a:effectLst/>
                          <a:latin typeface="Cambria Math"/>
                          <a:ea typeface="Calibri"/>
                          <a:cs typeface="Times New Roman"/>
                        </a:rPr>
                        <m:t>               </m:t>
                      </m:r>
                      <m:r>
                        <a:rPr lang="en-US" sz="2400" i="1">
                          <a:effectLst/>
                          <a:latin typeface="Cambria Math"/>
                          <a:ea typeface="Calibri"/>
                          <a:cs typeface="Times New Roman"/>
                        </a:rPr>
                        <m:t>(</m:t>
                      </m:r>
                      <m:r>
                        <a:rPr lang="en-US" sz="2400" i="1">
                          <a:effectLst/>
                          <a:latin typeface="Cambria Math"/>
                          <a:ea typeface="Calibri"/>
                          <a:cs typeface="Times New Roman"/>
                        </a:rPr>
                        <m:t>7</m:t>
                      </m:r>
                      <m:r>
                        <a:rPr lang="en-US" sz="2400" i="1">
                          <a:effectLst/>
                          <a:latin typeface="Cambria Math"/>
                          <a:ea typeface="Calibri"/>
                          <a:cs typeface="Times New Roman"/>
                        </a:rPr>
                        <m:t>.</m:t>
                      </m:r>
                      <m:r>
                        <a:rPr lang="en-US" sz="2400" i="1">
                          <a:effectLst/>
                          <a:latin typeface="Cambria Math"/>
                          <a:ea typeface="Calibri"/>
                          <a:cs typeface="Times New Roman"/>
                        </a:rPr>
                        <m:t>76</m:t>
                      </m:r>
                      <m:r>
                        <a:rPr lang="en-US" sz="2400" i="1">
                          <a:effectLst/>
                          <a:latin typeface="Cambria Math"/>
                          <a:ea typeface="Calibri"/>
                          <a:cs typeface="Times New Roman"/>
                        </a:rPr>
                        <m:t>)</m:t>
                      </m:r>
                    </m:oMath>
                  </m:oMathPara>
                </a14:m>
                <a:endParaRPr lang="en-US" sz="2400" dirty="0">
                  <a:ea typeface="Calibri"/>
                  <a:cs typeface="Arial"/>
                </a:endParaRPr>
              </a:p>
            </p:txBody>
          </p:sp>
        </mc:Choice>
        <mc:Fallback xmlns="">
          <p:sp>
            <p:nvSpPr>
              <p:cNvPr id="6" name="Rectangle 5"/>
              <p:cNvSpPr>
                <a:spLocks noRot="1" noChangeAspect="1" noMove="1" noResize="1" noEditPoints="1" noAdjustHandles="1" noChangeArrowheads="1" noChangeShapeType="1" noTextEdit="1"/>
              </p:cNvSpPr>
              <p:nvPr/>
            </p:nvSpPr>
            <p:spPr>
              <a:xfrm>
                <a:off x="0" y="3283111"/>
                <a:ext cx="9144000" cy="3395288"/>
              </a:xfrm>
              <a:prstGeom prst="rect">
                <a:avLst/>
              </a:prstGeom>
              <a:blipFill rotWithShape="1">
                <a:blip r:embed="rId4"/>
                <a:stretch>
                  <a:fillRect l="-1000" r="-1000"/>
                </a:stretch>
              </a:blipFill>
            </p:spPr>
            <p:txBody>
              <a:bodyPr/>
              <a:lstStyle/>
              <a:p>
                <a:r>
                  <a:rPr lang="ar-IQ">
                    <a:noFill/>
                  </a:rPr>
                  <a:t> </a:t>
                </a:r>
              </a:p>
            </p:txBody>
          </p:sp>
        </mc:Fallback>
      </mc:AlternateContent>
    </p:spTree>
    <p:extLst>
      <p:ext uri="{BB962C8B-B14F-4D97-AF65-F5344CB8AC3E}">
        <p14:creationId xmlns:p14="http://schemas.microsoft.com/office/powerpoint/2010/main" val="5779538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fontScale="70000" lnSpcReduction="20000"/>
              </a:bodyPr>
              <a:lstStyle/>
              <a:p>
                <a:pPr marL="0" indent="0" algn="just" rtl="0">
                  <a:lnSpc>
                    <a:spcPct val="150000"/>
                  </a:lnSpc>
                  <a:spcAft>
                    <a:spcPts val="0"/>
                  </a:spcAft>
                  <a:buNone/>
                </a:pPr>
                <a:r>
                  <a:rPr lang="en-US" dirty="0" smtClean="0">
                    <a:latin typeface="Times New Roman"/>
                    <a:ea typeface="Calibri"/>
                    <a:cs typeface="Arial"/>
                  </a:rPr>
                  <a:t>Where </a:t>
                </a:r>
                <a14:m>
                  <m:oMath xmlns:m="http://schemas.openxmlformats.org/officeDocument/2006/math">
                    <m:r>
                      <a:rPr lang="en-US" i="1">
                        <a:effectLst/>
                        <a:latin typeface="Cambria Math"/>
                        <a:ea typeface="Calibri"/>
                        <a:cs typeface="Times New Roman"/>
                      </a:rPr>
                      <m:t>𝑓</m:t>
                    </m:r>
                  </m:oMath>
                </a14:m>
                <a:r>
                  <a:rPr lang="en-US" dirty="0">
                    <a:effectLst/>
                    <a:latin typeface="Times New Roman"/>
                    <a:ea typeface="Times New Roman"/>
                    <a:cs typeface="Arial"/>
                  </a:rPr>
                  <a:t> </a:t>
                </a:r>
                <a:r>
                  <a:rPr lang="en-US" dirty="0">
                    <a:effectLst/>
                    <a:latin typeface="Times New Roman"/>
                    <a:ea typeface="Calibri"/>
                    <a:cs typeface="Arial"/>
                  </a:rPr>
                  <a:t>is a scalar field and </a:t>
                </a:r>
                <a14:m>
                  <m:oMath xmlns:m="http://schemas.openxmlformats.org/officeDocument/2006/math">
                    <m:r>
                      <a:rPr lang="en-US" b="1" i="1">
                        <a:effectLst/>
                        <a:latin typeface="Cambria Math"/>
                        <a:ea typeface="Calibri"/>
                        <a:cs typeface="Times New Roman"/>
                      </a:rPr>
                      <m:t>𝐅</m:t>
                    </m:r>
                  </m:oMath>
                </a14:m>
                <a:r>
                  <a:rPr lang="en-US" dirty="0">
                    <a:effectLst/>
                    <a:latin typeface="Times New Roman"/>
                    <a:ea typeface="Calibri"/>
                    <a:cs typeface="Arial"/>
                  </a:rPr>
                  <a:t> is a vector field. Taking </a:t>
                </a:r>
                <a14:m>
                  <m:oMath xmlns:m="http://schemas.openxmlformats.org/officeDocument/2006/math">
                    <m:r>
                      <a:rPr lang="en-US" i="1">
                        <a:effectLst/>
                        <a:latin typeface="Cambria Math"/>
                        <a:ea typeface="Calibri"/>
                        <a:cs typeface="Times New Roman"/>
                      </a:rPr>
                      <m:t>𝑓</m:t>
                    </m:r>
                    <m:r>
                      <a:rPr lang="en-US" i="1">
                        <a:effectLst/>
                        <a:latin typeface="Cambria Math"/>
                        <a:ea typeface="Calibri"/>
                        <a:cs typeface="Times New Roman"/>
                      </a:rPr>
                      <m:t>=</m:t>
                    </m:r>
                    <m:r>
                      <a:rPr lang="en-US" i="1">
                        <a:effectLst/>
                        <a:latin typeface="Cambria Math"/>
                        <a:ea typeface="Calibri"/>
                        <a:cs typeface="Times New Roman"/>
                      </a:rPr>
                      <m:t>1</m:t>
                    </m:r>
                    <m:r>
                      <a:rPr lang="en-US" i="1">
                        <a:effectLst/>
                        <a:latin typeface="Cambria Math"/>
                        <a:ea typeface="Calibri"/>
                        <a:cs typeface="Times New Roman"/>
                      </a:rPr>
                      <m:t>/</m:t>
                    </m:r>
                    <m:r>
                      <a:rPr lang="en-US" i="1">
                        <a:effectLst/>
                        <a:latin typeface="Cambria Math"/>
                        <a:ea typeface="Calibri"/>
                        <a:cs typeface="Times New Roman"/>
                      </a:rPr>
                      <m:t>𝑅</m:t>
                    </m:r>
                  </m:oMath>
                </a14:m>
                <a:r>
                  <a:rPr lang="en-US" dirty="0">
                    <a:effectLst/>
                    <a:latin typeface="Times New Roman"/>
                    <a:ea typeface="Calibri"/>
                    <a:cs typeface="Arial"/>
                  </a:rPr>
                  <a:t> and </a:t>
                </a:r>
                <a14:m>
                  <m:oMath xmlns:m="http://schemas.openxmlformats.org/officeDocument/2006/math">
                    <m:r>
                      <a:rPr lang="en-US" b="1" i="1">
                        <a:effectLst/>
                        <a:latin typeface="Cambria Math"/>
                        <a:ea typeface="Calibri"/>
                        <a:cs typeface="Times New Roman"/>
                      </a:rPr>
                      <m:t>𝐅</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oMath>
                </a14:m>
                <a:r>
                  <a:rPr lang="en-US" dirty="0">
                    <a:effectLst/>
                    <a:latin typeface="Times New Roman"/>
                    <a:ea typeface="Calibri"/>
                    <a:cs typeface="Arial"/>
                  </a:rPr>
                  <a:t>, we have</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𝑑</m:t>
                      </m:r>
                      <m:r>
                        <a:rPr lang="en-US" b="1" i="1">
                          <a:effectLst/>
                          <a:latin typeface="Cambria Math"/>
                          <a:ea typeface="Calibri"/>
                          <a:cs typeface="Times New Roman"/>
                        </a:rPr>
                        <m:t>𝐋</m:t>
                      </m:r>
                      <m:r>
                        <a:rPr lang="en-US" i="1">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𝑅</m:t>
                              </m:r>
                            </m:den>
                          </m:f>
                        </m:e>
                      </m:d>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𝑅</m:t>
                          </m:r>
                        </m:den>
                      </m:f>
                      <m:r>
                        <a:rPr lang="en-US">
                          <a:effectLst/>
                          <a:latin typeface="Cambria Math"/>
                          <a:ea typeface="Calibri"/>
                          <a:cs typeface="Times New Roman"/>
                        </a:rPr>
                        <m:t>𝛻</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r>
                        <a:rPr lang="en-US" b="1" i="1">
                          <a:effectLst/>
                          <a:latin typeface="Cambria Math"/>
                          <a:ea typeface="Calibri"/>
                          <a:cs typeface="Times New Roman"/>
                        </a:rPr>
                        <m:t>−</m:t>
                      </m:r>
                      <m:r>
                        <a:rPr lang="en-US">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𝑑</m:t>
                              </m:r>
                              <m:r>
                                <a:rPr lang="en-US" b="1" i="1">
                                  <a:effectLst/>
                                  <a:latin typeface="Cambria Math"/>
                                  <a:ea typeface="Calibri"/>
                                  <a:cs typeface="Times New Roman"/>
                                </a:rPr>
                                <m:t>𝐋</m:t>
                              </m:r>
                            </m:num>
                            <m:den>
                              <m:r>
                                <a:rPr lang="en-US" i="1">
                                  <a:effectLst/>
                                  <a:latin typeface="Cambria Math"/>
                                  <a:ea typeface="Calibri"/>
                                  <a:cs typeface="Times New Roman"/>
                                </a:rPr>
                                <m:t>𝑅</m:t>
                              </m:r>
                            </m:den>
                          </m:f>
                        </m:e>
                      </m:d>
                    </m:oMath>
                  </m:oMathPara>
                </a14:m>
                <a:endParaRPr lang="en-US" sz="2800" dirty="0">
                  <a:ea typeface="Calibri"/>
                  <a:cs typeface="Arial"/>
                </a:endParaRPr>
              </a:p>
              <a:p>
                <a:pPr marL="0" indent="0" algn="l" rtl="0">
                  <a:lnSpc>
                    <a:spcPct val="150000"/>
                  </a:lnSpc>
                  <a:spcAft>
                    <a:spcPts val="0"/>
                  </a:spcAft>
                  <a:buNone/>
                </a:pPr>
                <a:r>
                  <a:rPr lang="en-US" dirty="0">
                    <a:effectLst/>
                    <a:latin typeface="Times New Roman"/>
                    <a:ea typeface="Calibri"/>
                    <a:cs typeface="Arial"/>
                  </a:rPr>
                  <a:t>Since </a:t>
                </a:r>
                <a14:m>
                  <m:oMath xmlns:m="http://schemas.openxmlformats.org/officeDocument/2006/math">
                    <m:r>
                      <a:rPr lang="en-US">
                        <a:effectLst/>
                        <a:latin typeface="Cambria Math"/>
                        <a:ea typeface="Calibri"/>
                        <a:cs typeface="Times New Roman"/>
                      </a:rPr>
                      <m:t>𝛻</m:t>
                    </m:r>
                  </m:oMath>
                </a14:m>
                <a:r>
                  <a:rPr lang="en-US" dirty="0">
                    <a:effectLst/>
                    <a:latin typeface="Times New Roman"/>
                    <a:ea typeface="Calibri"/>
                    <a:cs typeface="Arial"/>
                  </a:rPr>
                  <a:t> operates with respect to (</a:t>
                </a:r>
                <a14:m>
                  <m:oMath xmlns:m="http://schemas.openxmlformats.org/officeDocument/2006/math">
                    <m:r>
                      <a:rPr lang="en-US" i="1">
                        <a:effectLst/>
                        <a:latin typeface="Cambria Math"/>
                        <a:ea typeface="Calibri"/>
                        <a:cs typeface="Times New Roman"/>
                      </a:rPr>
                      <m:t>𝑥</m:t>
                    </m:r>
                  </m:oMath>
                </a14:m>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𝑦</m:t>
                    </m:r>
                  </m:oMath>
                </a14:m>
                <a:r>
                  <a:rPr lang="en-US" dirty="0">
                    <a:effectLst/>
                    <a:latin typeface="Times New Roman"/>
                    <a:ea typeface="Calibri"/>
                    <a:cs typeface="Arial"/>
                  </a:rPr>
                  <a:t>, </a:t>
                </a:r>
                <a14:m>
                  <m:oMath xmlns:m="http://schemas.openxmlformats.org/officeDocument/2006/math">
                    <m:r>
                      <a:rPr lang="en-US" i="1">
                        <a:effectLst/>
                        <a:latin typeface="Cambria Math"/>
                        <a:ea typeface="Calibri"/>
                        <a:cs typeface="Times New Roman"/>
                      </a:rPr>
                      <m:t>𝑧</m:t>
                    </m:r>
                  </m:oMath>
                </a14:m>
                <a:r>
                  <a:rPr lang="en-US" dirty="0">
                    <a:effectLst/>
                    <a:latin typeface="Times New Roman"/>
                    <a:ea typeface="Calibri"/>
                    <a:cs typeface="Arial"/>
                  </a:rPr>
                  <a:t>) while </a:t>
                </a:r>
                <a14:m>
                  <m:oMath xmlns:m="http://schemas.openxmlformats.org/officeDocument/2006/math">
                    <m:r>
                      <a:rPr lang="en-US" i="1">
                        <a:effectLst/>
                        <a:latin typeface="Cambria Math"/>
                        <a:ea typeface="Calibri"/>
                        <a:cs typeface="Times New Roman"/>
                      </a:rPr>
                      <m:t>𝑑</m:t>
                    </m:r>
                    <m:r>
                      <a:rPr lang="en-US" b="1" i="1">
                        <a:effectLst/>
                        <a:latin typeface="Cambria Math"/>
                        <a:ea typeface="Calibri"/>
                        <a:cs typeface="Times New Roman"/>
                      </a:rPr>
                      <m:t>𝐋</m:t>
                    </m:r>
                  </m:oMath>
                </a14:m>
                <a:r>
                  <a:rPr lang="en-US" dirty="0">
                    <a:effectLst/>
                    <a:latin typeface="Times New Roman"/>
                    <a:ea typeface="Calibri"/>
                    <a:cs typeface="Arial"/>
                  </a:rPr>
                  <a:t> is a function of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𝑥</m:t>
                        </m:r>
                      </m:e>
                      <m:sub>
                        <m:r>
                          <a:rPr lang="en-US" i="1">
                            <a:effectLst/>
                            <a:latin typeface="Cambria Math"/>
                            <a:ea typeface="Calibri"/>
                            <a:cs typeface="Times New Roman"/>
                          </a:rPr>
                          <m:t>1</m:t>
                        </m:r>
                      </m:sub>
                    </m:sSub>
                  </m:oMath>
                </a14:m>
                <a:r>
                  <a:rPr lang="en-US" dirty="0">
                    <a:effectLst/>
                    <a:latin typeface="Times New Roman"/>
                    <a:ea typeface="Calibri"/>
                    <a:cs typeface="Arial"/>
                  </a:rPr>
                  <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𝑦</m:t>
                        </m:r>
                      </m:e>
                      <m:sub>
                        <m:r>
                          <a:rPr lang="en-US" i="1">
                            <a:effectLst/>
                            <a:latin typeface="Cambria Math"/>
                            <a:ea typeface="Calibri"/>
                            <a:cs typeface="Times New Roman"/>
                          </a:rPr>
                          <m:t>1</m:t>
                        </m:r>
                      </m:sub>
                    </m:sSub>
                  </m:oMath>
                </a14:m>
                <a:r>
                  <a:rPr lang="en-US" dirty="0">
                    <a:effectLst/>
                    <a:latin typeface="Times New Roman"/>
                    <a:ea typeface="Calibri"/>
                    <a:cs typeface="Arial"/>
                  </a:rPr>
                  <a:t>,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𝑧</m:t>
                        </m:r>
                      </m:e>
                      <m:sub>
                        <m:r>
                          <a:rPr lang="en-US" i="1">
                            <a:effectLst/>
                            <a:latin typeface="Cambria Math"/>
                            <a:ea typeface="Calibri"/>
                            <a:cs typeface="Times New Roman"/>
                          </a:rPr>
                          <m:t>1</m:t>
                        </m:r>
                      </m:sub>
                    </m:sSub>
                  </m:oMath>
                </a14:m>
                <a:r>
                  <a:rPr lang="en-US" dirty="0">
                    <a:effectLst/>
                    <a:latin typeface="Times New Roman"/>
                    <a:ea typeface="Calibri"/>
                    <a:cs typeface="Arial"/>
                  </a:rPr>
                  <a:t>), </a:t>
                </a:r>
                <a14:m>
                  <m:oMath xmlns:m="http://schemas.openxmlformats.org/officeDocument/2006/math">
                    <m:r>
                      <a:rPr lang="en-US">
                        <a:effectLst/>
                        <a:latin typeface="Cambria Math"/>
                        <a:ea typeface="Calibri"/>
                        <a:cs typeface="Times New Roman"/>
                      </a:rPr>
                      <m:t>𝛻</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r>
                      <a:rPr lang="en-US" i="1">
                        <a:effectLst/>
                        <a:latin typeface="Cambria Math"/>
                        <a:ea typeface="Calibri"/>
                        <a:cs typeface="Times New Roman"/>
                      </a:rPr>
                      <m:t>=</m:t>
                    </m:r>
                    <m:r>
                      <a:rPr lang="en-US" i="1">
                        <a:effectLst/>
                        <a:latin typeface="Cambria Math"/>
                        <a:ea typeface="Calibri"/>
                        <a:cs typeface="Times New Roman"/>
                      </a:rPr>
                      <m:t>0</m:t>
                    </m:r>
                  </m:oMath>
                </a14:m>
                <a:r>
                  <a:rPr lang="en-US" dirty="0">
                    <a:effectLst/>
                    <a:latin typeface="Times New Roman"/>
                    <a:ea typeface="Calibri"/>
                    <a:cs typeface="Arial"/>
                  </a:rPr>
                  <a:t>. Hence,</a:t>
                </a:r>
                <a:endParaRPr lang="en-US" sz="2800" dirty="0">
                  <a:ea typeface="Calibri"/>
                  <a:cs typeface="Arial"/>
                </a:endParaRPr>
              </a:p>
              <a:p>
                <a:pPr marL="0" indent="0" algn="just" rtl="0">
                  <a:lnSpc>
                    <a:spcPct val="15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i="1">
                          <a:effectLst/>
                          <a:latin typeface="Cambria Math"/>
                          <a:ea typeface="Calibri"/>
                          <a:cs typeface="Times New Roman"/>
                        </a:rPr>
                        <m:t>𝑑</m:t>
                      </m:r>
                      <m:r>
                        <a:rPr lang="en-US" b="1" i="1">
                          <a:effectLst/>
                          <a:latin typeface="Cambria Math"/>
                          <a:ea typeface="Calibri"/>
                          <a:cs typeface="Times New Roman"/>
                        </a:rPr>
                        <m:t>𝐋</m:t>
                      </m:r>
                      <m:r>
                        <a:rPr lang="en-US" i="1">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𝑅</m:t>
                              </m:r>
                            </m:den>
                          </m:f>
                        </m:e>
                      </m:d>
                      <m:r>
                        <a:rPr lang="en-US" i="1">
                          <a:effectLst/>
                          <a:latin typeface="Cambria Math"/>
                          <a:ea typeface="Calibri"/>
                          <a:cs typeface="Times New Roman"/>
                        </a:rPr>
                        <m:t>=</m:t>
                      </m:r>
                      <m:r>
                        <a:rPr lang="en-US" b="1" i="1">
                          <a:effectLst/>
                          <a:latin typeface="Cambria Math"/>
                          <a:ea typeface="Calibri"/>
                          <a:cs typeface="Times New Roman"/>
                        </a:rPr>
                        <m:t>−</m:t>
                      </m:r>
                      <m:r>
                        <a:rPr lang="en-US">
                          <a:effectLst/>
                          <a:latin typeface="Cambria Math"/>
                          <a:ea typeface="Calibri"/>
                          <a:cs typeface="Times New Roman"/>
                        </a:rPr>
                        <m:t>𝛻</m:t>
                      </m:r>
                      <m:r>
                        <a:rPr lang="en-US">
                          <a:effectLst/>
                          <a:latin typeface="Cambria Math"/>
                          <a:ea typeface="Calibri"/>
                          <a:cs typeface="Times New Roman"/>
                        </a:rPr>
                        <m:t>×</m:t>
                      </m:r>
                      <m:d>
                        <m:dPr>
                          <m:ctrlPr>
                            <a:rPr lang="en-US" i="1">
                              <a:effectLst/>
                              <a:latin typeface="Cambria Math"/>
                              <a:ea typeface="Calibri"/>
                              <a:cs typeface="Times New Roman"/>
                            </a:rPr>
                          </m:ctrlPr>
                        </m:dPr>
                        <m:e>
                          <m:f>
                            <m:fPr>
                              <m:ctrlPr>
                                <a:rPr lang="en-US" i="1">
                                  <a:effectLst/>
                                  <a:latin typeface="Cambria Math"/>
                                  <a:ea typeface="Calibri"/>
                                  <a:cs typeface="Times New Roman"/>
                                </a:rPr>
                              </m:ctrlPr>
                            </m:fPr>
                            <m:num>
                              <m:r>
                                <a:rPr lang="en-US" i="1">
                                  <a:effectLst/>
                                  <a:latin typeface="Cambria Math"/>
                                  <a:ea typeface="Calibri"/>
                                  <a:cs typeface="Times New Roman"/>
                                </a:rPr>
                                <m:t>𝑑</m:t>
                              </m:r>
                              <m:r>
                                <a:rPr lang="en-US" b="1" i="1">
                                  <a:effectLst/>
                                  <a:latin typeface="Cambria Math"/>
                                  <a:ea typeface="Calibri"/>
                                  <a:cs typeface="Times New Roman"/>
                                </a:rPr>
                                <m:t>𝐋</m:t>
                              </m:r>
                            </m:num>
                            <m:den>
                              <m:r>
                                <a:rPr lang="en-US" i="1">
                                  <a:effectLst/>
                                  <a:latin typeface="Cambria Math"/>
                                  <a:ea typeface="Calibri"/>
                                  <a:cs typeface="Times New Roman"/>
                                </a:rPr>
                                <m:t>𝑅</m:t>
                              </m:r>
                            </m:den>
                          </m:f>
                        </m:e>
                      </m:d>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77</m:t>
                      </m:r>
                      <m:r>
                        <a:rPr lang="en-US" i="1">
                          <a:effectLst/>
                          <a:latin typeface="Cambria Math"/>
                          <a:ea typeface="Calibri"/>
                          <a:cs typeface="Times New Roman"/>
                        </a:rPr>
                        <m:t>)</m:t>
                      </m:r>
                    </m:oMath>
                  </m:oMathPara>
                </a14:m>
                <a:endParaRPr lang="en-US" sz="2800" dirty="0">
                  <a:ea typeface="Calibri"/>
                  <a:cs typeface="Arial"/>
                </a:endParaRPr>
              </a:p>
              <a:p>
                <a:pPr marL="0" indent="0" algn="l" rtl="0">
                  <a:lnSpc>
                    <a:spcPct val="150000"/>
                  </a:lnSpc>
                  <a:spcAft>
                    <a:spcPts val="0"/>
                  </a:spcAft>
                  <a:buNone/>
                </a:pPr>
                <a:r>
                  <a:rPr lang="en-US" dirty="0">
                    <a:effectLst/>
                    <a:latin typeface="Times New Roman"/>
                    <a:ea typeface="Calibri"/>
                    <a:cs typeface="Arial"/>
                  </a:rPr>
                  <a:t>With this equation, equation (7.75) reduces to</a:t>
                </a:r>
                <a:endParaRPr lang="en-US" sz="2800" dirty="0">
                  <a:ea typeface="Calibri"/>
                  <a:cs typeface="Arial"/>
                </a:endParaRPr>
              </a:p>
              <a:p>
                <a:pPr marL="0" indent="0" algn="just" rtl="0">
                  <a:lnSpc>
                    <a:spcPct val="150000"/>
                  </a:lnSpc>
                  <a:spcAft>
                    <a:spcPts val="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𝐁</m:t>
                      </m:r>
                      <m:r>
                        <a:rPr lang="en-US">
                          <a:effectLst/>
                          <a:latin typeface="Cambria Math"/>
                          <a:ea typeface="Calibri"/>
                          <a:cs typeface="Times New Roman"/>
                        </a:rPr>
                        <m:t>=</m:t>
                      </m:r>
                      <m:r>
                        <a:rPr lang="en-US">
                          <a:effectLst/>
                          <a:latin typeface="Cambria Math"/>
                          <a:ea typeface="Calibri"/>
                          <a:cs typeface="Times New Roman"/>
                        </a:rPr>
                        <m:t>𝛻</m:t>
                      </m:r>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m:rPr>
                              <m:sty m:val="p"/>
                            </m:rPr>
                            <a:rPr lang="en-US">
                              <a:effectLst/>
                              <a:latin typeface="Cambria Math"/>
                              <a:ea typeface="Calibri"/>
                              <a:cs typeface="Times New Roman"/>
                            </a:rPr>
                            <m:t>L</m:t>
                          </m:r>
                        </m:sub>
                        <m:sup/>
                        <m:e>
                          <m:f>
                            <m:fPr>
                              <m:ctrlPr>
                                <a:rPr lang="en-US" i="1">
                                  <a:effectLst/>
                                  <a:latin typeface="Cambria Math"/>
                                  <a:ea typeface="Calibri"/>
                                  <a:cs typeface="Times New Roman"/>
                                </a:rPr>
                              </m:ctrlPr>
                            </m:fPr>
                            <m:num>
                              <m:sSub>
                                <m:sSubPr>
                                  <m:ctrlPr>
                                    <a:rPr lang="en-US" i="1">
                                      <a:effectLst/>
                                      <a:latin typeface="Cambria Math"/>
                                      <a:ea typeface="Calibri"/>
                                      <a:cs typeface="Times New Roman"/>
                                    </a:rPr>
                                  </m:ctrlPr>
                                </m:sSubPr>
                                <m:e>
                                  <m:r>
                                    <a:rPr lang="en-US">
                                      <a:effectLst/>
                                      <a:latin typeface="Cambria Math"/>
                                      <a:ea typeface="Calibri"/>
                                      <a:cs typeface="Times New Roman"/>
                                    </a:rPr>
                                    <m:t>µ</m:t>
                                  </m:r>
                                </m:e>
                                <m:sub>
                                  <m:r>
                                    <a:rPr lang="en-US">
                                      <a:effectLst/>
                                      <a:latin typeface="Cambria Math"/>
                                      <a:ea typeface="Calibri"/>
                                      <a:cs typeface="Times New Roman"/>
                                    </a:rPr>
                                    <m:t>0</m:t>
                                  </m:r>
                                </m:sub>
                              </m:sSub>
                              <m:r>
                                <a:rPr lang="en-US" b="1" i="1">
                                  <a:effectLst/>
                                  <a:latin typeface="Cambria Math"/>
                                  <a:ea typeface="Calibri"/>
                                  <a:cs typeface="Times New Roman"/>
                                </a:rPr>
                                <m:t> </m:t>
                              </m:r>
                              <m:r>
                                <a:rPr lang="en-US" b="1" i="1">
                                  <a:effectLst/>
                                  <a:latin typeface="Cambria Math"/>
                                  <a:ea typeface="Calibri"/>
                                  <a:cs typeface="Times New Roman"/>
                                </a:rPr>
                                <m:t>𝑰𝒅𝑳</m:t>
                              </m:r>
                            </m:num>
                            <m:den>
                              <m:r>
                                <a:rPr lang="en-US">
                                  <a:effectLst/>
                                  <a:latin typeface="Cambria Math"/>
                                  <a:ea typeface="Calibri"/>
                                  <a:cs typeface="Times New Roman"/>
                                </a:rPr>
                                <m:t>4</m:t>
                              </m:r>
                              <m:r>
                                <m:rPr>
                                  <m:sty m:val="p"/>
                                </m:rPr>
                                <a:rPr lang="en-US">
                                  <a:effectLst/>
                                  <a:latin typeface="Cambria Math"/>
                                  <a:ea typeface="Calibri"/>
                                  <a:cs typeface="Times New Roman"/>
                                </a:rPr>
                                <m:t>π</m:t>
                              </m:r>
                              <m:r>
                                <a:rPr lang="en-US" i="1">
                                  <a:effectLst/>
                                  <a:latin typeface="Cambria Math"/>
                                  <a:ea typeface="Calibri"/>
                                  <a:cs typeface="Times New Roman"/>
                                </a:rPr>
                                <m:t>𝑅</m:t>
                              </m:r>
                            </m:den>
                          </m:f>
                        </m:e>
                      </m:nary>
                      <m:r>
                        <a:rPr lang="en-US">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78</m:t>
                      </m:r>
                      <m:r>
                        <a:rPr lang="en-US" i="1">
                          <a:effectLst/>
                          <a:latin typeface="Cambria Math"/>
                          <a:ea typeface="Calibri"/>
                          <a:cs typeface="Times New Roman"/>
                        </a:rPr>
                        <m:t>)</m:t>
                      </m:r>
                    </m:oMath>
                  </m:oMathPara>
                </a14:m>
                <a:endParaRPr lang="en-US" sz="2800" dirty="0">
                  <a:ea typeface="Calibri"/>
                  <a:cs typeface="Aria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800" r="-867"/>
                </a:stretch>
              </a:blipFill>
            </p:spPr>
            <p:txBody>
              <a:bodyPr/>
              <a:lstStyle/>
              <a:p>
                <a:r>
                  <a:rPr lang="ar-IQ">
                    <a:noFill/>
                  </a:rPr>
                  <a:t> </a:t>
                </a:r>
              </a:p>
            </p:txBody>
          </p:sp>
        </mc:Fallback>
      </mc:AlternateContent>
    </p:spTree>
    <p:extLst>
      <p:ext uri="{BB962C8B-B14F-4D97-AF65-F5344CB8AC3E}">
        <p14:creationId xmlns:p14="http://schemas.microsoft.com/office/powerpoint/2010/main" val="15043522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Autofit/>
              </a:bodyPr>
              <a:lstStyle/>
              <a:p>
                <a:pPr marL="0" lvl="0" indent="0" algn="l" rtl="0">
                  <a:lnSpc>
                    <a:spcPct val="150000"/>
                  </a:lnSpc>
                  <a:buNone/>
                </a:pPr>
                <a:r>
                  <a:rPr lang="en-US" sz="2000" dirty="0">
                    <a:solidFill>
                      <a:prstClr val="black"/>
                    </a:solidFill>
                    <a:latin typeface="Times New Roman"/>
                    <a:ea typeface="Calibri"/>
                    <a:cs typeface="Arial"/>
                  </a:rPr>
                  <a:t>Comparing equation (7.78) with equation (7.68) shows that</a:t>
                </a:r>
                <a:endParaRPr lang="en-US" sz="2000" dirty="0">
                  <a:solidFill>
                    <a:prstClr val="black"/>
                  </a:solidFill>
                  <a:ea typeface="Calibri"/>
                  <a:cs typeface="Arial"/>
                </a:endParaRPr>
              </a:p>
              <a:p>
                <a:pPr marL="0" lvl="0" indent="0" algn="just" rtl="0">
                  <a:buNone/>
                </a:pPr>
                <a14:m>
                  <m:oMathPara xmlns:m="http://schemas.openxmlformats.org/officeDocument/2006/math">
                    <m:oMathParaPr>
                      <m:jc m:val="centerGroup"/>
                    </m:oMathParaPr>
                    <m:oMath xmlns:m="http://schemas.openxmlformats.org/officeDocument/2006/math">
                      <m:r>
                        <m:rPr>
                          <m:sty m:val="p"/>
                        </m:rPr>
                        <a:rPr lang="en-US" sz="2000">
                          <a:solidFill>
                            <a:prstClr val="black"/>
                          </a:solidFill>
                          <a:latin typeface="Cambria Math"/>
                          <a:ea typeface="Calibri"/>
                          <a:cs typeface="Times New Roman"/>
                        </a:rPr>
                        <m:t>A</m:t>
                      </m:r>
                      <m:r>
                        <a:rPr lang="en-US" sz="2000">
                          <a:solidFill>
                            <a:prstClr val="black"/>
                          </a:solidFill>
                          <a:latin typeface="Cambria Math"/>
                          <a:ea typeface="Calibri"/>
                          <a:cs typeface="Times New Roman"/>
                        </a:rPr>
                        <m:t>=</m:t>
                      </m:r>
                      <m:nary>
                        <m:naryPr>
                          <m:limLoc m:val="undOvr"/>
                          <m:ctrlPr>
                            <a:rPr lang="en-US" sz="2000" i="1">
                              <a:solidFill>
                                <a:prstClr val="black"/>
                              </a:solidFill>
                              <a:latin typeface="Cambria Math"/>
                              <a:ea typeface="Calibri"/>
                              <a:cs typeface="Times New Roman"/>
                            </a:rPr>
                          </m:ctrlPr>
                        </m:naryPr>
                        <m:sub>
                          <m:r>
                            <m:rPr>
                              <m:sty m:val="p"/>
                            </m:rPr>
                            <a:rPr lang="en-US" sz="2000">
                              <a:solidFill>
                                <a:prstClr val="black"/>
                              </a:solidFill>
                              <a:latin typeface="Cambria Math"/>
                              <a:ea typeface="Calibri"/>
                              <a:cs typeface="Times New Roman"/>
                            </a:rPr>
                            <m:t>L</m:t>
                          </m:r>
                        </m:sub>
                        <m:sup/>
                        <m:e>
                          <m:f>
                            <m:fPr>
                              <m:ctrlPr>
                                <a:rPr lang="en-US" sz="2000" i="1">
                                  <a:solidFill>
                                    <a:prstClr val="black"/>
                                  </a:solidFill>
                                  <a:latin typeface="Cambria Math"/>
                                  <a:ea typeface="Calibri"/>
                                  <a:cs typeface="Times New Roman"/>
                                </a:rPr>
                              </m:ctrlPr>
                            </m:fPr>
                            <m:num>
                              <m:sSub>
                                <m:sSubPr>
                                  <m:ctrlPr>
                                    <a:rPr lang="en-US" sz="2000" i="1">
                                      <a:solidFill>
                                        <a:prstClr val="black"/>
                                      </a:solidFill>
                                      <a:latin typeface="Cambria Math"/>
                                      <a:ea typeface="Calibri"/>
                                      <a:cs typeface="Times New Roman"/>
                                    </a:rPr>
                                  </m:ctrlPr>
                                </m:sSubPr>
                                <m:e>
                                  <m:r>
                                    <a:rPr lang="en-US" sz="2000">
                                      <a:solidFill>
                                        <a:prstClr val="black"/>
                                      </a:solidFill>
                                      <a:latin typeface="Cambria Math"/>
                                      <a:ea typeface="Calibri"/>
                                      <a:cs typeface="Times New Roman"/>
                                    </a:rPr>
                                    <m:t>µ</m:t>
                                  </m:r>
                                </m:e>
                                <m:sub>
                                  <m:r>
                                    <a:rPr lang="en-US" sz="2000">
                                      <a:solidFill>
                                        <a:prstClr val="black"/>
                                      </a:solidFill>
                                      <a:latin typeface="Cambria Math"/>
                                      <a:ea typeface="Calibri"/>
                                      <a:cs typeface="Times New Roman"/>
                                    </a:rPr>
                                    <m:t>0</m:t>
                                  </m:r>
                                </m:sub>
                              </m:sSub>
                              <m:r>
                                <a:rPr lang="en-US" sz="2000">
                                  <a:solidFill>
                                    <a:prstClr val="black"/>
                                  </a:solidFill>
                                  <a:latin typeface="Cambria Math"/>
                                  <a:ea typeface="Calibri"/>
                                  <a:cs typeface="Times New Roman"/>
                                </a:rPr>
                                <m:t> </m:t>
                              </m:r>
                              <m:r>
                                <m:rPr>
                                  <m:sty m:val="p"/>
                                </m:rPr>
                                <a:rPr lang="en-US" sz="2000">
                                  <a:solidFill>
                                    <a:prstClr val="black"/>
                                  </a:solidFill>
                                  <a:latin typeface="Cambria Math"/>
                                  <a:ea typeface="Calibri"/>
                                  <a:cs typeface="Times New Roman"/>
                                </a:rPr>
                                <m:t>IdL</m:t>
                              </m:r>
                            </m:num>
                            <m:den>
                              <m:r>
                                <a:rPr lang="en-US" sz="2000">
                                  <a:solidFill>
                                    <a:prstClr val="black"/>
                                  </a:solidFill>
                                  <a:latin typeface="Cambria Math"/>
                                  <a:ea typeface="Calibri"/>
                                  <a:cs typeface="Times New Roman"/>
                                </a:rPr>
                                <m:t>4</m:t>
                              </m:r>
                              <m:r>
                                <m:rPr>
                                  <m:sty m:val="p"/>
                                </m:rPr>
                                <a:rPr lang="en-US" sz="2000">
                                  <a:solidFill>
                                    <a:prstClr val="black"/>
                                  </a:solidFill>
                                  <a:latin typeface="Cambria Math"/>
                                  <a:ea typeface="Calibri"/>
                                  <a:cs typeface="Times New Roman"/>
                                </a:rPr>
                                <m:t>π</m:t>
                              </m:r>
                              <m:r>
                                <m:rPr>
                                  <m:sty m:val="p"/>
                                </m:rPr>
                                <a:rPr lang="en-US" sz="2000">
                                  <a:solidFill>
                                    <a:prstClr val="black"/>
                                  </a:solidFill>
                                  <a:latin typeface="Cambria Math"/>
                                  <a:ea typeface="Calibri"/>
                                  <a:cs typeface="Times New Roman"/>
                                </a:rPr>
                                <m:t>R</m:t>
                              </m:r>
                            </m:den>
                          </m:f>
                        </m:e>
                      </m:nary>
                    </m:oMath>
                  </m:oMathPara>
                </a14:m>
                <a:endParaRPr lang="en-US" sz="2000" dirty="0">
                  <a:solidFill>
                    <a:prstClr val="black"/>
                  </a:solidFill>
                  <a:ea typeface="Calibri"/>
                  <a:cs typeface="Arial"/>
                </a:endParaRPr>
              </a:p>
              <a:p>
                <a:pPr marL="0" lvl="0" indent="0" algn="just" rtl="0">
                  <a:lnSpc>
                    <a:spcPct val="150000"/>
                  </a:lnSpc>
                  <a:buNone/>
                </a:pPr>
                <a:r>
                  <a:rPr lang="en-US" sz="2000" dirty="0">
                    <a:solidFill>
                      <a:prstClr val="black"/>
                    </a:solidFill>
                    <a:latin typeface="Times New Roman"/>
                    <a:ea typeface="Calibri"/>
                    <a:cs typeface="Arial"/>
                  </a:rPr>
                  <a:t>By substituting equation (7.68) into equation (7.65) and applying </a:t>
                </a:r>
                <a:r>
                  <a:rPr lang="en-US" sz="2000" dirty="0" err="1">
                    <a:solidFill>
                      <a:prstClr val="black"/>
                    </a:solidFill>
                    <a:latin typeface="Times New Roman"/>
                    <a:ea typeface="Calibri"/>
                    <a:cs typeface="Arial"/>
                  </a:rPr>
                  <a:t>Stokes's</a:t>
                </a:r>
                <a:r>
                  <a:rPr lang="en-US" sz="2000" dirty="0">
                    <a:solidFill>
                      <a:prstClr val="black"/>
                    </a:solidFill>
                    <a:latin typeface="Times New Roman"/>
                    <a:ea typeface="Calibri"/>
                    <a:cs typeface="Arial"/>
                  </a:rPr>
                  <a:t> theorem, we obtain</a:t>
                </a:r>
                <a:endParaRPr lang="en-US" sz="2000" dirty="0">
                  <a:solidFill>
                    <a:prstClr val="black"/>
                  </a:solidFill>
                  <a:ea typeface="Calibri"/>
                  <a:cs typeface="Arial"/>
                </a:endParaRPr>
              </a:p>
              <a:p>
                <a:pPr marL="0" lvl="0" indent="0" algn="just" rtl="0">
                  <a:buNone/>
                </a:pPr>
                <a14:m>
                  <m:oMathPara xmlns:m="http://schemas.openxmlformats.org/officeDocument/2006/math">
                    <m:oMathParaPr>
                      <m:jc m:val="centerGroup"/>
                    </m:oMathParaPr>
                    <m:oMath xmlns:m="http://schemas.openxmlformats.org/officeDocument/2006/math">
                      <m:r>
                        <m:rPr>
                          <m:sty m:val="p"/>
                        </m:rPr>
                        <a:rPr lang="en-US" sz="2000">
                          <a:solidFill>
                            <a:prstClr val="black"/>
                          </a:solidFill>
                          <a:latin typeface="Cambria Math"/>
                          <a:ea typeface="Calibri"/>
                          <a:cs typeface="Times New Roman"/>
                        </a:rPr>
                        <m:t>ψ</m:t>
                      </m:r>
                      <m:r>
                        <a:rPr lang="en-US" sz="2000">
                          <a:solidFill>
                            <a:prstClr val="black"/>
                          </a:solidFill>
                          <a:latin typeface="Cambria Math"/>
                          <a:ea typeface="Calibri"/>
                          <a:cs typeface="Times New Roman"/>
                        </a:rPr>
                        <m:t>=</m:t>
                      </m:r>
                      <m:nary>
                        <m:naryPr>
                          <m:limLoc m:val="undOvr"/>
                          <m:ctrlPr>
                            <a:rPr lang="en-US" sz="2000" i="1">
                              <a:solidFill>
                                <a:prstClr val="black"/>
                              </a:solidFill>
                              <a:latin typeface="Cambria Math"/>
                              <a:ea typeface="Calibri"/>
                              <a:cs typeface="Times New Roman"/>
                            </a:rPr>
                          </m:ctrlPr>
                        </m:naryPr>
                        <m:sub>
                          <m:r>
                            <m:rPr>
                              <m:sty m:val="p"/>
                            </m:rPr>
                            <a:rPr lang="en-US" sz="2000">
                              <a:solidFill>
                                <a:prstClr val="black"/>
                              </a:solidFill>
                              <a:latin typeface="Cambria Math"/>
                              <a:ea typeface="Calibri"/>
                              <a:cs typeface="Times New Roman"/>
                            </a:rPr>
                            <m:t>s</m:t>
                          </m:r>
                        </m:sub>
                        <m:sup/>
                        <m:e>
                          <m:r>
                            <a:rPr lang="en-US" sz="2000" b="1" i="1">
                              <a:solidFill>
                                <a:prstClr val="black"/>
                              </a:solidFill>
                              <a:latin typeface="Cambria Math"/>
                              <a:ea typeface="Calibri"/>
                              <a:cs typeface="Times New Roman"/>
                            </a:rPr>
                            <m:t>𝐁</m:t>
                          </m:r>
                          <m:r>
                            <a:rPr lang="en-US" sz="2000">
                              <a:solidFill>
                                <a:prstClr val="black"/>
                              </a:solidFill>
                              <a:latin typeface="Cambria Math"/>
                              <a:ea typeface="Calibri"/>
                              <a:cs typeface="Times New Roman"/>
                            </a:rPr>
                            <m:t> . </m:t>
                          </m:r>
                          <m:r>
                            <a:rPr lang="en-US" sz="2000" i="1">
                              <a:solidFill>
                                <a:prstClr val="black"/>
                              </a:solidFill>
                              <a:latin typeface="Cambria Math"/>
                              <a:ea typeface="Calibri"/>
                              <a:cs typeface="Times New Roman"/>
                            </a:rPr>
                            <m:t>𝑑</m:t>
                          </m:r>
                          <m:r>
                            <a:rPr lang="en-US" sz="2000" b="1" i="1">
                              <a:solidFill>
                                <a:prstClr val="black"/>
                              </a:solidFill>
                              <a:latin typeface="Cambria Math"/>
                              <a:ea typeface="Calibri"/>
                              <a:cs typeface="Times New Roman"/>
                            </a:rPr>
                            <m:t>𝐒</m:t>
                          </m:r>
                        </m:e>
                      </m:nary>
                      <m:r>
                        <a:rPr lang="en-US" sz="2000">
                          <a:solidFill>
                            <a:prstClr val="black"/>
                          </a:solidFill>
                          <a:latin typeface="Cambria Math"/>
                          <a:ea typeface="Calibri"/>
                          <a:cs typeface="Times New Roman"/>
                        </a:rPr>
                        <m:t>=</m:t>
                      </m:r>
                      <m:nary>
                        <m:naryPr>
                          <m:limLoc m:val="undOvr"/>
                          <m:ctrlPr>
                            <a:rPr lang="en-US" sz="2000" i="1">
                              <a:solidFill>
                                <a:prstClr val="black"/>
                              </a:solidFill>
                              <a:latin typeface="Cambria Math"/>
                              <a:ea typeface="Calibri"/>
                              <a:cs typeface="Times New Roman"/>
                            </a:rPr>
                          </m:ctrlPr>
                        </m:naryPr>
                        <m:sub>
                          <m:r>
                            <m:rPr>
                              <m:sty m:val="p"/>
                            </m:rPr>
                            <a:rPr lang="en-US" sz="2000">
                              <a:solidFill>
                                <a:prstClr val="black"/>
                              </a:solidFill>
                              <a:latin typeface="Cambria Math"/>
                              <a:ea typeface="Calibri"/>
                              <a:cs typeface="Times New Roman"/>
                            </a:rPr>
                            <m:t>s</m:t>
                          </m:r>
                        </m:sub>
                        <m:sup/>
                        <m:e>
                          <m:d>
                            <m:dPr>
                              <m:ctrlPr>
                                <a:rPr lang="en-US" sz="2000" b="1" i="1">
                                  <a:solidFill>
                                    <a:prstClr val="black"/>
                                  </a:solidFill>
                                  <a:latin typeface="Cambria Math"/>
                                  <a:ea typeface="Calibri"/>
                                  <a:cs typeface="Times New Roman"/>
                                </a:rPr>
                              </m:ctrlPr>
                            </m:dPr>
                            <m:e>
                              <m:r>
                                <a:rPr lang="en-US" sz="2000">
                                  <a:solidFill>
                                    <a:prstClr val="black"/>
                                  </a:solidFill>
                                  <a:latin typeface="Cambria Math"/>
                                  <a:ea typeface="Calibri"/>
                                  <a:cs typeface="Times New Roman"/>
                                </a:rPr>
                                <m:t>𝛻</m:t>
                              </m:r>
                              <m:r>
                                <a:rPr lang="en-US" sz="2000" i="1">
                                  <a:solidFill>
                                    <a:prstClr val="black"/>
                                  </a:solidFill>
                                  <a:latin typeface="Cambria Math"/>
                                  <a:ea typeface="Calibri"/>
                                  <a:cs typeface="Times New Roman"/>
                                </a:rPr>
                                <m:t>×</m:t>
                              </m:r>
                              <m:r>
                                <a:rPr lang="en-US" sz="2000" b="1" i="1">
                                  <a:solidFill>
                                    <a:prstClr val="black"/>
                                  </a:solidFill>
                                  <a:latin typeface="Cambria Math"/>
                                  <a:ea typeface="Calibri"/>
                                  <a:cs typeface="Times New Roman"/>
                                </a:rPr>
                                <m:t>𝐀</m:t>
                              </m:r>
                            </m:e>
                          </m:d>
                          <m:r>
                            <a:rPr lang="en-US" sz="2000">
                              <a:solidFill>
                                <a:prstClr val="black"/>
                              </a:solidFill>
                              <a:latin typeface="Cambria Math"/>
                              <a:ea typeface="Calibri"/>
                              <a:cs typeface="Times New Roman"/>
                            </a:rPr>
                            <m:t> . </m:t>
                          </m:r>
                          <m:r>
                            <a:rPr lang="en-US" sz="2000" i="1">
                              <a:solidFill>
                                <a:prstClr val="black"/>
                              </a:solidFill>
                              <a:latin typeface="Cambria Math"/>
                              <a:ea typeface="Calibri"/>
                              <a:cs typeface="Times New Roman"/>
                            </a:rPr>
                            <m:t>𝑑</m:t>
                          </m:r>
                          <m:r>
                            <a:rPr lang="en-US" sz="2000" b="1" i="1">
                              <a:solidFill>
                                <a:prstClr val="black"/>
                              </a:solidFill>
                              <a:latin typeface="Cambria Math"/>
                              <a:ea typeface="Calibri"/>
                              <a:cs typeface="Times New Roman"/>
                            </a:rPr>
                            <m:t>𝐒</m:t>
                          </m:r>
                        </m:e>
                      </m:nary>
                      <m:r>
                        <a:rPr lang="en-US" sz="2000" i="1">
                          <a:solidFill>
                            <a:prstClr val="black"/>
                          </a:solidFill>
                          <a:latin typeface="Cambria Math"/>
                          <a:ea typeface="Calibri"/>
                          <a:cs typeface="Times New Roman"/>
                        </a:rPr>
                        <m:t>=</m:t>
                      </m:r>
                      <m:nary>
                        <m:naryPr>
                          <m:chr m:val="∮"/>
                          <m:limLoc m:val="undOvr"/>
                          <m:ctrlPr>
                            <a:rPr lang="en-US" sz="2000" i="1">
                              <a:solidFill>
                                <a:prstClr val="black"/>
                              </a:solidFill>
                              <a:latin typeface="Cambria Math"/>
                              <a:ea typeface="Calibri"/>
                              <a:cs typeface="Times New Roman"/>
                            </a:rPr>
                          </m:ctrlPr>
                        </m:naryPr>
                        <m:sub>
                          <m:r>
                            <a:rPr lang="en-US" sz="2000" i="1">
                              <a:solidFill>
                                <a:prstClr val="black"/>
                              </a:solidFill>
                              <a:latin typeface="Cambria Math"/>
                              <a:ea typeface="Calibri"/>
                              <a:cs typeface="Times New Roman"/>
                            </a:rPr>
                            <m:t>𝐿</m:t>
                          </m:r>
                        </m:sub>
                        <m:sup/>
                        <m:e>
                          <m:r>
                            <a:rPr lang="en-US" sz="2000" b="1" i="1">
                              <a:solidFill>
                                <a:prstClr val="black"/>
                              </a:solidFill>
                              <a:latin typeface="Cambria Math"/>
                              <a:ea typeface="Calibri"/>
                              <a:cs typeface="Times New Roman"/>
                            </a:rPr>
                            <m:t>𝐀</m:t>
                          </m:r>
                          <m:r>
                            <a:rPr lang="en-US" sz="2000" b="1">
                              <a:solidFill>
                                <a:prstClr val="black"/>
                              </a:solidFill>
                              <a:latin typeface="Cambria Math"/>
                              <a:ea typeface="Calibri"/>
                              <a:cs typeface="Times New Roman"/>
                            </a:rPr>
                            <m:t> . </m:t>
                          </m:r>
                          <m:r>
                            <a:rPr lang="en-US" sz="2000" i="1">
                              <a:solidFill>
                                <a:prstClr val="black"/>
                              </a:solidFill>
                              <a:latin typeface="Cambria Math"/>
                              <a:ea typeface="Calibri"/>
                              <a:cs typeface="Times New Roman"/>
                            </a:rPr>
                            <m:t>𝑑</m:t>
                          </m:r>
                          <m:r>
                            <a:rPr lang="en-US" sz="2000" b="1" i="1">
                              <a:solidFill>
                                <a:prstClr val="black"/>
                              </a:solidFill>
                              <a:latin typeface="Cambria Math"/>
                              <a:ea typeface="Calibri"/>
                              <a:cs typeface="Times New Roman"/>
                            </a:rPr>
                            <m:t>𝐋</m:t>
                          </m:r>
                        </m:e>
                      </m:nary>
                    </m:oMath>
                  </m:oMathPara>
                </a14:m>
                <a:endParaRPr lang="en-US" sz="2000" dirty="0">
                  <a:solidFill>
                    <a:prstClr val="black"/>
                  </a:solidFill>
                  <a:ea typeface="Calibri"/>
                  <a:cs typeface="Arial"/>
                </a:endParaRPr>
              </a:p>
              <a:p>
                <a:pPr marL="0" lvl="0" indent="0" algn="just" rtl="0">
                  <a:buNone/>
                </a:pPr>
                <a14:m>
                  <m:oMathPara xmlns:m="http://schemas.openxmlformats.org/officeDocument/2006/math">
                    <m:oMathParaPr>
                      <m:jc m:val="centerGroup"/>
                    </m:oMathParaPr>
                    <m:oMath xmlns:m="http://schemas.openxmlformats.org/officeDocument/2006/math">
                      <m:r>
                        <m:rPr>
                          <m:sty m:val="p"/>
                        </m:rPr>
                        <a:rPr lang="en-US" sz="2000">
                          <a:solidFill>
                            <a:prstClr val="black"/>
                          </a:solidFill>
                          <a:latin typeface="Cambria Math"/>
                          <a:ea typeface="Calibri"/>
                          <a:cs typeface="Times New Roman"/>
                        </a:rPr>
                        <m:t>ψ</m:t>
                      </m:r>
                      <m:r>
                        <a:rPr lang="en-US" sz="2000" i="1">
                          <a:solidFill>
                            <a:prstClr val="black"/>
                          </a:solidFill>
                          <a:latin typeface="Cambria Math"/>
                          <a:ea typeface="Calibri"/>
                          <a:cs typeface="Times New Roman"/>
                        </a:rPr>
                        <m:t>=</m:t>
                      </m:r>
                      <m:nary>
                        <m:naryPr>
                          <m:chr m:val="∮"/>
                          <m:limLoc m:val="undOvr"/>
                          <m:ctrlPr>
                            <a:rPr lang="en-US" sz="2000" i="1">
                              <a:solidFill>
                                <a:prstClr val="black"/>
                              </a:solidFill>
                              <a:latin typeface="Cambria Math"/>
                              <a:ea typeface="Calibri"/>
                              <a:cs typeface="Times New Roman"/>
                            </a:rPr>
                          </m:ctrlPr>
                        </m:naryPr>
                        <m:sub>
                          <m:r>
                            <a:rPr lang="en-US" sz="2000" i="1">
                              <a:solidFill>
                                <a:prstClr val="black"/>
                              </a:solidFill>
                              <a:latin typeface="Cambria Math"/>
                              <a:ea typeface="Calibri"/>
                              <a:cs typeface="Times New Roman"/>
                            </a:rPr>
                            <m:t>𝐿</m:t>
                          </m:r>
                        </m:sub>
                        <m:sup/>
                        <m:e>
                          <m:r>
                            <a:rPr lang="en-US" sz="2000" b="1" i="1">
                              <a:solidFill>
                                <a:prstClr val="black"/>
                              </a:solidFill>
                              <a:latin typeface="Cambria Math"/>
                              <a:ea typeface="Calibri"/>
                              <a:cs typeface="Times New Roman"/>
                            </a:rPr>
                            <m:t>𝐀</m:t>
                          </m:r>
                          <m:r>
                            <a:rPr lang="en-US" sz="2000" b="1">
                              <a:solidFill>
                                <a:prstClr val="black"/>
                              </a:solidFill>
                              <a:latin typeface="Cambria Math"/>
                              <a:ea typeface="Calibri"/>
                              <a:cs typeface="Times New Roman"/>
                            </a:rPr>
                            <m:t> . </m:t>
                          </m:r>
                          <m:r>
                            <a:rPr lang="en-US" sz="2000" i="1">
                              <a:solidFill>
                                <a:prstClr val="black"/>
                              </a:solidFill>
                              <a:latin typeface="Cambria Math"/>
                              <a:ea typeface="Calibri"/>
                              <a:cs typeface="Times New Roman"/>
                            </a:rPr>
                            <m:t>𝑑</m:t>
                          </m:r>
                          <m:r>
                            <a:rPr lang="en-US" sz="2000" b="1" i="1">
                              <a:solidFill>
                                <a:prstClr val="black"/>
                              </a:solidFill>
                              <a:latin typeface="Cambria Math"/>
                              <a:ea typeface="Calibri"/>
                              <a:cs typeface="Times New Roman"/>
                            </a:rPr>
                            <m:t>𝐋</m:t>
                          </m:r>
                        </m:e>
                      </m:nary>
                      <m:r>
                        <a:rPr lang="en-US" sz="2000">
                          <a:solidFill>
                            <a:prstClr val="black"/>
                          </a:solidFill>
                          <a:latin typeface="Cambria Math"/>
                          <a:ea typeface="Calibri"/>
                          <a:cs typeface="Times New Roman"/>
                        </a:rPr>
                        <m:t> </m:t>
                      </m:r>
                      <m:r>
                        <a:rPr lang="en-US" sz="2000" i="1">
                          <a:solidFill>
                            <a:prstClr val="black"/>
                          </a:solidFill>
                          <a:latin typeface="Cambria Math"/>
                          <a:ea typeface="Calibri"/>
                          <a:cs typeface="Times New Roman"/>
                        </a:rPr>
                        <m:t>(</m:t>
                      </m:r>
                      <m:r>
                        <a:rPr lang="en-US" sz="2000" i="1">
                          <a:solidFill>
                            <a:prstClr val="black"/>
                          </a:solidFill>
                          <a:latin typeface="Cambria Math"/>
                          <a:ea typeface="Calibri"/>
                          <a:cs typeface="Times New Roman"/>
                        </a:rPr>
                        <m:t>7</m:t>
                      </m:r>
                      <m:r>
                        <a:rPr lang="en-US" sz="2000" i="1">
                          <a:solidFill>
                            <a:prstClr val="black"/>
                          </a:solidFill>
                          <a:latin typeface="Cambria Math"/>
                          <a:ea typeface="Calibri"/>
                          <a:cs typeface="Times New Roman"/>
                        </a:rPr>
                        <m:t>.</m:t>
                      </m:r>
                      <m:r>
                        <a:rPr lang="en-US" sz="2000" i="1">
                          <a:solidFill>
                            <a:prstClr val="black"/>
                          </a:solidFill>
                          <a:latin typeface="Cambria Math"/>
                          <a:ea typeface="Calibri"/>
                          <a:cs typeface="Times New Roman"/>
                        </a:rPr>
                        <m:t>79</m:t>
                      </m:r>
                      <m:r>
                        <a:rPr lang="en-US" sz="2000" i="1">
                          <a:solidFill>
                            <a:prstClr val="black"/>
                          </a:solidFill>
                          <a:latin typeface="Cambria Math"/>
                          <a:ea typeface="Calibri"/>
                          <a:cs typeface="Times New Roman"/>
                        </a:rPr>
                        <m:t>)</m:t>
                      </m:r>
                    </m:oMath>
                  </m:oMathPara>
                </a14:m>
                <a:endParaRPr lang="en-US" sz="2000" dirty="0">
                  <a:solidFill>
                    <a:prstClr val="black"/>
                  </a:solidFill>
                  <a:ea typeface="Calibri"/>
                  <a:cs typeface="Arial"/>
                </a:endParaRPr>
              </a:p>
              <a:p>
                <a:pPr marL="0" lvl="0" indent="0" algn="l" rtl="0">
                  <a:lnSpc>
                    <a:spcPct val="150000"/>
                  </a:lnSpc>
                  <a:buNone/>
                </a:pPr>
                <a:r>
                  <a:rPr lang="en-US" sz="2000" dirty="0" smtClean="0">
                    <a:solidFill>
                      <a:prstClr val="black"/>
                    </a:solidFill>
                    <a:latin typeface="Times New Roman"/>
                    <a:ea typeface="Calibri"/>
                  </a:rPr>
                  <a:t>Thus, </a:t>
                </a:r>
                <a:r>
                  <a:rPr lang="en-US" sz="2000" dirty="0">
                    <a:solidFill>
                      <a:prstClr val="black"/>
                    </a:solidFill>
                    <a:latin typeface="Times New Roman"/>
                    <a:ea typeface="Calibri"/>
                  </a:rPr>
                  <a:t>the magnetic flux through a given area can be found using either equation (7.60) or (7.79). Also, the magnetic field can be determined </a:t>
                </a:r>
                <a:r>
                  <a:rPr lang="en-US" sz="2000" dirty="0" smtClean="0">
                    <a:solidFill>
                      <a:prstClr val="black"/>
                    </a:solidFill>
                    <a:latin typeface="Times New Roman"/>
                    <a:ea typeface="Calibri"/>
                  </a:rPr>
                  <a:t>by using </a:t>
                </a:r>
                <a:r>
                  <a:rPr lang="en-US" sz="2000" dirty="0">
                    <a:solidFill>
                      <a:prstClr val="black"/>
                    </a:solidFill>
                    <a:latin typeface="Times New Roman"/>
                    <a:ea typeface="Calibri"/>
                  </a:rPr>
                  <a:t>either </a:t>
                </a:r>
                <a14:m>
                  <m:oMath xmlns:m="http://schemas.openxmlformats.org/officeDocument/2006/math">
                    <m:sSub>
                      <m:sSubPr>
                        <m:ctrlPr>
                          <a:rPr lang="en-US" sz="2000" i="1">
                            <a:solidFill>
                              <a:prstClr val="black"/>
                            </a:solidFill>
                            <a:latin typeface="Cambria Math"/>
                            <a:cs typeface="Times New Roman"/>
                          </a:rPr>
                        </m:ctrlPr>
                      </m:sSubPr>
                      <m:e>
                        <m:r>
                          <a:rPr lang="en-US" sz="2000" i="1">
                            <a:solidFill>
                              <a:prstClr val="black"/>
                            </a:solidFill>
                            <a:latin typeface="Cambria Math"/>
                            <a:ea typeface="Calibri"/>
                            <a:cs typeface="Times New Roman"/>
                          </a:rPr>
                          <m:t>𝑉</m:t>
                        </m:r>
                      </m:e>
                      <m:sub>
                        <m:r>
                          <a:rPr lang="en-US" sz="2000" i="1">
                            <a:solidFill>
                              <a:prstClr val="black"/>
                            </a:solidFill>
                            <a:latin typeface="Cambria Math"/>
                            <a:ea typeface="Calibri"/>
                            <a:cs typeface="Times New Roman"/>
                          </a:rPr>
                          <m:t>𝑚</m:t>
                        </m:r>
                      </m:sub>
                    </m:sSub>
                  </m:oMath>
                </a14:m>
                <a:r>
                  <a:rPr lang="en-US" sz="2000" dirty="0">
                    <a:solidFill>
                      <a:prstClr val="black"/>
                    </a:solidFill>
                    <a:latin typeface="Times New Roman"/>
                    <a:ea typeface="Calibri"/>
                  </a:rPr>
                  <a:t> or </a:t>
                </a:r>
                <a14:m>
                  <m:oMath xmlns:m="http://schemas.openxmlformats.org/officeDocument/2006/math">
                    <m:r>
                      <a:rPr lang="en-US" sz="2000" b="1" i="1">
                        <a:solidFill>
                          <a:prstClr val="black"/>
                        </a:solidFill>
                        <a:latin typeface="Cambria Math"/>
                        <a:ea typeface="Calibri"/>
                        <a:cs typeface="Times New Roman"/>
                      </a:rPr>
                      <m:t>𝐀</m:t>
                    </m:r>
                  </m:oMath>
                </a14:m>
                <a:r>
                  <a:rPr lang="en-US" sz="2000" dirty="0">
                    <a:solidFill>
                      <a:prstClr val="black"/>
                    </a:solidFill>
                    <a:latin typeface="Times New Roman"/>
                    <a:ea typeface="Calibri"/>
                  </a:rPr>
                  <a:t>. The </a:t>
                </a:r>
                <a14:m>
                  <m:oMath xmlns:m="http://schemas.openxmlformats.org/officeDocument/2006/math">
                    <m:sSub>
                      <m:sSubPr>
                        <m:ctrlPr>
                          <a:rPr lang="en-US" sz="2000" i="1">
                            <a:solidFill>
                              <a:prstClr val="black"/>
                            </a:solidFill>
                            <a:latin typeface="Cambria Math"/>
                            <a:cs typeface="Times New Roman"/>
                          </a:rPr>
                        </m:ctrlPr>
                      </m:sSubPr>
                      <m:e>
                        <m:r>
                          <a:rPr lang="en-US" sz="2000" i="1">
                            <a:solidFill>
                              <a:prstClr val="black"/>
                            </a:solidFill>
                            <a:latin typeface="Cambria Math"/>
                            <a:ea typeface="Calibri"/>
                            <a:cs typeface="Times New Roman"/>
                          </a:rPr>
                          <m:t>𝑉</m:t>
                        </m:r>
                      </m:e>
                      <m:sub>
                        <m:r>
                          <a:rPr lang="en-US" sz="2000" i="1">
                            <a:solidFill>
                              <a:prstClr val="black"/>
                            </a:solidFill>
                            <a:latin typeface="Cambria Math"/>
                            <a:ea typeface="Calibri"/>
                            <a:cs typeface="Times New Roman"/>
                          </a:rPr>
                          <m:t>𝑚</m:t>
                        </m:r>
                      </m:sub>
                    </m:sSub>
                  </m:oMath>
                </a14:m>
                <a:r>
                  <a:rPr lang="en-US" sz="2000" dirty="0">
                    <a:solidFill>
                      <a:prstClr val="black"/>
                    </a:solidFill>
                    <a:latin typeface="Times New Roman"/>
                    <a:ea typeface="Calibri"/>
                  </a:rPr>
                  <a:t> </a:t>
                </a:r>
                <a:r>
                  <a:rPr lang="en-US" sz="2000" dirty="0" smtClean="0">
                    <a:solidFill>
                      <a:prstClr val="black"/>
                    </a:solidFill>
                    <a:latin typeface="Times New Roman"/>
                    <a:ea typeface="Calibri"/>
                  </a:rPr>
                  <a:t>can only </a:t>
                </a:r>
                <a:r>
                  <a:rPr lang="en-US" sz="2000" dirty="0">
                    <a:solidFill>
                      <a:prstClr val="black"/>
                    </a:solidFill>
                    <a:latin typeface="Times New Roman"/>
                    <a:ea typeface="Calibri"/>
                  </a:rPr>
                  <a:t>be used in a source-free region. The use of the magnetic vector potential provides a powerful, elegant approach to solving EM problems</a:t>
                </a:r>
                <a:r>
                  <a:rPr lang="en-US" sz="2000" dirty="0" smtClean="0">
                    <a:solidFill>
                      <a:prstClr val="black"/>
                    </a:solidFill>
                    <a:latin typeface="Times New Roman"/>
                    <a:ea typeface="Calibri"/>
                  </a:rPr>
                  <a:t>.</a:t>
                </a:r>
                <a:endParaRPr lang="ar-IQ" sz="2000" dirty="0">
                  <a:solidFill>
                    <a:prstClr val="black"/>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667" r="-667"/>
                </a:stretch>
              </a:blipFill>
            </p:spPr>
            <p:txBody>
              <a:bodyPr/>
              <a:lstStyle/>
              <a:p>
                <a:r>
                  <a:rPr lang="ar-IQ">
                    <a:noFill/>
                  </a:rPr>
                  <a:t> </a:t>
                </a:r>
              </a:p>
            </p:txBody>
          </p:sp>
        </mc:Fallback>
      </mc:AlternateContent>
    </p:spTree>
    <p:extLst>
      <p:ext uri="{BB962C8B-B14F-4D97-AF65-F5344CB8AC3E}">
        <p14:creationId xmlns:p14="http://schemas.microsoft.com/office/powerpoint/2010/main" val="224254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spcBef>
                    <a:spcPts val="1200"/>
                  </a:spcBef>
                  <a:spcAft>
                    <a:spcPts val="0"/>
                  </a:spcAft>
                  <a:buNone/>
                </a:pPr>
                <a14:m>
                  <m:oMathPara xmlns:m="http://schemas.openxmlformats.org/officeDocument/2006/math">
                    <m:oMathParaPr>
                      <m:jc m:val="centerGroup"/>
                    </m:oMathParaPr>
                    <m:oMath xmlns:m="http://schemas.openxmlformats.org/officeDocument/2006/math">
                      <m:r>
                        <a:rPr lang="en-US" b="0" i="1" smtClean="0">
                          <a:effectLst/>
                          <a:latin typeface="Cambria Math"/>
                          <a:ea typeface="Calibri"/>
                          <a:cs typeface="Times New Roman"/>
                        </a:rPr>
                        <m:t>𝐼</m:t>
                      </m:r>
                      <m:r>
                        <a:rPr lang="en-US" i="1" smtClean="0">
                          <a:effectLst/>
                          <a:latin typeface="Cambria Math"/>
                          <a:ea typeface="Calibri"/>
                          <a:cs typeface="Times New Roman"/>
                        </a:rPr>
                        <m:t>=</m:t>
                      </m:r>
                      <m:nary>
                        <m:naryPr>
                          <m:chr m:val="∮"/>
                          <m:limLoc m:val="undOvr"/>
                          <m:ctrlPr>
                            <a:rPr lang="en-US" i="1">
                              <a:effectLst/>
                              <a:latin typeface="Cambria Math"/>
                              <a:ea typeface="Calibri"/>
                              <a:cs typeface="Times New Roman"/>
                            </a:rPr>
                          </m:ctrlPr>
                        </m:naryPr>
                        <m:sub>
                          <m:r>
                            <a:rPr lang="en-US" i="1">
                              <a:effectLst/>
                              <a:latin typeface="Cambria Math"/>
                              <a:ea typeface="Calibri"/>
                              <a:cs typeface="Times New Roman"/>
                            </a:rPr>
                            <m:t>𝐿</m:t>
                          </m:r>
                        </m:sub>
                        <m:sup/>
                        <m:e>
                          <m:r>
                            <a:rPr lang="en-US" b="1" i="1">
                              <a:effectLst/>
                              <a:latin typeface="Cambria Math"/>
                              <a:ea typeface="Calibri"/>
                              <a:cs typeface="Times New Roman"/>
                            </a:rPr>
                            <m:t>𝐇</m:t>
                          </m:r>
                          <m:r>
                            <a:rPr lang="en-US" b="1">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i="1">
                          <a:effectLst/>
                          <a:latin typeface="Cambria Math"/>
                          <a:ea typeface="Calibri"/>
                          <a:cs typeface="Times New Roman"/>
                        </a:rPr>
                        <m:t>=</m:t>
                      </m:r>
                      <m:nary>
                        <m:naryPr>
                          <m:limLoc m:val="undOvr"/>
                          <m:subHide m:val="on"/>
                          <m:supHide m:val="on"/>
                          <m:ctrlPr>
                            <a:rPr lang="en-US" i="1">
                              <a:effectLst/>
                              <a:latin typeface="Cambria Math"/>
                              <a:ea typeface="Calibri"/>
                              <a:cs typeface="Times New Roman"/>
                            </a:rPr>
                          </m:ctrlPr>
                        </m:naryPr>
                        <m:sub/>
                        <m:sup/>
                        <m:e>
                          <m:d>
                            <m:dPr>
                              <m:ctrlPr>
                                <a:rPr lang="en-US" i="1">
                                  <a:effectLst/>
                                  <a:latin typeface="Cambria Math"/>
                                  <a:ea typeface="Calibri"/>
                                  <a:cs typeface="Times New Roman"/>
                                </a:rPr>
                              </m:ctrlPr>
                            </m:dPr>
                            <m:e>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r>
                            <a:rPr lang="en-US" i="1">
                              <a:effectLst/>
                              <a:latin typeface="Cambria Math"/>
                              <a:ea typeface="Calibri"/>
                              <a:cs typeface="Times New Roman"/>
                            </a:rPr>
                            <m:t> . </m:t>
                          </m:r>
                          <m:d>
                            <m:dPr>
                              <m:ctrlPr>
                                <a:rPr lang="en-US" i="1">
                                  <a:effectLst/>
                                  <a:latin typeface="Cambria Math"/>
                                  <a:ea typeface="Calibri"/>
                                  <a:cs typeface="Times New Roman"/>
                                </a:rPr>
                              </m:ctrlPr>
                            </m:dPr>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e>
                          </m:d>
                        </m:e>
                      </m:nary>
                      <m:r>
                        <a:rPr lang="en-US" i="1" smtClean="0">
                          <a:effectLst/>
                          <a:latin typeface="Cambria Math"/>
                          <a:ea typeface="Calibri"/>
                          <a:cs typeface="Times New Roman"/>
                        </a:rPr>
                        <m:t>=</m:t>
                      </m:r>
                      <m:sSub>
                        <m:sSubPr>
                          <m:ctrlPr>
                            <a:rPr lang="en-US" i="1" smtClean="0">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nary>
                        <m:naryPr>
                          <m:limLoc m:val="undOvr"/>
                          <m:subHide m:val="on"/>
                          <m:supHide m:val="on"/>
                          <m:ctrlPr>
                            <a:rPr lang="en-US" i="1">
                              <a:effectLst/>
                              <a:latin typeface="Cambria Math"/>
                              <a:ea typeface="Calibri"/>
                              <a:cs typeface="Times New Roman"/>
                            </a:rPr>
                          </m:ctrlPr>
                        </m:naryPr>
                        <m:sub/>
                        <m:sup/>
                        <m:e>
                          <m:r>
                            <a:rPr lang="en-US" i="1">
                              <a:effectLst/>
                              <a:latin typeface="Cambria Math"/>
                              <a:ea typeface="Calibri"/>
                              <a:cs typeface="Times New Roman"/>
                            </a:rPr>
                            <m:t>𝜌</m:t>
                          </m:r>
                          <m:r>
                            <a:rPr lang="en-US" i="1">
                              <a:effectLst/>
                              <a:latin typeface="Cambria Math"/>
                              <a:ea typeface="Calibri"/>
                              <a:cs typeface="Times New Roman"/>
                            </a:rPr>
                            <m:t>𝑑</m:t>
                          </m:r>
                          <m:r>
                            <a:rPr lang="en-US" i="1">
                              <a:effectLst/>
                              <a:latin typeface="Cambria Math"/>
                              <a:ea typeface="Calibri"/>
                              <a:cs typeface="Times New Roman"/>
                            </a:rPr>
                            <m:t>𝜙</m:t>
                          </m:r>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 . </m:t>
                      </m:r>
                      <m:r>
                        <a:rPr lang="en-US" i="1">
                          <a:effectLst/>
                          <a:latin typeface="Cambria Math"/>
                          <a:ea typeface="Calibri"/>
                          <a:cs typeface="Times New Roman"/>
                        </a:rPr>
                        <m:t>2</m:t>
                      </m:r>
                      <m:r>
                        <a:rPr lang="en-US" i="1">
                          <a:effectLst/>
                          <a:latin typeface="Cambria Math"/>
                          <a:ea typeface="Calibri"/>
                          <a:cs typeface="Times New Roman"/>
                        </a:rPr>
                        <m:t>𝜋𝜌</m:t>
                      </m:r>
                    </m:oMath>
                  </m:oMathPara>
                </a14:m>
                <a:endParaRPr lang="en-US" sz="2800" dirty="0">
                  <a:ea typeface="Calibri"/>
                  <a:cs typeface="Arial"/>
                </a:endParaRPr>
              </a:p>
              <a:p>
                <a:pPr marL="0" indent="0" algn="just" rtl="0">
                  <a:spcAft>
                    <a:spcPts val="0"/>
                  </a:spcAft>
                  <a:buNone/>
                </a:pPr>
                <a14:m>
                  <m:oMathPara xmlns:m="http://schemas.openxmlformats.org/officeDocument/2006/math">
                    <m:oMathParaPr>
                      <m:jc m:val="centerGroup"/>
                    </m:oMathParaPr>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𝜙</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2</m:t>
                          </m:r>
                          <m:r>
                            <a:rPr lang="en-US" i="1">
                              <a:effectLst/>
                              <a:latin typeface="Cambria Math"/>
                              <a:ea typeface="Calibri"/>
                              <a:cs typeface="Times New Roman"/>
                            </a:rPr>
                            <m:t>𝜋𝜌</m:t>
                          </m:r>
                        </m:den>
                      </m:f>
                    </m:oMath>
                  </m:oMathPara>
                </a14:m>
                <a:endParaRPr lang="en-US" sz="2800" dirty="0">
                  <a:ea typeface="Calibri"/>
                  <a:cs typeface="Arial"/>
                </a:endParaRPr>
              </a:p>
              <a:p>
                <a:pPr marL="0" indent="0" algn="just" rtl="0">
                  <a:lnSpc>
                    <a:spcPct val="150000"/>
                  </a:lnSpc>
                  <a:spcAft>
                    <a:spcPts val="0"/>
                  </a:spcAft>
                  <a:buNone/>
                </a:pPr>
                <a:r>
                  <a:rPr lang="en-US" dirty="0">
                    <a:effectLst/>
                    <a:latin typeface="Times New Roman"/>
                    <a:ea typeface="Calibri"/>
                    <a:cs typeface="Arial"/>
                  </a:rPr>
                  <a:t>or</a:t>
                </a:r>
                <a:endParaRPr lang="en-US" sz="2800" dirty="0">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f>
                        <m:fPr>
                          <m:ctrlPr>
                            <a:rPr lang="en-US" i="1">
                              <a:effectLst/>
                              <a:latin typeface="Cambria Math"/>
                              <a:cs typeface="Times New Roman"/>
                            </a:rPr>
                          </m:ctrlPr>
                        </m:fPr>
                        <m:num>
                          <m:r>
                            <a:rPr lang="en-US" i="1">
                              <a:effectLst/>
                              <a:latin typeface="Cambria Math"/>
                              <a:ea typeface="Calibri"/>
                              <a:cs typeface="Times New Roman"/>
                            </a:rPr>
                            <m:t>𝐼</m:t>
                          </m:r>
                        </m:num>
                        <m:den>
                          <m:r>
                            <a:rPr lang="en-US" i="1">
                              <a:effectLst/>
                              <a:latin typeface="Cambria Math"/>
                              <a:ea typeface="Calibri"/>
                              <a:cs typeface="Times New Roman"/>
                            </a:rPr>
                            <m:t>2</m:t>
                          </m:r>
                          <m:r>
                            <a:rPr lang="en-US" i="1">
                              <a:effectLst/>
                              <a:latin typeface="Cambria Math"/>
                              <a:ea typeface="Calibri"/>
                              <a:cs typeface="Times New Roman"/>
                            </a:rPr>
                            <m:t>𝜋𝜌</m:t>
                          </m:r>
                        </m:den>
                      </m:f>
                      <m:sSub>
                        <m:sSubPr>
                          <m:ctrlPr>
                            <a:rPr lang="en-US" i="1">
                              <a:effectLst/>
                              <a:latin typeface="Cambria Math"/>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𝜙</m:t>
                          </m:r>
                        </m:sub>
                      </m:sSub>
                      <m:r>
                        <a:rPr lang="en-US" i="1">
                          <a:effectLst/>
                          <a:latin typeface="Cambria Math"/>
                          <a:ea typeface="Calibri"/>
                          <a:cs typeface="Times New Roman"/>
                        </a:rPr>
                        <m:t> </m:t>
                      </m:r>
                      <m:r>
                        <a:rPr lang="en-US" b="0" i="1" smtClean="0">
                          <a:effectLst/>
                          <a:latin typeface="Cambria Math"/>
                          <a:ea typeface="Calibri"/>
                          <a:cs typeface="Times New Roman"/>
                        </a:rPr>
                        <m:t>   </m:t>
                      </m:r>
                      <m:r>
                        <a:rPr lang="en-US" i="1">
                          <a:effectLst/>
                          <a:latin typeface="Cambria Math"/>
                          <a:ea typeface="Calibri"/>
                          <a:cs typeface="Times New Roman"/>
                        </a:rPr>
                        <m:t>(</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37</m:t>
                      </m:r>
                      <m:r>
                        <a:rPr lang="en-US" i="1">
                          <a:effectLst/>
                          <a:latin typeface="Cambria Math"/>
                          <a:ea typeface="Calibri"/>
                          <a:cs typeface="Times New Roman"/>
                        </a:rPr>
                        <m:t>)</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a:stretch>
              </a:blipFill>
            </p:spPr>
            <p:txBody>
              <a:bodyPr/>
              <a:lstStyle/>
              <a:p>
                <a:r>
                  <a:rPr lang="ar-IQ">
                    <a:noFill/>
                  </a:rPr>
                  <a:t> </a:t>
                </a:r>
              </a:p>
            </p:txBody>
          </p:sp>
        </mc:Fallback>
      </mc:AlternateContent>
    </p:spTree>
    <p:extLst>
      <p:ext uri="{BB962C8B-B14F-4D97-AF65-F5344CB8AC3E}">
        <p14:creationId xmlns:p14="http://schemas.microsoft.com/office/powerpoint/2010/main" val="8108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li\Desktop\Captu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32656"/>
            <a:ext cx="9136247" cy="4511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805264"/>
            <a:ext cx="9144000" cy="1077218"/>
          </a:xfrm>
          <a:prstGeom prst="rect">
            <a:avLst/>
          </a:prstGeom>
        </p:spPr>
        <p:txBody>
          <a:bodyPr wrap="square">
            <a:spAutoFit/>
          </a:bodyPr>
          <a:lstStyle/>
          <a:p>
            <a:pPr algn="ctr"/>
            <a:r>
              <a:rPr lang="en-US" sz="3200" dirty="0" smtClean="0">
                <a:effectLst/>
                <a:latin typeface="Times New Roman"/>
                <a:ea typeface="Calibri"/>
              </a:rPr>
              <a:t>Fig. (</a:t>
            </a:r>
            <a:r>
              <a:rPr lang="en-US" sz="3200" dirty="0" smtClean="0">
                <a:solidFill>
                  <a:srgbClr val="FF0000"/>
                </a:solidFill>
                <a:effectLst/>
                <a:latin typeface="Times New Roman"/>
                <a:ea typeface="Calibri"/>
              </a:rPr>
              <a:t>7.11</a:t>
            </a:r>
            <a:r>
              <a:rPr lang="en-US" sz="3200" dirty="0" smtClean="0">
                <a:effectLst/>
                <a:latin typeface="Times New Roman"/>
                <a:ea typeface="Calibri"/>
              </a:rPr>
              <a:t>) Ampere's law applied to an infinite filamentary line current</a:t>
            </a:r>
            <a:endParaRPr lang="ar-IQ" sz="3200" dirty="0"/>
          </a:p>
        </p:txBody>
      </p:sp>
    </p:spTree>
    <p:extLst>
      <p:ext uri="{BB962C8B-B14F-4D97-AF65-F5344CB8AC3E}">
        <p14:creationId xmlns:p14="http://schemas.microsoft.com/office/powerpoint/2010/main" val="72280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style>
          <a:lnRef idx="1">
            <a:schemeClr val="accent3"/>
          </a:lnRef>
          <a:fillRef idx="2">
            <a:schemeClr val="accent3"/>
          </a:fillRef>
          <a:effectRef idx="1">
            <a:schemeClr val="accent3"/>
          </a:effectRef>
          <a:fontRef idx="minor">
            <a:schemeClr val="dk1"/>
          </a:fontRef>
        </p:style>
        <p:txBody>
          <a:bodyPr>
            <a:normAutofit/>
          </a:bodyPr>
          <a:lstStyle/>
          <a:p>
            <a:r>
              <a:rPr lang="en-US" sz="3600" dirty="0" smtClean="0">
                <a:solidFill>
                  <a:srgbClr val="FF0000"/>
                </a:solidFill>
                <a:effectLst/>
                <a:latin typeface="Times New Roman"/>
                <a:ea typeface="Calibri"/>
              </a:rPr>
              <a:t>7.6.2 Infinite Sheet of Current</a:t>
            </a:r>
            <a:endParaRPr lang="ar-IQ" sz="36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764704"/>
                <a:ext cx="9144000" cy="6093296"/>
              </a:xfrm>
            </p:spPr>
            <p:txBody>
              <a:bodyPr>
                <a:normAutofit/>
              </a:bodyPr>
              <a:lstStyle/>
              <a:p>
                <a:pPr marL="0" indent="0" algn="just" rtl="0">
                  <a:buNone/>
                </a:pPr>
                <a:r>
                  <a:rPr lang="en-US" dirty="0" smtClean="0">
                    <a:effectLst/>
                    <a:latin typeface="Times New Roman"/>
                    <a:ea typeface="Calibri"/>
                  </a:rPr>
                  <a:t>an infinite sheet of current flowing in the positive </a:t>
                </a:r>
                <a14:m>
                  <m:oMath xmlns:m="http://schemas.openxmlformats.org/officeDocument/2006/math">
                    <m:r>
                      <a:rPr lang="en-US" i="1">
                        <a:effectLst/>
                        <a:latin typeface="Cambria Math"/>
                        <a:ea typeface="Calibri"/>
                        <a:cs typeface="Times New Roman"/>
                      </a:rPr>
                      <m:t>𝑦</m:t>
                    </m:r>
                  </m:oMath>
                </a14:m>
                <a:r>
                  <a:rPr lang="en-US" dirty="0">
                    <a:effectLst/>
                    <a:latin typeface="Times New Roman"/>
                    <a:ea typeface="Calibri"/>
                  </a:rPr>
                  <a:t>-direction and located in the plane </a:t>
                </a:r>
                <a14:m>
                  <m:oMath xmlns:m="http://schemas.openxmlformats.org/officeDocument/2006/math">
                    <m:r>
                      <a:rPr lang="en-US" i="1">
                        <a:effectLst/>
                        <a:latin typeface="Cambria Math"/>
                        <a:ea typeface="Calibri"/>
                        <a:cs typeface="Times New Roman"/>
                      </a:rPr>
                      <m:t>𝑧</m:t>
                    </m:r>
                    <m:r>
                      <a:rPr lang="en-US" i="1">
                        <a:effectLst/>
                        <a:latin typeface="Cambria Math"/>
                        <a:ea typeface="Calibri"/>
                        <a:cs typeface="Times New Roman"/>
                      </a:rPr>
                      <m:t>=</m:t>
                    </m:r>
                    <m:r>
                      <a:rPr lang="en-US" i="1">
                        <a:effectLst/>
                        <a:latin typeface="Cambria Math"/>
                        <a:ea typeface="Calibri"/>
                        <a:cs typeface="Times New Roman"/>
                      </a:rPr>
                      <m:t>0</m:t>
                    </m:r>
                  </m:oMath>
                </a14:m>
                <a:r>
                  <a:rPr lang="en-US" dirty="0">
                    <a:effectLst/>
                    <a:latin typeface="Times New Roman"/>
                    <a:ea typeface="Calibri"/>
                  </a:rPr>
                  <a:t>. A sheet has a uniform surface current density </a:t>
                </a:r>
                <a14:m>
                  <m:oMath xmlns:m="http://schemas.openxmlformats.org/officeDocument/2006/math">
                    <m:r>
                      <a:rPr lang="en-US" b="1" i="1">
                        <a:effectLst/>
                        <a:latin typeface="Cambria Math"/>
                        <a:ea typeface="Calibri"/>
                        <a:cs typeface="Times New Roman"/>
                      </a:rPr>
                      <m:t>𝐊</m:t>
                    </m:r>
                    <m:r>
                      <a:rPr lang="en-US" i="1">
                        <a:effectLst/>
                        <a:latin typeface="Cambria Math"/>
                        <a:ea typeface="Calibri"/>
                        <a:cs typeface="Times New Roman"/>
                      </a:rPr>
                      <m:t>=</m:t>
                    </m:r>
                    <m:sSub>
                      <m:sSubPr>
                        <m:ctrlPr>
                          <a:rPr lang="en-US" i="1">
                            <a:effectLst/>
                            <a:latin typeface="Cambria Math"/>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𝑦</m:t>
                        </m:r>
                      </m:sub>
                    </m:sSub>
                    <m:sSub>
                      <m:sSubPr>
                        <m:ctrlPr>
                          <a:rPr lang="en-US" i="1">
                            <a:effectLst/>
                            <a:latin typeface="Cambria Math"/>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𝑦</m:t>
                        </m:r>
                      </m:sub>
                    </m:sSub>
                  </m:oMath>
                </a14:m>
                <a:r>
                  <a:rPr lang="en-US" dirty="0">
                    <a:effectLst/>
                    <a:latin typeface="Times New Roman"/>
                    <a:ea typeface="Calibri"/>
                  </a:rPr>
                  <a:t> </a:t>
                </a:r>
                <a14:m>
                  <m:oMath xmlns:m="http://schemas.openxmlformats.org/officeDocument/2006/math">
                    <m:r>
                      <m:rPr>
                        <m:sty m:val="p"/>
                      </m:rPr>
                      <a:rPr lang="en-US">
                        <a:effectLst/>
                        <a:latin typeface="Cambria Math"/>
                        <a:ea typeface="Calibri"/>
                        <a:cs typeface="Times New Roman"/>
                      </a:rPr>
                      <m:t>A</m:t>
                    </m:r>
                    <m:r>
                      <a:rPr lang="en-US" i="1">
                        <a:effectLst/>
                        <a:latin typeface="Cambria Math"/>
                        <a:ea typeface="Calibri"/>
                        <a:cs typeface="Times New Roman"/>
                      </a:rPr>
                      <m:t>/</m:t>
                    </m:r>
                    <m:r>
                      <m:rPr>
                        <m:sty m:val="p"/>
                      </m:rPr>
                      <a:rPr lang="en-US">
                        <a:effectLst/>
                        <a:latin typeface="Cambria Math"/>
                        <a:ea typeface="Calibri"/>
                        <a:cs typeface="Times New Roman"/>
                      </a:rPr>
                      <m:t>m</m:t>
                    </m:r>
                  </m:oMath>
                </a14:m>
                <a:r>
                  <a:rPr lang="en-US" dirty="0">
                    <a:effectLst/>
                    <a:latin typeface="Times New Roman"/>
                    <a:ea typeface="Calibri"/>
                  </a:rPr>
                  <a:t> as shown in Figure (</a:t>
                </a:r>
                <a:r>
                  <a:rPr lang="en-US" dirty="0">
                    <a:solidFill>
                      <a:srgbClr val="FF0000"/>
                    </a:solidFill>
                    <a:effectLst/>
                    <a:latin typeface="Times New Roman"/>
                    <a:ea typeface="Calibri"/>
                  </a:rPr>
                  <a:t>7.12</a:t>
                </a:r>
                <a:r>
                  <a:rPr lang="en-US" dirty="0">
                    <a:effectLst/>
                    <a:latin typeface="Times New Roman"/>
                    <a:ea typeface="Calibri"/>
                  </a:rPr>
                  <a:t>),</a:t>
                </a:r>
                <a:r>
                  <a:rPr lang="en-US" sz="3600" spc="50" dirty="0">
                    <a:ea typeface="Calibri"/>
                    <a:cs typeface="Arial"/>
                  </a:rPr>
                  <a:t> </a:t>
                </a:r>
                <a:r>
                  <a:rPr lang="en-US" dirty="0">
                    <a:effectLst/>
                    <a:latin typeface="Times New Roman"/>
                    <a:ea typeface="Calibri"/>
                  </a:rPr>
                  <a:t>the magnetic field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rPr>
                  <a:t> cannot vary with </a:t>
                </a:r>
                <a14:m>
                  <m:oMath xmlns:m="http://schemas.openxmlformats.org/officeDocument/2006/math">
                    <m:r>
                      <a:rPr lang="en-US" i="1">
                        <a:effectLst/>
                        <a:latin typeface="Cambria Math"/>
                        <a:ea typeface="Calibri"/>
                        <a:cs typeface="Times New Roman"/>
                      </a:rPr>
                      <m:t>𝑥</m:t>
                    </m:r>
                  </m:oMath>
                </a14:m>
                <a:r>
                  <a:rPr lang="en-US" dirty="0">
                    <a:effectLst/>
                    <a:latin typeface="Times New Roman"/>
                    <a:ea typeface="Calibri"/>
                  </a:rPr>
                  <a:t> or </a:t>
                </a:r>
                <a14:m>
                  <m:oMath xmlns:m="http://schemas.openxmlformats.org/officeDocument/2006/math">
                    <m:r>
                      <a:rPr lang="en-US" i="1">
                        <a:effectLst/>
                        <a:latin typeface="Cambria Math"/>
                        <a:ea typeface="Calibri"/>
                        <a:cs typeface="Times New Roman"/>
                      </a:rPr>
                      <m:t>𝑦</m:t>
                    </m:r>
                  </m:oMath>
                </a14:m>
                <a:r>
                  <a:rPr lang="en-US" dirty="0">
                    <a:effectLst/>
                    <a:latin typeface="Times New Roman"/>
                    <a:ea typeface="Calibri"/>
                  </a:rPr>
                  <a:t>. If the sheet is subdivided into a number of filaments, it is evident that no produced an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𝑦</m:t>
                        </m:r>
                      </m:sub>
                    </m:sSub>
                  </m:oMath>
                </a14:m>
                <a:r>
                  <a:rPr lang="en-US" dirty="0">
                    <a:effectLst/>
                    <a:latin typeface="Times New Roman"/>
                    <a:ea typeface="Calibri"/>
                  </a:rPr>
                  <a:t> component. The </a:t>
                </a:r>
                <a:r>
                  <a:rPr lang="en-US" dirty="0" err="1">
                    <a:effectLst/>
                    <a:latin typeface="Times New Roman"/>
                    <a:ea typeface="Calibri"/>
                  </a:rPr>
                  <a:t>Biot-Savart</a:t>
                </a:r>
                <a:r>
                  <a:rPr lang="en-US" dirty="0">
                    <a:effectLst/>
                    <a:latin typeface="Times New Roman"/>
                    <a:ea typeface="Calibri"/>
                  </a:rPr>
                  <a:t> law shows that the contributions to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𝑧</m:t>
                        </m:r>
                      </m:sub>
                    </m:sSub>
                  </m:oMath>
                </a14:m>
                <a:r>
                  <a:rPr lang="en-US" dirty="0">
                    <a:effectLst/>
                    <a:latin typeface="Times New Roman"/>
                    <a:ea typeface="Calibri"/>
                  </a:rPr>
                  <a:t> produced by a symmetrically located pair of filaments cancel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𝑧</m:t>
                        </m:r>
                      </m:sub>
                    </m:sSub>
                    <m:r>
                      <a:rPr lang="en-US" i="1">
                        <a:effectLst/>
                        <a:latin typeface="Cambria Math"/>
                        <a:ea typeface="Calibri"/>
                        <a:cs typeface="Times New Roman"/>
                      </a:rPr>
                      <m:t>=</m:t>
                    </m:r>
                    <m:r>
                      <a:rPr lang="en-US" i="1">
                        <a:effectLst/>
                        <a:latin typeface="Cambria Math"/>
                        <a:ea typeface="Calibri"/>
                        <a:cs typeface="Times New Roman"/>
                      </a:rPr>
                      <m:t>0</m:t>
                    </m:r>
                  </m:oMath>
                </a14:m>
                <a:r>
                  <a:rPr lang="en-US" dirty="0">
                    <a:effectLst/>
                    <a:latin typeface="Times New Roman"/>
                    <a:ea typeface="Calibri"/>
                  </a:rPr>
                  <a:t>). </a:t>
                </a:r>
                <a:r>
                  <a:rPr lang="en-US" dirty="0" smtClean="0">
                    <a:effectLst/>
                    <a:latin typeface="Times New Roman"/>
                    <a:ea typeface="Calibri"/>
                  </a:rPr>
                  <a:t>Therefore only an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𝑥</m:t>
                        </m:r>
                      </m:sub>
                    </m:sSub>
                  </m:oMath>
                </a14:m>
                <a:r>
                  <a:rPr lang="en-US" dirty="0">
                    <a:effectLst/>
                    <a:latin typeface="Times New Roman"/>
                    <a:ea typeface="Calibri"/>
                  </a:rPr>
                  <a:t> component is present. </a:t>
                </a:r>
                <a:r>
                  <a:rPr lang="en-US" dirty="0">
                    <a:solidFill>
                      <a:srgbClr val="FF0000"/>
                    </a:solidFill>
                    <a:effectLst/>
                    <a:latin typeface="Times New Roman"/>
                    <a:ea typeface="Calibri"/>
                  </a:rPr>
                  <a:t>Applying Ampere's </a:t>
                </a:r>
                <a:r>
                  <a:rPr lang="en-US" dirty="0">
                    <a:effectLst/>
                    <a:latin typeface="Times New Roman"/>
                    <a:ea typeface="Calibri"/>
                  </a:rPr>
                  <a:t>law to the rectangular closed path </a:t>
                </a:r>
                <a:r>
                  <a:rPr lang="en-US" dirty="0">
                    <a:solidFill>
                      <a:srgbClr val="FF0000"/>
                    </a:solidFill>
                    <a:effectLst/>
                    <a:latin typeface="Times New Roman"/>
                    <a:ea typeface="Calibri"/>
                  </a:rPr>
                  <a:t>1-2-3-4-1</a:t>
                </a:r>
                <a:r>
                  <a:rPr lang="en-US" dirty="0">
                    <a:effectLst/>
                    <a:latin typeface="Times New Roman"/>
                    <a:ea typeface="Calibri"/>
                  </a:rPr>
                  <a:t> </a:t>
                </a:r>
                <a:r>
                  <a:rPr lang="en-US" dirty="0" smtClean="0">
                    <a:effectLst/>
                    <a:latin typeface="Times New Roman"/>
                    <a:ea typeface="Calibri"/>
                  </a:rPr>
                  <a:t>which </a:t>
                </a:r>
                <a:r>
                  <a:rPr lang="en-US" dirty="0">
                    <a:effectLst/>
                    <a:latin typeface="Times New Roman"/>
                    <a:ea typeface="Calibri"/>
                  </a:rPr>
                  <a:t>are either parallel or perpendicular to </a:t>
                </a:r>
                <a14:m>
                  <m:oMath xmlns:m="http://schemas.openxmlformats.org/officeDocument/2006/math">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𝑥</m:t>
                        </m:r>
                      </m:sub>
                    </m:sSub>
                  </m:oMath>
                </a14:m>
                <a:r>
                  <a:rPr lang="en-US" dirty="0">
                    <a:effectLst/>
                    <a:latin typeface="Times New Roman"/>
                    <a:ea typeface="Calibri"/>
                  </a:rPr>
                  <a:t> </a:t>
                </a:r>
                <a:r>
                  <a:rPr lang="en-US" dirty="0" smtClean="0">
                    <a:effectLst/>
                    <a:latin typeface="Times New Roman"/>
                    <a:ea typeface="Calibri"/>
                  </a:rPr>
                  <a:t>gives.</a:t>
                </a:r>
                <a:endParaRPr lang="ar-IQ"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764704"/>
                <a:ext cx="9144000" cy="6093296"/>
              </a:xfrm>
              <a:blipFill rotWithShape="1">
                <a:blip r:embed="rId2"/>
                <a:stretch>
                  <a:fillRect l="-1667" t="-1400" r="-1667" b="-3000"/>
                </a:stretch>
              </a:blipFill>
            </p:spPr>
            <p:txBody>
              <a:bodyPr/>
              <a:lstStyle/>
              <a:p>
                <a:r>
                  <a:rPr lang="ar-IQ">
                    <a:noFill/>
                  </a:rPr>
                  <a:t> </a:t>
                </a:r>
              </a:p>
            </p:txBody>
          </p:sp>
        </mc:Fallback>
      </mc:AlternateContent>
    </p:spTree>
    <p:extLst>
      <p:ext uri="{BB962C8B-B14F-4D97-AF65-F5344CB8AC3E}">
        <p14:creationId xmlns:p14="http://schemas.microsoft.com/office/powerpoint/2010/main" val="3868143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0" y="0"/>
                <a:ext cx="9144000" cy="6858000"/>
              </a:xfrm>
            </p:spPr>
            <p:txBody>
              <a:bodyPr>
                <a:normAutofit/>
              </a:bodyPr>
              <a:lstStyle/>
              <a:p>
                <a:pPr marL="0" indent="0" algn="just" rtl="0">
                  <a:lnSpc>
                    <a:spcPct val="110000"/>
                  </a:lnSpc>
                  <a:spcBef>
                    <a:spcPts val="1200"/>
                  </a:spcBef>
                  <a:spcAft>
                    <a:spcPts val="1000"/>
                  </a:spcAft>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effectLst/>
                              <a:latin typeface="Cambria Math"/>
                              <a:ea typeface="Calibri"/>
                              <a:cs typeface="Times New Roman"/>
                            </a:rPr>
                          </m:ctrlPr>
                        </m:naryPr>
                        <m:sub/>
                        <m:sup/>
                        <m:e>
                          <m:r>
                            <a:rPr lang="en-US" b="1" i="1">
                              <a:effectLst/>
                              <a:latin typeface="Cambria Math"/>
                              <a:ea typeface="Calibri"/>
                              <a:cs typeface="Times New Roman"/>
                            </a:rPr>
                            <m:t>𝐇</m:t>
                          </m:r>
                          <m:r>
                            <a:rPr lang="en-US" i="1">
                              <a:effectLst/>
                              <a:latin typeface="Cambria Math"/>
                              <a:ea typeface="Calibri"/>
                              <a:cs typeface="Times New Roman"/>
                            </a:rPr>
                            <m:t> .</m:t>
                          </m:r>
                          <m:r>
                            <a:rPr lang="en-US" i="1">
                              <a:effectLst/>
                              <a:latin typeface="Cambria Math"/>
                              <a:ea typeface="Calibri"/>
                              <a:cs typeface="Times New Roman"/>
                            </a:rPr>
                            <m:t>𝑑</m:t>
                          </m:r>
                          <m:r>
                            <a:rPr lang="en-US" b="1" i="1">
                              <a:effectLst/>
                              <a:latin typeface="Cambria Math"/>
                              <a:ea typeface="Calibri"/>
                              <a:cs typeface="Times New Roman"/>
                            </a:rPr>
                            <m:t>𝐋</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𝐼</m:t>
                              </m:r>
                            </m:e>
                            <m:sub>
                              <m:r>
                                <a:rPr lang="en-US" i="1">
                                  <a:effectLst/>
                                  <a:latin typeface="Cambria Math"/>
                                  <a:ea typeface="Calibri"/>
                                  <a:cs typeface="Times New Roman"/>
                                </a:rPr>
                                <m:t>𝑒𝑛𝑐</m:t>
                              </m:r>
                            </m:sub>
                          </m:sSub>
                        </m:e>
                      </m:nary>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𝑦</m:t>
                          </m:r>
                        </m:sub>
                      </m:sSub>
                      <m:r>
                        <a:rPr lang="en-US" i="1">
                          <a:effectLst/>
                          <a:latin typeface="Cambria Math"/>
                          <a:ea typeface="Calibri"/>
                          <a:cs typeface="Times New Roman"/>
                        </a:rPr>
                        <m:t>𝑏</m:t>
                      </m:r>
                      <m:r>
                        <a:rPr lang="en-US" i="1">
                          <a:effectLst/>
                          <a:latin typeface="Cambria Math"/>
                          <a:ea typeface="Calibri"/>
                          <a:cs typeface="Times New Roman"/>
                        </a:rPr>
                        <m:t>        (</m:t>
                      </m:r>
                      <m:r>
                        <a:rPr lang="en-US" i="1">
                          <a:effectLst/>
                          <a:latin typeface="Cambria Math"/>
                          <a:ea typeface="Calibri"/>
                          <a:cs typeface="Times New Roman"/>
                        </a:rPr>
                        <m:t>7</m:t>
                      </m:r>
                      <m:r>
                        <a:rPr lang="en-US" i="1">
                          <a:effectLst/>
                          <a:latin typeface="Cambria Math"/>
                          <a:ea typeface="Calibri"/>
                          <a:cs typeface="Times New Roman"/>
                        </a:rPr>
                        <m:t>.</m:t>
                      </m:r>
                      <m:r>
                        <a:rPr lang="en-US" i="1">
                          <a:effectLst/>
                          <a:latin typeface="Cambria Math"/>
                          <a:ea typeface="Calibri"/>
                          <a:cs typeface="Times New Roman"/>
                        </a:rPr>
                        <m:t>38</m:t>
                      </m:r>
                      <m:r>
                        <a:rPr lang="en-US" i="1">
                          <a:effectLst/>
                          <a:latin typeface="Cambria Math"/>
                          <a:ea typeface="Calibri"/>
                          <a:cs typeface="Times New Roman"/>
                        </a:rPr>
                        <m:t>)</m:t>
                      </m:r>
                    </m:oMath>
                  </m:oMathPara>
                </a14:m>
                <a:endParaRPr lang="en-US" sz="2800" dirty="0">
                  <a:ea typeface="Calibri"/>
                  <a:cs typeface="Arial"/>
                </a:endParaRPr>
              </a:p>
              <a:p>
                <a:pPr marL="0" indent="0" algn="just" rtl="0">
                  <a:spcAft>
                    <a:spcPts val="0"/>
                  </a:spcAft>
                  <a:buNone/>
                </a:pPr>
                <a:r>
                  <a:rPr lang="en-US" dirty="0">
                    <a:effectLst/>
                    <a:latin typeface="Times New Roman"/>
                    <a:ea typeface="Calibri"/>
                    <a:cs typeface="Arial"/>
                  </a:rPr>
                  <a:t>Due to the infinite extent of the sheet, the sheet can be regarded as consisting of such filamentary pairs so that the characteristics of </a:t>
                </a:r>
                <a14:m>
                  <m:oMath xmlns:m="http://schemas.openxmlformats.org/officeDocument/2006/math">
                    <m:r>
                      <a:rPr lang="en-US" b="1" i="1">
                        <a:effectLst/>
                        <a:latin typeface="Cambria Math"/>
                        <a:ea typeface="Calibri"/>
                        <a:cs typeface="Times New Roman"/>
                      </a:rPr>
                      <m:t>𝐇</m:t>
                    </m:r>
                  </m:oMath>
                </a14:m>
                <a:r>
                  <a:rPr lang="en-US" dirty="0">
                    <a:effectLst/>
                    <a:latin typeface="Times New Roman"/>
                    <a:ea typeface="Calibri"/>
                    <a:cs typeface="Arial"/>
                  </a:rPr>
                  <a:t> for a pair are the same for the infinite current sheets, that is</a:t>
                </a:r>
                <a14:m>
                  <m:oMath xmlns:m="http://schemas.openxmlformats.org/officeDocument/2006/math">
                    <m:r>
                      <a:rPr lang="en-US" b="1">
                        <a:effectLst/>
                        <a:latin typeface="Cambria Math"/>
                        <a:ea typeface="Calibri"/>
                        <a:cs typeface="Times New Roman"/>
                      </a:rPr>
                      <m:t> </m:t>
                    </m:r>
                    <m:r>
                      <a:rPr lang="en-US" b="1" i="1">
                        <a:effectLst/>
                        <a:latin typeface="Cambria Math"/>
                        <a:ea typeface="Calibri"/>
                        <a:cs typeface="Times New Roman"/>
                      </a:rPr>
                      <m:t>𝐇</m:t>
                    </m:r>
                  </m:oMath>
                </a14:m>
                <a:r>
                  <a:rPr lang="en-US" dirty="0">
                    <a:effectLst/>
                    <a:latin typeface="Times New Roman"/>
                    <a:ea typeface="Calibri"/>
                    <a:cs typeface="Arial"/>
                  </a:rPr>
                  <a:t> on one side of the sheet is the negative of that on the other </a:t>
                </a:r>
                <a:r>
                  <a:rPr lang="en-US" dirty="0" smtClean="0">
                    <a:effectLst/>
                    <a:latin typeface="Times New Roman"/>
                    <a:ea typeface="Calibri"/>
                    <a:cs typeface="Arial"/>
                  </a:rPr>
                  <a:t>side.</a:t>
                </a:r>
                <a:endParaRPr lang="en-US" sz="2800" dirty="0">
                  <a:ea typeface="Calibri"/>
                  <a:cs typeface="Arial"/>
                </a:endParaRPr>
              </a:p>
              <a:p>
                <a:pPr marL="0" indent="0">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d>
                        <m:dPr>
                          <m:begChr m:val="{"/>
                          <m:endChr m:val=""/>
                          <m:ctrlPr>
                            <a:rPr lang="en-US" i="1">
                              <a:effectLst/>
                              <a:latin typeface="Cambria Math"/>
                              <a:cs typeface="Times New Roman"/>
                            </a:rPr>
                          </m:ctrlPr>
                        </m:dPr>
                        <m:e>
                          <m:eqArr>
                            <m:eqArrPr>
                              <m:ctrlPr>
                                <a:rPr lang="en-US" i="1">
                                  <a:effectLst/>
                                  <a:latin typeface="Cambria Math"/>
                                  <a:cs typeface="Times New Roman"/>
                                </a:rPr>
                              </m:ctrlPr>
                            </m:eqArrPr>
                            <m:e>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𝑜</m:t>
                                  </m:r>
                                </m:sub>
                              </m:sSub>
                              <m:r>
                                <a:rPr lang="en-US" i="1">
                                  <a:effectLst/>
                                  <a:latin typeface="Cambria Math"/>
                                  <a:ea typeface="Calibri"/>
                                  <a:cs typeface="Times New Roman"/>
                                </a:rPr>
                                <m:t> </m:t>
                              </m:r>
                              <m:sSub>
                                <m:sSubPr>
                                  <m:ctrlPr>
                                    <a:rPr lang="en-US" i="1">
                                      <a:effectLst/>
                                      <a:latin typeface="Cambria Math"/>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𝑥</m:t>
                                  </m:r>
                                </m:sub>
                              </m:sSub>
                              <m:r>
                                <a:rPr lang="en-US" i="1">
                                  <a:effectLst/>
                                  <a:latin typeface="Cambria Math"/>
                                  <a:ea typeface="Calibri"/>
                                  <a:cs typeface="Times New Roman"/>
                                </a:rPr>
                                <m:t>                </m:t>
                              </m:r>
                              <m:r>
                                <a:rPr lang="en-US" i="1">
                                  <a:effectLst/>
                                  <a:latin typeface="Cambria Math"/>
                                  <a:ea typeface="Calibri"/>
                                  <a:cs typeface="Times New Roman"/>
                                </a:rPr>
                                <m:t>𝑧</m:t>
                              </m:r>
                              <m:r>
                                <a:rPr lang="en-US" i="1">
                                  <a:effectLst/>
                                  <a:latin typeface="Cambria Math"/>
                                  <a:ea typeface="Calibri"/>
                                  <a:cs typeface="Times New Roman"/>
                                </a:rPr>
                                <m:t>&gt;</m:t>
                              </m:r>
                              <m:r>
                                <a:rPr lang="en-US" i="1">
                                  <a:effectLst/>
                                  <a:latin typeface="Cambria Math"/>
                                  <a:ea typeface="Calibri"/>
                                  <a:cs typeface="Times New Roman"/>
                                </a:rPr>
                                <m:t>0</m:t>
                              </m:r>
                            </m:e>
                            <m:e/>
                            <m:e>
                              <m:r>
                                <a:rPr lang="en-US" i="1">
                                  <a:effectLst/>
                                  <a:latin typeface="Cambria Math"/>
                                  <a:ea typeface="Calibri"/>
                                  <a:cs typeface="Times New Roman"/>
                                </a:rPr>
                                <m:t>−</m:t>
                              </m:r>
                              <m:sSub>
                                <m:sSubPr>
                                  <m:ctrlPr>
                                    <a:rPr lang="en-US" i="1">
                                      <a:effectLst/>
                                      <a:latin typeface="Cambria Math"/>
                                      <a:cs typeface="Times New Roman"/>
                                    </a:rPr>
                                  </m:ctrlPr>
                                </m:sSubPr>
                                <m:e>
                                  <m:r>
                                    <a:rPr lang="en-US" i="1">
                                      <a:effectLst/>
                                      <a:latin typeface="Cambria Math"/>
                                      <a:ea typeface="Calibri"/>
                                      <a:cs typeface="Times New Roman"/>
                                    </a:rPr>
                                    <m:t>𝐻</m:t>
                                  </m:r>
                                </m:e>
                                <m:sub>
                                  <m:r>
                                    <a:rPr lang="en-US" i="1">
                                      <a:effectLst/>
                                      <a:latin typeface="Cambria Math"/>
                                      <a:ea typeface="Calibri"/>
                                      <a:cs typeface="Times New Roman"/>
                                    </a:rPr>
                                    <m:t>𝑜</m:t>
                                  </m:r>
                                </m:sub>
                              </m:sSub>
                              <m:r>
                                <a:rPr lang="en-US" i="1">
                                  <a:effectLst/>
                                  <a:latin typeface="Cambria Math"/>
                                  <a:ea typeface="Calibri"/>
                                  <a:cs typeface="Times New Roman"/>
                                </a:rPr>
                                <m:t> </m:t>
                              </m:r>
                              <m:sSub>
                                <m:sSubPr>
                                  <m:ctrlPr>
                                    <a:rPr lang="en-US" i="1">
                                      <a:effectLst/>
                                      <a:latin typeface="Cambria Math"/>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𝑥</m:t>
                                  </m:r>
                                </m:sub>
                              </m:sSub>
                              <m:r>
                                <a:rPr lang="en-US" i="1">
                                  <a:effectLst/>
                                  <a:latin typeface="Cambria Math"/>
                                  <a:ea typeface="Calibri"/>
                                  <a:cs typeface="Times New Roman"/>
                                </a:rPr>
                                <m:t>              </m:t>
                              </m:r>
                              <m:r>
                                <a:rPr lang="en-US" i="1">
                                  <a:effectLst/>
                                  <a:latin typeface="Cambria Math"/>
                                  <a:ea typeface="Calibri"/>
                                  <a:cs typeface="Times New Roman"/>
                                </a:rPr>
                                <m:t>𝑧</m:t>
                              </m:r>
                              <m:r>
                                <a:rPr lang="en-US" i="1">
                                  <a:effectLst/>
                                  <a:latin typeface="Cambria Math"/>
                                  <a:ea typeface="Calibri"/>
                                  <a:cs typeface="Times New Roman"/>
                                </a:rPr>
                                <m:t>&lt;</m:t>
                              </m:r>
                              <m:r>
                                <a:rPr lang="en-US" i="1">
                                  <a:effectLst/>
                                  <a:latin typeface="Cambria Math"/>
                                  <a:ea typeface="Calibri"/>
                                  <a:cs typeface="Times New Roman"/>
                                </a:rPr>
                                <m:t>0</m:t>
                              </m:r>
                            </m:e>
                          </m:eqArr>
                        </m:e>
                      </m:d>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39</m:t>
                      </m:r>
                      <m:r>
                        <a:rPr lang="en-US">
                          <a:effectLst/>
                          <a:latin typeface="Cambria Math"/>
                          <a:ea typeface="Calibri"/>
                          <a:cs typeface="Times New Roman"/>
                        </a:rPr>
                        <m:t>)</m:t>
                      </m:r>
                    </m:oMath>
                  </m:oMathPara>
                </a14:m>
                <a:endParaRPr lang="ar-IQ"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1667" r="-1667"/>
                </a:stretch>
              </a:blipFill>
            </p:spPr>
            <p:txBody>
              <a:bodyPr/>
              <a:lstStyle/>
              <a:p>
                <a:r>
                  <a:rPr lang="ar-IQ">
                    <a:noFill/>
                  </a:rPr>
                  <a:t> </a:t>
                </a:r>
              </a:p>
            </p:txBody>
          </p:sp>
        </mc:Fallback>
      </mc:AlternateContent>
    </p:spTree>
    <p:extLst>
      <p:ext uri="{BB962C8B-B14F-4D97-AF65-F5344CB8AC3E}">
        <p14:creationId xmlns:p14="http://schemas.microsoft.com/office/powerpoint/2010/main" val="28431358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Users\Al_marsa\Desktop\Captur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230019"/>
          </a:xfrm>
          <a:prstGeom prst="rect">
            <a:avLst/>
          </a:prstGeom>
          <a:noFill/>
          <a:ln>
            <a:noFill/>
          </a:ln>
        </p:spPr>
      </p:pic>
      <p:sp>
        <p:nvSpPr>
          <p:cNvPr id="5" name="Rectangle 4"/>
          <p:cNvSpPr/>
          <p:nvPr/>
        </p:nvSpPr>
        <p:spPr>
          <a:xfrm>
            <a:off x="-1" y="5339099"/>
            <a:ext cx="9143999" cy="1315873"/>
          </a:xfrm>
          <a:prstGeom prst="rect">
            <a:avLst/>
          </a:prstGeom>
        </p:spPr>
        <p:txBody>
          <a:bodyPr wrap="square">
            <a:spAutoFit/>
          </a:bodyPr>
          <a:lstStyle/>
          <a:p>
            <a:pPr algn="ctr" rtl="0">
              <a:lnSpc>
                <a:spcPct val="150000"/>
              </a:lnSpc>
              <a:spcAft>
                <a:spcPts val="0"/>
              </a:spcAft>
            </a:pPr>
            <a:r>
              <a:rPr lang="en-US" sz="2800" dirty="0" smtClean="0">
                <a:effectLst/>
                <a:latin typeface="Times New Roman"/>
                <a:ea typeface="Calibri"/>
                <a:cs typeface="Arial"/>
              </a:rPr>
              <a:t>Fig. (</a:t>
            </a:r>
            <a:r>
              <a:rPr lang="en-US" sz="2800" dirty="0" smtClean="0">
                <a:solidFill>
                  <a:srgbClr val="FF0000"/>
                </a:solidFill>
                <a:effectLst/>
                <a:latin typeface="Times New Roman"/>
                <a:ea typeface="Calibri"/>
                <a:cs typeface="Arial"/>
              </a:rPr>
              <a:t>7.12</a:t>
            </a:r>
            <a:r>
              <a:rPr lang="en-US" sz="2800" dirty="0" smtClean="0">
                <a:effectLst/>
                <a:latin typeface="Times New Roman"/>
                <a:ea typeface="Calibri"/>
                <a:cs typeface="Arial"/>
              </a:rPr>
              <a:t>) Application of Ampere's law to an infinite sheet for closed path 1-2-3-4-1</a:t>
            </a:r>
            <a:endParaRPr lang="en-US" sz="2800" dirty="0">
              <a:ea typeface="Calibri"/>
              <a:cs typeface="Arial"/>
            </a:endParaRPr>
          </a:p>
        </p:txBody>
      </p:sp>
    </p:spTree>
    <p:extLst>
      <p:ext uri="{BB962C8B-B14F-4D97-AF65-F5344CB8AC3E}">
        <p14:creationId xmlns:p14="http://schemas.microsoft.com/office/powerpoint/2010/main" val="1221083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0"/>
                <a:ext cx="9144000" cy="6858000"/>
              </a:xfrm>
            </p:spPr>
            <p:txBody>
              <a:bodyPr>
                <a:normAutofit fontScale="55000" lnSpcReduction="20000"/>
              </a:bodyPr>
              <a:lstStyle/>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i="1" smtClean="0">
                              <a:effectLst/>
                              <a:latin typeface="Cambria Math"/>
                              <a:ea typeface="Calibri"/>
                              <a:cs typeface="Times New Roman"/>
                            </a:rPr>
                          </m:ctrlPr>
                        </m:naryPr>
                        <m:sub/>
                        <m:sup/>
                        <m:e>
                          <m:r>
                            <a:rPr lang="en-US" b="1" i="1">
                              <a:effectLst/>
                              <a:latin typeface="Cambria Math"/>
                              <a:ea typeface="Calibri"/>
                              <a:cs typeface="Times New Roman"/>
                            </a:rPr>
                            <m:t>𝐇</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1</m:t>
                              </m:r>
                            </m:sub>
                            <m:sup>
                              <m:r>
                                <a:rPr lang="en-US" i="1">
                                  <a:effectLst/>
                                  <a:latin typeface="Cambria Math"/>
                                  <a:ea typeface="Calibri"/>
                                  <a:cs typeface="Times New Roman"/>
                                </a:rPr>
                                <m:t>2</m:t>
                              </m:r>
                            </m:sup>
                            <m:e>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2</m:t>
                                  </m:r>
                                </m:sub>
                                <m:sup>
                                  <m:r>
                                    <a:rPr lang="en-US" i="1">
                                      <a:effectLst/>
                                      <a:latin typeface="Cambria Math"/>
                                      <a:ea typeface="Calibri"/>
                                      <a:cs typeface="Times New Roman"/>
                                    </a:rPr>
                                    <m:t>3</m:t>
                                  </m:r>
                                </m:sup>
                                <m:e>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3</m:t>
                                      </m:r>
                                    </m:sub>
                                    <m:sup>
                                      <m:r>
                                        <a:rPr lang="en-US" i="1">
                                          <a:effectLst/>
                                          <a:latin typeface="Cambria Math"/>
                                          <a:ea typeface="Calibri"/>
                                          <a:cs typeface="Times New Roman"/>
                                        </a:rPr>
                                        <m:t>4</m:t>
                                      </m:r>
                                    </m:sup>
                                    <m:e>
                                      <m:r>
                                        <a:rPr lang="en-US" i="1">
                                          <a:effectLst/>
                                          <a:latin typeface="Cambria Math"/>
                                          <a:ea typeface="Calibri"/>
                                          <a:cs typeface="Times New Roman"/>
                                        </a:rPr>
                                        <m:t>+</m:t>
                                      </m:r>
                                      <m:nary>
                                        <m:naryPr>
                                          <m:limLoc m:val="undOvr"/>
                                          <m:ctrlPr>
                                            <a:rPr lang="en-US" i="1">
                                              <a:effectLst/>
                                              <a:latin typeface="Cambria Math"/>
                                              <a:ea typeface="Calibri"/>
                                              <a:cs typeface="Times New Roman"/>
                                            </a:rPr>
                                          </m:ctrlPr>
                                        </m:naryPr>
                                        <m:sub>
                                          <m:r>
                                            <a:rPr lang="en-US" i="1">
                                              <a:effectLst/>
                                              <a:latin typeface="Cambria Math"/>
                                              <a:ea typeface="Calibri"/>
                                              <a:cs typeface="Times New Roman"/>
                                            </a:rPr>
                                            <m:t>4</m:t>
                                          </m:r>
                                        </m:sub>
                                        <m:sup>
                                          <m:r>
                                            <a:rPr lang="en-US" i="1">
                                              <a:effectLst/>
                                              <a:latin typeface="Cambria Math"/>
                                              <a:ea typeface="Calibri"/>
                                              <a:cs typeface="Times New Roman"/>
                                            </a:rPr>
                                            <m:t>1</m:t>
                                          </m:r>
                                        </m:sup>
                                        <m:e>
                                          <m:r>
                                            <a:rPr lang="en-US" i="1">
                                              <a:effectLst/>
                                              <a:latin typeface="Cambria Math"/>
                                              <a:ea typeface="Calibri"/>
                                              <a:cs typeface="Times New Roman"/>
                                            </a:rPr>
                                            <m:t>)</m:t>
                                          </m:r>
                                        </m:e>
                                      </m:nary>
                                    </m:e>
                                  </m:nary>
                                </m:e>
                              </m:nary>
                            </m:e>
                          </m:nary>
                        </m:e>
                      </m:nary>
                      <m:r>
                        <a:rPr lang="en-US" b="1" i="1">
                          <a:effectLst/>
                          <a:latin typeface="Cambria Math"/>
                          <a:ea typeface="Calibri"/>
                          <a:cs typeface="Times New Roman"/>
                        </a:rPr>
                        <m:t>𝐇</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oMath>
                  </m:oMathPara>
                </a14:m>
                <a:endParaRPr lang="en-US" sz="2800" dirty="0">
                  <a:ea typeface="Calibri"/>
                  <a:cs typeface="Arial"/>
                </a:endParaRPr>
              </a:p>
              <a:p>
                <a:pPr marL="0" indent="0" algn="just" rtl="0">
                  <a:lnSpc>
                    <a:spcPct val="120000"/>
                  </a:lnSpc>
                  <a:spcAft>
                    <a:spcPts val="1000"/>
                  </a:spcAft>
                  <a:buNone/>
                </a:pPr>
                <a14:m>
                  <m:oMathPara xmlns:m="http://schemas.openxmlformats.org/officeDocument/2006/math">
                    <m:oMathParaPr>
                      <m:jc m:val="centerGroup"/>
                    </m:oMathParaPr>
                    <m:oMath xmlns:m="http://schemas.openxmlformats.org/officeDocument/2006/math">
                      <m:nary>
                        <m:naryPr>
                          <m:chr m:val="∮"/>
                          <m:limLoc m:val="undOvr"/>
                          <m:subHide m:val="on"/>
                          <m:supHide m:val="on"/>
                          <m:ctrlPr>
                            <a:rPr lang="en-US" b="1" i="1">
                              <a:effectLst/>
                              <a:latin typeface="Cambria Math"/>
                              <a:ea typeface="Calibri"/>
                              <a:cs typeface="Times New Roman"/>
                            </a:rPr>
                          </m:ctrlPr>
                        </m:naryPr>
                        <m:sub/>
                        <m:sup/>
                        <m:e>
                          <m:r>
                            <a:rPr lang="en-US" b="1" i="1">
                              <a:effectLst/>
                              <a:latin typeface="Cambria Math"/>
                              <a:ea typeface="Calibri"/>
                              <a:cs typeface="Times New Roman"/>
                            </a:rPr>
                            <m:t>𝐇</m:t>
                          </m:r>
                          <m:r>
                            <a:rPr lang="en-US" i="1">
                              <a:effectLst/>
                              <a:latin typeface="Cambria Math"/>
                              <a:ea typeface="Calibri"/>
                              <a:cs typeface="Times New Roman"/>
                            </a:rPr>
                            <m:t>.</m:t>
                          </m:r>
                          <m:r>
                            <a:rPr lang="en-US" i="1">
                              <a:effectLst/>
                              <a:latin typeface="Cambria Math"/>
                              <a:ea typeface="Calibri"/>
                              <a:cs typeface="Times New Roman"/>
                            </a:rPr>
                            <m:t>𝑑</m:t>
                          </m:r>
                          <m:r>
                            <a:rPr lang="en-US" b="1" i="1">
                              <a:effectLst/>
                              <a:latin typeface="Cambria Math"/>
                              <a:ea typeface="Calibri"/>
                              <a:cs typeface="Times New Roman"/>
                            </a:rPr>
                            <m:t>𝐋</m:t>
                          </m:r>
                        </m:e>
                      </m:nary>
                      <m:r>
                        <a:rPr lang="en-US" b="1">
                          <a:effectLst/>
                          <a:latin typeface="Cambria Math"/>
                          <a:ea typeface="Calibri"/>
                          <a:cs typeface="Times New Roman"/>
                        </a:rPr>
                        <m:t>=</m:t>
                      </m:r>
                      <m:r>
                        <a:rPr lang="en-US">
                          <a:effectLst/>
                          <a:latin typeface="Cambria Math"/>
                          <a:ea typeface="Calibri"/>
                          <a:cs typeface="Times New Roman"/>
                        </a:rPr>
                        <m:t>0</m:t>
                      </m:r>
                      <m:d>
                        <m:dPr>
                          <m:ctrlPr>
                            <a:rPr lang="en-US" i="1">
                              <a:effectLst/>
                              <a:latin typeface="Cambria Math"/>
                              <a:ea typeface="Calibri"/>
                              <a:cs typeface="Times New Roman"/>
                            </a:rPr>
                          </m:ctrlPr>
                        </m:dPr>
                        <m:e>
                          <m:r>
                            <a:rPr lang="en-US" i="1">
                              <a:effectLst/>
                              <a:latin typeface="Cambria Math"/>
                              <a:ea typeface="Calibri"/>
                              <a:cs typeface="Times New Roman"/>
                            </a:rPr>
                            <m:t>−</m:t>
                          </m:r>
                          <m:r>
                            <a:rPr lang="en-US" i="1">
                              <a:effectLst/>
                              <a:latin typeface="Cambria Math"/>
                              <a:ea typeface="Calibri"/>
                              <a:cs typeface="Times New Roman"/>
                            </a:rPr>
                            <m:t>𝑎</m:t>
                          </m:r>
                        </m:e>
                      </m:d>
                      <m:r>
                        <a:rPr lang="en-US">
                          <a:effectLst/>
                          <a:latin typeface="Cambria Math"/>
                          <a:ea typeface="Calibri"/>
                          <a:cs typeface="Times New Roman"/>
                        </a:rPr>
                        <m:t>+</m:t>
                      </m:r>
                      <m:d>
                        <m:dPr>
                          <m:ctrlPr>
                            <a:rPr lang="en-US" i="1">
                              <a:effectLst/>
                              <a:latin typeface="Cambria Math"/>
                              <a:ea typeface="Calibri"/>
                              <a:cs typeface="Times New Roman"/>
                            </a:rPr>
                          </m:ctrlPr>
                        </m:dPr>
                        <m:e>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m:rPr>
                                  <m:sty m:val="p"/>
                                </m:rPr>
                                <a:rPr lang="en-US">
                                  <a:effectLst/>
                                  <a:latin typeface="Cambria Math"/>
                                  <a:ea typeface="Calibri"/>
                                  <a:cs typeface="Times New Roman"/>
                                </a:rPr>
                                <m:t>o</m:t>
                              </m:r>
                            </m:sub>
                          </m:sSub>
                        </m:e>
                      </m:d>
                      <m:d>
                        <m:dPr>
                          <m:ctrlPr>
                            <a:rPr lang="en-US" i="1">
                              <a:effectLst/>
                              <a:latin typeface="Cambria Math"/>
                              <a:ea typeface="Calibri"/>
                              <a:cs typeface="Times New Roman"/>
                            </a:rPr>
                          </m:ctrlPr>
                        </m:dPr>
                        <m:e>
                          <m:r>
                            <a:rPr lang="en-US" i="1">
                              <a:effectLst/>
                              <a:latin typeface="Cambria Math"/>
                              <a:ea typeface="Calibri"/>
                              <a:cs typeface="Times New Roman"/>
                            </a:rPr>
                            <m:t>−</m:t>
                          </m:r>
                          <m:r>
                            <a:rPr lang="en-US" i="1">
                              <a:effectLst/>
                              <a:latin typeface="Cambria Math"/>
                              <a:ea typeface="Calibri"/>
                              <a:cs typeface="Times New Roman"/>
                            </a:rPr>
                            <m:t>𝑏</m:t>
                          </m:r>
                        </m:e>
                      </m:d>
                      <m:r>
                        <a:rPr lang="en-US" i="1">
                          <a:effectLst/>
                          <a:latin typeface="Cambria Math"/>
                          <a:ea typeface="Calibri"/>
                          <a:cs typeface="Times New Roman"/>
                        </a:rPr>
                        <m:t>+</m:t>
                      </m:r>
                      <m:r>
                        <a:rPr lang="en-US" i="1">
                          <a:effectLst/>
                          <a:latin typeface="Cambria Math"/>
                          <a:ea typeface="Calibri"/>
                          <a:cs typeface="Times New Roman"/>
                        </a:rPr>
                        <m:t>0</m:t>
                      </m:r>
                      <m:d>
                        <m:dPr>
                          <m:ctrlPr>
                            <a:rPr lang="en-US" i="1">
                              <a:effectLst/>
                              <a:latin typeface="Cambria Math"/>
                              <a:ea typeface="Calibri"/>
                              <a:cs typeface="Times New Roman"/>
                            </a:rPr>
                          </m:ctrlPr>
                        </m:dPr>
                        <m:e>
                          <m:r>
                            <a:rPr lang="en-US" i="1">
                              <a:effectLst/>
                              <a:latin typeface="Cambria Math"/>
                              <a:ea typeface="Calibri"/>
                              <a:cs typeface="Times New Roman"/>
                            </a:rPr>
                            <m:t>𝑎</m:t>
                          </m:r>
                        </m:e>
                      </m:d>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m:rPr>
                              <m:sty m:val="p"/>
                            </m:rPr>
                            <a:rPr lang="en-US">
                              <a:effectLst/>
                              <a:latin typeface="Cambria Math"/>
                              <a:ea typeface="Calibri"/>
                              <a:cs typeface="Times New Roman"/>
                            </a:rPr>
                            <m:t>o</m:t>
                          </m:r>
                        </m:sub>
                      </m:sSub>
                      <m:d>
                        <m:dPr>
                          <m:ctrlPr>
                            <a:rPr lang="en-US" i="1">
                              <a:effectLst/>
                              <a:latin typeface="Cambria Math"/>
                              <a:ea typeface="Calibri"/>
                              <a:cs typeface="Times New Roman"/>
                            </a:rPr>
                          </m:ctrlPr>
                        </m:dPr>
                        <m:e>
                          <m:r>
                            <a:rPr lang="en-US" i="1">
                              <a:effectLst/>
                              <a:latin typeface="Cambria Math"/>
                              <a:ea typeface="Calibri"/>
                              <a:cs typeface="Times New Roman"/>
                            </a:rPr>
                            <m:t>𝑏</m:t>
                          </m:r>
                        </m:e>
                      </m:d>
                      <m:r>
                        <a:rPr lang="en-US" i="1">
                          <a:effectLst/>
                          <a:latin typeface="Cambria Math"/>
                          <a:ea typeface="Calibri"/>
                          <a:cs typeface="Times New Roman"/>
                        </a:rPr>
                        <m:t>=</m:t>
                      </m:r>
                      <m:r>
                        <a:rPr lang="en-US" i="1">
                          <a:effectLst/>
                          <a:latin typeface="Cambria Math"/>
                          <a:ea typeface="Calibri"/>
                          <a:cs typeface="Times New Roman"/>
                        </a:rPr>
                        <m:t>2</m:t>
                      </m:r>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m:rPr>
                              <m:sty m:val="p"/>
                            </m:rPr>
                            <a:rPr lang="en-US">
                              <a:effectLst/>
                              <a:latin typeface="Cambria Math"/>
                              <a:ea typeface="Calibri"/>
                              <a:cs typeface="Times New Roman"/>
                            </a:rPr>
                            <m:t>o</m:t>
                          </m:r>
                        </m:sub>
                      </m:sSub>
                      <m:r>
                        <m:rPr>
                          <m:sty m:val="p"/>
                        </m:rPr>
                        <a:rPr lang="en-US">
                          <a:effectLst/>
                          <a:latin typeface="Cambria Math"/>
                          <a:ea typeface="Calibri"/>
                          <a:cs typeface="Times New Roman"/>
                        </a:rPr>
                        <m:t>b</m:t>
                      </m:r>
                    </m:oMath>
                  </m:oMathPara>
                </a14:m>
                <a:endParaRPr lang="en-US" sz="2800" dirty="0">
                  <a:ea typeface="Calibri"/>
                  <a:cs typeface="Arial"/>
                </a:endParaRPr>
              </a:p>
              <a:p>
                <a:pPr marL="0" indent="0" algn="just" rtl="0">
                  <a:lnSpc>
                    <a:spcPct val="120000"/>
                  </a:lnSpc>
                  <a:spcAft>
                    <a:spcPts val="0"/>
                  </a:spcAft>
                  <a:buNone/>
                </a:pPr>
                <a:r>
                  <a:rPr lang="en-US" dirty="0">
                    <a:effectLst/>
                    <a:latin typeface="Times New Roman"/>
                    <a:ea typeface="Calibri"/>
                    <a:cs typeface="Arial"/>
                  </a:rPr>
                  <a:t>From equations (7.38) and (7.40), we obtain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m:rPr>
                            <m:sty m:val="p"/>
                          </m:rPr>
                          <a:rPr lang="en-US">
                            <a:effectLst/>
                            <a:latin typeface="Cambria Math"/>
                            <a:ea typeface="Calibri"/>
                            <a:cs typeface="Times New Roman"/>
                          </a:rPr>
                          <m:t>o</m:t>
                        </m:r>
                      </m:sub>
                    </m:sSub>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sSub>
                      <m:sSubPr>
                        <m:ctrlPr>
                          <a:rPr lang="en-US" i="1">
                            <a:effectLst/>
                            <a:latin typeface="Cambria Math"/>
                            <a:ea typeface="Calibri"/>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𝑦</m:t>
                        </m:r>
                      </m:sub>
                    </m:sSub>
                  </m:oMath>
                </a14:m>
                <a:r>
                  <a:rPr lang="en-US" dirty="0">
                    <a:effectLst/>
                    <a:latin typeface="Times New Roman"/>
                    <a:ea typeface="Calibri"/>
                    <a:cs typeface="Arial"/>
                  </a:rPr>
                  <a:t>. Substituting </a:t>
                </a:r>
                <a14:m>
                  <m:oMath xmlns:m="http://schemas.openxmlformats.org/officeDocument/2006/math">
                    <m:sSub>
                      <m:sSubPr>
                        <m:ctrlPr>
                          <a:rPr lang="en-US" i="1">
                            <a:effectLst/>
                            <a:latin typeface="Cambria Math"/>
                            <a:ea typeface="Calibri"/>
                            <a:cs typeface="Times New Roman"/>
                          </a:rPr>
                        </m:ctrlPr>
                      </m:sSubPr>
                      <m:e>
                        <m:r>
                          <a:rPr lang="en-US" i="1">
                            <a:effectLst/>
                            <a:latin typeface="Cambria Math"/>
                            <a:ea typeface="Calibri"/>
                            <a:cs typeface="Times New Roman"/>
                          </a:rPr>
                          <m:t>𝐻</m:t>
                        </m:r>
                      </m:e>
                      <m:sub>
                        <m:r>
                          <m:rPr>
                            <m:sty m:val="p"/>
                          </m:rPr>
                          <a:rPr lang="en-US">
                            <a:effectLst/>
                            <a:latin typeface="Cambria Math"/>
                            <a:ea typeface="Calibri"/>
                            <a:cs typeface="Times New Roman"/>
                          </a:rPr>
                          <m:t>o</m:t>
                        </m:r>
                      </m:sub>
                    </m:sSub>
                  </m:oMath>
                </a14:m>
                <a:r>
                  <a:rPr lang="en-US" dirty="0">
                    <a:effectLst/>
                    <a:latin typeface="Times New Roman"/>
                    <a:ea typeface="Calibri"/>
                    <a:cs typeface="Arial"/>
                  </a:rPr>
                  <a:t> in equation (7.39) gives:</a:t>
                </a:r>
                <a:endParaRPr lang="en-US" sz="2800" dirty="0">
                  <a:ea typeface="Calibri"/>
                  <a:cs typeface="Arial"/>
                </a:endParaRPr>
              </a:p>
              <a:p>
                <a:pPr marL="0" indent="0" algn="just" rtl="0">
                  <a:lnSpc>
                    <a:spcPct val="120000"/>
                  </a:lnSpc>
                  <a:spcAft>
                    <a:spcPts val="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d>
                        <m:dPr>
                          <m:begChr m:val="{"/>
                          <m:endChr m:val=""/>
                          <m:ctrlPr>
                            <a:rPr lang="en-US" i="1">
                              <a:effectLst/>
                              <a:latin typeface="Cambria Math"/>
                              <a:ea typeface="Calibri"/>
                              <a:cs typeface="Times New Roman"/>
                            </a:rPr>
                          </m:ctrlPr>
                        </m:dPr>
                        <m:e>
                          <m:eqArr>
                            <m:eqArrPr>
                              <m:ctrlPr>
                                <a:rPr lang="en-US" i="1">
                                  <a:effectLst/>
                                  <a:latin typeface="Cambria Math"/>
                                  <a:ea typeface="Calibri"/>
                                  <a:cs typeface="Times New Roman"/>
                                </a:rPr>
                              </m:ctrlPr>
                            </m:eqArrPr>
                            <m:e>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sSub>
                                <m:sSubPr>
                                  <m:ctrlPr>
                                    <a:rPr lang="en-US" i="1">
                                      <a:effectLst/>
                                      <a:latin typeface="Cambria Math"/>
                                      <a:ea typeface="Calibri"/>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𝑦</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𝑥</m:t>
                                  </m:r>
                                </m:sub>
                              </m:sSub>
                              <m:r>
                                <a:rPr lang="en-US" i="1">
                                  <a:effectLst/>
                                  <a:latin typeface="Cambria Math"/>
                                  <a:ea typeface="Calibri"/>
                                  <a:cs typeface="Times New Roman"/>
                                </a:rPr>
                                <m:t>                </m:t>
                              </m:r>
                              <m:r>
                                <a:rPr lang="en-US" i="1">
                                  <a:effectLst/>
                                  <a:latin typeface="Cambria Math"/>
                                  <a:ea typeface="Calibri"/>
                                  <a:cs typeface="Times New Roman"/>
                                </a:rPr>
                                <m:t>𝑧</m:t>
                              </m:r>
                              <m:r>
                                <a:rPr lang="en-US" i="1">
                                  <a:effectLst/>
                                  <a:latin typeface="Cambria Math"/>
                                  <a:ea typeface="Calibri"/>
                                  <a:cs typeface="Times New Roman"/>
                                </a:rPr>
                                <m:t>&gt;</m:t>
                              </m:r>
                              <m:r>
                                <a:rPr lang="en-US" i="1">
                                  <a:effectLst/>
                                  <a:latin typeface="Cambria Math"/>
                                  <a:ea typeface="Calibri"/>
                                  <a:cs typeface="Times New Roman"/>
                                </a:rPr>
                                <m:t>0</m:t>
                              </m:r>
                              <m:r>
                                <a:rPr lang="en-US" i="1">
                                  <a:effectLst/>
                                  <a:latin typeface="Cambria Math"/>
                                  <a:ea typeface="Calibri"/>
                                  <a:cs typeface="Times New Roman"/>
                                </a:rPr>
                                <m:t> </m:t>
                              </m:r>
                              <m:r>
                                <a:rPr lang="en-US">
                                  <a:effectLst/>
                                  <a:latin typeface="Cambria Math"/>
                                  <a:ea typeface="Calibri"/>
                                  <a:cs typeface="Times New Roman"/>
                                </a:rPr>
                                <m:t>(</m:t>
                              </m:r>
                              <m:r>
                                <m:rPr>
                                  <m:sty m:val="p"/>
                                </m:rPr>
                                <a:rPr lang="en-US">
                                  <a:effectLst/>
                                  <a:latin typeface="Cambria Math"/>
                                  <a:ea typeface="Calibri"/>
                                  <a:cs typeface="Times New Roman"/>
                                </a:rPr>
                                <m:t>above</m:t>
                              </m:r>
                              <m:r>
                                <a:rPr lang="en-US">
                                  <a:effectLst/>
                                  <a:latin typeface="Cambria Math"/>
                                  <a:ea typeface="Calibri"/>
                                  <a:cs typeface="Times New Roman"/>
                                </a:rPr>
                                <m:t> </m:t>
                              </m:r>
                              <m:r>
                                <m:rPr>
                                  <m:sty m:val="p"/>
                                </m:rPr>
                                <a:rPr lang="en-US">
                                  <a:effectLst/>
                                  <a:latin typeface="Cambria Math"/>
                                  <a:ea typeface="Calibri"/>
                                  <a:cs typeface="Times New Roman"/>
                                </a:rPr>
                                <m:t>the</m:t>
                              </m:r>
                              <m:r>
                                <a:rPr lang="en-US">
                                  <a:effectLst/>
                                  <a:latin typeface="Cambria Math"/>
                                  <a:ea typeface="Calibri"/>
                                  <a:cs typeface="Times New Roman"/>
                                </a:rPr>
                                <m:t> </m:t>
                              </m:r>
                              <m:r>
                                <m:rPr>
                                  <m:sty m:val="p"/>
                                </m:rPr>
                                <a:rPr lang="en-US">
                                  <a:effectLst/>
                                  <a:latin typeface="Cambria Math"/>
                                  <a:ea typeface="Calibri"/>
                                  <a:cs typeface="Times New Roman"/>
                                </a:rPr>
                                <m:t>sheet</m:t>
                              </m:r>
                              <m:r>
                                <a:rPr lang="en-US">
                                  <a:effectLst/>
                                  <a:latin typeface="Cambria Math"/>
                                  <a:ea typeface="Calibri"/>
                                  <a:cs typeface="Times New Roman"/>
                                </a:rPr>
                                <m:t>)</m:t>
                              </m:r>
                            </m:e>
                            <m:e/>
                            <m:e>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sSub>
                                <m:sSubPr>
                                  <m:ctrlPr>
                                    <a:rPr lang="en-US" i="1">
                                      <a:effectLst/>
                                      <a:latin typeface="Cambria Math"/>
                                      <a:ea typeface="Calibri"/>
                                      <a:cs typeface="Times New Roman"/>
                                    </a:rPr>
                                  </m:ctrlPr>
                                </m:sSubPr>
                                <m:e>
                                  <m:r>
                                    <a:rPr lang="en-US" i="1">
                                      <a:effectLst/>
                                      <a:latin typeface="Cambria Math"/>
                                      <a:ea typeface="Calibri"/>
                                      <a:cs typeface="Times New Roman"/>
                                    </a:rPr>
                                    <m:t>𝐾</m:t>
                                  </m:r>
                                </m:e>
                                <m:sub>
                                  <m:r>
                                    <a:rPr lang="en-US" i="1">
                                      <a:effectLst/>
                                      <a:latin typeface="Cambria Math"/>
                                      <a:ea typeface="Calibri"/>
                                      <a:cs typeface="Times New Roman"/>
                                    </a:rPr>
                                    <m:t>𝑦</m:t>
                                  </m:r>
                                </m:sub>
                              </m:sSub>
                              <m:r>
                                <a:rPr lang="en-US" i="1">
                                  <a:effectLst/>
                                  <a:latin typeface="Cambria Math"/>
                                  <a:ea typeface="Calibri"/>
                                  <a:cs typeface="Times New Roman"/>
                                </a:rPr>
                                <m:t> </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𝑥</m:t>
                                  </m:r>
                                </m:sub>
                              </m:sSub>
                              <m:r>
                                <a:rPr lang="en-US" i="1">
                                  <a:effectLst/>
                                  <a:latin typeface="Cambria Math"/>
                                  <a:ea typeface="Calibri"/>
                                  <a:cs typeface="Times New Roman"/>
                                </a:rPr>
                                <m:t>             </m:t>
                              </m:r>
                              <m:r>
                                <a:rPr lang="en-US" i="1">
                                  <a:effectLst/>
                                  <a:latin typeface="Cambria Math"/>
                                  <a:ea typeface="Calibri"/>
                                  <a:cs typeface="Times New Roman"/>
                                </a:rPr>
                                <m:t>𝑧</m:t>
                              </m:r>
                              <m:r>
                                <a:rPr lang="en-US" i="1">
                                  <a:effectLst/>
                                  <a:latin typeface="Cambria Math"/>
                                  <a:ea typeface="Calibri"/>
                                  <a:cs typeface="Times New Roman"/>
                                </a:rPr>
                                <m:t>&lt;</m:t>
                              </m:r>
                              <m:r>
                                <a:rPr lang="en-US" i="1">
                                  <a:effectLst/>
                                  <a:latin typeface="Cambria Math"/>
                                  <a:ea typeface="Calibri"/>
                                  <a:cs typeface="Times New Roman"/>
                                </a:rPr>
                                <m:t>0</m:t>
                              </m:r>
                              <m:r>
                                <a:rPr lang="en-US" i="1">
                                  <a:effectLst/>
                                  <a:latin typeface="Cambria Math"/>
                                  <a:ea typeface="Calibri"/>
                                  <a:cs typeface="Times New Roman"/>
                                </a:rPr>
                                <m:t> </m:t>
                              </m:r>
                              <m:r>
                                <a:rPr lang="en-US">
                                  <a:effectLst/>
                                  <a:latin typeface="Cambria Math"/>
                                  <a:ea typeface="Calibri"/>
                                  <a:cs typeface="Times New Roman"/>
                                </a:rPr>
                                <m:t>(</m:t>
                              </m:r>
                              <m:r>
                                <m:rPr>
                                  <m:sty m:val="p"/>
                                </m:rPr>
                                <a:rPr lang="en-US">
                                  <a:effectLst/>
                                  <a:latin typeface="Cambria Math"/>
                                  <a:ea typeface="Calibri"/>
                                  <a:cs typeface="Times New Roman"/>
                                </a:rPr>
                                <m:t>below</m:t>
                              </m:r>
                              <m:r>
                                <a:rPr lang="en-US">
                                  <a:effectLst/>
                                  <a:latin typeface="Cambria Math"/>
                                  <a:ea typeface="Calibri"/>
                                  <a:cs typeface="Times New Roman"/>
                                </a:rPr>
                                <m:t> </m:t>
                              </m:r>
                              <m:r>
                                <m:rPr>
                                  <m:sty m:val="p"/>
                                </m:rPr>
                                <a:rPr lang="en-US">
                                  <a:effectLst/>
                                  <a:latin typeface="Cambria Math"/>
                                  <a:ea typeface="Calibri"/>
                                  <a:cs typeface="Times New Roman"/>
                                </a:rPr>
                                <m:t>the</m:t>
                              </m:r>
                              <m:r>
                                <a:rPr lang="en-US">
                                  <a:effectLst/>
                                  <a:latin typeface="Cambria Math"/>
                                  <a:ea typeface="Calibri"/>
                                  <a:cs typeface="Times New Roman"/>
                                </a:rPr>
                                <m:t> </m:t>
                              </m:r>
                              <m:r>
                                <m:rPr>
                                  <m:sty m:val="p"/>
                                </m:rPr>
                                <a:rPr lang="en-US">
                                  <a:effectLst/>
                                  <a:latin typeface="Cambria Math"/>
                                  <a:ea typeface="Calibri"/>
                                  <a:cs typeface="Times New Roman"/>
                                </a:rPr>
                                <m:t>sheet</m:t>
                              </m:r>
                              <m:r>
                                <a:rPr lang="en-US">
                                  <a:effectLst/>
                                  <a:latin typeface="Cambria Math"/>
                                  <a:ea typeface="Calibri"/>
                                  <a:cs typeface="Times New Roman"/>
                                </a:rPr>
                                <m:t>)</m:t>
                              </m:r>
                            </m:e>
                          </m:eqArr>
                        </m:e>
                      </m:d>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41</m:t>
                      </m:r>
                      <m:r>
                        <a:rPr lang="en-US">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Bef>
                    <a:spcPts val="1200"/>
                  </a:spcBef>
                  <a:spcAft>
                    <a:spcPts val="0"/>
                  </a:spcAft>
                  <a:buNone/>
                </a:pPr>
                <a:r>
                  <a:rPr lang="en-US" dirty="0">
                    <a:effectLst/>
                    <a:latin typeface="Times New Roman"/>
                    <a:ea typeface="Calibri"/>
                    <a:cs typeface="Arial"/>
                  </a:rPr>
                  <a:t>In general, for an infinite sheet of current density  </a:t>
                </a:r>
                <a14:m>
                  <m:oMath xmlns:m="http://schemas.openxmlformats.org/officeDocument/2006/math">
                    <m:r>
                      <a:rPr lang="en-US" b="1" i="1">
                        <a:effectLst/>
                        <a:latin typeface="Cambria Math"/>
                        <a:ea typeface="Calibri"/>
                        <a:cs typeface="Times New Roman"/>
                      </a:rPr>
                      <m:t>𝐊</m:t>
                    </m:r>
                    <m:r>
                      <a:rPr lang="en-US" i="1">
                        <a:effectLst/>
                        <a:latin typeface="Cambria Math"/>
                        <a:ea typeface="Calibri"/>
                        <a:cs typeface="Times New Roman"/>
                      </a:rPr>
                      <m:t>  </m:t>
                    </m:r>
                    <m:r>
                      <m:rPr>
                        <m:sty m:val="p"/>
                      </m:rPr>
                      <a:rPr lang="en-US">
                        <a:effectLst/>
                        <a:latin typeface="Cambria Math"/>
                        <a:ea typeface="Calibri"/>
                        <a:cs typeface="Times New Roman"/>
                      </a:rPr>
                      <m:t>A</m:t>
                    </m:r>
                    <m:r>
                      <a:rPr lang="en-US">
                        <a:effectLst/>
                        <a:latin typeface="Cambria Math"/>
                        <a:ea typeface="Calibri"/>
                        <a:cs typeface="Times New Roman"/>
                      </a:rPr>
                      <m:t>/</m:t>
                    </m:r>
                    <m:r>
                      <m:rPr>
                        <m:sty m:val="p"/>
                      </m:rPr>
                      <a:rPr lang="en-US">
                        <a:effectLst/>
                        <a:latin typeface="Cambria Math"/>
                        <a:ea typeface="Calibri"/>
                        <a:cs typeface="Times New Roman"/>
                      </a:rPr>
                      <m:t>m</m:t>
                    </m:r>
                  </m:oMath>
                </a14:m>
                <a:r>
                  <a:rPr lang="en-US" dirty="0">
                    <a:effectLst/>
                    <a:latin typeface="Times New Roman"/>
                    <a:ea typeface="Calibri"/>
                    <a:cs typeface="Arial"/>
                  </a:rPr>
                  <a:t>,</a:t>
                </a:r>
                <a:endParaRPr lang="en-US" sz="2800" dirty="0">
                  <a:ea typeface="Calibri"/>
                  <a:cs typeface="Arial"/>
                </a:endParaRPr>
              </a:p>
              <a:p>
                <a:pPr marL="0" indent="0" algn="just" rtl="0">
                  <a:lnSpc>
                    <a:spcPct val="120000"/>
                  </a:lnSpc>
                  <a:spcBef>
                    <a:spcPts val="1200"/>
                  </a:spcBef>
                  <a:spcAft>
                    <a:spcPts val="1000"/>
                  </a:spcAft>
                  <a:buNone/>
                </a:pPr>
                <a14:m>
                  <m:oMathPara xmlns:m="http://schemas.openxmlformats.org/officeDocument/2006/math">
                    <m:oMathParaPr>
                      <m:jc m:val="centerGroup"/>
                    </m:oMathParaPr>
                    <m:oMath xmlns:m="http://schemas.openxmlformats.org/officeDocument/2006/math">
                      <m:r>
                        <a:rPr lang="en-US" b="1" i="1">
                          <a:effectLst/>
                          <a:latin typeface="Cambria Math"/>
                          <a:ea typeface="Calibri"/>
                          <a:cs typeface="Times New Roman"/>
                        </a:rPr>
                        <m:t>𝐇</m:t>
                      </m:r>
                      <m:r>
                        <a:rPr lang="en-US" i="1">
                          <a:effectLst/>
                          <a:latin typeface="Cambria Math"/>
                          <a:ea typeface="Calibri"/>
                          <a:cs typeface="Times New Roman"/>
                        </a:rPr>
                        <m:t>=</m:t>
                      </m:r>
                      <m:f>
                        <m:fPr>
                          <m:ctrlPr>
                            <a:rPr lang="en-US" i="1">
                              <a:effectLst/>
                              <a:latin typeface="Cambria Math"/>
                              <a:ea typeface="Calibri"/>
                              <a:cs typeface="Times New Roman"/>
                            </a:rPr>
                          </m:ctrlPr>
                        </m:fPr>
                        <m:num>
                          <m:r>
                            <a:rPr lang="en-US" i="1">
                              <a:effectLst/>
                              <a:latin typeface="Cambria Math"/>
                              <a:ea typeface="Calibri"/>
                              <a:cs typeface="Times New Roman"/>
                            </a:rPr>
                            <m:t>1</m:t>
                          </m:r>
                        </m:num>
                        <m:den>
                          <m:r>
                            <a:rPr lang="en-US" i="1">
                              <a:effectLst/>
                              <a:latin typeface="Cambria Math"/>
                              <a:ea typeface="Calibri"/>
                              <a:cs typeface="Times New Roman"/>
                            </a:rPr>
                            <m:t>2</m:t>
                          </m:r>
                        </m:den>
                      </m:f>
                      <m:r>
                        <a:rPr lang="en-US" b="1" i="1">
                          <a:effectLst/>
                          <a:latin typeface="Cambria Math"/>
                          <a:ea typeface="Calibri"/>
                          <a:cs typeface="Times New Roman"/>
                        </a:rPr>
                        <m:t>𝐊</m:t>
                      </m:r>
                      <m:r>
                        <a:rPr lang="en-US" i="1">
                          <a:effectLst/>
                          <a:latin typeface="Cambria Math"/>
                          <a:ea typeface="Calibri"/>
                          <a:cs typeface="Times New Roman"/>
                        </a:rPr>
                        <m:t>×</m:t>
                      </m:r>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𝑛</m:t>
                          </m:r>
                        </m:sub>
                      </m:sSub>
                      <m:r>
                        <a:rPr lang="en-US" i="1">
                          <a:effectLst/>
                          <a:latin typeface="Cambria Math"/>
                          <a:ea typeface="Calibri"/>
                          <a:cs typeface="Times New Roman"/>
                        </a:rPr>
                        <m:t> </m:t>
                      </m:r>
                      <m:r>
                        <a:rPr lang="en-US" b="0" i="0" smtClean="0">
                          <a:effectLst/>
                          <a:latin typeface="Cambria Math"/>
                          <a:ea typeface="Calibri"/>
                          <a:cs typeface="Times New Roman"/>
                        </a:rPr>
                        <m:t>        </m:t>
                      </m:r>
                      <m:r>
                        <a:rPr lang="en-US">
                          <a:effectLst/>
                          <a:latin typeface="Cambria Math"/>
                          <a:ea typeface="Calibri"/>
                          <a:cs typeface="Times New Roman"/>
                        </a:rPr>
                        <m:t>(</m:t>
                      </m:r>
                      <m:r>
                        <a:rPr lang="en-US">
                          <a:effectLst/>
                          <a:latin typeface="Cambria Math"/>
                          <a:ea typeface="Calibri"/>
                          <a:cs typeface="Times New Roman"/>
                        </a:rPr>
                        <m:t>7</m:t>
                      </m:r>
                      <m:r>
                        <a:rPr lang="en-US">
                          <a:effectLst/>
                          <a:latin typeface="Cambria Math"/>
                          <a:ea typeface="Calibri"/>
                          <a:cs typeface="Times New Roman"/>
                        </a:rPr>
                        <m:t>.</m:t>
                      </m:r>
                      <m:r>
                        <a:rPr lang="en-US">
                          <a:effectLst/>
                          <a:latin typeface="Cambria Math"/>
                          <a:ea typeface="Calibri"/>
                          <a:cs typeface="Times New Roman"/>
                        </a:rPr>
                        <m:t>42</m:t>
                      </m:r>
                      <m:r>
                        <a:rPr lang="en-US">
                          <a:effectLst/>
                          <a:latin typeface="Cambria Math"/>
                          <a:ea typeface="Calibri"/>
                          <a:cs typeface="Times New Roman"/>
                        </a:rPr>
                        <m:t>)</m:t>
                      </m:r>
                    </m:oMath>
                  </m:oMathPara>
                </a14:m>
                <a:endParaRPr lang="en-US" sz="2800" dirty="0">
                  <a:ea typeface="Calibri"/>
                  <a:cs typeface="Arial"/>
                </a:endParaRPr>
              </a:p>
              <a:p>
                <a:pPr marL="0" indent="0" algn="just" rtl="0">
                  <a:lnSpc>
                    <a:spcPct val="150000"/>
                  </a:lnSpc>
                  <a:spcAft>
                    <a:spcPts val="0"/>
                  </a:spcAft>
                  <a:buNone/>
                </a:pPr>
                <a14:m>
                  <m:oMath xmlns:m="http://schemas.openxmlformats.org/officeDocument/2006/math">
                    <m:sSub>
                      <m:sSubPr>
                        <m:ctrlPr>
                          <a:rPr lang="en-US" i="1">
                            <a:effectLst/>
                            <a:latin typeface="Cambria Math"/>
                            <a:ea typeface="Calibri"/>
                            <a:cs typeface="Times New Roman"/>
                          </a:rPr>
                        </m:ctrlPr>
                      </m:sSubPr>
                      <m:e>
                        <m:r>
                          <a:rPr lang="en-US" b="1" i="1">
                            <a:effectLst/>
                            <a:latin typeface="Cambria Math"/>
                            <a:ea typeface="Calibri"/>
                            <a:cs typeface="Times New Roman"/>
                          </a:rPr>
                          <m:t>𝐚</m:t>
                        </m:r>
                      </m:e>
                      <m:sub>
                        <m:r>
                          <a:rPr lang="en-US" i="1">
                            <a:effectLst/>
                            <a:latin typeface="Cambria Math"/>
                            <a:ea typeface="Calibri"/>
                            <a:cs typeface="Times New Roman"/>
                          </a:rPr>
                          <m:t>𝑛</m:t>
                        </m:r>
                      </m:sub>
                    </m:sSub>
                  </m:oMath>
                </a14:m>
                <a:r>
                  <a:rPr lang="en-US" dirty="0">
                    <a:effectLst/>
                    <a:latin typeface="Times New Roman"/>
                    <a:ea typeface="Calibri"/>
                    <a:cs typeface="Arial"/>
                  </a:rPr>
                  <a:t> is a unit vector normal to the current sheet directed from the current sheet to the </a:t>
                </a:r>
                <a:r>
                  <a:rPr lang="en-US" dirty="0" smtClean="0">
                    <a:effectLst/>
                    <a:latin typeface="Times New Roman"/>
                    <a:ea typeface="Calibri"/>
                    <a:cs typeface="Arial"/>
                  </a:rPr>
                  <a:t>point of H.</a:t>
                </a:r>
                <a:endParaRPr lang="en-US" sz="2800" dirty="0">
                  <a:ea typeface="Calibri"/>
                  <a:cs typeface="Aria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0"/>
                <a:ext cx="9144000" cy="6858000"/>
              </a:xfrm>
              <a:blipFill rotWithShape="1">
                <a:blip r:embed="rId2"/>
                <a:stretch>
                  <a:fillRect l="-533"/>
                </a:stretch>
              </a:blipFill>
            </p:spPr>
            <p:txBody>
              <a:bodyPr/>
              <a:lstStyle/>
              <a:p>
                <a:r>
                  <a:rPr lang="ar-IQ">
                    <a:noFill/>
                  </a:rPr>
                  <a:t> </a:t>
                </a:r>
              </a:p>
            </p:txBody>
          </p:sp>
        </mc:Fallback>
      </mc:AlternateContent>
    </p:spTree>
    <p:extLst>
      <p:ext uri="{BB962C8B-B14F-4D97-AF65-F5344CB8AC3E}">
        <p14:creationId xmlns:p14="http://schemas.microsoft.com/office/powerpoint/2010/main" val="627436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9575</TotalTime>
  <Words>4048</Words>
  <Application>Microsoft Office PowerPoint</Application>
  <PresentationFormat>On-screen Show (4:3)</PresentationFormat>
  <Paragraphs>191</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7.5 AMPERE'S CIRCUIT LAW</vt:lpstr>
      <vt:lpstr>PowerPoint Presentation</vt:lpstr>
      <vt:lpstr>7.6 APPLICATIONS OF AMPERE'S LAW</vt:lpstr>
      <vt:lpstr>PowerPoint Presentation</vt:lpstr>
      <vt:lpstr>PowerPoint Presentation</vt:lpstr>
      <vt:lpstr>7.6.2 Infinite Sheet of Current</vt:lpstr>
      <vt:lpstr>PowerPoint Presentation</vt:lpstr>
      <vt:lpstr>PowerPoint Presentation</vt:lpstr>
      <vt:lpstr>PowerPoint Presentation</vt:lpstr>
      <vt:lpstr>7.6.3 Infinitely Long Coaxial Transmission 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7.6.4 N-turn solenoid carrying filamentary current.</vt:lpstr>
      <vt:lpstr>PowerPoint Presentation</vt:lpstr>
      <vt:lpstr>7.6.5 An N-turn toroid carrying filamentary current.</vt:lpstr>
      <vt:lpstr>PowerPoint Presentation</vt:lpstr>
      <vt:lpstr>PowerPoint Presentation</vt:lpstr>
      <vt:lpstr>7.7 MAGNETIC FLUX AND MAGNETIC FLUX DENSITY:</vt:lpstr>
      <vt:lpstr>7.7.2 Magnetic Flux Φ</vt:lpstr>
      <vt:lpstr>PowerPoint Presentation</vt:lpstr>
      <vt:lpstr>PowerPoint Presentation</vt:lpstr>
      <vt:lpstr>PowerPoint Presentation</vt:lpstr>
      <vt:lpstr>7.8 MAXWELL'S EQUATIONS FOR STATIC E.M. FIELDS</vt:lpstr>
      <vt:lpstr>7.9 MAGNETIC SCALAR AND VECTOR MAGNETIC POTENTIALS</vt:lpstr>
      <vt:lpstr>7.9.1 MAGNETIC SCALAR</vt:lpstr>
      <vt:lpstr>7.9.2 MAGNETIC VECTOR POTENTIAL</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7.5 AMPERE'S CIRCUIT LAW</dc:title>
  <dc:creator>ali</dc:creator>
  <cp:lastModifiedBy>ali</cp:lastModifiedBy>
  <cp:revision>38</cp:revision>
  <dcterms:created xsi:type="dcterms:W3CDTF">2017-02-27T05:45:41Z</dcterms:created>
  <dcterms:modified xsi:type="dcterms:W3CDTF">2018-03-06T07:38:05Z</dcterms:modified>
</cp:coreProperties>
</file>