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handoutMasterIdLst>
    <p:handoutMasterId r:id="rId36"/>
  </p:handoutMasterIdLst>
  <p:sldIdLst>
    <p:sldId id="355" r:id="rId2"/>
    <p:sldId id="326" r:id="rId3"/>
    <p:sldId id="339" r:id="rId4"/>
    <p:sldId id="327" r:id="rId5"/>
    <p:sldId id="328" r:id="rId6"/>
    <p:sldId id="338" r:id="rId7"/>
    <p:sldId id="352" r:id="rId8"/>
    <p:sldId id="353" r:id="rId9"/>
    <p:sldId id="354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377" r:id="rId29"/>
    <p:sldId id="381" r:id="rId30"/>
    <p:sldId id="382" r:id="rId31"/>
    <p:sldId id="383" r:id="rId32"/>
    <p:sldId id="384" r:id="rId33"/>
    <p:sldId id="385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43" autoAdjust="0"/>
    <p:restoredTop sz="93014" autoAdjust="0"/>
  </p:normalViewPr>
  <p:slideViewPr>
    <p:cSldViewPr>
      <p:cViewPr varScale="1">
        <p:scale>
          <a:sx n="90" d="100"/>
          <a:sy n="90" d="100"/>
        </p:scale>
        <p:origin x="220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7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8.wmf"/><Relationship Id="rId4" Type="http://schemas.openxmlformats.org/officeDocument/2006/relationships/image" Target="../media/image3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8.wmf"/><Relationship Id="rId1" Type="http://schemas.openxmlformats.org/officeDocument/2006/relationships/image" Target="../media/image12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5CD0-BF64-4EDA-A390-EA27F5FF7906}" type="datetimeFigureOut">
              <a:rPr lang="en-GB" smtClean="0"/>
              <a:pPr/>
              <a:t>21/10/2019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C7654-C7C7-4BC9-B3D0-68A06137D36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830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7A1E8-A561-431B-A511-34874C91D5AC}" type="datetimeFigureOut">
              <a:rPr lang="en-GB" smtClean="0"/>
              <a:pPr/>
              <a:t>21/10/2019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768CB-8AA6-4AA6-918C-7F055EB5DC3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7693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484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768CB-8AA6-4AA6-918C-7F055EB5DC33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AB05C66-3867-43C1-AD77-14CCEC19C0C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A68F50-20B1-4B83-A611-8DDCEA6ED71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48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48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768CB-8AA6-4AA6-918C-7F055EB5DC33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768CB-8AA6-4AA6-918C-7F055EB5DC33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768CB-8AA6-4AA6-918C-7F055EB5DC33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768CB-8AA6-4AA6-918C-7F055EB5DC33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5885-9854-8A40-B69F-06618CD7A0E0}" type="datetime1">
              <a:rPr lang="en-GB" smtClean="0"/>
              <a:t>21/10/2019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543C3-254D-264A-A349-35370F5B1741}" type="datetime1">
              <a:rPr lang="en-GB" smtClean="0"/>
              <a:t>21/10/2019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B63B-C722-D044-B4FD-8E58AE30A6EB}" type="datetime1">
              <a:rPr lang="en-GB" smtClean="0"/>
              <a:t>21/10/2019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5D60F-6EBA-EB46-960E-315D0A88EF8D}" type="datetime1">
              <a:rPr lang="en-GB" smtClean="0"/>
              <a:t>21/10/2019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7968-1400-7943-9897-E58586CFEDDC}" type="datetime1">
              <a:rPr lang="en-GB" smtClean="0"/>
              <a:t>21/10/2019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42D74-C5D2-6C4E-BAA7-6B68CDF16E7C}" type="datetime1">
              <a:rPr lang="en-GB" smtClean="0"/>
              <a:t>21/10/2019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19EE8-6DE6-CA45-A7A3-3FC686F30FCE}" type="datetime1">
              <a:rPr lang="en-GB" smtClean="0"/>
              <a:t>21/10/2019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4275B-04DC-CE4A-9ED9-482DB58124F2}" type="datetime1">
              <a:rPr lang="en-GB" smtClean="0"/>
              <a:t>21/10/2019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139EF-F6A4-F74D-AD22-E86D200F9F6A}" type="datetime1">
              <a:rPr lang="en-GB" smtClean="0"/>
              <a:t>21/10/2019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5DA97-710A-A540-95DC-53A5A80839B4}" type="datetime1">
              <a:rPr lang="en-GB" smtClean="0"/>
              <a:t>21/10/2019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08DB-59E6-AF41-87E5-E9BDF08CABDE}" type="datetime1">
              <a:rPr lang="en-GB" smtClean="0"/>
              <a:t>21/10/2019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5DF31-C483-664D-A643-28E3B0F2694E}" type="datetime1">
              <a:rPr lang="en-GB" smtClean="0"/>
              <a:t>21/10/2019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Control Engineering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image" Target="../media/image6.jpe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oleObject" Target="../embeddings/oleObject6.bin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oleObject" Target="../embeddings/oleObject8.bin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6.wmf"/><Relationship Id="rId3" Type="http://schemas.openxmlformats.org/officeDocument/2006/relationships/image" Target="../media/image15.gi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5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4.wmf"/><Relationship Id="rId5" Type="http://schemas.openxmlformats.org/officeDocument/2006/relationships/image" Target="../media/image7.jpeg"/><Relationship Id="rId15" Type="http://schemas.openxmlformats.org/officeDocument/2006/relationships/image" Target="../media/image17.wmf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11.jpeg"/><Relationship Id="rId9" Type="http://schemas.openxmlformats.org/officeDocument/2006/relationships/image" Target="../media/image8.wmf"/><Relationship Id="rId14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24.w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3.wmf"/><Relationship Id="rId5" Type="http://schemas.openxmlformats.org/officeDocument/2006/relationships/image" Target="../media/image19.wmf"/><Relationship Id="rId15" Type="http://schemas.openxmlformats.org/officeDocument/2006/relationships/image" Target="../media/image25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3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28.wm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29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image" Target="../media/image21.png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32.wmf"/><Relationship Id="rId5" Type="http://schemas.openxmlformats.org/officeDocument/2006/relationships/image" Target="../media/image28.wmf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31.bin"/><Relationship Id="rId9" Type="http://schemas.openxmlformats.org/officeDocument/2006/relationships/image" Target="../media/image31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7" Type="http://schemas.openxmlformats.org/officeDocument/2006/relationships/image" Target="../media/image4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40.wmf"/><Relationship Id="rId4" Type="http://schemas.openxmlformats.org/officeDocument/2006/relationships/oleObject" Target="../embeddings/oleObject35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45.jpe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image" Target="../media/image33.png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0.bin"/><Relationship Id="rId5" Type="http://schemas.openxmlformats.org/officeDocument/2006/relationships/image" Target="../media/image46.wmf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8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image" Target="../media/image33.png"/><Relationship Id="rId7" Type="http://schemas.openxmlformats.org/officeDocument/2006/relationships/image" Target="../media/image5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3.bin"/><Relationship Id="rId5" Type="http://schemas.openxmlformats.org/officeDocument/2006/relationships/image" Target="../media/image49.wmf"/><Relationship Id="rId4" Type="http://schemas.openxmlformats.org/officeDocument/2006/relationships/oleObject" Target="../embeddings/oleObject42.bin"/><Relationship Id="rId9" Type="http://schemas.openxmlformats.org/officeDocument/2006/relationships/image" Target="../media/image51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54.png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52.wmf"/><Relationship Id="rId4" Type="http://schemas.openxmlformats.org/officeDocument/2006/relationships/oleObject" Target="../embeddings/oleObject47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Control Engineering I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2996952"/>
            <a:ext cx="8507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Mathematical Modeling of Electrical Systems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E4059AB-0FFE-5649-A329-975C0F903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2244877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457200" y="260648"/>
            <a:ext cx="8507288" cy="57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Basic Elements of Electrical Systems</a:t>
            </a:r>
          </a:p>
        </p:txBody>
      </p:sp>
      <p:pic>
        <p:nvPicPr>
          <p:cNvPr id="32" name="Picture 31" descr="resistorratings_03.jpg"/>
          <p:cNvPicPr>
            <a:picLocks noChangeAspect="1"/>
          </p:cNvPicPr>
          <p:nvPr/>
        </p:nvPicPr>
        <p:blipFill>
          <a:blip r:embed="rId3" cstate="print"/>
          <a:srcRect l="4014" t="16057" r="7670" b="19714"/>
          <a:stretch>
            <a:fillRect/>
          </a:stretch>
        </p:blipFill>
        <p:spPr>
          <a:xfrm>
            <a:off x="1259632" y="1412776"/>
            <a:ext cx="1584176" cy="864096"/>
          </a:xfrm>
          <a:prstGeom prst="rect">
            <a:avLst/>
          </a:prstGeom>
        </p:spPr>
      </p:pic>
      <p:pic>
        <p:nvPicPr>
          <p:cNvPr id="33" name="Picture 32" descr="parts-2.jpg"/>
          <p:cNvPicPr>
            <a:picLocks noChangeAspect="1"/>
          </p:cNvPicPr>
          <p:nvPr/>
        </p:nvPicPr>
        <p:blipFill>
          <a:blip r:embed="rId4" cstate="print"/>
          <a:srcRect t="24800" r="14896" b="59450"/>
          <a:stretch>
            <a:fillRect/>
          </a:stretch>
        </p:blipFill>
        <p:spPr>
          <a:xfrm>
            <a:off x="3995936" y="1556792"/>
            <a:ext cx="4248472" cy="641131"/>
          </a:xfrm>
          <a:prstGeom prst="rect">
            <a:avLst/>
          </a:prstGeom>
        </p:spPr>
      </p:pic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87453" y="2480792"/>
            <a:ext cx="866101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9388" marR="0" lvl="0" indent="-179388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r"/>
                <a:tab pos="2743200" algn="ctr"/>
                <a:tab pos="5486400" algn="r"/>
              </a:tabLst>
            </a:pP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The time domain expression relating voltage and current for the resistor is given by Ohm’s law </a:t>
            </a:r>
            <a:r>
              <a:rPr kumimoji="0" lang="en-US" sz="2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-e</a:t>
            </a:r>
            <a:endParaRPr kumimoji="0" 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3563888" y="3573016"/>
          <a:ext cx="1921714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6" name="Equation" r:id="rId5" imgW="774360" imgH="203040" progId="Equation.3">
                  <p:embed/>
                </p:oleObj>
              </mc:Choice>
              <mc:Fallback>
                <p:oleObj name="Equation" r:id="rId5" imgW="7743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3573016"/>
                        <a:ext cx="1921714" cy="5040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144016" y="4227185"/>
            <a:ext cx="860444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9388" marR="0" lvl="0" indent="-179388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r"/>
                <a:tab pos="2743200" algn="ctr"/>
                <a:tab pos="5486400" algn="r"/>
              </a:tabLst>
            </a:pP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The Laplace transform of the above equation is</a:t>
            </a:r>
            <a:endParaRPr kumimoji="0" 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5716" name="Object 4"/>
          <p:cNvGraphicFramePr>
            <a:graphicFrameLocks noChangeAspect="1"/>
          </p:cNvGraphicFramePr>
          <p:nvPr/>
        </p:nvGraphicFramePr>
        <p:xfrm>
          <a:off x="3557588" y="5084763"/>
          <a:ext cx="20780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7" name="Equation" r:id="rId7" imgW="838080" imgH="203040" progId="Equation.3">
                  <p:embed/>
                </p:oleObj>
              </mc:Choice>
              <mc:Fallback>
                <p:oleObj name="Equation" r:id="rId7" imgW="8380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7588" y="5084763"/>
                        <a:ext cx="2078037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37B63F3-92FC-EC44-AB7C-9BC07DE8E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86031-E2FE-2D4A-921D-B45FAC174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606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457200" y="260648"/>
            <a:ext cx="8507288" cy="57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Basic Elements of Electrical Systems</a:t>
            </a:r>
          </a:p>
        </p:txBody>
      </p:sp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87453" y="2480792"/>
            <a:ext cx="866101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9388" marR="0" lvl="0" indent="-179388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r"/>
                <a:tab pos="2743200" algn="ctr"/>
                <a:tab pos="5486400" algn="r"/>
              </a:tabLst>
            </a:pP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The time domain expression relating voltage and current for the Capacitor is given as:</a:t>
            </a:r>
            <a:endParaRPr kumimoji="0" 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3359150" y="3384550"/>
          <a:ext cx="2330450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0" name="Equation" r:id="rId3" imgW="939600" imgH="355320" progId="Equation.3">
                  <p:embed/>
                </p:oleObj>
              </mc:Choice>
              <mc:Fallback>
                <p:oleObj name="Equation" r:id="rId3" imgW="93960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9150" y="3384550"/>
                        <a:ext cx="2330450" cy="881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144016" y="4057908"/>
            <a:ext cx="86044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9388" marR="0" lvl="0" indent="-179388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r"/>
                <a:tab pos="2743200" algn="ctr"/>
                <a:tab pos="5486400" algn="r"/>
              </a:tabLst>
            </a:pP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The Laplace transform of the above equation (assuming there is no charge stored in the capacitor) is</a:t>
            </a:r>
            <a:endParaRPr kumimoji="0" 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5716" name="Object 4"/>
          <p:cNvGraphicFramePr>
            <a:graphicFrameLocks noChangeAspect="1"/>
          </p:cNvGraphicFramePr>
          <p:nvPr/>
        </p:nvGraphicFramePr>
        <p:xfrm>
          <a:off x="3494088" y="4895850"/>
          <a:ext cx="2205037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1" name="Equation" r:id="rId5" imgW="888840" imgH="355320" progId="Equation.3">
                  <p:embed/>
                </p:oleObj>
              </mc:Choice>
              <mc:Fallback>
                <p:oleObj name="Equation" r:id="rId5" imgW="8888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4088" y="4895850"/>
                        <a:ext cx="2205037" cy="881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aluminum_electrolytic_capacitor.jpg"/>
          <p:cNvPicPr>
            <a:picLocks noChangeAspect="1"/>
          </p:cNvPicPr>
          <p:nvPr/>
        </p:nvPicPr>
        <p:blipFill>
          <a:blip r:embed="rId7" cstate="print"/>
          <a:srcRect l="3801" t="16401" b="22700"/>
          <a:stretch>
            <a:fillRect/>
          </a:stretch>
        </p:blipFill>
        <p:spPr>
          <a:xfrm>
            <a:off x="769268" y="1124744"/>
            <a:ext cx="2074540" cy="1313291"/>
          </a:xfrm>
          <a:prstGeom prst="rect">
            <a:avLst/>
          </a:prstGeom>
        </p:spPr>
      </p:pic>
      <p:pic>
        <p:nvPicPr>
          <p:cNvPr id="10" name="Picture 9" descr="capacitor-symbol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64088" y="980728"/>
            <a:ext cx="2071117" cy="1656894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69BE6AF-895E-2D47-AAEE-9FAD9EA5B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4D7292-F619-5E4F-AC5D-FE247B37A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120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457200" y="260648"/>
            <a:ext cx="8507288" cy="57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Basic Elements of Electrical Systems</a:t>
            </a:r>
          </a:p>
        </p:txBody>
      </p:sp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87453" y="2480792"/>
            <a:ext cx="866101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9388" marR="0" lvl="0" indent="-179388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r"/>
                <a:tab pos="2743200" algn="ctr"/>
                <a:tab pos="5486400" algn="r"/>
              </a:tabLst>
            </a:pP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The time domain expression relating voltage and current for the inductor is given as:</a:t>
            </a:r>
            <a:endParaRPr kumimoji="0" 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3452813" y="3284984"/>
          <a:ext cx="2141537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4" name="Equation" r:id="rId3" imgW="863280" imgH="355320" progId="Equation.3">
                  <p:embed/>
                </p:oleObj>
              </mc:Choice>
              <mc:Fallback>
                <p:oleObj name="Equation" r:id="rId3" imgW="86328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2813" y="3284984"/>
                        <a:ext cx="2141537" cy="881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144016" y="4057908"/>
            <a:ext cx="86044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9388" marR="0" lvl="0" indent="-179388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r"/>
                <a:tab pos="2743200" algn="ctr"/>
                <a:tab pos="5486400" algn="r"/>
              </a:tabLst>
            </a:pP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The Laplace transform of the above equation (assuming there is no energy stored in inductor) is</a:t>
            </a:r>
            <a:endParaRPr kumimoji="0" 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5716" name="Object 4"/>
          <p:cNvGraphicFramePr>
            <a:graphicFrameLocks noChangeAspect="1"/>
          </p:cNvGraphicFramePr>
          <p:nvPr/>
        </p:nvGraphicFramePr>
        <p:xfrm>
          <a:off x="3527425" y="5084763"/>
          <a:ext cx="213995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5" name="Equation" r:id="rId5" imgW="863280" imgH="203040" progId="Equation.3">
                  <p:embed/>
                </p:oleObj>
              </mc:Choice>
              <mc:Fallback>
                <p:oleObj name="Equation" r:id="rId5" imgW="8632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7425" y="5084763"/>
                        <a:ext cx="2139950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toroidale_vert1.jpg"/>
          <p:cNvPicPr>
            <a:picLocks noChangeAspect="1"/>
          </p:cNvPicPr>
          <p:nvPr/>
        </p:nvPicPr>
        <p:blipFill>
          <a:blip r:embed="rId7" cstate="print"/>
          <a:srcRect r="33519" b="12094"/>
          <a:stretch>
            <a:fillRect/>
          </a:stretch>
        </p:blipFill>
        <p:spPr>
          <a:xfrm>
            <a:off x="1475656" y="908720"/>
            <a:ext cx="1512168" cy="1512168"/>
          </a:xfrm>
          <a:prstGeom prst="rect">
            <a:avLst/>
          </a:prstGeom>
        </p:spPr>
      </p:pic>
      <p:pic>
        <p:nvPicPr>
          <p:cNvPr id="12" name="Picture 11" descr="inductor-symbol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76056" y="1340768"/>
            <a:ext cx="2376264" cy="893638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D10FFB2-B2FA-3C42-8F83-F520DB160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36E28D-23E8-1C45-BC1D-550F56751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108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GB" dirty="0"/>
              <a:t>V-I and I-V relations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13</a:t>
            </a:fld>
            <a:endParaRPr 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7504" y="1397000"/>
          <a:ext cx="8964489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83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Component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Symbol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V-I  Relation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I-V Relation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600" dirty="0"/>
                    </a:p>
                    <a:p>
                      <a:pPr algn="ctr"/>
                      <a:r>
                        <a:rPr lang="en-GB" sz="2600" dirty="0"/>
                        <a:t>Resistor</a:t>
                      </a:r>
                    </a:p>
                    <a:p>
                      <a:pPr algn="ctr"/>
                      <a:endParaRPr lang="en-GB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600" dirty="0"/>
                    </a:p>
                    <a:p>
                      <a:pPr algn="ctr"/>
                      <a:r>
                        <a:rPr lang="en-GB" sz="2600" dirty="0"/>
                        <a:t>Capacitor</a:t>
                      </a:r>
                    </a:p>
                    <a:p>
                      <a:pPr algn="ctr"/>
                      <a:endParaRPr lang="en-GB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600" dirty="0"/>
                    </a:p>
                    <a:p>
                      <a:pPr algn="ctr"/>
                      <a:r>
                        <a:rPr lang="en-GB" sz="2600" dirty="0"/>
                        <a:t>Inductor</a:t>
                      </a:r>
                    </a:p>
                    <a:p>
                      <a:pPr algn="ctr"/>
                      <a:endParaRPr lang="en-GB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Picture 4" descr="inductor-symbol.gif"/>
          <p:cNvPicPr>
            <a:picLocks noChangeAspect="1"/>
          </p:cNvPicPr>
          <p:nvPr/>
        </p:nvPicPr>
        <p:blipFill>
          <a:blip r:embed="rId3" cstate="print"/>
          <a:srcRect t="40289" b="11364"/>
          <a:stretch>
            <a:fillRect/>
          </a:stretch>
        </p:blipFill>
        <p:spPr>
          <a:xfrm>
            <a:off x="2267744" y="4869160"/>
            <a:ext cx="1728192" cy="432048"/>
          </a:xfrm>
          <a:prstGeom prst="rect">
            <a:avLst/>
          </a:prstGeom>
        </p:spPr>
      </p:pic>
      <p:pic>
        <p:nvPicPr>
          <p:cNvPr id="6" name="Picture 5" descr="capacitor-symbol.jpg"/>
          <p:cNvPicPr>
            <a:picLocks noChangeAspect="1"/>
          </p:cNvPicPr>
          <p:nvPr/>
        </p:nvPicPr>
        <p:blipFill>
          <a:blip r:embed="rId4" cstate="print"/>
          <a:srcRect t="10521" b="34811"/>
          <a:stretch>
            <a:fillRect/>
          </a:stretch>
        </p:blipFill>
        <p:spPr>
          <a:xfrm>
            <a:off x="2267744" y="3645024"/>
            <a:ext cx="1711077" cy="532313"/>
          </a:xfrm>
          <a:prstGeom prst="rect">
            <a:avLst/>
          </a:prstGeom>
        </p:spPr>
      </p:pic>
      <p:pic>
        <p:nvPicPr>
          <p:cNvPr id="7" name="Picture 6" descr="parts-2.jpg"/>
          <p:cNvPicPr>
            <a:picLocks noChangeAspect="1"/>
          </p:cNvPicPr>
          <p:nvPr/>
        </p:nvPicPr>
        <p:blipFill>
          <a:blip r:embed="rId5" cstate="print"/>
          <a:srcRect l="37503" t="28338" r="14896" b="61048"/>
          <a:stretch>
            <a:fillRect/>
          </a:stretch>
        </p:blipFill>
        <p:spPr>
          <a:xfrm>
            <a:off x="2267744" y="2348880"/>
            <a:ext cx="1675696" cy="432048"/>
          </a:xfrm>
          <a:prstGeom prst="rect">
            <a:avLst/>
          </a:prstGeom>
        </p:spPr>
      </p:pic>
      <p:graphicFrame>
        <p:nvGraphicFramePr>
          <p:cNvPr id="244738" name="Object 2"/>
          <p:cNvGraphicFramePr>
            <a:graphicFrameLocks noChangeAspect="1"/>
          </p:cNvGraphicFramePr>
          <p:nvPr/>
        </p:nvGraphicFramePr>
        <p:xfrm>
          <a:off x="4355976" y="4653136"/>
          <a:ext cx="2141537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76" name="Equation" r:id="rId6" imgW="863280" imgH="355320" progId="Equation.3">
                  <p:embed/>
                </p:oleObj>
              </mc:Choice>
              <mc:Fallback>
                <p:oleObj name="Equation" r:id="rId6" imgW="86328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4653136"/>
                        <a:ext cx="2141537" cy="881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4739" name="Object 2"/>
          <p:cNvGraphicFramePr>
            <a:graphicFrameLocks noChangeAspect="1"/>
          </p:cNvGraphicFramePr>
          <p:nvPr/>
        </p:nvGraphicFramePr>
        <p:xfrm>
          <a:off x="4283968" y="3429000"/>
          <a:ext cx="2330450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77" name="Equation" r:id="rId8" imgW="939600" imgH="355320" progId="Equation.3">
                  <p:embed/>
                </p:oleObj>
              </mc:Choice>
              <mc:Fallback>
                <p:oleObj name="Equation" r:id="rId8" imgW="93960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3429000"/>
                        <a:ext cx="2330450" cy="881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4740" name="Object 4"/>
          <p:cNvGraphicFramePr>
            <a:graphicFrameLocks noChangeAspect="1"/>
          </p:cNvGraphicFramePr>
          <p:nvPr/>
        </p:nvGraphicFramePr>
        <p:xfrm>
          <a:off x="4283968" y="2276872"/>
          <a:ext cx="19208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78" name="Equation" r:id="rId10" imgW="774360" imgH="203040" progId="Equation.3">
                  <p:embed/>
                </p:oleObj>
              </mc:Choice>
              <mc:Fallback>
                <p:oleObj name="Equation" r:id="rId10" imgW="7743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2276872"/>
                        <a:ext cx="1920875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4741" name="Object 5"/>
          <p:cNvGraphicFramePr>
            <a:graphicFrameLocks noChangeAspect="1"/>
          </p:cNvGraphicFramePr>
          <p:nvPr/>
        </p:nvGraphicFramePr>
        <p:xfrm>
          <a:off x="6881813" y="2103438"/>
          <a:ext cx="1763712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79" name="Equation" r:id="rId12" imgW="711000" imgH="342720" progId="Equation.3">
                  <p:embed/>
                </p:oleObj>
              </mc:Choice>
              <mc:Fallback>
                <p:oleObj name="Equation" r:id="rId12" imgW="7110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1813" y="2103438"/>
                        <a:ext cx="1763712" cy="849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4742" name="Object 6"/>
          <p:cNvGraphicFramePr>
            <a:graphicFrameLocks noChangeAspect="1"/>
          </p:cNvGraphicFramePr>
          <p:nvPr/>
        </p:nvGraphicFramePr>
        <p:xfrm>
          <a:off x="6769100" y="3429000"/>
          <a:ext cx="2109788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0" name="Equation" r:id="rId14" imgW="850680" imgH="355320" progId="Equation.3">
                  <p:embed/>
                </p:oleObj>
              </mc:Choice>
              <mc:Fallback>
                <p:oleObj name="Equation" r:id="rId14" imgW="85068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9100" y="3429000"/>
                        <a:ext cx="2109788" cy="881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4743" name="Object 2"/>
          <p:cNvGraphicFramePr>
            <a:graphicFrameLocks noChangeAspect="1"/>
          </p:cNvGraphicFramePr>
          <p:nvPr/>
        </p:nvGraphicFramePr>
        <p:xfrm>
          <a:off x="6694488" y="4667250"/>
          <a:ext cx="2362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1" name="Equation" r:id="rId16" imgW="952200" imgH="342720" progId="Equation.3">
                  <p:embed/>
                </p:oleObj>
              </mc:Choice>
              <mc:Fallback>
                <p:oleObj name="Equation" r:id="rId16" imgW="952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4488" y="4667250"/>
                        <a:ext cx="2362200" cy="850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5BC2E7-C37C-F245-B26A-42612BFF0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646557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/>
              <a:t>Example 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504" y="1196752"/>
            <a:ext cx="8640960" cy="4525963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The two-port network shown in the following figure has </a:t>
            </a:r>
            <a:r>
              <a:rPr lang="en-US" sz="2400" i="1" dirty="0"/>
              <a:t>v</a:t>
            </a:r>
            <a:r>
              <a:rPr lang="en-US" sz="2400" baseline="-25000" dirty="0"/>
              <a:t>i</a:t>
            </a:r>
            <a:r>
              <a:rPr lang="en-US" sz="2400" dirty="0"/>
              <a:t>(t) as the input voltage and </a:t>
            </a:r>
            <a:r>
              <a:rPr lang="en-US" sz="2400" i="1" dirty="0" err="1"/>
              <a:t>v</a:t>
            </a:r>
            <a:r>
              <a:rPr lang="en-US" sz="2400" baseline="-25000" dirty="0" err="1"/>
              <a:t>o</a:t>
            </a:r>
            <a:r>
              <a:rPr lang="en-US" sz="2400" dirty="0"/>
              <a:t>(t) as the output voltage. Find the transfer function V</a:t>
            </a:r>
            <a:r>
              <a:rPr lang="en-US" sz="2400" baseline="-25000" dirty="0"/>
              <a:t>o</a:t>
            </a:r>
            <a:r>
              <a:rPr lang="en-US" sz="2400" dirty="0"/>
              <a:t>(s)/V</a:t>
            </a:r>
            <a:r>
              <a:rPr lang="en-US" sz="2400" baseline="-25000" dirty="0"/>
              <a:t>i</a:t>
            </a:r>
            <a:r>
              <a:rPr lang="en-US" sz="2400" dirty="0"/>
              <a:t>(s) of the network. </a:t>
            </a:r>
            <a:endParaRPr lang="en-GB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14</a:t>
            </a:fld>
            <a:endParaRPr lang="en-GB"/>
          </a:p>
        </p:txBody>
      </p:sp>
      <p:grpSp>
        <p:nvGrpSpPr>
          <p:cNvPr id="14" name="Group 13"/>
          <p:cNvGrpSpPr/>
          <p:nvPr/>
        </p:nvGrpSpPr>
        <p:grpSpPr>
          <a:xfrm>
            <a:off x="2411760" y="2564904"/>
            <a:ext cx="4392488" cy="1944216"/>
            <a:chOff x="2555776" y="2996952"/>
            <a:chExt cx="4392488" cy="1944216"/>
          </a:xfrm>
        </p:grpSpPr>
        <p:grpSp>
          <p:nvGrpSpPr>
            <p:cNvPr id="8" name="Group 7"/>
            <p:cNvGrpSpPr/>
            <p:nvPr/>
          </p:nvGrpSpPr>
          <p:grpSpPr>
            <a:xfrm>
              <a:off x="2699792" y="2996952"/>
              <a:ext cx="3888433" cy="1944216"/>
              <a:chOff x="3131839" y="3140968"/>
              <a:chExt cx="3253165" cy="1440160"/>
            </a:xfrm>
          </p:grpSpPr>
          <p:pic>
            <p:nvPicPr>
              <p:cNvPr id="210947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131839" y="3140968"/>
                <a:ext cx="3253165" cy="1440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4990193" y="3860972"/>
                <a:ext cx="576064" cy="3693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C</a:t>
                </a:r>
              </a:p>
            </p:txBody>
          </p:sp>
        </p:grpSp>
        <p:sp>
          <p:nvSpPr>
            <p:cNvPr id="210949" name="Text Box 5"/>
            <p:cNvSpPr txBox="1">
              <a:spLocks noChangeArrowheads="1"/>
            </p:cNvSpPr>
            <p:nvPr/>
          </p:nvSpPr>
          <p:spPr bwMode="auto">
            <a:xfrm>
              <a:off x="3713622" y="3933056"/>
              <a:ext cx="714362" cy="515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GB" sz="2000" dirty="0" err="1">
                  <a:latin typeface="Calibri" pitchFamily="34" charset="0"/>
                  <a:ea typeface="Arial" pitchFamily="34" charset="0"/>
                  <a:cs typeface="Arial" pitchFamily="34" charset="0"/>
                </a:rPr>
                <a:t>i</a:t>
              </a:r>
              <a:r>
                <a:rPr kumimoji="0" lang="en-GB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ook Antiqua" pitchFamily="18" charset="0"/>
                  <a:ea typeface="Arial" pitchFamily="34" charset="0"/>
                  <a:cs typeface="Arial" pitchFamily="34" charset="0"/>
                </a:rPr>
                <a:t>(t)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950" name="Text Box 6"/>
            <p:cNvSpPr txBox="1">
              <a:spLocks noChangeArrowheads="1"/>
            </p:cNvSpPr>
            <p:nvPr/>
          </p:nvSpPr>
          <p:spPr bwMode="auto">
            <a:xfrm>
              <a:off x="2555776" y="3887099"/>
              <a:ext cx="792088" cy="497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GB" sz="2000" i="1" dirty="0">
                  <a:latin typeface="Calibri" pitchFamily="34" charset="0"/>
                  <a:ea typeface="Arial" pitchFamily="34" charset="0"/>
                  <a:cs typeface="Arial" pitchFamily="34" charset="0"/>
                </a:rPr>
                <a:t>v</a:t>
              </a:r>
              <a:r>
                <a:rPr lang="en-GB" sz="2000" baseline="-25000" dirty="0">
                  <a:latin typeface="Calibri" pitchFamily="34" charset="0"/>
                  <a:ea typeface="Arial" pitchFamily="34" charset="0"/>
                  <a:cs typeface="Arial" pitchFamily="34" charset="0"/>
                </a:rPr>
                <a:t>i</a:t>
              </a:r>
              <a:r>
                <a:rPr lang="en-GB" sz="2000" dirty="0">
                  <a:latin typeface="Calibri" pitchFamily="34" charset="0"/>
                  <a:ea typeface="Arial" pitchFamily="34" charset="0"/>
                  <a:cs typeface="Arial" pitchFamily="34" charset="0"/>
                </a:rPr>
                <a:t>( t</a:t>
              </a:r>
              <a:r>
                <a:rPr kumimoji="0" lang="en-GB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ook Antiqua" pitchFamily="18" charset="0"/>
                  <a:ea typeface="Arial" pitchFamily="34" charset="0"/>
                  <a:cs typeface="Arial" pitchFamily="34" charset="0"/>
                </a:rPr>
                <a:t>)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951" name="Text Box 7"/>
            <p:cNvSpPr txBox="1">
              <a:spLocks noChangeArrowheads="1"/>
            </p:cNvSpPr>
            <p:nvPr/>
          </p:nvSpPr>
          <p:spPr bwMode="auto">
            <a:xfrm>
              <a:off x="6089886" y="3900104"/>
              <a:ext cx="858378" cy="392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GB" sz="2000" b="0" i="1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v</a:t>
              </a:r>
              <a:r>
                <a:rPr lang="en-GB" sz="2000" baseline="-25000" dirty="0" err="1">
                  <a:latin typeface="Calibri" pitchFamily="34" charset="0"/>
                  <a:ea typeface="Arial" pitchFamily="34" charset="0"/>
                  <a:cs typeface="Arial" pitchFamily="34" charset="0"/>
                </a:rPr>
                <a:t>o</a:t>
              </a:r>
              <a:r>
                <a:rPr kumimoji="0" lang="en-GB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ook Antiqua" pitchFamily="18" charset="0"/>
                  <a:ea typeface="Arial" pitchFamily="34" charset="0"/>
                  <a:cs typeface="Arial" pitchFamily="34" charset="0"/>
                </a:rPr>
                <a:t>(t)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952" name="Arc 8"/>
            <p:cNvSpPr>
              <a:spLocks/>
            </p:cNvSpPr>
            <p:nvPr/>
          </p:nvSpPr>
          <p:spPr bwMode="auto">
            <a:xfrm>
              <a:off x="3710584" y="3645025"/>
              <a:ext cx="717400" cy="93610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1691"/>
                <a:gd name="T2" fmla="*/ 7932 w 21600"/>
                <a:gd name="T3" fmla="*/ 41691 h 41691"/>
                <a:gd name="T4" fmla="*/ 0 w 21600"/>
                <a:gd name="T5" fmla="*/ 21600 h 4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1691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0467"/>
                    <a:pt x="16180" y="38434"/>
                    <a:pt x="7931" y="41690"/>
                  </a:cubicBezTo>
                </a:path>
                <a:path w="21600" h="41691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0467"/>
                    <a:pt x="16180" y="38434"/>
                    <a:pt x="7931" y="4169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200"/>
            </a:p>
          </p:txBody>
        </p:sp>
      </p:grpSp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611559" y="4653136"/>
          <a:ext cx="3816425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2" name="Equation" r:id="rId5" imgW="1257120" imgH="355320" progId="Equation.3">
                  <p:embed/>
                </p:oleObj>
              </mc:Choice>
              <mc:Fallback>
                <p:oleObj name="Equation" r:id="rId5" imgW="12571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59" y="4653136"/>
                        <a:ext cx="3816425" cy="8640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954" name="Object 10"/>
          <p:cNvGraphicFramePr>
            <a:graphicFrameLocks noChangeAspect="1"/>
          </p:cNvGraphicFramePr>
          <p:nvPr/>
        </p:nvGraphicFramePr>
        <p:xfrm>
          <a:off x="683568" y="5445224"/>
          <a:ext cx="27368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3" name="Equation" r:id="rId7" imgW="901440" imgH="355320" progId="Equation.3">
                  <p:embed/>
                </p:oleObj>
              </mc:Choice>
              <mc:Fallback>
                <p:oleObj name="Equation" r:id="rId7" imgW="9014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5445224"/>
                        <a:ext cx="2736850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41760-C8CA-3B40-A7DD-A75A1D639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11966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/>
              <a:t>Example 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504" y="2071389"/>
            <a:ext cx="8640960" cy="4525963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Taking Laplace transform of both equations, considering initial conditions to zero.</a:t>
            </a:r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Re-arrange both equations as:</a:t>
            </a:r>
            <a:endParaRPr lang="en-GB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15</a:t>
            </a:fld>
            <a:endParaRPr lang="en-GB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39552" y="1268760"/>
          <a:ext cx="3816425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4" name="Equation" r:id="rId4" imgW="1257120" imgH="355320" progId="Equation.3">
                  <p:embed/>
                </p:oleObj>
              </mc:Choice>
              <mc:Fallback>
                <p:oleObj name="Equation" r:id="rId4" imgW="12571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268760"/>
                        <a:ext cx="3816425" cy="8640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954" name="Object 10"/>
          <p:cNvGraphicFramePr>
            <a:graphicFrameLocks noChangeAspect="1"/>
          </p:cNvGraphicFramePr>
          <p:nvPr/>
        </p:nvGraphicFramePr>
        <p:xfrm>
          <a:off x="5363542" y="1268760"/>
          <a:ext cx="27368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5" name="Equation" r:id="rId6" imgW="901440" imgH="355320" progId="Equation.3">
                  <p:embed/>
                </p:oleObj>
              </mc:Choice>
              <mc:Fallback>
                <p:oleObj name="Equation" r:id="rId6" imgW="9014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3542" y="1268760"/>
                        <a:ext cx="2736850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539552" y="3068638"/>
            <a:ext cx="7536061" cy="935930"/>
            <a:chOff x="539552" y="3068638"/>
            <a:chExt cx="7536061" cy="935930"/>
          </a:xfrm>
        </p:grpSpPr>
        <p:graphicFrame>
          <p:nvGraphicFramePr>
            <p:cNvPr id="211972" name="Object 9"/>
            <p:cNvGraphicFramePr>
              <a:graphicFrameLocks noChangeAspect="1"/>
            </p:cNvGraphicFramePr>
            <p:nvPr/>
          </p:nvGraphicFramePr>
          <p:xfrm>
            <a:off x="539552" y="3140968"/>
            <a:ext cx="3778250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326" name="Equation" r:id="rId8" imgW="1244520" imgH="355320" progId="Equation.3">
                    <p:embed/>
                  </p:oleObj>
                </mc:Choice>
                <mc:Fallback>
                  <p:oleObj name="Equation" r:id="rId8" imgW="1244520" imgH="35532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9552" y="3140968"/>
                          <a:ext cx="3778250" cy="863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1973" name="Object 10"/>
            <p:cNvGraphicFramePr>
              <a:graphicFrameLocks noChangeAspect="1"/>
            </p:cNvGraphicFramePr>
            <p:nvPr/>
          </p:nvGraphicFramePr>
          <p:xfrm>
            <a:off x="5532438" y="3068638"/>
            <a:ext cx="2543175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327" name="Equation" r:id="rId10" imgW="838080" imgH="355320" progId="Equation.3">
                    <p:embed/>
                  </p:oleObj>
                </mc:Choice>
                <mc:Fallback>
                  <p:oleObj name="Equation" r:id="rId10" imgW="838080" imgH="35532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32438" y="3068638"/>
                          <a:ext cx="2543175" cy="863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11974" name="Object 6"/>
          <p:cNvGraphicFramePr>
            <a:graphicFrameLocks noChangeAspect="1"/>
          </p:cNvGraphicFramePr>
          <p:nvPr/>
        </p:nvGraphicFramePr>
        <p:xfrm>
          <a:off x="5652120" y="5157192"/>
          <a:ext cx="246697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8" name="Equation" r:id="rId12" imgW="812520" imgH="203040" progId="Equation.3">
                  <p:embed/>
                </p:oleObj>
              </mc:Choice>
              <mc:Fallback>
                <p:oleObj name="Equation" r:id="rId12" imgW="8125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5157192"/>
                        <a:ext cx="2466975" cy="493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5" name="Object 7"/>
          <p:cNvGraphicFramePr>
            <a:graphicFrameLocks noChangeAspect="1"/>
          </p:cNvGraphicFramePr>
          <p:nvPr/>
        </p:nvGraphicFramePr>
        <p:xfrm>
          <a:off x="755576" y="5013176"/>
          <a:ext cx="3392488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9" name="Equation" r:id="rId14" imgW="1117440" imgH="355320" progId="Equation.3">
                  <p:embed/>
                </p:oleObj>
              </mc:Choice>
              <mc:Fallback>
                <p:oleObj name="Equation" r:id="rId14" imgW="11174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013176"/>
                        <a:ext cx="3392488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CAF1BF-516A-2E41-9881-8D253CE9C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305751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/>
              <a:t>Example 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504" y="2071389"/>
            <a:ext cx="8640960" cy="4525963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Substitute </a:t>
            </a:r>
            <a:r>
              <a:rPr lang="en-US" sz="2400" i="1" dirty="0">
                <a:solidFill>
                  <a:srgbClr val="FF0000"/>
                </a:solidFill>
              </a:rPr>
              <a:t>I(s) </a:t>
            </a:r>
            <a:r>
              <a:rPr lang="en-US" sz="2400" dirty="0"/>
              <a:t>in equation on left</a:t>
            </a:r>
          </a:p>
          <a:p>
            <a:pPr algn="just"/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16</a:t>
            </a:fld>
            <a:endParaRPr lang="en-GB"/>
          </a:p>
        </p:txBody>
      </p:sp>
      <p:graphicFrame>
        <p:nvGraphicFramePr>
          <p:cNvPr id="211974" name="Object 6"/>
          <p:cNvGraphicFramePr>
            <a:graphicFrameLocks noChangeAspect="1"/>
          </p:cNvGraphicFramePr>
          <p:nvPr/>
        </p:nvGraphicFramePr>
        <p:xfrm>
          <a:off x="5436096" y="1484784"/>
          <a:ext cx="246697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41" name="Equation" r:id="rId4" imgW="812520" imgH="203040" progId="Equation.3">
                  <p:embed/>
                </p:oleObj>
              </mc:Choice>
              <mc:Fallback>
                <p:oleObj name="Equation" r:id="rId4" imgW="8125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096" y="1484784"/>
                        <a:ext cx="2466975" cy="493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5" name="Object 7"/>
          <p:cNvGraphicFramePr>
            <a:graphicFrameLocks noChangeAspect="1"/>
          </p:cNvGraphicFramePr>
          <p:nvPr/>
        </p:nvGraphicFramePr>
        <p:xfrm>
          <a:off x="683568" y="1196752"/>
          <a:ext cx="3392488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42" name="Equation" r:id="rId6" imgW="1117440" imgH="355320" progId="Equation.3">
                  <p:embed/>
                </p:oleObj>
              </mc:Choice>
              <mc:Fallback>
                <p:oleObj name="Equation" r:id="rId6" imgW="11174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196752"/>
                        <a:ext cx="3392488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0" name="Object 7"/>
          <p:cNvGraphicFramePr>
            <a:graphicFrameLocks noChangeAspect="1"/>
          </p:cNvGraphicFramePr>
          <p:nvPr/>
        </p:nvGraphicFramePr>
        <p:xfrm>
          <a:off x="2824659" y="2708920"/>
          <a:ext cx="347553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43" name="Equation" r:id="rId8" imgW="1320480" imgH="355320" progId="Equation.3">
                  <p:embed/>
                </p:oleObj>
              </mc:Choice>
              <mc:Fallback>
                <p:oleObj name="Equation" r:id="rId8" imgW="132048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4659" y="2708920"/>
                        <a:ext cx="3475533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1" name="Object 7"/>
          <p:cNvGraphicFramePr>
            <a:graphicFrameLocks noChangeAspect="1"/>
          </p:cNvGraphicFramePr>
          <p:nvPr/>
        </p:nvGraphicFramePr>
        <p:xfrm>
          <a:off x="3103860" y="3933056"/>
          <a:ext cx="2908300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44" name="Equation" r:id="rId10" imgW="1104840" imgH="507960" progId="Equation.3">
                  <p:embed/>
                </p:oleObj>
              </mc:Choice>
              <mc:Fallback>
                <p:oleObj name="Equation" r:id="rId10" imgW="110484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3860" y="3933056"/>
                        <a:ext cx="2908300" cy="1233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2" name="Object 7"/>
          <p:cNvGraphicFramePr>
            <a:graphicFrameLocks noChangeAspect="1"/>
          </p:cNvGraphicFramePr>
          <p:nvPr/>
        </p:nvGraphicFramePr>
        <p:xfrm>
          <a:off x="3325813" y="5518150"/>
          <a:ext cx="2373312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45" name="Equation" r:id="rId12" imgW="901440" imgH="380880" progId="Equation.3">
                  <p:embed/>
                </p:oleObj>
              </mc:Choice>
              <mc:Fallback>
                <p:oleObj name="Equation" r:id="rId12" imgW="9014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5813" y="5518150"/>
                        <a:ext cx="2373312" cy="9255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7E3BF9-B0B2-194C-BA17-A9754D7CB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420980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/>
              <a:t>Example 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504" y="2215405"/>
            <a:ext cx="8640960" cy="4525963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The system has one pole at </a:t>
            </a:r>
          </a:p>
          <a:p>
            <a:pPr algn="just"/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17</a:t>
            </a:fld>
            <a:endParaRPr lang="en-GB"/>
          </a:p>
        </p:txBody>
      </p:sp>
      <p:graphicFrame>
        <p:nvGraphicFramePr>
          <p:cNvPr id="213002" name="Object 7"/>
          <p:cNvGraphicFramePr>
            <a:graphicFrameLocks noChangeAspect="1"/>
          </p:cNvGraphicFramePr>
          <p:nvPr/>
        </p:nvGraphicFramePr>
        <p:xfrm>
          <a:off x="3203848" y="1135335"/>
          <a:ext cx="2373312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4" name="Equation" r:id="rId4" imgW="901440" imgH="380880" progId="Equation.3">
                  <p:embed/>
                </p:oleObj>
              </mc:Choice>
              <mc:Fallback>
                <p:oleObj name="Equation" r:id="rId4" imgW="9014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1135335"/>
                        <a:ext cx="2373312" cy="925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383" name="Object 10"/>
          <p:cNvGraphicFramePr>
            <a:graphicFrameLocks noChangeAspect="1"/>
          </p:cNvGraphicFramePr>
          <p:nvPr/>
        </p:nvGraphicFramePr>
        <p:xfrm>
          <a:off x="2411760" y="2780928"/>
          <a:ext cx="4078288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5" name="Equation" r:id="rId6" imgW="1549080" imgH="355320" progId="Equation.3">
                  <p:embed/>
                </p:oleObj>
              </mc:Choice>
              <mc:Fallback>
                <p:oleObj name="Equation" r:id="rId6" imgW="154908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2780928"/>
                        <a:ext cx="4078288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274628-36F4-6B45-9A5B-A48DB187D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400156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9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9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/>
              <a:t>Example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2"/>
            <a:ext cx="8856984" cy="4525963"/>
          </a:xfrm>
        </p:spPr>
        <p:txBody>
          <a:bodyPr>
            <a:normAutofit/>
          </a:bodyPr>
          <a:lstStyle/>
          <a:p>
            <a:pPr algn="just"/>
            <a:r>
              <a:rPr lang="en-GB" sz="2600" dirty="0"/>
              <a:t>Design an Electrical system that would place a pole at -3 if added to another system.</a:t>
            </a:r>
          </a:p>
          <a:p>
            <a:pPr algn="just"/>
            <a:endParaRPr lang="en-GB" sz="2600" dirty="0"/>
          </a:p>
          <a:p>
            <a:pPr algn="just"/>
            <a:endParaRPr lang="en-GB" sz="2600" dirty="0"/>
          </a:p>
          <a:p>
            <a:pPr algn="just"/>
            <a:endParaRPr lang="en-GB" sz="2600" dirty="0"/>
          </a:p>
          <a:p>
            <a:pPr algn="just"/>
            <a:r>
              <a:rPr lang="en-GB" sz="2600" dirty="0"/>
              <a:t>System has one pole at</a:t>
            </a:r>
          </a:p>
          <a:p>
            <a:pPr algn="just"/>
            <a:endParaRPr lang="en-GB" sz="2600" dirty="0"/>
          </a:p>
          <a:p>
            <a:pPr algn="just"/>
            <a:endParaRPr lang="en-GB" sz="2600" dirty="0"/>
          </a:p>
          <a:p>
            <a:pPr algn="just"/>
            <a:r>
              <a:rPr lang="en-GB" sz="2600" dirty="0"/>
              <a:t>Therefore,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18</a:t>
            </a:fld>
            <a:endParaRPr lang="en-GB"/>
          </a:p>
        </p:txBody>
      </p:sp>
      <p:grpSp>
        <p:nvGrpSpPr>
          <p:cNvPr id="5" name="Group 4"/>
          <p:cNvGrpSpPr/>
          <p:nvPr/>
        </p:nvGrpSpPr>
        <p:grpSpPr>
          <a:xfrm>
            <a:off x="4355976" y="2060848"/>
            <a:ext cx="4392488" cy="1944216"/>
            <a:chOff x="2555776" y="2996952"/>
            <a:chExt cx="4392488" cy="1944216"/>
          </a:xfrm>
        </p:grpSpPr>
        <p:grpSp>
          <p:nvGrpSpPr>
            <p:cNvPr id="6" name="Group 7"/>
            <p:cNvGrpSpPr/>
            <p:nvPr/>
          </p:nvGrpSpPr>
          <p:grpSpPr>
            <a:xfrm>
              <a:off x="2699792" y="2996952"/>
              <a:ext cx="3888433" cy="1944216"/>
              <a:chOff x="3131839" y="3140968"/>
              <a:chExt cx="3253165" cy="1440160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131839" y="3140968"/>
                <a:ext cx="3253165" cy="1440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4990193" y="3860972"/>
                <a:ext cx="576064" cy="3693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C</a:t>
                </a:r>
              </a:p>
            </p:txBody>
          </p:sp>
        </p:grp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3713622" y="3933056"/>
              <a:ext cx="714362" cy="515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GB" sz="2000" dirty="0" err="1">
                  <a:latin typeface="Calibri" pitchFamily="34" charset="0"/>
                  <a:ea typeface="Arial" pitchFamily="34" charset="0"/>
                  <a:cs typeface="Arial" pitchFamily="34" charset="0"/>
                </a:rPr>
                <a:t>i</a:t>
              </a:r>
              <a:r>
                <a:rPr kumimoji="0" lang="en-GB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ook Antiqua" pitchFamily="18" charset="0"/>
                  <a:ea typeface="Arial" pitchFamily="34" charset="0"/>
                  <a:cs typeface="Arial" pitchFamily="34" charset="0"/>
                </a:rPr>
                <a:t>(t)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55776" y="3887099"/>
              <a:ext cx="792088" cy="497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GB" sz="2000" i="1" dirty="0">
                  <a:latin typeface="Calibri" pitchFamily="34" charset="0"/>
                  <a:ea typeface="Arial" pitchFamily="34" charset="0"/>
                  <a:cs typeface="Arial" pitchFamily="34" charset="0"/>
                </a:rPr>
                <a:t>v</a:t>
              </a:r>
              <a:r>
                <a:rPr lang="en-GB" sz="2000" baseline="-25000" dirty="0">
                  <a:latin typeface="Calibri" pitchFamily="34" charset="0"/>
                  <a:ea typeface="Arial" pitchFamily="34" charset="0"/>
                  <a:cs typeface="Arial" pitchFamily="34" charset="0"/>
                </a:rPr>
                <a:t>i</a:t>
              </a:r>
              <a:r>
                <a:rPr lang="en-GB" sz="2000" dirty="0">
                  <a:latin typeface="Calibri" pitchFamily="34" charset="0"/>
                  <a:ea typeface="Arial" pitchFamily="34" charset="0"/>
                  <a:cs typeface="Arial" pitchFamily="34" charset="0"/>
                </a:rPr>
                <a:t>( t</a:t>
              </a:r>
              <a:r>
                <a:rPr kumimoji="0" lang="en-GB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ook Antiqua" pitchFamily="18" charset="0"/>
                  <a:ea typeface="Arial" pitchFamily="34" charset="0"/>
                  <a:cs typeface="Arial" pitchFamily="34" charset="0"/>
                </a:rPr>
                <a:t>)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089886" y="3900104"/>
              <a:ext cx="858378" cy="392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GB" sz="2000" b="0" i="1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v</a:t>
              </a:r>
              <a:r>
                <a:rPr kumimoji="0" lang="en-GB" sz="2000" b="0" i="0" u="none" strike="noStrike" cap="none" normalizeH="0" baseline="-2500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</a:t>
              </a:r>
              <a:r>
                <a:rPr kumimoji="0" lang="en-GB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ook Antiqua" pitchFamily="18" charset="0"/>
                  <a:ea typeface="Arial" pitchFamily="34" charset="0"/>
                  <a:cs typeface="Arial" pitchFamily="34" charset="0"/>
                </a:rPr>
                <a:t>(t)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Arc 8"/>
            <p:cNvSpPr>
              <a:spLocks/>
            </p:cNvSpPr>
            <p:nvPr/>
          </p:nvSpPr>
          <p:spPr bwMode="auto">
            <a:xfrm>
              <a:off x="3710584" y="3645025"/>
              <a:ext cx="717400" cy="93610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1691"/>
                <a:gd name="T2" fmla="*/ 7932 w 21600"/>
                <a:gd name="T3" fmla="*/ 41691 h 41691"/>
                <a:gd name="T4" fmla="*/ 0 w 21600"/>
                <a:gd name="T5" fmla="*/ 21600 h 4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1691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0467"/>
                    <a:pt x="16180" y="38434"/>
                    <a:pt x="7931" y="41690"/>
                  </a:cubicBezTo>
                </a:path>
                <a:path w="21600" h="41691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0467"/>
                    <a:pt x="16180" y="38434"/>
                    <a:pt x="7931" y="4169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200"/>
            </a:p>
          </p:txBody>
        </p:sp>
      </p:grpSp>
      <p:graphicFrame>
        <p:nvGraphicFramePr>
          <p:cNvPr id="230402" name="Object 10"/>
          <p:cNvGraphicFramePr>
            <a:graphicFrameLocks noChangeAspect="1"/>
          </p:cNvGraphicFramePr>
          <p:nvPr/>
        </p:nvGraphicFramePr>
        <p:xfrm>
          <a:off x="899592" y="2420888"/>
          <a:ext cx="2373313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2" name="Equation" r:id="rId4" imgW="901440" imgH="380880" progId="Equation.3">
                  <p:embed/>
                </p:oleObj>
              </mc:Choice>
              <mc:Fallback>
                <p:oleObj name="Equation" r:id="rId4" imgW="9014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2420888"/>
                        <a:ext cx="2373313" cy="925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03" name="Object 3"/>
          <p:cNvGraphicFramePr>
            <a:graphicFrameLocks noChangeAspect="1"/>
          </p:cNvGraphicFramePr>
          <p:nvPr/>
        </p:nvGraphicFramePr>
        <p:xfrm>
          <a:off x="1510878" y="4077072"/>
          <a:ext cx="1404938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3" name="Equation" r:id="rId6" imgW="533160" imgH="355320" progId="Equation.3">
                  <p:embed/>
                </p:oleObj>
              </mc:Choice>
              <mc:Fallback>
                <p:oleObj name="Equation" r:id="rId6" imgW="53316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0878" y="4077072"/>
                        <a:ext cx="1404938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04" name="Object 4"/>
          <p:cNvGraphicFramePr>
            <a:graphicFrameLocks noChangeAspect="1"/>
          </p:cNvGraphicFramePr>
          <p:nvPr/>
        </p:nvGraphicFramePr>
        <p:xfrm>
          <a:off x="711200" y="5589588"/>
          <a:ext cx="16383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4" name="Equation" r:id="rId8" imgW="622080" imgH="355320" progId="Equation.3">
                  <p:embed/>
                </p:oleObj>
              </mc:Choice>
              <mc:Fallback>
                <p:oleObj name="Equation" r:id="rId8" imgW="62208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589588"/>
                        <a:ext cx="1638300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05" name="Object 5"/>
          <p:cNvGraphicFramePr>
            <a:graphicFrameLocks noChangeAspect="1"/>
          </p:cNvGraphicFramePr>
          <p:nvPr/>
        </p:nvGraphicFramePr>
        <p:xfrm>
          <a:off x="3635896" y="5805264"/>
          <a:ext cx="514826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5" name="Equation" r:id="rId10" imgW="1955520" imgH="190440" progId="Equation.3">
                  <p:embed/>
                </p:oleObj>
              </mc:Choice>
              <mc:Fallback>
                <p:oleObj name="Equation" r:id="rId10" imgW="1955520" imgH="190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5805264"/>
                        <a:ext cx="5148263" cy="463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F7E97D4E-0D7F-D84A-8FB2-32325B9D8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260517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4525963"/>
          </a:xfrm>
        </p:spPr>
        <p:txBody>
          <a:bodyPr/>
          <a:lstStyle/>
          <a:p>
            <a:r>
              <a:rPr lang="en-US" dirty="0"/>
              <a:t>Find the transfer function G(S) of the following two port network.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19</a:t>
            </a:fld>
            <a:endParaRPr lang="en-GB"/>
          </a:p>
        </p:txBody>
      </p:sp>
      <p:grpSp>
        <p:nvGrpSpPr>
          <p:cNvPr id="14" name="Group 13"/>
          <p:cNvGrpSpPr/>
          <p:nvPr/>
        </p:nvGrpSpPr>
        <p:grpSpPr>
          <a:xfrm>
            <a:off x="2339752" y="3140968"/>
            <a:ext cx="4636388" cy="2492896"/>
            <a:chOff x="3001511" y="3140968"/>
            <a:chExt cx="4636388" cy="2492896"/>
          </a:xfrm>
        </p:grpSpPr>
        <p:pic>
          <p:nvPicPr>
            <p:cNvPr id="21401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22499" y="3140968"/>
              <a:ext cx="3763211" cy="2492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4020" name="Group 4"/>
            <p:cNvGrpSpPr>
              <a:grpSpLocks/>
            </p:cNvGrpSpPr>
            <p:nvPr/>
          </p:nvGrpSpPr>
          <p:grpSpPr bwMode="auto">
            <a:xfrm>
              <a:off x="3001511" y="4529988"/>
              <a:ext cx="4636388" cy="868452"/>
              <a:chOff x="3835" y="11456"/>
              <a:chExt cx="4662" cy="834"/>
            </a:xfrm>
          </p:grpSpPr>
          <p:sp>
            <p:nvSpPr>
              <p:cNvPr id="214021" name="Text Box 5"/>
              <p:cNvSpPr txBox="1">
                <a:spLocks noChangeArrowheads="1"/>
              </p:cNvSpPr>
              <p:nvPr/>
            </p:nvSpPr>
            <p:spPr bwMode="auto">
              <a:xfrm>
                <a:off x="4632" y="11704"/>
                <a:ext cx="900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b="0" i="1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i</a:t>
                </a:r>
                <a:r>
                  <a:rPr kumimoji="0" lang="en-GB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(t)</a:t>
                </a: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4022" name="Text Box 6"/>
              <p:cNvSpPr txBox="1">
                <a:spLocks noChangeArrowheads="1"/>
              </p:cNvSpPr>
              <p:nvPr/>
            </p:nvSpPr>
            <p:spPr bwMode="auto">
              <a:xfrm>
                <a:off x="3835" y="11672"/>
                <a:ext cx="900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b="0" i="1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v</a:t>
                </a:r>
                <a:r>
                  <a:rPr kumimoji="0" lang="en-GB" b="0" i="0" u="none" strike="noStrike" cap="none" normalizeH="0" baseline="-25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i</a:t>
                </a:r>
                <a:r>
                  <a:rPr kumimoji="0" lang="en-GB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(t)</a:t>
                </a: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4023" name="Text Box 7"/>
              <p:cNvSpPr txBox="1">
                <a:spLocks noChangeArrowheads="1"/>
              </p:cNvSpPr>
              <p:nvPr/>
            </p:nvSpPr>
            <p:spPr bwMode="auto">
              <a:xfrm>
                <a:off x="7597" y="11670"/>
                <a:ext cx="900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en-GB" i="1" dirty="0" err="1">
                    <a:latin typeface="Calibri" pitchFamily="34" charset="0"/>
                    <a:ea typeface="Arial" pitchFamily="34" charset="0"/>
                    <a:cs typeface="Arial" pitchFamily="34" charset="0"/>
                  </a:rPr>
                  <a:t>v</a:t>
                </a:r>
                <a:r>
                  <a:rPr lang="en-GB" baseline="-25000" dirty="0" err="1">
                    <a:latin typeface="Calibri" pitchFamily="34" charset="0"/>
                    <a:ea typeface="Arial" pitchFamily="34" charset="0"/>
                    <a:cs typeface="Arial" pitchFamily="34" charset="0"/>
                  </a:rPr>
                  <a:t>o</a:t>
                </a:r>
                <a:r>
                  <a:rPr lang="en-GB" dirty="0">
                    <a:latin typeface="Calibri" pitchFamily="34" charset="0"/>
                    <a:ea typeface="Arial" pitchFamily="34" charset="0"/>
                    <a:cs typeface="Arial" pitchFamily="34" charset="0"/>
                  </a:rPr>
                  <a:t>(t)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4024" name="Arc 8"/>
              <p:cNvSpPr>
                <a:spLocks/>
              </p:cNvSpPr>
              <p:nvPr/>
            </p:nvSpPr>
            <p:spPr bwMode="auto">
              <a:xfrm>
                <a:off x="5053" y="11456"/>
                <a:ext cx="540" cy="834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1691"/>
                  <a:gd name="T2" fmla="*/ 7932 w 21600"/>
                  <a:gd name="T3" fmla="*/ 41691 h 41691"/>
                  <a:gd name="T4" fmla="*/ 0 w 21600"/>
                  <a:gd name="T5" fmla="*/ 21600 h 41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1691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0467"/>
                      <a:pt x="16180" y="38434"/>
                      <a:pt x="7931" y="41690"/>
                    </a:cubicBezTo>
                  </a:path>
                  <a:path w="21600" h="41691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0467"/>
                      <a:pt x="16180" y="38434"/>
                      <a:pt x="7931" y="4169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4062478" y="3872170"/>
              <a:ext cx="792088" cy="3600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GB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L</a:t>
              </a:r>
              <a:endParaRPr kumimoji="0" lang="en-US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 Box 6"/>
            <p:cNvSpPr txBox="1">
              <a:spLocks noChangeArrowheads="1"/>
            </p:cNvSpPr>
            <p:nvPr/>
          </p:nvSpPr>
          <p:spPr bwMode="auto">
            <a:xfrm>
              <a:off x="5527425" y="4755587"/>
              <a:ext cx="792088" cy="3600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GB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C</a:t>
              </a:r>
              <a:endParaRPr kumimoji="0" lang="en-US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0E5420-5C20-CA47-A6A0-459F1DABD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1695584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Systems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341313" algn="just"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b="1" dirty="0">
                <a:latin typeface="Calibri" charset="0"/>
              </a:rPr>
              <a:t>Static System: </a:t>
            </a:r>
            <a:r>
              <a:rPr lang="en-US" dirty="0">
                <a:latin typeface="Calibri" charset="0"/>
              </a:rPr>
              <a:t>If a system does not change with time, it is called a static system.</a:t>
            </a:r>
          </a:p>
          <a:p>
            <a:pPr indent="-341313" algn="just"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b="1" dirty="0">
                <a:latin typeface="Calibri" charset="0"/>
              </a:rPr>
              <a:t>Dynamic System: </a:t>
            </a:r>
            <a:r>
              <a:rPr lang="en-US" dirty="0">
                <a:latin typeface="Calibri" charset="0"/>
              </a:rPr>
              <a:t>If a system changes with time, it is called a dynamic system. </a:t>
            </a:r>
          </a:p>
          <a:p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3B57A1-B0EF-674B-A419-04A9AAC91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96" y="1340768"/>
            <a:ext cx="8712968" cy="4525963"/>
          </a:xfrm>
        </p:spPr>
        <p:txBody>
          <a:bodyPr/>
          <a:lstStyle/>
          <a:p>
            <a:pPr algn="just"/>
            <a:r>
              <a:rPr lang="en-GB" sz="2600" dirty="0"/>
              <a:t>Simplify network by replacing multiple components with their equivalent transform impedance.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20</a:t>
            </a:fld>
            <a:endParaRPr lang="en-GB"/>
          </a:p>
        </p:txBody>
      </p:sp>
      <p:grpSp>
        <p:nvGrpSpPr>
          <p:cNvPr id="5" name="Group 13"/>
          <p:cNvGrpSpPr/>
          <p:nvPr/>
        </p:nvGrpSpPr>
        <p:grpSpPr>
          <a:xfrm>
            <a:off x="1276220" y="2924944"/>
            <a:ext cx="4456383" cy="2492896"/>
            <a:chOff x="3001511" y="3140968"/>
            <a:chExt cx="4456383" cy="2492896"/>
          </a:xfrm>
        </p:grpSpPr>
        <p:pic>
          <p:nvPicPr>
            <p:cNvPr id="21401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22499" y="3140968"/>
              <a:ext cx="3763211" cy="2492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3001511" y="4529988"/>
              <a:ext cx="4456383" cy="868452"/>
              <a:chOff x="3835" y="11456"/>
              <a:chExt cx="4481" cy="834"/>
            </a:xfrm>
          </p:grpSpPr>
          <p:sp>
            <p:nvSpPr>
              <p:cNvPr id="214021" name="Text Box 5"/>
              <p:cNvSpPr txBox="1">
                <a:spLocks noChangeArrowheads="1"/>
              </p:cNvSpPr>
              <p:nvPr/>
            </p:nvSpPr>
            <p:spPr bwMode="auto">
              <a:xfrm>
                <a:off x="4632" y="11704"/>
                <a:ext cx="900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en-GB" i="1" dirty="0">
                    <a:latin typeface="Calibri" pitchFamily="34" charset="0"/>
                    <a:ea typeface="Arial" pitchFamily="34" charset="0"/>
                    <a:cs typeface="Arial" pitchFamily="34" charset="0"/>
                  </a:rPr>
                  <a:t>I</a:t>
                </a:r>
                <a:r>
                  <a:rPr kumimoji="0" lang="en-GB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(s)</a:t>
                </a: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4022" name="Text Box 6"/>
              <p:cNvSpPr txBox="1">
                <a:spLocks noChangeArrowheads="1"/>
              </p:cNvSpPr>
              <p:nvPr/>
            </p:nvSpPr>
            <p:spPr bwMode="auto">
              <a:xfrm>
                <a:off x="3835" y="11672"/>
                <a:ext cx="900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b="0" i="1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V</a:t>
                </a:r>
                <a:r>
                  <a:rPr kumimoji="0" lang="en-GB" b="0" i="0" u="none" strike="noStrike" cap="none" normalizeH="0" baseline="-25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i</a:t>
                </a:r>
                <a:r>
                  <a:rPr kumimoji="0" lang="en-GB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(s)</a:t>
                </a: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4023" name="Text Box 7"/>
              <p:cNvSpPr txBox="1">
                <a:spLocks noChangeArrowheads="1"/>
              </p:cNvSpPr>
              <p:nvPr/>
            </p:nvSpPr>
            <p:spPr bwMode="auto">
              <a:xfrm>
                <a:off x="7416" y="11670"/>
                <a:ext cx="900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en-GB" i="1" dirty="0">
                    <a:latin typeface="Calibri" pitchFamily="34" charset="0"/>
                    <a:ea typeface="Arial" pitchFamily="34" charset="0"/>
                    <a:cs typeface="Arial" pitchFamily="34" charset="0"/>
                  </a:rPr>
                  <a:t>V</a:t>
                </a:r>
                <a:r>
                  <a:rPr lang="en-GB" baseline="-25000" dirty="0">
                    <a:latin typeface="Calibri" pitchFamily="34" charset="0"/>
                    <a:ea typeface="Arial" pitchFamily="34" charset="0"/>
                    <a:cs typeface="Arial" pitchFamily="34" charset="0"/>
                  </a:rPr>
                  <a:t>o</a:t>
                </a:r>
                <a:r>
                  <a:rPr lang="en-GB" dirty="0">
                    <a:latin typeface="Calibri" pitchFamily="34" charset="0"/>
                    <a:ea typeface="Arial" pitchFamily="34" charset="0"/>
                    <a:cs typeface="Arial" pitchFamily="34" charset="0"/>
                  </a:rPr>
                  <a:t>(s)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4024" name="Arc 8"/>
              <p:cNvSpPr>
                <a:spLocks/>
              </p:cNvSpPr>
              <p:nvPr/>
            </p:nvSpPr>
            <p:spPr bwMode="auto">
              <a:xfrm>
                <a:off x="5053" y="11456"/>
                <a:ext cx="540" cy="834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1691"/>
                  <a:gd name="T2" fmla="*/ 7932 w 21600"/>
                  <a:gd name="T3" fmla="*/ 41691 h 41691"/>
                  <a:gd name="T4" fmla="*/ 0 w 21600"/>
                  <a:gd name="T5" fmla="*/ 21600 h 41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1691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0467"/>
                      <a:pt x="16180" y="38434"/>
                      <a:pt x="7931" y="41690"/>
                    </a:cubicBezTo>
                  </a:path>
                  <a:path w="21600" h="41691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0467"/>
                      <a:pt x="16180" y="38434"/>
                      <a:pt x="7931" y="4169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4062478" y="3872170"/>
              <a:ext cx="792088" cy="3600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GB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L</a:t>
              </a:r>
              <a:endParaRPr kumimoji="0" lang="en-US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 Box 6"/>
            <p:cNvSpPr txBox="1">
              <a:spLocks noChangeArrowheads="1"/>
            </p:cNvSpPr>
            <p:nvPr/>
          </p:nvSpPr>
          <p:spPr bwMode="auto">
            <a:xfrm>
              <a:off x="5527425" y="4755587"/>
              <a:ext cx="792088" cy="3600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GB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C</a:t>
              </a:r>
              <a:endParaRPr kumimoji="0" lang="en-US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5" name="Arc 14"/>
          <p:cNvSpPr/>
          <p:nvPr/>
        </p:nvSpPr>
        <p:spPr>
          <a:xfrm rot="19532507">
            <a:off x="2691974" y="3474781"/>
            <a:ext cx="4078300" cy="3421069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1" name="Group 20"/>
          <p:cNvGrpSpPr/>
          <p:nvPr/>
        </p:nvGrpSpPr>
        <p:grpSpPr>
          <a:xfrm>
            <a:off x="6244772" y="4149080"/>
            <a:ext cx="1855620" cy="360040"/>
            <a:chOff x="5292080" y="4365104"/>
            <a:chExt cx="1855620" cy="360040"/>
          </a:xfrm>
        </p:grpSpPr>
        <p:sp>
          <p:nvSpPr>
            <p:cNvPr id="16" name="Rectangle 15"/>
            <p:cNvSpPr/>
            <p:nvPr/>
          </p:nvSpPr>
          <p:spPr>
            <a:xfrm>
              <a:off x="5724128" y="4365104"/>
              <a:ext cx="1008112" cy="3600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Z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V="1">
              <a:off x="5292080" y="4558979"/>
              <a:ext cx="4320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6715652" y="4536830"/>
              <a:ext cx="4320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D4CA183-4F02-6E4D-BA2E-00DE281E2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2706599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Transform Impedance (Resistor)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21</a:t>
            </a:fld>
            <a:endParaRPr lang="en-GB"/>
          </a:p>
        </p:txBody>
      </p:sp>
      <p:grpSp>
        <p:nvGrpSpPr>
          <p:cNvPr id="27" name="Group 26"/>
          <p:cNvGrpSpPr/>
          <p:nvPr/>
        </p:nvGrpSpPr>
        <p:grpSpPr>
          <a:xfrm>
            <a:off x="971600" y="2492896"/>
            <a:ext cx="7344816" cy="2520280"/>
            <a:chOff x="1115616" y="2564904"/>
            <a:chExt cx="7344816" cy="2520280"/>
          </a:xfrm>
        </p:grpSpPr>
        <p:grpSp>
          <p:nvGrpSpPr>
            <p:cNvPr id="215043" name="Group 3"/>
            <p:cNvGrpSpPr>
              <a:grpSpLocks/>
            </p:cNvGrpSpPr>
            <p:nvPr/>
          </p:nvGrpSpPr>
          <p:grpSpPr bwMode="auto">
            <a:xfrm>
              <a:off x="1115616" y="2564904"/>
              <a:ext cx="1839150" cy="2188773"/>
              <a:chOff x="2304" y="7234"/>
              <a:chExt cx="2016" cy="2126"/>
            </a:xfrm>
          </p:grpSpPr>
          <p:pic>
            <p:nvPicPr>
              <p:cNvPr id="215044" name="Picture 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304" y="7632"/>
                <a:ext cx="1725" cy="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5045" name="Line 5"/>
              <p:cNvSpPr>
                <a:spLocks noChangeShapeType="1"/>
              </p:cNvSpPr>
              <p:nvPr/>
            </p:nvSpPr>
            <p:spPr bwMode="auto">
              <a:xfrm>
                <a:off x="2736" y="7632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5046" name="Text Box 6"/>
              <p:cNvSpPr txBox="1">
                <a:spLocks noChangeArrowheads="1"/>
              </p:cNvSpPr>
              <p:nvPr/>
            </p:nvSpPr>
            <p:spPr bwMode="auto">
              <a:xfrm>
                <a:off x="2719" y="7234"/>
                <a:ext cx="864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i</a:t>
                </a:r>
                <a:r>
                  <a:rPr kumimoji="0" lang="en-GB" b="0" i="0" u="none" strike="noStrike" cap="none" normalizeH="0" baseline="-2500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R</a:t>
                </a: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(t)</a:t>
                </a:r>
                <a:endParaRPr kumimoji="0" lang="en-US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5047" name="Text Box 7"/>
              <p:cNvSpPr txBox="1">
                <a:spLocks noChangeArrowheads="1"/>
              </p:cNvSpPr>
              <p:nvPr/>
            </p:nvSpPr>
            <p:spPr bwMode="auto">
              <a:xfrm>
                <a:off x="3456" y="8208"/>
                <a:ext cx="864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v</a:t>
                </a:r>
                <a:r>
                  <a:rPr kumimoji="0" lang="en-GB" b="0" i="0" u="none" strike="noStrike" cap="none" normalizeH="0" baseline="-2500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R</a:t>
                </a: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(t)</a:t>
                </a:r>
                <a:endParaRPr kumimoji="0" lang="en-US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5048" name="Text Box 8"/>
              <p:cNvSpPr txBox="1">
                <a:spLocks noChangeArrowheads="1"/>
              </p:cNvSpPr>
              <p:nvPr/>
            </p:nvSpPr>
            <p:spPr bwMode="auto">
              <a:xfrm>
                <a:off x="3854" y="7505"/>
                <a:ext cx="432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+</a:t>
                </a:r>
                <a:endParaRPr kumimoji="0" lang="en-US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5049" name="Text Box 9"/>
              <p:cNvSpPr txBox="1">
                <a:spLocks noChangeArrowheads="1"/>
              </p:cNvSpPr>
              <p:nvPr/>
            </p:nvSpPr>
            <p:spPr bwMode="auto">
              <a:xfrm>
                <a:off x="3888" y="8928"/>
                <a:ext cx="432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-</a:t>
                </a:r>
                <a:endParaRPr kumimoji="0" lang="en-US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5050" name="Group 10"/>
            <p:cNvGrpSpPr>
              <a:grpSpLocks/>
            </p:cNvGrpSpPr>
            <p:nvPr/>
          </p:nvGrpSpPr>
          <p:grpSpPr bwMode="auto">
            <a:xfrm>
              <a:off x="5740023" y="2564904"/>
              <a:ext cx="2720409" cy="2223776"/>
              <a:chOff x="5904" y="6624"/>
              <a:chExt cx="2982" cy="2160"/>
            </a:xfrm>
          </p:grpSpPr>
          <p:pic>
            <p:nvPicPr>
              <p:cNvPr id="215051" name="Picture 1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768" y="7056"/>
                <a:ext cx="1755" cy="1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5052" name="Line 12"/>
              <p:cNvSpPr>
                <a:spLocks noChangeShapeType="1"/>
              </p:cNvSpPr>
              <p:nvPr/>
            </p:nvSpPr>
            <p:spPr bwMode="auto">
              <a:xfrm>
                <a:off x="7056" y="7056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5053" name="Text Box 13"/>
              <p:cNvSpPr txBox="1">
                <a:spLocks noChangeArrowheads="1"/>
              </p:cNvSpPr>
              <p:nvPr/>
            </p:nvSpPr>
            <p:spPr bwMode="auto">
              <a:xfrm>
                <a:off x="7056" y="6624"/>
                <a:ext cx="864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I</a:t>
                </a:r>
                <a:r>
                  <a:rPr kumimoji="0" lang="en-GB" b="0" i="0" u="none" strike="noStrike" cap="none" normalizeH="0" baseline="-2500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R</a:t>
                </a: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(S)</a:t>
                </a:r>
                <a:endParaRPr kumimoji="0" lang="en-US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5054" name="Text Box 14"/>
              <p:cNvSpPr txBox="1">
                <a:spLocks noChangeArrowheads="1"/>
              </p:cNvSpPr>
              <p:nvPr/>
            </p:nvSpPr>
            <p:spPr bwMode="auto">
              <a:xfrm>
                <a:off x="8022" y="7632"/>
                <a:ext cx="864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V</a:t>
                </a:r>
                <a:r>
                  <a:rPr kumimoji="0" lang="en-GB" b="0" i="0" u="none" strike="noStrike" cap="none" normalizeH="0" baseline="-2500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R</a:t>
                </a: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(S)</a:t>
                </a:r>
                <a:endParaRPr kumimoji="0" lang="en-US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5055" name="Text Box 15"/>
              <p:cNvSpPr txBox="1">
                <a:spLocks noChangeArrowheads="1"/>
              </p:cNvSpPr>
              <p:nvPr/>
            </p:nvSpPr>
            <p:spPr bwMode="auto">
              <a:xfrm>
                <a:off x="8276" y="6912"/>
                <a:ext cx="432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+</a:t>
                </a:r>
                <a:endParaRPr kumimoji="0" lang="en-US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5056" name="Text Box 16"/>
              <p:cNvSpPr txBox="1">
                <a:spLocks noChangeArrowheads="1"/>
              </p:cNvSpPr>
              <p:nvPr/>
            </p:nvSpPr>
            <p:spPr bwMode="auto">
              <a:xfrm>
                <a:off x="8352" y="8352"/>
                <a:ext cx="432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-</a:t>
                </a:r>
                <a:endParaRPr kumimoji="0" lang="en-US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5057" name="Rectangle 17"/>
              <p:cNvSpPr>
                <a:spLocks noChangeArrowheads="1"/>
              </p:cNvSpPr>
              <p:nvPr/>
            </p:nvSpPr>
            <p:spPr bwMode="auto">
              <a:xfrm>
                <a:off x="6768" y="7488"/>
                <a:ext cx="288" cy="72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5058" name="Text Box 18"/>
              <p:cNvSpPr txBox="1">
                <a:spLocks noChangeArrowheads="1"/>
              </p:cNvSpPr>
              <p:nvPr/>
            </p:nvSpPr>
            <p:spPr bwMode="auto">
              <a:xfrm>
                <a:off x="5904" y="7632"/>
                <a:ext cx="1008" cy="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Z</a:t>
                </a:r>
                <a:r>
                  <a:rPr kumimoji="0" lang="en-GB" b="0" i="0" u="none" strike="noStrike" cap="none" normalizeH="0" baseline="-2500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 Antiqua" pitchFamily="18" charset="0"/>
                    <a:ea typeface="Arial" pitchFamily="34" charset="0"/>
                    <a:cs typeface="Arial" pitchFamily="34" charset="0"/>
                  </a:rPr>
                  <a:t>R</a:t>
                </a:r>
                <a:r>
                  <a:rPr kumimoji="0" lang="en-GB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 = R</a:t>
                </a:r>
                <a:endParaRPr kumimoji="0" lang="en-US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15059" name="Text Box 19"/>
            <p:cNvSpPr txBox="1">
              <a:spLocks noChangeArrowheads="1"/>
            </p:cNvSpPr>
            <p:nvPr/>
          </p:nvSpPr>
          <p:spPr bwMode="auto">
            <a:xfrm>
              <a:off x="1471404" y="4596159"/>
              <a:ext cx="1182310" cy="444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060" name="Text Box 20"/>
            <p:cNvSpPr txBox="1">
              <a:spLocks noChangeArrowheads="1"/>
            </p:cNvSpPr>
            <p:nvPr/>
          </p:nvSpPr>
          <p:spPr bwMode="auto">
            <a:xfrm>
              <a:off x="6830194" y="4640429"/>
              <a:ext cx="1182310" cy="444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flipV="1">
              <a:off x="3923928" y="3789040"/>
              <a:ext cx="1329202" cy="10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3779912" y="3284984"/>
              <a:ext cx="16120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Transformation</a:t>
              </a: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407ED0-51E5-C940-96F2-B1B5E47CC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29838296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Transform Impedance (Inductor)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22</a:t>
            </a:fld>
            <a:endParaRPr lang="en-GB"/>
          </a:p>
        </p:txBody>
      </p:sp>
      <p:grpSp>
        <p:nvGrpSpPr>
          <p:cNvPr id="49" name="Group 48"/>
          <p:cNvGrpSpPr/>
          <p:nvPr/>
        </p:nvGrpSpPr>
        <p:grpSpPr>
          <a:xfrm>
            <a:off x="1670150" y="2492897"/>
            <a:ext cx="6338466" cy="2520280"/>
            <a:chOff x="1670150" y="2492897"/>
            <a:chExt cx="6338466" cy="2520280"/>
          </a:xfrm>
        </p:grpSpPr>
        <p:grpSp>
          <p:nvGrpSpPr>
            <p:cNvPr id="216066" name="Group 2"/>
            <p:cNvGrpSpPr>
              <a:grpSpLocks/>
            </p:cNvGrpSpPr>
            <p:nvPr/>
          </p:nvGrpSpPr>
          <p:grpSpPr bwMode="auto">
            <a:xfrm>
              <a:off x="1670150" y="2492897"/>
              <a:ext cx="6338466" cy="2520280"/>
              <a:chOff x="2736" y="6069"/>
              <a:chExt cx="6768" cy="2859"/>
            </a:xfrm>
          </p:grpSpPr>
          <p:grpSp>
            <p:nvGrpSpPr>
              <p:cNvPr id="216067" name="Group 3"/>
              <p:cNvGrpSpPr>
                <a:grpSpLocks/>
              </p:cNvGrpSpPr>
              <p:nvPr/>
            </p:nvGrpSpPr>
            <p:grpSpPr bwMode="auto">
              <a:xfrm>
                <a:off x="2736" y="6213"/>
                <a:ext cx="2016" cy="2135"/>
                <a:chOff x="2160" y="5353"/>
                <a:chExt cx="2016" cy="2135"/>
              </a:xfrm>
            </p:grpSpPr>
            <p:pic>
              <p:nvPicPr>
                <p:cNvPr id="216068" name="Picture 4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2160" y="5760"/>
                  <a:ext cx="1650" cy="16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16069" name="Line 5"/>
                <p:cNvSpPr>
                  <a:spLocks noChangeShapeType="1"/>
                </p:cNvSpPr>
                <p:nvPr/>
              </p:nvSpPr>
              <p:spPr bwMode="auto">
                <a:xfrm>
                  <a:off x="2448" y="5760"/>
                  <a:ext cx="72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216070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2448" y="5353"/>
                  <a:ext cx="864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i</a:t>
                  </a:r>
                  <a:r>
                    <a:rPr kumimoji="0" lang="en-GB" b="0" i="0" u="none" strike="noStrike" cap="none" normalizeH="0" baseline="-2500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L</a:t>
                  </a: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(t)</a:t>
                  </a:r>
                  <a:endParaRPr kumimoji="0" 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6071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312" y="6336"/>
                  <a:ext cx="864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v</a:t>
                  </a:r>
                  <a:r>
                    <a:rPr kumimoji="0" lang="en-GB" b="0" i="0" u="none" strike="noStrike" cap="none" normalizeH="0" baseline="-2500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L</a:t>
                  </a: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(t)</a:t>
                  </a:r>
                  <a:endParaRPr kumimoji="0" 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6072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3600" y="5616"/>
                  <a:ext cx="432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+</a:t>
                  </a:r>
                  <a:endParaRPr kumimoji="0" 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6073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3600" y="7056"/>
                  <a:ext cx="432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-</a:t>
                  </a:r>
                  <a:endParaRPr kumimoji="0" 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216076" name="Group 12"/>
              <p:cNvGrpSpPr>
                <a:grpSpLocks/>
              </p:cNvGrpSpPr>
              <p:nvPr/>
            </p:nvGrpSpPr>
            <p:grpSpPr bwMode="auto">
              <a:xfrm>
                <a:off x="5878" y="6069"/>
                <a:ext cx="3626" cy="2464"/>
                <a:chOff x="5302" y="7344"/>
                <a:chExt cx="3626" cy="2464"/>
              </a:xfrm>
            </p:grpSpPr>
            <p:pic>
              <p:nvPicPr>
                <p:cNvPr id="216077" name="Picture 13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6048" y="7776"/>
                  <a:ext cx="2490" cy="20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16078" name="Line 14"/>
                <p:cNvSpPr>
                  <a:spLocks noChangeShapeType="1"/>
                </p:cNvSpPr>
                <p:nvPr/>
              </p:nvSpPr>
              <p:spPr bwMode="auto">
                <a:xfrm>
                  <a:off x="6912" y="7776"/>
                  <a:ext cx="72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21607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6768" y="7344"/>
                  <a:ext cx="864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I</a:t>
                  </a:r>
                  <a:r>
                    <a:rPr kumimoji="0" lang="en-GB" b="0" i="0" u="none" strike="noStrike" cap="none" normalizeH="0" baseline="-2500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L</a:t>
                  </a: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(S)</a:t>
                  </a:r>
                  <a:endParaRPr kumimoji="0" 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6080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8064" y="8496"/>
                  <a:ext cx="864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V</a:t>
                  </a:r>
                  <a:r>
                    <a:rPr kumimoji="0" lang="en-GB" b="0" i="0" u="none" strike="noStrike" cap="none" normalizeH="0" baseline="-2500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L</a:t>
                  </a: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(S)</a:t>
                  </a:r>
                  <a:endParaRPr kumimoji="0" 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6081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8225" y="7632"/>
                  <a:ext cx="432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+</a:t>
                  </a:r>
                  <a:endParaRPr kumimoji="0" 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6082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8286" y="9376"/>
                  <a:ext cx="432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-</a:t>
                  </a:r>
                  <a:endParaRPr kumimoji="0" lang="en-US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6083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5302" y="8894"/>
                  <a:ext cx="1034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 dirty="0" err="1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Li</a:t>
                  </a:r>
                  <a:r>
                    <a:rPr kumimoji="0" lang="en-GB" b="0" i="0" u="none" strike="noStrike" cap="none" normalizeH="0" baseline="-25000" dirty="0" err="1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L</a:t>
                  </a:r>
                  <a:r>
                    <a:rPr kumimoji="0" lang="en-GB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(0)</a:t>
                  </a:r>
                  <a:endParaRPr kumimoji="0" lang="en-US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6084" name="Rectangle 20"/>
                <p:cNvSpPr>
                  <a:spLocks noChangeArrowheads="1"/>
                </p:cNvSpPr>
                <p:nvPr/>
              </p:nvSpPr>
              <p:spPr bwMode="auto">
                <a:xfrm>
                  <a:off x="6201" y="8064"/>
                  <a:ext cx="288" cy="134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216085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5345" y="8488"/>
                  <a:ext cx="1034" cy="51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 dirty="0" err="1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Z</a:t>
                  </a:r>
                  <a:r>
                    <a:rPr kumimoji="0" lang="en-GB" b="0" i="0" u="none" strike="noStrike" cap="none" normalizeH="0" baseline="-25000" dirty="0" err="1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L</a:t>
                  </a:r>
                  <a:r>
                    <a:rPr kumimoji="0" lang="en-GB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=LS</a:t>
                  </a:r>
                  <a:endParaRPr kumimoji="0" lang="en-US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216086" name="Text Box 22"/>
              <p:cNvSpPr txBox="1">
                <a:spLocks noChangeArrowheads="1"/>
              </p:cNvSpPr>
              <p:nvPr/>
            </p:nvSpPr>
            <p:spPr bwMode="auto">
              <a:xfrm>
                <a:off x="2880" y="8352"/>
                <a:ext cx="1296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6087" name="Text Box 23"/>
              <p:cNvSpPr txBox="1">
                <a:spLocks noChangeArrowheads="1"/>
              </p:cNvSpPr>
              <p:nvPr/>
            </p:nvSpPr>
            <p:spPr bwMode="auto">
              <a:xfrm>
                <a:off x="7344" y="8496"/>
                <a:ext cx="1296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7" name="Rectangle 46"/>
            <p:cNvSpPr/>
            <p:nvPr/>
          </p:nvSpPr>
          <p:spPr>
            <a:xfrm>
              <a:off x="4599710" y="3808361"/>
              <a:ext cx="864096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737983" y="3791773"/>
              <a:ext cx="864096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7728B9-F911-D345-BCEB-55B307138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14930367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Transform Impedance (Capacitor)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23</a:t>
            </a:fld>
            <a:endParaRPr lang="en-GB"/>
          </a:p>
        </p:txBody>
      </p:sp>
      <p:grpSp>
        <p:nvGrpSpPr>
          <p:cNvPr id="51" name="Group 50"/>
          <p:cNvGrpSpPr/>
          <p:nvPr/>
        </p:nvGrpSpPr>
        <p:grpSpPr>
          <a:xfrm>
            <a:off x="1383976" y="1916832"/>
            <a:ext cx="6572400" cy="2664866"/>
            <a:chOff x="2017754" y="2492896"/>
            <a:chExt cx="6572400" cy="2664866"/>
          </a:xfrm>
        </p:grpSpPr>
        <p:grpSp>
          <p:nvGrpSpPr>
            <p:cNvPr id="217090" name="Group 2"/>
            <p:cNvGrpSpPr>
              <a:grpSpLocks/>
            </p:cNvGrpSpPr>
            <p:nvPr/>
          </p:nvGrpSpPr>
          <p:grpSpPr bwMode="auto">
            <a:xfrm>
              <a:off x="2017754" y="2492896"/>
              <a:ext cx="6572400" cy="2664866"/>
              <a:chOff x="1728" y="4176"/>
              <a:chExt cx="6897" cy="2448"/>
            </a:xfrm>
          </p:grpSpPr>
          <p:grpSp>
            <p:nvGrpSpPr>
              <p:cNvPr id="217091" name="Group 3"/>
              <p:cNvGrpSpPr>
                <a:grpSpLocks/>
              </p:cNvGrpSpPr>
              <p:nvPr/>
            </p:nvGrpSpPr>
            <p:grpSpPr bwMode="auto">
              <a:xfrm>
                <a:off x="1728" y="4176"/>
                <a:ext cx="2304" cy="2448"/>
                <a:chOff x="1728" y="4176"/>
                <a:chExt cx="2304" cy="2448"/>
              </a:xfrm>
            </p:grpSpPr>
            <p:pic>
              <p:nvPicPr>
                <p:cNvPr id="217092" name="Picture 4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1728" y="4608"/>
                  <a:ext cx="1860" cy="159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17093" name="Line 5"/>
                <p:cNvSpPr>
                  <a:spLocks noChangeShapeType="1"/>
                </p:cNvSpPr>
                <p:nvPr/>
              </p:nvSpPr>
              <p:spPr bwMode="auto">
                <a:xfrm>
                  <a:off x="2160" y="4608"/>
                  <a:ext cx="72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217094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2160" y="4176"/>
                  <a:ext cx="864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 dirty="0" err="1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i</a:t>
                  </a:r>
                  <a:r>
                    <a:rPr lang="en-GB" baseline="-25000" dirty="0" err="1"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c</a:t>
                  </a:r>
                  <a:r>
                    <a:rPr kumimoji="0" lang="en-GB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(t)</a:t>
                  </a:r>
                  <a:endParaRPr kumimoji="0" lang="en-US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7095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168" y="5184"/>
                  <a:ext cx="864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 dirty="0" err="1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v</a:t>
                  </a:r>
                  <a:r>
                    <a:rPr lang="en-GB" baseline="-25000" dirty="0" err="1"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c</a:t>
                  </a:r>
                  <a:r>
                    <a:rPr kumimoji="0" lang="en-GB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(t)</a:t>
                  </a:r>
                  <a:endParaRPr kumimoji="0" lang="en-US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7096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3337" y="4532"/>
                  <a:ext cx="432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+</a:t>
                  </a:r>
                  <a:endParaRPr kumimoji="0" 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7097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3388" y="5853"/>
                  <a:ext cx="432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-</a:t>
                  </a:r>
                  <a:endParaRPr kumimoji="0" 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7099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872" y="6192"/>
                  <a:ext cx="1296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217100" name="Group 12"/>
              <p:cNvGrpSpPr>
                <a:grpSpLocks/>
              </p:cNvGrpSpPr>
              <p:nvPr/>
            </p:nvGrpSpPr>
            <p:grpSpPr bwMode="auto">
              <a:xfrm>
                <a:off x="4802" y="4176"/>
                <a:ext cx="3823" cy="2448"/>
                <a:chOff x="4802" y="4320"/>
                <a:chExt cx="3823" cy="2448"/>
              </a:xfrm>
            </p:grpSpPr>
            <p:pic>
              <p:nvPicPr>
                <p:cNvPr id="217101" name="Picture 13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6192" y="4608"/>
                  <a:ext cx="1875" cy="18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17102" name="Line 14"/>
                <p:cNvSpPr>
                  <a:spLocks noChangeShapeType="1"/>
                </p:cNvSpPr>
                <p:nvPr/>
              </p:nvSpPr>
              <p:spPr bwMode="auto">
                <a:xfrm>
                  <a:off x="6768" y="4718"/>
                  <a:ext cx="72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21710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6768" y="4320"/>
                  <a:ext cx="864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 dirty="0" err="1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I</a:t>
                  </a:r>
                  <a:r>
                    <a:rPr lang="en-GB" baseline="-25000" dirty="0" err="1"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c</a:t>
                  </a:r>
                  <a:r>
                    <a:rPr kumimoji="0" lang="en-GB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(S)</a:t>
                  </a:r>
                  <a:endParaRPr kumimoji="0" lang="en-US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7104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7761" y="5392"/>
                  <a:ext cx="864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 dirty="0" err="1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V</a:t>
                  </a:r>
                  <a:r>
                    <a:rPr lang="en-GB" baseline="-25000" dirty="0" err="1"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c</a:t>
                  </a:r>
                  <a:r>
                    <a:rPr kumimoji="0" lang="en-GB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(S)</a:t>
                  </a:r>
                  <a:endParaRPr kumimoji="0" lang="en-US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7105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7937" y="4583"/>
                  <a:ext cx="432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+</a:t>
                  </a:r>
                  <a:endParaRPr kumimoji="0" 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7106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7954" y="6056"/>
                  <a:ext cx="432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-</a:t>
                  </a:r>
                  <a:endParaRPr kumimoji="0" 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7107" name="Rectangle 19"/>
                <p:cNvSpPr>
                  <a:spLocks noChangeArrowheads="1"/>
                </p:cNvSpPr>
                <p:nvPr/>
              </p:nvSpPr>
              <p:spPr bwMode="auto">
                <a:xfrm>
                  <a:off x="6243" y="4930"/>
                  <a:ext cx="381" cy="1191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217108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4802" y="5422"/>
                  <a:ext cx="1584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i="0" u="none" strike="noStrike" cap="none" normalizeH="0" baseline="0" dirty="0" err="1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Z</a:t>
                  </a:r>
                  <a:r>
                    <a:rPr kumimoji="0" lang="en-GB" b="0" i="0" u="none" strike="noStrike" cap="none" normalizeH="0" baseline="-25000" dirty="0" err="1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C</a:t>
                  </a:r>
                  <a:r>
                    <a:rPr kumimoji="0" lang="en-GB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Book Antiqua" pitchFamily="18" charset="0"/>
                      <a:ea typeface="Arial" pitchFamily="34" charset="0"/>
                      <a:cs typeface="Arial" pitchFamily="34" charset="0"/>
                    </a:rPr>
                    <a:t>(S)=1/CS</a:t>
                  </a:r>
                  <a:endParaRPr kumimoji="0" lang="en-US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7109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6480" y="6336"/>
                  <a:ext cx="1296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49" name="Rectangle 48"/>
            <p:cNvSpPr/>
            <p:nvPr/>
          </p:nvSpPr>
          <p:spPr>
            <a:xfrm>
              <a:off x="5449951" y="3946911"/>
              <a:ext cx="864096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704530" y="3916468"/>
              <a:ext cx="864096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329445-D0EC-C247-8AA3-056579898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25892072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/>
          </a:bodyPr>
          <a:lstStyle/>
          <a:p>
            <a:r>
              <a:rPr lang="en-GB" sz="3800" dirty="0"/>
              <a:t>Equivalent Transform Impedance (Series)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279301"/>
            <a:ext cx="8712968" cy="4525963"/>
          </a:xfrm>
        </p:spPr>
        <p:txBody>
          <a:bodyPr>
            <a:normAutofit/>
          </a:bodyPr>
          <a:lstStyle/>
          <a:p>
            <a:pPr algn="just"/>
            <a:r>
              <a:rPr lang="en-GB" sz="2800" dirty="0"/>
              <a:t>Consider following arrangement, find out equivalent transform impedance.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24</a:t>
            </a:fld>
            <a:endParaRPr lang="en-GB"/>
          </a:p>
        </p:txBody>
      </p:sp>
      <p:grpSp>
        <p:nvGrpSpPr>
          <p:cNvPr id="9" name="Group 8"/>
          <p:cNvGrpSpPr/>
          <p:nvPr/>
        </p:nvGrpSpPr>
        <p:grpSpPr>
          <a:xfrm>
            <a:off x="5580112" y="2564904"/>
            <a:ext cx="3384376" cy="2720456"/>
            <a:chOff x="2555776" y="2636912"/>
            <a:chExt cx="3384376" cy="2720456"/>
          </a:xfrm>
        </p:grpSpPr>
        <p:pic>
          <p:nvPicPr>
            <p:cNvPr id="5" name="Picture 4" descr="ch1_principle2.gif"/>
            <p:cNvPicPr>
              <a:picLocks noChangeAspect="1"/>
            </p:cNvPicPr>
            <p:nvPr/>
          </p:nvPicPr>
          <p:blipFill>
            <a:blip r:embed="rId3" cstate="print"/>
            <a:srcRect t="15632" r="64911"/>
            <a:stretch>
              <a:fillRect/>
            </a:stretch>
          </p:blipFill>
          <p:spPr>
            <a:xfrm>
              <a:off x="2555776" y="2636912"/>
              <a:ext cx="3134668" cy="2720456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713370" y="2675744"/>
              <a:ext cx="79208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L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508104" y="3822216"/>
              <a:ext cx="28803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dirty="0"/>
                <a:t>C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521954" y="4348701"/>
              <a:ext cx="41819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dirty="0"/>
                <a:t>R</a:t>
              </a:r>
            </a:p>
          </p:txBody>
        </p:sp>
      </p:grp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611560" y="2708920"/>
          <a:ext cx="3753008" cy="678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92" name="Equation" r:id="rId4" imgW="1054080" imgH="190440" progId="Equation.3">
                  <p:embed/>
                </p:oleObj>
              </mc:Choice>
              <mc:Fallback>
                <p:oleObj name="Equation" r:id="rId4" imgW="1054080" imgH="190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708920"/>
                        <a:ext cx="3753008" cy="6782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8115" name="Object 3"/>
          <p:cNvGraphicFramePr>
            <a:graphicFrameLocks noChangeAspect="1"/>
          </p:cNvGraphicFramePr>
          <p:nvPr/>
        </p:nvGraphicFramePr>
        <p:xfrm>
          <a:off x="611560" y="3888780"/>
          <a:ext cx="3435350" cy="1268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93" name="Equation" r:id="rId6" imgW="965160" imgH="355320" progId="Equation.3">
                  <p:embed/>
                </p:oleObj>
              </mc:Choice>
              <mc:Fallback>
                <p:oleObj name="Equation" r:id="rId6" imgW="96516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888780"/>
                        <a:ext cx="3435350" cy="1268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8F412C26-C6E9-E74D-B330-DEC95D267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23409961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sz="3800" dirty="0"/>
              <a:t>Equivalent Transform Impedance (Parallel)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25</a:t>
            </a:fld>
            <a:endParaRPr lang="en-GB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683568" y="2060848"/>
          <a:ext cx="3307606" cy="10806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6" name="Equation" r:id="rId3" imgW="1168200" imgH="380880" progId="Equation.3">
                  <p:embed/>
                </p:oleObj>
              </mc:Choice>
              <mc:Fallback>
                <p:oleObj name="Equation" r:id="rId3" imgW="11682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060848"/>
                        <a:ext cx="3307606" cy="10806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6444208" y="2825411"/>
            <a:ext cx="2410832" cy="1911758"/>
            <a:chOff x="6444208" y="2825411"/>
            <a:chExt cx="2410832" cy="1911758"/>
          </a:xfrm>
        </p:grpSpPr>
        <p:pic>
          <p:nvPicPr>
            <p:cNvPr id="13" name="Picture 12" descr="images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44208" y="3140968"/>
              <a:ext cx="2410832" cy="1187946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432999" y="3429000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C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291711" y="2825411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L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308304" y="4367837"/>
              <a:ext cx="79208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R</a:t>
              </a:r>
            </a:p>
          </p:txBody>
        </p:sp>
      </p:grpSp>
      <p:graphicFrame>
        <p:nvGraphicFramePr>
          <p:cNvPr id="219141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755576" y="3429000"/>
          <a:ext cx="3026363" cy="1440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7" name="Equation" r:id="rId6" imgW="1066680" imgH="507960" progId="Equation.3">
                  <p:embed/>
                </p:oleObj>
              </mc:Choice>
              <mc:Fallback>
                <p:oleObj name="Equation" r:id="rId6" imgW="106668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3429000"/>
                        <a:ext cx="3026363" cy="14407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78169E-0464-4943-AE80-D8973FF8F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34341921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Equivalent Transform Impedance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dirty="0"/>
              <a:t>Find out equivalent transform impedance of following arrangement.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26</a:t>
            </a:fld>
            <a:endParaRPr lang="en-GB"/>
          </a:p>
        </p:txBody>
      </p:sp>
      <p:grpSp>
        <p:nvGrpSpPr>
          <p:cNvPr id="11" name="Group 10"/>
          <p:cNvGrpSpPr/>
          <p:nvPr/>
        </p:nvGrpSpPr>
        <p:grpSpPr>
          <a:xfrm>
            <a:off x="3347864" y="3068960"/>
            <a:ext cx="3673364" cy="2455714"/>
            <a:chOff x="3347864" y="3068960"/>
            <a:chExt cx="3673364" cy="2455714"/>
          </a:xfrm>
        </p:grpSpPr>
        <p:pic>
          <p:nvPicPr>
            <p:cNvPr id="5" name="Picture 4" descr="ch1_principle2.gif"/>
            <p:cNvPicPr>
              <a:picLocks noChangeAspect="1"/>
            </p:cNvPicPr>
            <p:nvPr/>
          </p:nvPicPr>
          <p:blipFill>
            <a:blip r:embed="rId2" cstate="print"/>
            <a:srcRect l="54473"/>
            <a:stretch>
              <a:fillRect/>
            </a:stretch>
          </p:blipFill>
          <p:spPr>
            <a:xfrm>
              <a:off x="3347864" y="3140968"/>
              <a:ext cx="3006599" cy="2383706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4199882" y="3068960"/>
              <a:ext cx="72103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err="1"/>
                <a:t>L</a:t>
              </a:r>
              <a:r>
                <a:rPr lang="en-GB" baseline="-25000" dirty="0" err="1"/>
                <a:t>2</a:t>
              </a:r>
              <a:endParaRPr lang="en-GB" baseline="-25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242403" y="4197941"/>
              <a:ext cx="72103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err="1"/>
                <a:t>L</a:t>
              </a:r>
              <a:r>
                <a:rPr lang="en-GB" baseline="-25000" dirty="0" err="1"/>
                <a:t>2</a:t>
              </a:r>
              <a:endParaRPr lang="en-GB" baseline="-250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300192" y="4672457"/>
              <a:ext cx="72103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dirty="0" err="1"/>
                <a:t>R</a:t>
              </a:r>
              <a:r>
                <a:rPr lang="en-GB" baseline="-25000" dirty="0" err="1"/>
                <a:t>2</a:t>
              </a:r>
              <a:endParaRPr lang="en-GB" baseline="-25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907063" y="4589322"/>
              <a:ext cx="51339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dirty="0" err="1"/>
                <a:t>R</a:t>
              </a:r>
              <a:r>
                <a:rPr lang="en-GB" baseline="-25000" dirty="0" err="1"/>
                <a:t>1</a:t>
              </a:r>
              <a:endParaRPr lang="en-GB" baseline="-25000" dirty="0"/>
            </a:p>
          </p:txBody>
        </p:sp>
      </p:grp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C1815F-633B-9249-A218-9C8CC5725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37727853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40966"/>
          </a:xfrm>
        </p:spPr>
        <p:txBody>
          <a:bodyPr/>
          <a:lstStyle/>
          <a:p>
            <a:r>
              <a:rPr lang="en-GB" dirty="0"/>
              <a:t>Back to Example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27</a:t>
            </a:fld>
            <a:endParaRPr lang="en-GB"/>
          </a:p>
        </p:txBody>
      </p:sp>
      <p:grpSp>
        <p:nvGrpSpPr>
          <p:cNvPr id="5" name="Group 13"/>
          <p:cNvGrpSpPr/>
          <p:nvPr/>
        </p:nvGrpSpPr>
        <p:grpSpPr>
          <a:xfrm>
            <a:off x="323528" y="1268760"/>
            <a:ext cx="4456383" cy="2492896"/>
            <a:chOff x="3001511" y="3140968"/>
            <a:chExt cx="4456383" cy="2492896"/>
          </a:xfrm>
        </p:grpSpPr>
        <p:pic>
          <p:nvPicPr>
            <p:cNvPr id="21401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22499" y="3140968"/>
              <a:ext cx="3763211" cy="2492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3001511" y="4529988"/>
              <a:ext cx="4456383" cy="868452"/>
              <a:chOff x="3835" y="11456"/>
              <a:chExt cx="4481" cy="834"/>
            </a:xfrm>
          </p:grpSpPr>
          <p:sp>
            <p:nvSpPr>
              <p:cNvPr id="214021" name="Text Box 5"/>
              <p:cNvSpPr txBox="1">
                <a:spLocks noChangeArrowheads="1"/>
              </p:cNvSpPr>
              <p:nvPr/>
            </p:nvSpPr>
            <p:spPr bwMode="auto">
              <a:xfrm>
                <a:off x="4632" y="11704"/>
                <a:ext cx="900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en-GB" i="1" dirty="0">
                    <a:latin typeface="Calibri" pitchFamily="34" charset="0"/>
                    <a:ea typeface="Arial" pitchFamily="34" charset="0"/>
                    <a:cs typeface="Arial" pitchFamily="34" charset="0"/>
                  </a:rPr>
                  <a:t>I</a:t>
                </a:r>
                <a:r>
                  <a:rPr kumimoji="0" lang="en-GB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(s)</a:t>
                </a: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4022" name="Text Box 6"/>
              <p:cNvSpPr txBox="1">
                <a:spLocks noChangeArrowheads="1"/>
              </p:cNvSpPr>
              <p:nvPr/>
            </p:nvSpPr>
            <p:spPr bwMode="auto">
              <a:xfrm>
                <a:off x="3835" y="11672"/>
                <a:ext cx="900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b="0" i="1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V</a:t>
                </a:r>
                <a:r>
                  <a:rPr kumimoji="0" lang="en-GB" b="0" i="0" u="none" strike="noStrike" cap="none" normalizeH="0" baseline="-25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i</a:t>
                </a:r>
                <a:r>
                  <a:rPr kumimoji="0" lang="en-GB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Arial" pitchFamily="34" charset="0"/>
                    <a:cs typeface="Arial" pitchFamily="34" charset="0"/>
                  </a:rPr>
                  <a:t>(s)</a:t>
                </a: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4023" name="Text Box 7"/>
              <p:cNvSpPr txBox="1">
                <a:spLocks noChangeArrowheads="1"/>
              </p:cNvSpPr>
              <p:nvPr/>
            </p:nvSpPr>
            <p:spPr bwMode="auto">
              <a:xfrm>
                <a:off x="7416" y="11670"/>
                <a:ext cx="900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en-GB" i="1" dirty="0">
                    <a:latin typeface="Calibri" pitchFamily="34" charset="0"/>
                    <a:ea typeface="Arial" pitchFamily="34" charset="0"/>
                    <a:cs typeface="Arial" pitchFamily="34" charset="0"/>
                  </a:rPr>
                  <a:t>V</a:t>
                </a:r>
                <a:r>
                  <a:rPr lang="en-GB" baseline="-25000" dirty="0">
                    <a:latin typeface="Calibri" pitchFamily="34" charset="0"/>
                    <a:ea typeface="Arial" pitchFamily="34" charset="0"/>
                    <a:cs typeface="Arial" pitchFamily="34" charset="0"/>
                  </a:rPr>
                  <a:t>o</a:t>
                </a:r>
                <a:r>
                  <a:rPr lang="en-GB" dirty="0">
                    <a:latin typeface="Calibri" pitchFamily="34" charset="0"/>
                    <a:ea typeface="Arial" pitchFamily="34" charset="0"/>
                    <a:cs typeface="Arial" pitchFamily="34" charset="0"/>
                  </a:rPr>
                  <a:t>(s)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4024" name="Arc 8"/>
              <p:cNvSpPr>
                <a:spLocks/>
              </p:cNvSpPr>
              <p:nvPr/>
            </p:nvSpPr>
            <p:spPr bwMode="auto">
              <a:xfrm>
                <a:off x="5053" y="11456"/>
                <a:ext cx="540" cy="834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1691"/>
                  <a:gd name="T2" fmla="*/ 7932 w 21600"/>
                  <a:gd name="T3" fmla="*/ 41691 h 41691"/>
                  <a:gd name="T4" fmla="*/ 0 w 21600"/>
                  <a:gd name="T5" fmla="*/ 21600 h 41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1691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0467"/>
                      <a:pt x="16180" y="38434"/>
                      <a:pt x="7931" y="41690"/>
                    </a:cubicBezTo>
                  </a:path>
                  <a:path w="21600" h="41691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0467"/>
                      <a:pt x="16180" y="38434"/>
                      <a:pt x="7931" y="4169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4062478" y="3872170"/>
              <a:ext cx="792088" cy="3600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GB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L</a:t>
              </a:r>
              <a:endParaRPr kumimoji="0" lang="en-US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 Box 6"/>
            <p:cNvSpPr txBox="1">
              <a:spLocks noChangeArrowheads="1"/>
            </p:cNvSpPr>
            <p:nvPr/>
          </p:nvSpPr>
          <p:spPr bwMode="auto">
            <a:xfrm>
              <a:off x="5527425" y="4755587"/>
              <a:ext cx="792088" cy="3600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GB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C</a:t>
              </a:r>
              <a:endParaRPr kumimoji="0" lang="en-US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5" name="Arc 14"/>
          <p:cNvSpPr/>
          <p:nvPr/>
        </p:nvSpPr>
        <p:spPr>
          <a:xfrm rot="19532507">
            <a:off x="2085695" y="1690341"/>
            <a:ext cx="4078300" cy="3421069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20"/>
          <p:cNvGrpSpPr/>
          <p:nvPr/>
        </p:nvGrpSpPr>
        <p:grpSpPr>
          <a:xfrm>
            <a:off x="5508104" y="2348880"/>
            <a:ext cx="1855620" cy="360040"/>
            <a:chOff x="5292080" y="4365104"/>
            <a:chExt cx="1855620" cy="360040"/>
          </a:xfrm>
        </p:grpSpPr>
        <p:sp>
          <p:nvSpPr>
            <p:cNvPr id="16" name="Rectangle 15"/>
            <p:cNvSpPr/>
            <p:nvPr/>
          </p:nvSpPr>
          <p:spPr>
            <a:xfrm>
              <a:off x="5724128" y="4365104"/>
              <a:ext cx="1008112" cy="3600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Z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V="1">
              <a:off x="5292080" y="4558979"/>
              <a:ext cx="4320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6715652" y="4536830"/>
              <a:ext cx="4320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5652120" y="3068960"/>
          <a:ext cx="1784722" cy="8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47" name="Equation" r:id="rId4" imgW="787320" imgH="380880" progId="Equation.3">
                  <p:embed/>
                </p:oleObj>
              </mc:Choice>
              <mc:Fallback>
                <p:oleObj name="Equation" r:id="rId4" imgW="787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3068960"/>
                        <a:ext cx="1784722" cy="863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1187" name="Object 3"/>
          <p:cNvGraphicFramePr>
            <a:graphicFrameLocks noChangeAspect="1"/>
          </p:cNvGraphicFramePr>
          <p:nvPr/>
        </p:nvGraphicFramePr>
        <p:xfrm>
          <a:off x="5724128" y="4352329"/>
          <a:ext cx="1584325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48" name="Equation" r:id="rId6" imgW="698400" imgH="355320" progId="Equation.3">
                  <p:embed/>
                </p:oleObj>
              </mc:Choice>
              <mc:Fallback>
                <p:oleObj name="Equation" r:id="rId6" imgW="69840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128" y="4352329"/>
                        <a:ext cx="1584325" cy="804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1188" name="Object 4"/>
          <p:cNvGraphicFramePr>
            <a:graphicFrameLocks noChangeAspect="1"/>
          </p:cNvGraphicFramePr>
          <p:nvPr/>
        </p:nvGraphicFramePr>
        <p:xfrm>
          <a:off x="5782716" y="5576466"/>
          <a:ext cx="1525588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49" name="Equation" r:id="rId8" imgW="672840" imgH="355320" progId="Equation.3">
                  <p:embed/>
                </p:oleObj>
              </mc:Choice>
              <mc:Fallback>
                <p:oleObj name="Equation" r:id="rId8" imgW="6728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2716" y="5576466"/>
                        <a:ext cx="1525588" cy="804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1F4C76-9771-3245-8D81-45B1C7CE6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23784716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40966"/>
          </a:xfrm>
        </p:spPr>
        <p:txBody>
          <a:bodyPr/>
          <a:lstStyle/>
          <a:p>
            <a:r>
              <a:rPr lang="en-GB" dirty="0"/>
              <a:t>Example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28</a:t>
            </a:fld>
            <a:endParaRPr lang="en-GB"/>
          </a:p>
        </p:txBody>
      </p:sp>
      <p:grpSp>
        <p:nvGrpSpPr>
          <p:cNvPr id="23" name="Group 22"/>
          <p:cNvGrpSpPr/>
          <p:nvPr/>
        </p:nvGrpSpPr>
        <p:grpSpPr>
          <a:xfrm>
            <a:off x="1979712" y="1196753"/>
            <a:ext cx="4456383" cy="2564903"/>
            <a:chOff x="323528" y="1196753"/>
            <a:chExt cx="4456383" cy="2564903"/>
          </a:xfrm>
        </p:grpSpPr>
        <p:grpSp>
          <p:nvGrpSpPr>
            <p:cNvPr id="22" name="Group 21"/>
            <p:cNvGrpSpPr/>
            <p:nvPr/>
          </p:nvGrpSpPr>
          <p:grpSpPr>
            <a:xfrm>
              <a:off x="323528" y="1196753"/>
              <a:ext cx="4456383" cy="2564903"/>
              <a:chOff x="323528" y="1196753"/>
              <a:chExt cx="4456383" cy="2564903"/>
            </a:xfrm>
          </p:grpSpPr>
          <p:grpSp>
            <p:nvGrpSpPr>
              <p:cNvPr id="3" name="Group 13"/>
              <p:cNvGrpSpPr/>
              <p:nvPr/>
            </p:nvGrpSpPr>
            <p:grpSpPr>
              <a:xfrm>
                <a:off x="323528" y="1268760"/>
                <a:ext cx="4456383" cy="2492896"/>
                <a:chOff x="3001511" y="3140968"/>
                <a:chExt cx="4456383" cy="2492896"/>
              </a:xfrm>
            </p:grpSpPr>
            <p:pic>
              <p:nvPicPr>
                <p:cNvPr id="214019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3222499" y="3140968"/>
                  <a:ext cx="3763211" cy="24928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5" name="Group 4"/>
                <p:cNvGrpSpPr>
                  <a:grpSpLocks/>
                </p:cNvGrpSpPr>
                <p:nvPr/>
              </p:nvGrpSpPr>
              <p:grpSpPr bwMode="auto">
                <a:xfrm>
                  <a:off x="3001511" y="4724710"/>
                  <a:ext cx="4456383" cy="673727"/>
                  <a:chOff x="3835" y="11643"/>
                  <a:chExt cx="4481" cy="647"/>
                </a:xfrm>
              </p:grpSpPr>
              <p:sp>
                <p:nvSpPr>
                  <p:cNvPr id="214021" name="Text Box 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32" y="11704"/>
                    <a:ext cx="900" cy="4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en-GB" i="1" dirty="0">
                        <a:latin typeface="Calibri" pitchFamily="34" charset="0"/>
                        <a:ea typeface="Arial" pitchFamily="34" charset="0"/>
                        <a:cs typeface="Arial" pitchFamily="34" charset="0"/>
                      </a:rPr>
                      <a:t>I</a:t>
                    </a:r>
                    <a:r>
                      <a:rPr kumimoji="0" lang="en-GB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" pitchFamily="34" charset="0"/>
                        <a:cs typeface="Arial" pitchFamily="34" charset="0"/>
                      </a:rPr>
                      <a:t>(s)</a:t>
                    </a:r>
                    <a:endParaRPr kumimoji="0" lang="en-US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14022" name="Text 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35" y="11672"/>
                    <a:ext cx="900" cy="4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GB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" pitchFamily="34" charset="0"/>
                        <a:cs typeface="Arial" pitchFamily="34" charset="0"/>
                      </a:rPr>
                      <a:t>V</a:t>
                    </a:r>
                    <a:r>
                      <a:rPr kumimoji="0" lang="en-GB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" pitchFamily="34" charset="0"/>
                        <a:cs typeface="Arial" pitchFamily="34" charset="0"/>
                      </a:rPr>
                      <a:t>i</a:t>
                    </a:r>
                    <a:r>
                      <a:rPr kumimoji="0" lang="en-GB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" pitchFamily="34" charset="0"/>
                        <a:cs typeface="Arial" pitchFamily="34" charset="0"/>
                      </a:rPr>
                      <a:t>(s)</a:t>
                    </a:r>
                    <a:endParaRPr kumimoji="0" lang="en-US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14023" name="Text Box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16" y="11670"/>
                    <a:ext cx="900" cy="4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lvl="0" fontAlgn="base">
                      <a:spcBef>
                        <a:spcPct val="0"/>
                      </a:spcBef>
                      <a:spcAft>
                        <a:spcPts val="1000"/>
                      </a:spcAft>
                    </a:pPr>
                    <a:r>
                      <a:rPr lang="en-GB" i="1" dirty="0">
                        <a:latin typeface="Calibri" pitchFamily="34" charset="0"/>
                        <a:ea typeface="Arial" pitchFamily="34" charset="0"/>
                        <a:cs typeface="Arial" pitchFamily="34" charset="0"/>
                      </a:rPr>
                      <a:t>V</a:t>
                    </a:r>
                    <a:r>
                      <a:rPr lang="en-GB" baseline="-25000" dirty="0">
                        <a:latin typeface="Calibri" pitchFamily="34" charset="0"/>
                        <a:ea typeface="Arial" pitchFamily="34" charset="0"/>
                        <a:cs typeface="Arial" pitchFamily="34" charset="0"/>
                      </a:rPr>
                      <a:t>o</a:t>
                    </a:r>
                    <a:r>
                      <a:rPr lang="en-GB" dirty="0">
                        <a:latin typeface="Calibri" pitchFamily="34" charset="0"/>
                        <a:ea typeface="Arial" pitchFamily="34" charset="0"/>
                        <a:cs typeface="Arial" pitchFamily="34" charset="0"/>
                      </a:rPr>
                      <a:t>(s)</a:t>
                    </a:r>
                    <a:endParaRPr lang="en-US" dirty="0"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14024" name="Arc 8"/>
                  <p:cNvSpPr>
                    <a:spLocks/>
                  </p:cNvSpPr>
                  <p:nvPr/>
                </p:nvSpPr>
                <p:spPr bwMode="auto">
                  <a:xfrm>
                    <a:off x="5053" y="11643"/>
                    <a:ext cx="540" cy="647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41691"/>
                      <a:gd name="T2" fmla="*/ 7932 w 21600"/>
                      <a:gd name="T3" fmla="*/ 41691 h 41691"/>
                      <a:gd name="T4" fmla="*/ 0 w 21600"/>
                      <a:gd name="T5" fmla="*/ 21600 h 416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1691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0467"/>
                          <a:pt x="16180" y="38434"/>
                          <a:pt x="7931" y="41690"/>
                        </a:cubicBezTo>
                      </a:path>
                      <a:path w="21600" h="41691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0467"/>
                          <a:pt x="16180" y="38434"/>
                          <a:pt x="7931" y="4169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  <p:sp>
              <p:nvSpPr>
                <p:cNvPr id="12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4062478" y="3872170"/>
                  <a:ext cx="792088" cy="36004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ea typeface="Arial" pitchFamily="34" charset="0"/>
                      <a:cs typeface="Arial" pitchFamily="34" charset="0"/>
                    </a:rPr>
                    <a:t>L</a:t>
                  </a:r>
                  <a:endParaRPr kumimoji="0" lang="en-US" b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3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5527425" y="4755587"/>
                  <a:ext cx="792088" cy="36004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GB" b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ea typeface="Arial" pitchFamily="34" charset="0"/>
                      <a:cs typeface="Arial" pitchFamily="34" charset="0"/>
                    </a:rPr>
                    <a:t>C</a:t>
                  </a:r>
                  <a:endParaRPr kumimoji="0" lang="en-US" b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21" name="Text Box 6"/>
              <p:cNvSpPr txBox="1">
                <a:spLocks noChangeArrowheads="1"/>
              </p:cNvSpPr>
              <p:nvPr/>
            </p:nvSpPr>
            <p:spPr bwMode="auto">
              <a:xfrm>
                <a:off x="971600" y="1196753"/>
                <a:ext cx="1800200" cy="121320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endParaRPr kumimoji="0" lang="en-US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6" name="Group 20"/>
              <p:cNvGrpSpPr/>
              <p:nvPr/>
            </p:nvGrpSpPr>
            <p:grpSpPr>
              <a:xfrm>
                <a:off x="827584" y="2287994"/>
                <a:ext cx="1855620" cy="360040"/>
                <a:chOff x="5292080" y="4365104"/>
                <a:chExt cx="1855620" cy="360040"/>
              </a:xfrm>
            </p:grpSpPr>
            <p:sp>
              <p:nvSpPr>
                <p:cNvPr id="16" name="Rectangle 15"/>
                <p:cNvSpPr/>
                <p:nvPr/>
              </p:nvSpPr>
              <p:spPr>
                <a:xfrm>
                  <a:off x="5724128" y="4365104"/>
                  <a:ext cx="1008112" cy="36004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dirty="0"/>
                    <a:t>Z</a:t>
                  </a:r>
                </a:p>
              </p:txBody>
            </p:sp>
            <p:cxnSp>
              <p:nvCxnSpPr>
                <p:cNvPr id="18" name="Straight Connector 17"/>
                <p:cNvCxnSpPr/>
                <p:nvPr/>
              </p:nvCxnSpPr>
              <p:spPr>
                <a:xfrm flipV="1">
                  <a:off x="5292080" y="4558979"/>
                  <a:ext cx="432048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/>
                <p:cNvCxnSpPr/>
                <p:nvPr/>
              </p:nvCxnSpPr>
              <p:spPr>
                <a:xfrm flipV="1">
                  <a:off x="6715652" y="4536830"/>
                  <a:ext cx="432048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aphicFrame>
          <p:nvGraphicFramePr>
            <p:cNvPr id="221188" name="Object 4"/>
            <p:cNvGraphicFramePr>
              <a:graphicFrameLocks noChangeAspect="1"/>
            </p:cNvGraphicFramePr>
            <p:nvPr/>
          </p:nvGraphicFramePr>
          <p:xfrm>
            <a:off x="938234" y="1526744"/>
            <a:ext cx="1309564" cy="6908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471" name="Equation" r:id="rId4" imgW="672840" imgH="355320" progId="Equation.3">
                    <p:embed/>
                  </p:oleObj>
                </mc:Choice>
                <mc:Fallback>
                  <p:oleObj name="Equation" r:id="rId4" imgW="672840" imgH="35532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8234" y="1526744"/>
                          <a:ext cx="1309564" cy="69089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22213" name="Object 5"/>
          <p:cNvGraphicFramePr>
            <a:graphicFrameLocks noChangeAspect="1"/>
          </p:cNvGraphicFramePr>
          <p:nvPr/>
        </p:nvGraphicFramePr>
        <p:xfrm>
          <a:off x="708545" y="4365600"/>
          <a:ext cx="37782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2" name="Equation" r:id="rId6" imgW="1244520" imgH="355320" progId="Equation.3">
                  <p:embed/>
                </p:oleObj>
              </mc:Choice>
              <mc:Fallback>
                <p:oleObj name="Equation" r:id="rId6" imgW="12445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545" y="4365600"/>
                        <a:ext cx="3778250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2214" name="Object 6"/>
          <p:cNvGraphicFramePr>
            <a:graphicFrameLocks noChangeAspect="1"/>
          </p:cNvGraphicFramePr>
          <p:nvPr/>
        </p:nvGraphicFramePr>
        <p:xfrm>
          <a:off x="5701233" y="4292575"/>
          <a:ext cx="254317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3" name="Equation" r:id="rId8" imgW="838080" imgH="355320" progId="Equation.3">
                  <p:embed/>
                </p:oleObj>
              </mc:Choice>
              <mc:Fallback>
                <p:oleObj name="Equation" r:id="rId8" imgW="83808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1233" y="4292575"/>
                        <a:ext cx="2543175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D69BF20-FA14-8349-9836-50373F22F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708892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12974"/>
          </a:xfrm>
        </p:spPr>
        <p:txBody>
          <a:bodyPr/>
          <a:lstStyle/>
          <a:p>
            <a:r>
              <a:rPr lang="en-GB" dirty="0"/>
              <a:t>Operational Amplifiers</a:t>
            </a:r>
          </a:p>
        </p:txBody>
      </p:sp>
      <p:pic>
        <p:nvPicPr>
          <p:cNvPr id="7" name="Content Placeholder 6" descr="opamp_hanten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556792"/>
            <a:ext cx="4170924" cy="194421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29</a:t>
            </a:fld>
            <a:endParaRPr lang="en-GB"/>
          </a:p>
        </p:txBody>
      </p:sp>
      <p:pic>
        <p:nvPicPr>
          <p:cNvPr id="8" name="Picture 7" descr="opamp_hihanten.png"/>
          <p:cNvPicPr>
            <a:picLocks noChangeAspect="1"/>
          </p:cNvPicPr>
          <p:nvPr/>
        </p:nvPicPr>
        <p:blipFill>
          <a:blip r:embed="rId4" cstate="print"/>
          <a:srcRect b="7386"/>
          <a:stretch>
            <a:fillRect/>
          </a:stretch>
        </p:blipFill>
        <p:spPr>
          <a:xfrm>
            <a:off x="5004048" y="1700808"/>
            <a:ext cx="3180725" cy="2160240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971600" y="4437112"/>
          <a:ext cx="1908212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88" name="Equation" r:id="rId5" imgW="672840" imgH="380880" progId="Equation.3">
                  <p:embed/>
                </p:oleObj>
              </mc:Choice>
              <mc:Fallback>
                <p:oleObj name="Equation" r:id="rId5" imgW="672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4437112"/>
                        <a:ext cx="1908212" cy="10801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1427" name="Object 3"/>
          <p:cNvGraphicFramePr>
            <a:graphicFrameLocks noChangeAspect="1"/>
          </p:cNvGraphicFramePr>
          <p:nvPr/>
        </p:nvGraphicFramePr>
        <p:xfrm>
          <a:off x="5220072" y="4581128"/>
          <a:ext cx="21240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89" name="Equation" r:id="rId7" imgW="749160" imgH="380880" progId="Equation.3">
                  <p:embed/>
                </p:oleObj>
              </mc:Choice>
              <mc:Fallback>
                <p:oleObj name="Equation" r:id="rId7" imgW="749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4581128"/>
                        <a:ext cx="212407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7937699-ABFE-D741-80D4-F1FD966B6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823421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6632"/>
            <a:ext cx="7772400" cy="1143000"/>
          </a:xfrm>
        </p:spPr>
        <p:txBody>
          <a:bodyPr/>
          <a:lstStyle/>
          <a:p>
            <a:r>
              <a:rPr lang="en-US" sz="3600" dirty="0"/>
              <a:t>Dynamic Systems</a:t>
            </a:r>
            <a:endParaRPr lang="en-US" sz="3600" dirty="0">
              <a:sym typeface="Symbol" pitchFamily="18" charset="2"/>
            </a:endParaRP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467544" y="1168876"/>
            <a:ext cx="8280920" cy="1224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63525" indent="-263525" algn="just">
              <a:buFont typeface="Arial" pitchFamily="34" charset="0"/>
              <a:buChar char="•"/>
            </a:pPr>
            <a:r>
              <a:rPr lang="en-US" sz="2200" dirty="0"/>
              <a:t>A system is said to be dynamic  if its  current output  may depend on  the past history as well as the present values of the input variables. </a:t>
            </a:r>
          </a:p>
          <a:p>
            <a:pPr marL="263525" indent="-263525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200" dirty="0"/>
              <a:t>Mathematically,</a:t>
            </a:r>
          </a:p>
        </p:txBody>
      </p:sp>
      <p:graphicFrame>
        <p:nvGraphicFramePr>
          <p:cNvPr id="176128" name="Object 0"/>
          <p:cNvGraphicFramePr>
            <a:graphicFrameLocks noChangeAspect="1"/>
          </p:cNvGraphicFramePr>
          <p:nvPr/>
        </p:nvGraphicFramePr>
        <p:xfrm>
          <a:off x="3203848" y="2708920"/>
          <a:ext cx="3390139" cy="9456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2" name="Equation" r:id="rId3" imgW="1244520" imgH="393480" progId="Equation.3">
                  <p:embed/>
                </p:oleObj>
              </mc:Choice>
              <mc:Fallback>
                <p:oleObj name="Equation" r:id="rId3" imgW="124452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2708920"/>
                        <a:ext cx="3390139" cy="9456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611560" y="3789040"/>
            <a:ext cx="7772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200" b="1" u="sng" dirty="0"/>
              <a:t>Example</a:t>
            </a:r>
            <a:r>
              <a:rPr lang="en-US" sz="2200" dirty="0"/>
              <a:t>: A moving mass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6228184" y="4077072"/>
            <a:ext cx="2181225" cy="1571625"/>
            <a:chOff x="4092" y="2688"/>
            <a:chExt cx="1374" cy="990"/>
          </a:xfrm>
        </p:grpSpPr>
        <p:sp>
          <p:nvSpPr>
            <p:cNvPr id="60424" name="Rectangle 8"/>
            <p:cNvSpPr>
              <a:spLocks noChangeArrowheads="1"/>
            </p:cNvSpPr>
            <p:nvPr/>
          </p:nvSpPr>
          <p:spPr bwMode="auto">
            <a:xfrm>
              <a:off x="4518" y="3054"/>
              <a:ext cx="756" cy="52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0426" name="Oval 10"/>
            <p:cNvSpPr>
              <a:spLocks noChangeArrowheads="1"/>
            </p:cNvSpPr>
            <p:nvPr/>
          </p:nvSpPr>
          <p:spPr bwMode="auto">
            <a:xfrm>
              <a:off x="4620" y="3588"/>
              <a:ext cx="84" cy="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0427" name="Oval 11"/>
            <p:cNvSpPr>
              <a:spLocks noChangeArrowheads="1"/>
            </p:cNvSpPr>
            <p:nvPr/>
          </p:nvSpPr>
          <p:spPr bwMode="auto">
            <a:xfrm>
              <a:off x="5130" y="3588"/>
              <a:ext cx="84" cy="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0428" name="Line 12"/>
            <p:cNvSpPr>
              <a:spLocks noChangeShapeType="1"/>
            </p:cNvSpPr>
            <p:nvPr/>
          </p:nvSpPr>
          <p:spPr bwMode="auto">
            <a:xfrm>
              <a:off x="4272" y="3678"/>
              <a:ext cx="11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0429" name="Text Box 13"/>
            <p:cNvSpPr txBox="1">
              <a:spLocks noChangeArrowheads="1"/>
            </p:cNvSpPr>
            <p:nvPr/>
          </p:nvSpPr>
          <p:spPr bwMode="auto">
            <a:xfrm>
              <a:off x="4704" y="3162"/>
              <a:ext cx="4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M</a:t>
              </a:r>
            </a:p>
          </p:txBody>
        </p:sp>
        <p:sp>
          <p:nvSpPr>
            <p:cNvPr id="60431" name="Freeform 15"/>
            <p:cNvSpPr>
              <a:spLocks/>
            </p:cNvSpPr>
            <p:nvPr/>
          </p:nvSpPr>
          <p:spPr bwMode="auto">
            <a:xfrm>
              <a:off x="4806" y="2868"/>
              <a:ext cx="282" cy="180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0" y="6"/>
                </a:cxn>
                <a:cxn ang="0">
                  <a:pos x="174" y="0"/>
                </a:cxn>
              </a:cxnLst>
              <a:rect l="0" t="0" r="r" b="b"/>
              <a:pathLst>
                <a:path w="174" h="156">
                  <a:moveTo>
                    <a:pt x="0" y="156"/>
                  </a:moveTo>
                  <a:lnTo>
                    <a:pt x="0" y="6"/>
                  </a:lnTo>
                  <a:lnTo>
                    <a:pt x="174" y="0"/>
                  </a:ln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0432" name="Text Box 16"/>
            <p:cNvSpPr txBox="1">
              <a:spLocks noChangeArrowheads="1"/>
            </p:cNvSpPr>
            <p:nvPr/>
          </p:nvSpPr>
          <p:spPr bwMode="auto">
            <a:xfrm>
              <a:off x="5136" y="2688"/>
              <a:ext cx="2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y</a:t>
              </a:r>
            </a:p>
          </p:txBody>
        </p:sp>
        <p:sp>
          <p:nvSpPr>
            <p:cNvPr id="60433" name="Line 17"/>
            <p:cNvSpPr>
              <a:spLocks noChangeShapeType="1"/>
            </p:cNvSpPr>
            <p:nvPr/>
          </p:nvSpPr>
          <p:spPr bwMode="auto">
            <a:xfrm>
              <a:off x="4146" y="3324"/>
              <a:ext cx="360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0434" name="Text Box 18"/>
            <p:cNvSpPr txBox="1">
              <a:spLocks noChangeArrowheads="1"/>
            </p:cNvSpPr>
            <p:nvPr/>
          </p:nvSpPr>
          <p:spPr bwMode="auto">
            <a:xfrm>
              <a:off x="4092" y="2922"/>
              <a:ext cx="25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accent2"/>
                  </a:solidFill>
                </a:rPr>
                <a:t>u</a:t>
              </a:r>
            </a:p>
          </p:txBody>
        </p:sp>
      </p:grpSp>
      <p:sp>
        <p:nvSpPr>
          <p:cNvPr id="60435" name="Text Box 19"/>
          <p:cNvSpPr txBox="1">
            <a:spLocks noChangeArrowheads="1"/>
          </p:cNvSpPr>
          <p:nvPr/>
        </p:nvSpPr>
        <p:spPr bwMode="auto">
          <a:xfrm>
            <a:off x="752475" y="4914900"/>
            <a:ext cx="526732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u="sng" dirty="0"/>
              <a:t>Model</a:t>
            </a:r>
            <a:r>
              <a:rPr lang="en-US" sz="2200" dirty="0"/>
              <a:t>: Force=Mass x Acceleration</a:t>
            </a:r>
          </a:p>
        </p:txBody>
      </p:sp>
      <p:graphicFrame>
        <p:nvGraphicFramePr>
          <p:cNvPr id="176129" name="Object 1"/>
          <p:cNvGraphicFramePr>
            <a:graphicFrameLocks noChangeAspect="1"/>
          </p:cNvGraphicFramePr>
          <p:nvPr/>
        </p:nvGraphicFramePr>
        <p:xfrm>
          <a:off x="2725738" y="5592763"/>
          <a:ext cx="1567072" cy="500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3" name="Equation" r:id="rId5" imgW="419040" imgH="177480" progId="Equation.3">
                  <p:embed/>
                </p:oleObj>
              </mc:Choice>
              <mc:Fallback>
                <p:oleObj name="Equation" r:id="rId5" imgW="41904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5738" y="5592763"/>
                        <a:ext cx="1567072" cy="5005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27436A-2FA0-8845-9513-5EE6EA60A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995FA2-BF38-2046-B398-C76B58806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en-GB" dirty="0"/>
              <a:t>Find out the transfer function of the following circuit.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30</a:t>
            </a:fld>
            <a:endParaRPr lang="en-GB"/>
          </a:p>
        </p:txBody>
      </p:sp>
      <p:pic>
        <p:nvPicPr>
          <p:cNvPr id="5" name="Picture 4" descr="Low_Pass_Filter_w.OpAmp_BFA354EC-B1A4-86F4-57A02F83784B873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2420888"/>
            <a:ext cx="4232908" cy="2934816"/>
          </a:xfrm>
          <a:prstGeom prst="rect">
            <a:avLst/>
          </a:prstGeom>
        </p:spPr>
      </p:pic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755576" y="5157192"/>
          <a:ext cx="19081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5" name="Equation" r:id="rId4" imgW="672840" imgH="380880" progId="Equation.3">
                  <p:embed/>
                </p:oleObj>
              </mc:Choice>
              <mc:Fallback>
                <p:oleObj name="Equation" r:id="rId4" imgW="6728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157192"/>
                        <a:ext cx="190817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C30148-7E99-BE4B-87D3-33C682195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40843872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en-GB" dirty="0"/>
              <a:t>Find out the transfer function of the following circuit.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31</a:t>
            </a:fld>
            <a:endParaRPr lang="en-GB"/>
          </a:p>
        </p:txBody>
      </p:sp>
      <p:grpSp>
        <p:nvGrpSpPr>
          <p:cNvPr id="11" name="Group 10"/>
          <p:cNvGrpSpPr/>
          <p:nvPr/>
        </p:nvGrpSpPr>
        <p:grpSpPr>
          <a:xfrm>
            <a:off x="827584" y="2708920"/>
            <a:ext cx="7244413" cy="3098836"/>
            <a:chOff x="1259632" y="2708920"/>
            <a:chExt cx="7244413" cy="3098836"/>
          </a:xfrm>
        </p:grpSpPr>
        <p:pic>
          <p:nvPicPr>
            <p:cNvPr id="5" name="Picture 4" descr="Low_Pass_Filter_w.OpAmp_BFA354EC-B1A4-86F4-57A02F83784B873A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59632" y="2708920"/>
              <a:ext cx="4232908" cy="2934816"/>
            </a:xfrm>
            <a:prstGeom prst="rect">
              <a:avLst/>
            </a:prstGeom>
          </p:spPr>
        </p:pic>
        <p:pic>
          <p:nvPicPr>
            <p:cNvPr id="6" name="Picture 5" descr="300px-Op-Amp_Inverting_Amplifier.svg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15261" y="3714299"/>
              <a:ext cx="3588784" cy="2093457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076056" y="4348516"/>
              <a:ext cx="50405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i="1" dirty="0" err="1"/>
                <a:t>v</a:t>
              </a:r>
              <a:r>
                <a:rPr lang="en-GB" baseline="-25000" dirty="0" err="1"/>
                <a:t>1</a:t>
              </a:r>
              <a:endParaRPr lang="en-GB" baseline="-250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48910" y="4833061"/>
              <a:ext cx="50405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GB" baseline="-25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860032" y="4506387"/>
              <a:ext cx="28529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GB" baseline="-25000" dirty="0"/>
            </a:p>
          </p:txBody>
        </p:sp>
      </p:grp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33FEE6-9C56-3340-BBCC-A39A3886D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4542680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40966"/>
          </a:xfrm>
        </p:spPr>
        <p:txBody>
          <a:bodyPr/>
          <a:lstStyle/>
          <a:p>
            <a:r>
              <a:rPr lang="en-GB" dirty="0"/>
              <a:t>Example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pPr algn="just"/>
            <a:r>
              <a:rPr lang="en-GB" dirty="0"/>
              <a:t>Find out the transfer function of the following circuit.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32</a:t>
            </a:fld>
            <a:endParaRPr lang="en-GB"/>
          </a:p>
        </p:txBody>
      </p:sp>
      <p:grpSp>
        <p:nvGrpSpPr>
          <p:cNvPr id="22" name="Group 21"/>
          <p:cNvGrpSpPr/>
          <p:nvPr/>
        </p:nvGrpSpPr>
        <p:grpSpPr>
          <a:xfrm>
            <a:off x="1276904" y="3068960"/>
            <a:ext cx="6895496" cy="2769660"/>
            <a:chOff x="395535" y="3573016"/>
            <a:chExt cx="6895496" cy="2769660"/>
          </a:xfrm>
        </p:grpSpPr>
        <p:pic>
          <p:nvPicPr>
            <p:cNvPr id="11" name="Picture 10" descr="opamp20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5535" y="3573016"/>
              <a:ext cx="3821021" cy="208823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3707904" y="4716754"/>
              <a:ext cx="504056" cy="900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GB" baseline="-25000" dirty="0"/>
            </a:p>
            <a:p>
              <a:endParaRPr lang="en-GB" baseline="-25000" dirty="0"/>
            </a:p>
            <a:p>
              <a:endParaRPr lang="en-GB" baseline="-25000" dirty="0"/>
            </a:p>
            <a:p>
              <a:endParaRPr lang="en-GB" baseline="-25000" dirty="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3635896" y="3600726"/>
              <a:ext cx="3655135" cy="2093457"/>
              <a:chOff x="4416862" y="3714299"/>
              <a:chExt cx="3655135" cy="2093457"/>
            </a:xfrm>
          </p:grpSpPr>
          <p:pic>
            <p:nvPicPr>
              <p:cNvPr id="6" name="Picture 5" descr="300px-Op-Amp_Inverting_Amplifier.svg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483213" y="3714299"/>
                <a:ext cx="3588784" cy="2093457"/>
              </a:xfrm>
              <a:prstGeom prst="rect">
                <a:avLst/>
              </a:prstGeom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4644008" y="4348516"/>
                <a:ext cx="504056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i="1" dirty="0" err="1"/>
                  <a:t>v</a:t>
                </a:r>
                <a:r>
                  <a:rPr lang="en-GB" baseline="-25000" dirty="0" err="1"/>
                  <a:t>1</a:t>
                </a:r>
                <a:endParaRPr lang="en-GB" baseline="-25000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416862" y="4833061"/>
                <a:ext cx="504056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en-GB" baseline="-25000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511114" y="4644937"/>
                <a:ext cx="285294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en-GB" baseline="-25000" dirty="0"/>
              </a:p>
            </p:txBody>
          </p:sp>
        </p:grpSp>
        <p:cxnSp>
          <p:nvCxnSpPr>
            <p:cNvPr id="15" name="Straight Connector 14"/>
            <p:cNvCxnSpPr/>
            <p:nvPr/>
          </p:nvCxnSpPr>
          <p:spPr>
            <a:xfrm>
              <a:off x="3702247" y="4675165"/>
              <a:ext cx="36569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023646" y="5644660"/>
              <a:ext cx="0" cy="4320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3849187" y="6079441"/>
              <a:ext cx="3600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3904602" y="6204131"/>
              <a:ext cx="25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973872" y="6342676"/>
              <a:ext cx="108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E53C7-09A5-6348-88FF-1B05F9E2E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35851933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40966"/>
          </a:xfrm>
        </p:spPr>
        <p:txBody>
          <a:bodyPr/>
          <a:lstStyle/>
          <a:p>
            <a:r>
              <a:rPr lang="en-GB" dirty="0"/>
              <a:t>Example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340768"/>
            <a:ext cx="8784976" cy="4525963"/>
          </a:xfrm>
        </p:spPr>
        <p:txBody>
          <a:bodyPr/>
          <a:lstStyle/>
          <a:p>
            <a:pPr algn="just"/>
            <a:r>
              <a:rPr lang="en-GB" dirty="0"/>
              <a:t>Find out the transfer function of the following circuit and draw the pole zero map.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33</a:t>
            </a:fld>
            <a:endParaRPr lang="en-GB"/>
          </a:p>
        </p:txBody>
      </p:sp>
      <p:grpSp>
        <p:nvGrpSpPr>
          <p:cNvPr id="28" name="Group 27"/>
          <p:cNvGrpSpPr/>
          <p:nvPr/>
        </p:nvGrpSpPr>
        <p:grpSpPr>
          <a:xfrm>
            <a:off x="611560" y="2689840"/>
            <a:ext cx="8197296" cy="3115424"/>
            <a:chOff x="683568" y="2204864"/>
            <a:chExt cx="8197296" cy="3115424"/>
          </a:xfrm>
        </p:grpSpPr>
        <p:pic>
          <p:nvPicPr>
            <p:cNvPr id="18" name="Picture 17" descr="lab7fig2.gif"/>
            <p:cNvPicPr>
              <a:picLocks noChangeAspect="1"/>
            </p:cNvPicPr>
            <p:nvPr/>
          </p:nvPicPr>
          <p:blipFill>
            <a:blip r:embed="rId2" cstate="print"/>
            <a:srcRect b="6981"/>
            <a:stretch>
              <a:fillRect/>
            </a:stretch>
          </p:blipFill>
          <p:spPr>
            <a:xfrm>
              <a:off x="683568" y="2204864"/>
              <a:ext cx="4690641" cy="3024336"/>
            </a:xfrm>
            <a:prstGeom prst="rect">
              <a:avLst/>
            </a:prstGeom>
          </p:spPr>
        </p:pic>
        <p:pic>
          <p:nvPicPr>
            <p:cNvPr id="22" name="Picture 21" descr="300px-Op-Amp_Inverting_Amplifier.svg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92080" y="3226831"/>
              <a:ext cx="3588784" cy="2093457"/>
            </a:xfrm>
            <a:prstGeom prst="rect">
              <a:avLst/>
            </a:prstGeom>
          </p:spPr>
        </p:pic>
        <p:sp>
          <p:nvSpPr>
            <p:cNvPr id="23" name="Rectangle 22"/>
            <p:cNvSpPr/>
            <p:nvPr/>
          </p:nvSpPr>
          <p:spPr>
            <a:xfrm>
              <a:off x="4943161" y="4032774"/>
              <a:ext cx="667393" cy="5040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4860032" y="4293096"/>
              <a:ext cx="7920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5934686" y="3772452"/>
              <a:ext cx="67678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i="1" dirty="0" err="1"/>
                <a:t>10k</a:t>
              </a:r>
              <a:r>
                <a:rPr lang="el-GR" i="1" dirty="0"/>
                <a:t>Ω</a:t>
              </a:r>
              <a:endParaRPr lang="en-GB" i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233563" y="3210243"/>
              <a:ext cx="793807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i="1" dirty="0" err="1"/>
                <a:t>100k</a:t>
              </a:r>
              <a:r>
                <a:rPr lang="el-GR" i="1" dirty="0"/>
                <a:t>Ω</a:t>
              </a:r>
              <a:endParaRPr lang="en-GB" i="1" dirty="0"/>
            </a:p>
          </p:txBody>
        </p: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C85B88-7486-7040-A77B-47CFAAC7E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  <p:extLst>
      <p:ext uri="{BB962C8B-B14F-4D97-AF65-F5344CB8AC3E}">
        <p14:creationId xmlns:p14="http://schemas.microsoft.com/office/powerpoint/2010/main" val="3725362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624"/>
            <a:ext cx="8229600" cy="639762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b="1" dirty="0"/>
              <a:t>Ways to Study a System</a:t>
            </a: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13315" name="Oval 2"/>
          <p:cNvSpPr>
            <a:spLocks noChangeArrowheads="1"/>
          </p:cNvSpPr>
          <p:nvPr/>
        </p:nvSpPr>
        <p:spPr bwMode="auto">
          <a:xfrm>
            <a:off x="2699792" y="1012200"/>
            <a:ext cx="1868764" cy="579933"/>
          </a:xfrm>
          <a:prstGeom prst="ellipse">
            <a:avLst/>
          </a:prstGeom>
          <a:solidFill>
            <a:schemeClr val="bg1"/>
          </a:solidFill>
          <a:ln w="9360">
            <a:solidFill>
              <a:schemeClr val="tx1"/>
            </a:solidFill>
            <a:round/>
            <a:headEnd/>
            <a:tailEnd/>
          </a:ln>
        </p:spPr>
        <p:txBody>
          <a:bodyPr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2000" b="1" dirty="0">
                <a:solidFill>
                  <a:srgbClr val="000000"/>
                </a:solidFill>
                <a:latin typeface="Calibri" charset="0"/>
              </a:rPr>
              <a:t>System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3743876" y="1863857"/>
            <a:ext cx="3204388" cy="608567"/>
            <a:chOff x="3743876" y="1863857"/>
            <a:chExt cx="3204388" cy="608567"/>
          </a:xfrm>
          <a:solidFill>
            <a:schemeClr val="bg1"/>
          </a:solidFill>
        </p:grpSpPr>
        <p:sp>
          <p:nvSpPr>
            <p:cNvPr id="13316" name="Rectangle 4"/>
            <p:cNvSpPr>
              <a:spLocks noChangeArrowheads="1"/>
            </p:cNvSpPr>
            <p:nvPr/>
          </p:nvSpPr>
          <p:spPr bwMode="auto">
            <a:xfrm>
              <a:off x="4974574" y="1863857"/>
              <a:ext cx="1973690" cy="608567"/>
            </a:xfrm>
            <a:prstGeom prst="rect">
              <a:avLst/>
            </a:prstGeom>
            <a:grpFill/>
            <a:ln w="936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>
                  <a:solidFill>
                    <a:srgbClr val="000000"/>
                  </a:solidFill>
                  <a:latin typeface="Calibri" charset="0"/>
                </a:rPr>
                <a:t>Experiment with a model of the System</a:t>
              </a:r>
            </a:p>
          </p:txBody>
        </p:sp>
        <p:cxnSp>
          <p:nvCxnSpPr>
            <p:cNvPr id="13322" name="AutoShape 10"/>
            <p:cNvCxnSpPr>
              <a:cxnSpLocks noChangeShapeType="1"/>
            </p:cNvCxnSpPr>
            <p:nvPr/>
          </p:nvCxnSpPr>
          <p:spPr bwMode="auto">
            <a:xfrm>
              <a:off x="3743876" y="1943676"/>
              <a:ext cx="1224000" cy="218945"/>
            </a:xfrm>
            <a:prstGeom prst="bentConnector3">
              <a:avLst>
                <a:gd name="adj1" fmla="val 50000"/>
              </a:avLst>
            </a:prstGeom>
            <a:grpFill/>
            <a:ln w="936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6519814" y="6605087"/>
            <a:ext cx="1782688" cy="20828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 sz="1500"/>
          </a:p>
        </p:txBody>
      </p:sp>
      <p:grpSp>
        <p:nvGrpSpPr>
          <p:cNvPr id="30" name="Group 29"/>
          <p:cNvGrpSpPr/>
          <p:nvPr/>
        </p:nvGrpSpPr>
        <p:grpSpPr>
          <a:xfrm>
            <a:off x="250182" y="1592133"/>
            <a:ext cx="3492664" cy="894359"/>
            <a:chOff x="250182" y="1592133"/>
            <a:chExt cx="3492664" cy="894359"/>
          </a:xfrm>
          <a:solidFill>
            <a:schemeClr val="bg1"/>
          </a:solidFill>
        </p:grpSpPr>
        <p:sp>
          <p:nvSpPr>
            <p:cNvPr id="2" name="Rectangle 3"/>
            <p:cNvSpPr>
              <a:spLocks noChangeArrowheads="1"/>
            </p:cNvSpPr>
            <p:nvPr/>
          </p:nvSpPr>
          <p:spPr bwMode="auto">
            <a:xfrm>
              <a:off x="250182" y="1877925"/>
              <a:ext cx="1973690" cy="608567"/>
            </a:xfrm>
            <a:prstGeom prst="rect">
              <a:avLst/>
            </a:prstGeom>
            <a:grpFill/>
            <a:ln w="936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 dirty="0">
                  <a:solidFill>
                    <a:srgbClr val="000000"/>
                  </a:solidFill>
                  <a:latin typeface="Calibri" charset="0"/>
                </a:rPr>
                <a:t>Experiment with actual System</a:t>
              </a:r>
            </a:p>
          </p:txBody>
        </p:sp>
        <p:cxnSp>
          <p:nvCxnSpPr>
            <p:cNvPr id="13321" name="AutoShape 9"/>
            <p:cNvCxnSpPr>
              <a:cxnSpLocks noChangeShapeType="1"/>
            </p:cNvCxnSpPr>
            <p:nvPr/>
          </p:nvCxnSpPr>
          <p:spPr bwMode="auto">
            <a:xfrm rot="10800000" flipV="1">
              <a:off x="2209804" y="1935865"/>
              <a:ext cx="1533042" cy="226756"/>
            </a:xfrm>
            <a:prstGeom prst="bentConnector3">
              <a:avLst>
                <a:gd name="adj1" fmla="val 50000"/>
              </a:avLst>
            </a:prstGeom>
            <a:grpFill/>
            <a:ln w="936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6" name="Straight Arrow Connector 35"/>
            <p:cNvCxnSpPr>
              <a:stCxn id="13315" idx="4"/>
            </p:cNvCxnSpPr>
            <p:nvPr/>
          </p:nvCxnSpPr>
          <p:spPr>
            <a:xfrm>
              <a:off x="3634174" y="1592133"/>
              <a:ext cx="0" cy="360000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>
            <a:off x="3230646" y="2494525"/>
            <a:ext cx="5517818" cy="692919"/>
            <a:chOff x="3230646" y="2494525"/>
            <a:chExt cx="5517818" cy="692919"/>
          </a:xfrm>
          <a:solidFill>
            <a:schemeClr val="bg1"/>
          </a:solidFill>
        </p:grpSpPr>
        <p:sp>
          <p:nvSpPr>
            <p:cNvPr id="13317" name="Rectangle 5"/>
            <p:cNvSpPr>
              <a:spLocks noChangeArrowheads="1"/>
            </p:cNvSpPr>
            <p:nvPr/>
          </p:nvSpPr>
          <p:spPr bwMode="auto">
            <a:xfrm>
              <a:off x="3230646" y="2752753"/>
              <a:ext cx="1973690" cy="434691"/>
            </a:xfrm>
            <a:prstGeom prst="rect">
              <a:avLst/>
            </a:prstGeom>
            <a:grpFill/>
            <a:ln w="936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 dirty="0">
                  <a:solidFill>
                    <a:srgbClr val="000000"/>
                  </a:solidFill>
                  <a:latin typeface="Calibri" charset="0"/>
                </a:rPr>
                <a:t>Physical Model</a:t>
              </a:r>
            </a:p>
          </p:txBody>
        </p:sp>
        <p:sp>
          <p:nvSpPr>
            <p:cNvPr id="13318" name="Rectangle 6"/>
            <p:cNvSpPr>
              <a:spLocks noChangeArrowheads="1"/>
            </p:cNvSpPr>
            <p:nvPr/>
          </p:nvSpPr>
          <p:spPr bwMode="auto">
            <a:xfrm>
              <a:off x="6774774" y="2696481"/>
              <a:ext cx="1973690" cy="434691"/>
            </a:xfrm>
            <a:prstGeom prst="rect">
              <a:avLst/>
            </a:prstGeom>
            <a:grpFill/>
            <a:ln w="936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 dirty="0">
                  <a:solidFill>
                    <a:srgbClr val="000000"/>
                  </a:solidFill>
                  <a:latin typeface="Calibri" charset="0"/>
                </a:rPr>
                <a:t>Mathematical Model</a:t>
              </a: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5184160" y="2494525"/>
              <a:ext cx="1595123" cy="461852"/>
              <a:chOff x="5041482" y="2104720"/>
              <a:chExt cx="1595123" cy="461852"/>
            </a:xfrm>
            <a:grpFill/>
          </p:grpSpPr>
          <p:grpSp>
            <p:nvGrpSpPr>
              <p:cNvPr id="44" name="Group 43"/>
              <p:cNvGrpSpPr/>
              <p:nvPr/>
            </p:nvGrpSpPr>
            <p:grpSpPr>
              <a:xfrm>
                <a:off x="5041482" y="2350572"/>
                <a:ext cx="1595123" cy="216000"/>
                <a:chOff x="5271574" y="2364640"/>
                <a:chExt cx="1595123" cy="216000"/>
              </a:xfrm>
              <a:grpFill/>
            </p:grpSpPr>
            <p:cxnSp>
              <p:nvCxnSpPr>
                <p:cNvPr id="13323" name="AutoShape 11"/>
                <p:cNvCxnSpPr>
                  <a:cxnSpLocks noChangeShapeType="1"/>
                </p:cNvCxnSpPr>
                <p:nvPr/>
              </p:nvCxnSpPr>
              <p:spPr bwMode="auto">
                <a:xfrm>
                  <a:off x="5911686" y="2369620"/>
                  <a:ext cx="955011" cy="173876"/>
                </a:xfrm>
                <a:prstGeom prst="bentConnector3">
                  <a:avLst>
                    <a:gd name="adj1" fmla="val 50000"/>
                  </a:avLst>
                </a:prstGeom>
                <a:grpFill/>
                <a:ln w="936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13324" name="AutoShape 12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271574" y="2364640"/>
                  <a:ext cx="828000" cy="216000"/>
                </a:xfrm>
                <a:prstGeom prst="bentConnector3">
                  <a:avLst>
                    <a:gd name="adj1" fmla="val 50000"/>
                  </a:avLst>
                </a:prstGeom>
                <a:grpFill/>
                <a:ln w="936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</p:grpSp>
          <p:cxnSp>
            <p:nvCxnSpPr>
              <p:cNvPr id="37" name="Straight Arrow Connector 36"/>
              <p:cNvCxnSpPr/>
              <p:nvPr/>
            </p:nvCxnSpPr>
            <p:spPr>
              <a:xfrm>
                <a:off x="5813210" y="2104720"/>
                <a:ext cx="0" cy="241920"/>
              </a:xfrm>
              <a:prstGeom prst="straightConnector1">
                <a:avLst/>
              </a:prstGeom>
              <a:grpFill/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Group 32"/>
          <p:cNvGrpSpPr/>
          <p:nvPr/>
        </p:nvGrpSpPr>
        <p:grpSpPr>
          <a:xfrm>
            <a:off x="4988642" y="3142597"/>
            <a:ext cx="3569542" cy="1268177"/>
            <a:chOff x="4988642" y="3142597"/>
            <a:chExt cx="3569542" cy="1268177"/>
          </a:xfrm>
          <a:solidFill>
            <a:schemeClr val="bg1"/>
          </a:solidFill>
        </p:grpSpPr>
        <p:sp>
          <p:nvSpPr>
            <p:cNvPr id="13319" name="Rectangle 7"/>
            <p:cNvSpPr>
              <a:spLocks noChangeArrowheads="1"/>
            </p:cNvSpPr>
            <p:nvPr/>
          </p:nvSpPr>
          <p:spPr bwMode="auto">
            <a:xfrm>
              <a:off x="4988642" y="3360289"/>
              <a:ext cx="1901682" cy="464551"/>
            </a:xfrm>
            <a:prstGeom prst="rect">
              <a:avLst/>
            </a:prstGeom>
            <a:grpFill/>
            <a:ln w="936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>
                  <a:solidFill>
                    <a:srgbClr val="000000"/>
                  </a:solidFill>
                  <a:latin typeface="Calibri" charset="0"/>
                </a:rPr>
                <a:t>Analytical Solution </a:t>
              </a:r>
            </a:p>
          </p:txBody>
        </p:sp>
        <p:sp>
          <p:nvSpPr>
            <p:cNvPr id="13320" name="Rectangle 8"/>
            <p:cNvSpPr>
              <a:spLocks noChangeArrowheads="1"/>
            </p:cNvSpPr>
            <p:nvPr/>
          </p:nvSpPr>
          <p:spPr bwMode="auto">
            <a:xfrm>
              <a:off x="6872526" y="4033161"/>
              <a:ext cx="1685658" cy="377613"/>
            </a:xfrm>
            <a:prstGeom prst="rect">
              <a:avLst/>
            </a:prstGeom>
            <a:grpFill/>
            <a:ln w="936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>
                  <a:solidFill>
                    <a:srgbClr val="000000"/>
                  </a:solidFill>
                  <a:latin typeface="Calibri" charset="0"/>
                </a:rPr>
                <a:t>Simulation</a:t>
              </a:r>
            </a:p>
          </p:txBody>
        </p:sp>
        <p:cxnSp>
          <p:nvCxnSpPr>
            <p:cNvPr id="53" name="AutoShape 12"/>
            <p:cNvCxnSpPr>
              <a:cxnSpLocks noChangeShapeType="1"/>
            </p:cNvCxnSpPr>
            <p:nvPr/>
          </p:nvCxnSpPr>
          <p:spPr bwMode="auto">
            <a:xfrm rot="10800000" flipV="1">
              <a:off x="6885650" y="3402517"/>
              <a:ext cx="828000" cy="216000"/>
            </a:xfrm>
            <a:prstGeom prst="bentConnector3">
              <a:avLst>
                <a:gd name="adj1" fmla="val 50000"/>
              </a:avLst>
            </a:prstGeom>
            <a:grpFill/>
            <a:ln w="936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1" name="Straight Arrow Connector 50"/>
            <p:cNvCxnSpPr/>
            <p:nvPr/>
          </p:nvCxnSpPr>
          <p:spPr>
            <a:xfrm>
              <a:off x="7713650" y="3142597"/>
              <a:ext cx="0" cy="864000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1272362" y="4394869"/>
            <a:ext cx="7432230" cy="1224136"/>
            <a:chOff x="1272362" y="4394869"/>
            <a:chExt cx="7432230" cy="1224136"/>
          </a:xfrm>
          <a:solidFill>
            <a:schemeClr val="bg1"/>
          </a:solidFill>
        </p:grpSpPr>
        <p:sp>
          <p:nvSpPr>
            <p:cNvPr id="13328" name="Rectangle 16"/>
            <p:cNvSpPr>
              <a:spLocks noChangeArrowheads="1"/>
            </p:cNvSpPr>
            <p:nvPr/>
          </p:nvSpPr>
          <p:spPr bwMode="auto">
            <a:xfrm>
              <a:off x="1272362" y="5271252"/>
              <a:ext cx="1973690" cy="347753"/>
            </a:xfrm>
            <a:prstGeom prst="rect">
              <a:avLst/>
            </a:prstGeom>
            <a:grpFill/>
            <a:ln w="936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>
                  <a:solidFill>
                    <a:srgbClr val="000000"/>
                  </a:solidFill>
                  <a:latin typeface="Calibri" charset="0"/>
                </a:rPr>
                <a:t>Frequency Domain</a:t>
              </a:r>
            </a:p>
          </p:txBody>
        </p:sp>
        <p:sp>
          <p:nvSpPr>
            <p:cNvPr id="13329" name="Rectangle 17"/>
            <p:cNvSpPr>
              <a:spLocks noChangeArrowheads="1"/>
            </p:cNvSpPr>
            <p:nvPr/>
          </p:nvSpPr>
          <p:spPr bwMode="auto">
            <a:xfrm>
              <a:off x="4109140" y="5258965"/>
              <a:ext cx="1973690" cy="347753"/>
            </a:xfrm>
            <a:prstGeom prst="rect">
              <a:avLst/>
            </a:prstGeom>
            <a:grpFill/>
            <a:ln w="936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>
                  <a:solidFill>
                    <a:srgbClr val="000000"/>
                  </a:solidFill>
                  <a:latin typeface="Calibri" charset="0"/>
                </a:rPr>
                <a:t>Time Domain</a:t>
              </a:r>
            </a:p>
          </p:txBody>
        </p:sp>
        <p:sp>
          <p:nvSpPr>
            <p:cNvPr id="13330" name="Rectangle 18"/>
            <p:cNvSpPr>
              <a:spLocks noChangeArrowheads="1"/>
            </p:cNvSpPr>
            <p:nvPr/>
          </p:nvSpPr>
          <p:spPr bwMode="auto">
            <a:xfrm>
              <a:off x="6730902" y="5258965"/>
              <a:ext cx="1973690" cy="347753"/>
            </a:xfrm>
            <a:prstGeom prst="rect">
              <a:avLst/>
            </a:prstGeom>
            <a:grpFill/>
            <a:ln w="9360">
              <a:solidFill>
                <a:schemeClr val="tx1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 dirty="0">
                  <a:solidFill>
                    <a:srgbClr val="000000"/>
                  </a:solidFill>
                  <a:latin typeface="Calibri" charset="0"/>
                </a:rPr>
                <a:t>Hybrid Domain</a:t>
              </a:r>
            </a:p>
          </p:txBody>
        </p:sp>
        <p:cxnSp>
          <p:nvCxnSpPr>
            <p:cNvPr id="59" name="Straight Arrow Connector 58"/>
            <p:cNvCxnSpPr/>
            <p:nvPr/>
          </p:nvCxnSpPr>
          <p:spPr>
            <a:xfrm>
              <a:off x="7737346" y="4394869"/>
              <a:ext cx="0" cy="864000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H="1">
              <a:off x="2266406" y="4754909"/>
              <a:ext cx="547260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>
              <a:off x="2266406" y="4754909"/>
              <a:ext cx="0" cy="504056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>
              <a:off x="5074718" y="4754909"/>
              <a:ext cx="0" cy="504056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6D1C3B-AD40-3048-A54C-F7974020E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b="1" dirty="0"/>
              <a:t>Model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57200" y="990600"/>
            <a:ext cx="8229600" cy="5135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42900" indent="-341313" algn="just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3200" i="1" dirty="0">
                <a:latin typeface="Times New Roman" pitchFamily="18" charset="0"/>
                <a:cs typeface="Times New Roman" pitchFamily="18" charset="0"/>
              </a:rPr>
              <a:t>model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is a simplified representation or abstraction of reality. </a:t>
            </a:r>
          </a:p>
          <a:p>
            <a:pPr marL="342900" indent="-341313" algn="just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Reality is generally too complex to copy exactly. </a:t>
            </a:r>
          </a:p>
          <a:p>
            <a:pPr marL="342900" indent="-341313" algn="just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Much of the complexity is actually </a:t>
            </a:r>
            <a:r>
              <a:rPr lang="en-US" sz="32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irrelevant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in problem solving.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6C9335-D9D5-A341-A39C-192A74D71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What is Mathematical Model?</a:t>
            </a:r>
          </a:p>
        </p:txBody>
      </p:sp>
      <p:sp>
        <p:nvSpPr>
          <p:cNvPr id="79879" name="Rectangle 2055"/>
          <p:cNvSpPr>
            <a:spLocks noChangeArrowheads="1"/>
          </p:cNvSpPr>
          <p:nvPr/>
        </p:nvSpPr>
        <p:spPr bwMode="auto">
          <a:xfrm>
            <a:off x="539552" y="1556792"/>
            <a:ext cx="78359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2200" dirty="0"/>
              <a:t>A set of mathematical equations (e.g., differential </a:t>
            </a:r>
            <a:r>
              <a:rPr lang="en-US" sz="2200" dirty="0" err="1"/>
              <a:t>eqs</a:t>
            </a:r>
            <a:r>
              <a:rPr lang="en-US" sz="2200" dirty="0"/>
              <a:t>.) that describes the input-output behavior of a system.</a:t>
            </a:r>
          </a:p>
        </p:txBody>
      </p:sp>
      <p:sp>
        <p:nvSpPr>
          <p:cNvPr id="79880" name="Text Box 2056"/>
          <p:cNvSpPr txBox="1">
            <a:spLocks noChangeArrowheads="1"/>
          </p:cNvSpPr>
          <p:nvPr/>
        </p:nvSpPr>
        <p:spPr bwMode="auto">
          <a:xfrm>
            <a:off x="1057275" y="3003550"/>
            <a:ext cx="427672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dirty="0"/>
              <a:t>What is a model  used for?</a:t>
            </a:r>
          </a:p>
        </p:txBody>
      </p:sp>
      <p:sp>
        <p:nvSpPr>
          <p:cNvPr id="79882" name="Text Box 2058"/>
          <p:cNvSpPr txBox="1">
            <a:spLocks noChangeArrowheads="1"/>
          </p:cNvSpPr>
          <p:nvPr/>
        </p:nvSpPr>
        <p:spPr bwMode="auto">
          <a:xfrm>
            <a:off x="1114425" y="3581400"/>
            <a:ext cx="600075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dirty="0"/>
              <a:t>Simulation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dirty="0"/>
              <a:t>Prediction/Forecasting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dirty="0"/>
              <a:t>Prognostics/Diagnostics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dirty="0"/>
              <a:t>Design/Performance Evaluation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dirty="0"/>
              <a:t>Control System Design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778CB06-6120-A342-9542-E183B2614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1E538A-A5F2-F74B-9A50-6E7136D2C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9" grpId="0" autoUpdateAnimBg="0"/>
      <p:bldP spid="79880" grpId="0" autoUpdateAnimBg="0"/>
      <p:bldP spid="7988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Black Box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dirty="0"/>
              <a:t>When only input and output are known.</a:t>
            </a:r>
          </a:p>
          <a:p>
            <a:pPr algn="just"/>
            <a:r>
              <a:rPr lang="en-GB" dirty="0"/>
              <a:t>Internal dynamics are either too complex or unknown.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Easy to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</a:t>
            </a:fld>
            <a:endParaRPr lang="en-GB"/>
          </a:p>
        </p:txBody>
      </p:sp>
      <p:grpSp>
        <p:nvGrpSpPr>
          <p:cNvPr id="11" name="Group 10"/>
          <p:cNvGrpSpPr/>
          <p:nvPr/>
        </p:nvGrpSpPr>
        <p:grpSpPr>
          <a:xfrm>
            <a:off x="1771459" y="3717032"/>
            <a:ext cx="5608853" cy="1080120"/>
            <a:chOff x="1475656" y="3717032"/>
            <a:chExt cx="5608853" cy="1080120"/>
          </a:xfrm>
        </p:grpSpPr>
        <p:grpSp>
          <p:nvGrpSpPr>
            <p:cNvPr id="8" name="Group 7"/>
            <p:cNvGrpSpPr/>
            <p:nvPr/>
          </p:nvGrpSpPr>
          <p:grpSpPr>
            <a:xfrm>
              <a:off x="2195736" y="3717032"/>
              <a:ext cx="3974508" cy="1080120"/>
              <a:chOff x="2195736" y="3861048"/>
              <a:chExt cx="3974508" cy="108012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3347864" y="3861048"/>
                <a:ext cx="1656184" cy="1080120"/>
              </a:xfrm>
              <a:prstGeom prst="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" name="Right Arrow 5"/>
              <p:cNvSpPr/>
              <p:nvPr/>
            </p:nvSpPr>
            <p:spPr>
              <a:xfrm>
                <a:off x="2195736" y="4293096"/>
                <a:ext cx="1152128" cy="216024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Right Arrow 6"/>
              <p:cNvSpPr/>
              <p:nvPr/>
            </p:nvSpPr>
            <p:spPr>
              <a:xfrm>
                <a:off x="5018116" y="4293096"/>
                <a:ext cx="1152128" cy="216024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1475656" y="4077072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Input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28184" y="4077072"/>
              <a:ext cx="856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Output</a:t>
              </a:r>
            </a:p>
          </p:txBody>
        </p:sp>
      </p:grp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C8E1ADD2-9BB5-F34A-B684-0EAA87195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Grey Box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dirty="0"/>
              <a:t>When input and output and some information about the internal dynamics of the system is known.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Easier than white box Modelling.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</a:t>
            </a:fld>
            <a:endParaRPr lang="en-GB"/>
          </a:p>
        </p:txBody>
      </p:sp>
      <p:grpSp>
        <p:nvGrpSpPr>
          <p:cNvPr id="8" name="Group 10"/>
          <p:cNvGrpSpPr/>
          <p:nvPr/>
        </p:nvGrpSpPr>
        <p:grpSpPr>
          <a:xfrm>
            <a:off x="2563547" y="3573016"/>
            <a:ext cx="4107270" cy="1080120"/>
            <a:chOff x="2123728" y="3717032"/>
            <a:chExt cx="4107270" cy="1080120"/>
          </a:xfrm>
        </p:grpSpPr>
        <p:grpSp>
          <p:nvGrpSpPr>
            <p:cNvPr id="11" name="Group 7"/>
            <p:cNvGrpSpPr/>
            <p:nvPr/>
          </p:nvGrpSpPr>
          <p:grpSpPr>
            <a:xfrm>
              <a:off x="2195736" y="3717032"/>
              <a:ext cx="3974508" cy="1080120"/>
              <a:chOff x="2195736" y="3861048"/>
              <a:chExt cx="3974508" cy="108012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3347864" y="3861048"/>
                <a:ext cx="1656184" cy="1080120"/>
              </a:xfrm>
              <a:prstGeom prst="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" name="Right Arrow 5"/>
              <p:cNvSpPr/>
              <p:nvPr/>
            </p:nvSpPr>
            <p:spPr>
              <a:xfrm>
                <a:off x="2195736" y="4293096"/>
                <a:ext cx="1152128" cy="216024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Right Arrow 6"/>
              <p:cNvSpPr/>
              <p:nvPr/>
            </p:nvSpPr>
            <p:spPr>
              <a:xfrm>
                <a:off x="5018116" y="4293096"/>
                <a:ext cx="1152128" cy="216024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2123728" y="3717032"/>
              <a:ext cx="5245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/>
                <a:t>u(t)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724128" y="3717032"/>
              <a:ext cx="5068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/>
                <a:t>y(t)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211960" y="3933056"/>
            <a:ext cx="952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y[u(t), t]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8C6E454C-6161-C742-8EE3-470A7EB3A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White Box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dirty="0"/>
              <a:t>When input and output and internal dynamics of the system is known.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algn="just"/>
            <a:r>
              <a:rPr lang="en-GB" dirty="0"/>
              <a:t>One should know have complete knowledge of the system to derive a white box model.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9</a:t>
            </a:fld>
            <a:endParaRPr lang="en-GB"/>
          </a:p>
        </p:txBody>
      </p:sp>
      <p:grpSp>
        <p:nvGrpSpPr>
          <p:cNvPr id="14" name="Group 13"/>
          <p:cNvGrpSpPr/>
          <p:nvPr/>
        </p:nvGrpSpPr>
        <p:grpSpPr>
          <a:xfrm>
            <a:off x="1115616" y="3356992"/>
            <a:ext cx="6950252" cy="1080120"/>
            <a:chOff x="1115616" y="3501008"/>
            <a:chExt cx="6950252" cy="1080120"/>
          </a:xfrm>
        </p:grpSpPr>
        <p:grpSp>
          <p:nvGrpSpPr>
            <p:cNvPr id="8" name="Group 10"/>
            <p:cNvGrpSpPr/>
            <p:nvPr/>
          </p:nvGrpSpPr>
          <p:grpSpPr>
            <a:xfrm>
              <a:off x="1115616" y="3501008"/>
              <a:ext cx="6950252" cy="1080120"/>
              <a:chOff x="1599159" y="3717032"/>
              <a:chExt cx="5138709" cy="1080120"/>
            </a:xfrm>
          </p:grpSpPr>
          <p:grpSp>
            <p:nvGrpSpPr>
              <p:cNvPr id="11" name="Group 7"/>
              <p:cNvGrpSpPr/>
              <p:nvPr/>
            </p:nvGrpSpPr>
            <p:grpSpPr>
              <a:xfrm>
                <a:off x="2195736" y="3717032"/>
                <a:ext cx="3974508" cy="1080120"/>
                <a:chOff x="2195736" y="3861048"/>
                <a:chExt cx="3974508" cy="108012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3347864" y="3861048"/>
                  <a:ext cx="1656184" cy="1080120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" name="Right Arrow 5"/>
                <p:cNvSpPr/>
                <p:nvPr/>
              </p:nvSpPr>
              <p:spPr>
                <a:xfrm>
                  <a:off x="2195736" y="4293096"/>
                  <a:ext cx="1152128" cy="216024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" name="Right Arrow 6"/>
                <p:cNvSpPr/>
                <p:nvPr/>
              </p:nvSpPr>
              <p:spPr>
                <a:xfrm>
                  <a:off x="5018116" y="4293096"/>
                  <a:ext cx="1152128" cy="216024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9" name="TextBox 8"/>
              <p:cNvSpPr txBox="1"/>
              <p:nvPr/>
            </p:nvSpPr>
            <p:spPr>
              <a:xfrm>
                <a:off x="1599159" y="4077072"/>
                <a:ext cx="5245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i="1" dirty="0"/>
                  <a:t>u(t)</a:t>
                </a: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230998" y="4077072"/>
                <a:ext cx="5068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i="1" dirty="0"/>
                  <a:t>y(t)</a:t>
                </a:r>
              </a:p>
            </p:txBody>
          </p:sp>
        </p:grpSp>
        <p:graphicFrame>
          <p:nvGraphicFramePr>
            <p:cNvPr id="13" name="Object 12"/>
            <p:cNvGraphicFramePr>
              <a:graphicFrameLocks noChangeAspect="1"/>
            </p:cNvGraphicFramePr>
            <p:nvPr/>
          </p:nvGraphicFramePr>
          <p:xfrm>
            <a:off x="3553303" y="3717032"/>
            <a:ext cx="2109851" cy="6288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151" name="Equation" r:id="rId3" imgW="1320480" imgH="393480" progId="Equation.3">
                    <p:embed/>
                  </p:oleObj>
                </mc:Choice>
                <mc:Fallback>
                  <p:oleObj name="Equation" r:id="rId3" imgW="1320480" imgH="39348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53303" y="3717032"/>
                          <a:ext cx="2109851" cy="62889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C9653E90-58F5-6D4C-926C-2B3548468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Control Engineering 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2992</TotalTime>
  <Words>1003</Words>
  <Application>Microsoft Macintosh PowerPoint</Application>
  <PresentationFormat>On-screen Show (4:3)</PresentationFormat>
  <Paragraphs>277</Paragraphs>
  <Slides>33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Book Antiqua</vt:lpstr>
      <vt:lpstr>Calibri</vt:lpstr>
      <vt:lpstr>Symbol</vt:lpstr>
      <vt:lpstr>Times New Roman</vt:lpstr>
      <vt:lpstr>Office Theme</vt:lpstr>
      <vt:lpstr>Equation</vt:lpstr>
      <vt:lpstr>Control Engineering I</vt:lpstr>
      <vt:lpstr>Types of Systems</vt:lpstr>
      <vt:lpstr>Dynamic Systems</vt:lpstr>
      <vt:lpstr>Ways to Study a System</vt:lpstr>
      <vt:lpstr>Model</vt:lpstr>
      <vt:lpstr>What is Mathematical Model?</vt:lpstr>
      <vt:lpstr>Black Box Model</vt:lpstr>
      <vt:lpstr>Grey Box Model</vt:lpstr>
      <vt:lpstr>White Box Model</vt:lpstr>
      <vt:lpstr>PowerPoint Presentation</vt:lpstr>
      <vt:lpstr>PowerPoint Presentation</vt:lpstr>
      <vt:lpstr>PowerPoint Presentation</vt:lpstr>
      <vt:lpstr>V-I and I-V relations</vt:lpstr>
      <vt:lpstr>Example 1</vt:lpstr>
      <vt:lpstr>Example 1</vt:lpstr>
      <vt:lpstr>Example 1</vt:lpstr>
      <vt:lpstr>Example 1</vt:lpstr>
      <vt:lpstr>Example 2</vt:lpstr>
      <vt:lpstr>Example 3</vt:lpstr>
      <vt:lpstr>Example 3</vt:lpstr>
      <vt:lpstr>Transform Impedance (Resistor)</vt:lpstr>
      <vt:lpstr>Transform Impedance (Inductor)</vt:lpstr>
      <vt:lpstr>Transform Impedance (Capacitor)</vt:lpstr>
      <vt:lpstr>Equivalent Transform Impedance (Series)</vt:lpstr>
      <vt:lpstr>Equivalent Transform Impedance (Parallel)</vt:lpstr>
      <vt:lpstr>Equivalent Transform Impedance</vt:lpstr>
      <vt:lpstr>Back to Example 3</vt:lpstr>
      <vt:lpstr>Example 3</vt:lpstr>
      <vt:lpstr>Operational Amplifiers</vt:lpstr>
      <vt:lpstr>Example 4</vt:lpstr>
      <vt:lpstr>Example 5</vt:lpstr>
      <vt:lpstr>Example 6</vt:lpstr>
      <vt:lpstr>Example 7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Imtiaz Hussain</dc:creator>
  <cp:lastModifiedBy>Zeyad Al-Obaidi</cp:lastModifiedBy>
  <cp:revision>659</cp:revision>
  <dcterms:created xsi:type="dcterms:W3CDTF">2012-07-01T09:15:58Z</dcterms:created>
  <dcterms:modified xsi:type="dcterms:W3CDTF">2019-10-21T06:54:55Z</dcterms:modified>
</cp:coreProperties>
</file>