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320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/>
    <p:restoredTop sz="89896" autoAdjust="0"/>
  </p:normalViewPr>
  <p:slideViewPr>
    <p:cSldViewPr>
      <p:cViewPr varScale="1">
        <p:scale>
          <a:sx n="56" d="100"/>
          <a:sy n="56" d="100"/>
        </p:scale>
        <p:origin x="12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BD7AF4-E9E9-794A-8C4C-B445DA8108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F2731C-A08D-0044-BE35-9A8E1CE1FBE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CADECF9-C1EF-0841-A94A-EE9A10C0A3ED}" type="datetimeFigureOut">
              <a:rPr lang="en-US"/>
              <a:pPr>
                <a:defRPr/>
              </a:pPr>
              <a:t>10/21/19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83CBB8-296D-834B-A4D7-2927E20203D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44FB81B-5774-1745-AA68-B69307EEC8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EC112A-95DC-144E-868E-4F189C828C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C3C3-155C-5E47-86D1-6F841DA45E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657B48D-2E35-3E4D-8B71-D8CBCF9793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Slide Image Placeholder 1">
            <a:extLst>
              <a:ext uri="{FF2B5EF4-FFF2-40B4-BE49-F238E27FC236}">
                <a16:creationId xmlns:a16="http://schemas.microsoft.com/office/drawing/2014/main" id="{89607D19-064F-1847-9620-68371E11BEE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6" name="Notes Placeholder 2">
            <a:extLst>
              <a:ext uri="{FF2B5EF4-FFF2-40B4-BE49-F238E27FC236}">
                <a16:creationId xmlns:a16="http://schemas.microsoft.com/office/drawing/2014/main" id="{0A12943A-77A6-204C-A58C-C0C40C48B2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Schaum’s series- solved problems- Pg#163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Nise-5</a:t>
            </a:r>
            <a:r>
              <a:rPr lang="en-US" altLang="en-US" baseline="30000"/>
              <a:t>th</a:t>
            </a:r>
            <a:r>
              <a:rPr lang="en-US" altLang="en-US"/>
              <a:t> edition- problems- pg# 242</a:t>
            </a:r>
          </a:p>
        </p:txBody>
      </p:sp>
      <p:sp>
        <p:nvSpPr>
          <p:cNvPr id="93187" name="Slide Number Placeholder 3">
            <a:extLst>
              <a:ext uri="{FF2B5EF4-FFF2-40B4-BE49-F238E27FC236}">
                <a16:creationId xmlns:a16="http://schemas.microsoft.com/office/drawing/2014/main" id="{AAB1294B-7370-594F-A5AA-07AC6D9094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44F0FF7-3BC5-2642-A47D-78614A9E8D3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28E619-F657-F749-8450-1791C611A11A}"/>
              </a:ext>
            </a:extLst>
          </p:cNvPr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FBCB2A5-B814-2A48-BF00-A6169D595228}"/>
              </a:ext>
            </a:extLst>
          </p:cNvPr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45D47C-00A1-3946-A1AB-409B3C5DC683}"/>
              </a:ext>
            </a:extLst>
          </p:cNvPr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7C73C0-BC8E-3F49-94C8-7C1DB60C5BA4}"/>
              </a:ext>
            </a:extLst>
          </p:cNvPr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F39F01-C0BC-864A-8FC0-78E5A501690C}"/>
              </a:ext>
            </a:extLst>
          </p:cNvPr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10">
            <a:extLst>
              <a:ext uri="{FF2B5EF4-FFF2-40B4-BE49-F238E27FC236}">
                <a16:creationId xmlns:a16="http://schemas.microsoft.com/office/drawing/2014/main" id="{D690F79F-6355-8749-ACB6-93994FA2DE1A}"/>
              </a:ext>
            </a:extLst>
          </p:cNvPr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11">
            <a:extLst>
              <a:ext uri="{FF2B5EF4-FFF2-40B4-BE49-F238E27FC236}">
                <a16:creationId xmlns:a16="http://schemas.microsoft.com/office/drawing/2014/main" id="{91C45632-BC71-4443-8E9D-E0D9A8A8EF7C}"/>
              </a:ext>
            </a:extLst>
          </p:cNvPr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71CC71-3DFA-364A-8722-11BCA2A70BA8}"/>
              </a:ext>
            </a:extLst>
          </p:cNvPr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E9A09A-5330-B940-A9D9-883AD01D46E4}"/>
              </a:ext>
            </a:extLst>
          </p:cNvPr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B9E97FE-DA1A-2A48-8DE8-DCA051606052}"/>
              </a:ext>
            </a:extLst>
          </p:cNvPr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F65625-7E72-034D-A6B1-0377CDBB1235}"/>
              </a:ext>
            </a:extLst>
          </p:cNvPr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Date Placeholder 27">
            <a:extLst>
              <a:ext uri="{FF2B5EF4-FFF2-40B4-BE49-F238E27FC236}">
                <a16:creationId xmlns:a16="http://schemas.microsoft.com/office/drawing/2014/main" id="{29CB51D4-25BA-524E-879F-CEE8A9B1B1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85B4A-3A39-9F41-94D6-1C0C736D1EA1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18" name="Footer Placeholder 16">
            <a:extLst>
              <a:ext uri="{FF2B5EF4-FFF2-40B4-BE49-F238E27FC236}">
                <a16:creationId xmlns:a16="http://schemas.microsoft.com/office/drawing/2014/main" id="{FA787F8F-0D24-7741-BF20-65B489D9A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19" name="Slide Number Placeholder 28">
            <a:extLst>
              <a:ext uri="{FF2B5EF4-FFF2-40B4-BE49-F238E27FC236}">
                <a16:creationId xmlns:a16="http://schemas.microsoft.com/office/drawing/2014/main" id="{141F4F5C-457C-4D46-A1C6-6AC721AAF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66BC6D6-D670-6044-965F-95205D8312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09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99413D78-582C-F54D-9840-D64399B03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3FAC0-F18E-C64E-9DD2-4CB0725FAE7D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D946B3EB-BD5E-5840-9B95-33033AE55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46F4BD70-875F-B84B-94E4-354E4414A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2F4EB-E51F-F64B-BCBE-939452FA6C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7543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4DDE8C00-ACCC-944A-8EC0-85DE24D0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7B433-09D1-9F40-82EE-7A63B175F57A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5238217-558B-4A4D-B4AA-79390F1DD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C45BA057-D15B-9A45-8DFE-5CE43C929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7082-D619-AA4D-A364-B8B1DA551A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58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BABB68D0-C370-F541-BF3B-E11179306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F3FF4-FAE8-5342-8966-D8270BE49713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1524439E-073B-944D-92AD-7363C6F4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E70A889C-66C1-504A-BE41-AC51DFAFA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B1AB9-99C6-2A4A-9EFB-644C5C539C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467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6B5C20C4-8015-594C-8F18-4781D971D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8C183-6037-E54D-BCE3-F91481A73552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8984ACC-B170-984E-A4F3-26C15ADEC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70EC66AB-514A-4C4F-A870-E77BF1CEE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4FBD7-7CD3-3F45-8254-D1A3FAD6B8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742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858F0769-317B-084C-BDD7-8B4A0E534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ED5D3-136E-1944-9E11-F65E765B3358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D10EEB6-6E55-8748-B250-AC47517EA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C64B3E36-F13A-284D-B1B1-65354E58D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E10D3-AE36-D949-A885-70AEC48A4D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542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5">
            <a:extLst>
              <a:ext uri="{FF2B5EF4-FFF2-40B4-BE49-F238E27FC236}">
                <a16:creationId xmlns:a16="http://schemas.microsoft.com/office/drawing/2014/main" id="{B01DFE0F-D3E7-6940-B82D-CE59C42FC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19126D9-A913-4340-935C-94057ADE39D0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8" name="Slide Number Placeholder 26">
            <a:extLst>
              <a:ext uri="{FF2B5EF4-FFF2-40B4-BE49-F238E27FC236}">
                <a16:creationId xmlns:a16="http://schemas.microsoft.com/office/drawing/2014/main" id="{5706DE77-BF05-FF40-994F-A0793110EB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634D-A1B4-1E4B-BF68-4290291EB6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27">
            <a:extLst>
              <a:ext uri="{FF2B5EF4-FFF2-40B4-BE49-F238E27FC236}">
                <a16:creationId xmlns:a16="http://schemas.microsoft.com/office/drawing/2014/main" id="{F0178013-10C3-F643-9C8A-3D4D06D0768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</p:spTree>
    <p:extLst>
      <p:ext uri="{BB962C8B-B14F-4D97-AF65-F5344CB8AC3E}">
        <p14:creationId xmlns:p14="http://schemas.microsoft.com/office/powerpoint/2010/main" val="102894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D590-FE6E-2C45-9626-460393F2BC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113BC-AD44-0F41-A651-7E543FC26A84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DE159-D90C-814E-90E4-87703810E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3DC54-19CC-3C48-9315-47C205B0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23079-A6CA-DC45-9E5F-0C46ED1461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74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0F89F162-83EC-A94F-AE86-A2F4FFD2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09570-F374-DB4A-823B-10A58868872A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9CA823-E349-2E41-A802-6A97A1FFD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id="{98D203B6-86A4-3F4E-A6B8-91FB70F99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F69CE-309C-4546-AB7D-C943C6ECFD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927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93E76862-DF07-F64D-9E9B-E40862C92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8128A-2529-574B-871F-63CA29896FD0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427A4A7-CEE2-2F4D-A2F6-2D90F2781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A1B42558-8724-D946-A68E-E7FFB2B1F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2DE9A-B399-E844-A096-9205913769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944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259443B6-E263-C446-8D52-F9881C6AA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F7760-E58E-814D-BE55-223B83DB5155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74E5F84-B54F-CF40-B388-22E18F56A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81F8589F-021C-0441-A434-5C07112EB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8D7F9-7055-674A-B5EE-1C4C841A47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176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4FAFB"/>
            </a:gs>
            <a:gs pos="74001">
              <a:srgbClr val="9ED2DF"/>
            </a:gs>
            <a:gs pos="83000">
              <a:srgbClr val="9ED2DF"/>
            </a:gs>
            <a:gs pos="100000">
              <a:srgbClr val="BFE1E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127E88A1-2EB0-FA4F-AEC6-7A2A3DBB3B40}"/>
              </a:ext>
            </a:extLst>
          </p:cNvPr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61A9D3-12C9-3044-ABC8-91DB2513E46F}"/>
              </a:ext>
            </a:extLst>
          </p:cNvPr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D6A593-E492-6441-A429-7461E8580D14}"/>
              </a:ext>
            </a:extLst>
          </p:cNvPr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30BD25A-09D2-6D4B-B8DD-D546CB12F3EA}"/>
              </a:ext>
            </a:extLst>
          </p:cNvPr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4D3EFFC-9247-984C-91DD-AE86823BDDAA}"/>
              </a:ext>
            </a:extLst>
          </p:cNvPr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>
            <a:extLst>
              <a:ext uri="{FF2B5EF4-FFF2-40B4-BE49-F238E27FC236}">
                <a16:creationId xmlns:a16="http://schemas.microsoft.com/office/drawing/2014/main" id="{72D3A68F-E9C5-2F4D-8A37-5D5A18756FB9}"/>
              </a:ext>
            </a:extLst>
          </p:cNvPr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>
            <a:extLst>
              <a:ext uri="{FF2B5EF4-FFF2-40B4-BE49-F238E27FC236}">
                <a16:creationId xmlns:a16="http://schemas.microsoft.com/office/drawing/2014/main" id="{7991AC52-3C53-584B-B769-3BDB358C0E50}"/>
              </a:ext>
            </a:extLst>
          </p:cNvPr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DAFDE93-09BA-5247-BC3F-4B4DE8EF335B}"/>
              </a:ext>
            </a:extLst>
          </p:cNvPr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360AD6A-8E4F-DB4D-AF9B-97FFD9BE8A56}"/>
              </a:ext>
            </a:extLst>
          </p:cNvPr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213BC0-FE52-094C-85DC-09365ADCD3E5}"/>
              </a:ext>
            </a:extLst>
          </p:cNvPr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A54650A-DA0A-0F4A-A169-02ED526B703C}"/>
              </a:ext>
            </a:extLst>
          </p:cNvPr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DE41B49-39F2-7C48-8154-6E3886A1E147}"/>
              </a:ext>
            </a:extLst>
          </p:cNvPr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E72F24D-56DB-DA43-8EDC-A6F45D9DB3B3}"/>
              </a:ext>
            </a:extLst>
          </p:cNvPr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itle Placeholder 21">
            <a:extLst>
              <a:ext uri="{FF2B5EF4-FFF2-40B4-BE49-F238E27FC236}">
                <a16:creationId xmlns:a16="http://schemas.microsoft.com/office/drawing/2014/main" id="{0A8154BF-893C-B840-B3B9-93AED539D12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40" name="Text Placeholder 12">
            <a:extLst>
              <a:ext uri="{FF2B5EF4-FFF2-40B4-BE49-F238E27FC236}">
                <a16:creationId xmlns:a16="http://schemas.microsoft.com/office/drawing/2014/main" id="{B5E30E77-1F59-8042-9276-71A342688B6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10508E4-1B5F-0F45-8E45-0A56A0960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16CEFC-AAC0-B04D-8FCF-FF1C65DDE325}" type="datetime1">
              <a:rPr lang="en-GB"/>
              <a:pPr>
                <a:defRPr/>
              </a:pPr>
              <a:t>21/10/2019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CD56EE-50A6-7542-A952-22B9008E55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Control Engineering I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41BFBB4A-4FE8-B94D-8B64-5EF2B0017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FFFFFF"/>
                </a:solidFill>
                <a:latin typeface="Georgia" panose="02040502050405020303" pitchFamily="18" charset="0"/>
              </a:defRPr>
            </a:lvl1pPr>
          </a:lstStyle>
          <a:p>
            <a:pPr>
              <a:defRPr/>
            </a:pPr>
            <a:fld id="{2B0A5625-F940-9547-88C3-B8765FC8EC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anose="02040502050405020303" pitchFamily="18" charset="0"/>
        <a:buChar char="▫"/>
        <a:defRPr sz="2000" kern="1200">
          <a:solidFill>
            <a:srgbClr val="C32D2E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3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>
            <a:extLst>
              <a:ext uri="{FF2B5EF4-FFF2-40B4-BE49-F238E27FC236}">
                <a16:creationId xmlns:a16="http://schemas.microsoft.com/office/drawing/2014/main" id="{13F77A3B-8E1E-F244-ABCE-21EF8B779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458200" cy="3298825"/>
          </a:xfrm>
        </p:spPr>
        <p:txBody>
          <a:bodyPr/>
          <a:lstStyle/>
          <a:p>
            <a:pPr algn="ctr" eaLnBrk="1" hangingPunct="1"/>
            <a:r>
              <a:rPr lang="en-US" altLang="en-US">
                <a:solidFill>
                  <a:schemeClr val="tx1"/>
                </a:solidFill>
              </a:rPr>
              <a:t>Block Diagram </a:t>
            </a:r>
            <a:r>
              <a:rPr lang="en-GB" altLang="en-US">
                <a:solidFill>
                  <a:schemeClr val="tx1"/>
                </a:solidFill>
              </a:rPr>
              <a:t>R</a:t>
            </a:r>
            <a:r>
              <a:rPr lang="en-US" altLang="en-US">
                <a:solidFill>
                  <a:schemeClr val="tx1"/>
                </a:solidFill>
              </a:rPr>
              <a:t>eduction </a:t>
            </a:r>
            <a:r>
              <a:rPr lang="en-GB" altLang="en-US">
                <a:solidFill>
                  <a:schemeClr val="tx1"/>
                </a:solidFill>
              </a:rPr>
              <a:t>Rules</a:t>
            </a:r>
            <a:br>
              <a:rPr lang="en-GB" altLang="en-US">
                <a:solidFill>
                  <a:schemeClr val="tx1"/>
                </a:solidFill>
              </a:rPr>
            </a:br>
            <a:br>
              <a:rPr lang="en-GB" altLang="en-US">
                <a:solidFill>
                  <a:schemeClr val="tx1"/>
                </a:solidFill>
              </a:rPr>
            </a:br>
            <a:r>
              <a:rPr lang="en-GB" altLang="en-US">
                <a:solidFill>
                  <a:schemeClr val="tx1"/>
                </a:solidFill>
              </a:rPr>
              <a:t>BDRR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906CAA8-78FA-E641-AAD4-F12F9B45A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3600" y="6364288"/>
            <a:ext cx="2743200" cy="457200"/>
          </a:xfrm>
        </p:spPr>
        <p:txBody>
          <a:bodyPr/>
          <a:lstStyle/>
          <a:p>
            <a:pPr>
              <a:defRPr/>
            </a:pPr>
            <a:r>
              <a:rPr lang="en-US" sz="1200" dirty="0">
                <a:solidFill>
                  <a:schemeClr val="tx1"/>
                </a:solidFill>
              </a:rPr>
              <a:t>Control Engineering 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18101-B2BB-B345-BA60-66B3CD8AD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588" y="309563"/>
            <a:ext cx="8305800" cy="3635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800" dirty="0">
                <a:solidFill>
                  <a:schemeClr val="tx1"/>
                </a:solidFill>
              </a:rPr>
              <a:t>Example 16: Continue.</a:t>
            </a:r>
          </a:p>
        </p:txBody>
      </p:sp>
      <p:pic>
        <p:nvPicPr>
          <p:cNvPr id="89090" name="Picture 2">
            <a:extLst>
              <a:ext uri="{FF2B5EF4-FFF2-40B4-BE49-F238E27FC236}">
                <a16:creationId xmlns:a16="http://schemas.microsoft.com/office/drawing/2014/main" id="{4FA58A4E-9335-9348-BFCB-F2E3E1AD9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40671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3ED1B5D3-91AD-FB41-908C-1BBF678C0D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838" y="1628775"/>
            <a:ext cx="41243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DBBFB009-129E-2E4A-A6E7-1449DF3C9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257550"/>
            <a:ext cx="60483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3">
            <a:extLst>
              <a:ext uri="{FF2B5EF4-FFF2-40B4-BE49-F238E27FC236}">
                <a16:creationId xmlns:a16="http://schemas.microsoft.com/office/drawing/2014/main" id="{BDC77269-4602-FE40-B34B-518B725E2761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4076700"/>
            <a:ext cx="6294438" cy="1503363"/>
            <a:chOff x="539552" y="3870176"/>
            <a:chExt cx="6294636" cy="1503040"/>
          </a:xfrm>
        </p:grpSpPr>
        <p:pic>
          <p:nvPicPr>
            <p:cNvPr id="89101" name="Picture 5">
              <a:extLst>
                <a:ext uri="{FF2B5EF4-FFF2-40B4-BE49-F238E27FC236}">
                  <a16:creationId xmlns:a16="http://schemas.microsoft.com/office/drawing/2014/main" id="{3AA95449-2E7B-EB4F-B829-3D4DC52F82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3920480"/>
              <a:ext cx="9334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102" name="Picture 6">
              <a:extLst>
                <a:ext uri="{FF2B5EF4-FFF2-40B4-BE49-F238E27FC236}">
                  <a16:creationId xmlns:a16="http://schemas.microsoft.com/office/drawing/2014/main" id="{EEF193F0-750A-764D-A03C-4A8D5FC0A2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813" y="3870176"/>
              <a:ext cx="4524375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103" name="Picture 7">
              <a:extLst>
                <a:ext uri="{FF2B5EF4-FFF2-40B4-BE49-F238E27FC236}">
                  <a16:creationId xmlns:a16="http://schemas.microsoft.com/office/drawing/2014/main" id="{9EEECB25-276F-D94F-AB63-1D805C6A20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5135091"/>
              <a:ext cx="6181725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2">
            <a:extLst>
              <a:ext uri="{FF2B5EF4-FFF2-40B4-BE49-F238E27FC236}">
                <a16:creationId xmlns:a16="http://schemas.microsoft.com/office/drawing/2014/main" id="{32399D5A-7F02-EA41-9291-8ECA1D5487D8}"/>
              </a:ext>
            </a:extLst>
          </p:cNvPr>
          <p:cNvGrpSpPr>
            <a:grpSpLocks/>
          </p:cNvGrpSpPr>
          <p:nvPr/>
        </p:nvGrpSpPr>
        <p:grpSpPr bwMode="auto">
          <a:xfrm>
            <a:off x="2195513" y="6196013"/>
            <a:ext cx="4824412" cy="257175"/>
            <a:chOff x="2339752" y="6196161"/>
            <a:chExt cx="4824536" cy="257175"/>
          </a:xfrm>
        </p:grpSpPr>
        <p:pic>
          <p:nvPicPr>
            <p:cNvPr id="89099" name="Picture 8">
              <a:extLst>
                <a:ext uri="{FF2B5EF4-FFF2-40B4-BE49-F238E27FC236}">
                  <a16:creationId xmlns:a16="http://schemas.microsoft.com/office/drawing/2014/main" id="{855D0133-491B-6D44-80E9-1739197213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752" y="6224736"/>
              <a:ext cx="183832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100" name="Picture 9">
              <a:extLst>
                <a:ext uri="{FF2B5EF4-FFF2-40B4-BE49-F238E27FC236}">
                  <a16:creationId xmlns:a16="http://schemas.microsoft.com/office/drawing/2014/main" id="{6E5A12FE-5793-4741-A245-27EF30647D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1063" y="6196161"/>
              <a:ext cx="294322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64F5CF6-76EA-634E-AA56-86E284D4C3FA}"/>
              </a:ext>
            </a:extLst>
          </p:cNvPr>
          <p:cNvSpPr/>
          <p:nvPr/>
        </p:nvSpPr>
        <p:spPr>
          <a:xfrm>
            <a:off x="4267200" y="3124200"/>
            <a:ext cx="2336800" cy="466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01887C5-7C84-674A-95DB-3549C854AA58}"/>
              </a:ext>
            </a:extLst>
          </p:cNvPr>
          <p:cNvSpPr/>
          <p:nvPr/>
        </p:nvSpPr>
        <p:spPr>
          <a:xfrm>
            <a:off x="1096963" y="5257800"/>
            <a:ext cx="2789237" cy="466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A2273A6-4F65-504D-9ED7-8E1A5EDA3254}"/>
              </a:ext>
            </a:extLst>
          </p:cNvPr>
          <p:cNvSpPr/>
          <p:nvPr/>
        </p:nvSpPr>
        <p:spPr>
          <a:xfrm>
            <a:off x="2630488" y="6086475"/>
            <a:ext cx="4419600" cy="466725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8E6FD-6E44-8E48-8546-99C9E8C2B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D5785-CFC4-8542-B25F-F06E26494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36538"/>
            <a:ext cx="8305800" cy="4349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800" dirty="0">
                <a:solidFill>
                  <a:schemeClr val="tx1"/>
                </a:solidFill>
              </a:rPr>
              <a:t>Example 16: Continue.</a:t>
            </a:r>
          </a:p>
        </p:txBody>
      </p:sp>
      <p:pic>
        <p:nvPicPr>
          <p:cNvPr id="90114" name="Picture 2">
            <a:extLst>
              <a:ext uri="{FF2B5EF4-FFF2-40B4-BE49-F238E27FC236}">
                <a16:creationId xmlns:a16="http://schemas.microsoft.com/office/drawing/2014/main" id="{E986A18A-85F1-B440-9553-E80B45043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1341438"/>
            <a:ext cx="4914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276B9F3E-5B89-6C40-9763-B4CCA18A9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1700213"/>
            <a:ext cx="559117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FFFA151-FE17-BB49-89C6-2D4CD8457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625850"/>
            <a:ext cx="158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b="1">
                <a:latin typeface="Arial" panose="020B0604020202020204" pitchFamily="34" charset="0"/>
              </a:rPr>
              <a:t>When R1 = 0,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5CA2A634-A12E-6E4F-B094-75C592992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533775"/>
            <a:ext cx="42862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>
            <a:extLst>
              <a:ext uri="{FF2B5EF4-FFF2-40B4-BE49-F238E27FC236}">
                <a16:creationId xmlns:a16="http://schemas.microsoft.com/office/drawing/2014/main" id="{AD304D8B-A459-C543-BE7F-5A3F90796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005263"/>
            <a:ext cx="28289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34D4DE-DFCE-0443-B7C5-10059CE13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026025"/>
            <a:ext cx="158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•"/>
              <a:defRPr sz="28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ts val="300"/>
              </a:spcBef>
              <a:buClr>
                <a:schemeClr val="accent2"/>
              </a:buClr>
              <a:buFont typeface="Georgia" panose="02040502050405020303" pitchFamily="18" charset="0"/>
              <a:buChar char="▫"/>
              <a:defRPr sz="2600">
                <a:solidFill>
                  <a:schemeClr val="accent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400">
                <a:solidFill>
                  <a:schemeClr val="accent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ts val="300"/>
              </a:spcBef>
              <a:buClr>
                <a:schemeClr val="accent1"/>
              </a:buClr>
              <a:buFont typeface="Wingdings 2" pitchFamily="2" charset="2"/>
              <a:buChar char=""/>
              <a:defRPr sz="2200">
                <a:solidFill>
                  <a:schemeClr val="accent1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ts val="300"/>
              </a:spcBef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C32D2E"/>
              </a:buClr>
              <a:buFont typeface="Georgia" panose="02040502050405020303" pitchFamily="18" charset="0"/>
              <a:buChar char="▫"/>
              <a:defRPr sz="2000">
                <a:solidFill>
                  <a:srgbClr val="C32D2E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400" b="1">
                <a:latin typeface="Arial" panose="020B0604020202020204" pitchFamily="34" charset="0"/>
              </a:rPr>
              <a:t>When R2 = 0,</a:t>
            </a:r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70C1CC38-F2D1-2D49-8F05-D4231F66D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962525"/>
            <a:ext cx="450532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>
            <a:extLst>
              <a:ext uri="{FF2B5EF4-FFF2-40B4-BE49-F238E27FC236}">
                <a16:creationId xmlns:a16="http://schemas.microsoft.com/office/drawing/2014/main" id="{B56A7A3A-D974-E34A-9F6A-886FDA02F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495925"/>
            <a:ext cx="33242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E3F4A9-0ACA-5440-A0FB-FB5DE60AF716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6410325"/>
            <a:ext cx="5011738" cy="219075"/>
            <a:chOff x="2051720" y="6306269"/>
            <a:chExt cx="5012407" cy="219075"/>
          </a:xfrm>
        </p:grpSpPr>
        <p:pic>
          <p:nvPicPr>
            <p:cNvPr id="90127" name="Picture 8">
              <a:extLst>
                <a:ext uri="{FF2B5EF4-FFF2-40B4-BE49-F238E27FC236}">
                  <a16:creationId xmlns:a16="http://schemas.microsoft.com/office/drawing/2014/main" id="{ECD215B6-3115-6948-8B5C-0DA6737D5A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6306269"/>
              <a:ext cx="202882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128" name="Picture 9">
              <a:extLst>
                <a:ext uri="{FF2B5EF4-FFF2-40B4-BE49-F238E27FC236}">
                  <a16:creationId xmlns:a16="http://schemas.microsoft.com/office/drawing/2014/main" id="{BA2D50AA-A7F4-FF4C-9F74-AFA2A3EBF8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6306269"/>
              <a:ext cx="29241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D15285B-E288-C24A-8CFF-79FF0F0ABFDB}"/>
              </a:ext>
            </a:extLst>
          </p:cNvPr>
          <p:cNvSpPr/>
          <p:nvPr/>
        </p:nvSpPr>
        <p:spPr>
          <a:xfrm>
            <a:off x="6202363" y="3886200"/>
            <a:ext cx="2332037" cy="466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F77A281-B505-334D-9F7B-5D3BBD37C7D9}"/>
              </a:ext>
            </a:extLst>
          </p:cNvPr>
          <p:cNvSpPr/>
          <p:nvPr/>
        </p:nvSpPr>
        <p:spPr>
          <a:xfrm>
            <a:off x="6248400" y="5400675"/>
            <a:ext cx="2865438" cy="466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AD1E965-BB53-E84F-8EFD-8FE57BD29095}"/>
              </a:ext>
            </a:extLst>
          </p:cNvPr>
          <p:cNvSpPr/>
          <p:nvPr/>
        </p:nvSpPr>
        <p:spPr>
          <a:xfrm>
            <a:off x="2286000" y="6315075"/>
            <a:ext cx="4495800" cy="4667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34278-47D7-C140-B4F8-28092B43F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CEA4CF1E-9BC0-B441-987B-A60A2C05D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46150"/>
            <a:ext cx="8305800" cy="577850"/>
          </a:xfrm>
        </p:spPr>
        <p:txBody>
          <a:bodyPr/>
          <a:lstStyle/>
          <a:p>
            <a:pPr algn="ctr"/>
            <a:r>
              <a:rPr lang="en-GB" altLang="en-US">
                <a:solidFill>
                  <a:schemeClr val="tx1"/>
                </a:solidFill>
              </a:rPr>
              <a:t>Skill Assessment Exercise:</a:t>
            </a:r>
          </a:p>
        </p:txBody>
      </p:sp>
      <p:pic>
        <p:nvPicPr>
          <p:cNvPr id="91138" name="Picture 2">
            <a:extLst>
              <a:ext uri="{FF2B5EF4-FFF2-40B4-BE49-F238E27FC236}">
                <a16:creationId xmlns:a16="http://schemas.microsoft.com/office/drawing/2014/main" id="{D2B61AAA-03EF-104D-80EE-6988B8A5E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2625"/>
            <a:ext cx="90678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39" name="Picture 3">
            <a:extLst>
              <a:ext uri="{FF2B5EF4-FFF2-40B4-BE49-F238E27FC236}">
                <a16:creationId xmlns:a16="http://schemas.microsoft.com/office/drawing/2014/main" id="{2C3ED856-4CB3-AD41-A4B5-F4E175A87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743200"/>
            <a:ext cx="673258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4E1865-A8DE-2246-BFE7-AC64AA8C1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0F6FE-0651-DB4A-BFFD-B22CC8FAE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Answer of Skill Assessment Exercise: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92162" name="Group 2">
            <a:extLst>
              <a:ext uri="{FF2B5EF4-FFF2-40B4-BE49-F238E27FC236}">
                <a16:creationId xmlns:a16="http://schemas.microsoft.com/office/drawing/2014/main" id="{26D4582F-D5B5-8E4F-96B3-C8931785900F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3200400"/>
            <a:ext cx="4114800" cy="914400"/>
            <a:chOff x="483187" y="5796111"/>
            <a:chExt cx="2996911" cy="657225"/>
          </a:xfrm>
        </p:grpSpPr>
        <p:pic>
          <p:nvPicPr>
            <p:cNvPr id="92166" name="Picture 4">
              <a:extLst>
                <a:ext uri="{FF2B5EF4-FFF2-40B4-BE49-F238E27FC236}">
                  <a16:creationId xmlns:a16="http://schemas.microsoft.com/office/drawing/2014/main" id="{30516CF0-ADF1-EE47-B157-12CE6FD065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796111"/>
              <a:ext cx="2076450" cy="65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167" name="Picture 5">
              <a:extLst>
                <a:ext uri="{FF2B5EF4-FFF2-40B4-BE49-F238E27FC236}">
                  <a16:creationId xmlns:a16="http://schemas.microsoft.com/office/drawing/2014/main" id="{0F4D043A-4553-9A4D-BB9E-263C172FB6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187" y="5986610"/>
              <a:ext cx="8477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F34C0AD-2E4F-E748-8E1E-05E3E61DB72A}"/>
              </a:ext>
            </a:extLst>
          </p:cNvPr>
          <p:cNvSpPr/>
          <p:nvPr/>
        </p:nvSpPr>
        <p:spPr>
          <a:xfrm>
            <a:off x="1981200" y="2895600"/>
            <a:ext cx="51054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2164" name="Rectangle 2">
            <a:extLst>
              <a:ext uri="{FF2B5EF4-FFF2-40B4-BE49-F238E27FC236}">
                <a16:creationId xmlns:a16="http://schemas.microsoft.com/office/drawing/2014/main" id="{35040DDB-9E91-6F46-94BC-68A8C9DC9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38" y="5943600"/>
            <a:ext cx="6629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Schaum’s series- solved problems- Pg#163</a:t>
            </a:r>
          </a:p>
          <a:p>
            <a:pPr eaLnBrk="1" hangingPunct="1"/>
            <a:r>
              <a:rPr lang="en-US" altLang="en-US"/>
              <a:t>Nise-5</a:t>
            </a:r>
            <a:r>
              <a:rPr lang="en-US" altLang="en-US" baseline="30000"/>
              <a:t>th</a:t>
            </a:r>
            <a:r>
              <a:rPr lang="en-US" altLang="en-US"/>
              <a:t> edition- problems- pg# 242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64A166-C232-9E4F-9DD6-2A357588B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5BB5B5F5-1F70-4849-8444-E51B8A855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304800"/>
            <a:ext cx="8229600" cy="1069975"/>
          </a:xfrm>
        </p:spPr>
        <p:txBody>
          <a:bodyPr/>
          <a:lstStyle/>
          <a:p>
            <a:r>
              <a:rPr lang="en-GB" altLang="en-US">
                <a:solidFill>
                  <a:schemeClr val="tx1"/>
                </a:solidFill>
              </a:rPr>
              <a:t>Superposition of Multiple Inputs</a:t>
            </a:r>
          </a:p>
        </p:txBody>
      </p:sp>
      <p:pic>
        <p:nvPicPr>
          <p:cNvPr id="80898" name="Picture 2">
            <a:extLst>
              <a:ext uri="{FF2B5EF4-FFF2-40B4-BE49-F238E27FC236}">
                <a16:creationId xmlns:a16="http://schemas.microsoft.com/office/drawing/2014/main" id="{95E0235B-4385-3749-8316-DF898ACD5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2682875"/>
            <a:ext cx="88011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592C7D-C142-6A40-80E8-BDF48AE1B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A11C6-64B4-0F4A-97F4-B2BA84256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273050"/>
            <a:ext cx="8229600" cy="10699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800" dirty="0">
                <a:solidFill>
                  <a:schemeClr val="tx1"/>
                </a:solidFill>
              </a:rPr>
              <a:t>Example 14: Multiple Input System. Determine the output </a:t>
            </a:r>
            <a:r>
              <a:rPr lang="en-GB" sz="2800" i="1" dirty="0">
                <a:solidFill>
                  <a:schemeClr val="tx1"/>
                </a:solidFill>
              </a:rPr>
              <a:t>C</a:t>
            </a:r>
            <a:r>
              <a:rPr lang="en-GB" sz="2800" dirty="0">
                <a:solidFill>
                  <a:schemeClr val="tx1"/>
                </a:solidFill>
              </a:rPr>
              <a:t> due to inputs </a:t>
            </a:r>
            <a:r>
              <a:rPr lang="en-GB" sz="2800" i="1" dirty="0">
                <a:solidFill>
                  <a:schemeClr val="tx1"/>
                </a:solidFill>
              </a:rPr>
              <a:t>R</a:t>
            </a:r>
            <a:r>
              <a:rPr lang="en-GB" sz="2800" dirty="0">
                <a:solidFill>
                  <a:schemeClr val="tx1"/>
                </a:solidFill>
              </a:rPr>
              <a:t> and </a:t>
            </a:r>
            <a:r>
              <a:rPr lang="en-GB" sz="2800" i="1" dirty="0">
                <a:solidFill>
                  <a:schemeClr val="tx1"/>
                </a:solidFill>
              </a:rPr>
              <a:t>U</a:t>
            </a:r>
            <a:r>
              <a:rPr lang="en-GB" sz="2800" dirty="0">
                <a:solidFill>
                  <a:schemeClr val="tx1"/>
                </a:solidFill>
              </a:rPr>
              <a:t> using the Superposition Method. </a:t>
            </a:r>
          </a:p>
        </p:txBody>
      </p:sp>
      <p:pic>
        <p:nvPicPr>
          <p:cNvPr id="81922" name="Picture 2">
            <a:extLst>
              <a:ext uri="{FF2B5EF4-FFF2-40B4-BE49-F238E27FC236}">
                <a16:creationId xmlns:a16="http://schemas.microsoft.com/office/drawing/2014/main" id="{95E0E3A2-82A9-0C48-AFA3-95B988630E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916113"/>
            <a:ext cx="530542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E001D2B6-41AE-3D4F-9D5D-065A4DE3E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8" y="4459288"/>
            <a:ext cx="40481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10FFD67-04FD-3F4F-AFA9-CA0543C3D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87763"/>
            <a:ext cx="2743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A99BD754-1192-4D48-B13C-FD0A2455F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010275"/>
            <a:ext cx="6381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>
            <a:extLst>
              <a:ext uri="{FF2B5EF4-FFF2-40B4-BE49-F238E27FC236}">
                <a16:creationId xmlns:a16="http://schemas.microsoft.com/office/drawing/2014/main" id="{4E8A63C5-E28E-9A47-B630-84770DF94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6010275"/>
            <a:ext cx="47339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301B0D5-6FA4-F642-B3C6-6C1962A3B355}"/>
              </a:ext>
            </a:extLst>
          </p:cNvPr>
          <p:cNvSpPr/>
          <p:nvPr/>
        </p:nvSpPr>
        <p:spPr>
          <a:xfrm>
            <a:off x="3937000" y="5867400"/>
            <a:ext cx="2101850" cy="466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772255-EBE8-BA4C-998A-D302EE5B3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9A53A-4AC0-4342-836A-87723B1BF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575" y="157163"/>
            <a:ext cx="8305800" cy="431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100" dirty="0">
                <a:solidFill>
                  <a:schemeClr val="tx1"/>
                </a:solidFill>
              </a:rPr>
              <a:t>Example 14: Continue.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82946" name="Picture 2">
            <a:extLst>
              <a:ext uri="{FF2B5EF4-FFF2-40B4-BE49-F238E27FC236}">
                <a16:creationId xmlns:a16="http://schemas.microsoft.com/office/drawing/2014/main" id="{0FECE8B1-DDC4-6A41-9840-449917762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371725"/>
            <a:ext cx="59055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1DF61778-52A6-1B4C-BD8E-4261BC615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838200"/>
            <a:ext cx="46005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3155050-79FB-404B-ACBF-F927BDBD0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68638"/>
            <a:ext cx="23907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>
            <a:extLst>
              <a:ext uri="{FF2B5EF4-FFF2-40B4-BE49-F238E27FC236}">
                <a16:creationId xmlns:a16="http://schemas.microsoft.com/office/drawing/2014/main" id="{4A5122D3-BEFF-C646-AB5E-F1BB79A07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0" y="3141663"/>
            <a:ext cx="46863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E946E9C9-E868-0A4C-B31D-AB8E9E6CF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4437063"/>
            <a:ext cx="43815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>
            <a:extLst>
              <a:ext uri="{FF2B5EF4-FFF2-40B4-BE49-F238E27FC236}">
                <a16:creationId xmlns:a16="http://schemas.microsoft.com/office/drawing/2014/main" id="{E1AA5270-D5B6-4945-97AA-895400FE3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63" y="4868863"/>
            <a:ext cx="47434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64F7ABBE-1D82-D948-9AC6-693ABF042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6248400"/>
            <a:ext cx="6762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>
            <a:extLst>
              <a:ext uri="{FF2B5EF4-FFF2-40B4-BE49-F238E27FC236}">
                <a16:creationId xmlns:a16="http://schemas.microsoft.com/office/drawing/2014/main" id="{E8F19087-D84D-D248-B856-865CEE801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6238875"/>
            <a:ext cx="45720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31523E2-2C83-A544-B57D-1D9740D8758D}"/>
              </a:ext>
            </a:extLst>
          </p:cNvPr>
          <p:cNvSpPr/>
          <p:nvPr/>
        </p:nvSpPr>
        <p:spPr>
          <a:xfrm>
            <a:off x="4144963" y="6086475"/>
            <a:ext cx="1974850" cy="466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BA84D3-99AA-BF4D-941B-71F7A08C3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5845C-AF49-B04C-9CB5-309227C57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04800"/>
            <a:ext cx="8305800" cy="431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800" dirty="0">
                <a:solidFill>
                  <a:schemeClr val="tx1"/>
                </a:solidFill>
              </a:rPr>
              <a:t>Example 14: Continue.</a:t>
            </a:r>
          </a:p>
        </p:txBody>
      </p:sp>
      <p:grpSp>
        <p:nvGrpSpPr>
          <p:cNvPr id="83970" name="Group 2">
            <a:extLst>
              <a:ext uri="{FF2B5EF4-FFF2-40B4-BE49-F238E27FC236}">
                <a16:creationId xmlns:a16="http://schemas.microsoft.com/office/drawing/2014/main" id="{8F33B1A0-4C41-9045-B057-E6B65AA5D73A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916113"/>
            <a:ext cx="3600450" cy="276225"/>
            <a:chOff x="539552" y="1916832"/>
            <a:chExt cx="3600400" cy="276225"/>
          </a:xfrm>
        </p:grpSpPr>
        <p:pic>
          <p:nvPicPr>
            <p:cNvPr id="83975" name="Picture 2">
              <a:extLst>
                <a:ext uri="{FF2B5EF4-FFF2-40B4-BE49-F238E27FC236}">
                  <a16:creationId xmlns:a16="http://schemas.microsoft.com/office/drawing/2014/main" id="{F288DCD4-0BBD-7F4B-AA1A-AB0F770C2E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916832"/>
              <a:ext cx="2505075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976" name="Picture 3">
              <a:extLst>
                <a:ext uri="{FF2B5EF4-FFF2-40B4-BE49-F238E27FC236}">
                  <a16:creationId xmlns:a16="http://schemas.microsoft.com/office/drawing/2014/main" id="{EB5376F5-A1D7-D94E-AB20-3E4A5DFD59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4577" y="1916832"/>
              <a:ext cx="10953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3971" name="Group 3">
            <a:extLst>
              <a:ext uri="{FF2B5EF4-FFF2-40B4-BE49-F238E27FC236}">
                <a16:creationId xmlns:a16="http://schemas.microsoft.com/office/drawing/2014/main" id="{C4EF63E0-DE8E-894B-8F48-B05A3EF834A3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719388"/>
            <a:ext cx="2686050" cy="1646237"/>
            <a:chOff x="3275856" y="2718817"/>
            <a:chExt cx="2686050" cy="1646287"/>
          </a:xfrm>
        </p:grpSpPr>
        <p:pic>
          <p:nvPicPr>
            <p:cNvPr id="83973" name="Picture 4">
              <a:extLst>
                <a:ext uri="{FF2B5EF4-FFF2-40B4-BE49-F238E27FC236}">
                  <a16:creationId xmlns:a16="http://schemas.microsoft.com/office/drawing/2014/main" id="{22713B4A-94D5-DF46-8D49-B0661FE160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718817"/>
              <a:ext cx="2686050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974" name="Picture 5">
              <a:extLst>
                <a:ext uri="{FF2B5EF4-FFF2-40B4-BE49-F238E27FC236}">
                  <a16:creationId xmlns:a16="http://schemas.microsoft.com/office/drawing/2014/main" id="{D4776208-D7B1-6140-B83D-B2B4FF54AD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803129"/>
              <a:ext cx="2095500" cy="56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66637A-A47F-CA43-8AD6-AD7A9BC15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AC6B6-0F84-2F4E-AA9E-026D3C28B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03213"/>
            <a:ext cx="8305800" cy="939800"/>
          </a:xfrm>
        </p:spPr>
        <p:txBody>
          <a:bodyPr>
            <a:normAutofit fontScale="90000"/>
          </a:bodyPr>
          <a:lstStyle/>
          <a:p>
            <a:pPr algn="just">
              <a:defRPr/>
            </a:pPr>
            <a:r>
              <a:rPr lang="en-GB" sz="2800" dirty="0">
                <a:solidFill>
                  <a:schemeClr val="tx1"/>
                </a:solidFill>
              </a:rPr>
              <a:t>Example-15: Multiple-Input System. Determine the output </a:t>
            </a:r>
            <a:r>
              <a:rPr lang="en-GB" sz="2800" i="1" dirty="0">
                <a:solidFill>
                  <a:schemeClr val="tx1"/>
                </a:solidFill>
              </a:rPr>
              <a:t>C</a:t>
            </a:r>
            <a:r>
              <a:rPr lang="en-GB" sz="2800" dirty="0">
                <a:solidFill>
                  <a:schemeClr val="tx1"/>
                </a:solidFill>
              </a:rPr>
              <a:t> due to inputs </a:t>
            </a:r>
            <a:r>
              <a:rPr lang="en-GB" sz="2800" i="1" dirty="0">
                <a:solidFill>
                  <a:schemeClr val="tx1"/>
                </a:solidFill>
              </a:rPr>
              <a:t>R</a:t>
            </a:r>
            <a:r>
              <a:rPr lang="en-GB" sz="2800" dirty="0">
                <a:solidFill>
                  <a:schemeClr val="tx1"/>
                </a:solidFill>
              </a:rPr>
              <a:t>, </a:t>
            </a:r>
            <a:r>
              <a:rPr lang="en-GB" sz="2800" i="1" dirty="0">
                <a:solidFill>
                  <a:schemeClr val="tx1"/>
                </a:solidFill>
              </a:rPr>
              <a:t>U</a:t>
            </a:r>
            <a:r>
              <a:rPr lang="en-GB" sz="2800" baseline="-25000" dirty="0">
                <a:solidFill>
                  <a:schemeClr val="tx1"/>
                </a:solidFill>
              </a:rPr>
              <a:t>1</a:t>
            </a:r>
            <a:r>
              <a:rPr lang="en-GB" sz="2800" dirty="0">
                <a:solidFill>
                  <a:schemeClr val="tx1"/>
                </a:solidFill>
              </a:rPr>
              <a:t> and </a:t>
            </a:r>
            <a:r>
              <a:rPr lang="en-GB" sz="2800" i="1" dirty="0">
                <a:solidFill>
                  <a:schemeClr val="tx1"/>
                </a:solidFill>
              </a:rPr>
              <a:t>U</a:t>
            </a:r>
            <a:r>
              <a:rPr lang="en-GB" sz="2800" baseline="-25000" dirty="0">
                <a:solidFill>
                  <a:schemeClr val="tx1"/>
                </a:solidFill>
              </a:rPr>
              <a:t>2</a:t>
            </a:r>
            <a:r>
              <a:rPr lang="en-GB" sz="2800" dirty="0">
                <a:solidFill>
                  <a:schemeClr val="tx1"/>
                </a:solidFill>
              </a:rPr>
              <a:t> using the Superposition Method. </a:t>
            </a:r>
          </a:p>
        </p:txBody>
      </p:sp>
      <p:pic>
        <p:nvPicPr>
          <p:cNvPr id="84994" name="Picture 2">
            <a:extLst>
              <a:ext uri="{FF2B5EF4-FFF2-40B4-BE49-F238E27FC236}">
                <a16:creationId xmlns:a16="http://schemas.microsoft.com/office/drawing/2014/main" id="{E18AE770-322D-1E49-83F4-F380FBC1D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1773238"/>
            <a:ext cx="57435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49B2F6F1-51EB-5C40-B862-CE07E987B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117975"/>
            <a:ext cx="13144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4810C90-569D-C442-A5C4-7CB659F0F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211638"/>
            <a:ext cx="396240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F4BF3DB-E8D6-C945-B95B-0141D8769DD0}"/>
              </a:ext>
            </a:extLst>
          </p:cNvPr>
          <p:cNvGrpSpPr>
            <a:grpSpLocks/>
          </p:cNvGrpSpPr>
          <p:nvPr/>
        </p:nvGrpSpPr>
        <p:grpSpPr bwMode="auto">
          <a:xfrm>
            <a:off x="825500" y="6419850"/>
            <a:ext cx="3602038" cy="209550"/>
            <a:chOff x="321593" y="5595714"/>
            <a:chExt cx="3602335" cy="209550"/>
          </a:xfrm>
        </p:grpSpPr>
        <p:pic>
          <p:nvPicPr>
            <p:cNvPr id="85001" name="Picture 5">
              <a:extLst>
                <a:ext uri="{FF2B5EF4-FFF2-40B4-BE49-F238E27FC236}">
                  <a16:creationId xmlns:a16="http://schemas.microsoft.com/office/drawing/2014/main" id="{3F263D6E-14D6-3C43-90A3-3611DCCFFE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593" y="5614764"/>
              <a:ext cx="216217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002" name="Picture 6">
              <a:extLst>
                <a:ext uri="{FF2B5EF4-FFF2-40B4-BE49-F238E27FC236}">
                  <a16:creationId xmlns:a16="http://schemas.microsoft.com/office/drawing/2014/main" id="{04BC32D0-82D5-2C4B-A0C5-B3119C0E2A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6603" y="5595714"/>
              <a:ext cx="1457325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1" name="Picture 7">
            <a:extLst>
              <a:ext uri="{FF2B5EF4-FFF2-40B4-BE49-F238E27FC236}">
                <a16:creationId xmlns:a16="http://schemas.microsoft.com/office/drawing/2014/main" id="{659BE192-78EF-C54A-8835-1E996B238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5838825"/>
            <a:ext cx="25336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EA6351A-2AD3-D945-B296-68EBB3869091}"/>
              </a:ext>
            </a:extLst>
          </p:cNvPr>
          <p:cNvSpPr/>
          <p:nvPr/>
        </p:nvSpPr>
        <p:spPr>
          <a:xfrm>
            <a:off x="3200400" y="5715000"/>
            <a:ext cx="2819400" cy="466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2B82D7-BAB1-F543-B1DF-45C23D9E7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D9E41-0637-0849-B03A-0BBEFEEFC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17500"/>
            <a:ext cx="8305800" cy="4349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800" dirty="0">
                <a:solidFill>
                  <a:schemeClr val="tx1"/>
                </a:solidFill>
              </a:rPr>
              <a:t>Example 15: Continue.</a:t>
            </a:r>
          </a:p>
        </p:txBody>
      </p:sp>
      <p:pic>
        <p:nvPicPr>
          <p:cNvPr id="86018" name="Picture 2">
            <a:extLst>
              <a:ext uri="{FF2B5EF4-FFF2-40B4-BE49-F238E27FC236}">
                <a16:creationId xmlns:a16="http://schemas.microsoft.com/office/drawing/2014/main" id="{060C50C2-A781-D14D-9353-086480536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16383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1EBF5AFF-F54C-1A4A-B3EF-723770B6A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1881188"/>
            <a:ext cx="50387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>
            <a:extLst>
              <a:ext uri="{FF2B5EF4-FFF2-40B4-BE49-F238E27FC236}">
                <a16:creationId xmlns:a16="http://schemas.microsoft.com/office/drawing/2014/main" id="{BD058796-A11E-D84C-AD53-E94C8ED54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4191000"/>
            <a:ext cx="42957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EDF99DC-8679-E748-B43E-FB54EEEE68B2}"/>
              </a:ext>
            </a:extLst>
          </p:cNvPr>
          <p:cNvGrpSpPr>
            <a:grpSpLocks/>
          </p:cNvGrpSpPr>
          <p:nvPr/>
        </p:nvGrpSpPr>
        <p:grpSpPr bwMode="auto">
          <a:xfrm>
            <a:off x="3482975" y="5915025"/>
            <a:ext cx="2384425" cy="257175"/>
            <a:chOff x="3851920" y="5620097"/>
            <a:chExt cx="2384673" cy="257175"/>
          </a:xfrm>
        </p:grpSpPr>
        <p:pic>
          <p:nvPicPr>
            <p:cNvPr id="86028" name="Picture 6">
              <a:extLst>
                <a:ext uri="{FF2B5EF4-FFF2-40B4-BE49-F238E27FC236}">
                  <a16:creationId xmlns:a16="http://schemas.microsoft.com/office/drawing/2014/main" id="{127D6180-3E76-C549-A122-647CC89763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5639147"/>
              <a:ext cx="419100" cy="2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029" name="Picture 7">
              <a:extLst>
                <a:ext uri="{FF2B5EF4-FFF2-40B4-BE49-F238E27FC236}">
                  <a16:creationId xmlns:a16="http://schemas.microsoft.com/office/drawing/2014/main" id="{2D9CD3A3-DDDF-CD49-82AE-7D4FB3ED57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5620097"/>
              <a:ext cx="195262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B2927D4-F7CA-6948-87E9-346DD371FC52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6410325"/>
            <a:ext cx="3922713" cy="219075"/>
            <a:chOff x="539552" y="6162253"/>
            <a:chExt cx="3922737" cy="219075"/>
          </a:xfrm>
        </p:grpSpPr>
        <p:pic>
          <p:nvPicPr>
            <p:cNvPr id="86026" name="Picture 8">
              <a:extLst>
                <a:ext uri="{FF2B5EF4-FFF2-40B4-BE49-F238E27FC236}">
                  <a16:creationId xmlns:a16="http://schemas.microsoft.com/office/drawing/2014/main" id="{969DC9EB-DEF0-8F46-84AF-B8937DDF8D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6171778"/>
              <a:ext cx="2809875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027" name="Picture 9">
              <a:extLst>
                <a:ext uri="{FF2B5EF4-FFF2-40B4-BE49-F238E27FC236}">
                  <a16:creationId xmlns:a16="http://schemas.microsoft.com/office/drawing/2014/main" id="{BF02003E-FEC8-6B4C-A8C0-42403A7BD2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6162253"/>
              <a:ext cx="111442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8" name="Picture 10">
            <a:extLst>
              <a:ext uri="{FF2B5EF4-FFF2-40B4-BE49-F238E27FC236}">
                <a16:creationId xmlns:a16="http://schemas.microsoft.com/office/drawing/2014/main" id="{E1D9F34C-6344-8942-883B-F1B80BBB6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714750"/>
            <a:ext cx="24098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586A12D-CE73-534D-816C-E9BF6B0C7604}"/>
              </a:ext>
            </a:extLst>
          </p:cNvPr>
          <p:cNvSpPr/>
          <p:nvPr/>
        </p:nvSpPr>
        <p:spPr>
          <a:xfrm>
            <a:off x="3348038" y="5791200"/>
            <a:ext cx="2690812" cy="466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93358-35BB-F549-B057-7253328D7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0E1E-7644-0646-946C-5DFABCF76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38" y="257175"/>
            <a:ext cx="8305800" cy="4349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800" dirty="0">
                <a:solidFill>
                  <a:schemeClr val="tx1"/>
                </a:solidFill>
              </a:rPr>
              <a:t>Example 15: Continue.</a:t>
            </a:r>
          </a:p>
        </p:txBody>
      </p:sp>
      <p:pic>
        <p:nvPicPr>
          <p:cNvPr id="87042" name="Picture 2">
            <a:extLst>
              <a:ext uri="{FF2B5EF4-FFF2-40B4-BE49-F238E27FC236}">
                <a16:creationId xmlns:a16="http://schemas.microsoft.com/office/drawing/2014/main" id="{959292FF-A655-0141-AA45-7EBF87303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71613"/>
            <a:ext cx="18954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D880354C-6AC9-7947-9D54-C3D19B5E7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1295400"/>
            <a:ext cx="50577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D6781BAA-5B07-C140-A7C6-82FFF7280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048000"/>
            <a:ext cx="24098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>
            <a:extLst>
              <a:ext uri="{FF2B5EF4-FFF2-40B4-BE49-F238E27FC236}">
                <a16:creationId xmlns:a16="http://schemas.microsoft.com/office/drawing/2014/main" id="{AC0FD636-D513-A34C-B187-F03EF9765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429000"/>
            <a:ext cx="445770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6D1E2D50-4255-B842-8A67-F525EF498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925" y="5010150"/>
            <a:ext cx="27432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7D0461E-90FA-A845-9865-62883B7B22E6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5419725"/>
            <a:ext cx="3886200" cy="219075"/>
            <a:chOff x="543322" y="6234261"/>
            <a:chExt cx="3886200" cy="219075"/>
          </a:xfrm>
        </p:grpSpPr>
        <p:pic>
          <p:nvPicPr>
            <p:cNvPr id="87053" name="Picture 7">
              <a:extLst>
                <a:ext uri="{FF2B5EF4-FFF2-40B4-BE49-F238E27FC236}">
                  <a16:creationId xmlns:a16="http://schemas.microsoft.com/office/drawing/2014/main" id="{DED4BED5-9D33-BD4D-9FC4-8615750CD4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322" y="6234261"/>
              <a:ext cx="2876550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054" name="Picture 8">
              <a:extLst>
                <a:ext uri="{FF2B5EF4-FFF2-40B4-BE49-F238E27FC236}">
                  <a16:creationId xmlns:a16="http://schemas.microsoft.com/office/drawing/2014/main" id="{D873A9A5-6642-B54B-9582-A8D8A82B73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6237312"/>
              <a:ext cx="1009650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82" name="Picture 10">
            <a:extLst>
              <a:ext uri="{FF2B5EF4-FFF2-40B4-BE49-F238E27FC236}">
                <a16:creationId xmlns:a16="http://schemas.microsoft.com/office/drawing/2014/main" id="{C89DCD46-CED3-EE44-B158-31E38EFF4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5025"/>
            <a:ext cx="29718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>
            <a:extLst>
              <a:ext uri="{FF2B5EF4-FFF2-40B4-BE49-F238E27FC236}">
                <a16:creationId xmlns:a16="http://schemas.microsoft.com/office/drawing/2014/main" id="{955B8EC2-EDFF-9243-88D0-39CC621E6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6145213"/>
            <a:ext cx="3867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0DEF298-43A0-CA4A-B8E3-401CD434529E}"/>
              </a:ext>
            </a:extLst>
          </p:cNvPr>
          <p:cNvSpPr/>
          <p:nvPr/>
        </p:nvSpPr>
        <p:spPr>
          <a:xfrm>
            <a:off x="3810000" y="4876800"/>
            <a:ext cx="2895600" cy="4667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7077D86-7B2F-1C4A-9FCF-908EC93EA85A}"/>
              </a:ext>
            </a:extLst>
          </p:cNvPr>
          <p:cNvSpPr/>
          <p:nvPr/>
        </p:nvSpPr>
        <p:spPr>
          <a:xfrm>
            <a:off x="3810000" y="6080125"/>
            <a:ext cx="4002088" cy="6254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0BDD91-204F-FB4B-8720-0A92DAFE8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>
            <a:extLst>
              <a:ext uri="{FF2B5EF4-FFF2-40B4-BE49-F238E27FC236}">
                <a16:creationId xmlns:a16="http://schemas.microsoft.com/office/drawing/2014/main" id="{70DA3B7A-F898-0A41-A42B-59EE6825D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2250"/>
            <a:ext cx="8305800" cy="1096963"/>
          </a:xfrm>
        </p:spPr>
        <p:txBody>
          <a:bodyPr/>
          <a:lstStyle/>
          <a:p>
            <a:r>
              <a:rPr lang="en-GB" altLang="en-US" sz="2800">
                <a:solidFill>
                  <a:schemeClr val="tx1"/>
                </a:solidFill>
              </a:rPr>
              <a:t>Example 16: Multi-Input Multi-Output System. Determine  </a:t>
            </a:r>
            <a:r>
              <a:rPr lang="en-GB" altLang="en-US" sz="2800" i="1">
                <a:solidFill>
                  <a:schemeClr val="tx1"/>
                </a:solidFill>
              </a:rPr>
              <a:t>C</a:t>
            </a:r>
            <a:r>
              <a:rPr lang="en-GB" altLang="en-US" sz="2800" baseline="-25000">
                <a:solidFill>
                  <a:schemeClr val="tx1"/>
                </a:solidFill>
              </a:rPr>
              <a:t>1</a:t>
            </a:r>
            <a:r>
              <a:rPr lang="en-GB" altLang="en-US" sz="2800">
                <a:solidFill>
                  <a:schemeClr val="tx1"/>
                </a:solidFill>
              </a:rPr>
              <a:t> and </a:t>
            </a:r>
            <a:r>
              <a:rPr lang="en-GB" altLang="en-US" sz="2800" i="1">
                <a:solidFill>
                  <a:schemeClr val="tx1"/>
                </a:solidFill>
              </a:rPr>
              <a:t>C</a:t>
            </a:r>
            <a:r>
              <a:rPr lang="en-GB" altLang="en-US" sz="2800" baseline="-25000">
                <a:solidFill>
                  <a:schemeClr val="tx1"/>
                </a:solidFill>
              </a:rPr>
              <a:t>2</a:t>
            </a:r>
            <a:r>
              <a:rPr lang="en-GB" altLang="en-US" sz="2800">
                <a:solidFill>
                  <a:schemeClr val="tx1"/>
                </a:solidFill>
              </a:rPr>
              <a:t> due to </a:t>
            </a:r>
            <a:r>
              <a:rPr lang="en-GB" altLang="en-US" sz="2800" i="1">
                <a:solidFill>
                  <a:schemeClr val="tx1"/>
                </a:solidFill>
              </a:rPr>
              <a:t>R</a:t>
            </a:r>
            <a:r>
              <a:rPr lang="en-GB" altLang="en-US" sz="2800" baseline="-25000">
                <a:solidFill>
                  <a:schemeClr val="tx1"/>
                </a:solidFill>
              </a:rPr>
              <a:t>1</a:t>
            </a:r>
            <a:r>
              <a:rPr lang="en-GB" altLang="en-US" sz="2800">
                <a:solidFill>
                  <a:schemeClr val="tx1"/>
                </a:solidFill>
              </a:rPr>
              <a:t> and </a:t>
            </a:r>
            <a:r>
              <a:rPr lang="en-GB" altLang="en-US" sz="2800" i="1">
                <a:solidFill>
                  <a:schemeClr val="tx1"/>
                </a:solidFill>
              </a:rPr>
              <a:t>R</a:t>
            </a:r>
            <a:r>
              <a:rPr lang="en-GB" altLang="en-US" sz="2800" baseline="-25000">
                <a:solidFill>
                  <a:schemeClr val="tx1"/>
                </a:solidFill>
              </a:rPr>
              <a:t>2</a:t>
            </a:r>
            <a:r>
              <a:rPr lang="en-GB" altLang="en-US" sz="280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88066" name="Picture 2">
            <a:extLst>
              <a:ext uri="{FF2B5EF4-FFF2-40B4-BE49-F238E27FC236}">
                <a16:creationId xmlns:a16="http://schemas.microsoft.com/office/drawing/2014/main" id="{B234828E-13E4-1B4F-A58C-6BFC54FC6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8" y="1790700"/>
            <a:ext cx="47339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4B4F82D-CC04-BF4C-BB08-7CA8C814C537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4500563"/>
            <a:ext cx="2316162" cy="223837"/>
            <a:chOff x="755576" y="4005064"/>
            <a:chExt cx="2315769" cy="223942"/>
          </a:xfrm>
        </p:grpSpPr>
        <p:pic>
          <p:nvPicPr>
            <p:cNvPr id="88070" name="Picture 3">
              <a:extLst>
                <a:ext uri="{FF2B5EF4-FFF2-40B4-BE49-F238E27FC236}">
                  <a16:creationId xmlns:a16="http://schemas.microsoft.com/office/drawing/2014/main" id="{5F42A4F6-58A1-5D40-8C28-91731275A6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4005064"/>
              <a:ext cx="46672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071" name="Picture 4">
              <a:extLst>
                <a:ext uri="{FF2B5EF4-FFF2-40B4-BE49-F238E27FC236}">
                  <a16:creationId xmlns:a16="http://schemas.microsoft.com/office/drawing/2014/main" id="{60CCA703-7941-334C-87FC-06E0C16BA6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3970" y="4009931"/>
              <a:ext cx="1857375" cy="21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01" name="Picture 5">
            <a:extLst>
              <a:ext uri="{FF2B5EF4-FFF2-40B4-BE49-F238E27FC236}">
                <a16:creationId xmlns:a16="http://schemas.microsoft.com/office/drawing/2014/main" id="{1AA28385-3BB1-5142-9996-1EBCB3ECE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5095875"/>
            <a:ext cx="59817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B0A489-A079-8141-9A36-ADE3CD883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Control Engineering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604</TotalTime>
  <Words>186</Words>
  <Application>Microsoft Macintosh PowerPoint</Application>
  <PresentationFormat>On-screen Show (4:3)</PresentationFormat>
  <Paragraphs>33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Georgia</vt:lpstr>
      <vt:lpstr>Trebuchet MS</vt:lpstr>
      <vt:lpstr>Wingdings 2</vt:lpstr>
      <vt:lpstr>Urban</vt:lpstr>
      <vt:lpstr>Block Diagram Reduction Rules  BDRR</vt:lpstr>
      <vt:lpstr>Superposition of Multiple Inputs</vt:lpstr>
      <vt:lpstr>Example 14: Multiple Input System. Determine the output C due to inputs R and U using the Superposition Method. </vt:lpstr>
      <vt:lpstr>Example 14: Continue.</vt:lpstr>
      <vt:lpstr>Example 14: Continue.</vt:lpstr>
      <vt:lpstr>Example-15: Multiple-Input System. Determine the output C due to inputs R, U1 and U2 using the Superposition Method. </vt:lpstr>
      <vt:lpstr>Example 15: Continue.</vt:lpstr>
      <vt:lpstr>Example 15: Continue.</vt:lpstr>
      <vt:lpstr>Example 16: Multi-Input Multi-Output System. Determine  C1 and C2 due to R1 and R2.</vt:lpstr>
      <vt:lpstr>Example 16: Continue.</vt:lpstr>
      <vt:lpstr>Example 16: Continue.</vt:lpstr>
      <vt:lpstr>Skill Assessment Exercise:</vt:lpstr>
      <vt:lpstr>Answer of Skill Assessment Exercise:</vt:lpstr>
    </vt:vector>
  </TitlesOfParts>
  <Company>Hewlett-Packard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Diagram fundamentals &amp; reduction techniques</dc:title>
  <dc:creator>Dr. Pervaiz Iqbal</dc:creator>
  <cp:lastModifiedBy>Zeyad Al-Obaidi</cp:lastModifiedBy>
  <cp:revision>55</cp:revision>
  <dcterms:created xsi:type="dcterms:W3CDTF">2014-05-06T06:09:38Z</dcterms:created>
  <dcterms:modified xsi:type="dcterms:W3CDTF">2019-10-21T07:34:44Z</dcterms:modified>
</cp:coreProperties>
</file>