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8" r:id="rId3"/>
    <p:sldId id="349" r:id="rId4"/>
    <p:sldId id="353" r:id="rId5"/>
    <p:sldId id="336" r:id="rId6"/>
    <p:sldId id="377" r:id="rId7"/>
    <p:sldId id="372" r:id="rId8"/>
    <p:sldId id="378" r:id="rId9"/>
    <p:sldId id="373" r:id="rId10"/>
    <p:sldId id="370" r:id="rId11"/>
    <p:sldId id="371" r:id="rId12"/>
    <p:sldId id="380" r:id="rId13"/>
    <p:sldId id="379" r:id="rId14"/>
    <p:sldId id="381" r:id="rId15"/>
    <p:sldId id="382" r:id="rId16"/>
    <p:sldId id="383" r:id="rId17"/>
    <p:sldId id="384" r:id="rId18"/>
    <p:sldId id="385" r:id="rId19"/>
    <p:sldId id="38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788"/>
    <a:srgbClr val="FEF1E6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93005"/>
  </p:normalViewPr>
  <p:slideViewPr>
    <p:cSldViewPr>
      <p:cViewPr varScale="1">
        <p:scale>
          <a:sx n="59" d="100"/>
          <a:sy n="59" d="100"/>
        </p:scale>
        <p:origin x="11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4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5CD0-BF64-4EDA-A390-EA27F5FF7906}" type="datetimeFigureOut">
              <a:rPr lang="en-GB" smtClean="0"/>
              <a:pPr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7654-C7C7-4BC9-B3D0-68A06137D3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3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0B723-0FA8-A54C-80EC-9075A463FC66}" type="datetimeFigureOut">
              <a:rPr lang="en-US" smtClean="0"/>
              <a:t>10/21/19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632C7-5B91-6148-A97C-81DDA279F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9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21/10/2019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7DFB6-F363-45AB-835D-69A0B1EC3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4.pn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5.png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484784"/>
            <a:ext cx="608217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dirty="0"/>
              <a:t>Control Engineering I</a:t>
            </a:r>
          </a:p>
          <a:p>
            <a:pPr algn="ctr"/>
            <a:endParaRPr lang="ar-SA" sz="5400" dirty="0"/>
          </a:p>
          <a:p>
            <a:pPr algn="ctr"/>
            <a:r>
              <a:rPr lang="en-GB" sz="5400" dirty="0"/>
              <a:t>Signal Flow Graphs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9F60B-2782-F849-AAFB-32AA755BB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877491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7704" y="846111"/>
            <a:ext cx="4752528" cy="2822825"/>
          </a:xfr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305800" cy="924712"/>
          </a:xfrm>
        </p:spPr>
        <p:txBody>
          <a:bodyPr>
            <a:normAutofit/>
          </a:bodyPr>
          <a:lstStyle/>
          <a:p>
            <a:r>
              <a:rPr lang="en-GB" sz="2400" dirty="0"/>
              <a:t>Example 2: Apply Mason’s Rule to calculate the transfer function of the system represented by following Signal Flow Graph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5024" y="4749531"/>
            <a:ext cx="8153400" cy="863869"/>
            <a:chOff x="235024" y="4749531"/>
            <a:chExt cx="8153400" cy="863869"/>
          </a:xfrm>
        </p:grpSpPr>
        <p:graphicFrame>
          <p:nvGraphicFramePr>
            <p:cNvPr id="3076" name="Object 10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971550" y="5230813"/>
            <a:ext cx="6172200" cy="382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2115" name="Equation" r:id="rId4" imgW="3073320" imgH="190440" progId="Equation.3">
                    <p:embed/>
                  </p:oleObj>
                </mc:Choice>
                <mc:Fallback>
                  <p:oleObj name="Equation" r:id="rId4" imgW="3073320" imgH="1904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1550" y="5230813"/>
                          <a:ext cx="6172200" cy="38258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35024" y="4749531"/>
              <a:ext cx="8153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/>
              <a:r>
                <a:rPr kumimoji="1" lang="en-US" sz="2000" b="1" dirty="0"/>
                <a:t>2. Calculate all loop gains.</a:t>
              </a:r>
              <a:endParaRPr kumimoji="1" lang="en-US" sz="2000" b="1" baseline="-25000" dirty="0">
                <a:solidFill>
                  <a:srgbClr val="3366CC"/>
                </a:solidFill>
              </a:endParaRPr>
            </a:p>
          </p:txBody>
        </p:sp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51520" y="5725705"/>
            <a:ext cx="8153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kumimoji="1" lang="en-US" sz="2000" b="1" dirty="0"/>
              <a:t>3. Consider two non-touching loops.</a:t>
            </a:r>
          </a:p>
          <a:p>
            <a:pPr marL="342900" indent="-342900"/>
            <a:r>
              <a:rPr kumimoji="1" lang="en-US" sz="2000" b="1" dirty="0"/>
              <a:t>	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1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3</a:t>
            </a:r>
            <a:r>
              <a:rPr kumimoji="1" lang="en-US" sz="2000" b="1" dirty="0">
                <a:solidFill>
                  <a:srgbClr val="3366CC"/>
                </a:solidFill>
              </a:rPr>
              <a:t>      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1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4</a:t>
            </a:r>
            <a:r>
              <a:rPr kumimoji="1" lang="en-US" sz="2000" b="1" dirty="0">
                <a:solidFill>
                  <a:srgbClr val="3366CC"/>
                </a:solidFill>
              </a:rPr>
              <a:t>  </a:t>
            </a:r>
          </a:p>
          <a:p>
            <a:pPr marL="342900" indent="-342900"/>
            <a:r>
              <a:rPr kumimoji="1" lang="en-US" sz="2000" b="1" dirty="0">
                <a:solidFill>
                  <a:srgbClr val="3366CC"/>
                </a:solidFill>
              </a:rPr>
              <a:t>      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2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4</a:t>
            </a:r>
            <a:r>
              <a:rPr kumimoji="1" lang="en-US" sz="2000" b="1" baseline="-25000" dirty="0">
                <a:solidFill>
                  <a:srgbClr val="3366CC"/>
                </a:solidFill>
              </a:rPr>
              <a:t> </a:t>
            </a:r>
            <a:r>
              <a:rPr kumimoji="1" lang="en-US" sz="2000" b="1" dirty="0">
                <a:solidFill>
                  <a:srgbClr val="3366CC"/>
                </a:solidFill>
              </a:rPr>
              <a:t>	   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2</a:t>
            </a:r>
            <a:r>
              <a:rPr kumimoji="1" lang="en-US" sz="2000" b="1" dirty="0" err="1">
                <a:solidFill>
                  <a:srgbClr val="3366CC"/>
                </a:solidFill>
              </a:rPr>
              <a:t>L</a:t>
            </a:r>
            <a:r>
              <a:rPr kumimoji="1" lang="en-US" sz="2000" b="1" baseline="-25000" dirty="0" err="1">
                <a:solidFill>
                  <a:srgbClr val="3366CC"/>
                </a:solidFill>
              </a:rPr>
              <a:t>3</a:t>
            </a:r>
            <a:r>
              <a:rPr kumimoji="1" lang="en-US" sz="2000" b="1" baseline="-25000" dirty="0">
                <a:solidFill>
                  <a:srgbClr val="3366CC"/>
                </a:solidFill>
              </a:rPr>
              <a:t>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51520" y="1764145"/>
            <a:ext cx="8153400" cy="2809432"/>
            <a:chOff x="251520" y="1764145"/>
            <a:chExt cx="8153400" cy="2809432"/>
          </a:xfrm>
        </p:grpSpPr>
        <p:grpSp>
          <p:nvGrpSpPr>
            <p:cNvPr id="11" name="Group 10"/>
            <p:cNvGrpSpPr/>
            <p:nvPr/>
          </p:nvGrpSpPr>
          <p:grpSpPr>
            <a:xfrm>
              <a:off x="251520" y="3688521"/>
              <a:ext cx="8153400" cy="885056"/>
              <a:chOff x="539552" y="3212976"/>
              <a:chExt cx="8153400" cy="885056"/>
            </a:xfrm>
          </p:grpSpPr>
          <p:graphicFrame>
            <p:nvGraphicFramePr>
              <p:cNvPr id="3075" name="Object 11"/>
              <p:cNvGraphicFramePr>
                <a:graphicFrameLocks noGrp="1" noChangeAspect="1"/>
              </p:cNvGraphicFramePr>
              <p:nvPr>
                <p:ph sz="quarter" idx="3"/>
              </p:nvPr>
            </p:nvGraphicFramePr>
            <p:xfrm>
              <a:off x="966788" y="3717032"/>
              <a:ext cx="6629400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2116" name="Equation" r:id="rId6" imgW="3314520" imgH="190440" progId="Equation.3">
                      <p:embed/>
                    </p:oleObj>
                  </mc:Choice>
                  <mc:Fallback>
                    <p:oleObj name="Equation" r:id="rId6" imgW="3314520" imgH="19044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66788" y="3717032"/>
                            <a:ext cx="6629400" cy="381000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078" name="Rectangle 5"/>
              <p:cNvSpPr>
                <a:spLocks noChangeArrowheads="1"/>
              </p:cNvSpPr>
              <p:nvPr/>
            </p:nvSpPr>
            <p:spPr bwMode="auto">
              <a:xfrm>
                <a:off x="539552" y="3212976"/>
                <a:ext cx="81534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/>
                <a:r>
                  <a:rPr kumimoji="1" lang="en-US" sz="2000" b="1" dirty="0"/>
                  <a:t>1. Calculate forward path gains for each forward path</a:t>
                </a:r>
                <a:r>
                  <a:rPr kumimoji="1" lang="en-US" sz="2000" b="1" i="1" dirty="0"/>
                  <a:t>.</a:t>
                </a:r>
                <a:endParaRPr kumimoji="1" lang="en-US" sz="2000" b="1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715491" y="1764145"/>
              <a:ext cx="3214254" cy="508000"/>
              <a:chOff x="2715491" y="1764145"/>
              <a:chExt cx="3214254" cy="508000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715491" y="1764145"/>
                <a:ext cx="3214254" cy="508000"/>
              </a:xfrm>
              <a:custGeom>
                <a:avLst/>
                <a:gdLst>
                  <a:gd name="connsiteX0" fmla="*/ 0 w 3214254"/>
                  <a:gd name="connsiteY0" fmla="*/ 508000 h 508000"/>
                  <a:gd name="connsiteX1" fmla="*/ 277091 w 3214254"/>
                  <a:gd name="connsiteY1" fmla="*/ 133928 h 508000"/>
                  <a:gd name="connsiteX2" fmla="*/ 748145 w 3214254"/>
                  <a:gd name="connsiteY2" fmla="*/ 50800 h 508000"/>
                  <a:gd name="connsiteX3" fmla="*/ 1773382 w 3214254"/>
                  <a:gd name="connsiteY3" fmla="*/ 78510 h 508000"/>
                  <a:gd name="connsiteX4" fmla="*/ 2549236 w 3214254"/>
                  <a:gd name="connsiteY4" fmla="*/ 23091 h 508000"/>
                  <a:gd name="connsiteX5" fmla="*/ 2867891 w 3214254"/>
                  <a:gd name="connsiteY5" fmla="*/ 64655 h 508000"/>
                  <a:gd name="connsiteX6" fmla="*/ 3214254 w 3214254"/>
                  <a:gd name="connsiteY6" fmla="*/ 411019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14254" h="508000">
                    <a:moveTo>
                      <a:pt x="0" y="508000"/>
                    </a:moveTo>
                    <a:cubicBezTo>
                      <a:pt x="76200" y="359064"/>
                      <a:pt x="152400" y="210128"/>
                      <a:pt x="277091" y="133928"/>
                    </a:cubicBezTo>
                    <a:cubicBezTo>
                      <a:pt x="401782" y="57728"/>
                      <a:pt x="498763" y="60036"/>
                      <a:pt x="748145" y="50800"/>
                    </a:cubicBezTo>
                    <a:cubicBezTo>
                      <a:pt x="997527" y="41564"/>
                      <a:pt x="1473200" y="83128"/>
                      <a:pt x="1773382" y="78510"/>
                    </a:cubicBezTo>
                    <a:cubicBezTo>
                      <a:pt x="2073564" y="73892"/>
                      <a:pt x="2366818" y="25400"/>
                      <a:pt x="2549236" y="23091"/>
                    </a:cubicBezTo>
                    <a:cubicBezTo>
                      <a:pt x="2731654" y="20782"/>
                      <a:pt x="2757055" y="0"/>
                      <a:pt x="2867891" y="64655"/>
                    </a:cubicBezTo>
                    <a:cubicBezTo>
                      <a:pt x="2978727" y="129310"/>
                      <a:pt x="3096490" y="270164"/>
                      <a:pt x="3214254" y="411019"/>
                    </a:cubicBezTo>
                  </a:path>
                </a:pathLst>
              </a:custGeom>
              <a:ln w="28575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83968" y="1844824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err="1">
                    <a:solidFill>
                      <a:srgbClr val="FF0000"/>
                    </a:solidFill>
                  </a:rPr>
                  <a:t>P</a:t>
                </a:r>
                <a:r>
                  <a:rPr lang="en-GB" b="1" baseline="-25000" dirty="0" err="1">
                    <a:solidFill>
                      <a:srgbClr val="FF0000"/>
                    </a:solidFill>
                  </a:rPr>
                  <a:t>1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784764" y="2313709"/>
              <a:ext cx="3144981" cy="477982"/>
              <a:chOff x="2784764" y="2313709"/>
              <a:chExt cx="3144981" cy="477982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2784764" y="2313709"/>
                <a:ext cx="3144981" cy="477982"/>
              </a:xfrm>
              <a:custGeom>
                <a:avLst/>
                <a:gdLst>
                  <a:gd name="connsiteX0" fmla="*/ 0 w 3144981"/>
                  <a:gd name="connsiteY0" fmla="*/ 0 h 477982"/>
                  <a:gd name="connsiteX1" fmla="*/ 332509 w 3144981"/>
                  <a:gd name="connsiteY1" fmla="*/ 360218 h 477982"/>
                  <a:gd name="connsiteX2" fmla="*/ 637309 w 3144981"/>
                  <a:gd name="connsiteY2" fmla="*/ 387927 h 477982"/>
                  <a:gd name="connsiteX3" fmla="*/ 1551709 w 3144981"/>
                  <a:gd name="connsiteY3" fmla="*/ 415636 h 477982"/>
                  <a:gd name="connsiteX4" fmla="*/ 2618509 w 3144981"/>
                  <a:gd name="connsiteY4" fmla="*/ 429491 h 477982"/>
                  <a:gd name="connsiteX5" fmla="*/ 3144981 w 3144981"/>
                  <a:gd name="connsiteY5" fmla="*/ 124691 h 47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44981" h="477982">
                    <a:moveTo>
                      <a:pt x="0" y="0"/>
                    </a:moveTo>
                    <a:cubicBezTo>
                      <a:pt x="113145" y="147782"/>
                      <a:pt x="226291" y="295564"/>
                      <a:pt x="332509" y="360218"/>
                    </a:cubicBezTo>
                    <a:cubicBezTo>
                      <a:pt x="438727" y="424872"/>
                      <a:pt x="434109" y="378691"/>
                      <a:pt x="637309" y="387927"/>
                    </a:cubicBezTo>
                    <a:cubicBezTo>
                      <a:pt x="840509" y="397163"/>
                      <a:pt x="1551709" y="415636"/>
                      <a:pt x="1551709" y="415636"/>
                    </a:cubicBezTo>
                    <a:cubicBezTo>
                      <a:pt x="1881909" y="422563"/>
                      <a:pt x="2352964" y="477982"/>
                      <a:pt x="2618509" y="429491"/>
                    </a:cubicBezTo>
                    <a:cubicBezTo>
                      <a:pt x="2884054" y="381000"/>
                      <a:pt x="3014517" y="252845"/>
                      <a:pt x="3144981" y="124691"/>
                    </a:cubicBezTo>
                  </a:path>
                </a:pathLst>
              </a:custGeom>
              <a:ln w="28575">
                <a:solidFill>
                  <a:srgbClr val="00B0F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83968" y="2367298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err="1">
                    <a:solidFill>
                      <a:srgbClr val="00B0F0"/>
                    </a:solidFill>
                  </a:rPr>
                  <a:t>P</a:t>
                </a:r>
                <a:r>
                  <a:rPr lang="en-GB" b="1" baseline="-25000" dirty="0" err="1">
                    <a:solidFill>
                      <a:srgbClr val="00B0F0"/>
                    </a:solidFill>
                  </a:rPr>
                  <a:t>2</a:t>
                </a:r>
                <a:endParaRPr lang="en-GB" b="1" baseline="-25000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00F603-CF26-C64C-8B38-003564EF9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1520" y="1491952"/>
            <a:ext cx="889248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Monotype Sorts" pitchFamily="2" charset="2"/>
              <a:buAutoNum type="arabicPeriod" startAt="4"/>
            </a:pPr>
            <a:r>
              <a:rPr lang="en-US" sz="2600" dirty="0"/>
              <a:t>Consider three non-touching loops.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</a:pPr>
            <a:r>
              <a:rPr lang="en-US" sz="2600" dirty="0"/>
              <a:t>	</a:t>
            </a:r>
            <a:r>
              <a:rPr lang="en-US" sz="2600" dirty="0">
                <a:solidFill>
                  <a:srgbClr val="3366CC"/>
                </a:solidFill>
              </a:rPr>
              <a:t>None.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</a:pPr>
            <a:endParaRPr lang="en-US" sz="2600" dirty="0">
              <a:solidFill>
                <a:srgbClr val="3366CC"/>
              </a:solidFill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Monotype Sorts" pitchFamily="2" charset="2"/>
              <a:buAutoNum type="arabicPeriod" startAt="5"/>
            </a:pPr>
            <a:r>
              <a:rPr lang="en-US" sz="2600" dirty="0"/>
              <a:t>Calculate </a:t>
            </a:r>
            <a:r>
              <a:rPr lang="el-GR" sz="2600" dirty="0">
                <a:cs typeface="Times New Roman" pitchFamily="18" charset="0"/>
              </a:rPr>
              <a:t>Δ</a:t>
            </a:r>
            <a:r>
              <a:rPr lang="en-US" sz="2600" dirty="0">
                <a:cs typeface="Times New Roman" pitchFamily="18" charset="0"/>
              </a:rPr>
              <a:t> from steps 2,3,4.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Monotype Sorts" pitchFamily="2" charset="2"/>
              <a:buAutoNum type="arabicPeriod" startAt="5"/>
            </a:pPr>
            <a:endParaRPr lang="en-US" sz="2600" dirty="0"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Monotype Sorts" pitchFamily="2" charset="2"/>
              <a:buAutoNum type="arabicPeriod" startAt="5"/>
            </a:pPr>
            <a:endParaRPr lang="en-US" sz="2600" dirty="0"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Font typeface="Monotype Sorts" pitchFamily="2" charset="2"/>
              <a:buAutoNum type="arabicPeriod" startAt="5"/>
            </a:pPr>
            <a:endParaRPr lang="en-US" sz="2400" dirty="0"/>
          </a:p>
        </p:txBody>
      </p:sp>
      <p:graphicFrame>
        <p:nvGraphicFramePr>
          <p:cNvPr id="4099" name="Object 12"/>
          <p:cNvGraphicFramePr>
            <a:graphicFrameLocks noChangeAspect="1"/>
          </p:cNvGraphicFramePr>
          <p:nvPr/>
        </p:nvGraphicFramePr>
        <p:xfrm>
          <a:off x="1346200" y="3686175"/>
          <a:ext cx="6535738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0" name="Equation" r:id="rId3" imgW="2958840" imgH="190440" progId="Equation.3">
                  <p:embed/>
                </p:oleObj>
              </mc:Choice>
              <mc:Fallback>
                <p:oleObj name="Equation" r:id="rId3" imgW="2958840" imgH="1904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6200" y="3686175"/>
                        <a:ext cx="6535738" cy="4206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25" name="Object 12"/>
          <p:cNvGraphicFramePr>
            <a:graphicFrameLocks noChangeAspect="1"/>
          </p:cNvGraphicFramePr>
          <p:nvPr/>
        </p:nvGraphicFramePr>
        <p:xfrm>
          <a:off x="827584" y="4360838"/>
          <a:ext cx="8243389" cy="1012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1" name="Equation" r:id="rId5" imgW="3200400" imgH="393480" progId="Equation.3">
                  <p:embed/>
                </p:oleObj>
              </mc:Choice>
              <mc:Fallback>
                <p:oleObj name="Equation" r:id="rId5" imgW="32004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360838"/>
                        <a:ext cx="8243389" cy="101237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305800" cy="924712"/>
          </a:xfrm>
        </p:spPr>
        <p:txBody>
          <a:bodyPr>
            <a:normAutofit/>
          </a:bodyPr>
          <a:lstStyle/>
          <a:p>
            <a:r>
              <a:rPr lang="en-GB" sz="4000" dirty="0"/>
              <a:t>Example 2: continue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AA3419-6ED8-3A42-87CE-831699FC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-27384"/>
            <a:ext cx="8305800" cy="9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 2: continue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1124744"/>
            <a:ext cx="3816424" cy="2266814"/>
          </a:xfrm>
          <a:prstGeom prst="rect">
            <a:avLst/>
          </a:prstGeom>
          <a:noFill/>
        </p:spPr>
      </p:pic>
      <p:grpSp>
        <p:nvGrpSpPr>
          <p:cNvPr id="2" name="Group 13"/>
          <p:cNvGrpSpPr/>
          <p:nvPr/>
        </p:nvGrpSpPr>
        <p:grpSpPr>
          <a:xfrm>
            <a:off x="179512" y="1135866"/>
            <a:ext cx="8466501" cy="1429899"/>
            <a:chOff x="179512" y="1135866"/>
            <a:chExt cx="8466501" cy="1429899"/>
          </a:xfrm>
        </p:grpSpPr>
        <p:sp>
          <p:nvSpPr>
            <p:cNvPr id="11" name="Rectangle 10"/>
            <p:cNvSpPr/>
            <p:nvPr/>
          </p:nvSpPr>
          <p:spPr>
            <a:xfrm>
              <a:off x="179512" y="1340768"/>
              <a:ext cx="25746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Eliminate forward path-1</a:t>
              </a:r>
            </a:p>
          </p:txBody>
        </p:sp>
        <p:graphicFrame>
          <p:nvGraphicFramePr>
            <p:cNvPr id="146437" name="Object 5"/>
            <p:cNvGraphicFramePr>
              <a:graphicFrameLocks noChangeAspect="1"/>
            </p:cNvGraphicFramePr>
            <p:nvPr/>
          </p:nvGraphicFramePr>
          <p:xfrm>
            <a:off x="611560" y="1988840"/>
            <a:ext cx="2846164" cy="576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35" name="Equation" r:id="rId4" imgW="939600" imgH="190440" progId="Equation.3">
                    <p:embed/>
                  </p:oleObj>
                </mc:Choice>
                <mc:Fallback>
                  <p:oleObj name="Equation" r:id="rId4" imgW="939600" imgH="1904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1560" y="1988840"/>
                          <a:ext cx="2846164" cy="576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Oval 12"/>
            <p:cNvSpPr/>
            <p:nvPr/>
          </p:nvSpPr>
          <p:spPr>
            <a:xfrm>
              <a:off x="5405653" y="1135866"/>
              <a:ext cx="3240360" cy="13681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31912" y="3923764"/>
            <a:ext cx="8812088" cy="2584031"/>
            <a:chOff x="331912" y="3923764"/>
            <a:chExt cx="8812088" cy="2584031"/>
          </a:xfrm>
        </p:grpSpPr>
        <p:graphicFrame>
          <p:nvGraphicFramePr>
            <p:cNvPr id="4100" name="Object 14"/>
            <p:cNvGraphicFramePr>
              <a:graphicFrameLocks noChangeAspect="1"/>
            </p:cNvGraphicFramePr>
            <p:nvPr/>
          </p:nvGraphicFramePr>
          <p:xfrm>
            <a:off x="539552" y="4548039"/>
            <a:ext cx="2328862" cy="465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36" name="Equation" r:id="rId6" imgW="952200" imgH="190440" progId="Equation.3">
                    <p:embed/>
                  </p:oleObj>
                </mc:Choice>
                <mc:Fallback>
                  <p:oleObj name="Equation" r:id="rId6" imgW="952200" imgH="1904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552" y="4548039"/>
                          <a:ext cx="2328862" cy="46513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6"/>
            <p:cNvGrpSpPr/>
            <p:nvPr/>
          </p:nvGrpSpPr>
          <p:grpSpPr>
            <a:xfrm>
              <a:off x="5327576" y="4240981"/>
              <a:ext cx="3816424" cy="2266814"/>
              <a:chOff x="5327576" y="4149080"/>
              <a:chExt cx="3816424" cy="2266814"/>
            </a:xfrm>
          </p:grpSpPr>
          <p:pic>
            <p:nvPicPr>
              <p:cNvPr id="15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>
              <a:xfrm>
                <a:off x="5327576" y="4149080"/>
                <a:ext cx="3816424" cy="2266814"/>
              </a:xfrm>
              <a:prstGeom prst="rect">
                <a:avLst/>
              </a:prstGeom>
              <a:noFill/>
            </p:spPr>
          </p:pic>
          <p:sp>
            <p:nvSpPr>
              <p:cNvPr id="16" name="Oval 15"/>
              <p:cNvSpPr/>
              <p:nvPr/>
            </p:nvSpPr>
            <p:spPr>
              <a:xfrm>
                <a:off x="5668708" y="5043619"/>
                <a:ext cx="3240360" cy="13681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331912" y="3923764"/>
              <a:ext cx="25746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Eliminate forward path-2</a:t>
              </a:r>
            </a:p>
          </p:txBody>
        </p:sp>
      </p:grpSp>
      <p:graphicFrame>
        <p:nvGraphicFramePr>
          <p:cNvPr id="19" name="Object 5"/>
          <p:cNvGraphicFramePr>
            <a:graphicFrameLocks noChangeAspect="1"/>
          </p:cNvGraphicFramePr>
          <p:nvPr/>
        </p:nvGraphicFramePr>
        <p:xfrm>
          <a:off x="611560" y="2708920"/>
          <a:ext cx="3672408" cy="541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7" name="Equation" r:id="rId8" imgW="1295280" imgH="190440" progId="Equation.3">
                  <p:embed/>
                </p:oleObj>
              </mc:Choice>
              <mc:Fallback>
                <p:oleObj name="Equation" r:id="rId8" imgW="129528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708920"/>
                        <a:ext cx="3672408" cy="541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6" name="Object 5"/>
          <p:cNvGraphicFramePr>
            <a:graphicFrameLocks noChangeAspect="1"/>
          </p:cNvGraphicFramePr>
          <p:nvPr/>
        </p:nvGraphicFramePr>
        <p:xfrm>
          <a:off x="593725" y="5300663"/>
          <a:ext cx="370840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8" name="Equation" r:id="rId10" imgW="1307880" imgH="190440" progId="Equation.3">
                  <p:embed/>
                </p:oleObj>
              </mc:Choice>
              <mc:Fallback>
                <p:oleObj name="Equation" r:id="rId10" imgW="130788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5300663"/>
                        <a:ext cx="3708400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6A4460-719B-5546-BE62-CEDF0A729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7"/>
          <p:cNvGraphicFramePr>
            <a:graphicFrameLocks noChangeAspect="1"/>
          </p:cNvGraphicFramePr>
          <p:nvPr/>
        </p:nvGraphicFramePr>
        <p:xfrm>
          <a:off x="2627784" y="1340768"/>
          <a:ext cx="2900593" cy="942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3" name="Equation" r:id="rId3" imgW="1091880" imgH="355320" progId="Equation.3">
                  <p:embed/>
                </p:oleObj>
              </mc:Choice>
              <mc:Fallback>
                <p:oleObj name="Equation" r:id="rId3" imgW="1091880" imgH="3553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340768"/>
                        <a:ext cx="2900593" cy="94299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57200" y="-27384"/>
            <a:ext cx="8305800" cy="924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 2: continue</a:t>
            </a:r>
          </a:p>
        </p:txBody>
      </p:sp>
      <p:graphicFrame>
        <p:nvGraphicFramePr>
          <p:cNvPr id="146438" name="Object 17"/>
          <p:cNvGraphicFramePr>
            <a:graphicFrameLocks noChangeAspect="1"/>
          </p:cNvGraphicFramePr>
          <p:nvPr/>
        </p:nvGraphicFramePr>
        <p:xfrm>
          <a:off x="323528" y="3140968"/>
          <a:ext cx="8529960" cy="604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54" name="Equation" r:id="rId5" imgW="5346360" imgH="380880" progId="Equation.3">
                  <p:embed/>
                </p:oleObj>
              </mc:Choice>
              <mc:Fallback>
                <p:oleObj name="Equation" r:id="rId5" imgW="5346360" imgH="380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140968"/>
                        <a:ext cx="8529960" cy="60497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79314B-A0B3-114C-97E1-E381B81C3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525963"/>
          </a:xfrm>
        </p:spPr>
        <p:txBody>
          <a:bodyPr>
            <a:normAutofit/>
          </a:bodyPr>
          <a:lstStyle/>
          <a:p>
            <a:pPr algn="just"/>
            <a:r>
              <a:rPr lang="en-GB" sz="2600" dirty="0"/>
              <a:t>Find the transfer function, C(s)/R(s), for the signal-flow graph in figure below.</a:t>
            </a:r>
          </a:p>
          <a:p>
            <a:pPr algn="just"/>
            <a:endParaRPr lang="en-GB" sz="2600" dirty="0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7326161" cy="364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893DEB-F77A-9046-85DB-A68DC3626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525963"/>
          </a:xfrm>
        </p:spPr>
        <p:txBody>
          <a:bodyPr>
            <a:normAutofit/>
          </a:bodyPr>
          <a:lstStyle/>
          <a:p>
            <a:pPr algn="just"/>
            <a:r>
              <a:rPr lang="en-GB" sz="2600" dirty="0"/>
              <a:t>There is only one forward Path.</a:t>
            </a:r>
          </a:p>
          <a:p>
            <a:pPr algn="just"/>
            <a:endParaRPr lang="en-GB" sz="2600" dirty="0"/>
          </a:p>
        </p:txBody>
      </p:sp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4824"/>
            <a:ext cx="6840760" cy="342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1619672" y="2204302"/>
            <a:ext cx="58326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238029" y="5575300"/>
          <a:ext cx="4477987" cy="517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63" name="Equation" r:id="rId4" imgW="1752480" imgH="203040" progId="Equation.3">
                  <p:embed/>
                </p:oleObj>
              </mc:Choice>
              <mc:Fallback>
                <p:oleObj name="Equation" r:id="rId4" imgW="175248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029" y="5575300"/>
                        <a:ext cx="4477987" cy="5179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CAD112-FDC2-7A4A-A96A-CAB30FD4D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525963"/>
          </a:xfrm>
        </p:spPr>
        <p:txBody>
          <a:bodyPr>
            <a:normAutofit/>
          </a:bodyPr>
          <a:lstStyle/>
          <a:p>
            <a:pPr algn="just"/>
            <a:r>
              <a:rPr lang="en-GB" sz="2600" dirty="0"/>
              <a:t>There are four feedback loops.</a:t>
            </a:r>
          </a:p>
          <a:p>
            <a:pPr algn="just"/>
            <a:endParaRPr lang="en-GB" sz="2600" dirty="0"/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5724718" cy="293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676" name="Picture 4"/>
          <p:cNvPicPr>
            <a:picLocks noChangeAspect="1" noChangeArrowheads="1"/>
          </p:cNvPicPr>
          <p:nvPr/>
        </p:nvPicPr>
        <p:blipFill>
          <a:blip r:embed="rId3" cstate="print"/>
          <a:srcRect r="839" b="6667"/>
          <a:stretch>
            <a:fillRect/>
          </a:stretch>
        </p:blipFill>
        <p:spPr bwMode="auto">
          <a:xfrm>
            <a:off x="179512" y="5301208"/>
            <a:ext cx="784887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D9E2E0-8009-7142-88CA-E4F68DB4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525963"/>
          </a:xfrm>
        </p:spPr>
        <p:txBody>
          <a:bodyPr>
            <a:normAutofit/>
          </a:bodyPr>
          <a:lstStyle/>
          <a:p>
            <a:pPr algn="just"/>
            <a:r>
              <a:rPr lang="en-GB" sz="2600" dirty="0"/>
              <a:t>Non-touching loops taken two at a time.</a:t>
            </a:r>
          </a:p>
          <a:p>
            <a:pPr algn="just"/>
            <a:endParaRPr lang="en-GB" sz="2600" dirty="0"/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5724718" cy="293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301208"/>
            <a:ext cx="61206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FF774B-C57F-9740-85F2-C4D52238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4525963"/>
          </a:xfrm>
        </p:spPr>
        <p:txBody>
          <a:bodyPr>
            <a:normAutofit/>
          </a:bodyPr>
          <a:lstStyle/>
          <a:p>
            <a:pPr algn="just"/>
            <a:r>
              <a:rPr lang="en-GB" sz="2600" dirty="0"/>
              <a:t>Non-touching loops taken three at a time.</a:t>
            </a:r>
          </a:p>
          <a:p>
            <a:pPr algn="just"/>
            <a:endParaRPr lang="en-GB" sz="2600" dirty="0"/>
          </a:p>
        </p:txBody>
      </p:sp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5724718" cy="293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661248"/>
            <a:ext cx="5651449" cy="4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E3B101-A712-6840-A474-064DF2531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GB" sz="3600" dirty="0"/>
              <a:t>Example 3</a:t>
            </a:r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6447295" cy="225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81128"/>
            <a:ext cx="2376264" cy="55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3995772"/>
            <a:ext cx="257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Eliminate forward path-1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282" y="3923074"/>
            <a:ext cx="5724718" cy="293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7AACFA-66B0-E749-A580-A62F9D08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72" y="188640"/>
            <a:ext cx="8305800" cy="794352"/>
          </a:xfrm>
        </p:spPr>
        <p:txBody>
          <a:bodyPr>
            <a:normAutofit/>
          </a:bodyPr>
          <a:lstStyle/>
          <a:p>
            <a:r>
              <a:rPr lang="en-GB" dirty="0"/>
              <a:t>Mason’s Rule (Mason, 1953)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268760"/>
            <a:ext cx="8712968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/>
              <a:t>The block diagram reduction technique requires successive application of fundamental relationships in order to arrive at the system transfer function.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/>
              <a:t>On the other hand, Mason’s rule for reducing a signal-flow graph to a single transfer function requires the application of one formula.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400" dirty="0"/>
              <a:t>The formula was derived by S. J. Mason when he related the signal-flow graph to the simultaneous equations that can be written from the graph.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47AD8F-69ED-D94A-85D8-503BED3D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178330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780696"/>
          </a:xfrm>
        </p:spPr>
        <p:txBody>
          <a:bodyPr>
            <a:normAutofit/>
          </a:bodyPr>
          <a:lstStyle/>
          <a:p>
            <a:r>
              <a:rPr lang="en-GB" dirty="0"/>
              <a:t>Mason’s Rule: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052736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GB" sz="2000" dirty="0"/>
              <a:t>The transfer function,  </a:t>
            </a:r>
            <a:r>
              <a:rPr lang="en-GB" sz="2000" b="1" i="1" dirty="0">
                <a:solidFill>
                  <a:schemeClr val="accent1"/>
                </a:solidFill>
              </a:rPr>
              <a:t>C(s)/R(s), </a:t>
            </a:r>
            <a:r>
              <a:rPr lang="en-GB" sz="2000" dirty="0"/>
              <a:t>of a system represented by a signal-flow graph is;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r>
              <a:rPr lang="en-GB" sz="2000" dirty="0"/>
              <a:t>Where</a:t>
            </a:r>
          </a:p>
          <a:p>
            <a:endParaRPr lang="en-GB" sz="2000" dirty="0"/>
          </a:p>
          <a:p>
            <a:r>
              <a:rPr lang="en-GB" sz="2000" i="1" dirty="0"/>
              <a:t>n</a:t>
            </a:r>
            <a:r>
              <a:rPr lang="en-GB" sz="2000" dirty="0"/>
              <a:t>   = number of forward paths.</a:t>
            </a:r>
          </a:p>
          <a:p>
            <a:r>
              <a:rPr lang="en-GB" sz="2000" i="1" dirty="0"/>
              <a:t>P</a:t>
            </a:r>
            <a:r>
              <a:rPr lang="en-GB" sz="2000" i="1" baseline="-25000" dirty="0"/>
              <a:t>i</a:t>
            </a:r>
            <a:r>
              <a:rPr lang="en-GB" sz="2000" dirty="0"/>
              <a:t> = the </a:t>
            </a:r>
            <a:r>
              <a:rPr lang="en-GB" sz="2000" i="1" dirty="0" err="1"/>
              <a:t>i</a:t>
            </a:r>
            <a:r>
              <a:rPr lang="en-GB" sz="2000" i="1" baseline="30000" dirty="0"/>
              <a:t> </a:t>
            </a:r>
            <a:r>
              <a:rPr lang="en-GB" sz="2000" baseline="30000" dirty="0" err="1"/>
              <a:t>th</a:t>
            </a:r>
            <a:r>
              <a:rPr lang="en-GB" sz="2000" dirty="0"/>
              <a:t> forward-path gain.</a:t>
            </a:r>
          </a:p>
          <a:p>
            <a:r>
              <a:rPr lang="en-GB" sz="2000" dirty="0"/>
              <a:t>∆ = Determinant of the system</a:t>
            </a:r>
          </a:p>
          <a:p>
            <a:r>
              <a:rPr lang="en-GB" sz="2000" dirty="0"/>
              <a:t>∆</a:t>
            </a:r>
            <a:r>
              <a:rPr lang="en-GB" sz="2000" i="1" baseline="-25000" dirty="0" err="1"/>
              <a:t>i</a:t>
            </a:r>
            <a:r>
              <a:rPr lang="en-GB" sz="2000" dirty="0"/>
              <a:t> = Determinant of the </a:t>
            </a:r>
            <a:r>
              <a:rPr lang="en-GB" sz="2000" i="1" dirty="0" err="1"/>
              <a:t>i</a:t>
            </a:r>
            <a:r>
              <a:rPr lang="en-GB" sz="2000" baseline="30000" dirty="0" err="1"/>
              <a:t>th</a:t>
            </a:r>
            <a:r>
              <a:rPr lang="en-GB" sz="2000" dirty="0"/>
              <a:t> forward path</a:t>
            </a:r>
          </a:p>
          <a:p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∆ is called the signal flow graph determinant or characteristic function. Since ∆=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0 </a:t>
            </a:r>
            <a:r>
              <a:rPr lang="en-GB" sz="2000" dirty="0"/>
              <a:t>is the system characteristic equation.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47864" y="1667573"/>
          <a:ext cx="2160240" cy="132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6" name="Equation" r:id="rId3" imgW="825480" imgH="507960" progId="Equation.3">
                  <p:embed/>
                </p:oleObj>
              </mc:Choice>
              <mc:Fallback>
                <p:oleObj name="Equation" r:id="rId3" imgW="825480" imgH="5079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667573"/>
                        <a:ext cx="2160240" cy="13293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9862CB-14B6-6E4B-86F1-8477F5C48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060109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780696"/>
          </a:xfrm>
        </p:spPr>
        <p:txBody>
          <a:bodyPr>
            <a:normAutofit/>
          </a:bodyPr>
          <a:lstStyle/>
          <a:p>
            <a:r>
              <a:rPr lang="en-GB" dirty="0"/>
              <a:t>Mason’s Rule: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1052736"/>
            <a:ext cx="87129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000" dirty="0"/>
          </a:p>
          <a:p>
            <a:pPr algn="just"/>
            <a:r>
              <a:rPr lang="en-GB" sz="2200" dirty="0"/>
              <a:t>∆ = 1- (sum of all individual loop gains) + (sum of the products of the gains of all possible two loops that do not touch each other) – (sum of the products of the gains of all possible three loops that do not touch each other) + … and so forth with sums of higher number of non-touching loop gains</a:t>
            </a:r>
          </a:p>
          <a:p>
            <a:pPr algn="just"/>
            <a:endParaRPr lang="en-GB" sz="2200" dirty="0"/>
          </a:p>
          <a:p>
            <a:pPr algn="just"/>
            <a:r>
              <a:rPr lang="en-GB" sz="2200" dirty="0"/>
              <a:t>∆</a:t>
            </a:r>
            <a:r>
              <a:rPr lang="en-GB" sz="2200" i="1" baseline="-25000" dirty="0" err="1"/>
              <a:t>i</a:t>
            </a:r>
            <a:r>
              <a:rPr lang="en-GB" sz="2200" dirty="0"/>
              <a:t> = value of Δ for the part of the block diagram that does not touch the </a:t>
            </a:r>
            <a:r>
              <a:rPr lang="en-GB" sz="2200" dirty="0" err="1"/>
              <a:t>i-th</a:t>
            </a:r>
            <a:r>
              <a:rPr lang="en-GB" sz="2200" dirty="0"/>
              <a:t> forward path (</a:t>
            </a:r>
            <a:r>
              <a:rPr lang="en-GB" sz="2200" dirty="0" err="1"/>
              <a:t>Δ</a:t>
            </a:r>
            <a:r>
              <a:rPr lang="en-GB" sz="2200" baseline="-25000" dirty="0" err="1"/>
              <a:t>i</a:t>
            </a:r>
            <a:r>
              <a:rPr lang="en-GB" sz="2200" dirty="0"/>
              <a:t> = 1 if there are no non-touching loops to the </a:t>
            </a:r>
            <a:r>
              <a:rPr lang="en-GB" sz="2200" dirty="0" err="1"/>
              <a:t>i-th</a:t>
            </a:r>
            <a:r>
              <a:rPr lang="en-GB" sz="2200" dirty="0"/>
              <a:t> path.)</a:t>
            </a:r>
          </a:p>
          <a:p>
            <a:endParaRPr lang="en-GB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347864" y="1124744"/>
          <a:ext cx="2160240" cy="132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0" name="Equation" r:id="rId3" imgW="825480" imgH="507960" progId="Equation.3">
                  <p:embed/>
                </p:oleObj>
              </mc:Choice>
              <mc:Fallback>
                <p:oleObj name="Equation" r:id="rId3" imgW="82548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124744"/>
                        <a:ext cx="2160240" cy="13293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BF22E-88D0-144C-89FF-BEC10B55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06010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323528" y="404664"/>
            <a:ext cx="777240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ctr">
              <a:spcBef>
                <a:spcPct val="20000"/>
              </a:spcBef>
            </a:pPr>
            <a:r>
              <a:rPr lang="en-US" sz="3200" b="1" dirty="0"/>
              <a:t>Systematic approach</a:t>
            </a:r>
          </a:p>
          <a:p>
            <a:pPr marL="533400" indent="-533400" algn="ctr">
              <a:spcBef>
                <a:spcPct val="20000"/>
              </a:spcBef>
            </a:pPr>
            <a:endParaRPr lang="en-US" sz="3200" b="1" dirty="0"/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Calculate forward path gain </a:t>
            </a:r>
            <a:r>
              <a:rPr lang="en-US" sz="2800" i="1" dirty="0">
                <a:cs typeface="Times New Roman" pitchFamily="18" charset="0"/>
              </a:rPr>
              <a:t>P</a:t>
            </a:r>
            <a:r>
              <a:rPr lang="en-US" sz="2800" i="1" baseline="-25000" dirty="0">
                <a:cs typeface="Times New Roman" pitchFamily="18" charset="0"/>
              </a:rPr>
              <a:t>i</a:t>
            </a:r>
            <a:r>
              <a:rPr lang="en-US" sz="2800" baseline="-25000" dirty="0">
                <a:cs typeface="Times New Roman" pitchFamily="18" charset="0"/>
              </a:rPr>
              <a:t> </a:t>
            </a:r>
            <a:r>
              <a:rPr lang="en-US" sz="2800" dirty="0"/>
              <a:t>for each forward path </a:t>
            </a:r>
            <a:r>
              <a:rPr lang="en-US" sz="2800" i="1" dirty="0" err="1"/>
              <a:t>i</a:t>
            </a:r>
            <a:r>
              <a:rPr lang="en-US" sz="2800" i="1" dirty="0"/>
              <a:t>.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Calculate all loop transfer functions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Consider non-touching loops 2 at a time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Consider non-touching loops 3 at a time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etc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/>
              <a:t>Calculate </a:t>
            </a:r>
            <a:r>
              <a:rPr lang="el-GR" sz="2800" dirty="0">
                <a:cs typeface="Times New Roman" pitchFamily="18" charset="0"/>
              </a:rPr>
              <a:t>Δ</a:t>
            </a:r>
            <a:r>
              <a:rPr lang="en-US" sz="2800" dirty="0">
                <a:cs typeface="Times New Roman" pitchFamily="18" charset="0"/>
              </a:rPr>
              <a:t> from steps 2,3,4 and 5</a:t>
            </a:r>
          </a:p>
          <a:p>
            <a:pPr marL="533400" indent="-533400" algn="just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en-US" sz="2800" dirty="0">
                <a:cs typeface="Times New Roman" pitchFamily="18" charset="0"/>
              </a:rPr>
              <a:t>Calculate </a:t>
            </a:r>
            <a:r>
              <a:rPr lang="el-GR" sz="2800" dirty="0">
                <a:cs typeface="Times New Roman" pitchFamily="18" charset="0"/>
              </a:rPr>
              <a:t>Δ</a:t>
            </a:r>
            <a:r>
              <a:rPr lang="en-US" sz="2800" baseline="-25000" dirty="0">
                <a:cs typeface="Times New Roman" pitchFamily="18" charset="0"/>
              </a:rPr>
              <a:t>i </a:t>
            </a:r>
            <a:r>
              <a:rPr lang="en-US" sz="2800" dirty="0">
                <a:cs typeface="Times New Roman" pitchFamily="18" charset="0"/>
              </a:rPr>
              <a:t>as portion of </a:t>
            </a:r>
            <a:r>
              <a:rPr lang="el-GR" sz="2800" dirty="0">
                <a:cs typeface="Times New Roman" pitchFamily="18" charset="0"/>
              </a:rPr>
              <a:t>Δ</a:t>
            </a:r>
            <a:r>
              <a:rPr lang="en-US" sz="2800" dirty="0">
                <a:cs typeface="Times New Roman" pitchFamily="18" charset="0"/>
              </a:rPr>
              <a:t> not touching forward path </a:t>
            </a:r>
            <a:r>
              <a:rPr lang="en-US" sz="2800" i="1" dirty="0">
                <a:cs typeface="Times New Roman" pitchFamily="18" charset="0"/>
              </a:rPr>
              <a:t>i</a:t>
            </a:r>
            <a:endParaRPr lang="el-GR" sz="2800" i="1" dirty="0">
              <a:cs typeface="Times New Roman" pitchFamily="18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3DF521-A490-8944-8569-6AB9A0AFE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40966"/>
          </a:xfrm>
        </p:spPr>
        <p:txBody>
          <a:bodyPr>
            <a:normAutofit/>
          </a:bodyPr>
          <a:lstStyle/>
          <a:p>
            <a:r>
              <a:rPr lang="en-GB" sz="2200" dirty="0"/>
              <a:t>Example 1: Apply Mason’s Rule to calculate the transfer function of the system represented by following Signal Flow Graph</a:t>
            </a: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65341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"/>
          <p:cNvGrpSpPr/>
          <p:nvPr/>
        </p:nvGrpSpPr>
        <p:grpSpPr>
          <a:xfrm>
            <a:off x="107504" y="2852936"/>
            <a:ext cx="3111774" cy="864096"/>
            <a:chOff x="107504" y="2852936"/>
            <a:chExt cx="3111774" cy="864096"/>
          </a:xfrm>
        </p:grpSpPr>
        <p:pic>
          <p:nvPicPr>
            <p:cNvPr id="13414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504" y="2852936"/>
              <a:ext cx="3111774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14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1520" y="3284984"/>
              <a:ext cx="2845194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179512" y="4077072"/>
            <a:ext cx="5570346" cy="864096"/>
            <a:chOff x="179512" y="4077072"/>
            <a:chExt cx="5570346" cy="864096"/>
          </a:xfrm>
        </p:grpSpPr>
        <p:graphicFrame>
          <p:nvGraphicFramePr>
            <p:cNvPr id="144386" name="Object 17"/>
            <p:cNvGraphicFramePr>
              <a:graphicFrameLocks noChangeAspect="1"/>
            </p:cNvGraphicFramePr>
            <p:nvPr/>
          </p:nvGraphicFramePr>
          <p:xfrm>
            <a:off x="3347864" y="4077072"/>
            <a:ext cx="2401994" cy="8640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402" name="Equation" r:id="rId6" imgW="952200" imgH="342720" progId="Equation.3">
                    <p:embed/>
                  </p:oleObj>
                </mc:Choice>
                <mc:Fallback>
                  <p:oleObj name="Equation" r:id="rId6" imgW="952200" imgH="34272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7864" y="4077072"/>
                          <a:ext cx="2401994" cy="864096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179512" y="4077072"/>
              <a:ext cx="1177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Therefore,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9512" y="5157192"/>
            <a:ext cx="7851589" cy="1080120"/>
            <a:chOff x="179512" y="5157192"/>
            <a:chExt cx="7851589" cy="1080120"/>
          </a:xfrm>
        </p:grpSpPr>
        <p:graphicFrame>
          <p:nvGraphicFramePr>
            <p:cNvPr id="144387" name="Object 10"/>
            <p:cNvGraphicFramePr>
              <a:graphicFrameLocks noChangeAspect="1"/>
            </p:cNvGraphicFramePr>
            <p:nvPr/>
          </p:nvGraphicFramePr>
          <p:xfrm>
            <a:off x="1403648" y="5805264"/>
            <a:ext cx="6627453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403" name="Equation" r:id="rId8" imgW="2920680" imgH="190440" progId="Equation.3">
                    <p:embed/>
                  </p:oleObj>
                </mc:Choice>
                <mc:Fallback>
                  <p:oleObj name="Equation" r:id="rId8" imgW="2920680" imgH="1904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3648" y="5805264"/>
                          <a:ext cx="6627453" cy="432048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179512" y="5157192"/>
              <a:ext cx="320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There are three feedback loops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36F9F0-C8E4-444E-93B1-7C3B37843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40966"/>
          </a:xfrm>
        </p:spPr>
        <p:txBody>
          <a:bodyPr>
            <a:normAutofit/>
          </a:bodyPr>
          <a:lstStyle/>
          <a:p>
            <a:r>
              <a:rPr lang="en-GB" sz="2200" dirty="0"/>
              <a:t>Example 1: Apply Mason’s Rule to calculate the transfer function of the system represented by following Signal Flow Graph</a:t>
            </a: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65341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251520" y="3244914"/>
            <a:ext cx="6471538" cy="1119029"/>
            <a:chOff x="251520" y="3244914"/>
            <a:chExt cx="6471538" cy="1119029"/>
          </a:xfrm>
        </p:grpSpPr>
        <p:sp>
          <p:nvSpPr>
            <p:cNvPr id="9" name="Rectangle 8"/>
            <p:cNvSpPr/>
            <p:nvPr/>
          </p:nvSpPr>
          <p:spPr>
            <a:xfrm>
              <a:off x="2141804" y="3933056"/>
              <a:ext cx="458125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/>
                <a:t>∆ = 1- (sum of all individual loop gains)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1520" y="3244914"/>
              <a:ext cx="477701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b="1" dirty="0"/>
                <a:t>There are no non-touching loops, therefore</a:t>
              </a:r>
            </a:p>
          </p:txBody>
        </p:sp>
      </p:grpSp>
      <p:graphicFrame>
        <p:nvGraphicFramePr>
          <p:cNvPr id="134145" name="Object 12"/>
          <p:cNvGraphicFramePr>
            <a:graphicFrameLocks noChangeAspect="1"/>
          </p:cNvGraphicFramePr>
          <p:nvPr/>
        </p:nvGraphicFramePr>
        <p:xfrm>
          <a:off x="2195736" y="4642749"/>
          <a:ext cx="2638400" cy="442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1" name="Equation" r:id="rId4" imgW="1130040" imgH="190440" progId="Equation.3">
                  <p:embed/>
                </p:oleObj>
              </mc:Choice>
              <mc:Fallback>
                <p:oleObj name="Equation" r:id="rId4" imgW="1130040" imgH="1904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642749"/>
                        <a:ext cx="2638400" cy="44243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2195736" y="5363939"/>
          <a:ext cx="542448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2" name="Equation" r:id="rId6" imgW="2323800" imgH="190440" progId="Equation.3">
                  <p:embed/>
                </p:oleObj>
              </mc:Choice>
              <mc:Fallback>
                <p:oleObj name="Equation" r:id="rId6" imgW="232380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5363939"/>
                        <a:ext cx="5424487" cy="4413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AA9C1-888E-E349-ACE2-35C92CB7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40966"/>
          </a:xfrm>
        </p:spPr>
        <p:txBody>
          <a:bodyPr>
            <a:normAutofit/>
          </a:bodyPr>
          <a:lstStyle/>
          <a:p>
            <a:r>
              <a:rPr lang="en-GB" sz="2200" dirty="0"/>
              <a:t>Example 1: Apply Mason’s Rule to calculate the transfer function of the system represented by following Signal Flow Graph</a:t>
            </a:r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5341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251520" y="3140968"/>
            <a:ext cx="6918776" cy="1281313"/>
            <a:chOff x="251520" y="3140968"/>
            <a:chExt cx="6918776" cy="1281313"/>
          </a:xfrm>
        </p:grpSpPr>
        <p:sp>
          <p:nvSpPr>
            <p:cNvPr id="9" name="Rectangle 8"/>
            <p:cNvSpPr/>
            <p:nvPr/>
          </p:nvSpPr>
          <p:spPr>
            <a:xfrm>
              <a:off x="2141804" y="3645024"/>
              <a:ext cx="502849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/>
                <a:t>∆</a:t>
              </a:r>
              <a:r>
                <a:rPr lang="en-GB" sz="2200" baseline="-25000" dirty="0"/>
                <a:t>1</a:t>
              </a:r>
              <a:r>
                <a:rPr lang="en-GB" sz="2200" dirty="0"/>
                <a:t> = 1- (sum of all individual loop gains)+...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1520" y="3140968"/>
              <a:ext cx="25746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Eliminate forward path-1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8529" y="3991394"/>
              <a:ext cx="84991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/>
                <a:t>∆</a:t>
              </a:r>
              <a:r>
                <a:rPr lang="en-GB" sz="2200" baseline="-25000" dirty="0"/>
                <a:t>1</a:t>
              </a:r>
              <a:r>
                <a:rPr lang="en-GB" sz="2200" dirty="0"/>
                <a:t> = 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3528" y="5013176"/>
            <a:ext cx="6918776" cy="1281313"/>
            <a:chOff x="251520" y="3140968"/>
            <a:chExt cx="6918776" cy="1281313"/>
          </a:xfrm>
        </p:grpSpPr>
        <p:sp>
          <p:nvSpPr>
            <p:cNvPr id="15" name="Rectangle 14"/>
            <p:cNvSpPr/>
            <p:nvPr/>
          </p:nvSpPr>
          <p:spPr>
            <a:xfrm>
              <a:off x="2141804" y="3645024"/>
              <a:ext cx="502849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/>
                <a:t>∆</a:t>
              </a:r>
              <a:r>
                <a:rPr lang="en-GB" sz="2200" baseline="-25000" dirty="0"/>
                <a:t>2</a:t>
              </a:r>
              <a:r>
                <a:rPr lang="en-GB" sz="2200" dirty="0"/>
                <a:t> = 1- (sum of all individual loop gains)+...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1520" y="3140968"/>
              <a:ext cx="25746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Eliminate forward path-2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38529" y="3991394"/>
              <a:ext cx="84991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/>
                <a:t>∆</a:t>
              </a:r>
              <a:r>
                <a:rPr lang="en-GB" sz="2200" baseline="-25000" dirty="0"/>
                <a:t>2</a:t>
              </a:r>
              <a:r>
                <a:rPr lang="en-GB" sz="2200" dirty="0"/>
                <a:t> = 1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EB1548-1DD4-884B-A8D3-87DEC244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en-GB" sz="3000" dirty="0"/>
              <a:t>Example 1: Continue</a:t>
            </a:r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851551" cy="72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636912"/>
            <a:ext cx="4285631" cy="82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CA90C1-FC06-A544-97D4-C39B06117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2841</TotalTime>
  <Words>641</Words>
  <Application>Microsoft Macintosh PowerPoint</Application>
  <PresentationFormat>On-screen Show (4:3)</PresentationFormat>
  <Paragraphs>104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Monotype Sorts</vt:lpstr>
      <vt:lpstr>Times New Roman</vt:lpstr>
      <vt:lpstr>Office Theme</vt:lpstr>
      <vt:lpstr>Equation</vt:lpstr>
      <vt:lpstr>PowerPoint Presentation</vt:lpstr>
      <vt:lpstr>Mason’s Rule (Mason, 1953)</vt:lpstr>
      <vt:lpstr>Mason’s Rule:</vt:lpstr>
      <vt:lpstr>Mason’s Rule:</vt:lpstr>
      <vt:lpstr>PowerPoint Presentation</vt:lpstr>
      <vt:lpstr>Example 1: Apply Mason’s Rule to calculate the transfer function of the system represented by following Signal Flow Graph</vt:lpstr>
      <vt:lpstr>Example 1: Apply Mason’s Rule to calculate the transfer function of the system represented by following Signal Flow Graph</vt:lpstr>
      <vt:lpstr>Example 1: Apply Mason’s Rule to calculate the transfer function of the system represented by following Signal Flow Graph</vt:lpstr>
      <vt:lpstr>Example 1: Continue</vt:lpstr>
      <vt:lpstr>Example 2: Apply Mason’s Rule to calculate the transfer function of the system represented by following Signal Flow Graph</vt:lpstr>
      <vt:lpstr>Example 2: continue</vt:lpstr>
      <vt:lpstr>PowerPoint Presentation</vt:lpstr>
      <vt:lpstr>PowerPoint Presentation</vt:lpstr>
      <vt:lpstr>Example 3</vt:lpstr>
      <vt:lpstr>Example 3</vt:lpstr>
      <vt:lpstr>Example 3</vt:lpstr>
      <vt:lpstr>Example 3</vt:lpstr>
      <vt:lpstr>Example 3</vt:lpstr>
      <vt:lpstr>Example 3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</dc:creator>
  <cp:lastModifiedBy>Zeyad Al-Obaidi</cp:lastModifiedBy>
  <cp:revision>482</cp:revision>
  <dcterms:created xsi:type="dcterms:W3CDTF">2012-07-01T09:15:58Z</dcterms:created>
  <dcterms:modified xsi:type="dcterms:W3CDTF">2019-10-21T07:39:14Z</dcterms:modified>
</cp:coreProperties>
</file>