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354" r:id="rId3"/>
    <p:sldId id="365" r:id="rId4"/>
    <p:sldId id="374" r:id="rId5"/>
    <p:sldId id="375" r:id="rId6"/>
    <p:sldId id="376" r:id="rId7"/>
    <p:sldId id="339" r:id="rId8"/>
    <p:sldId id="340" r:id="rId9"/>
    <p:sldId id="341" r:id="rId10"/>
    <p:sldId id="342" r:id="rId11"/>
    <p:sldId id="343" r:id="rId12"/>
    <p:sldId id="344" r:id="rId13"/>
    <p:sldId id="387" r:id="rId14"/>
    <p:sldId id="388" r:id="rId15"/>
    <p:sldId id="392" r:id="rId16"/>
    <p:sldId id="393" r:id="rId17"/>
    <p:sldId id="394" r:id="rId18"/>
    <p:sldId id="39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788"/>
    <a:srgbClr val="FEF1E6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93005"/>
  </p:normalViewPr>
  <p:slideViewPr>
    <p:cSldViewPr>
      <p:cViewPr varScale="1">
        <p:scale>
          <a:sx n="59" d="100"/>
          <a:sy n="59" d="100"/>
        </p:scale>
        <p:origin x="116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emf"/><Relationship Id="rId7" Type="http://schemas.openxmlformats.org/officeDocument/2006/relationships/image" Target="../media/image80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Relationship Id="rId6" Type="http://schemas.openxmlformats.org/officeDocument/2006/relationships/image" Target="../media/image79.emf"/><Relationship Id="rId5" Type="http://schemas.openxmlformats.org/officeDocument/2006/relationships/image" Target="../media/image78.emf"/><Relationship Id="rId4" Type="http://schemas.openxmlformats.org/officeDocument/2006/relationships/image" Target="../media/image77.emf"/><Relationship Id="rId9" Type="http://schemas.openxmlformats.org/officeDocument/2006/relationships/image" Target="../media/image82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image" Target="../media/image8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10" Type="http://schemas.openxmlformats.org/officeDocument/2006/relationships/image" Target="../media/image15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image" Target="../media/image28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12" Type="http://schemas.openxmlformats.org/officeDocument/2006/relationships/image" Target="../media/image27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5" Type="http://schemas.openxmlformats.org/officeDocument/2006/relationships/image" Target="../media/image30.emf"/><Relationship Id="rId10" Type="http://schemas.openxmlformats.org/officeDocument/2006/relationships/image" Target="../media/image25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Relationship Id="rId14" Type="http://schemas.openxmlformats.org/officeDocument/2006/relationships/image" Target="../media/image29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13" Type="http://schemas.openxmlformats.org/officeDocument/2006/relationships/image" Target="../media/image34.emf"/><Relationship Id="rId3" Type="http://schemas.openxmlformats.org/officeDocument/2006/relationships/image" Target="../media/image18.emf"/><Relationship Id="rId7" Type="http://schemas.openxmlformats.org/officeDocument/2006/relationships/image" Target="../media/image31.emf"/><Relationship Id="rId12" Type="http://schemas.openxmlformats.org/officeDocument/2006/relationships/image" Target="../media/image27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5" Type="http://schemas.openxmlformats.org/officeDocument/2006/relationships/image" Target="../media/image35.emf"/><Relationship Id="rId10" Type="http://schemas.openxmlformats.org/officeDocument/2006/relationships/image" Target="../media/image25.emf"/><Relationship Id="rId4" Type="http://schemas.openxmlformats.org/officeDocument/2006/relationships/image" Target="../media/image19.emf"/><Relationship Id="rId9" Type="http://schemas.openxmlformats.org/officeDocument/2006/relationships/image" Target="../media/image33.emf"/><Relationship Id="rId14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10" Type="http://schemas.openxmlformats.org/officeDocument/2006/relationships/image" Target="../media/image47.emf"/><Relationship Id="rId4" Type="http://schemas.openxmlformats.org/officeDocument/2006/relationships/image" Target="../media/image41.emf"/><Relationship Id="rId9" Type="http://schemas.openxmlformats.org/officeDocument/2006/relationships/image" Target="../media/image46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48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5CD0-BF64-4EDA-A390-EA27F5FF7906}" type="datetimeFigureOut">
              <a:rPr lang="en-GB" smtClean="0"/>
              <a:pPr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7654-C7C7-4BC9-B3D0-68A06137D3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83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0B723-0FA8-A54C-80EC-9075A463FC66}" type="datetimeFigureOut">
              <a:rPr lang="en-US" smtClean="0"/>
              <a:t>10/21/19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632C7-5B91-6148-A97C-81DDA279F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9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21/10/2019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21/10/2019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Control Engineering 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oleObject" Target="../embeddings/oleObject52.bin"/><Relationship Id="rId18" Type="http://schemas.openxmlformats.org/officeDocument/2006/relationships/image" Target="../media/image45.emf"/><Relationship Id="rId3" Type="http://schemas.openxmlformats.org/officeDocument/2006/relationships/oleObject" Target="../embeddings/oleObject47.bin"/><Relationship Id="rId21" Type="http://schemas.openxmlformats.org/officeDocument/2006/relationships/oleObject" Target="../embeddings/oleObject56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42.emf"/><Relationship Id="rId1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emf"/><Relationship Id="rId20" Type="http://schemas.openxmlformats.org/officeDocument/2006/relationships/image" Target="../media/image46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9.e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3.bin"/><Relationship Id="rId10" Type="http://schemas.openxmlformats.org/officeDocument/2006/relationships/image" Target="../media/image41.emf"/><Relationship Id="rId19" Type="http://schemas.openxmlformats.org/officeDocument/2006/relationships/oleObject" Target="../embeddings/oleObject55.bin"/><Relationship Id="rId4" Type="http://schemas.openxmlformats.org/officeDocument/2006/relationships/image" Target="../media/image38.emf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43.emf"/><Relationship Id="rId22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12" Type="http://schemas.openxmlformats.org/officeDocument/2006/relationships/image" Target="../media/image5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9.emf"/><Relationship Id="rId11" Type="http://schemas.openxmlformats.org/officeDocument/2006/relationships/oleObject" Target="../embeddings/oleObject61.bin"/><Relationship Id="rId5" Type="http://schemas.openxmlformats.org/officeDocument/2006/relationships/oleObject" Target="../embeddings/oleObject58.bin"/><Relationship Id="rId10" Type="http://schemas.openxmlformats.org/officeDocument/2006/relationships/image" Target="../media/image51.emf"/><Relationship Id="rId4" Type="http://schemas.openxmlformats.org/officeDocument/2006/relationships/image" Target="../media/image48.emf"/><Relationship Id="rId9" Type="http://schemas.openxmlformats.org/officeDocument/2006/relationships/oleObject" Target="../embeddings/oleObject6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78.emf"/><Relationship Id="rId18" Type="http://schemas.openxmlformats.org/officeDocument/2006/relationships/oleObject" Target="../embeddings/oleObject70.bin"/><Relationship Id="rId3" Type="http://schemas.openxmlformats.org/officeDocument/2006/relationships/image" Target="../media/image83.png"/><Relationship Id="rId21" Type="http://schemas.openxmlformats.org/officeDocument/2006/relationships/image" Target="../media/image82.emf"/><Relationship Id="rId7" Type="http://schemas.openxmlformats.org/officeDocument/2006/relationships/image" Target="../media/image75.emf"/><Relationship Id="rId12" Type="http://schemas.openxmlformats.org/officeDocument/2006/relationships/oleObject" Target="../embeddings/oleObject67.bin"/><Relationship Id="rId17" Type="http://schemas.openxmlformats.org/officeDocument/2006/relationships/image" Target="../media/image80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9.bin"/><Relationship Id="rId20" Type="http://schemas.openxmlformats.org/officeDocument/2006/relationships/oleObject" Target="../embeddings/oleObject71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77.emf"/><Relationship Id="rId5" Type="http://schemas.openxmlformats.org/officeDocument/2006/relationships/image" Target="../media/image74.emf"/><Relationship Id="rId15" Type="http://schemas.openxmlformats.org/officeDocument/2006/relationships/image" Target="../media/image79.emf"/><Relationship Id="rId10" Type="http://schemas.openxmlformats.org/officeDocument/2006/relationships/oleObject" Target="../embeddings/oleObject66.bin"/><Relationship Id="rId19" Type="http://schemas.openxmlformats.org/officeDocument/2006/relationships/image" Target="../media/image81.e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76.emf"/><Relationship Id="rId14" Type="http://schemas.openxmlformats.org/officeDocument/2006/relationships/oleObject" Target="../embeddings/oleObject6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image" Target="../media/image86.png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10" Type="http://schemas.openxmlformats.org/officeDocument/2006/relationships/image" Target="../media/image85.emf"/><Relationship Id="rId4" Type="http://schemas.openxmlformats.org/officeDocument/2006/relationships/image" Target="../media/image87.png"/><Relationship Id="rId9" Type="http://schemas.openxmlformats.org/officeDocument/2006/relationships/oleObject" Target="../embeddings/oleObject7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0.e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2.png"/><Relationship Id="rId21" Type="http://schemas.openxmlformats.org/officeDocument/2006/relationships/image" Target="../media/image14.emf"/><Relationship Id="rId7" Type="http://schemas.openxmlformats.org/officeDocument/2006/relationships/image" Target="../media/image7.e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2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9.emf"/><Relationship Id="rId5" Type="http://schemas.openxmlformats.org/officeDocument/2006/relationships/image" Target="../media/image6.emf"/><Relationship Id="rId15" Type="http://schemas.openxmlformats.org/officeDocument/2006/relationships/image" Target="../media/image11.emf"/><Relationship Id="rId23" Type="http://schemas.openxmlformats.org/officeDocument/2006/relationships/image" Target="../media/image15.e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3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e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emf"/><Relationship Id="rId18" Type="http://schemas.openxmlformats.org/officeDocument/2006/relationships/oleObject" Target="../embeddings/oleObject22.bin"/><Relationship Id="rId26" Type="http://schemas.openxmlformats.org/officeDocument/2006/relationships/oleObject" Target="../embeddings/oleObject26.bin"/><Relationship Id="rId3" Type="http://schemas.openxmlformats.org/officeDocument/2006/relationships/image" Target="../media/image2.png"/><Relationship Id="rId21" Type="http://schemas.openxmlformats.org/officeDocument/2006/relationships/image" Target="../media/image24.emf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33" Type="http://schemas.openxmlformats.org/officeDocument/2006/relationships/image" Target="../media/image30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3.bin"/><Relationship Id="rId29" Type="http://schemas.openxmlformats.org/officeDocument/2006/relationships/image" Target="../media/image28.e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9.emf"/><Relationship Id="rId24" Type="http://schemas.openxmlformats.org/officeDocument/2006/relationships/oleObject" Target="../embeddings/oleObject25.bin"/><Relationship Id="rId32" Type="http://schemas.openxmlformats.org/officeDocument/2006/relationships/oleObject" Target="../embeddings/oleObject29.bin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oleObject" Target="../embeddings/oleObject27.bin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23.emf"/><Relationship Id="rId31" Type="http://schemas.openxmlformats.org/officeDocument/2006/relationships/image" Target="../media/image29.e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8.emf"/><Relationship Id="rId14" Type="http://schemas.openxmlformats.org/officeDocument/2006/relationships/oleObject" Target="../embeddings/oleObject20.bin"/><Relationship Id="rId22" Type="http://schemas.openxmlformats.org/officeDocument/2006/relationships/oleObject" Target="../embeddings/oleObject24.bin"/><Relationship Id="rId27" Type="http://schemas.openxmlformats.org/officeDocument/2006/relationships/image" Target="../media/image27.emf"/><Relationship Id="rId30" Type="http://schemas.openxmlformats.org/officeDocument/2006/relationships/oleObject" Target="../embeddings/oleObject28.bin"/><Relationship Id="rId8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emf"/><Relationship Id="rId18" Type="http://schemas.openxmlformats.org/officeDocument/2006/relationships/oleObject" Target="../embeddings/oleObject37.bin"/><Relationship Id="rId26" Type="http://schemas.openxmlformats.org/officeDocument/2006/relationships/oleObject" Target="../embeddings/oleObject41.bin"/><Relationship Id="rId3" Type="http://schemas.openxmlformats.org/officeDocument/2006/relationships/image" Target="../media/image2.png"/><Relationship Id="rId21" Type="http://schemas.openxmlformats.org/officeDocument/2006/relationships/image" Target="../media/image33.emf"/><Relationship Id="rId7" Type="http://schemas.openxmlformats.org/officeDocument/2006/relationships/image" Target="../media/image17.e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31.emf"/><Relationship Id="rId25" Type="http://schemas.openxmlformats.org/officeDocument/2006/relationships/image" Target="../media/image26.emf"/><Relationship Id="rId33" Type="http://schemas.openxmlformats.org/officeDocument/2006/relationships/image" Target="../media/image35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36.bin"/><Relationship Id="rId20" Type="http://schemas.openxmlformats.org/officeDocument/2006/relationships/oleObject" Target="../embeddings/oleObject38.bin"/><Relationship Id="rId29" Type="http://schemas.openxmlformats.org/officeDocument/2006/relationships/image" Target="../media/image34.e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19.emf"/><Relationship Id="rId24" Type="http://schemas.openxmlformats.org/officeDocument/2006/relationships/oleObject" Target="../embeddings/oleObject40.bin"/><Relationship Id="rId32" Type="http://schemas.openxmlformats.org/officeDocument/2006/relationships/oleObject" Target="../embeddings/oleObject44.bin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oleObject" Target="../embeddings/oleObject42.bin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32.emf"/><Relationship Id="rId31" Type="http://schemas.openxmlformats.org/officeDocument/2006/relationships/image" Target="../media/image29.e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18.emf"/><Relationship Id="rId14" Type="http://schemas.openxmlformats.org/officeDocument/2006/relationships/oleObject" Target="../embeddings/oleObject35.bin"/><Relationship Id="rId22" Type="http://schemas.openxmlformats.org/officeDocument/2006/relationships/oleObject" Target="../embeddings/oleObject39.bin"/><Relationship Id="rId27" Type="http://schemas.openxmlformats.org/officeDocument/2006/relationships/image" Target="../media/image27.emf"/><Relationship Id="rId30" Type="http://schemas.openxmlformats.org/officeDocument/2006/relationships/oleObject" Target="../embeddings/oleObject43.bin"/><Relationship Id="rId8" Type="http://schemas.openxmlformats.org/officeDocument/2006/relationships/oleObject" Target="../embeddings/oleObject3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03648" y="1484784"/>
            <a:ext cx="608217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dirty="0"/>
              <a:t>Control Engineering I</a:t>
            </a:r>
          </a:p>
          <a:p>
            <a:pPr algn="ctr"/>
            <a:endParaRPr lang="ar-SA" sz="5400" dirty="0"/>
          </a:p>
          <a:p>
            <a:pPr algn="ctr"/>
            <a:r>
              <a:rPr lang="en-GB" sz="5400" dirty="0"/>
              <a:t>Signal Flow Graphs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9F60B-2782-F849-AAFB-32AA755BB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877491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GB" sz="3200" dirty="0"/>
              <a:t>Example 6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638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/>
              <a:t>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838200"/>
            <a:ext cx="6958013" cy="2514600"/>
            <a:chOff x="459" y="2442"/>
            <a:chExt cx="4562" cy="179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76" y="2592"/>
              <a:ext cx="4272" cy="1645"/>
              <a:chOff x="576" y="2496"/>
              <a:chExt cx="4272" cy="1736"/>
            </a:xfrm>
          </p:grpSpPr>
          <p:sp>
            <p:nvSpPr>
              <p:cNvPr id="138246" name="Line 6"/>
              <p:cNvSpPr>
                <a:spLocks noChangeShapeType="1"/>
              </p:cNvSpPr>
              <p:nvPr/>
            </p:nvSpPr>
            <p:spPr bwMode="auto">
              <a:xfrm>
                <a:off x="645" y="3168"/>
                <a:ext cx="69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7" name="Line 7"/>
              <p:cNvSpPr>
                <a:spLocks noChangeShapeType="1"/>
              </p:cNvSpPr>
              <p:nvPr/>
            </p:nvSpPr>
            <p:spPr bwMode="auto">
              <a:xfrm>
                <a:off x="1344" y="3168"/>
                <a:ext cx="957" cy="33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8" name="Freeform 8"/>
              <p:cNvSpPr>
                <a:spLocks/>
              </p:cNvSpPr>
              <p:nvPr/>
            </p:nvSpPr>
            <p:spPr bwMode="auto">
              <a:xfrm>
                <a:off x="2301" y="3504"/>
                <a:ext cx="1588" cy="384"/>
              </a:xfrm>
              <a:custGeom>
                <a:avLst/>
                <a:gdLst/>
                <a:ahLst/>
                <a:cxnLst>
                  <a:cxn ang="0">
                    <a:pos x="1056" y="0"/>
                  </a:cxn>
                  <a:cxn ang="0">
                    <a:pos x="624" y="336"/>
                  </a:cxn>
                  <a:cxn ang="0">
                    <a:pos x="0" y="0"/>
                  </a:cxn>
                </a:cxnLst>
                <a:rect l="0" t="0" r="r" b="b"/>
                <a:pathLst>
                  <a:path w="1056" h="336">
                    <a:moveTo>
                      <a:pt x="1056" y="0"/>
                    </a:moveTo>
                    <a:cubicBezTo>
                      <a:pt x="928" y="168"/>
                      <a:pt x="800" y="336"/>
                      <a:pt x="624" y="336"/>
                    </a:cubicBezTo>
                    <a:cubicBezTo>
                      <a:pt x="448" y="336"/>
                      <a:pt x="104" y="56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49" name="Line 9"/>
              <p:cNvSpPr>
                <a:spLocks noChangeShapeType="1"/>
              </p:cNvSpPr>
              <p:nvPr/>
            </p:nvSpPr>
            <p:spPr bwMode="auto">
              <a:xfrm flipH="1" flipV="1">
                <a:off x="2301" y="2880"/>
                <a:ext cx="1588" cy="62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0" name="Line 10"/>
              <p:cNvSpPr>
                <a:spLocks noChangeShapeType="1"/>
              </p:cNvSpPr>
              <p:nvPr/>
            </p:nvSpPr>
            <p:spPr bwMode="auto">
              <a:xfrm>
                <a:off x="2301" y="3504"/>
                <a:ext cx="15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1" name="Line 11"/>
              <p:cNvSpPr>
                <a:spLocks noChangeShapeType="1"/>
              </p:cNvSpPr>
              <p:nvPr/>
            </p:nvSpPr>
            <p:spPr bwMode="auto">
              <a:xfrm>
                <a:off x="3888" y="2880"/>
                <a:ext cx="898" cy="28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2" name="Line 12"/>
              <p:cNvSpPr>
                <a:spLocks noChangeShapeType="1"/>
              </p:cNvSpPr>
              <p:nvPr/>
            </p:nvSpPr>
            <p:spPr bwMode="auto">
              <a:xfrm flipV="1">
                <a:off x="3889" y="3168"/>
                <a:ext cx="897" cy="33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3" name="Freeform 13"/>
              <p:cNvSpPr>
                <a:spLocks/>
              </p:cNvSpPr>
              <p:nvPr/>
            </p:nvSpPr>
            <p:spPr bwMode="auto">
              <a:xfrm>
                <a:off x="1392" y="3120"/>
                <a:ext cx="3394" cy="1112"/>
              </a:xfrm>
              <a:custGeom>
                <a:avLst/>
                <a:gdLst/>
                <a:ahLst/>
                <a:cxnLst>
                  <a:cxn ang="0">
                    <a:pos x="2400" y="0"/>
                  </a:cxn>
                  <a:cxn ang="0">
                    <a:pos x="1296" y="1056"/>
                  </a:cxn>
                  <a:cxn ang="0">
                    <a:pos x="0" y="48"/>
                  </a:cxn>
                </a:cxnLst>
                <a:rect l="0" t="0" r="r" b="b"/>
                <a:pathLst>
                  <a:path w="2400" h="1064">
                    <a:moveTo>
                      <a:pt x="2400" y="0"/>
                    </a:moveTo>
                    <a:cubicBezTo>
                      <a:pt x="2048" y="524"/>
                      <a:pt x="1696" y="1048"/>
                      <a:pt x="1296" y="1056"/>
                    </a:cubicBezTo>
                    <a:cubicBezTo>
                      <a:pt x="896" y="1064"/>
                      <a:pt x="216" y="216"/>
                      <a:pt x="0" y="48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4" name="Freeform 14"/>
              <p:cNvSpPr>
                <a:spLocks/>
              </p:cNvSpPr>
              <p:nvPr/>
            </p:nvSpPr>
            <p:spPr bwMode="auto">
              <a:xfrm>
                <a:off x="2301" y="2496"/>
                <a:ext cx="1588" cy="384"/>
              </a:xfrm>
              <a:custGeom>
                <a:avLst/>
                <a:gdLst/>
                <a:ahLst/>
                <a:cxnLst>
                  <a:cxn ang="0">
                    <a:pos x="1104" y="336"/>
                  </a:cxn>
                  <a:cxn ang="0">
                    <a:pos x="672" y="0"/>
                  </a:cxn>
                  <a:cxn ang="0">
                    <a:pos x="0" y="336"/>
                  </a:cxn>
                </a:cxnLst>
                <a:rect l="0" t="0" r="r" b="b"/>
                <a:pathLst>
                  <a:path w="1104" h="336">
                    <a:moveTo>
                      <a:pt x="1104" y="336"/>
                    </a:moveTo>
                    <a:cubicBezTo>
                      <a:pt x="980" y="168"/>
                      <a:pt x="856" y="0"/>
                      <a:pt x="672" y="0"/>
                    </a:cubicBezTo>
                    <a:cubicBezTo>
                      <a:pt x="488" y="0"/>
                      <a:pt x="112" y="280"/>
                      <a:pt x="0" y="33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5" name="Line 15"/>
              <p:cNvSpPr>
                <a:spLocks noChangeShapeType="1"/>
              </p:cNvSpPr>
              <p:nvPr/>
            </p:nvSpPr>
            <p:spPr bwMode="auto">
              <a:xfrm rot="21300000" flipH="1" flipV="1">
                <a:off x="3549" y="2547"/>
                <a:ext cx="138" cy="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6" name="Line 16"/>
              <p:cNvSpPr>
                <a:spLocks noChangeShapeType="1"/>
              </p:cNvSpPr>
              <p:nvPr/>
            </p:nvSpPr>
            <p:spPr bwMode="auto">
              <a:xfrm>
                <a:off x="2301" y="2880"/>
                <a:ext cx="15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7" name="Line 17"/>
              <p:cNvSpPr>
                <a:spLocks noChangeShapeType="1"/>
              </p:cNvSpPr>
              <p:nvPr/>
            </p:nvSpPr>
            <p:spPr bwMode="auto">
              <a:xfrm flipH="1">
                <a:off x="2301" y="2880"/>
                <a:ext cx="1587" cy="62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58" name="Oval 18"/>
              <p:cNvSpPr>
                <a:spLocks noChangeArrowheads="1"/>
              </p:cNvSpPr>
              <p:nvPr/>
            </p:nvSpPr>
            <p:spPr bwMode="auto">
              <a:xfrm>
                <a:off x="576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59" name="Oval 19"/>
              <p:cNvSpPr>
                <a:spLocks noChangeArrowheads="1"/>
              </p:cNvSpPr>
              <p:nvPr/>
            </p:nvSpPr>
            <p:spPr bwMode="auto">
              <a:xfrm>
                <a:off x="1266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0" name="Oval 20"/>
              <p:cNvSpPr>
                <a:spLocks noChangeArrowheads="1"/>
              </p:cNvSpPr>
              <p:nvPr/>
            </p:nvSpPr>
            <p:spPr bwMode="auto">
              <a:xfrm>
                <a:off x="2232" y="2832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1" name="Oval 21"/>
              <p:cNvSpPr>
                <a:spLocks noChangeArrowheads="1"/>
              </p:cNvSpPr>
              <p:nvPr/>
            </p:nvSpPr>
            <p:spPr bwMode="auto">
              <a:xfrm>
                <a:off x="2232" y="3456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2" name="Oval 22"/>
              <p:cNvSpPr>
                <a:spLocks noChangeArrowheads="1"/>
              </p:cNvSpPr>
              <p:nvPr/>
            </p:nvSpPr>
            <p:spPr bwMode="auto">
              <a:xfrm>
                <a:off x="3820" y="2832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3" name="Oval 23"/>
              <p:cNvSpPr>
                <a:spLocks noChangeArrowheads="1"/>
              </p:cNvSpPr>
              <p:nvPr/>
            </p:nvSpPr>
            <p:spPr bwMode="auto">
              <a:xfrm>
                <a:off x="4717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4" name="Oval 24"/>
              <p:cNvSpPr>
                <a:spLocks noChangeArrowheads="1"/>
              </p:cNvSpPr>
              <p:nvPr/>
            </p:nvSpPr>
            <p:spPr bwMode="auto">
              <a:xfrm>
                <a:off x="3820" y="3456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8265" name="Line 25"/>
              <p:cNvSpPr>
                <a:spLocks noChangeShapeType="1"/>
              </p:cNvSpPr>
              <p:nvPr/>
            </p:nvSpPr>
            <p:spPr bwMode="auto">
              <a:xfrm flipV="1">
                <a:off x="1404" y="2901"/>
                <a:ext cx="852" cy="24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6" name="Line 26"/>
              <p:cNvSpPr>
                <a:spLocks noChangeShapeType="1"/>
              </p:cNvSpPr>
              <p:nvPr/>
            </p:nvSpPr>
            <p:spPr bwMode="auto">
              <a:xfrm>
                <a:off x="852" y="3168"/>
                <a:ext cx="13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7" name="Line 27"/>
              <p:cNvSpPr>
                <a:spLocks noChangeShapeType="1"/>
              </p:cNvSpPr>
              <p:nvPr/>
            </p:nvSpPr>
            <p:spPr bwMode="auto">
              <a:xfrm flipV="1">
                <a:off x="1722" y="2958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8" name="Line 28"/>
              <p:cNvSpPr>
                <a:spLocks noChangeShapeType="1"/>
              </p:cNvSpPr>
              <p:nvPr/>
            </p:nvSpPr>
            <p:spPr bwMode="auto">
              <a:xfrm>
                <a:off x="1611" y="3264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69" name="Line 29"/>
              <p:cNvSpPr>
                <a:spLocks noChangeShapeType="1"/>
              </p:cNvSpPr>
              <p:nvPr/>
            </p:nvSpPr>
            <p:spPr bwMode="auto">
              <a:xfrm rot="300000" flipH="1">
                <a:off x="3406" y="2985"/>
                <a:ext cx="207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0" name="Line 30"/>
              <p:cNvSpPr>
                <a:spLocks noChangeShapeType="1"/>
              </p:cNvSpPr>
              <p:nvPr/>
            </p:nvSpPr>
            <p:spPr bwMode="auto">
              <a:xfrm flipH="1" flipV="1">
                <a:off x="3406" y="3294"/>
                <a:ext cx="207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1" name="Line 31"/>
              <p:cNvSpPr>
                <a:spLocks noChangeShapeType="1"/>
              </p:cNvSpPr>
              <p:nvPr/>
            </p:nvSpPr>
            <p:spPr bwMode="auto">
              <a:xfrm>
                <a:off x="4096" y="2946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2" name="Line 32"/>
              <p:cNvSpPr>
                <a:spLocks noChangeShapeType="1"/>
              </p:cNvSpPr>
              <p:nvPr/>
            </p:nvSpPr>
            <p:spPr bwMode="auto">
              <a:xfrm flipV="1">
                <a:off x="4165" y="3297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3" name="Line 33"/>
              <p:cNvSpPr>
                <a:spLocks noChangeShapeType="1"/>
              </p:cNvSpPr>
              <p:nvPr/>
            </p:nvSpPr>
            <p:spPr bwMode="auto">
              <a:xfrm flipH="1">
                <a:off x="3518" y="3726"/>
                <a:ext cx="138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4" name="Line 34"/>
              <p:cNvSpPr>
                <a:spLocks noChangeShapeType="1"/>
              </p:cNvSpPr>
              <p:nvPr/>
            </p:nvSpPr>
            <p:spPr bwMode="auto">
              <a:xfrm>
                <a:off x="2832" y="3504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5" name="Line 35"/>
              <p:cNvSpPr>
                <a:spLocks noChangeShapeType="1"/>
              </p:cNvSpPr>
              <p:nvPr/>
            </p:nvSpPr>
            <p:spPr bwMode="auto">
              <a:xfrm>
                <a:off x="2928" y="2880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276" name="Line 36"/>
              <p:cNvSpPr>
                <a:spLocks noChangeShapeType="1"/>
              </p:cNvSpPr>
              <p:nvPr/>
            </p:nvSpPr>
            <p:spPr bwMode="auto">
              <a:xfrm flipH="1" flipV="1">
                <a:off x="2256" y="3792"/>
                <a:ext cx="144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8277" name="Text Box 37"/>
            <p:cNvSpPr txBox="1">
              <a:spLocks noChangeArrowheads="1"/>
            </p:cNvSpPr>
            <p:nvPr/>
          </p:nvSpPr>
          <p:spPr bwMode="auto">
            <a:xfrm>
              <a:off x="834" y="2980"/>
              <a:ext cx="204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78" name="Text Box 38"/>
            <p:cNvSpPr txBox="1">
              <a:spLocks noChangeArrowheads="1"/>
            </p:cNvSpPr>
            <p:nvPr/>
          </p:nvSpPr>
          <p:spPr bwMode="auto">
            <a:xfrm>
              <a:off x="1728" y="2779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8279" name="Text Box 39"/>
            <p:cNvSpPr txBox="1">
              <a:spLocks noChangeArrowheads="1"/>
            </p:cNvSpPr>
            <p:nvPr/>
          </p:nvSpPr>
          <p:spPr bwMode="auto">
            <a:xfrm>
              <a:off x="1803" y="3160"/>
              <a:ext cx="204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80" name="Text Box 40"/>
            <p:cNvSpPr txBox="1">
              <a:spLocks noChangeArrowheads="1"/>
            </p:cNvSpPr>
            <p:nvPr/>
          </p:nvSpPr>
          <p:spPr bwMode="auto">
            <a:xfrm>
              <a:off x="3519" y="2442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8281" name="Text Box 41"/>
            <p:cNvSpPr txBox="1">
              <a:spLocks noChangeArrowheads="1"/>
            </p:cNvSpPr>
            <p:nvPr/>
          </p:nvSpPr>
          <p:spPr bwMode="auto">
            <a:xfrm>
              <a:off x="3216" y="2905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8282" name="Text Box 42"/>
            <p:cNvSpPr txBox="1">
              <a:spLocks noChangeArrowheads="1"/>
            </p:cNvSpPr>
            <p:nvPr/>
          </p:nvSpPr>
          <p:spPr bwMode="auto">
            <a:xfrm>
              <a:off x="2064" y="3770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8283" name="Text Box 43"/>
            <p:cNvSpPr txBox="1">
              <a:spLocks noChangeArrowheads="1"/>
            </p:cNvSpPr>
            <p:nvPr/>
          </p:nvSpPr>
          <p:spPr bwMode="auto">
            <a:xfrm>
              <a:off x="3510" y="3744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8284" name="Text Box 44"/>
            <p:cNvSpPr txBox="1">
              <a:spLocks noChangeArrowheads="1"/>
            </p:cNvSpPr>
            <p:nvPr/>
          </p:nvSpPr>
          <p:spPr bwMode="auto">
            <a:xfrm>
              <a:off x="4236" y="2815"/>
              <a:ext cx="204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85" name="Text Box 45"/>
            <p:cNvSpPr txBox="1">
              <a:spLocks noChangeArrowheads="1"/>
            </p:cNvSpPr>
            <p:nvPr/>
          </p:nvSpPr>
          <p:spPr bwMode="auto">
            <a:xfrm>
              <a:off x="4224" y="3133"/>
              <a:ext cx="204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86" name="Text Box 46"/>
            <p:cNvSpPr txBox="1">
              <a:spLocks noChangeArrowheads="1"/>
            </p:cNvSpPr>
            <p:nvPr/>
          </p:nvSpPr>
          <p:spPr bwMode="auto">
            <a:xfrm>
              <a:off x="3024" y="2696"/>
              <a:ext cx="29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87" name="Text Box 47"/>
            <p:cNvSpPr txBox="1">
              <a:spLocks noChangeArrowheads="1"/>
            </p:cNvSpPr>
            <p:nvPr/>
          </p:nvSpPr>
          <p:spPr bwMode="auto">
            <a:xfrm>
              <a:off x="2976" y="3269"/>
              <a:ext cx="29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2</a:t>
              </a:r>
            </a:p>
          </p:txBody>
        </p:sp>
        <p:sp>
          <p:nvSpPr>
            <p:cNvPr id="138288" name="Text Box 48"/>
            <p:cNvSpPr txBox="1">
              <a:spLocks noChangeArrowheads="1"/>
            </p:cNvSpPr>
            <p:nvPr/>
          </p:nvSpPr>
          <p:spPr bwMode="auto">
            <a:xfrm>
              <a:off x="3465" y="3160"/>
              <a:ext cx="204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8289" name="Text Box 49"/>
            <p:cNvSpPr txBox="1">
              <a:spLocks noChangeArrowheads="1"/>
            </p:cNvSpPr>
            <p:nvPr/>
          </p:nvSpPr>
          <p:spPr bwMode="auto">
            <a:xfrm>
              <a:off x="459" y="2932"/>
              <a:ext cx="416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8290" name="Text Box 50"/>
            <p:cNvSpPr txBox="1">
              <a:spLocks noChangeArrowheads="1"/>
            </p:cNvSpPr>
            <p:nvPr/>
          </p:nvSpPr>
          <p:spPr bwMode="auto">
            <a:xfrm>
              <a:off x="1152" y="2928"/>
              <a:ext cx="407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  <p:sp>
          <p:nvSpPr>
            <p:cNvPr id="138291" name="Text Box 51"/>
            <p:cNvSpPr txBox="1">
              <a:spLocks noChangeArrowheads="1"/>
            </p:cNvSpPr>
            <p:nvPr/>
          </p:nvSpPr>
          <p:spPr bwMode="auto">
            <a:xfrm>
              <a:off x="4605" y="2913"/>
              <a:ext cx="416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8292" name="Text Box 52"/>
            <p:cNvSpPr txBox="1">
              <a:spLocks noChangeArrowheads="1"/>
            </p:cNvSpPr>
            <p:nvPr/>
          </p:nvSpPr>
          <p:spPr bwMode="auto">
            <a:xfrm>
              <a:off x="2160" y="2640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8293" name="Text Box 53"/>
            <p:cNvSpPr txBox="1">
              <a:spLocks noChangeArrowheads="1"/>
            </p:cNvSpPr>
            <p:nvPr/>
          </p:nvSpPr>
          <p:spPr bwMode="auto">
            <a:xfrm>
              <a:off x="2160" y="3216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8294" name="Text Box 54"/>
            <p:cNvSpPr txBox="1">
              <a:spLocks noChangeArrowheads="1"/>
            </p:cNvSpPr>
            <p:nvPr/>
          </p:nvSpPr>
          <p:spPr bwMode="auto">
            <a:xfrm>
              <a:off x="3762" y="3198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8295" name="Text Box 55"/>
            <p:cNvSpPr txBox="1">
              <a:spLocks noChangeArrowheads="1"/>
            </p:cNvSpPr>
            <p:nvPr/>
          </p:nvSpPr>
          <p:spPr bwMode="auto">
            <a:xfrm>
              <a:off x="3791" y="2640"/>
              <a:ext cx="285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</p:grpSp>
      <p:sp useBgFill="1">
        <p:nvSpPr>
          <p:cNvPr id="138313" name="Text Box 73"/>
          <p:cNvSpPr txBox="1">
            <a:spLocks noChangeArrowheads="1"/>
          </p:cNvSpPr>
          <p:nvPr/>
        </p:nvSpPr>
        <p:spPr bwMode="auto">
          <a:xfrm>
            <a:off x="1600200" y="3708400"/>
            <a:ext cx="1463675" cy="4572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38305" name="Object 65"/>
          <p:cNvGraphicFramePr>
            <a:graphicFrameLocks noChangeAspect="1"/>
          </p:cNvGraphicFramePr>
          <p:nvPr/>
        </p:nvGraphicFramePr>
        <p:xfrm>
          <a:off x="609600" y="3860800"/>
          <a:ext cx="1295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4" name="Equation" r:id="rId3" imgW="774360" imgH="215640" progId="Equation.3">
                  <p:embed/>
                </p:oleObj>
              </mc:Choice>
              <mc:Fallback>
                <p:oleObj name="Equation" r:id="rId3" imgW="77436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60800"/>
                        <a:ext cx="1295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06" name="Object 66"/>
          <p:cNvGraphicFramePr>
            <a:graphicFrameLocks noChangeAspect="1"/>
          </p:cNvGraphicFramePr>
          <p:nvPr/>
        </p:nvGraphicFramePr>
        <p:xfrm>
          <a:off x="2286000" y="3860800"/>
          <a:ext cx="1371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5" name="Equation" r:id="rId5" imgW="774360" imgH="215640" progId="Equation.3">
                  <p:embed/>
                </p:oleObj>
              </mc:Choice>
              <mc:Fallback>
                <p:oleObj name="Equation" r:id="rId5" imgW="77436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-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860800"/>
                        <a:ext cx="1371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07" name="Object 67"/>
          <p:cNvGraphicFramePr>
            <a:graphicFrameLocks noChangeAspect="1"/>
          </p:cNvGraphicFramePr>
          <p:nvPr/>
        </p:nvGraphicFramePr>
        <p:xfrm>
          <a:off x="4038600" y="3860800"/>
          <a:ext cx="1981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6" name="Equation" r:id="rId7" imgW="1180800" imgH="215640" progId="Equation.3">
                  <p:embed/>
                </p:oleObj>
              </mc:Choice>
              <mc:Fallback>
                <p:oleObj name="Equation" r:id="rId7" imgW="118080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860800"/>
                        <a:ext cx="1981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08" name="Object 68"/>
          <p:cNvGraphicFramePr>
            <a:graphicFrameLocks noChangeAspect="1"/>
          </p:cNvGraphicFramePr>
          <p:nvPr/>
        </p:nvGraphicFramePr>
        <p:xfrm>
          <a:off x="6400800" y="3860800"/>
          <a:ext cx="220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7" name="Equation" r:id="rId9" imgW="1333440" imgH="215640" progId="Equation.3">
                  <p:embed/>
                </p:oleObj>
              </mc:Choice>
              <mc:Fallback>
                <p:oleObj name="Equation" r:id="rId9" imgW="133344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lum bright="-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860800"/>
                        <a:ext cx="22098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09" name="Object 69"/>
          <p:cNvGraphicFramePr>
            <a:graphicFrameLocks noChangeAspect="1"/>
          </p:cNvGraphicFramePr>
          <p:nvPr/>
        </p:nvGraphicFramePr>
        <p:xfrm>
          <a:off x="609600" y="4394200"/>
          <a:ext cx="3505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8" name="Equation" r:id="rId11" imgW="2006280" imgH="215640" progId="Equation.3">
                  <p:embed/>
                </p:oleObj>
              </mc:Choice>
              <mc:Fallback>
                <p:oleObj name="Equation" r:id="rId11" imgW="200628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lum bright="1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394200"/>
                        <a:ext cx="35052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10" name="Object 70"/>
          <p:cNvGraphicFramePr>
            <a:graphicFrameLocks noChangeAspect="1"/>
          </p:cNvGraphicFramePr>
          <p:nvPr/>
        </p:nvGraphicFramePr>
        <p:xfrm>
          <a:off x="4267200" y="4394200"/>
          <a:ext cx="1752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9" name="Equation" r:id="rId13" imgW="1079280" imgH="215640" progId="Equation.3">
                  <p:embed/>
                </p:oleObj>
              </mc:Choice>
              <mc:Fallback>
                <p:oleObj name="Equation" r:id="rId13" imgW="107928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lum bright="-1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394200"/>
                        <a:ext cx="1752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11" name="Object 71"/>
          <p:cNvGraphicFramePr>
            <a:graphicFrameLocks noChangeAspect="1"/>
          </p:cNvGraphicFramePr>
          <p:nvPr/>
        </p:nvGraphicFramePr>
        <p:xfrm>
          <a:off x="6324600" y="4394200"/>
          <a:ext cx="2413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0" name="Equation" r:id="rId15" imgW="1473120" imgH="215640" progId="Equation.3">
                  <p:embed/>
                </p:oleObj>
              </mc:Choice>
              <mc:Fallback>
                <p:oleObj name="Equation" r:id="rId15" imgW="14731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lum bright="-2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4394200"/>
                        <a:ext cx="2413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14" name="Object 74"/>
          <p:cNvGraphicFramePr>
            <a:graphicFrameLocks noChangeAspect="1"/>
          </p:cNvGraphicFramePr>
          <p:nvPr/>
        </p:nvGraphicFramePr>
        <p:xfrm>
          <a:off x="685800" y="5384800"/>
          <a:ext cx="29225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1" name="Equation" r:id="rId17" imgW="1536480" imgH="215640" progId="Equation.3">
                  <p:embed/>
                </p:oleObj>
              </mc:Choice>
              <mc:Fallback>
                <p:oleObj name="Equation" r:id="rId17" imgW="153648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lum bright="-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384800"/>
                        <a:ext cx="292258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15" name="Object 75"/>
          <p:cNvGraphicFramePr>
            <a:graphicFrameLocks noChangeAspect="1"/>
          </p:cNvGraphicFramePr>
          <p:nvPr/>
        </p:nvGraphicFramePr>
        <p:xfrm>
          <a:off x="4114800" y="5384800"/>
          <a:ext cx="40449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2" name="Equation" r:id="rId19" imgW="2095200" imgH="215640" progId="Equation.3">
                  <p:embed/>
                </p:oleObj>
              </mc:Choice>
              <mc:Fallback>
                <p:oleObj name="Equation" r:id="rId19" imgW="209520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lum bright="-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5384800"/>
                        <a:ext cx="40449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316" name="Object 76"/>
          <p:cNvGraphicFramePr>
            <a:graphicFrameLocks noChangeAspect="1"/>
          </p:cNvGraphicFramePr>
          <p:nvPr/>
        </p:nvGraphicFramePr>
        <p:xfrm>
          <a:off x="685800" y="5918200"/>
          <a:ext cx="35353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53" name="Equation" r:id="rId21" imgW="1828800" imgH="215640" progId="Equation.3">
                  <p:embed/>
                </p:oleObj>
              </mc:Choice>
              <mc:Fallback>
                <p:oleObj name="Equation" r:id="rId21" imgW="1828800" imgH="2156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lum bright="-1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918200"/>
                        <a:ext cx="353536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8318" name="Text Box 78"/>
          <p:cNvSpPr txBox="1">
            <a:spLocks noChangeArrowheads="1"/>
          </p:cNvSpPr>
          <p:nvPr/>
        </p:nvSpPr>
        <p:spPr bwMode="auto">
          <a:xfrm>
            <a:off x="288925" y="33480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8319" name="Text Box 79"/>
          <p:cNvSpPr txBox="1">
            <a:spLocks noChangeArrowheads="1"/>
          </p:cNvSpPr>
          <p:nvPr/>
        </p:nvSpPr>
        <p:spPr bwMode="auto">
          <a:xfrm>
            <a:off x="304800" y="3200400"/>
            <a:ext cx="1339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 i="1">
                <a:solidFill>
                  <a:srgbClr val="009900"/>
                </a:solidFill>
              </a:rPr>
              <a:t>7 loops:</a:t>
            </a:r>
          </a:p>
        </p:txBody>
      </p:sp>
      <p:sp>
        <p:nvSpPr>
          <p:cNvPr id="138320" name="Text Box 80"/>
          <p:cNvSpPr txBox="1">
            <a:spLocks noChangeArrowheads="1"/>
          </p:cNvSpPr>
          <p:nvPr/>
        </p:nvSpPr>
        <p:spPr bwMode="auto">
          <a:xfrm>
            <a:off x="228600" y="4851400"/>
            <a:ext cx="4021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800" b="1" i="1">
                <a:solidFill>
                  <a:srgbClr val="009900"/>
                </a:solidFill>
              </a:rPr>
              <a:t>3 ‘2 non-touching loops’ 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D354E-73F8-E545-B639-416DE8D5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8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8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138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13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3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8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8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8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8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3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8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8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8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8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319" grpId="0" autoUpdateAnimBg="0"/>
      <p:bldP spid="13832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762000"/>
          </a:xfrm>
        </p:spPr>
        <p:txBody>
          <a:bodyPr/>
          <a:lstStyle/>
          <a:p>
            <a:r>
              <a:rPr lang="en-GB" sz="3200" dirty="0"/>
              <a:t>Example 6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5638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/>
              <a:t> 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914400" y="990600"/>
            <a:ext cx="6797675" cy="2514600"/>
            <a:chOff x="459" y="2442"/>
            <a:chExt cx="4574" cy="1795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576" y="2592"/>
              <a:ext cx="4272" cy="1645"/>
              <a:chOff x="576" y="2496"/>
              <a:chExt cx="4272" cy="1736"/>
            </a:xfrm>
          </p:grpSpPr>
          <p:sp>
            <p:nvSpPr>
              <p:cNvPr id="139285" name="Line 21"/>
              <p:cNvSpPr>
                <a:spLocks noChangeShapeType="1"/>
              </p:cNvSpPr>
              <p:nvPr/>
            </p:nvSpPr>
            <p:spPr bwMode="auto">
              <a:xfrm>
                <a:off x="645" y="3168"/>
                <a:ext cx="69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86" name="Line 22"/>
              <p:cNvSpPr>
                <a:spLocks noChangeShapeType="1"/>
              </p:cNvSpPr>
              <p:nvPr/>
            </p:nvSpPr>
            <p:spPr bwMode="auto">
              <a:xfrm>
                <a:off x="1344" y="3168"/>
                <a:ext cx="957" cy="33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87" name="Freeform 23"/>
              <p:cNvSpPr>
                <a:spLocks/>
              </p:cNvSpPr>
              <p:nvPr/>
            </p:nvSpPr>
            <p:spPr bwMode="auto">
              <a:xfrm>
                <a:off x="2301" y="3504"/>
                <a:ext cx="1588" cy="384"/>
              </a:xfrm>
              <a:custGeom>
                <a:avLst/>
                <a:gdLst/>
                <a:ahLst/>
                <a:cxnLst>
                  <a:cxn ang="0">
                    <a:pos x="1056" y="0"/>
                  </a:cxn>
                  <a:cxn ang="0">
                    <a:pos x="624" y="336"/>
                  </a:cxn>
                  <a:cxn ang="0">
                    <a:pos x="0" y="0"/>
                  </a:cxn>
                </a:cxnLst>
                <a:rect l="0" t="0" r="r" b="b"/>
                <a:pathLst>
                  <a:path w="1056" h="336">
                    <a:moveTo>
                      <a:pt x="1056" y="0"/>
                    </a:moveTo>
                    <a:cubicBezTo>
                      <a:pt x="928" y="168"/>
                      <a:pt x="800" y="336"/>
                      <a:pt x="624" y="336"/>
                    </a:cubicBezTo>
                    <a:cubicBezTo>
                      <a:pt x="448" y="336"/>
                      <a:pt x="104" y="56"/>
                      <a:pt x="0" y="0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88" name="Line 24"/>
              <p:cNvSpPr>
                <a:spLocks noChangeShapeType="1"/>
              </p:cNvSpPr>
              <p:nvPr/>
            </p:nvSpPr>
            <p:spPr bwMode="auto">
              <a:xfrm flipH="1" flipV="1">
                <a:off x="2301" y="2880"/>
                <a:ext cx="1588" cy="62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89" name="Line 25"/>
              <p:cNvSpPr>
                <a:spLocks noChangeShapeType="1"/>
              </p:cNvSpPr>
              <p:nvPr/>
            </p:nvSpPr>
            <p:spPr bwMode="auto">
              <a:xfrm>
                <a:off x="2301" y="3504"/>
                <a:ext cx="15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0" name="Line 26"/>
              <p:cNvSpPr>
                <a:spLocks noChangeShapeType="1"/>
              </p:cNvSpPr>
              <p:nvPr/>
            </p:nvSpPr>
            <p:spPr bwMode="auto">
              <a:xfrm>
                <a:off x="3888" y="2880"/>
                <a:ext cx="898" cy="288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1" name="Line 27"/>
              <p:cNvSpPr>
                <a:spLocks noChangeShapeType="1"/>
              </p:cNvSpPr>
              <p:nvPr/>
            </p:nvSpPr>
            <p:spPr bwMode="auto">
              <a:xfrm flipV="1">
                <a:off x="3889" y="3168"/>
                <a:ext cx="897" cy="33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2" name="Freeform 28"/>
              <p:cNvSpPr>
                <a:spLocks/>
              </p:cNvSpPr>
              <p:nvPr/>
            </p:nvSpPr>
            <p:spPr bwMode="auto">
              <a:xfrm>
                <a:off x="1392" y="3120"/>
                <a:ext cx="3394" cy="1112"/>
              </a:xfrm>
              <a:custGeom>
                <a:avLst/>
                <a:gdLst/>
                <a:ahLst/>
                <a:cxnLst>
                  <a:cxn ang="0">
                    <a:pos x="2400" y="0"/>
                  </a:cxn>
                  <a:cxn ang="0">
                    <a:pos x="1296" y="1056"/>
                  </a:cxn>
                  <a:cxn ang="0">
                    <a:pos x="0" y="48"/>
                  </a:cxn>
                </a:cxnLst>
                <a:rect l="0" t="0" r="r" b="b"/>
                <a:pathLst>
                  <a:path w="2400" h="1064">
                    <a:moveTo>
                      <a:pt x="2400" y="0"/>
                    </a:moveTo>
                    <a:cubicBezTo>
                      <a:pt x="2048" y="524"/>
                      <a:pt x="1696" y="1048"/>
                      <a:pt x="1296" y="1056"/>
                    </a:cubicBezTo>
                    <a:cubicBezTo>
                      <a:pt x="896" y="1064"/>
                      <a:pt x="216" y="216"/>
                      <a:pt x="0" y="48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3" name="Freeform 29"/>
              <p:cNvSpPr>
                <a:spLocks/>
              </p:cNvSpPr>
              <p:nvPr/>
            </p:nvSpPr>
            <p:spPr bwMode="auto">
              <a:xfrm>
                <a:off x="2301" y="2496"/>
                <a:ext cx="1588" cy="384"/>
              </a:xfrm>
              <a:custGeom>
                <a:avLst/>
                <a:gdLst/>
                <a:ahLst/>
                <a:cxnLst>
                  <a:cxn ang="0">
                    <a:pos x="1104" y="336"/>
                  </a:cxn>
                  <a:cxn ang="0">
                    <a:pos x="672" y="0"/>
                  </a:cxn>
                  <a:cxn ang="0">
                    <a:pos x="0" y="336"/>
                  </a:cxn>
                </a:cxnLst>
                <a:rect l="0" t="0" r="r" b="b"/>
                <a:pathLst>
                  <a:path w="1104" h="336">
                    <a:moveTo>
                      <a:pt x="1104" y="336"/>
                    </a:moveTo>
                    <a:cubicBezTo>
                      <a:pt x="980" y="168"/>
                      <a:pt x="856" y="0"/>
                      <a:pt x="672" y="0"/>
                    </a:cubicBezTo>
                    <a:cubicBezTo>
                      <a:pt x="488" y="0"/>
                      <a:pt x="112" y="280"/>
                      <a:pt x="0" y="336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4" name="Line 30"/>
              <p:cNvSpPr>
                <a:spLocks noChangeShapeType="1"/>
              </p:cNvSpPr>
              <p:nvPr/>
            </p:nvSpPr>
            <p:spPr bwMode="auto">
              <a:xfrm rot="21300000" flipH="1" flipV="1">
                <a:off x="3549" y="2547"/>
                <a:ext cx="138" cy="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5" name="Line 31"/>
              <p:cNvSpPr>
                <a:spLocks noChangeShapeType="1"/>
              </p:cNvSpPr>
              <p:nvPr/>
            </p:nvSpPr>
            <p:spPr bwMode="auto">
              <a:xfrm>
                <a:off x="2301" y="2880"/>
                <a:ext cx="15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6" name="Line 32"/>
              <p:cNvSpPr>
                <a:spLocks noChangeShapeType="1"/>
              </p:cNvSpPr>
              <p:nvPr/>
            </p:nvSpPr>
            <p:spPr bwMode="auto">
              <a:xfrm flipH="1">
                <a:off x="2301" y="2880"/>
                <a:ext cx="1587" cy="62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297" name="Oval 33"/>
              <p:cNvSpPr>
                <a:spLocks noChangeArrowheads="1"/>
              </p:cNvSpPr>
              <p:nvPr/>
            </p:nvSpPr>
            <p:spPr bwMode="auto">
              <a:xfrm>
                <a:off x="576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298" name="Oval 34"/>
              <p:cNvSpPr>
                <a:spLocks noChangeArrowheads="1"/>
              </p:cNvSpPr>
              <p:nvPr/>
            </p:nvSpPr>
            <p:spPr bwMode="auto">
              <a:xfrm>
                <a:off x="1266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299" name="Oval 35"/>
              <p:cNvSpPr>
                <a:spLocks noChangeArrowheads="1"/>
              </p:cNvSpPr>
              <p:nvPr/>
            </p:nvSpPr>
            <p:spPr bwMode="auto">
              <a:xfrm>
                <a:off x="2232" y="2832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300" name="Oval 36"/>
              <p:cNvSpPr>
                <a:spLocks noChangeArrowheads="1"/>
              </p:cNvSpPr>
              <p:nvPr/>
            </p:nvSpPr>
            <p:spPr bwMode="auto">
              <a:xfrm>
                <a:off x="2232" y="3456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301" name="Oval 37"/>
              <p:cNvSpPr>
                <a:spLocks noChangeArrowheads="1"/>
              </p:cNvSpPr>
              <p:nvPr/>
            </p:nvSpPr>
            <p:spPr bwMode="auto">
              <a:xfrm>
                <a:off x="3820" y="2832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302" name="Oval 38"/>
              <p:cNvSpPr>
                <a:spLocks noChangeArrowheads="1"/>
              </p:cNvSpPr>
              <p:nvPr/>
            </p:nvSpPr>
            <p:spPr bwMode="auto">
              <a:xfrm>
                <a:off x="4717" y="3120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303" name="Oval 39"/>
              <p:cNvSpPr>
                <a:spLocks noChangeArrowheads="1"/>
              </p:cNvSpPr>
              <p:nvPr/>
            </p:nvSpPr>
            <p:spPr bwMode="auto">
              <a:xfrm>
                <a:off x="3820" y="3456"/>
                <a:ext cx="131" cy="91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9304" name="Line 40"/>
              <p:cNvSpPr>
                <a:spLocks noChangeShapeType="1"/>
              </p:cNvSpPr>
              <p:nvPr/>
            </p:nvSpPr>
            <p:spPr bwMode="auto">
              <a:xfrm flipV="1">
                <a:off x="1404" y="2901"/>
                <a:ext cx="852" cy="24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05" name="Line 41"/>
              <p:cNvSpPr>
                <a:spLocks noChangeShapeType="1"/>
              </p:cNvSpPr>
              <p:nvPr/>
            </p:nvSpPr>
            <p:spPr bwMode="auto">
              <a:xfrm>
                <a:off x="852" y="3168"/>
                <a:ext cx="13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06" name="Line 42"/>
              <p:cNvSpPr>
                <a:spLocks noChangeShapeType="1"/>
              </p:cNvSpPr>
              <p:nvPr/>
            </p:nvSpPr>
            <p:spPr bwMode="auto">
              <a:xfrm flipV="1">
                <a:off x="1722" y="2958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07" name="Line 43"/>
              <p:cNvSpPr>
                <a:spLocks noChangeShapeType="1"/>
              </p:cNvSpPr>
              <p:nvPr/>
            </p:nvSpPr>
            <p:spPr bwMode="auto">
              <a:xfrm>
                <a:off x="1611" y="3264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08" name="Line 44"/>
              <p:cNvSpPr>
                <a:spLocks noChangeShapeType="1"/>
              </p:cNvSpPr>
              <p:nvPr/>
            </p:nvSpPr>
            <p:spPr bwMode="auto">
              <a:xfrm rot="300000" flipH="1">
                <a:off x="3406" y="2985"/>
                <a:ext cx="207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09" name="Line 45"/>
              <p:cNvSpPr>
                <a:spLocks noChangeShapeType="1"/>
              </p:cNvSpPr>
              <p:nvPr/>
            </p:nvSpPr>
            <p:spPr bwMode="auto">
              <a:xfrm flipH="1" flipV="1">
                <a:off x="3406" y="3294"/>
                <a:ext cx="207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0" name="Line 46"/>
              <p:cNvSpPr>
                <a:spLocks noChangeShapeType="1"/>
              </p:cNvSpPr>
              <p:nvPr/>
            </p:nvSpPr>
            <p:spPr bwMode="auto">
              <a:xfrm>
                <a:off x="4096" y="2946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1" name="Line 47"/>
              <p:cNvSpPr>
                <a:spLocks noChangeShapeType="1"/>
              </p:cNvSpPr>
              <p:nvPr/>
            </p:nvSpPr>
            <p:spPr bwMode="auto">
              <a:xfrm flipV="1">
                <a:off x="4165" y="3297"/>
                <a:ext cx="27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2" name="Line 48"/>
              <p:cNvSpPr>
                <a:spLocks noChangeShapeType="1"/>
              </p:cNvSpPr>
              <p:nvPr/>
            </p:nvSpPr>
            <p:spPr bwMode="auto">
              <a:xfrm flipH="1">
                <a:off x="3518" y="3726"/>
                <a:ext cx="138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3" name="Line 49"/>
              <p:cNvSpPr>
                <a:spLocks noChangeShapeType="1"/>
              </p:cNvSpPr>
              <p:nvPr/>
            </p:nvSpPr>
            <p:spPr bwMode="auto">
              <a:xfrm>
                <a:off x="2832" y="3504"/>
                <a:ext cx="33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4" name="Line 50"/>
              <p:cNvSpPr>
                <a:spLocks noChangeShapeType="1"/>
              </p:cNvSpPr>
              <p:nvPr/>
            </p:nvSpPr>
            <p:spPr bwMode="auto">
              <a:xfrm>
                <a:off x="2928" y="2880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315" name="Line 51"/>
              <p:cNvSpPr>
                <a:spLocks noChangeShapeType="1"/>
              </p:cNvSpPr>
              <p:nvPr/>
            </p:nvSpPr>
            <p:spPr bwMode="auto">
              <a:xfrm flipH="1" flipV="1">
                <a:off x="2256" y="3792"/>
                <a:ext cx="144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9316" name="Text Box 52"/>
            <p:cNvSpPr txBox="1">
              <a:spLocks noChangeArrowheads="1"/>
            </p:cNvSpPr>
            <p:nvPr/>
          </p:nvSpPr>
          <p:spPr bwMode="auto">
            <a:xfrm>
              <a:off x="834" y="2980"/>
              <a:ext cx="209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17" name="Text Box 53"/>
            <p:cNvSpPr txBox="1">
              <a:spLocks noChangeArrowheads="1"/>
            </p:cNvSpPr>
            <p:nvPr/>
          </p:nvSpPr>
          <p:spPr bwMode="auto">
            <a:xfrm>
              <a:off x="1728" y="2779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9318" name="Text Box 54"/>
            <p:cNvSpPr txBox="1">
              <a:spLocks noChangeArrowheads="1"/>
            </p:cNvSpPr>
            <p:nvPr/>
          </p:nvSpPr>
          <p:spPr bwMode="auto">
            <a:xfrm>
              <a:off x="1803" y="3160"/>
              <a:ext cx="209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19" name="Text Box 55"/>
            <p:cNvSpPr txBox="1">
              <a:spLocks noChangeArrowheads="1"/>
            </p:cNvSpPr>
            <p:nvPr/>
          </p:nvSpPr>
          <p:spPr bwMode="auto">
            <a:xfrm>
              <a:off x="3519" y="2442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9320" name="Text Box 56"/>
            <p:cNvSpPr txBox="1">
              <a:spLocks noChangeArrowheads="1"/>
            </p:cNvSpPr>
            <p:nvPr/>
          </p:nvSpPr>
          <p:spPr bwMode="auto">
            <a:xfrm>
              <a:off x="3216" y="2905"/>
              <a:ext cx="3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9321" name="Text Box 57"/>
            <p:cNvSpPr txBox="1">
              <a:spLocks noChangeArrowheads="1"/>
            </p:cNvSpPr>
            <p:nvPr/>
          </p:nvSpPr>
          <p:spPr bwMode="auto">
            <a:xfrm>
              <a:off x="2064" y="3770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9322" name="Text Box 58"/>
            <p:cNvSpPr txBox="1">
              <a:spLocks noChangeArrowheads="1"/>
            </p:cNvSpPr>
            <p:nvPr/>
          </p:nvSpPr>
          <p:spPr bwMode="auto">
            <a:xfrm>
              <a:off x="3510" y="3744"/>
              <a:ext cx="38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  <p:sp>
          <p:nvSpPr>
            <p:cNvPr id="139323" name="Text Box 59"/>
            <p:cNvSpPr txBox="1">
              <a:spLocks noChangeArrowheads="1"/>
            </p:cNvSpPr>
            <p:nvPr/>
          </p:nvSpPr>
          <p:spPr bwMode="auto">
            <a:xfrm>
              <a:off x="4236" y="2815"/>
              <a:ext cx="209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24" name="Text Box 60"/>
            <p:cNvSpPr txBox="1">
              <a:spLocks noChangeArrowheads="1"/>
            </p:cNvSpPr>
            <p:nvPr/>
          </p:nvSpPr>
          <p:spPr bwMode="auto">
            <a:xfrm>
              <a:off x="4224" y="3133"/>
              <a:ext cx="210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25" name="Text Box 61"/>
            <p:cNvSpPr txBox="1">
              <a:spLocks noChangeArrowheads="1"/>
            </p:cNvSpPr>
            <p:nvPr/>
          </p:nvSpPr>
          <p:spPr bwMode="auto">
            <a:xfrm>
              <a:off x="3024" y="2696"/>
              <a:ext cx="29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26" name="Text Box 62"/>
            <p:cNvSpPr txBox="1">
              <a:spLocks noChangeArrowheads="1"/>
            </p:cNvSpPr>
            <p:nvPr/>
          </p:nvSpPr>
          <p:spPr bwMode="auto">
            <a:xfrm>
              <a:off x="2976" y="3269"/>
              <a:ext cx="29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2</a:t>
              </a:r>
            </a:p>
          </p:txBody>
        </p:sp>
        <p:sp>
          <p:nvSpPr>
            <p:cNvPr id="139327" name="Text Box 63"/>
            <p:cNvSpPr txBox="1">
              <a:spLocks noChangeArrowheads="1"/>
            </p:cNvSpPr>
            <p:nvPr/>
          </p:nvSpPr>
          <p:spPr bwMode="auto">
            <a:xfrm>
              <a:off x="3465" y="3160"/>
              <a:ext cx="209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  <p:sp>
          <p:nvSpPr>
            <p:cNvPr id="139328" name="Text Box 64"/>
            <p:cNvSpPr txBox="1">
              <a:spLocks noChangeArrowheads="1"/>
            </p:cNvSpPr>
            <p:nvPr/>
          </p:nvSpPr>
          <p:spPr bwMode="auto">
            <a:xfrm>
              <a:off x="459" y="2932"/>
              <a:ext cx="427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9329" name="Text Box 65"/>
            <p:cNvSpPr txBox="1">
              <a:spLocks noChangeArrowheads="1"/>
            </p:cNvSpPr>
            <p:nvPr/>
          </p:nvSpPr>
          <p:spPr bwMode="auto">
            <a:xfrm>
              <a:off x="1152" y="2928"/>
              <a:ext cx="418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  <p:sp>
          <p:nvSpPr>
            <p:cNvPr id="139330" name="Text Box 66"/>
            <p:cNvSpPr txBox="1">
              <a:spLocks noChangeArrowheads="1"/>
            </p:cNvSpPr>
            <p:nvPr/>
          </p:nvSpPr>
          <p:spPr bwMode="auto">
            <a:xfrm>
              <a:off x="4605" y="2913"/>
              <a:ext cx="428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9331" name="Text Box 67"/>
            <p:cNvSpPr txBox="1">
              <a:spLocks noChangeArrowheads="1"/>
            </p:cNvSpPr>
            <p:nvPr/>
          </p:nvSpPr>
          <p:spPr bwMode="auto">
            <a:xfrm>
              <a:off x="2160" y="2640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9332" name="Text Box 68"/>
            <p:cNvSpPr txBox="1">
              <a:spLocks noChangeArrowheads="1"/>
            </p:cNvSpPr>
            <p:nvPr/>
          </p:nvSpPr>
          <p:spPr bwMode="auto">
            <a:xfrm>
              <a:off x="2160" y="3216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9333" name="Text Box 69"/>
            <p:cNvSpPr txBox="1">
              <a:spLocks noChangeArrowheads="1"/>
            </p:cNvSpPr>
            <p:nvPr/>
          </p:nvSpPr>
          <p:spPr bwMode="auto">
            <a:xfrm>
              <a:off x="3762" y="3198"/>
              <a:ext cx="28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9334" name="Text Box 70"/>
            <p:cNvSpPr txBox="1">
              <a:spLocks noChangeArrowheads="1"/>
            </p:cNvSpPr>
            <p:nvPr/>
          </p:nvSpPr>
          <p:spPr bwMode="auto">
            <a:xfrm>
              <a:off x="3791" y="2640"/>
              <a:ext cx="285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</p:grpSp>
      <p:graphicFrame>
        <p:nvGraphicFramePr>
          <p:cNvPr id="139335" name="Object 71"/>
          <p:cNvGraphicFramePr>
            <a:graphicFrameLocks noChangeAspect="1"/>
          </p:cNvGraphicFramePr>
          <p:nvPr/>
        </p:nvGraphicFramePr>
        <p:xfrm>
          <a:off x="2971800" y="3781425"/>
          <a:ext cx="3276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3" name="Equation" r:id="rId3" imgW="1333440" imgH="215640" progId="Equation.3">
                  <p:embed/>
                </p:oleObj>
              </mc:Choice>
              <mc:Fallback>
                <p:oleObj name="Equation" r:id="rId3" imgW="133344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781425"/>
                        <a:ext cx="32766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336" name="Text Box 72"/>
          <p:cNvSpPr txBox="1">
            <a:spLocks noChangeArrowheads="1"/>
          </p:cNvSpPr>
          <p:nvPr/>
        </p:nvSpPr>
        <p:spPr bwMode="auto">
          <a:xfrm>
            <a:off x="1524000" y="3810000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 i="1">
                <a:solidFill>
                  <a:schemeClr val="accent2"/>
                </a:solidFill>
              </a:rPr>
              <a:t>Then:</a:t>
            </a:r>
          </a:p>
        </p:txBody>
      </p:sp>
      <p:sp>
        <p:nvSpPr>
          <p:cNvPr id="139337" name="Text Box 73"/>
          <p:cNvSpPr txBox="1">
            <a:spLocks noChangeArrowheads="1"/>
          </p:cNvSpPr>
          <p:nvPr/>
        </p:nvSpPr>
        <p:spPr bwMode="auto">
          <a:xfrm>
            <a:off x="228600" y="4495800"/>
            <a:ext cx="234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b="1" i="1">
                <a:solidFill>
                  <a:schemeClr val="accent2"/>
                </a:solidFill>
              </a:rPr>
              <a:t>4 forward paths:</a:t>
            </a:r>
            <a:r>
              <a:rPr lang="en-US" altLang="zh-CN"/>
              <a:t> </a:t>
            </a:r>
          </a:p>
        </p:txBody>
      </p:sp>
      <p:graphicFrame>
        <p:nvGraphicFramePr>
          <p:cNvPr id="139338" name="Object 74"/>
          <p:cNvGraphicFramePr>
            <a:graphicFrameLocks noChangeAspect="1"/>
          </p:cNvGraphicFramePr>
          <p:nvPr/>
        </p:nvGraphicFramePr>
        <p:xfrm>
          <a:off x="3048000" y="4572000"/>
          <a:ext cx="42338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4" name="Equation" r:id="rId5" imgW="2108160" imgH="215640" progId="Equation.3">
                  <p:embed/>
                </p:oleObj>
              </mc:Choice>
              <mc:Fallback>
                <p:oleObj name="Equation" r:id="rId5" imgW="210816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572000"/>
                        <a:ext cx="42338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339" name="Object 75"/>
          <p:cNvGraphicFramePr>
            <a:graphicFrameLocks noChangeAspect="1"/>
          </p:cNvGraphicFramePr>
          <p:nvPr/>
        </p:nvGraphicFramePr>
        <p:xfrm>
          <a:off x="1752600" y="5029200"/>
          <a:ext cx="4884738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5" name="Equation" r:id="rId7" imgW="2450880" imgH="215640" progId="Equation.3">
                  <p:embed/>
                </p:oleObj>
              </mc:Choice>
              <mc:Fallback>
                <p:oleObj name="Equation" r:id="rId7" imgW="245088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029200"/>
                        <a:ext cx="4884738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340" name="Object 76"/>
          <p:cNvGraphicFramePr>
            <a:graphicFrameLocks noChangeAspect="1"/>
          </p:cNvGraphicFramePr>
          <p:nvPr/>
        </p:nvGraphicFramePr>
        <p:xfrm>
          <a:off x="3048000" y="5486400"/>
          <a:ext cx="454660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6" name="Equation" r:id="rId9" imgW="1803240" imgH="228600" progId="Equation.3">
                  <p:embed/>
                </p:oleObj>
              </mc:Choice>
              <mc:Fallback>
                <p:oleObj name="Equation" r:id="rId9" imgW="180324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486400"/>
                        <a:ext cx="4546600" cy="509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341" name="Object 77"/>
          <p:cNvGraphicFramePr>
            <a:graphicFrameLocks noChangeAspect="1"/>
          </p:cNvGraphicFramePr>
          <p:nvPr/>
        </p:nvGraphicFramePr>
        <p:xfrm>
          <a:off x="2133600" y="6019800"/>
          <a:ext cx="46212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7" name="Equation" r:id="rId11" imgW="1904760" imgH="215640" progId="Equation.3">
                  <p:embed/>
                </p:oleObj>
              </mc:Choice>
              <mc:Fallback>
                <p:oleObj name="Equation" r:id="rId11" imgW="190476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6019800"/>
                        <a:ext cx="4621213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EBFD1-19F4-AB4B-B58E-E96512BC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9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9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9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9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9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9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9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9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9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9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36" grpId="0" autoUpdateAnimBg="0"/>
      <p:bldP spid="13933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640"/>
            <a:ext cx="7772400" cy="762000"/>
          </a:xfrm>
        </p:spPr>
        <p:txBody>
          <a:bodyPr/>
          <a:lstStyle/>
          <a:p>
            <a:r>
              <a:rPr lang="en-GB" sz="3200" dirty="0"/>
              <a:t>Example 6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1524000" cy="533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 b="1" dirty="0"/>
              <a:t>We have</a:t>
            </a:r>
            <a:endParaRPr lang="en-US" altLang="zh-CN" b="1" dirty="0"/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2312988" y="1792288"/>
          <a:ext cx="4000500" cy="158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5" name="Equation" r:id="rId3" imgW="1409400" imgH="723600" progId="Equation.3">
                  <p:embed/>
                </p:oleObj>
              </mc:Choice>
              <mc:Fallback>
                <p:oleObj name="Equation" r:id="rId3" imgW="1409400" imgH="723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2988" y="1792288"/>
                        <a:ext cx="4000500" cy="1582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5286FF-AD3E-DD4C-83C8-2BB8D68EF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62" y="764704"/>
            <a:ext cx="6286206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05800" cy="578328"/>
          </a:xfrm>
        </p:spPr>
        <p:txBody>
          <a:bodyPr>
            <a:noAutofit/>
          </a:bodyPr>
          <a:lstStyle/>
          <a:p>
            <a:r>
              <a:rPr lang="en-GB" sz="2000" b="1" dirty="0"/>
              <a:t>Example 7:</a:t>
            </a:r>
            <a:r>
              <a:rPr lang="en-GB" sz="2000" dirty="0"/>
              <a:t> Determine the transfer function C/R for the block diagram below by signal flow graph techniques.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68960"/>
            <a:ext cx="6432538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446" y="5938986"/>
            <a:ext cx="49720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3140968"/>
            <a:ext cx="7920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 signal flow graph of the above block diagram is shown below.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96" y="3553852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There are two forward paths. The path gains are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80022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914" y="4201343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 three feedback loop gains are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7544" y="4509120"/>
            <a:ext cx="3312368" cy="219075"/>
            <a:chOff x="467544" y="4938117"/>
            <a:chExt cx="3312368" cy="219075"/>
          </a:xfrm>
        </p:grpSpPr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4938117"/>
              <a:ext cx="2114550" cy="21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237" y="4947642"/>
              <a:ext cx="1209675" cy="209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107504" y="486916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No loops are non-touching, hence </a:t>
            </a: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69" y="5157192"/>
            <a:ext cx="17811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504" y="609329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Since no loops touch the nodes of P2, therefore </a:t>
            </a:r>
          </a:p>
        </p:txBody>
      </p: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069" y="6381328"/>
            <a:ext cx="5715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504" y="549806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Because the loops touch the nodes of P1, hence </a:t>
            </a:r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31" y="5758780"/>
            <a:ext cx="466725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67944" y="544522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Hence the control ratio T = C/R is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D64F43C-8AA1-3A4F-B1DE-86E47577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344924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81"/>
            <a:ext cx="8305800" cy="434312"/>
          </a:xfrm>
        </p:spPr>
        <p:txBody>
          <a:bodyPr>
            <a:normAutofit/>
          </a:bodyPr>
          <a:lstStyle/>
          <a:p>
            <a:r>
              <a:rPr lang="en-GB" sz="2200" b="1" dirty="0"/>
              <a:t>Example 6</a:t>
            </a:r>
            <a:r>
              <a:rPr lang="en-GB" sz="2200" dirty="0"/>
              <a:t>: Find the control ratio C/R for the system given below.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429851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257" y="2996952"/>
            <a:ext cx="635317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407707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 two forward path gains are</a:t>
            </a:r>
          </a:p>
        </p:txBody>
      </p:sp>
      <p:grpSp>
        <p:nvGrpSpPr>
          <p:cNvPr id="3" name="Group 5"/>
          <p:cNvGrpSpPr/>
          <p:nvPr/>
        </p:nvGrpSpPr>
        <p:grpSpPr>
          <a:xfrm>
            <a:off x="467544" y="4365104"/>
            <a:ext cx="2331318" cy="238125"/>
            <a:chOff x="467544" y="4365104"/>
            <a:chExt cx="2331318" cy="23812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4365104"/>
              <a:ext cx="1438275" cy="21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4365104"/>
              <a:ext cx="819150" cy="238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107504" y="3140968"/>
            <a:ext cx="385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 signal flow graph is shown in the figure.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504" y="472514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 five feedback loop gains are</a:t>
            </a:r>
          </a:p>
        </p:txBody>
      </p:sp>
      <p:grpSp>
        <p:nvGrpSpPr>
          <p:cNvPr id="4" name="Group 6"/>
          <p:cNvGrpSpPr/>
          <p:nvPr/>
        </p:nvGrpSpPr>
        <p:grpSpPr>
          <a:xfrm>
            <a:off x="467544" y="5013176"/>
            <a:ext cx="3790950" cy="545207"/>
            <a:chOff x="467544" y="5260057"/>
            <a:chExt cx="3790950" cy="545207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260057"/>
              <a:ext cx="3790950" cy="257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2"/>
            <p:cNvGrpSpPr/>
            <p:nvPr/>
          </p:nvGrpSpPr>
          <p:grpSpPr>
            <a:xfrm>
              <a:off x="467544" y="5567139"/>
              <a:ext cx="2520280" cy="238125"/>
              <a:chOff x="467544" y="5495131"/>
              <a:chExt cx="2520280" cy="238125"/>
            </a:xfrm>
          </p:grpSpPr>
          <p:pic>
            <p:nvPicPr>
              <p:cNvPr id="2057" name="Picture 9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5504656"/>
                <a:ext cx="962025" cy="228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2399" y="5495131"/>
                <a:ext cx="1495425" cy="238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7" name="Group 3"/>
          <p:cNvGrpSpPr/>
          <p:nvPr/>
        </p:nvGrpSpPr>
        <p:grpSpPr>
          <a:xfrm>
            <a:off x="4708552" y="5466556"/>
            <a:ext cx="4183928" cy="554732"/>
            <a:chOff x="467544" y="5970612"/>
            <a:chExt cx="4183928" cy="554732"/>
          </a:xfrm>
        </p:grpSpPr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970612"/>
              <a:ext cx="2971800" cy="26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347" y="6296744"/>
              <a:ext cx="404812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16" y="6165304"/>
            <a:ext cx="563880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07504" y="630932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Hence the control ratio T =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2390" y="5157192"/>
            <a:ext cx="3561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There are no non-touching loops, hence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505" y="5661248"/>
            <a:ext cx="3854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All feedback loops touches the two forward paths, hence</a:t>
            </a:r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949280"/>
            <a:ext cx="9620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45E5195-D81B-1E45-A513-92ADB0F0C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2018361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>
            <a:normAutofit/>
          </a:bodyPr>
          <a:lstStyle/>
          <a:p>
            <a:r>
              <a:rPr lang="en-GB" sz="3800" dirty="0"/>
              <a:t>Design Example 1</a:t>
            </a:r>
          </a:p>
        </p:txBody>
      </p:sp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42767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300038" y="3213100"/>
            <a:ext cx="3335337" cy="1450975"/>
            <a:chOff x="300038" y="3213100"/>
            <a:chExt cx="3335337" cy="1450975"/>
          </a:xfrm>
        </p:grpSpPr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300038" y="3213100"/>
            <a:ext cx="3335337" cy="898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68" name="Equation" r:id="rId4" imgW="1320480" imgH="355320" progId="Equation.3">
                    <p:embed/>
                  </p:oleObj>
                </mc:Choice>
                <mc:Fallback>
                  <p:oleObj name="Equation" r:id="rId4" imgW="1320480" imgH="35532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038" y="3213100"/>
                          <a:ext cx="3335337" cy="898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9988" name="Object 4"/>
            <p:cNvGraphicFramePr>
              <a:graphicFrameLocks noChangeAspect="1"/>
            </p:cNvGraphicFramePr>
            <p:nvPr/>
          </p:nvGraphicFramePr>
          <p:xfrm>
            <a:off x="404813" y="4149725"/>
            <a:ext cx="2020887" cy="514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69" name="Equation" r:id="rId6" imgW="799920" imgH="203040" progId="Equation.3">
                    <p:embed/>
                  </p:oleObj>
                </mc:Choice>
                <mc:Fallback>
                  <p:oleObj name="Equation" r:id="rId6" imgW="799920" imgH="2030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813" y="4149725"/>
                          <a:ext cx="2020887" cy="514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18"/>
          <p:cNvGrpSpPr/>
          <p:nvPr/>
        </p:nvGrpSpPr>
        <p:grpSpPr>
          <a:xfrm>
            <a:off x="3779912" y="3573016"/>
            <a:ext cx="4640188" cy="1080120"/>
            <a:chOff x="3779912" y="3573016"/>
            <a:chExt cx="4640188" cy="1080120"/>
          </a:xfrm>
        </p:grpSpPr>
        <p:graphicFrame>
          <p:nvGraphicFramePr>
            <p:cNvPr id="169989" name="Object 5"/>
            <p:cNvGraphicFramePr>
              <a:graphicFrameLocks noChangeAspect="1"/>
            </p:cNvGraphicFramePr>
            <p:nvPr/>
          </p:nvGraphicFramePr>
          <p:xfrm>
            <a:off x="4956175" y="3860800"/>
            <a:ext cx="3463925" cy="512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0" name="Equation" r:id="rId8" imgW="1371600" imgH="203040" progId="Equation.3">
                    <p:embed/>
                  </p:oleObj>
                </mc:Choice>
                <mc:Fallback>
                  <p:oleObj name="Equation" r:id="rId8" imgW="1371600" imgH="2030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6175" y="3860800"/>
                          <a:ext cx="3463925" cy="512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ight Brace 9"/>
            <p:cNvSpPr/>
            <p:nvPr/>
          </p:nvSpPr>
          <p:spPr>
            <a:xfrm>
              <a:off x="3779912" y="3573016"/>
              <a:ext cx="216024" cy="108012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4067944" y="3988476"/>
              <a:ext cx="72008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75512" y="5775672"/>
            <a:ext cx="4744760" cy="605656"/>
            <a:chOff x="1259632" y="5877272"/>
            <a:chExt cx="4744760" cy="605656"/>
          </a:xfrm>
        </p:grpSpPr>
        <p:sp>
          <p:nvSpPr>
            <p:cNvPr id="12" name="Oval 11"/>
            <p:cNvSpPr/>
            <p:nvPr/>
          </p:nvSpPr>
          <p:spPr>
            <a:xfrm>
              <a:off x="1475656" y="58772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3635896" y="58772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5724128" y="5877272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169990" name="Object 6"/>
            <p:cNvGraphicFramePr>
              <a:graphicFrameLocks noChangeAspect="1"/>
            </p:cNvGraphicFramePr>
            <p:nvPr/>
          </p:nvGraphicFramePr>
          <p:xfrm>
            <a:off x="1259632" y="6093296"/>
            <a:ext cx="537989" cy="359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1" name="Equation" r:id="rId10" imgW="304560" imgH="203040" progId="Equation.3">
                    <p:embed/>
                  </p:oleObj>
                </mc:Choice>
                <mc:Fallback>
                  <p:oleObj name="Equation" r:id="rId10" imgW="304560" imgH="20304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6093296"/>
                          <a:ext cx="537989" cy="3593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9991" name="Object 7"/>
            <p:cNvGraphicFramePr>
              <a:graphicFrameLocks noChangeAspect="1"/>
            </p:cNvGraphicFramePr>
            <p:nvPr/>
          </p:nvGraphicFramePr>
          <p:xfrm>
            <a:off x="3539351" y="6165304"/>
            <a:ext cx="456585" cy="317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2" name="Equation" r:id="rId12" imgW="291960" imgH="203040" progId="Equation.3">
                    <p:embed/>
                  </p:oleObj>
                </mc:Choice>
                <mc:Fallback>
                  <p:oleObj name="Equation" r:id="rId12" imgW="291960" imgH="20304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9351" y="6165304"/>
                          <a:ext cx="456585" cy="317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9992" name="Object 8"/>
            <p:cNvGraphicFramePr>
              <a:graphicFrameLocks noChangeAspect="1"/>
            </p:cNvGraphicFramePr>
            <p:nvPr/>
          </p:nvGraphicFramePr>
          <p:xfrm>
            <a:off x="5508104" y="6093296"/>
            <a:ext cx="496288" cy="317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3" name="Equation" r:id="rId14" imgW="317160" imgH="203040" progId="Equation.3">
                    <p:embed/>
                  </p:oleObj>
                </mc:Choice>
                <mc:Fallback>
                  <p:oleObj name="Equation" r:id="rId14" imgW="317160" imgH="203040" progId="Equation.3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08104" y="6093296"/>
                          <a:ext cx="496288" cy="317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4" name="Straight Connector 23"/>
          <p:cNvCxnSpPr/>
          <p:nvPr/>
        </p:nvCxnSpPr>
        <p:spPr>
          <a:xfrm>
            <a:off x="2549689" y="5850413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209504" y="584956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3459163" y="5517232"/>
          <a:ext cx="314325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74" name="Equation" r:id="rId16" imgW="177480" imgH="152280" progId="Equation.3">
                  <p:embed/>
                </p:oleObj>
              </mc:Choice>
              <mc:Fallback>
                <p:oleObj name="Equation" r:id="rId16" imgW="177480" imgH="1522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163" y="5517232"/>
                        <a:ext cx="314325" cy="268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4702161" y="5530850"/>
            <a:ext cx="2160240" cy="322296"/>
            <a:chOff x="4702161" y="5530850"/>
            <a:chExt cx="2160240" cy="32229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4702161" y="5853146"/>
              <a:ext cx="21602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361976" y="5852295"/>
              <a:ext cx="43204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0" name="Object 6"/>
            <p:cNvGraphicFramePr>
              <a:graphicFrameLocks noChangeAspect="1"/>
            </p:cNvGraphicFramePr>
            <p:nvPr/>
          </p:nvGraphicFramePr>
          <p:xfrm>
            <a:off x="5645150" y="5530850"/>
            <a:ext cx="246063" cy="246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5" name="Equation" r:id="rId18" imgW="139680" imgH="139680" progId="Equation.3">
                    <p:embed/>
                  </p:oleObj>
                </mc:Choice>
                <mc:Fallback>
                  <p:oleObj name="Equation" r:id="rId18" imgW="13968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5150" y="5530850"/>
                          <a:ext cx="246063" cy="2460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" name="Group 35"/>
          <p:cNvGrpSpPr/>
          <p:nvPr/>
        </p:nvGrpSpPr>
        <p:grpSpPr>
          <a:xfrm>
            <a:off x="4685573" y="4868863"/>
            <a:ext cx="2160240" cy="1612183"/>
            <a:chOff x="4685573" y="4868863"/>
            <a:chExt cx="2160240" cy="1612183"/>
          </a:xfrm>
        </p:grpSpPr>
        <p:sp>
          <p:nvSpPr>
            <p:cNvPr id="32" name="Arc 31"/>
            <p:cNvSpPr/>
            <p:nvPr/>
          </p:nvSpPr>
          <p:spPr>
            <a:xfrm>
              <a:off x="4685573" y="5184902"/>
              <a:ext cx="2160240" cy="1296144"/>
            </a:xfrm>
            <a:prstGeom prst="arc">
              <a:avLst>
                <a:gd name="adj1" fmla="val 10770494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5713006" y="5187635"/>
              <a:ext cx="180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69995" name="Object 11"/>
            <p:cNvGraphicFramePr>
              <a:graphicFrameLocks noChangeAspect="1"/>
            </p:cNvGraphicFramePr>
            <p:nvPr/>
          </p:nvGraphicFramePr>
          <p:xfrm>
            <a:off x="5584825" y="4868863"/>
            <a:ext cx="449263" cy="268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76" name="Equation" r:id="rId20" imgW="253800" imgH="152280" progId="Equation.3">
                    <p:embed/>
                  </p:oleObj>
                </mc:Choice>
                <mc:Fallback>
                  <p:oleObj name="Equation" r:id="rId20" imgW="253800" imgH="1522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4825" y="4868863"/>
                          <a:ext cx="449263" cy="268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B98349-E36F-5940-9161-08D3D087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>
            <a:normAutofit/>
          </a:bodyPr>
          <a:lstStyle/>
          <a:p>
            <a:r>
              <a:rPr lang="en-GB" sz="3800" dirty="0"/>
              <a:t>Design Example 2</a:t>
            </a: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836712"/>
            <a:ext cx="6000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8310" y="3861048"/>
            <a:ext cx="48673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251520" y="4869160"/>
            <a:ext cx="7476831" cy="1906845"/>
            <a:chOff x="251520" y="4869160"/>
            <a:chExt cx="7476831" cy="1906845"/>
          </a:xfrm>
        </p:grpSpPr>
        <p:pic>
          <p:nvPicPr>
            <p:cNvPr id="16691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1520" y="4869160"/>
              <a:ext cx="7476831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17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83768" y="5373216"/>
              <a:ext cx="3888432" cy="1402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348431" y="2852936"/>
            <a:ext cx="8795569" cy="544512"/>
            <a:chOff x="348431" y="2852936"/>
            <a:chExt cx="8795569" cy="544512"/>
          </a:xfrm>
        </p:grpSpPr>
        <p:graphicFrame>
          <p:nvGraphicFramePr>
            <p:cNvPr id="171010" name="Object 2"/>
            <p:cNvGraphicFramePr>
              <a:graphicFrameLocks noChangeAspect="1"/>
            </p:cNvGraphicFramePr>
            <p:nvPr/>
          </p:nvGraphicFramePr>
          <p:xfrm>
            <a:off x="348431" y="2852936"/>
            <a:ext cx="3719513" cy="54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28" name="Equation" r:id="rId7" imgW="1473120" imgH="215640" progId="Equation.3">
                    <p:embed/>
                  </p:oleObj>
                </mc:Choice>
                <mc:Fallback>
                  <p:oleObj name="Equation" r:id="rId7" imgW="14731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431" y="2852936"/>
                          <a:ext cx="3719513" cy="544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1011" name="Object 3"/>
            <p:cNvGraphicFramePr>
              <a:graphicFrameLocks noChangeAspect="1"/>
            </p:cNvGraphicFramePr>
            <p:nvPr/>
          </p:nvGraphicFramePr>
          <p:xfrm>
            <a:off x="4462462" y="2852936"/>
            <a:ext cx="4681538" cy="544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1029" name="Equation" r:id="rId9" imgW="1854000" imgH="215640" progId="Equation.3">
                    <p:embed/>
                  </p:oleObj>
                </mc:Choice>
                <mc:Fallback>
                  <p:oleObj name="Equation" r:id="rId9" imgW="1854000" imgH="2156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2462" y="2852936"/>
                          <a:ext cx="4681538" cy="5445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14E8F6-07AB-C442-9090-C09A5519D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>
            <a:normAutofit/>
          </a:bodyPr>
          <a:lstStyle/>
          <a:p>
            <a:r>
              <a:rPr lang="en-GB" sz="3800" dirty="0"/>
              <a:t>Design Example 2</a:t>
            </a:r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836712"/>
            <a:ext cx="6000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84984"/>
            <a:ext cx="3888432" cy="140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869160"/>
            <a:ext cx="38195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679711-956E-5641-A3A3-6E141ED2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>
            <a:normAutofit/>
          </a:bodyPr>
          <a:lstStyle/>
          <a:p>
            <a:r>
              <a:rPr lang="en-GB" sz="3800" dirty="0"/>
              <a:t>Design Example 2</a:t>
            </a:r>
          </a:p>
        </p:txBody>
      </p:sp>
      <p:pic>
        <p:nvPicPr>
          <p:cNvPr id="167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2143" y="1052736"/>
            <a:ext cx="491492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3" cstate="print"/>
          <a:srcRect b="54866"/>
          <a:stretch>
            <a:fillRect/>
          </a:stretch>
        </p:blipFill>
        <p:spPr bwMode="auto">
          <a:xfrm>
            <a:off x="-36512" y="3068960"/>
            <a:ext cx="9214992" cy="60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5599" t="45134" r="15081"/>
          <a:stretch>
            <a:fillRect/>
          </a:stretch>
        </p:blipFill>
        <p:spPr bwMode="auto">
          <a:xfrm>
            <a:off x="595663" y="4509120"/>
            <a:ext cx="8008785" cy="91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B86785-9B8C-DA47-A357-AEFE70C7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400" dirty="0"/>
              <a:t>Example 4: Apply Mason’s Rule to calculate the transfer function of the system represented by following Signal Flow Graph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1857" name="Object 2"/>
          <p:cNvGraphicFramePr>
            <a:graphicFrameLocks noChangeAspect="1"/>
          </p:cNvGraphicFramePr>
          <p:nvPr/>
        </p:nvGraphicFramePr>
        <p:xfrm>
          <a:off x="2123728" y="5157192"/>
          <a:ext cx="5219700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6" name="Equation" r:id="rId4" imgW="1993680" imgH="507960" progId="Equation.3">
                  <p:embed/>
                </p:oleObj>
              </mc:Choice>
              <mc:Fallback>
                <p:oleObj name="Equation" r:id="rId4" imgW="199368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157192"/>
                        <a:ext cx="5219700" cy="1328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4365104"/>
            <a:ext cx="54079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/>
              <a:t>There are three forward paths, therefore n=3.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A6CF5-1EF8-5049-9261-E4DD1B61E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Example 4: Forward Paths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65" y="1700808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857389" y="2681955"/>
            <a:ext cx="7615305" cy="2187205"/>
            <a:chOff x="683568" y="2105891"/>
            <a:chExt cx="7615305" cy="2187205"/>
          </a:xfrm>
        </p:grpSpPr>
        <p:grpSp>
          <p:nvGrpSpPr>
            <p:cNvPr id="8" name="Group 13"/>
            <p:cNvGrpSpPr/>
            <p:nvPr/>
          </p:nvGrpSpPr>
          <p:grpSpPr>
            <a:xfrm>
              <a:off x="683568" y="2105891"/>
              <a:ext cx="7615305" cy="1745672"/>
              <a:chOff x="683568" y="2105891"/>
              <a:chExt cx="7615305" cy="174567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83568" y="2204864"/>
                <a:ext cx="1080120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/>
              <p:cNvSpPr/>
              <p:nvPr/>
            </p:nvSpPr>
            <p:spPr>
              <a:xfrm>
                <a:off x="1773382" y="2105891"/>
                <a:ext cx="6525491" cy="1745672"/>
              </a:xfrm>
              <a:custGeom>
                <a:avLst/>
                <a:gdLst>
                  <a:gd name="connsiteX0" fmla="*/ 0 w 6525491"/>
                  <a:gd name="connsiteY0" fmla="*/ 110836 h 1745672"/>
                  <a:gd name="connsiteX1" fmla="*/ 332509 w 6525491"/>
                  <a:gd name="connsiteY1" fmla="*/ 706582 h 1745672"/>
                  <a:gd name="connsiteX2" fmla="*/ 1676400 w 6525491"/>
                  <a:gd name="connsiteY2" fmla="*/ 1510145 h 1745672"/>
                  <a:gd name="connsiteX3" fmla="*/ 3366654 w 6525491"/>
                  <a:gd name="connsiteY3" fmla="*/ 1634836 h 1745672"/>
                  <a:gd name="connsiteX4" fmla="*/ 5043054 w 6525491"/>
                  <a:gd name="connsiteY4" fmla="*/ 845127 h 1745672"/>
                  <a:gd name="connsiteX5" fmla="*/ 5527963 w 6525491"/>
                  <a:gd name="connsiteY5" fmla="*/ 124691 h 1745672"/>
                  <a:gd name="connsiteX6" fmla="*/ 5680363 w 6525491"/>
                  <a:gd name="connsiteY6" fmla="*/ 96982 h 1745672"/>
                  <a:gd name="connsiteX7" fmla="*/ 6525491 w 6525491"/>
                  <a:gd name="connsiteY7" fmla="*/ 124691 h 1745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5491" h="1745672">
                    <a:moveTo>
                      <a:pt x="0" y="110836"/>
                    </a:moveTo>
                    <a:cubicBezTo>
                      <a:pt x="26554" y="292100"/>
                      <a:pt x="53109" y="473364"/>
                      <a:pt x="332509" y="706582"/>
                    </a:cubicBezTo>
                    <a:cubicBezTo>
                      <a:pt x="611909" y="939800"/>
                      <a:pt x="1170709" y="1355436"/>
                      <a:pt x="1676400" y="1510145"/>
                    </a:cubicBezTo>
                    <a:cubicBezTo>
                      <a:pt x="2182091" y="1664854"/>
                      <a:pt x="2805545" y="1745672"/>
                      <a:pt x="3366654" y="1634836"/>
                    </a:cubicBezTo>
                    <a:cubicBezTo>
                      <a:pt x="3927763" y="1524000"/>
                      <a:pt x="4682836" y="1096818"/>
                      <a:pt x="5043054" y="845127"/>
                    </a:cubicBezTo>
                    <a:cubicBezTo>
                      <a:pt x="5403272" y="593436"/>
                      <a:pt x="5421745" y="249382"/>
                      <a:pt x="5527963" y="124691"/>
                    </a:cubicBezTo>
                    <a:cubicBezTo>
                      <a:pt x="5634181" y="0"/>
                      <a:pt x="5514108" y="96982"/>
                      <a:pt x="5680363" y="96982"/>
                    </a:cubicBezTo>
                    <a:cubicBezTo>
                      <a:pt x="5846618" y="96982"/>
                      <a:pt x="6186054" y="110836"/>
                      <a:pt x="6525491" y="124691"/>
                    </a:cubicBez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22" name="Object 21"/>
            <p:cNvGraphicFramePr>
              <a:graphicFrameLocks noChangeAspect="1"/>
            </p:cNvGraphicFramePr>
            <p:nvPr/>
          </p:nvGraphicFramePr>
          <p:xfrm>
            <a:off x="3995936" y="3861048"/>
            <a:ext cx="1094522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981" name="Equation" r:id="rId4" imgW="482400" imgH="190440" progId="Equation.3">
                    <p:embed/>
                  </p:oleObj>
                </mc:Choice>
                <mc:Fallback>
                  <p:oleObj name="Equation" r:id="rId4" imgW="482400" imgH="1904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5936" y="3861048"/>
                          <a:ext cx="1094522" cy="4320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Group 26"/>
          <p:cNvGrpSpPr/>
          <p:nvPr/>
        </p:nvGrpSpPr>
        <p:grpSpPr>
          <a:xfrm>
            <a:off x="569357" y="2780928"/>
            <a:ext cx="7992888" cy="2015976"/>
            <a:chOff x="395536" y="2204864"/>
            <a:chExt cx="7992888" cy="2015976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683568" y="2204864"/>
              <a:ext cx="77048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26" name="Object 3"/>
            <p:cNvGraphicFramePr>
              <a:graphicFrameLocks noChangeAspect="1"/>
            </p:cNvGraphicFramePr>
            <p:nvPr/>
          </p:nvGraphicFramePr>
          <p:xfrm>
            <a:off x="395536" y="3789040"/>
            <a:ext cx="2652712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982" name="Equation" r:id="rId6" imgW="1168200" imgH="190440" progId="Equation.3">
                    <p:embed/>
                  </p:oleObj>
                </mc:Choice>
                <mc:Fallback>
                  <p:oleObj name="Equation" r:id="rId6" imgW="1168200" imgH="1904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536" y="3789040"/>
                          <a:ext cx="2652712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Group 23"/>
          <p:cNvGrpSpPr/>
          <p:nvPr/>
        </p:nvGrpSpPr>
        <p:grpSpPr>
          <a:xfrm>
            <a:off x="497349" y="1340768"/>
            <a:ext cx="8016908" cy="1472805"/>
            <a:chOff x="323528" y="764704"/>
            <a:chExt cx="8016908" cy="1472805"/>
          </a:xfrm>
        </p:grpSpPr>
        <p:grpSp>
          <p:nvGrpSpPr>
            <p:cNvPr id="11" name="Group 18"/>
            <p:cNvGrpSpPr/>
            <p:nvPr/>
          </p:nvGrpSpPr>
          <p:grpSpPr>
            <a:xfrm>
              <a:off x="667618" y="1413164"/>
              <a:ext cx="7672818" cy="824345"/>
              <a:chOff x="667618" y="1413164"/>
              <a:chExt cx="7672818" cy="824345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667618" y="2204864"/>
                <a:ext cx="1089814" cy="1186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" name="Freeform 17"/>
              <p:cNvSpPr/>
              <p:nvPr/>
            </p:nvSpPr>
            <p:spPr>
              <a:xfrm>
                <a:off x="1745673" y="1413164"/>
                <a:ext cx="6594763" cy="824345"/>
              </a:xfrm>
              <a:custGeom>
                <a:avLst/>
                <a:gdLst>
                  <a:gd name="connsiteX0" fmla="*/ 0 w 6594763"/>
                  <a:gd name="connsiteY0" fmla="*/ 789709 h 824345"/>
                  <a:gd name="connsiteX1" fmla="*/ 207818 w 6594763"/>
                  <a:gd name="connsiteY1" fmla="*/ 374072 h 824345"/>
                  <a:gd name="connsiteX2" fmla="*/ 872836 w 6594763"/>
                  <a:gd name="connsiteY2" fmla="*/ 41563 h 824345"/>
                  <a:gd name="connsiteX3" fmla="*/ 1593272 w 6594763"/>
                  <a:gd name="connsiteY3" fmla="*/ 124691 h 824345"/>
                  <a:gd name="connsiteX4" fmla="*/ 2161309 w 6594763"/>
                  <a:gd name="connsiteY4" fmla="*/ 484909 h 824345"/>
                  <a:gd name="connsiteX5" fmla="*/ 2244436 w 6594763"/>
                  <a:gd name="connsiteY5" fmla="*/ 775854 h 824345"/>
                  <a:gd name="connsiteX6" fmla="*/ 2951018 w 6594763"/>
                  <a:gd name="connsiteY6" fmla="*/ 775854 h 824345"/>
                  <a:gd name="connsiteX7" fmla="*/ 6594763 w 6594763"/>
                  <a:gd name="connsiteY7" fmla="*/ 789709 h 824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94763" h="824345">
                    <a:moveTo>
                      <a:pt x="0" y="789709"/>
                    </a:moveTo>
                    <a:cubicBezTo>
                      <a:pt x="31172" y="644236"/>
                      <a:pt x="62345" y="498763"/>
                      <a:pt x="207818" y="374072"/>
                    </a:cubicBezTo>
                    <a:cubicBezTo>
                      <a:pt x="353291" y="249381"/>
                      <a:pt x="641927" y="83126"/>
                      <a:pt x="872836" y="41563"/>
                    </a:cubicBezTo>
                    <a:cubicBezTo>
                      <a:pt x="1103745" y="0"/>
                      <a:pt x="1378526" y="50800"/>
                      <a:pt x="1593272" y="124691"/>
                    </a:cubicBezTo>
                    <a:cubicBezTo>
                      <a:pt x="1808018" y="198582"/>
                      <a:pt x="2052782" y="376382"/>
                      <a:pt x="2161309" y="484909"/>
                    </a:cubicBezTo>
                    <a:cubicBezTo>
                      <a:pt x="2269836" y="593436"/>
                      <a:pt x="2112818" y="727363"/>
                      <a:pt x="2244436" y="775854"/>
                    </a:cubicBezTo>
                    <a:cubicBezTo>
                      <a:pt x="2376054" y="824345"/>
                      <a:pt x="2951018" y="775854"/>
                      <a:pt x="2951018" y="775854"/>
                    </a:cubicBezTo>
                    <a:lnTo>
                      <a:pt x="6594763" y="789709"/>
                    </a:lnTo>
                  </a:path>
                </a:pathLst>
              </a:cu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125955" name="Object 3"/>
            <p:cNvGraphicFramePr>
              <a:graphicFrameLocks noChangeAspect="1"/>
            </p:cNvGraphicFramePr>
            <p:nvPr/>
          </p:nvGraphicFramePr>
          <p:xfrm>
            <a:off x="323528" y="764704"/>
            <a:ext cx="2306638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983" name="Equation" r:id="rId8" imgW="1015920" imgH="190440" progId="Equation.3">
                    <p:embed/>
                  </p:oleObj>
                </mc:Choice>
                <mc:Fallback>
                  <p:oleObj name="Equation" r:id="rId8" imgW="1015920" imgH="1904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528" y="764704"/>
                          <a:ext cx="2306638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8A0645-3246-E247-9101-CCEEF036D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Example 4: Loop Gains of the Feedback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293663" y="3717032"/>
          <a:ext cx="14700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4" name="Equation" r:id="rId4" imgW="647640" imgH="190440" progId="Equation.3">
                  <p:embed/>
                </p:oleObj>
              </mc:Choice>
              <mc:Fallback>
                <p:oleObj name="Equation" r:id="rId4" imgW="647640" imgH="1904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63" y="3717032"/>
                        <a:ext cx="147002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5" name="Object 3"/>
          <p:cNvGraphicFramePr>
            <a:graphicFrameLocks noChangeAspect="1"/>
          </p:cNvGraphicFramePr>
          <p:nvPr/>
        </p:nvGraphicFramePr>
        <p:xfrm>
          <a:off x="251520" y="4149080"/>
          <a:ext cx="15287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5" name="Equation" r:id="rId6" imgW="672840" imgH="190440" progId="Equation.3">
                  <p:embed/>
                </p:oleObj>
              </mc:Choice>
              <mc:Fallback>
                <p:oleObj name="Equation" r:id="rId6" imgW="672840" imgH="190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149080"/>
                        <a:ext cx="152876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6" name="Object 4"/>
          <p:cNvGraphicFramePr>
            <a:graphicFrameLocks noChangeAspect="1"/>
          </p:cNvGraphicFramePr>
          <p:nvPr/>
        </p:nvGraphicFramePr>
        <p:xfrm>
          <a:off x="251520" y="4653136"/>
          <a:ext cx="1498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6" name="Equation" r:id="rId8" imgW="660240" imgH="190440" progId="Equation.3">
                  <p:embed/>
                </p:oleObj>
              </mc:Choice>
              <mc:Fallback>
                <p:oleObj name="Equation" r:id="rId8" imgW="660240" imgH="1904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653136"/>
                        <a:ext cx="14986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7" name="Object 5"/>
          <p:cNvGraphicFramePr>
            <a:graphicFrameLocks noChangeAspect="1"/>
          </p:cNvGraphicFramePr>
          <p:nvPr/>
        </p:nvGraphicFramePr>
        <p:xfrm>
          <a:off x="251520" y="5229200"/>
          <a:ext cx="15271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7" name="Equation" r:id="rId10" imgW="672840" imgH="190440" progId="Equation.3">
                  <p:embed/>
                </p:oleObj>
              </mc:Choice>
              <mc:Fallback>
                <p:oleObj name="Equation" r:id="rId10" imgW="672840" imgH="1904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229200"/>
                        <a:ext cx="152717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8" name="Object 6"/>
          <p:cNvGraphicFramePr>
            <a:graphicFrameLocks noChangeAspect="1"/>
          </p:cNvGraphicFramePr>
          <p:nvPr/>
        </p:nvGraphicFramePr>
        <p:xfrm>
          <a:off x="3116833" y="3861296"/>
          <a:ext cx="15271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8" name="Equation" r:id="rId12" imgW="672840" imgH="190440" progId="Equation.3">
                  <p:embed/>
                </p:oleObj>
              </mc:Choice>
              <mc:Fallback>
                <p:oleObj name="Equation" r:id="rId12" imgW="672840" imgH="1904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833" y="3861296"/>
                        <a:ext cx="152717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199" name="Object 7"/>
          <p:cNvGraphicFramePr>
            <a:graphicFrameLocks noChangeAspect="1"/>
          </p:cNvGraphicFramePr>
          <p:nvPr/>
        </p:nvGraphicFramePr>
        <p:xfrm>
          <a:off x="3088010" y="4365352"/>
          <a:ext cx="11239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89" name="Equation" r:id="rId14" imgW="495000" imgH="190440" progId="Equation.3">
                  <p:embed/>
                </p:oleObj>
              </mc:Choice>
              <mc:Fallback>
                <p:oleObj name="Equation" r:id="rId14" imgW="495000" imgH="1904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8010" y="4365352"/>
                        <a:ext cx="11239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0" name="Object 8"/>
          <p:cNvGraphicFramePr>
            <a:graphicFrameLocks noChangeAspect="1"/>
          </p:cNvGraphicFramePr>
          <p:nvPr/>
        </p:nvGraphicFramePr>
        <p:xfrm>
          <a:off x="3000052" y="4941416"/>
          <a:ext cx="193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0" name="Equation" r:id="rId16" imgW="850680" imgH="190440" progId="Equation.3">
                  <p:embed/>
                </p:oleObj>
              </mc:Choice>
              <mc:Fallback>
                <p:oleObj name="Equation" r:id="rId16" imgW="850680" imgH="1904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052" y="4941416"/>
                        <a:ext cx="193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1" name="Object 9"/>
          <p:cNvGraphicFramePr>
            <a:graphicFrameLocks noChangeAspect="1"/>
          </p:cNvGraphicFramePr>
          <p:nvPr/>
        </p:nvGraphicFramePr>
        <p:xfrm>
          <a:off x="3059832" y="5517480"/>
          <a:ext cx="19034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1" name="Equation" r:id="rId18" imgW="838080" imgH="190440" progId="Equation.3">
                  <p:embed/>
                </p:oleObj>
              </mc:Choice>
              <mc:Fallback>
                <p:oleObj name="Equation" r:id="rId18" imgW="838080" imgH="1904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517480"/>
                        <a:ext cx="190341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2" name="Object 10"/>
          <p:cNvGraphicFramePr>
            <a:graphicFrameLocks noChangeAspect="1"/>
          </p:cNvGraphicFramePr>
          <p:nvPr/>
        </p:nvGraphicFramePr>
        <p:xfrm>
          <a:off x="5220072" y="4077072"/>
          <a:ext cx="27098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2" name="Equation" r:id="rId20" imgW="1193760" imgH="190440" progId="Equation.3">
                  <p:embed/>
                </p:oleObj>
              </mc:Choice>
              <mc:Fallback>
                <p:oleObj name="Equation" r:id="rId20" imgW="1193760" imgH="1904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4077072"/>
                        <a:ext cx="270986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03" name="Object 11"/>
          <p:cNvGraphicFramePr>
            <a:graphicFrameLocks noChangeAspect="1"/>
          </p:cNvGraphicFramePr>
          <p:nvPr/>
        </p:nvGraphicFramePr>
        <p:xfrm>
          <a:off x="5148064" y="4725144"/>
          <a:ext cx="32004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93" name="Equation" r:id="rId22" imgW="1409400" imgH="190440" progId="Equation.3">
                  <p:embed/>
                </p:oleObj>
              </mc:Choice>
              <mc:Fallback>
                <p:oleObj name="Equation" r:id="rId22" imgW="1409400" imgH="1904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725144"/>
                        <a:ext cx="32004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FF643-9990-5045-81B6-DDC064B53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Example 4: two non-touching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251520" y="3573016"/>
          <a:ext cx="604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3" name="Equation" r:id="rId4" imgW="266400" imgH="190440" progId="Equation.3">
                  <p:embed/>
                </p:oleObj>
              </mc:Choice>
              <mc:Fallback>
                <p:oleObj name="Equation" r:id="rId4" imgW="266400" imgH="1904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73016"/>
                        <a:ext cx="6048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8" name="Object 2"/>
          <p:cNvGraphicFramePr>
            <a:graphicFrameLocks noChangeAspect="1"/>
          </p:cNvGraphicFramePr>
          <p:nvPr/>
        </p:nvGraphicFramePr>
        <p:xfrm>
          <a:off x="251520" y="4149080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4" name="Equation" r:id="rId6" imgW="279360" imgH="190440" progId="Equation.3">
                  <p:embed/>
                </p:oleObj>
              </mc:Choice>
              <mc:Fallback>
                <p:oleObj name="Equation" r:id="rId6" imgW="279360" imgH="1904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149080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9" name="Object 2"/>
          <p:cNvGraphicFramePr>
            <a:graphicFrameLocks noChangeAspect="1"/>
          </p:cNvGraphicFramePr>
          <p:nvPr/>
        </p:nvGraphicFramePr>
        <p:xfrm>
          <a:off x="265485" y="4653136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5" name="Equation" r:id="rId8" imgW="279360" imgH="190440" progId="Equation.3">
                  <p:embed/>
                </p:oleObj>
              </mc:Choice>
              <mc:Fallback>
                <p:oleObj name="Equation" r:id="rId8" imgW="279360" imgH="1904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85" y="4653136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0" name="Object 2"/>
          <p:cNvGraphicFramePr>
            <a:graphicFrameLocks noChangeAspect="1"/>
          </p:cNvGraphicFramePr>
          <p:nvPr/>
        </p:nvGraphicFramePr>
        <p:xfrm>
          <a:off x="251520" y="5157440"/>
          <a:ext cx="6334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6" name="Equation" r:id="rId10" imgW="279360" imgH="190440" progId="Equation.3">
                  <p:embed/>
                </p:oleObj>
              </mc:Choice>
              <mc:Fallback>
                <p:oleObj name="Equation" r:id="rId10" imgW="279360" imgH="1904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157440"/>
                        <a:ext cx="63341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1" name="Object 2"/>
          <p:cNvGraphicFramePr>
            <a:graphicFrameLocks noChangeAspect="1"/>
          </p:cNvGraphicFramePr>
          <p:nvPr/>
        </p:nvGraphicFramePr>
        <p:xfrm>
          <a:off x="265485" y="5733504"/>
          <a:ext cx="604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7" name="Equation" r:id="rId12" imgW="266400" imgH="190440" progId="Equation.3">
                  <p:embed/>
                </p:oleObj>
              </mc:Choice>
              <mc:Fallback>
                <p:oleObj name="Equation" r:id="rId12" imgW="266400" imgH="1904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85" y="5733504"/>
                        <a:ext cx="6048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2" name="Object 2"/>
          <p:cNvGraphicFramePr>
            <a:graphicFrameLocks noChangeAspect="1"/>
          </p:cNvGraphicFramePr>
          <p:nvPr/>
        </p:nvGraphicFramePr>
        <p:xfrm>
          <a:off x="1735138" y="3500438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8" name="Equation" r:id="rId14" imgW="291960" imgH="190440" progId="Equation.3">
                  <p:embed/>
                </p:oleObj>
              </mc:Choice>
              <mc:Fallback>
                <p:oleObj name="Equation" r:id="rId14" imgW="291960" imgH="1904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5138" y="3500438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3" name="Object 2"/>
          <p:cNvGraphicFramePr>
            <a:graphicFrameLocks noChangeAspect="1"/>
          </p:cNvGraphicFramePr>
          <p:nvPr/>
        </p:nvGraphicFramePr>
        <p:xfrm>
          <a:off x="1763688" y="4077072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69" name="Equation" r:id="rId16" imgW="291960" imgH="190440" progId="Equation.3">
                  <p:embed/>
                </p:oleObj>
              </mc:Choice>
              <mc:Fallback>
                <p:oleObj name="Equation" r:id="rId16" imgW="291960" imgH="1904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77072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4" name="Object 2"/>
          <p:cNvGraphicFramePr>
            <a:graphicFrameLocks noChangeAspect="1"/>
          </p:cNvGraphicFramePr>
          <p:nvPr/>
        </p:nvGraphicFramePr>
        <p:xfrm>
          <a:off x="1835696" y="4581128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0" name="Equation" r:id="rId18" imgW="291960" imgH="190440" progId="Equation.3">
                  <p:embed/>
                </p:oleObj>
              </mc:Choice>
              <mc:Fallback>
                <p:oleObj name="Equation" r:id="rId18" imgW="291960" imgH="1904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581128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5" name="Object 2"/>
          <p:cNvGraphicFramePr>
            <a:graphicFrameLocks noChangeAspect="1"/>
          </p:cNvGraphicFramePr>
          <p:nvPr/>
        </p:nvGraphicFramePr>
        <p:xfrm>
          <a:off x="1835696" y="5085184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1" name="Equation" r:id="rId20" imgW="291960" imgH="190440" progId="Equation.3">
                  <p:embed/>
                </p:oleObj>
              </mc:Choice>
              <mc:Fallback>
                <p:oleObj name="Equation" r:id="rId20" imgW="291960" imgH="1904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085184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6" name="Object 2"/>
          <p:cNvGraphicFramePr>
            <a:graphicFrameLocks noChangeAspect="1"/>
          </p:cNvGraphicFramePr>
          <p:nvPr/>
        </p:nvGraphicFramePr>
        <p:xfrm>
          <a:off x="3073400" y="3500438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2" name="Equation" r:id="rId22" imgW="279360" imgH="190440" progId="Equation.3">
                  <p:embed/>
                </p:oleObj>
              </mc:Choice>
              <mc:Fallback>
                <p:oleObj name="Equation" r:id="rId22" imgW="279360" imgH="1904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3400" y="3500438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7" name="Object 21"/>
          <p:cNvGraphicFramePr>
            <a:graphicFrameLocks noChangeAspect="1"/>
          </p:cNvGraphicFramePr>
          <p:nvPr/>
        </p:nvGraphicFramePr>
        <p:xfrm>
          <a:off x="3044825" y="4005263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3" name="Equation" r:id="rId24" imgW="291960" imgH="190440" progId="Equation.3">
                  <p:embed/>
                </p:oleObj>
              </mc:Choice>
              <mc:Fallback>
                <p:oleObj name="Equation" r:id="rId24" imgW="291960" imgH="1904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825" y="4005263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9" name="Object 23"/>
          <p:cNvGraphicFramePr>
            <a:graphicFrameLocks noChangeAspect="1"/>
          </p:cNvGraphicFramePr>
          <p:nvPr/>
        </p:nvGraphicFramePr>
        <p:xfrm>
          <a:off x="4197350" y="3573463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4" name="Equation" r:id="rId26" imgW="291960" imgH="190440" progId="Equation.3">
                  <p:embed/>
                </p:oleObj>
              </mc:Choice>
              <mc:Fallback>
                <p:oleObj name="Equation" r:id="rId26" imgW="291960" imgH="19044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350" y="3573463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0" name="Object 24"/>
          <p:cNvGraphicFramePr>
            <a:graphicFrameLocks noChangeAspect="1"/>
          </p:cNvGraphicFramePr>
          <p:nvPr/>
        </p:nvGraphicFramePr>
        <p:xfrm>
          <a:off x="4139952" y="4077072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5" name="Equation" r:id="rId28" imgW="291960" imgH="190440" progId="Equation.3">
                  <p:embed/>
                </p:oleObj>
              </mc:Choice>
              <mc:Fallback>
                <p:oleObj name="Equation" r:id="rId28" imgW="291960" imgH="19044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077072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1" name="Object 25"/>
          <p:cNvGraphicFramePr>
            <a:graphicFrameLocks noChangeAspect="1"/>
          </p:cNvGraphicFramePr>
          <p:nvPr/>
        </p:nvGraphicFramePr>
        <p:xfrm>
          <a:off x="5436096" y="3573016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6" name="Equation" r:id="rId30" imgW="291960" imgH="190440" progId="Equation.3">
                  <p:embed/>
                </p:oleObj>
              </mc:Choice>
              <mc:Fallback>
                <p:oleObj name="Equation" r:id="rId30" imgW="291960" imgH="19044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573016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2" name="Object 26"/>
          <p:cNvGraphicFramePr>
            <a:graphicFrameLocks noChangeAspect="1"/>
          </p:cNvGraphicFramePr>
          <p:nvPr/>
        </p:nvGraphicFramePr>
        <p:xfrm>
          <a:off x="6804248" y="3573016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77" name="Equation" r:id="rId32" imgW="291960" imgH="190440" progId="Equation.3">
                  <p:embed/>
                </p:oleObj>
              </mc:Choice>
              <mc:Fallback>
                <p:oleObj name="Equation" r:id="rId32" imgW="291960" imgH="190440" progId="Equation.3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3573016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D147F5-4C80-B043-90D6-48B9D9358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05800" cy="924712"/>
          </a:xfrm>
        </p:spPr>
        <p:txBody>
          <a:bodyPr>
            <a:normAutofit/>
          </a:bodyPr>
          <a:lstStyle/>
          <a:p>
            <a:r>
              <a:rPr lang="en-GB" sz="2800" dirty="0"/>
              <a:t>Example 4: Three non-touching loops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25111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251520" y="3573016"/>
          <a:ext cx="604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77" name="Equation" r:id="rId4" imgW="266400" imgH="190440" progId="Equation.3">
                  <p:embed/>
                </p:oleObj>
              </mc:Choice>
              <mc:Fallback>
                <p:oleObj name="Equation" r:id="rId4" imgW="266400" imgH="1904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73016"/>
                        <a:ext cx="6048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8" name="Object 2"/>
          <p:cNvGraphicFramePr>
            <a:graphicFrameLocks noChangeAspect="1"/>
          </p:cNvGraphicFramePr>
          <p:nvPr/>
        </p:nvGraphicFramePr>
        <p:xfrm>
          <a:off x="251520" y="4149080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78" name="Equation" r:id="rId6" imgW="279360" imgH="190440" progId="Equation.3">
                  <p:embed/>
                </p:oleObj>
              </mc:Choice>
              <mc:Fallback>
                <p:oleObj name="Equation" r:id="rId6" imgW="279360" imgH="1904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149080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9" name="Object 2"/>
          <p:cNvGraphicFramePr>
            <a:graphicFrameLocks noChangeAspect="1"/>
          </p:cNvGraphicFramePr>
          <p:nvPr/>
        </p:nvGraphicFramePr>
        <p:xfrm>
          <a:off x="265485" y="4653136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79" name="Equation" r:id="rId8" imgW="279360" imgH="190440" progId="Equation.3">
                  <p:embed/>
                </p:oleObj>
              </mc:Choice>
              <mc:Fallback>
                <p:oleObj name="Equation" r:id="rId8" imgW="27936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85" y="4653136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0" name="Object 2"/>
          <p:cNvGraphicFramePr>
            <a:graphicFrameLocks noChangeAspect="1"/>
          </p:cNvGraphicFramePr>
          <p:nvPr/>
        </p:nvGraphicFramePr>
        <p:xfrm>
          <a:off x="251520" y="5157440"/>
          <a:ext cx="6334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0" name="Equation" r:id="rId10" imgW="279360" imgH="190440" progId="Equation.3">
                  <p:embed/>
                </p:oleObj>
              </mc:Choice>
              <mc:Fallback>
                <p:oleObj name="Equation" r:id="rId10" imgW="27936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157440"/>
                        <a:ext cx="63341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1" name="Object 2"/>
          <p:cNvGraphicFramePr>
            <a:graphicFrameLocks noChangeAspect="1"/>
          </p:cNvGraphicFramePr>
          <p:nvPr/>
        </p:nvGraphicFramePr>
        <p:xfrm>
          <a:off x="265485" y="5733504"/>
          <a:ext cx="6048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1" name="Equation" r:id="rId12" imgW="266400" imgH="190440" progId="Equation.3">
                  <p:embed/>
                </p:oleObj>
              </mc:Choice>
              <mc:Fallback>
                <p:oleObj name="Equation" r:id="rId12" imgW="266400" imgH="1904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85" y="5733504"/>
                        <a:ext cx="6048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2" name="Object 2"/>
          <p:cNvGraphicFramePr>
            <a:graphicFrameLocks noChangeAspect="1"/>
          </p:cNvGraphicFramePr>
          <p:nvPr/>
        </p:nvGraphicFramePr>
        <p:xfrm>
          <a:off x="1735138" y="3500438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2" name="Equation" r:id="rId14" imgW="291960" imgH="190440" progId="Equation.3">
                  <p:embed/>
                </p:oleObj>
              </mc:Choice>
              <mc:Fallback>
                <p:oleObj name="Equation" r:id="rId14" imgW="291960" imgH="1904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5138" y="3500438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3" name="Object 2"/>
          <p:cNvGraphicFramePr>
            <a:graphicFrameLocks noChangeAspect="1"/>
          </p:cNvGraphicFramePr>
          <p:nvPr/>
        </p:nvGraphicFramePr>
        <p:xfrm>
          <a:off x="1763688" y="4077072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3" name="Equation" r:id="rId16" imgW="291960" imgH="190440" progId="Equation.3">
                  <p:embed/>
                </p:oleObj>
              </mc:Choice>
              <mc:Fallback>
                <p:oleObj name="Equation" r:id="rId16" imgW="291960" imgH="1904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77072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4" name="Object 2"/>
          <p:cNvGraphicFramePr>
            <a:graphicFrameLocks noChangeAspect="1"/>
          </p:cNvGraphicFramePr>
          <p:nvPr/>
        </p:nvGraphicFramePr>
        <p:xfrm>
          <a:off x="1835696" y="4581128"/>
          <a:ext cx="661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4" name="Equation" r:id="rId18" imgW="291960" imgH="190440" progId="Equation.3">
                  <p:embed/>
                </p:oleObj>
              </mc:Choice>
              <mc:Fallback>
                <p:oleObj name="Equation" r:id="rId18" imgW="291960" imgH="1904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581128"/>
                        <a:ext cx="66198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5" name="Object 2"/>
          <p:cNvGraphicFramePr>
            <a:graphicFrameLocks noChangeAspect="1"/>
          </p:cNvGraphicFramePr>
          <p:nvPr/>
        </p:nvGraphicFramePr>
        <p:xfrm>
          <a:off x="1835696" y="5085184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5" name="Equation" r:id="rId20" imgW="291960" imgH="190440" progId="Equation.3">
                  <p:embed/>
                </p:oleObj>
              </mc:Choice>
              <mc:Fallback>
                <p:oleObj name="Equation" r:id="rId20" imgW="29196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085184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6" name="Object 2"/>
          <p:cNvGraphicFramePr>
            <a:graphicFrameLocks noChangeAspect="1"/>
          </p:cNvGraphicFramePr>
          <p:nvPr/>
        </p:nvGraphicFramePr>
        <p:xfrm>
          <a:off x="3073400" y="3500438"/>
          <a:ext cx="633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6" name="Equation" r:id="rId22" imgW="279360" imgH="190440" progId="Equation.3">
                  <p:embed/>
                </p:oleObj>
              </mc:Choice>
              <mc:Fallback>
                <p:oleObj name="Equation" r:id="rId22" imgW="279360" imgH="1904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3400" y="3500438"/>
                        <a:ext cx="6334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7" name="Object 21"/>
          <p:cNvGraphicFramePr>
            <a:graphicFrameLocks noChangeAspect="1"/>
          </p:cNvGraphicFramePr>
          <p:nvPr/>
        </p:nvGraphicFramePr>
        <p:xfrm>
          <a:off x="3044825" y="4005263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7" name="Equation" r:id="rId24" imgW="291960" imgH="190440" progId="Equation.3">
                  <p:embed/>
                </p:oleObj>
              </mc:Choice>
              <mc:Fallback>
                <p:oleObj name="Equation" r:id="rId24" imgW="291960" imgH="1904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4825" y="4005263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39" name="Object 23"/>
          <p:cNvGraphicFramePr>
            <a:graphicFrameLocks noChangeAspect="1"/>
          </p:cNvGraphicFramePr>
          <p:nvPr/>
        </p:nvGraphicFramePr>
        <p:xfrm>
          <a:off x="4197350" y="3573463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8" name="Equation" r:id="rId26" imgW="291960" imgH="190440" progId="Equation.3">
                  <p:embed/>
                </p:oleObj>
              </mc:Choice>
              <mc:Fallback>
                <p:oleObj name="Equation" r:id="rId26" imgW="291960" imgH="1904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7350" y="3573463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0" name="Object 24"/>
          <p:cNvGraphicFramePr>
            <a:graphicFrameLocks noChangeAspect="1"/>
          </p:cNvGraphicFramePr>
          <p:nvPr/>
        </p:nvGraphicFramePr>
        <p:xfrm>
          <a:off x="4139952" y="4077072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89" name="Equation" r:id="rId28" imgW="291960" imgH="190440" progId="Equation.3">
                  <p:embed/>
                </p:oleObj>
              </mc:Choice>
              <mc:Fallback>
                <p:oleObj name="Equation" r:id="rId28" imgW="291960" imgH="1904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077072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1" name="Object 25"/>
          <p:cNvGraphicFramePr>
            <a:graphicFrameLocks noChangeAspect="1"/>
          </p:cNvGraphicFramePr>
          <p:nvPr/>
        </p:nvGraphicFramePr>
        <p:xfrm>
          <a:off x="5436096" y="3573016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90" name="Equation" r:id="rId30" imgW="291960" imgH="190440" progId="Equation.3">
                  <p:embed/>
                </p:oleObj>
              </mc:Choice>
              <mc:Fallback>
                <p:oleObj name="Equation" r:id="rId30" imgW="291960" imgH="1904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573016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2" name="Object 26"/>
          <p:cNvGraphicFramePr>
            <a:graphicFrameLocks noChangeAspect="1"/>
          </p:cNvGraphicFramePr>
          <p:nvPr/>
        </p:nvGraphicFramePr>
        <p:xfrm>
          <a:off x="6804248" y="3573016"/>
          <a:ext cx="6619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391" name="Equation" r:id="rId32" imgW="291960" imgH="190440" progId="Equation.3">
                  <p:embed/>
                </p:oleObj>
              </mc:Choice>
              <mc:Fallback>
                <p:oleObj name="Equation" r:id="rId32" imgW="291960" imgH="1904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3573016"/>
                        <a:ext cx="661988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9D3DF-FC87-D24D-8A22-903349C8F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3063103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8"/>
          <p:cNvGrpSpPr>
            <a:grpSpLocks/>
          </p:cNvGrpSpPr>
          <p:nvPr/>
        </p:nvGrpSpPr>
        <p:grpSpPr bwMode="auto">
          <a:xfrm>
            <a:off x="2819400" y="4606925"/>
            <a:ext cx="990600" cy="487363"/>
            <a:chOff x="1392" y="3094"/>
            <a:chExt cx="624" cy="307"/>
          </a:xfrm>
        </p:grpSpPr>
        <p:sp>
          <p:nvSpPr>
            <p:cNvPr id="135211" name="Text Box 43"/>
            <p:cNvSpPr txBox="1">
              <a:spLocks noChangeArrowheads="1"/>
            </p:cNvSpPr>
            <p:nvPr/>
          </p:nvSpPr>
          <p:spPr bwMode="auto">
            <a:xfrm>
              <a:off x="1538" y="3094"/>
              <a:ext cx="430" cy="307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1</a:t>
              </a:r>
            </a:p>
          </p:txBody>
        </p:sp>
        <p:sp>
          <p:nvSpPr>
            <p:cNvPr id="135224" name="Line 56"/>
            <p:cNvSpPr>
              <a:spLocks noChangeShapeType="1"/>
            </p:cNvSpPr>
            <p:nvPr/>
          </p:nvSpPr>
          <p:spPr bwMode="auto">
            <a:xfrm>
              <a:off x="1488" y="3360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35" name="Line 167"/>
            <p:cNvSpPr>
              <a:spLocks noChangeShapeType="1"/>
            </p:cNvSpPr>
            <p:nvPr/>
          </p:nvSpPr>
          <p:spPr bwMode="auto">
            <a:xfrm>
              <a:off x="1392" y="3360"/>
              <a:ext cx="62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174"/>
          <p:cNvGrpSpPr>
            <a:grpSpLocks/>
          </p:cNvGrpSpPr>
          <p:nvPr/>
        </p:nvGrpSpPr>
        <p:grpSpPr bwMode="auto">
          <a:xfrm>
            <a:off x="6018213" y="4614863"/>
            <a:ext cx="762000" cy="436562"/>
            <a:chOff x="3408" y="3085"/>
            <a:chExt cx="480" cy="275"/>
          </a:xfrm>
        </p:grpSpPr>
        <p:sp>
          <p:nvSpPr>
            <p:cNvPr id="135208" name="Text Box 40"/>
            <p:cNvSpPr txBox="1">
              <a:spLocks noChangeArrowheads="1"/>
            </p:cNvSpPr>
            <p:nvPr/>
          </p:nvSpPr>
          <p:spPr bwMode="auto">
            <a:xfrm>
              <a:off x="3456" y="3085"/>
              <a:ext cx="378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4</a:t>
              </a:r>
            </a:p>
          </p:txBody>
        </p:sp>
        <p:sp>
          <p:nvSpPr>
            <p:cNvPr id="135226" name="Line 58"/>
            <p:cNvSpPr>
              <a:spLocks noChangeShapeType="1"/>
            </p:cNvSpPr>
            <p:nvPr/>
          </p:nvSpPr>
          <p:spPr bwMode="auto">
            <a:xfrm>
              <a:off x="3456" y="3360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41" name="Line 173"/>
            <p:cNvSpPr>
              <a:spLocks noChangeShapeType="1"/>
            </p:cNvSpPr>
            <p:nvPr/>
          </p:nvSpPr>
          <p:spPr bwMode="auto">
            <a:xfrm>
              <a:off x="3408" y="3360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172"/>
          <p:cNvGrpSpPr>
            <a:grpSpLocks/>
          </p:cNvGrpSpPr>
          <p:nvPr/>
        </p:nvGrpSpPr>
        <p:grpSpPr bwMode="auto">
          <a:xfrm>
            <a:off x="5105400" y="4616450"/>
            <a:ext cx="762000" cy="450850"/>
            <a:chOff x="2832" y="3076"/>
            <a:chExt cx="480" cy="284"/>
          </a:xfrm>
        </p:grpSpPr>
        <p:sp>
          <p:nvSpPr>
            <p:cNvPr id="135209" name="Text Box 41"/>
            <p:cNvSpPr txBox="1">
              <a:spLocks noChangeArrowheads="1"/>
            </p:cNvSpPr>
            <p:nvPr/>
          </p:nvSpPr>
          <p:spPr bwMode="auto">
            <a:xfrm>
              <a:off x="2918" y="3076"/>
              <a:ext cx="394" cy="267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3</a:t>
              </a:r>
            </a:p>
          </p:txBody>
        </p:sp>
        <p:sp>
          <p:nvSpPr>
            <p:cNvPr id="135227" name="Line 59"/>
            <p:cNvSpPr>
              <a:spLocks noChangeShapeType="1"/>
            </p:cNvSpPr>
            <p:nvPr/>
          </p:nvSpPr>
          <p:spPr bwMode="auto">
            <a:xfrm>
              <a:off x="2880" y="3360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39" name="Line 171"/>
            <p:cNvSpPr>
              <a:spLocks noChangeShapeType="1"/>
            </p:cNvSpPr>
            <p:nvPr/>
          </p:nvSpPr>
          <p:spPr bwMode="auto">
            <a:xfrm>
              <a:off x="2832" y="3360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3039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altLang="zh-CN" sz="3200" b="1" dirty="0"/>
              <a:t>From Block Diagram to Signal-Flow Graph Models</a:t>
            </a:r>
            <a:br>
              <a:rPr lang="en-US" altLang="zh-CN" sz="3200" b="1" dirty="0"/>
            </a:br>
            <a:r>
              <a:rPr lang="en-US" altLang="zh-CN" sz="3200" b="1" dirty="0"/>
              <a:t>Example 5</a:t>
            </a:r>
          </a:p>
        </p:txBody>
      </p:sp>
      <p:grpSp>
        <p:nvGrpSpPr>
          <p:cNvPr id="5" name="Group 155"/>
          <p:cNvGrpSpPr>
            <a:grpSpLocks/>
          </p:cNvGrpSpPr>
          <p:nvPr/>
        </p:nvGrpSpPr>
        <p:grpSpPr bwMode="auto">
          <a:xfrm>
            <a:off x="685800" y="1219200"/>
            <a:ext cx="7620000" cy="2743200"/>
            <a:chOff x="432" y="864"/>
            <a:chExt cx="4800" cy="1728"/>
          </a:xfrm>
        </p:grpSpPr>
        <p:sp>
          <p:nvSpPr>
            <p:cNvPr id="135274" name="Rectangle 106"/>
            <p:cNvSpPr>
              <a:spLocks noChangeArrowheads="1"/>
            </p:cNvSpPr>
            <p:nvPr/>
          </p:nvSpPr>
          <p:spPr bwMode="auto">
            <a:xfrm>
              <a:off x="1864" y="1541"/>
              <a:ext cx="313" cy="283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zh-CN" altLang="en-US" sz="1800" b="1">
                  <a:solidFill>
                    <a:srgbClr val="FF0000"/>
                  </a:solidFill>
                </a:rPr>
                <a:t>－</a:t>
              </a:r>
              <a:endParaRPr kumimoji="0" lang="zh-CN" altLang="en-US" sz="1800" b="1" baseline="-25000">
                <a:solidFill>
                  <a:srgbClr val="FF0000"/>
                </a:solidFill>
              </a:endParaRPr>
            </a:p>
          </p:txBody>
        </p:sp>
        <p:sp>
          <p:nvSpPr>
            <p:cNvPr id="135275" name="Rectangle 107"/>
            <p:cNvSpPr>
              <a:spLocks noChangeArrowheads="1"/>
            </p:cNvSpPr>
            <p:nvPr/>
          </p:nvSpPr>
          <p:spPr bwMode="auto">
            <a:xfrm>
              <a:off x="2860" y="1292"/>
              <a:ext cx="281" cy="332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zh-CN" altLang="en-US" sz="1800" b="1">
                  <a:solidFill>
                    <a:srgbClr val="FF0000"/>
                  </a:solidFill>
                  <a:ea typeface="黑体" pitchFamily="2" charset="-122"/>
                </a:rPr>
                <a:t>－</a:t>
              </a:r>
              <a:endParaRPr kumimoji="0" lang="zh-CN" altLang="en-US" sz="1800" b="1" baseline="-25000">
                <a:solidFill>
                  <a:srgbClr val="FF0000"/>
                </a:solidFill>
                <a:ea typeface="黑体" pitchFamily="2" charset="-122"/>
              </a:endParaRPr>
            </a:p>
          </p:txBody>
        </p:sp>
        <p:sp>
          <p:nvSpPr>
            <p:cNvPr id="135276" name="Rectangle 108"/>
            <p:cNvSpPr>
              <a:spLocks noChangeArrowheads="1"/>
            </p:cNvSpPr>
            <p:nvPr/>
          </p:nvSpPr>
          <p:spPr bwMode="auto">
            <a:xfrm>
              <a:off x="841" y="1632"/>
              <a:ext cx="378" cy="320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zh-CN" altLang="en-US" sz="1800" b="1">
                  <a:solidFill>
                    <a:srgbClr val="FF3300"/>
                  </a:solidFill>
                  <a:ea typeface="黑体" pitchFamily="2" charset="-122"/>
                </a:rPr>
                <a:t>－</a:t>
              </a:r>
              <a:endParaRPr kumimoji="0" lang="zh-CN" altLang="en-US" sz="1800" b="1" baseline="-25000">
                <a:solidFill>
                  <a:srgbClr val="FF3300"/>
                </a:solidFill>
                <a:ea typeface="黑体" pitchFamily="2" charset="-122"/>
              </a:endParaRPr>
            </a:p>
          </p:txBody>
        </p:sp>
        <p:sp>
          <p:nvSpPr>
            <p:cNvPr id="135277" name="Text Box 109"/>
            <p:cNvSpPr txBox="1">
              <a:spLocks noChangeArrowheads="1"/>
            </p:cNvSpPr>
            <p:nvPr/>
          </p:nvSpPr>
          <p:spPr bwMode="auto">
            <a:xfrm>
              <a:off x="4729" y="1248"/>
              <a:ext cx="503" cy="305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5278" name="Text Box 110"/>
            <p:cNvSpPr txBox="1">
              <a:spLocks noChangeArrowheads="1"/>
            </p:cNvSpPr>
            <p:nvPr/>
          </p:nvSpPr>
          <p:spPr bwMode="auto">
            <a:xfrm>
              <a:off x="432" y="1255"/>
              <a:ext cx="503" cy="304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5279" name="AutoShape 111"/>
            <p:cNvSpPr>
              <a:spLocks noChangeArrowheads="1"/>
            </p:cNvSpPr>
            <p:nvPr/>
          </p:nvSpPr>
          <p:spPr bwMode="auto">
            <a:xfrm>
              <a:off x="831" y="1515"/>
              <a:ext cx="118" cy="121"/>
            </a:xfrm>
            <a:prstGeom prst="flowChartSummingJunction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0" name="AutoShape 112"/>
            <p:cNvSpPr>
              <a:spLocks noChangeArrowheads="1"/>
            </p:cNvSpPr>
            <p:nvPr/>
          </p:nvSpPr>
          <p:spPr bwMode="auto">
            <a:xfrm>
              <a:off x="1816" y="1515"/>
              <a:ext cx="119" cy="121"/>
            </a:xfrm>
            <a:prstGeom prst="flowChartSummingJunction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1" name="AutoShape 113"/>
            <p:cNvSpPr>
              <a:spLocks noChangeArrowheads="1"/>
            </p:cNvSpPr>
            <p:nvPr/>
          </p:nvSpPr>
          <p:spPr bwMode="auto">
            <a:xfrm>
              <a:off x="2854" y="1515"/>
              <a:ext cx="119" cy="121"/>
            </a:xfrm>
            <a:prstGeom prst="flowChartSummingJunction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2" name="Line 114"/>
            <p:cNvSpPr>
              <a:spLocks noChangeShapeType="1"/>
            </p:cNvSpPr>
            <p:nvPr/>
          </p:nvSpPr>
          <p:spPr bwMode="auto">
            <a:xfrm>
              <a:off x="503" y="1571"/>
              <a:ext cx="33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3" name="Line 115"/>
            <p:cNvSpPr>
              <a:spLocks noChangeShapeType="1"/>
            </p:cNvSpPr>
            <p:nvPr/>
          </p:nvSpPr>
          <p:spPr bwMode="auto">
            <a:xfrm>
              <a:off x="935" y="1569"/>
              <a:ext cx="25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4" name="Line 116"/>
            <p:cNvSpPr>
              <a:spLocks noChangeShapeType="1"/>
            </p:cNvSpPr>
            <p:nvPr/>
          </p:nvSpPr>
          <p:spPr bwMode="auto">
            <a:xfrm>
              <a:off x="1584" y="1572"/>
              <a:ext cx="25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5" name="Line 117"/>
            <p:cNvSpPr>
              <a:spLocks noChangeShapeType="1"/>
            </p:cNvSpPr>
            <p:nvPr/>
          </p:nvSpPr>
          <p:spPr bwMode="auto">
            <a:xfrm>
              <a:off x="1942" y="1560"/>
              <a:ext cx="25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6" name="Line 118"/>
            <p:cNvSpPr>
              <a:spLocks noChangeShapeType="1"/>
            </p:cNvSpPr>
            <p:nvPr/>
          </p:nvSpPr>
          <p:spPr bwMode="auto">
            <a:xfrm>
              <a:off x="2571" y="1568"/>
              <a:ext cx="25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7" name="Line 119"/>
            <p:cNvSpPr>
              <a:spLocks noChangeShapeType="1"/>
            </p:cNvSpPr>
            <p:nvPr/>
          </p:nvSpPr>
          <p:spPr bwMode="auto">
            <a:xfrm>
              <a:off x="2928" y="1536"/>
              <a:ext cx="37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8" name="Line 120"/>
            <p:cNvSpPr>
              <a:spLocks noChangeShapeType="1"/>
            </p:cNvSpPr>
            <p:nvPr/>
          </p:nvSpPr>
          <p:spPr bwMode="auto">
            <a:xfrm>
              <a:off x="3704" y="1560"/>
              <a:ext cx="37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89" name="Line 121"/>
            <p:cNvSpPr>
              <a:spLocks noChangeShapeType="1"/>
            </p:cNvSpPr>
            <p:nvPr/>
          </p:nvSpPr>
          <p:spPr bwMode="auto">
            <a:xfrm>
              <a:off x="4458" y="1564"/>
              <a:ext cx="50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0" name="Line 122"/>
            <p:cNvSpPr>
              <a:spLocks noChangeShapeType="1"/>
            </p:cNvSpPr>
            <p:nvPr/>
          </p:nvSpPr>
          <p:spPr bwMode="auto">
            <a:xfrm flipH="1">
              <a:off x="2907" y="1008"/>
              <a:ext cx="0" cy="48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1" name="Line 123"/>
            <p:cNvSpPr>
              <a:spLocks noChangeShapeType="1"/>
            </p:cNvSpPr>
            <p:nvPr/>
          </p:nvSpPr>
          <p:spPr bwMode="auto">
            <a:xfrm flipV="1">
              <a:off x="1869" y="1625"/>
              <a:ext cx="0" cy="38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2" name="Line 124"/>
            <p:cNvSpPr>
              <a:spLocks noChangeShapeType="1"/>
            </p:cNvSpPr>
            <p:nvPr/>
          </p:nvSpPr>
          <p:spPr bwMode="auto">
            <a:xfrm>
              <a:off x="1869" y="2015"/>
              <a:ext cx="79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3" name="Line 125"/>
            <p:cNvSpPr>
              <a:spLocks noChangeShapeType="1"/>
            </p:cNvSpPr>
            <p:nvPr/>
          </p:nvSpPr>
          <p:spPr bwMode="auto">
            <a:xfrm flipV="1">
              <a:off x="883" y="1637"/>
              <a:ext cx="0" cy="79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4" name="Line 126"/>
            <p:cNvSpPr>
              <a:spLocks noChangeShapeType="1"/>
            </p:cNvSpPr>
            <p:nvPr/>
          </p:nvSpPr>
          <p:spPr bwMode="auto">
            <a:xfrm flipH="1">
              <a:off x="2917" y="1013"/>
              <a:ext cx="79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5" name="Line 127"/>
            <p:cNvSpPr>
              <a:spLocks noChangeShapeType="1"/>
            </p:cNvSpPr>
            <p:nvPr/>
          </p:nvSpPr>
          <p:spPr bwMode="auto">
            <a:xfrm flipH="1" flipV="1">
              <a:off x="4081" y="1017"/>
              <a:ext cx="62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6" name="Line 128"/>
            <p:cNvSpPr>
              <a:spLocks noChangeShapeType="1"/>
            </p:cNvSpPr>
            <p:nvPr/>
          </p:nvSpPr>
          <p:spPr bwMode="auto">
            <a:xfrm>
              <a:off x="4700" y="1017"/>
              <a:ext cx="0" cy="58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7" name="Line 129"/>
            <p:cNvSpPr>
              <a:spLocks noChangeShapeType="1"/>
            </p:cNvSpPr>
            <p:nvPr/>
          </p:nvSpPr>
          <p:spPr bwMode="auto">
            <a:xfrm flipH="1">
              <a:off x="883" y="2433"/>
              <a:ext cx="180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8" name="Line 130"/>
            <p:cNvSpPr>
              <a:spLocks noChangeShapeType="1"/>
            </p:cNvSpPr>
            <p:nvPr/>
          </p:nvSpPr>
          <p:spPr bwMode="auto">
            <a:xfrm>
              <a:off x="3840" y="1560"/>
              <a:ext cx="0" cy="47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99" name="Line 131"/>
            <p:cNvSpPr>
              <a:spLocks noChangeShapeType="1"/>
            </p:cNvSpPr>
            <p:nvPr/>
          </p:nvSpPr>
          <p:spPr bwMode="auto">
            <a:xfrm flipH="1">
              <a:off x="3075" y="2031"/>
              <a:ext cx="755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00" name="Line 132"/>
            <p:cNvSpPr>
              <a:spLocks noChangeShapeType="1"/>
            </p:cNvSpPr>
            <p:nvPr/>
          </p:nvSpPr>
          <p:spPr bwMode="auto">
            <a:xfrm flipH="1">
              <a:off x="3064" y="2451"/>
              <a:ext cx="163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01" name="Line 133"/>
            <p:cNvSpPr>
              <a:spLocks noChangeShapeType="1"/>
            </p:cNvSpPr>
            <p:nvPr/>
          </p:nvSpPr>
          <p:spPr bwMode="auto">
            <a:xfrm>
              <a:off x="4700" y="1560"/>
              <a:ext cx="0" cy="87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02" name="Line 134"/>
            <p:cNvSpPr>
              <a:spLocks noChangeShapeType="1"/>
            </p:cNvSpPr>
            <p:nvPr/>
          </p:nvSpPr>
          <p:spPr bwMode="auto">
            <a:xfrm flipH="1">
              <a:off x="3075" y="2032"/>
              <a:ext cx="50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03" name="Oval 135"/>
            <p:cNvSpPr>
              <a:spLocks noChangeArrowheads="1"/>
            </p:cNvSpPr>
            <p:nvPr/>
          </p:nvSpPr>
          <p:spPr bwMode="auto">
            <a:xfrm flipH="1">
              <a:off x="4651" y="1516"/>
              <a:ext cx="80" cy="81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04" name="Rectangle 136"/>
            <p:cNvSpPr>
              <a:spLocks noChangeArrowheads="1"/>
            </p:cNvSpPr>
            <p:nvPr/>
          </p:nvSpPr>
          <p:spPr bwMode="auto">
            <a:xfrm>
              <a:off x="1187" y="1407"/>
              <a:ext cx="378" cy="30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G</a:t>
              </a:r>
              <a:r>
                <a:rPr kumimoji="0" lang="en-US" altLang="zh-CN" sz="1800" b="1" baseline="-25000"/>
                <a:t>1</a:t>
              </a:r>
            </a:p>
          </p:txBody>
        </p:sp>
        <p:sp>
          <p:nvSpPr>
            <p:cNvPr id="135305" name="Rectangle 137"/>
            <p:cNvSpPr>
              <a:spLocks noChangeArrowheads="1"/>
            </p:cNvSpPr>
            <p:nvPr/>
          </p:nvSpPr>
          <p:spPr bwMode="auto">
            <a:xfrm>
              <a:off x="2202" y="1415"/>
              <a:ext cx="377" cy="305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G</a:t>
              </a:r>
              <a:r>
                <a:rPr kumimoji="0" lang="en-US" altLang="zh-CN" sz="1800" b="1" baseline="-25000"/>
                <a:t>2</a:t>
              </a:r>
            </a:p>
          </p:txBody>
        </p:sp>
        <p:sp>
          <p:nvSpPr>
            <p:cNvPr id="135306" name="Rectangle 138"/>
            <p:cNvSpPr>
              <a:spLocks noChangeArrowheads="1"/>
            </p:cNvSpPr>
            <p:nvPr/>
          </p:nvSpPr>
          <p:spPr bwMode="auto">
            <a:xfrm>
              <a:off x="2681" y="1864"/>
              <a:ext cx="377" cy="30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H</a:t>
              </a:r>
              <a:r>
                <a:rPr kumimoji="0" lang="en-US" altLang="zh-CN" sz="1800" b="1" baseline="-25000"/>
                <a:t>2</a:t>
              </a:r>
            </a:p>
          </p:txBody>
        </p:sp>
        <p:sp>
          <p:nvSpPr>
            <p:cNvPr id="135307" name="Rectangle 139"/>
            <p:cNvSpPr>
              <a:spLocks noChangeArrowheads="1"/>
            </p:cNvSpPr>
            <p:nvPr/>
          </p:nvSpPr>
          <p:spPr bwMode="auto">
            <a:xfrm>
              <a:off x="3687" y="864"/>
              <a:ext cx="377" cy="305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H</a:t>
              </a:r>
              <a:r>
                <a:rPr kumimoji="0" lang="en-US" altLang="zh-CN" sz="1800" b="1" baseline="-25000"/>
                <a:t>1</a:t>
              </a:r>
            </a:p>
          </p:txBody>
        </p:sp>
        <p:sp>
          <p:nvSpPr>
            <p:cNvPr id="135308" name="Rectangle 140"/>
            <p:cNvSpPr>
              <a:spLocks noChangeArrowheads="1"/>
            </p:cNvSpPr>
            <p:nvPr/>
          </p:nvSpPr>
          <p:spPr bwMode="auto">
            <a:xfrm>
              <a:off x="4090" y="1407"/>
              <a:ext cx="377" cy="30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G</a:t>
              </a:r>
              <a:r>
                <a:rPr kumimoji="0" lang="en-US" altLang="zh-CN" sz="1800" b="1" baseline="-25000"/>
                <a:t>4</a:t>
              </a:r>
            </a:p>
          </p:txBody>
        </p:sp>
        <p:sp>
          <p:nvSpPr>
            <p:cNvPr id="135309" name="Rectangle 141"/>
            <p:cNvSpPr>
              <a:spLocks noChangeArrowheads="1"/>
            </p:cNvSpPr>
            <p:nvPr/>
          </p:nvSpPr>
          <p:spPr bwMode="auto">
            <a:xfrm>
              <a:off x="3335" y="1407"/>
              <a:ext cx="377" cy="30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G</a:t>
              </a:r>
              <a:r>
                <a:rPr kumimoji="0" lang="en-US" altLang="zh-CN" sz="1800" b="1" baseline="-25000"/>
                <a:t>3</a:t>
              </a:r>
            </a:p>
          </p:txBody>
        </p:sp>
        <p:sp>
          <p:nvSpPr>
            <p:cNvPr id="135310" name="Rectangle 142"/>
            <p:cNvSpPr>
              <a:spLocks noChangeArrowheads="1"/>
            </p:cNvSpPr>
            <p:nvPr/>
          </p:nvSpPr>
          <p:spPr bwMode="auto">
            <a:xfrm>
              <a:off x="2681" y="2287"/>
              <a:ext cx="377" cy="305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1800" b="1"/>
                <a:t>H</a:t>
              </a:r>
              <a:r>
                <a:rPr kumimoji="0" lang="en-US" altLang="zh-CN" sz="1800" b="1" baseline="-25000"/>
                <a:t>3</a:t>
              </a:r>
            </a:p>
          </p:txBody>
        </p:sp>
        <p:sp>
          <p:nvSpPr>
            <p:cNvPr id="135314" name="Text Box 146"/>
            <p:cNvSpPr txBox="1">
              <a:spLocks noChangeArrowheads="1"/>
            </p:cNvSpPr>
            <p:nvPr/>
          </p:nvSpPr>
          <p:spPr bwMode="auto">
            <a:xfrm>
              <a:off x="861" y="1296"/>
              <a:ext cx="39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  <p:sp>
          <p:nvSpPr>
            <p:cNvPr id="135315" name="Text Box 147"/>
            <p:cNvSpPr txBox="1">
              <a:spLocks noChangeArrowheads="1"/>
            </p:cNvSpPr>
            <p:nvPr/>
          </p:nvSpPr>
          <p:spPr bwMode="auto">
            <a:xfrm>
              <a:off x="1920" y="1275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5316" name="Text Box 148"/>
            <p:cNvSpPr txBox="1">
              <a:spLocks noChangeArrowheads="1"/>
            </p:cNvSpPr>
            <p:nvPr/>
          </p:nvSpPr>
          <p:spPr bwMode="auto">
            <a:xfrm>
              <a:off x="3024" y="1548"/>
              <a:ext cx="2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5317" name="Text Box 149"/>
            <p:cNvSpPr txBox="1">
              <a:spLocks noChangeArrowheads="1"/>
            </p:cNvSpPr>
            <p:nvPr/>
          </p:nvSpPr>
          <p:spPr bwMode="auto">
            <a:xfrm>
              <a:off x="3696" y="1296"/>
              <a:ext cx="3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3</a:t>
              </a:r>
            </a:p>
          </p:txBody>
        </p:sp>
      </p:grpSp>
      <p:grpSp>
        <p:nvGrpSpPr>
          <p:cNvPr id="6" name="Group 164"/>
          <p:cNvGrpSpPr>
            <a:grpSpLocks/>
          </p:cNvGrpSpPr>
          <p:nvPr/>
        </p:nvGrpSpPr>
        <p:grpSpPr bwMode="auto">
          <a:xfrm>
            <a:off x="1219200" y="4572000"/>
            <a:ext cx="762000" cy="541338"/>
            <a:chOff x="384" y="3072"/>
            <a:chExt cx="480" cy="341"/>
          </a:xfrm>
        </p:grpSpPr>
        <p:sp>
          <p:nvSpPr>
            <p:cNvPr id="135214" name="Text Box 46"/>
            <p:cNvSpPr txBox="1">
              <a:spLocks noChangeArrowheads="1"/>
            </p:cNvSpPr>
            <p:nvPr/>
          </p:nvSpPr>
          <p:spPr bwMode="auto">
            <a:xfrm>
              <a:off x="384" y="3072"/>
              <a:ext cx="480" cy="2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5216" name="Oval 48"/>
            <p:cNvSpPr>
              <a:spLocks noChangeArrowheads="1"/>
            </p:cNvSpPr>
            <p:nvPr/>
          </p:nvSpPr>
          <p:spPr bwMode="auto">
            <a:xfrm>
              <a:off x="589" y="3342"/>
              <a:ext cx="90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163"/>
          <p:cNvGrpSpPr>
            <a:grpSpLocks/>
          </p:cNvGrpSpPr>
          <p:nvPr/>
        </p:nvGrpSpPr>
        <p:grpSpPr bwMode="auto">
          <a:xfrm>
            <a:off x="6629400" y="4572000"/>
            <a:ext cx="685800" cy="541338"/>
            <a:chOff x="3792" y="3072"/>
            <a:chExt cx="432" cy="341"/>
          </a:xfrm>
        </p:grpSpPr>
        <p:sp>
          <p:nvSpPr>
            <p:cNvPr id="135213" name="Text Box 45"/>
            <p:cNvSpPr txBox="1">
              <a:spLocks noChangeArrowheads="1"/>
            </p:cNvSpPr>
            <p:nvPr/>
          </p:nvSpPr>
          <p:spPr bwMode="auto">
            <a:xfrm>
              <a:off x="3792" y="3072"/>
              <a:ext cx="432" cy="2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5221" name="Oval 53"/>
            <p:cNvSpPr>
              <a:spLocks noChangeArrowheads="1"/>
            </p:cNvSpPr>
            <p:nvPr/>
          </p:nvSpPr>
          <p:spPr bwMode="auto">
            <a:xfrm>
              <a:off x="3893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8" name="Group 177"/>
          <p:cNvGrpSpPr>
            <a:grpSpLocks/>
          </p:cNvGrpSpPr>
          <p:nvPr/>
        </p:nvGrpSpPr>
        <p:grpSpPr bwMode="auto">
          <a:xfrm>
            <a:off x="3810000" y="5105400"/>
            <a:ext cx="2147888" cy="735013"/>
            <a:chOff x="2013" y="3413"/>
            <a:chExt cx="1353" cy="463"/>
          </a:xfrm>
        </p:grpSpPr>
        <p:sp>
          <p:nvSpPr>
            <p:cNvPr id="135206" name="Text Box 38"/>
            <p:cNvSpPr txBox="1">
              <a:spLocks noChangeArrowheads="1"/>
            </p:cNvSpPr>
            <p:nvPr/>
          </p:nvSpPr>
          <p:spPr bwMode="auto">
            <a:xfrm>
              <a:off x="2013" y="3610"/>
              <a:ext cx="627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zh-CN" altLang="en-US" sz="2000" b="1"/>
                <a:t>－</a:t>
              </a:r>
              <a:r>
                <a:rPr kumimoji="0" lang="en-US" altLang="zh-CN" sz="2000" b="1"/>
                <a:t>H</a:t>
              </a:r>
              <a:r>
                <a:rPr kumimoji="0" lang="en-US" altLang="zh-CN" sz="2000" b="1" baseline="-25000"/>
                <a:t>2</a:t>
              </a:r>
            </a:p>
          </p:txBody>
        </p:sp>
        <p:sp>
          <p:nvSpPr>
            <p:cNvPr id="135230" name="Freeform 62"/>
            <p:cNvSpPr>
              <a:spLocks/>
            </p:cNvSpPr>
            <p:nvPr/>
          </p:nvSpPr>
          <p:spPr bwMode="auto">
            <a:xfrm>
              <a:off x="2074" y="3413"/>
              <a:ext cx="1292" cy="3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0" y="572"/>
                </a:cxn>
                <a:cxn ang="0">
                  <a:pos x="1620" y="0"/>
                </a:cxn>
              </a:cxnLst>
              <a:rect l="0" t="0" r="r" b="b"/>
              <a:pathLst>
                <a:path w="1620" h="572">
                  <a:moveTo>
                    <a:pt x="0" y="0"/>
                  </a:moveTo>
                  <a:cubicBezTo>
                    <a:pt x="315" y="286"/>
                    <a:pt x="630" y="572"/>
                    <a:pt x="900" y="572"/>
                  </a:cubicBezTo>
                  <a:cubicBezTo>
                    <a:pt x="1170" y="572"/>
                    <a:pt x="1500" y="95"/>
                    <a:pt x="162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33" name="Line 65"/>
            <p:cNvSpPr>
              <a:spLocks noChangeShapeType="1"/>
            </p:cNvSpPr>
            <p:nvPr/>
          </p:nvSpPr>
          <p:spPr bwMode="auto">
            <a:xfrm rot="12420000">
              <a:off x="2385" y="3692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176"/>
          <p:cNvGrpSpPr>
            <a:grpSpLocks/>
          </p:cNvGrpSpPr>
          <p:nvPr/>
        </p:nvGrpSpPr>
        <p:grpSpPr bwMode="auto">
          <a:xfrm>
            <a:off x="5051425" y="4191000"/>
            <a:ext cx="1857375" cy="808038"/>
            <a:chOff x="2798" y="2832"/>
            <a:chExt cx="1170" cy="509"/>
          </a:xfrm>
        </p:grpSpPr>
        <p:grpSp>
          <p:nvGrpSpPr>
            <p:cNvPr id="10" name="Group 175"/>
            <p:cNvGrpSpPr>
              <a:grpSpLocks/>
            </p:cNvGrpSpPr>
            <p:nvPr/>
          </p:nvGrpSpPr>
          <p:grpSpPr bwMode="auto">
            <a:xfrm>
              <a:off x="2798" y="2883"/>
              <a:ext cx="1102" cy="458"/>
              <a:chOff x="2798" y="2883"/>
              <a:chExt cx="1102" cy="458"/>
            </a:xfrm>
          </p:grpSpPr>
          <p:sp>
            <p:nvSpPr>
              <p:cNvPr id="135229" name="Freeform 61"/>
              <p:cNvSpPr>
                <a:spLocks/>
              </p:cNvSpPr>
              <p:nvPr/>
            </p:nvSpPr>
            <p:spPr bwMode="auto">
              <a:xfrm>
                <a:off x="2798" y="2883"/>
                <a:ext cx="1102" cy="458"/>
              </a:xfrm>
              <a:custGeom>
                <a:avLst/>
                <a:gdLst/>
                <a:ahLst/>
                <a:cxnLst>
                  <a:cxn ang="0">
                    <a:pos x="0" y="572"/>
                  </a:cxn>
                  <a:cxn ang="0">
                    <a:pos x="720" y="0"/>
                  </a:cxn>
                  <a:cxn ang="0">
                    <a:pos x="1440" y="572"/>
                  </a:cxn>
                </a:cxnLst>
                <a:rect l="0" t="0" r="r" b="b"/>
                <a:pathLst>
                  <a:path w="1440" h="572">
                    <a:moveTo>
                      <a:pt x="0" y="572"/>
                    </a:moveTo>
                    <a:cubicBezTo>
                      <a:pt x="240" y="286"/>
                      <a:pt x="480" y="0"/>
                      <a:pt x="720" y="0"/>
                    </a:cubicBezTo>
                    <a:cubicBezTo>
                      <a:pt x="960" y="0"/>
                      <a:pt x="1320" y="477"/>
                      <a:pt x="1440" y="572"/>
                    </a:cubicBez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232" name="Line 64"/>
              <p:cNvSpPr>
                <a:spLocks noChangeShapeType="1"/>
              </p:cNvSpPr>
              <p:nvPr/>
            </p:nvSpPr>
            <p:spPr bwMode="auto">
              <a:xfrm rot="13320000">
                <a:off x="3438" y="3023"/>
                <a:ext cx="287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5312" name="Text Box 144"/>
            <p:cNvSpPr txBox="1">
              <a:spLocks noChangeArrowheads="1"/>
            </p:cNvSpPr>
            <p:nvPr/>
          </p:nvSpPr>
          <p:spPr bwMode="auto">
            <a:xfrm>
              <a:off x="3514" y="2832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－</a:t>
              </a:r>
              <a:r>
                <a:rPr lang="en-US" altLang="zh-CN" sz="2000" b="1"/>
                <a:t>H</a:t>
              </a:r>
              <a:r>
                <a:rPr lang="en-US" altLang="zh-CN" sz="2000" b="1" baseline="-25000"/>
                <a:t>1</a:t>
              </a:r>
            </a:p>
          </p:txBody>
        </p:sp>
      </p:grpSp>
      <p:grpSp>
        <p:nvGrpSpPr>
          <p:cNvPr id="11" name="Group 178"/>
          <p:cNvGrpSpPr>
            <a:grpSpLocks/>
          </p:cNvGrpSpPr>
          <p:nvPr/>
        </p:nvGrpSpPr>
        <p:grpSpPr bwMode="auto">
          <a:xfrm>
            <a:off x="2743200" y="5113338"/>
            <a:ext cx="4105275" cy="1270000"/>
            <a:chOff x="1344" y="3413"/>
            <a:chExt cx="2586" cy="800"/>
          </a:xfrm>
        </p:grpSpPr>
        <p:sp>
          <p:nvSpPr>
            <p:cNvPr id="135231" name="Freeform 63"/>
            <p:cNvSpPr>
              <a:spLocks/>
            </p:cNvSpPr>
            <p:nvPr/>
          </p:nvSpPr>
          <p:spPr bwMode="auto">
            <a:xfrm>
              <a:off x="1344" y="3413"/>
              <a:ext cx="2586" cy="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20" y="1287"/>
                </a:cxn>
                <a:cxn ang="0">
                  <a:pos x="3240" y="0"/>
                </a:cxn>
              </a:cxnLst>
              <a:rect l="0" t="0" r="r" b="b"/>
              <a:pathLst>
                <a:path w="3240" h="1287">
                  <a:moveTo>
                    <a:pt x="0" y="0"/>
                  </a:moveTo>
                  <a:cubicBezTo>
                    <a:pt x="540" y="643"/>
                    <a:pt x="1080" y="1287"/>
                    <a:pt x="1620" y="1287"/>
                  </a:cubicBezTo>
                  <a:cubicBezTo>
                    <a:pt x="2160" y="1287"/>
                    <a:pt x="2970" y="214"/>
                    <a:pt x="324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234" name="Line 66"/>
            <p:cNvSpPr>
              <a:spLocks noChangeShapeType="1"/>
            </p:cNvSpPr>
            <p:nvPr/>
          </p:nvSpPr>
          <p:spPr bwMode="auto">
            <a:xfrm rot="12420000">
              <a:off x="2085" y="4105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13" name="Text Box 145"/>
            <p:cNvSpPr txBox="1">
              <a:spLocks noChangeArrowheads="1"/>
            </p:cNvSpPr>
            <p:nvPr/>
          </p:nvSpPr>
          <p:spPr bwMode="auto">
            <a:xfrm>
              <a:off x="1536" y="3888"/>
              <a:ext cx="46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－</a:t>
              </a:r>
              <a:r>
                <a:rPr lang="en-US" altLang="zh-CN" sz="2000" b="1"/>
                <a:t>H</a:t>
              </a:r>
              <a:r>
                <a:rPr lang="en-US" altLang="zh-CN" b="1" baseline="-25000"/>
                <a:t>3</a:t>
              </a:r>
            </a:p>
          </p:txBody>
        </p:sp>
      </p:grpSp>
      <p:grpSp>
        <p:nvGrpSpPr>
          <p:cNvPr id="12" name="Group 160"/>
          <p:cNvGrpSpPr>
            <a:grpSpLocks/>
          </p:cNvGrpSpPr>
          <p:nvPr/>
        </p:nvGrpSpPr>
        <p:grpSpPr bwMode="auto">
          <a:xfrm>
            <a:off x="3619500" y="4592638"/>
            <a:ext cx="517525" cy="520700"/>
            <a:chOff x="1896" y="3085"/>
            <a:chExt cx="326" cy="328"/>
          </a:xfrm>
        </p:grpSpPr>
        <p:sp>
          <p:nvSpPr>
            <p:cNvPr id="135219" name="Oval 51"/>
            <p:cNvSpPr>
              <a:spLocks noChangeArrowheads="1"/>
            </p:cNvSpPr>
            <p:nvPr/>
          </p:nvSpPr>
          <p:spPr bwMode="auto">
            <a:xfrm>
              <a:off x="2025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18" name="Text Box 150"/>
            <p:cNvSpPr txBox="1">
              <a:spLocks noChangeArrowheads="1"/>
            </p:cNvSpPr>
            <p:nvPr/>
          </p:nvSpPr>
          <p:spPr bwMode="auto">
            <a:xfrm>
              <a:off x="1896" y="3085"/>
              <a:ext cx="3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</p:grpSp>
      <p:grpSp>
        <p:nvGrpSpPr>
          <p:cNvPr id="13" name="Group 161"/>
          <p:cNvGrpSpPr>
            <a:grpSpLocks/>
          </p:cNvGrpSpPr>
          <p:nvPr/>
        </p:nvGrpSpPr>
        <p:grpSpPr bwMode="auto">
          <a:xfrm>
            <a:off x="4724400" y="4572000"/>
            <a:ext cx="517525" cy="541338"/>
            <a:chOff x="2592" y="3072"/>
            <a:chExt cx="326" cy="341"/>
          </a:xfrm>
        </p:grpSpPr>
        <p:sp>
          <p:nvSpPr>
            <p:cNvPr id="135220" name="Oval 52"/>
            <p:cNvSpPr>
              <a:spLocks noChangeArrowheads="1"/>
            </p:cNvSpPr>
            <p:nvPr/>
          </p:nvSpPr>
          <p:spPr bwMode="auto">
            <a:xfrm>
              <a:off x="2744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19" name="Text Box 151"/>
            <p:cNvSpPr txBox="1">
              <a:spLocks noChangeArrowheads="1"/>
            </p:cNvSpPr>
            <p:nvPr/>
          </p:nvSpPr>
          <p:spPr bwMode="auto">
            <a:xfrm>
              <a:off x="2592" y="3072"/>
              <a:ext cx="3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</p:grpSp>
      <p:grpSp>
        <p:nvGrpSpPr>
          <p:cNvPr id="14" name="Group 162"/>
          <p:cNvGrpSpPr>
            <a:grpSpLocks/>
          </p:cNvGrpSpPr>
          <p:nvPr/>
        </p:nvGrpSpPr>
        <p:grpSpPr bwMode="auto">
          <a:xfrm>
            <a:off x="5702300" y="4572000"/>
            <a:ext cx="581025" cy="541338"/>
            <a:chOff x="3216" y="3072"/>
            <a:chExt cx="366" cy="341"/>
          </a:xfrm>
        </p:grpSpPr>
        <p:sp>
          <p:nvSpPr>
            <p:cNvPr id="135217" name="Oval 49"/>
            <p:cNvSpPr>
              <a:spLocks noChangeArrowheads="1"/>
            </p:cNvSpPr>
            <p:nvPr/>
          </p:nvSpPr>
          <p:spPr bwMode="auto">
            <a:xfrm>
              <a:off x="3319" y="3342"/>
              <a:ext cx="90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20" name="Text Box 152"/>
            <p:cNvSpPr txBox="1">
              <a:spLocks noChangeArrowheads="1"/>
            </p:cNvSpPr>
            <p:nvPr/>
          </p:nvSpPr>
          <p:spPr bwMode="auto">
            <a:xfrm>
              <a:off x="3216" y="3072"/>
              <a:ext cx="36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3</a:t>
              </a:r>
            </a:p>
          </p:txBody>
        </p:sp>
      </p:grpSp>
      <p:grpSp>
        <p:nvGrpSpPr>
          <p:cNvPr id="15" name="Group 159"/>
          <p:cNvGrpSpPr>
            <a:grpSpLocks/>
          </p:cNvGrpSpPr>
          <p:nvPr/>
        </p:nvGrpSpPr>
        <p:grpSpPr bwMode="auto">
          <a:xfrm>
            <a:off x="2373313" y="4606925"/>
            <a:ext cx="620712" cy="506413"/>
            <a:chOff x="1111" y="3094"/>
            <a:chExt cx="391" cy="319"/>
          </a:xfrm>
        </p:grpSpPr>
        <p:sp>
          <p:nvSpPr>
            <p:cNvPr id="135218" name="Oval 50"/>
            <p:cNvSpPr>
              <a:spLocks noChangeArrowheads="1"/>
            </p:cNvSpPr>
            <p:nvPr/>
          </p:nvSpPr>
          <p:spPr bwMode="auto">
            <a:xfrm>
              <a:off x="1307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21" name="Text Box 153"/>
            <p:cNvSpPr txBox="1">
              <a:spLocks noChangeArrowheads="1"/>
            </p:cNvSpPr>
            <p:nvPr/>
          </p:nvSpPr>
          <p:spPr bwMode="auto">
            <a:xfrm>
              <a:off x="1111" y="3094"/>
              <a:ext cx="391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</p:grpSp>
      <p:sp>
        <p:nvSpPr>
          <p:cNvPr id="135324" name="Line 156"/>
          <p:cNvSpPr>
            <a:spLocks noChangeShapeType="1"/>
          </p:cNvSpPr>
          <p:nvPr/>
        </p:nvSpPr>
        <p:spPr bwMode="auto">
          <a:xfrm>
            <a:off x="3962400" y="3810000"/>
            <a:ext cx="0" cy="685800"/>
          </a:xfrm>
          <a:prstGeom prst="line">
            <a:avLst/>
          </a:prstGeom>
          <a:noFill/>
          <a:ln w="38100" cmpd="dbl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16" name="Group 166"/>
          <p:cNvGrpSpPr>
            <a:grpSpLocks/>
          </p:cNvGrpSpPr>
          <p:nvPr/>
        </p:nvGrpSpPr>
        <p:grpSpPr bwMode="auto">
          <a:xfrm>
            <a:off x="1676400" y="4572000"/>
            <a:ext cx="990600" cy="457200"/>
            <a:chOff x="672" y="3072"/>
            <a:chExt cx="624" cy="288"/>
          </a:xfrm>
        </p:grpSpPr>
        <p:sp>
          <p:nvSpPr>
            <p:cNvPr id="135212" name="Text Box 44"/>
            <p:cNvSpPr txBox="1">
              <a:spLocks noChangeArrowheads="1"/>
            </p:cNvSpPr>
            <p:nvPr/>
          </p:nvSpPr>
          <p:spPr bwMode="auto">
            <a:xfrm>
              <a:off x="864" y="3072"/>
              <a:ext cx="276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1</a:t>
              </a:r>
            </a:p>
          </p:txBody>
        </p:sp>
        <p:sp>
          <p:nvSpPr>
            <p:cNvPr id="135223" name="Line 55"/>
            <p:cNvSpPr>
              <a:spLocks noChangeShapeType="1"/>
            </p:cNvSpPr>
            <p:nvPr/>
          </p:nvSpPr>
          <p:spPr bwMode="auto">
            <a:xfrm>
              <a:off x="816" y="3360"/>
              <a:ext cx="28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33" name="Line 165"/>
            <p:cNvSpPr>
              <a:spLocks noChangeShapeType="1"/>
            </p:cNvSpPr>
            <p:nvPr/>
          </p:nvSpPr>
          <p:spPr bwMode="auto">
            <a:xfrm>
              <a:off x="672" y="3360"/>
              <a:ext cx="6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7" name="Group 170"/>
          <p:cNvGrpSpPr>
            <a:grpSpLocks/>
          </p:cNvGrpSpPr>
          <p:nvPr/>
        </p:nvGrpSpPr>
        <p:grpSpPr bwMode="auto">
          <a:xfrm>
            <a:off x="3962400" y="4572000"/>
            <a:ext cx="990600" cy="457200"/>
            <a:chOff x="2112" y="3072"/>
            <a:chExt cx="624" cy="288"/>
          </a:xfrm>
        </p:grpSpPr>
        <p:sp>
          <p:nvSpPr>
            <p:cNvPr id="135210" name="Text Box 42"/>
            <p:cNvSpPr txBox="1">
              <a:spLocks noChangeArrowheads="1"/>
            </p:cNvSpPr>
            <p:nvPr/>
          </p:nvSpPr>
          <p:spPr bwMode="auto">
            <a:xfrm>
              <a:off x="2256" y="3072"/>
              <a:ext cx="373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2</a:t>
              </a:r>
            </a:p>
          </p:txBody>
        </p:sp>
        <p:sp>
          <p:nvSpPr>
            <p:cNvPr id="135225" name="Line 57"/>
            <p:cNvSpPr>
              <a:spLocks noChangeShapeType="1"/>
            </p:cNvSpPr>
            <p:nvPr/>
          </p:nvSpPr>
          <p:spPr bwMode="auto">
            <a:xfrm>
              <a:off x="2208" y="3360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5337" name="Line 169"/>
            <p:cNvSpPr>
              <a:spLocks noChangeShapeType="1"/>
            </p:cNvSpPr>
            <p:nvPr/>
          </p:nvSpPr>
          <p:spPr bwMode="auto">
            <a:xfrm>
              <a:off x="2112" y="3360"/>
              <a:ext cx="62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D570169F-3782-B44E-8AF5-FBB8E0904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5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5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5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5486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 dirty="0"/>
              <a:t> </a:t>
            </a:r>
          </a:p>
        </p:txBody>
      </p:sp>
      <p:graphicFrame>
        <p:nvGraphicFramePr>
          <p:cNvPr id="136233" name="Object 41"/>
          <p:cNvGraphicFramePr>
            <a:graphicFrameLocks noChangeAspect="1"/>
          </p:cNvGraphicFramePr>
          <p:nvPr/>
        </p:nvGraphicFramePr>
        <p:xfrm>
          <a:off x="1295400" y="3830638"/>
          <a:ext cx="6172200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8" name="Equation" r:id="rId3" imgW="2844720" imgH="457200" progId="Equation.3">
                  <p:embed/>
                </p:oleObj>
              </mc:Choice>
              <mc:Fallback>
                <p:oleObj name="Equation" r:id="rId3" imgW="284472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830638"/>
                        <a:ext cx="6172200" cy="969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234" name="Object 42"/>
          <p:cNvGraphicFramePr>
            <a:graphicFrameLocks noChangeAspect="1"/>
          </p:cNvGraphicFramePr>
          <p:nvPr/>
        </p:nvGraphicFramePr>
        <p:xfrm>
          <a:off x="1143000" y="5334000"/>
          <a:ext cx="618172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9" name="Equation" r:id="rId5" imgW="3251160" imgH="431640" progId="Equation.3">
                  <p:embed/>
                </p:oleObj>
              </mc:Choice>
              <mc:Fallback>
                <p:oleObj name="Equation" r:id="rId5" imgW="325116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334000"/>
                        <a:ext cx="618172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235" name="Line 43"/>
          <p:cNvSpPr>
            <a:spLocks noChangeShapeType="1"/>
          </p:cNvSpPr>
          <p:nvPr/>
        </p:nvSpPr>
        <p:spPr bwMode="auto">
          <a:xfrm>
            <a:off x="3962400" y="3200400"/>
            <a:ext cx="0" cy="60960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6236" name="Line 44"/>
          <p:cNvSpPr>
            <a:spLocks noChangeShapeType="1"/>
          </p:cNvSpPr>
          <p:nvPr/>
        </p:nvSpPr>
        <p:spPr bwMode="auto">
          <a:xfrm>
            <a:off x="3962400" y="4800600"/>
            <a:ext cx="0" cy="53340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609600" y="838200"/>
            <a:ext cx="7543800" cy="2135188"/>
            <a:chOff x="384" y="2832"/>
            <a:chExt cx="4752" cy="1382"/>
          </a:xfrm>
        </p:grpSpPr>
        <p:sp>
          <p:nvSpPr>
            <p:cNvPr id="136238" name="Text Box 46"/>
            <p:cNvSpPr txBox="1">
              <a:spLocks noChangeArrowheads="1"/>
            </p:cNvSpPr>
            <p:nvPr/>
          </p:nvSpPr>
          <p:spPr bwMode="auto">
            <a:xfrm>
              <a:off x="384" y="3085"/>
              <a:ext cx="575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6239" name="Text Box 47"/>
            <p:cNvSpPr txBox="1">
              <a:spLocks noChangeArrowheads="1"/>
            </p:cNvSpPr>
            <p:nvPr/>
          </p:nvSpPr>
          <p:spPr bwMode="auto">
            <a:xfrm>
              <a:off x="2013" y="3610"/>
              <a:ext cx="718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zh-CN" altLang="en-US" sz="2000" b="1"/>
                <a:t>－</a:t>
              </a:r>
              <a:r>
                <a:rPr kumimoji="0" lang="en-US" altLang="zh-CN" sz="2000" b="1"/>
                <a:t>H</a:t>
              </a:r>
              <a:r>
                <a:rPr kumimoji="0" lang="en-US" altLang="zh-CN" sz="2000" b="1" baseline="-25000"/>
                <a:t>2</a:t>
              </a:r>
            </a:p>
          </p:txBody>
        </p:sp>
        <p:sp>
          <p:nvSpPr>
            <p:cNvPr id="136240" name="Text Box 48"/>
            <p:cNvSpPr txBox="1">
              <a:spLocks noChangeArrowheads="1"/>
            </p:cNvSpPr>
            <p:nvPr/>
          </p:nvSpPr>
          <p:spPr bwMode="auto">
            <a:xfrm>
              <a:off x="4203" y="3088"/>
              <a:ext cx="431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1</a:t>
              </a:r>
            </a:p>
          </p:txBody>
        </p:sp>
        <p:sp>
          <p:nvSpPr>
            <p:cNvPr id="136241" name="Text Box 49"/>
            <p:cNvSpPr txBox="1">
              <a:spLocks noChangeArrowheads="1"/>
            </p:cNvSpPr>
            <p:nvPr/>
          </p:nvSpPr>
          <p:spPr bwMode="auto">
            <a:xfrm>
              <a:off x="3414" y="3101"/>
              <a:ext cx="432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4</a:t>
              </a:r>
            </a:p>
          </p:txBody>
        </p:sp>
        <p:sp>
          <p:nvSpPr>
            <p:cNvPr id="136242" name="Text Box 50"/>
            <p:cNvSpPr txBox="1">
              <a:spLocks noChangeArrowheads="1"/>
            </p:cNvSpPr>
            <p:nvPr/>
          </p:nvSpPr>
          <p:spPr bwMode="auto">
            <a:xfrm>
              <a:off x="2918" y="3104"/>
              <a:ext cx="432" cy="267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3</a:t>
              </a:r>
            </a:p>
          </p:txBody>
        </p:sp>
        <p:sp>
          <p:nvSpPr>
            <p:cNvPr id="136243" name="Text Box 51"/>
            <p:cNvSpPr txBox="1">
              <a:spLocks noChangeArrowheads="1"/>
            </p:cNvSpPr>
            <p:nvPr/>
          </p:nvSpPr>
          <p:spPr bwMode="auto">
            <a:xfrm>
              <a:off x="2219" y="3101"/>
              <a:ext cx="432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2</a:t>
              </a:r>
            </a:p>
          </p:txBody>
        </p:sp>
        <p:sp>
          <p:nvSpPr>
            <p:cNvPr id="136244" name="Text Box 52"/>
            <p:cNvSpPr txBox="1">
              <a:spLocks noChangeArrowheads="1"/>
            </p:cNvSpPr>
            <p:nvPr/>
          </p:nvSpPr>
          <p:spPr bwMode="auto">
            <a:xfrm>
              <a:off x="1538" y="3094"/>
              <a:ext cx="430" cy="307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G</a:t>
              </a:r>
              <a:r>
                <a:rPr kumimoji="0" lang="en-US" altLang="zh-CN" sz="2000" b="1" baseline="-25000"/>
                <a:t>1</a:t>
              </a:r>
            </a:p>
          </p:txBody>
        </p:sp>
        <p:sp>
          <p:nvSpPr>
            <p:cNvPr id="136245" name="Text Box 53"/>
            <p:cNvSpPr txBox="1">
              <a:spLocks noChangeArrowheads="1"/>
            </p:cNvSpPr>
            <p:nvPr/>
          </p:nvSpPr>
          <p:spPr bwMode="auto">
            <a:xfrm>
              <a:off x="866" y="3104"/>
              <a:ext cx="276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/>
                <a:t>1</a:t>
              </a:r>
            </a:p>
          </p:txBody>
        </p:sp>
        <p:sp>
          <p:nvSpPr>
            <p:cNvPr id="136246" name="Text Box 54"/>
            <p:cNvSpPr txBox="1">
              <a:spLocks noChangeArrowheads="1"/>
            </p:cNvSpPr>
            <p:nvPr/>
          </p:nvSpPr>
          <p:spPr bwMode="auto">
            <a:xfrm>
              <a:off x="4561" y="3088"/>
              <a:ext cx="575" cy="266"/>
            </a:xfrm>
            <a:prstGeom prst="rect">
              <a:avLst/>
            </a:prstGeom>
            <a:solidFill>
              <a:srgbClr val="CCFFFF"/>
            </a:solidFill>
            <a:ln w="28575">
              <a:solidFill>
                <a:srgbClr val="CC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kumimoji="0"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6247" name="Line 55"/>
            <p:cNvSpPr>
              <a:spLocks noChangeShapeType="1"/>
            </p:cNvSpPr>
            <p:nvPr/>
          </p:nvSpPr>
          <p:spPr bwMode="auto">
            <a:xfrm>
              <a:off x="637" y="3380"/>
              <a:ext cx="402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48" name="Oval 56"/>
            <p:cNvSpPr>
              <a:spLocks noChangeArrowheads="1"/>
            </p:cNvSpPr>
            <p:nvPr/>
          </p:nvSpPr>
          <p:spPr bwMode="auto">
            <a:xfrm>
              <a:off x="589" y="3342"/>
              <a:ext cx="90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49" name="Oval 57"/>
            <p:cNvSpPr>
              <a:spLocks noChangeArrowheads="1"/>
            </p:cNvSpPr>
            <p:nvPr/>
          </p:nvSpPr>
          <p:spPr bwMode="auto">
            <a:xfrm>
              <a:off x="3319" y="3342"/>
              <a:ext cx="90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0" name="Oval 58"/>
            <p:cNvSpPr>
              <a:spLocks noChangeArrowheads="1"/>
            </p:cNvSpPr>
            <p:nvPr/>
          </p:nvSpPr>
          <p:spPr bwMode="auto">
            <a:xfrm>
              <a:off x="1307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1" name="Oval 59"/>
            <p:cNvSpPr>
              <a:spLocks noChangeArrowheads="1"/>
            </p:cNvSpPr>
            <p:nvPr/>
          </p:nvSpPr>
          <p:spPr bwMode="auto">
            <a:xfrm>
              <a:off x="2025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2" name="Oval 60"/>
            <p:cNvSpPr>
              <a:spLocks noChangeArrowheads="1"/>
            </p:cNvSpPr>
            <p:nvPr/>
          </p:nvSpPr>
          <p:spPr bwMode="auto">
            <a:xfrm>
              <a:off x="2744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3" name="Oval 61"/>
            <p:cNvSpPr>
              <a:spLocks noChangeArrowheads="1"/>
            </p:cNvSpPr>
            <p:nvPr/>
          </p:nvSpPr>
          <p:spPr bwMode="auto">
            <a:xfrm>
              <a:off x="3893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4" name="Oval 62"/>
            <p:cNvSpPr>
              <a:spLocks noChangeArrowheads="1"/>
            </p:cNvSpPr>
            <p:nvPr/>
          </p:nvSpPr>
          <p:spPr bwMode="auto">
            <a:xfrm>
              <a:off x="4611" y="3342"/>
              <a:ext cx="91" cy="7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5" name="Line 63"/>
            <p:cNvSpPr>
              <a:spLocks noChangeShapeType="1"/>
            </p:cNvSpPr>
            <p:nvPr/>
          </p:nvSpPr>
          <p:spPr bwMode="auto">
            <a:xfrm>
              <a:off x="769" y="3380"/>
              <a:ext cx="28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6" name="Line 64"/>
            <p:cNvSpPr>
              <a:spLocks noChangeShapeType="1"/>
            </p:cNvSpPr>
            <p:nvPr/>
          </p:nvSpPr>
          <p:spPr bwMode="auto">
            <a:xfrm>
              <a:off x="1499" y="3387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7" name="Line 65"/>
            <p:cNvSpPr>
              <a:spLocks noChangeShapeType="1"/>
            </p:cNvSpPr>
            <p:nvPr/>
          </p:nvSpPr>
          <p:spPr bwMode="auto">
            <a:xfrm>
              <a:off x="2169" y="3387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8" name="Line 66"/>
            <p:cNvSpPr>
              <a:spLocks noChangeShapeType="1"/>
            </p:cNvSpPr>
            <p:nvPr/>
          </p:nvSpPr>
          <p:spPr bwMode="auto">
            <a:xfrm>
              <a:off x="3426" y="3387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59" name="Line 67"/>
            <p:cNvSpPr>
              <a:spLocks noChangeShapeType="1"/>
            </p:cNvSpPr>
            <p:nvPr/>
          </p:nvSpPr>
          <p:spPr bwMode="auto">
            <a:xfrm>
              <a:off x="2887" y="3387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0" name="Line 68"/>
            <p:cNvSpPr>
              <a:spLocks noChangeShapeType="1"/>
            </p:cNvSpPr>
            <p:nvPr/>
          </p:nvSpPr>
          <p:spPr bwMode="auto">
            <a:xfrm>
              <a:off x="4097" y="3387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1" name="Freeform 69"/>
            <p:cNvSpPr>
              <a:spLocks/>
            </p:cNvSpPr>
            <p:nvPr/>
          </p:nvSpPr>
          <p:spPr bwMode="auto">
            <a:xfrm>
              <a:off x="2798" y="2883"/>
              <a:ext cx="1102" cy="458"/>
            </a:xfrm>
            <a:custGeom>
              <a:avLst/>
              <a:gdLst/>
              <a:ahLst/>
              <a:cxnLst>
                <a:cxn ang="0">
                  <a:pos x="0" y="572"/>
                </a:cxn>
                <a:cxn ang="0">
                  <a:pos x="720" y="0"/>
                </a:cxn>
                <a:cxn ang="0">
                  <a:pos x="1440" y="572"/>
                </a:cxn>
              </a:cxnLst>
              <a:rect l="0" t="0" r="r" b="b"/>
              <a:pathLst>
                <a:path w="1440" h="572">
                  <a:moveTo>
                    <a:pt x="0" y="572"/>
                  </a:moveTo>
                  <a:cubicBezTo>
                    <a:pt x="240" y="286"/>
                    <a:pt x="480" y="0"/>
                    <a:pt x="720" y="0"/>
                  </a:cubicBezTo>
                  <a:cubicBezTo>
                    <a:pt x="960" y="0"/>
                    <a:pt x="1320" y="477"/>
                    <a:pt x="1440" y="57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2" name="Freeform 70"/>
            <p:cNvSpPr>
              <a:spLocks/>
            </p:cNvSpPr>
            <p:nvPr/>
          </p:nvSpPr>
          <p:spPr bwMode="auto">
            <a:xfrm>
              <a:off x="2074" y="3413"/>
              <a:ext cx="1292" cy="3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0" y="572"/>
                </a:cxn>
                <a:cxn ang="0">
                  <a:pos x="1620" y="0"/>
                </a:cxn>
              </a:cxnLst>
              <a:rect l="0" t="0" r="r" b="b"/>
              <a:pathLst>
                <a:path w="1620" h="572">
                  <a:moveTo>
                    <a:pt x="0" y="0"/>
                  </a:moveTo>
                  <a:cubicBezTo>
                    <a:pt x="315" y="286"/>
                    <a:pt x="630" y="572"/>
                    <a:pt x="900" y="572"/>
                  </a:cubicBezTo>
                  <a:cubicBezTo>
                    <a:pt x="1170" y="572"/>
                    <a:pt x="1500" y="95"/>
                    <a:pt x="162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3" name="Freeform 71"/>
            <p:cNvSpPr>
              <a:spLocks/>
            </p:cNvSpPr>
            <p:nvPr/>
          </p:nvSpPr>
          <p:spPr bwMode="auto">
            <a:xfrm>
              <a:off x="1344" y="3413"/>
              <a:ext cx="2586" cy="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20" y="1287"/>
                </a:cxn>
                <a:cxn ang="0">
                  <a:pos x="3240" y="0"/>
                </a:cxn>
              </a:cxnLst>
              <a:rect l="0" t="0" r="r" b="b"/>
              <a:pathLst>
                <a:path w="3240" h="1287">
                  <a:moveTo>
                    <a:pt x="0" y="0"/>
                  </a:moveTo>
                  <a:cubicBezTo>
                    <a:pt x="540" y="643"/>
                    <a:pt x="1080" y="1287"/>
                    <a:pt x="1620" y="1287"/>
                  </a:cubicBezTo>
                  <a:cubicBezTo>
                    <a:pt x="2160" y="1287"/>
                    <a:pt x="2970" y="214"/>
                    <a:pt x="324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4" name="Line 72"/>
            <p:cNvSpPr>
              <a:spLocks noChangeShapeType="1"/>
            </p:cNvSpPr>
            <p:nvPr/>
          </p:nvSpPr>
          <p:spPr bwMode="auto">
            <a:xfrm rot="13320000">
              <a:off x="3438" y="3023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5" name="Line 73"/>
            <p:cNvSpPr>
              <a:spLocks noChangeShapeType="1"/>
            </p:cNvSpPr>
            <p:nvPr/>
          </p:nvSpPr>
          <p:spPr bwMode="auto">
            <a:xfrm rot="12420000">
              <a:off x="2385" y="3692"/>
              <a:ext cx="2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6" name="Line 74"/>
            <p:cNvSpPr>
              <a:spLocks noChangeShapeType="1"/>
            </p:cNvSpPr>
            <p:nvPr/>
          </p:nvSpPr>
          <p:spPr bwMode="auto">
            <a:xfrm rot="12420000">
              <a:off x="2085" y="4105"/>
              <a:ext cx="2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267" name="Text Box 75"/>
            <p:cNvSpPr txBox="1">
              <a:spLocks noChangeArrowheads="1"/>
            </p:cNvSpPr>
            <p:nvPr/>
          </p:nvSpPr>
          <p:spPr bwMode="auto">
            <a:xfrm>
              <a:off x="3514" y="2832"/>
              <a:ext cx="453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－</a:t>
              </a:r>
              <a:r>
                <a:rPr lang="en-US" altLang="zh-CN" sz="2000" b="1"/>
                <a:t>H</a:t>
              </a:r>
              <a:r>
                <a:rPr lang="en-US" altLang="zh-CN" sz="2000" b="1" baseline="-25000"/>
                <a:t>1</a:t>
              </a:r>
            </a:p>
          </p:txBody>
        </p:sp>
        <p:sp>
          <p:nvSpPr>
            <p:cNvPr id="136268" name="Text Box 76"/>
            <p:cNvSpPr txBox="1">
              <a:spLocks noChangeArrowheads="1"/>
            </p:cNvSpPr>
            <p:nvPr/>
          </p:nvSpPr>
          <p:spPr bwMode="auto">
            <a:xfrm>
              <a:off x="1531" y="3957"/>
              <a:ext cx="465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2000" b="1"/>
                <a:t>－</a:t>
              </a:r>
              <a:r>
                <a:rPr lang="en-US" altLang="zh-CN" sz="2000" b="1"/>
                <a:t>H</a:t>
              </a:r>
              <a:r>
                <a:rPr lang="en-US" altLang="zh-CN" b="1" baseline="-25000"/>
                <a:t>3</a:t>
              </a:r>
            </a:p>
          </p:txBody>
        </p:sp>
        <p:sp>
          <p:nvSpPr>
            <p:cNvPr id="136269" name="Text Box 77"/>
            <p:cNvSpPr txBox="1">
              <a:spLocks noChangeArrowheads="1"/>
            </p:cNvSpPr>
            <p:nvPr/>
          </p:nvSpPr>
          <p:spPr bwMode="auto">
            <a:xfrm>
              <a:off x="1896" y="3085"/>
              <a:ext cx="32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6270" name="Text Box 78"/>
            <p:cNvSpPr txBox="1">
              <a:spLocks noChangeArrowheads="1"/>
            </p:cNvSpPr>
            <p:nvPr/>
          </p:nvSpPr>
          <p:spPr bwMode="auto">
            <a:xfrm>
              <a:off x="2592" y="3072"/>
              <a:ext cx="32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6271" name="Text Box 79"/>
            <p:cNvSpPr txBox="1">
              <a:spLocks noChangeArrowheads="1"/>
            </p:cNvSpPr>
            <p:nvPr/>
          </p:nvSpPr>
          <p:spPr bwMode="auto">
            <a:xfrm>
              <a:off x="3831" y="3088"/>
              <a:ext cx="36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3</a:t>
              </a:r>
            </a:p>
          </p:txBody>
        </p:sp>
        <p:sp>
          <p:nvSpPr>
            <p:cNvPr id="136272" name="Text Box 80"/>
            <p:cNvSpPr txBox="1">
              <a:spLocks noChangeArrowheads="1"/>
            </p:cNvSpPr>
            <p:nvPr/>
          </p:nvSpPr>
          <p:spPr bwMode="auto">
            <a:xfrm>
              <a:off x="1111" y="3094"/>
              <a:ext cx="391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</p:grpSp>
      <p:sp>
        <p:nvSpPr>
          <p:cNvPr id="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624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altLang="zh-CN" sz="3200" b="1" dirty="0"/>
              <a:t>From Block Diagram to Signal-Flow Graph Models</a:t>
            </a:r>
            <a:br>
              <a:rPr lang="en-US" altLang="zh-CN" sz="3200" b="1" dirty="0"/>
            </a:br>
            <a:r>
              <a:rPr lang="en-US" altLang="zh-CN" sz="3200" b="1" dirty="0"/>
              <a:t>Example 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591B4-DB73-B744-AF64-011B02C5E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6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6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6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6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6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6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6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35" grpId="0" animBg="1"/>
      <p:bldP spid="1362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838200" y="1103313"/>
            <a:ext cx="6934200" cy="2401887"/>
            <a:chOff x="528" y="695"/>
            <a:chExt cx="4368" cy="1609"/>
          </a:xfrm>
        </p:grpSpPr>
        <p:sp>
          <p:nvSpPr>
            <p:cNvPr id="137222" name="Line 6"/>
            <p:cNvSpPr>
              <a:spLocks noChangeShapeType="1"/>
            </p:cNvSpPr>
            <p:nvPr/>
          </p:nvSpPr>
          <p:spPr bwMode="auto">
            <a:xfrm>
              <a:off x="528" y="1372"/>
              <a:ext cx="4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23" name="AutoShape 7"/>
            <p:cNvSpPr>
              <a:spLocks noChangeArrowheads="1"/>
            </p:cNvSpPr>
            <p:nvPr/>
          </p:nvSpPr>
          <p:spPr bwMode="auto">
            <a:xfrm>
              <a:off x="974" y="1310"/>
              <a:ext cx="167" cy="136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24" name="AutoShape 8"/>
            <p:cNvSpPr>
              <a:spLocks noChangeArrowheads="1"/>
            </p:cNvSpPr>
            <p:nvPr/>
          </p:nvSpPr>
          <p:spPr bwMode="auto">
            <a:xfrm>
              <a:off x="2254" y="949"/>
              <a:ext cx="167" cy="135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25" name="AutoShape 9"/>
            <p:cNvSpPr>
              <a:spLocks noChangeArrowheads="1"/>
            </p:cNvSpPr>
            <p:nvPr/>
          </p:nvSpPr>
          <p:spPr bwMode="auto">
            <a:xfrm>
              <a:off x="2254" y="1680"/>
              <a:ext cx="167" cy="136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26" name="Line 10"/>
            <p:cNvSpPr>
              <a:spLocks noChangeShapeType="1"/>
            </p:cNvSpPr>
            <p:nvPr/>
          </p:nvSpPr>
          <p:spPr bwMode="auto">
            <a:xfrm>
              <a:off x="1141" y="1372"/>
              <a:ext cx="61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27" name="Line 11"/>
            <p:cNvSpPr>
              <a:spLocks noChangeShapeType="1"/>
            </p:cNvSpPr>
            <p:nvPr/>
          </p:nvSpPr>
          <p:spPr bwMode="auto">
            <a:xfrm>
              <a:off x="1753" y="1011"/>
              <a:ext cx="0" cy="7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28" name="Line 12"/>
            <p:cNvSpPr>
              <a:spLocks noChangeShapeType="1"/>
            </p:cNvSpPr>
            <p:nvPr/>
          </p:nvSpPr>
          <p:spPr bwMode="auto">
            <a:xfrm>
              <a:off x="1753" y="1011"/>
              <a:ext cx="50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29" name="Line 13"/>
            <p:cNvSpPr>
              <a:spLocks noChangeShapeType="1"/>
            </p:cNvSpPr>
            <p:nvPr/>
          </p:nvSpPr>
          <p:spPr bwMode="auto">
            <a:xfrm>
              <a:off x="2421" y="1011"/>
              <a:ext cx="33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0" name="Line 14"/>
            <p:cNvSpPr>
              <a:spLocks noChangeShapeType="1"/>
            </p:cNvSpPr>
            <p:nvPr/>
          </p:nvSpPr>
          <p:spPr bwMode="auto">
            <a:xfrm>
              <a:off x="1753" y="1734"/>
              <a:ext cx="50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1" name="Line 15"/>
            <p:cNvSpPr>
              <a:spLocks noChangeShapeType="1"/>
            </p:cNvSpPr>
            <p:nvPr/>
          </p:nvSpPr>
          <p:spPr bwMode="auto">
            <a:xfrm>
              <a:off x="2421" y="1734"/>
              <a:ext cx="33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2" name="Rectangle 16"/>
            <p:cNvSpPr>
              <a:spLocks noChangeArrowheads="1"/>
            </p:cNvSpPr>
            <p:nvPr/>
          </p:nvSpPr>
          <p:spPr bwMode="auto">
            <a:xfrm>
              <a:off x="2756" y="830"/>
              <a:ext cx="668" cy="3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2000" b="1"/>
                <a:t>G</a:t>
              </a:r>
              <a:r>
                <a:rPr lang="en-US" altLang="zh-CN" sz="2000" b="1" baseline="-25000"/>
                <a:t>1</a:t>
              </a:r>
            </a:p>
          </p:txBody>
        </p:sp>
        <p:sp>
          <p:nvSpPr>
            <p:cNvPr id="137233" name="Rectangle 17"/>
            <p:cNvSpPr>
              <a:spLocks noChangeArrowheads="1"/>
            </p:cNvSpPr>
            <p:nvPr/>
          </p:nvSpPr>
          <p:spPr bwMode="auto">
            <a:xfrm>
              <a:off x="2756" y="1581"/>
              <a:ext cx="668" cy="31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zh-CN" sz="2000" b="1"/>
                <a:t>G</a:t>
              </a:r>
              <a:r>
                <a:rPr lang="en-US" altLang="zh-CN" sz="2000" b="1" baseline="-25000"/>
                <a:t>2</a:t>
              </a:r>
            </a:p>
          </p:txBody>
        </p:sp>
        <p:sp>
          <p:nvSpPr>
            <p:cNvPr id="137234" name="Line 18"/>
            <p:cNvSpPr>
              <a:spLocks noChangeShapeType="1"/>
            </p:cNvSpPr>
            <p:nvPr/>
          </p:nvSpPr>
          <p:spPr bwMode="auto">
            <a:xfrm>
              <a:off x="3424" y="1011"/>
              <a:ext cx="5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5" name="Line 19"/>
            <p:cNvSpPr>
              <a:spLocks noChangeShapeType="1"/>
            </p:cNvSpPr>
            <p:nvPr/>
          </p:nvSpPr>
          <p:spPr bwMode="auto">
            <a:xfrm>
              <a:off x="3424" y="1734"/>
              <a:ext cx="5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6" name="AutoShape 20"/>
            <p:cNvSpPr>
              <a:spLocks noChangeArrowheads="1"/>
            </p:cNvSpPr>
            <p:nvPr/>
          </p:nvSpPr>
          <p:spPr bwMode="auto">
            <a:xfrm>
              <a:off x="3894" y="1290"/>
              <a:ext cx="167" cy="136"/>
            </a:xfrm>
            <a:prstGeom prst="flowChartSummingJunct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37" name="Line 21"/>
            <p:cNvSpPr>
              <a:spLocks noChangeShapeType="1"/>
            </p:cNvSpPr>
            <p:nvPr/>
          </p:nvSpPr>
          <p:spPr bwMode="auto">
            <a:xfrm>
              <a:off x="3981" y="1011"/>
              <a:ext cx="0" cy="2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8" name="Line 22"/>
            <p:cNvSpPr>
              <a:spLocks noChangeShapeType="1"/>
            </p:cNvSpPr>
            <p:nvPr/>
          </p:nvSpPr>
          <p:spPr bwMode="auto">
            <a:xfrm flipV="1">
              <a:off x="3981" y="1417"/>
              <a:ext cx="0" cy="3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39" name="Line 23"/>
            <p:cNvSpPr>
              <a:spLocks noChangeShapeType="1"/>
            </p:cNvSpPr>
            <p:nvPr/>
          </p:nvSpPr>
          <p:spPr bwMode="auto">
            <a:xfrm>
              <a:off x="4061" y="1355"/>
              <a:ext cx="83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0" name="Line 24"/>
            <p:cNvSpPr>
              <a:spLocks noChangeShapeType="1"/>
            </p:cNvSpPr>
            <p:nvPr/>
          </p:nvSpPr>
          <p:spPr bwMode="auto">
            <a:xfrm>
              <a:off x="3696" y="1488"/>
              <a:ext cx="0" cy="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1" name="Line 25"/>
            <p:cNvSpPr>
              <a:spLocks noChangeShapeType="1"/>
            </p:cNvSpPr>
            <p:nvPr/>
          </p:nvSpPr>
          <p:spPr bwMode="auto">
            <a:xfrm flipH="1">
              <a:off x="2320" y="2095"/>
              <a:ext cx="13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2" name="Line 26"/>
            <p:cNvSpPr>
              <a:spLocks noChangeShapeType="1"/>
            </p:cNvSpPr>
            <p:nvPr/>
          </p:nvSpPr>
          <p:spPr bwMode="auto">
            <a:xfrm flipV="1">
              <a:off x="2331" y="1824"/>
              <a:ext cx="0" cy="2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3" name="Line 27"/>
            <p:cNvSpPr>
              <a:spLocks noChangeShapeType="1"/>
            </p:cNvSpPr>
            <p:nvPr/>
          </p:nvSpPr>
          <p:spPr bwMode="auto">
            <a:xfrm flipV="1">
              <a:off x="3702" y="695"/>
              <a:ext cx="0" cy="54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4" name="Line 28"/>
            <p:cNvSpPr>
              <a:spLocks noChangeShapeType="1"/>
            </p:cNvSpPr>
            <p:nvPr/>
          </p:nvSpPr>
          <p:spPr bwMode="auto">
            <a:xfrm flipH="1">
              <a:off x="2313" y="695"/>
              <a:ext cx="139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5" name="Line 29"/>
            <p:cNvSpPr>
              <a:spLocks noChangeShapeType="1"/>
            </p:cNvSpPr>
            <p:nvPr/>
          </p:nvSpPr>
          <p:spPr bwMode="auto">
            <a:xfrm>
              <a:off x="2331" y="695"/>
              <a:ext cx="0" cy="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6" name="Line 30"/>
            <p:cNvSpPr>
              <a:spLocks noChangeShapeType="1"/>
            </p:cNvSpPr>
            <p:nvPr/>
          </p:nvSpPr>
          <p:spPr bwMode="auto">
            <a:xfrm flipV="1">
              <a:off x="2334" y="1076"/>
              <a:ext cx="0" cy="22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7" name="Line 31"/>
            <p:cNvSpPr>
              <a:spLocks noChangeShapeType="1"/>
            </p:cNvSpPr>
            <p:nvPr/>
          </p:nvSpPr>
          <p:spPr bwMode="auto">
            <a:xfrm>
              <a:off x="2331" y="1463"/>
              <a:ext cx="0" cy="2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8" name="Line 32"/>
            <p:cNvSpPr>
              <a:spLocks noChangeShapeType="1"/>
            </p:cNvSpPr>
            <p:nvPr/>
          </p:nvSpPr>
          <p:spPr bwMode="auto">
            <a:xfrm>
              <a:off x="2341" y="1290"/>
              <a:ext cx="1366" cy="22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49" name="Line 33"/>
            <p:cNvSpPr>
              <a:spLocks noChangeShapeType="1"/>
            </p:cNvSpPr>
            <p:nvPr/>
          </p:nvSpPr>
          <p:spPr bwMode="auto">
            <a:xfrm flipH="1">
              <a:off x="2331" y="1237"/>
              <a:ext cx="1365" cy="20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50" name="Oval 34"/>
            <p:cNvSpPr>
              <a:spLocks noChangeArrowheads="1"/>
            </p:cNvSpPr>
            <p:nvPr/>
          </p:nvSpPr>
          <p:spPr bwMode="auto">
            <a:xfrm>
              <a:off x="3681" y="966"/>
              <a:ext cx="56" cy="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51" name="Oval 35"/>
            <p:cNvSpPr>
              <a:spLocks noChangeArrowheads="1"/>
            </p:cNvSpPr>
            <p:nvPr/>
          </p:nvSpPr>
          <p:spPr bwMode="auto">
            <a:xfrm>
              <a:off x="4402" y="1327"/>
              <a:ext cx="55" cy="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52" name="Oval 36"/>
            <p:cNvSpPr>
              <a:spLocks noChangeArrowheads="1"/>
            </p:cNvSpPr>
            <p:nvPr/>
          </p:nvSpPr>
          <p:spPr bwMode="auto">
            <a:xfrm>
              <a:off x="1729" y="1327"/>
              <a:ext cx="55" cy="9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53" name="Oval 37"/>
            <p:cNvSpPr>
              <a:spLocks noChangeArrowheads="1"/>
            </p:cNvSpPr>
            <p:nvPr/>
          </p:nvSpPr>
          <p:spPr bwMode="auto">
            <a:xfrm>
              <a:off x="3681" y="1688"/>
              <a:ext cx="56" cy="9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254" name="Line 38"/>
            <p:cNvSpPr>
              <a:spLocks noChangeShapeType="1"/>
            </p:cNvSpPr>
            <p:nvPr/>
          </p:nvSpPr>
          <p:spPr bwMode="auto">
            <a:xfrm>
              <a:off x="4426" y="1355"/>
              <a:ext cx="0" cy="9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55" name="Line 39"/>
            <p:cNvSpPr>
              <a:spLocks noChangeShapeType="1"/>
            </p:cNvSpPr>
            <p:nvPr/>
          </p:nvSpPr>
          <p:spPr bwMode="auto">
            <a:xfrm flipH="1">
              <a:off x="1050" y="2301"/>
              <a:ext cx="33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56" name="Line 40"/>
            <p:cNvSpPr>
              <a:spLocks noChangeShapeType="1"/>
            </p:cNvSpPr>
            <p:nvPr/>
          </p:nvSpPr>
          <p:spPr bwMode="auto">
            <a:xfrm flipV="1">
              <a:off x="1050" y="1446"/>
              <a:ext cx="0" cy="85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57" name="Text Box 41"/>
            <p:cNvSpPr txBox="1">
              <a:spLocks noChangeArrowheads="1"/>
            </p:cNvSpPr>
            <p:nvPr/>
          </p:nvSpPr>
          <p:spPr bwMode="auto">
            <a:xfrm>
              <a:off x="3977" y="1368"/>
              <a:ext cx="20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/>
                <a:t>+</a:t>
              </a:r>
            </a:p>
          </p:txBody>
        </p:sp>
        <p:sp>
          <p:nvSpPr>
            <p:cNvPr id="137258" name="Text Box 42"/>
            <p:cNvSpPr txBox="1">
              <a:spLocks noChangeArrowheads="1"/>
            </p:cNvSpPr>
            <p:nvPr/>
          </p:nvSpPr>
          <p:spPr bwMode="auto">
            <a:xfrm>
              <a:off x="2268" y="1453"/>
              <a:ext cx="261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1800" b="1"/>
                <a:t>－</a:t>
              </a:r>
            </a:p>
          </p:txBody>
        </p:sp>
        <p:sp>
          <p:nvSpPr>
            <p:cNvPr id="137259" name="Text Box 43"/>
            <p:cNvSpPr txBox="1">
              <a:spLocks noChangeArrowheads="1"/>
            </p:cNvSpPr>
            <p:nvPr/>
          </p:nvSpPr>
          <p:spPr bwMode="auto">
            <a:xfrm>
              <a:off x="2352" y="1056"/>
              <a:ext cx="207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/>
                <a:t>+</a:t>
              </a:r>
            </a:p>
          </p:txBody>
        </p:sp>
        <p:sp>
          <p:nvSpPr>
            <p:cNvPr id="137260" name="Text Box 44"/>
            <p:cNvSpPr txBox="1">
              <a:spLocks noChangeArrowheads="1"/>
            </p:cNvSpPr>
            <p:nvPr/>
          </p:nvSpPr>
          <p:spPr bwMode="auto">
            <a:xfrm>
              <a:off x="2304" y="1777"/>
              <a:ext cx="23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1600" b="1"/>
                <a:t>－</a:t>
              </a:r>
            </a:p>
          </p:txBody>
        </p:sp>
        <p:sp>
          <p:nvSpPr>
            <p:cNvPr id="137261" name="Text Box 45"/>
            <p:cNvSpPr txBox="1">
              <a:spLocks noChangeArrowheads="1"/>
            </p:cNvSpPr>
            <p:nvPr/>
          </p:nvSpPr>
          <p:spPr bwMode="auto">
            <a:xfrm>
              <a:off x="2279" y="705"/>
              <a:ext cx="24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1600" b="1"/>
                <a:t>－</a:t>
              </a:r>
            </a:p>
          </p:txBody>
        </p:sp>
        <p:sp>
          <p:nvSpPr>
            <p:cNvPr id="137262" name="Text Box 46"/>
            <p:cNvSpPr txBox="1">
              <a:spLocks noChangeArrowheads="1"/>
            </p:cNvSpPr>
            <p:nvPr/>
          </p:nvSpPr>
          <p:spPr bwMode="auto">
            <a:xfrm>
              <a:off x="1033" y="1417"/>
              <a:ext cx="245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1600" b="1"/>
                <a:t>－</a:t>
              </a:r>
            </a:p>
          </p:txBody>
        </p:sp>
        <p:sp>
          <p:nvSpPr>
            <p:cNvPr id="137263" name="Text Box 47"/>
            <p:cNvSpPr txBox="1">
              <a:spLocks noChangeArrowheads="1"/>
            </p:cNvSpPr>
            <p:nvPr/>
          </p:nvSpPr>
          <p:spPr bwMode="auto">
            <a:xfrm>
              <a:off x="3967" y="1083"/>
              <a:ext cx="20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/>
                <a:t>+</a:t>
              </a:r>
            </a:p>
          </p:txBody>
        </p:sp>
        <p:sp>
          <p:nvSpPr>
            <p:cNvPr id="137264" name="Text Box 48"/>
            <p:cNvSpPr txBox="1">
              <a:spLocks noChangeArrowheads="1"/>
            </p:cNvSpPr>
            <p:nvPr/>
          </p:nvSpPr>
          <p:spPr bwMode="auto">
            <a:xfrm>
              <a:off x="4259" y="1101"/>
              <a:ext cx="400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  <p:sp>
          <p:nvSpPr>
            <p:cNvPr id="137265" name="Text Box 49"/>
            <p:cNvSpPr txBox="1">
              <a:spLocks noChangeArrowheads="1"/>
            </p:cNvSpPr>
            <p:nvPr/>
          </p:nvSpPr>
          <p:spPr bwMode="auto">
            <a:xfrm>
              <a:off x="528" y="1129"/>
              <a:ext cx="400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  <p:sp>
          <p:nvSpPr>
            <p:cNvPr id="137266" name="Rectangle 50"/>
            <p:cNvSpPr>
              <a:spLocks noChangeArrowheads="1"/>
            </p:cNvSpPr>
            <p:nvPr/>
          </p:nvSpPr>
          <p:spPr bwMode="auto">
            <a:xfrm>
              <a:off x="1196" y="1146"/>
              <a:ext cx="55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  <p:sp>
          <p:nvSpPr>
            <p:cNvPr id="137267" name="Text Box 51"/>
            <p:cNvSpPr txBox="1">
              <a:spLocks noChangeArrowheads="1"/>
            </p:cNvSpPr>
            <p:nvPr/>
          </p:nvSpPr>
          <p:spPr bwMode="auto">
            <a:xfrm>
              <a:off x="3702" y="1734"/>
              <a:ext cx="28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7268" name="Text Box 52"/>
            <p:cNvSpPr txBox="1">
              <a:spLocks noChangeArrowheads="1"/>
            </p:cNvSpPr>
            <p:nvPr/>
          </p:nvSpPr>
          <p:spPr bwMode="auto">
            <a:xfrm>
              <a:off x="3702" y="785"/>
              <a:ext cx="28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7269" name="Text Box 53"/>
            <p:cNvSpPr txBox="1">
              <a:spLocks noChangeArrowheads="1"/>
            </p:cNvSpPr>
            <p:nvPr/>
          </p:nvSpPr>
          <p:spPr bwMode="auto">
            <a:xfrm>
              <a:off x="2442" y="768"/>
              <a:ext cx="28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  <p:sp>
          <p:nvSpPr>
            <p:cNvPr id="137270" name="Text Box 54"/>
            <p:cNvSpPr txBox="1">
              <a:spLocks noChangeArrowheads="1"/>
            </p:cNvSpPr>
            <p:nvPr/>
          </p:nvSpPr>
          <p:spPr bwMode="auto">
            <a:xfrm>
              <a:off x="2456" y="1499"/>
              <a:ext cx="28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137313" name="Text Box 97"/>
            <p:cNvSpPr txBox="1">
              <a:spLocks noChangeArrowheads="1"/>
            </p:cNvSpPr>
            <p:nvPr/>
          </p:nvSpPr>
          <p:spPr bwMode="auto">
            <a:xfrm>
              <a:off x="2016" y="808"/>
              <a:ext cx="277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1600" b="1"/>
                <a:t>－</a:t>
              </a:r>
            </a:p>
          </p:txBody>
        </p:sp>
      </p:grpSp>
      <p:grpSp>
        <p:nvGrpSpPr>
          <p:cNvPr id="3" name="Group 130"/>
          <p:cNvGrpSpPr>
            <a:grpSpLocks/>
          </p:cNvGrpSpPr>
          <p:nvPr/>
        </p:nvGrpSpPr>
        <p:grpSpPr bwMode="auto">
          <a:xfrm>
            <a:off x="1076325" y="4524375"/>
            <a:ext cx="1165225" cy="396875"/>
            <a:chOff x="645" y="2980"/>
            <a:chExt cx="690" cy="291"/>
          </a:xfrm>
        </p:grpSpPr>
        <p:sp>
          <p:nvSpPr>
            <p:cNvPr id="137290" name="Line 74"/>
            <p:cNvSpPr>
              <a:spLocks noChangeShapeType="1"/>
            </p:cNvSpPr>
            <p:nvPr/>
          </p:nvSpPr>
          <p:spPr bwMode="auto">
            <a:xfrm>
              <a:off x="645" y="3229"/>
              <a:ext cx="69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93" name="Line 77"/>
            <p:cNvSpPr>
              <a:spLocks noChangeShapeType="1"/>
            </p:cNvSpPr>
            <p:nvPr/>
          </p:nvSpPr>
          <p:spPr bwMode="auto">
            <a:xfrm>
              <a:off x="852" y="3229"/>
              <a:ext cx="13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1" name="Text Box 95"/>
            <p:cNvSpPr txBox="1">
              <a:spLocks noChangeArrowheads="1"/>
            </p:cNvSpPr>
            <p:nvPr/>
          </p:nvSpPr>
          <p:spPr bwMode="auto">
            <a:xfrm>
              <a:off x="835" y="2980"/>
              <a:ext cx="18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4" name="Group 131"/>
          <p:cNvGrpSpPr>
            <a:grpSpLocks/>
          </p:cNvGrpSpPr>
          <p:nvPr/>
        </p:nvGrpSpPr>
        <p:grpSpPr bwMode="auto">
          <a:xfrm>
            <a:off x="2286000" y="4114800"/>
            <a:ext cx="1524000" cy="685800"/>
            <a:chOff x="1404" y="2778"/>
            <a:chExt cx="852" cy="425"/>
          </a:xfrm>
        </p:grpSpPr>
        <p:sp>
          <p:nvSpPr>
            <p:cNvPr id="137282" name="Line 66"/>
            <p:cNvSpPr>
              <a:spLocks noChangeShapeType="1"/>
            </p:cNvSpPr>
            <p:nvPr/>
          </p:nvSpPr>
          <p:spPr bwMode="auto">
            <a:xfrm flipV="1">
              <a:off x="1404" y="2976"/>
              <a:ext cx="852" cy="22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96" name="Line 80"/>
            <p:cNvSpPr>
              <a:spLocks noChangeShapeType="1"/>
            </p:cNvSpPr>
            <p:nvPr/>
          </p:nvSpPr>
          <p:spPr bwMode="auto">
            <a:xfrm flipV="1">
              <a:off x="1722" y="3030"/>
              <a:ext cx="276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2" name="Text Box 96"/>
            <p:cNvSpPr txBox="1">
              <a:spLocks noChangeArrowheads="1"/>
            </p:cNvSpPr>
            <p:nvPr/>
          </p:nvSpPr>
          <p:spPr bwMode="auto">
            <a:xfrm>
              <a:off x="1729" y="2778"/>
              <a:ext cx="383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</p:grpSp>
      <p:grpSp>
        <p:nvGrpSpPr>
          <p:cNvPr id="5" name="Group 132"/>
          <p:cNvGrpSpPr>
            <a:grpSpLocks/>
          </p:cNvGrpSpPr>
          <p:nvPr/>
        </p:nvGrpSpPr>
        <p:grpSpPr bwMode="auto">
          <a:xfrm>
            <a:off x="2209800" y="4800600"/>
            <a:ext cx="1660525" cy="555625"/>
            <a:chOff x="1344" y="3160"/>
            <a:chExt cx="957" cy="387"/>
          </a:xfrm>
        </p:grpSpPr>
        <p:sp>
          <p:nvSpPr>
            <p:cNvPr id="137283" name="Line 67"/>
            <p:cNvSpPr>
              <a:spLocks noChangeShapeType="1"/>
            </p:cNvSpPr>
            <p:nvPr/>
          </p:nvSpPr>
          <p:spPr bwMode="auto">
            <a:xfrm>
              <a:off x="1344" y="3229"/>
              <a:ext cx="957" cy="3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97" name="Line 81"/>
            <p:cNvSpPr>
              <a:spLocks noChangeShapeType="1"/>
            </p:cNvSpPr>
            <p:nvPr/>
          </p:nvSpPr>
          <p:spPr bwMode="auto">
            <a:xfrm>
              <a:off x="1611" y="3320"/>
              <a:ext cx="276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5" name="Text Box 99"/>
            <p:cNvSpPr txBox="1">
              <a:spLocks noChangeArrowheads="1"/>
            </p:cNvSpPr>
            <p:nvPr/>
          </p:nvSpPr>
          <p:spPr bwMode="auto">
            <a:xfrm>
              <a:off x="1803" y="3160"/>
              <a:ext cx="180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6" name="Group 134"/>
          <p:cNvGrpSpPr>
            <a:grpSpLocks/>
          </p:cNvGrpSpPr>
          <p:nvPr/>
        </p:nvGrpSpPr>
        <p:grpSpPr bwMode="auto">
          <a:xfrm>
            <a:off x="3824288" y="3733800"/>
            <a:ext cx="2749550" cy="646113"/>
            <a:chOff x="2301" y="2442"/>
            <a:chExt cx="1602" cy="514"/>
          </a:xfrm>
        </p:grpSpPr>
        <p:sp>
          <p:nvSpPr>
            <p:cNvPr id="137279" name="Freeform 63"/>
            <p:cNvSpPr>
              <a:spLocks/>
            </p:cNvSpPr>
            <p:nvPr/>
          </p:nvSpPr>
          <p:spPr bwMode="auto">
            <a:xfrm>
              <a:off x="2301" y="2592"/>
              <a:ext cx="1588" cy="364"/>
            </a:xfrm>
            <a:custGeom>
              <a:avLst/>
              <a:gdLst/>
              <a:ahLst/>
              <a:cxnLst>
                <a:cxn ang="0">
                  <a:pos x="1104" y="336"/>
                </a:cxn>
                <a:cxn ang="0">
                  <a:pos x="672" y="0"/>
                </a:cxn>
                <a:cxn ang="0">
                  <a:pos x="0" y="336"/>
                </a:cxn>
              </a:cxnLst>
              <a:rect l="0" t="0" r="r" b="b"/>
              <a:pathLst>
                <a:path w="1104" h="336">
                  <a:moveTo>
                    <a:pt x="1104" y="336"/>
                  </a:moveTo>
                  <a:cubicBezTo>
                    <a:pt x="980" y="168"/>
                    <a:pt x="856" y="0"/>
                    <a:pt x="672" y="0"/>
                  </a:cubicBezTo>
                  <a:cubicBezTo>
                    <a:pt x="488" y="0"/>
                    <a:pt x="112" y="280"/>
                    <a:pt x="0" y="336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4" name="Line 88"/>
            <p:cNvSpPr>
              <a:spLocks noChangeShapeType="1"/>
            </p:cNvSpPr>
            <p:nvPr/>
          </p:nvSpPr>
          <p:spPr bwMode="auto">
            <a:xfrm rot="21300000" flipH="1" flipV="1">
              <a:off x="3549" y="2640"/>
              <a:ext cx="138" cy="13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6" name="Text Box 100"/>
            <p:cNvSpPr txBox="1">
              <a:spLocks noChangeArrowheads="1"/>
            </p:cNvSpPr>
            <p:nvPr/>
          </p:nvSpPr>
          <p:spPr bwMode="auto">
            <a:xfrm>
              <a:off x="3519" y="2442"/>
              <a:ext cx="384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</p:grpSp>
      <p:grpSp>
        <p:nvGrpSpPr>
          <p:cNvPr id="7" name="Group 138"/>
          <p:cNvGrpSpPr>
            <a:grpSpLocks/>
          </p:cNvGrpSpPr>
          <p:nvPr/>
        </p:nvGrpSpPr>
        <p:grpSpPr bwMode="auto">
          <a:xfrm>
            <a:off x="3886200" y="4343400"/>
            <a:ext cx="2667000" cy="990600"/>
            <a:chOff x="2301" y="2905"/>
            <a:chExt cx="1587" cy="642"/>
          </a:xfrm>
        </p:grpSpPr>
        <p:sp>
          <p:nvSpPr>
            <p:cNvPr id="137288" name="Line 72"/>
            <p:cNvSpPr>
              <a:spLocks noChangeShapeType="1"/>
            </p:cNvSpPr>
            <p:nvPr/>
          </p:nvSpPr>
          <p:spPr bwMode="auto">
            <a:xfrm flipH="1">
              <a:off x="2301" y="2956"/>
              <a:ext cx="1587" cy="5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98" name="Line 82"/>
            <p:cNvSpPr>
              <a:spLocks noChangeShapeType="1"/>
            </p:cNvSpPr>
            <p:nvPr/>
          </p:nvSpPr>
          <p:spPr bwMode="auto">
            <a:xfrm rot="300000" flipH="1">
              <a:off x="3406" y="3055"/>
              <a:ext cx="207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7" name="Text Box 101"/>
            <p:cNvSpPr txBox="1">
              <a:spLocks noChangeArrowheads="1"/>
            </p:cNvSpPr>
            <p:nvPr/>
          </p:nvSpPr>
          <p:spPr bwMode="auto">
            <a:xfrm>
              <a:off x="3216" y="2905"/>
              <a:ext cx="385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</p:grpSp>
      <p:grpSp>
        <p:nvGrpSpPr>
          <p:cNvPr id="8" name="Group 141"/>
          <p:cNvGrpSpPr>
            <a:grpSpLocks/>
          </p:cNvGrpSpPr>
          <p:nvPr/>
        </p:nvGrpSpPr>
        <p:grpSpPr bwMode="auto">
          <a:xfrm>
            <a:off x="2314575" y="4876800"/>
            <a:ext cx="5838825" cy="1500188"/>
            <a:chOff x="1776" y="1200"/>
            <a:chExt cx="3394" cy="1054"/>
          </a:xfrm>
        </p:grpSpPr>
        <p:sp>
          <p:nvSpPr>
            <p:cNvPr id="137292" name="Freeform 76"/>
            <p:cNvSpPr>
              <a:spLocks/>
            </p:cNvSpPr>
            <p:nvPr/>
          </p:nvSpPr>
          <p:spPr bwMode="auto">
            <a:xfrm>
              <a:off x="1776" y="1200"/>
              <a:ext cx="3394" cy="1054"/>
            </a:xfrm>
            <a:custGeom>
              <a:avLst/>
              <a:gdLst/>
              <a:ahLst/>
              <a:cxnLst>
                <a:cxn ang="0">
                  <a:pos x="2400" y="0"/>
                </a:cxn>
                <a:cxn ang="0">
                  <a:pos x="1296" y="1056"/>
                </a:cxn>
                <a:cxn ang="0">
                  <a:pos x="0" y="48"/>
                </a:cxn>
              </a:cxnLst>
              <a:rect l="0" t="0" r="r" b="b"/>
              <a:pathLst>
                <a:path w="2400" h="1064">
                  <a:moveTo>
                    <a:pt x="2400" y="0"/>
                  </a:moveTo>
                  <a:cubicBezTo>
                    <a:pt x="2048" y="524"/>
                    <a:pt x="1696" y="1048"/>
                    <a:pt x="1296" y="1056"/>
                  </a:cubicBezTo>
                  <a:cubicBezTo>
                    <a:pt x="896" y="1064"/>
                    <a:pt x="216" y="216"/>
                    <a:pt x="0" y="48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9" name="Line 93"/>
            <p:cNvSpPr>
              <a:spLocks noChangeShapeType="1"/>
            </p:cNvSpPr>
            <p:nvPr/>
          </p:nvSpPr>
          <p:spPr bwMode="auto">
            <a:xfrm flipH="1" flipV="1">
              <a:off x="2688" y="1872"/>
              <a:ext cx="144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8" name="Text Box 102"/>
            <p:cNvSpPr txBox="1">
              <a:spLocks noChangeArrowheads="1"/>
            </p:cNvSpPr>
            <p:nvPr/>
          </p:nvSpPr>
          <p:spPr bwMode="auto">
            <a:xfrm>
              <a:off x="2544" y="1873"/>
              <a:ext cx="38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</p:grpSp>
      <p:grpSp>
        <p:nvGrpSpPr>
          <p:cNvPr id="9" name="Group 142"/>
          <p:cNvGrpSpPr>
            <a:grpSpLocks/>
          </p:cNvGrpSpPr>
          <p:nvPr/>
        </p:nvGrpSpPr>
        <p:grpSpPr bwMode="auto">
          <a:xfrm>
            <a:off x="3886200" y="5410200"/>
            <a:ext cx="2673350" cy="752475"/>
            <a:chOff x="2301" y="3547"/>
            <a:chExt cx="1593" cy="501"/>
          </a:xfrm>
        </p:grpSpPr>
        <p:sp>
          <p:nvSpPr>
            <p:cNvPr id="137280" name="Freeform 64"/>
            <p:cNvSpPr>
              <a:spLocks/>
            </p:cNvSpPr>
            <p:nvPr/>
          </p:nvSpPr>
          <p:spPr bwMode="auto">
            <a:xfrm>
              <a:off x="2301" y="3547"/>
              <a:ext cx="1588" cy="364"/>
            </a:xfrm>
            <a:custGeom>
              <a:avLst/>
              <a:gdLst/>
              <a:ahLst/>
              <a:cxnLst>
                <a:cxn ang="0">
                  <a:pos x="1056" y="0"/>
                </a:cxn>
                <a:cxn ang="0">
                  <a:pos x="624" y="336"/>
                </a:cxn>
                <a:cxn ang="0">
                  <a:pos x="0" y="0"/>
                </a:cxn>
              </a:cxnLst>
              <a:rect l="0" t="0" r="r" b="b"/>
              <a:pathLst>
                <a:path w="1056" h="336">
                  <a:moveTo>
                    <a:pt x="1056" y="0"/>
                  </a:moveTo>
                  <a:cubicBezTo>
                    <a:pt x="928" y="168"/>
                    <a:pt x="800" y="336"/>
                    <a:pt x="624" y="336"/>
                  </a:cubicBezTo>
                  <a:cubicBezTo>
                    <a:pt x="448" y="336"/>
                    <a:pt x="104" y="56"/>
                    <a:pt x="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3" name="Line 87"/>
            <p:cNvSpPr>
              <a:spLocks noChangeShapeType="1"/>
            </p:cNvSpPr>
            <p:nvPr/>
          </p:nvSpPr>
          <p:spPr bwMode="auto">
            <a:xfrm flipH="1">
              <a:off x="3518" y="3758"/>
              <a:ext cx="138" cy="9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19" name="Text Box 103"/>
            <p:cNvSpPr txBox="1">
              <a:spLocks noChangeArrowheads="1"/>
            </p:cNvSpPr>
            <p:nvPr/>
          </p:nvSpPr>
          <p:spPr bwMode="auto">
            <a:xfrm>
              <a:off x="3510" y="3744"/>
              <a:ext cx="38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990000"/>
                  </a:solidFill>
                </a:rPr>
                <a:t>-</a:t>
              </a:r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  <a:r>
                <a:rPr lang="en-US" altLang="zh-CN">
                  <a:solidFill>
                    <a:srgbClr val="FF3300"/>
                  </a:solidFill>
                </a:rPr>
                <a:t> </a:t>
              </a:r>
            </a:p>
          </p:txBody>
        </p:sp>
      </p:grpSp>
      <p:grpSp>
        <p:nvGrpSpPr>
          <p:cNvPr id="10" name="Group 139"/>
          <p:cNvGrpSpPr>
            <a:grpSpLocks/>
          </p:cNvGrpSpPr>
          <p:nvPr/>
        </p:nvGrpSpPr>
        <p:grpSpPr bwMode="auto">
          <a:xfrm>
            <a:off x="6550025" y="4246563"/>
            <a:ext cx="1527175" cy="565150"/>
            <a:chOff x="3888" y="2815"/>
            <a:chExt cx="898" cy="414"/>
          </a:xfrm>
        </p:grpSpPr>
        <p:sp>
          <p:nvSpPr>
            <p:cNvPr id="137284" name="Line 68"/>
            <p:cNvSpPr>
              <a:spLocks noChangeShapeType="1"/>
            </p:cNvSpPr>
            <p:nvPr/>
          </p:nvSpPr>
          <p:spPr bwMode="auto">
            <a:xfrm>
              <a:off x="3888" y="2956"/>
              <a:ext cx="898" cy="27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0" name="Line 84"/>
            <p:cNvSpPr>
              <a:spLocks noChangeShapeType="1"/>
            </p:cNvSpPr>
            <p:nvPr/>
          </p:nvSpPr>
          <p:spPr bwMode="auto">
            <a:xfrm>
              <a:off x="4096" y="3018"/>
              <a:ext cx="276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20" name="Text Box 104"/>
            <p:cNvSpPr txBox="1">
              <a:spLocks noChangeArrowheads="1"/>
            </p:cNvSpPr>
            <p:nvPr/>
          </p:nvSpPr>
          <p:spPr bwMode="auto">
            <a:xfrm>
              <a:off x="4234" y="2815"/>
              <a:ext cx="18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11" name="Group 140"/>
          <p:cNvGrpSpPr>
            <a:grpSpLocks/>
          </p:cNvGrpSpPr>
          <p:nvPr/>
        </p:nvGrpSpPr>
        <p:grpSpPr bwMode="auto">
          <a:xfrm>
            <a:off x="6550025" y="4724400"/>
            <a:ext cx="1450975" cy="623888"/>
            <a:chOff x="3889" y="3133"/>
            <a:chExt cx="897" cy="414"/>
          </a:xfrm>
        </p:grpSpPr>
        <p:sp>
          <p:nvSpPr>
            <p:cNvPr id="137285" name="Line 69"/>
            <p:cNvSpPr>
              <a:spLocks noChangeShapeType="1"/>
            </p:cNvSpPr>
            <p:nvPr/>
          </p:nvSpPr>
          <p:spPr bwMode="auto">
            <a:xfrm flipV="1">
              <a:off x="3889" y="3229"/>
              <a:ext cx="897" cy="31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1" name="Line 85"/>
            <p:cNvSpPr>
              <a:spLocks noChangeShapeType="1"/>
            </p:cNvSpPr>
            <p:nvPr/>
          </p:nvSpPr>
          <p:spPr bwMode="auto">
            <a:xfrm flipV="1">
              <a:off x="4165" y="3351"/>
              <a:ext cx="276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21" name="Text Box 105"/>
            <p:cNvSpPr txBox="1">
              <a:spLocks noChangeArrowheads="1"/>
            </p:cNvSpPr>
            <p:nvPr/>
          </p:nvSpPr>
          <p:spPr bwMode="auto">
            <a:xfrm>
              <a:off x="4221" y="3133"/>
              <a:ext cx="192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12" name="Group 135"/>
          <p:cNvGrpSpPr>
            <a:grpSpLocks/>
          </p:cNvGrpSpPr>
          <p:nvPr/>
        </p:nvGrpSpPr>
        <p:grpSpPr bwMode="auto">
          <a:xfrm>
            <a:off x="3875088" y="4032250"/>
            <a:ext cx="2681287" cy="419100"/>
            <a:chOff x="2304" y="2688"/>
            <a:chExt cx="1588" cy="307"/>
          </a:xfrm>
        </p:grpSpPr>
        <p:grpSp>
          <p:nvGrpSpPr>
            <p:cNvPr id="13" name="Group 133"/>
            <p:cNvGrpSpPr>
              <a:grpSpLocks/>
            </p:cNvGrpSpPr>
            <p:nvPr/>
          </p:nvGrpSpPr>
          <p:grpSpPr bwMode="auto">
            <a:xfrm flipV="1">
              <a:off x="2304" y="2948"/>
              <a:ext cx="1588" cy="47"/>
              <a:chOff x="2301" y="2956"/>
              <a:chExt cx="1588" cy="0"/>
            </a:xfrm>
          </p:grpSpPr>
          <p:sp>
            <p:nvSpPr>
              <p:cNvPr id="137287" name="Line 71"/>
              <p:cNvSpPr>
                <a:spLocks noChangeShapeType="1"/>
              </p:cNvSpPr>
              <p:nvPr/>
            </p:nvSpPr>
            <p:spPr bwMode="auto">
              <a:xfrm>
                <a:off x="2301" y="2956"/>
                <a:ext cx="15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308" name="Line 92"/>
              <p:cNvSpPr>
                <a:spLocks noChangeShapeType="1"/>
              </p:cNvSpPr>
              <p:nvPr/>
            </p:nvSpPr>
            <p:spPr bwMode="auto">
              <a:xfrm>
                <a:off x="2928" y="2956"/>
                <a:ext cx="288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7323" name="Text Box 107"/>
            <p:cNvSpPr txBox="1">
              <a:spLocks noChangeArrowheads="1"/>
            </p:cNvSpPr>
            <p:nvPr/>
          </p:nvSpPr>
          <p:spPr bwMode="auto">
            <a:xfrm>
              <a:off x="3072" y="2688"/>
              <a:ext cx="29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14" name="Group 136"/>
          <p:cNvGrpSpPr>
            <a:grpSpLocks/>
          </p:cNvGrpSpPr>
          <p:nvPr/>
        </p:nvGrpSpPr>
        <p:grpSpPr bwMode="auto">
          <a:xfrm>
            <a:off x="3884613" y="5002213"/>
            <a:ext cx="2681287" cy="398462"/>
            <a:chOff x="2301" y="3269"/>
            <a:chExt cx="1588" cy="291"/>
          </a:xfrm>
        </p:grpSpPr>
        <p:sp>
          <p:nvSpPr>
            <p:cNvPr id="137286" name="Line 70"/>
            <p:cNvSpPr>
              <a:spLocks noChangeShapeType="1"/>
            </p:cNvSpPr>
            <p:nvPr/>
          </p:nvSpPr>
          <p:spPr bwMode="auto">
            <a:xfrm>
              <a:off x="2301" y="3547"/>
              <a:ext cx="158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07" name="Line 91"/>
            <p:cNvSpPr>
              <a:spLocks noChangeShapeType="1"/>
            </p:cNvSpPr>
            <p:nvPr/>
          </p:nvSpPr>
          <p:spPr bwMode="auto">
            <a:xfrm>
              <a:off x="2832" y="3547"/>
              <a:ext cx="33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24" name="Text Box 108"/>
            <p:cNvSpPr txBox="1">
              <a:spLocks noChangeArrowheads="1"/>
            </p:cNvSpPr>
            <p:nvPr/>
          </p:nvSpPr>
          <p:spPr bwMode="auto">
            <a:xfrm>
              <a:off x="2977" y="3269"/>
              <a:ext cx="29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G</a:t>
              </a:r>
              <a:r>
                <a:rPr lang="en-US" altLang="zh-CN" sz="2000" b="1" baseline="-25000">
                  <a:solidFill>
                    <a:srgbClr val="990000"/>
                  </a:solidFill>
                </a:rPr>
                <a:t>2</a:t>
              </a:r>
            </a:p>
          </p:txBody>
        </p:sp>
      </p:grpSp>
      <p:grpSp>
        <p:nvGrpSpPr>
          <p:cNvPr id="15" name="Group 137"/>
          <p:cNvGrpSpPr>
            <a:grpSpLocks/>
          </p:cNvGrpSpPr>
          <p:nvPr/>
        </p:nvGrpSpPr>
        <p:grpSpPr bwMode="auto">
          <a:xfrm>
            <a:off x="3886200" y="4419600"/>
            <a:ext cx="2667000" cy="914400"/>
            <a:chOff x="3120" y="2112"/>
            <a:chExt cx="1588" cy="591"/>
          </a:xfrm>
        </p:grpSpPr>
        <p:sp>
          <p:nvSpPr>
            <p:cNvPr id="137289" name="Line 73"/>
            <p:cNvSpPr>
              <a:spLocks noChangeShapeType="1"/>
            </p:cNvSpPr>
            <p:nvPr/>
          </p:nvSpPr>
          <p:spPr bwMode="auto">
            <a:xfrm flipH="1" flipV="1">
              <a:off x="3120" y="2112"/>
              <a:ext cx="1588" cy="5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299" name="Line 83"/>
            <p:cNvSpPr>
              <a:spLocks noChangeShapeType="1"/>
            </p:cNvSpPr>
            <p:nvPr/>
          </p:nvSpPr>
          <p:spPr bwMode="auto">
            <a:xfrm rot="21480000" flipH="1" flipV="1">
              <a:off x="4320" y="2544"/>
              <a:ext cx="207" cy="9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37325" name="Text Box 109"/>
            <p:cNvSpPr txBox="1">
              <a:spLocks noChangeArrowheads="1"/>
            </p:cNvSpPr>
            <p:nvPr/>
          </p:nvSpPr>
          <p:spPr bwMode="auto">
            <a:xfrm>
              <a:off x="4319" y="2352"/>
              <a:ext cx="185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990000"/>
                  </a:solidFill>
                </a:rPr>
                <a:t>1</a:t>
              </a:r>
            </a:p>
          </p:txBody>
        </p:sp>
      </p:grpSp>
      <p:grpSp>
        <p:nvGrpSpPr>
          <p:cNvPr id="16" name="Group 123"/>
          <p:cNvGrpSpPr>
            <a:grpSpLocks/>
          </p:cNvGrpSpPr>
          <p:nvPr/>
        </p:nvGrpSpPr>
        <p:grpSpPr bwMode="auto">
          <a:xfrm>
            <a:off x="762000" y="4441825"/>
            <a:ext cx="635000" cy="463550"/>
            <a:chOff x="459" y="2931"/>
            <a:chExt cx="377" cy="339"/>
          </a:xfrm>
        </p:grpSpPr>
        <p:sp>
          <p:nvSpPr>
            <p:cNvPr id="137272" name="Oval 56"/>
            <p:cNvSpPr>
              <a:spLocks noChangeArrowheads="1"/>
            </p:cNvSpPr>
            <p:nvPr/>
          </p:nvSpPr>
          <p:spPr bwMode="auto">
            <a:xfrm>
              <a:off x="576" y="3183"/>
              <a:ext cx="131" cy="8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28" name="Text Box 112"/>
            <p:cNvSpPr txBox="1">
              <a:spLocks noChangeArrowheads="1"/>
            </p:cNvSpPr>
            <p:nvPr/>
          </p:nvSpPr>
          <p:spPr bwMode="auto">
            <a:xfrm>
              <a:off x="459" y="2931"/>
              <a:ext cx="37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R(s)</a:t>
              </a:r>
            </a:p>
          </p:txBody>
        </p:sp>
      </p:grpSp>
      <p:grpSp>
        <p:nvGrpSpPr>
          <p:cNvPr id="17" name="Group 124"/>
          <p:cNvGrpSpPr>
            <a:grpSpLocks/>
          </p:cNvGrpSpPr>
          <p:nvPr/>
        </p:nvGrpSpPr>
        <p:grpSpPr bwMode="auto">
          <a:xfrm>
            <a:off x="1933575" y="4437063"/>
            <a:ext cx="620713" cy="468312"/>
            <a:chOff x="1153" y="2928"/>
            <a:chExt cx="369" cy="342"/>
          </a:xfrm>
        </p:grpSpPr>
        <p:sp>
          <p:nvSpPr>
            <p:cNvPr id="137273" name="Oval 57"/>
            <p:cNvSpPr>
              <a:spLocks noChangeArrowheads="1"/>
            </p:cNvSpPr>
            <p:nvPr/>
          </p:nvSpPr>
          <p:spPr bwMode="auto">
            <a:xfrm>
              <a:off x="1266" y="3183"/>
              <a:ext cx="131" cy="8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29" name="Text Box 113"/>
            <p:cNvSpPr txBox="1">
              <a:spLocks noChangeArrowheads="1"/>
            </p:cNvSpPr>
            <p:nvPr/>
          </p:nvSpPr>
          <p:spPr bwMode="auto">
            <a:xfrm>
              <a:off x="1153" y="2928"/>
              <a:ext cx="369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E(s)</a:t>
              </a:r>
            </a:p>
          </p:txBody>
        </p:sp>
      </p:grpSp>
      <p:grpSp>
        <p:nvGrpSpPr>
          <p:cNvPr id="18" name="Group 129"/>
          <p:cNvGrpSpPr>
            <a:grpSpLocks/>
          </p:cNvGrpSpPr>
          <p:nvPr/>
        </p:nvGrpSpPr>
        <p:grpSpPr bwMode="auto">
          <a:xfrm>
            <a:off x="7759700" y="4411663"/>
            <a:ext cx="635000" cy="487362"/>
            <a:chOff x="4605" y="2913"/>
            <a:chExt cx="376" cy="357"/>
          </a:xfrm>
        </p:grpSpPr>
        <p:sp>
          <p:nvSpPr>
            <p:cNvPr id="137277" name="Oval 61"/>
            <p:cNvSpPr>
              <a:spLocks noChangeArrowheads="1"/>
            </p:cNvSpPr>
            <p:nvPr/>
          </p:nvSpPr>
          <p:spPr bwMode="auto">
            <a:xfrm>
              <a:off x="4717" y="3183"/>
              <a:ext cx="131" cy="8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30" name="Text Box 114"/>
            <p:cNvSpPr txBox="1">
              <a:spLocks noChangeArrowheads="1"/>
            </p:cNvSpPr>
            <p:nvPr/>
          </p:nvSpPr>
          <p:spPr bwMode="auto">
            <a:xfrm>
              <a:off x="4605" y="2913"/>
              <a:ext cx="3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C(s)</a:t>
              </a:r>
            </a:p>
          </p:txBody>
        </p:sp>
      </p:grpSp>
      <p:grpSp>
        <p:nvGrpSpPr>
          <p:cNvPr id="19" name="Group 125"/>
          <p:cNvGrpSpPr>
            <a:grpSpLocks/>
          </p:cNvGrpSpPr>
          <p:nvPr/>
        </p:nvGrpSpPr>
        <p:grpSpPr bwMode="auto">
          <a:xfrm>
            <a:off x="3632200" y="3951288"/>
            <a:ext cx="479425" cy="488950"/>
            <a:chOff x="2160" y="2640"/>
            <a:chExt cx="284" cy="357"/>
          </a:xfrm>
        </p:grpSpPr>
        <p:sp>
          <p:nvSpPr>
            <p:cNvPr id="137274" name="Oval 58"/>
            <p:cNvSpPr>
              <a:spLocks noChangeArrowheads="1"/>
            </p:cNvSpPr>
            <p:nvPr/>
          </p:nvSpPr>
          <p:spPr bwMode="auto">
            <a:xfrm>
              <a:off x="2232" y="2910"/>
              <a:ext cx="131" cy="8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31" name="Text Box 115"/>
            <p:cNvSpPr txBox="1">
              <a:spLocks noChangeArrowheads="1"/>
            </p:cNvSpPr>
            <p:nvPr/>
          </p:nvSpPr>
          <p:spPr bwMode="auto">
            <a:xfrm>
              <a:off x="2160" y="2640"/>
              <a:ext cx="2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</p:grpSp>
      <p:grpSp>
        <p:nvGrpSpPr>
          <p:cNvPr id="20" name="Group 126"/>
          <p:cNvGrpSpPr>
            <a:grpSpLocks/>
          </p:cNvGrpSpPr>
          <p:nvPr/>
        </p:nvGrpSpPr>
        <p:grpSpPr bwMode="auto">
          <a:xfrm>
            <a:off x="3632200" y="4921250"/>
            <a:ext cx="479425" cy="509588"/>
            <a:chOff x="2160" y="3216"/>
            <a:chExt cx="284" cy="372"/>
          </a:xfrm>
        </p:grpSpPr>
        <p:sp>
          <p:nvSpPr>
            <p:cNvPr id="137275" name="Oval 59"/>
            <p:cNvSpPr>
              <a:spLocks noChangeArrowheads="1"/>
            </p:cNvSpPr>
            <p:nvPr/>
          </p:nvSpPr>
          <p:spPr bwMode="auto">
            <a:xfrm>
              <a:off x="2232" y="3502"/>
              <a:ext cx="131" cy="8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33" name="Text Box 117"/>
            <p:cNvSpPr txBox="1">
              <a:spLocks noChangeArrowheads="1"/>
            </p:cNvSpPr>
            <p:nvPr/>
          </p:nvSpPr>
          <p:spPr bwMode="auto">
            <a:xfrm>
              <a:off x="2160" y="3216"/>
              <a:ext cx="284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X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</p:grpSp>
      <p:grpSp>
        <p:nvGrpSpPr>
          <p:cNvPr id="21" name="Group 128"/>
          <p:cNvGrpSpPr>
            <a:grpSpLocks/>
          </p:cNvGrpSpPr>
          <p:nvPr/>
        </p:nvGrpSpPr>
        <p:grpSpPr bwMode="auto">
          <a:xfrm>
            <a:off x="6337300" y="4891088"/>
            <a:ext cx="479425" cy="533400"/>
            <a:chOff x="3762" y="3198"/>
            <a:chExt cx="284" cy="390"/>
          </a:xfrm>
        </p:grpSpPr>
        <p:sp>
          <p:nvSpPr>
            <p:cNvPr id="137278" name="Oval 62"/>
            <p:cNvSpPr>
              <a:spLocks noChangeArrowheads="1"/>
            </p:cNvSpPr>
            <p:nvPr/>
          </p:nvSpPr>
          <p:spPr bwMode="auto">
            <a:xfrm>
              <a:off x="3820" y="3502"/>
              <a:ext cx="131" cy="8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34" name="Text Box 118"/>
            <p:cNvSpPr txBox="1">
              <a:spLocks noChangeArrowheads="1"/>
            </p:cNvSpPr>
            <p:nvPr/>
          </p:nvSpPr>
          <p:spPr bwMode="auto">
            <a:xfrm>
              <a:off x="3762" y="3198"/>
              <a:ext cx="284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2</a:t>
              </a:r>
            </a:p>
          </p:txBody>
        </p:sp>
      </p:grpSp>
      <p:grpSp>
        <p:nvGrpSpPr>
          <p:cNvPr id="22" name="Group 127"/>
          <p:cNvGrpSpPr>
            <a:grpSpLocks/>
          </p:cNvGrpSpPr>
          <p:nvPr/>
        </p:nvGrpSpPr>
        <p:grpSpPr bwMode="auto">
          <a:xfrm>
            <a:off x="6386513" y="3951288"/>
            <a:ext cx="479425" cy="488950"/>
            <a:chOff x="3792" y="2640"/>
            <a:chExt cx="284" cy="357"/>
          </a:xfrm>
        </p:grpSpPr>
        <p:sp>
          <p:nvSpPr>
            <p:cNvPr id="137276" name="Oval 60"/>
            <p:cNvSpPr>
              <a:spLocks noChangeArrowheads="1"/>
            </p:cNvSpPr>
            <p:nvPr/>
          </p:nvSpPr>
          <p:spPr bwMode="auto">
            <a:xfrm>
              <a:off x="3820" y="2910"/>
              <a:ext cx="131" cy="8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335" name="Text Box 119"/>
            <p:cNvSpPr txBox="1">
              <a:spLocks noChangeArrowheads="1"/>
            </p:cNvSpPr>
            <p:nvPr/>
          </p:nvSpPr>
          <p:spPr bwMode="auto">
            <a:xfrm>
              <a:off x="3792" y="2640"/>
              <a:ext cx="2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 sz="2000" b="1">
                  <a:solidFill>
                    <a:srgbClr val="FF3300"/>
                  </a:solidFill>
                </a:rPr>
                <a:t>Y</a:t>
              </a:r>
              <a:r>
                <a:rPr lang="en-US" altLang="zh-CN" sz="2000" b="1" baseline="-25000">
                  <a:solidFill>
                    <a:srgbClr val="FF3300"/>
                  </a:solidFill>
                </a:rPr>
                <a:t>1</a:t>
              </a:r>
            </a:p>
          </p:txBody>
        </p:sp>
      </p:grpSp>
      <p:sp>
        <p:nvSpPr>
          <p:cNvPr id="137337" name="Line 121"/>
          <p:cNvSpPr>
            <a:spLocks noChangeShapeType="1"/>
          </p:cNvSpPr>
          <p:nvPr/>
        </p:nvSpPr>
        <p:spPr bwMode="auto">
          <a:xfrm>
            <a:off x="4495800" y="3581400"/>
            <a:ext cx="0" cy="457200"/>
          </a:xfrm>
          <a:prstGeom prst="line">
            <a:avLst/>
          </a:prstGeom>
          <a:noFill/>
          <a:ln w="38100" cmpd="dbl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27" name="Title 126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6950"/>
          </a:xfrm>
        </p:spPr>
        <p:txBody>
          <a:bodyPr/>
          <a:lstStyle/>
          <a:p>
            <a:r>
              <a:rPr lang="en-GB" dirty="0"/>
              <a:t>Example 6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43645983-8EBA-CA47-9102-27C379AE1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7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33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2841</TotalTime>
  <Words>522</Words>
  <Application>Microsoft Macintosh PowerPoint</Application>
  <PresentationFormat>On-screen Show (4:3)</PresentationFormat>
  <Paragraphs>179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黑体</vt:lpstr>
      <vt:lpstr>宋体</vt:lpstr>
      <vt:lpstr>Arial</vt:lpstr>
      <vt:lpstr>Calibri</vt:lpstr>
      <vt:lpstr>Office Theme</vt:lpstr>
      <vt:lpstr>Equation</vt:lpstr>
      <vt:lpstr>PowerPoint Presentation</vt:lpstr>
      <vt:lpstr>Example 4: Apply Mason’s Rule to calculate the transfer function of the system represented by following Signal Flow Graph</vt:lpstr>
      <vt:lpstr>Example 4: Forward Paths</vt:lpstr>
      <vt:lpstr>Example 4: Loop Gains of the Feedback Loops</vt:lpstr>
      <vt:lpstr>Example 4: two non-touching loops</vt:lpstr>
      <vt:lpstr>Example 4: Three non-touching loops</vt:lpstr>
      <vt:lpstr>From Block Diagram to Signal-Flow Graph Models Example 5</vt:lpstr>
      <vt:lpstr>From Block Diagram to Signal-Flow Graph Models Example 5</vt:lpstr>
      <vt:lpstr>Example 6</vt:lpstr>
      <vt:lpstr>Example 6</vt:lpstr>
      <vt:lpstr>Example 6</vt:lpstr>
      <vt:lpstr>Example 6</vt:lpstr>
      <vt:lpstr>Example 7: Determine the transfer function C/R for the block diagram below by signal flow graph techniques.</vt:lpstr>
      <vt:lpstr>Example 6: Find the control ratio C/R for the system given below.  </vt:lpstr>
      <vt:lpstr>Design Example 1</vt:lpstr>
      <vt:lpstr>Design Example 2</vt:lpstr>
      <vt:lpstr>Design Example 2</vt:lpstr>
      <vt:lpstr>Design Example 2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</dc:creator>
  <cp:lastModifiedBy>Zeyad Al-Obaidi</cp:lastModifiedBy>
  <cp:revision>482</cp:revision>
  <dcterms:created xsi:type="dcterms:W3CDTF">2012-07-01T09:15:58Z</dcterms:created>
  <dcterms:modified xsi:type="dcterms:W3CDTF">2019-10-21T07:39:45Z</dcterms:modified>
</cp:coreProperties>
</file>