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1"/>
  </p:notesMasterIdLst>
  <p:handoutMasterIdLst>
    <p:handoutMasterId r:id="rId42"/>
  </p:handoutMasterIdLst>
  <p:sldIdLst>
    <p:sldId id="468" r:id="rId2"/>
    <p:sldId id="391" r:id="rId3"/>
    <p:sldId id="393" r:id="rId4"/>
    <p:sldId id="394" r:id="rId5"/>
    <p:sldId id="395" r:id="rId6"/>
    <p:sldId id="396" r:id="rId7"/>
    <p:sldId id="398" r:id="rId8"/>
    <p:sldId id="399" r:id="rId9"/>
    <p:sldId id="400" r:id="rId10"/>
    <p:sldId id="401" r:id="rId11"/>
    <p:sldId id="402" r:id="rId12"/>
    <p:sldId id="403" r:id="rId13"/>
    <p:sldId id="341" r:id="rId14"/>
    <p:sldId id="340" r:id="rId15"/>
    <p:sldId id="342" r:id="rId16"/>
    <p:sldId id="343" r:id="rId17"/>
    <p:sldId id="344" r:id="rId18"/>
    <p:sldId id="345" r:id="rId19"/>
    <p:sldId id="418" r:id="rId20"/>
    <p:sldId id="419" r:id="rId21"/>
    <p:sldId id="420" r:id="rId22"/>
    <p:sldId id="421" r:id="rId23"/>
    <p:sldId id="422" r:id="rId24"/>
    <p:sldId id="423" r:id="rId25"/>
    <p:sldId id="425" r:id="rId26"/>
    <p:sldId id="427" r:id="rId27"/>
    <p:sldId id="428" r:id="rId28"/>
    <p:sldId id="429" r:id="rId29"/>
    <p:sldId id="430" r:id="rId30"/>
    <p:sldId id="431" r:id="rId31"/>
    <p:sldId id="432" r:id="rId32"/>
    <p:sldId id="435" r:id="rId33"/>
    <p:sldId id="366" r:id="rId34"/>
    <p:sldId id="367" r:id="rId35"/>
    <p:sldId id="368" r:id="rId36"/>
    <p:sldId id="378" r:id="rId37"/>
    <p:sldId id="469" r:id="rId38"/>
    <p:sldId id="470" r:id="rId39"/>
    <p:sldId id="471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EC8B"/>
    <a:srgbClr val="996600"/>
    <a:srgbClr val="568424"/>
    <a:srgbClr val="6BA42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66"/>
    <p:restoredTop sz="93005"/>
  </p:normalViewPr>
  <p:slideViewPr>
    <p:cSldViewPr>
      <p:cViewPr varScale="1">
        <p:scale>
          <a:sx n="59" d="100"/>
          <a:sy n="59" d="100"/>
        </p:scale>
        <p:origin x="116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18.wmf"/><Relationship Id="rId1" Type="http://schemas.openxmlformats.org/officeDocument/2006/relationships/image" Target="../media/image32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4" Type="http://schemas.openxmlformats.org/officeDocument/2006/relationships/image" Target="../media/image44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51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52.wmf"/><Relationship Id="rId4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75CD0-BF64-4EDA-A390-EA27F5FF7906}" type="datetimeFigureOut">
              <a:rPr lang="en-GB" smtClean="0"/>
              <a:pPr/>
              <a:t>21/10/2019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7654-C7C7-4BC9-B3D0-68A06137D3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830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6B1A4-3534-4875-B1CA-60596223E4A6}" type="datetimeFigureOut">
              <a:rPr lang="en-US" smtClean="0"/>
              <a:pPr/>
              <a:t>10/21/19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E5BD45-B5A0-4654-B232-F8508C108E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79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912CC-6D0A-4D44-A42F-D8E305F26D3B}" type="datetime1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3B9E-3A8B-6A46-AB74-C49EC69F1001}" type="datetime1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3596-C758-9C42-A4D1-5319A12639BA}" type="datetime1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95173-724E-3F46-8D6E-F75B3A544B44}" type="datetime1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4E611-F97A-AE46-B6F5-B259D902958B}" type="datetime1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72D8B-7E6F-9645-99DC-4FAE6582CB4F}" type="datetime1">
              <a:rPr lang="en-GB" smtClean="0"/>
              <a:t>21/10/2019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164D6-2D97-A147-90B3-C5455D97DFD5}" type="datetime1">
              <a:rPr lang="en-GB" smtClean="0"/>
              <a:t>21/10/2019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F284-3C1B-1344-ADC1-D63ECA8AE91C}" type="datetime1">
              <a:rPr lang="en-GB" smtClean="0"/>
              <a:t>21/10/2019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F702F-5466-594D-A9BB-398021896D39}" type="datetime1">
              <a:rPr lang="en-GB" smtClean="0"/>
              <a:t>21/10/2019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10055-0023-614B-9576-FDA66928EFF3}" type="datetime1">
              <a:rPr lang="en-GB" smtClean="0"/>
              <a:t>21/10/2019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989DA-613F-C042-B25B-FC3766488801}" type="datetime1">
              <a:rPr lang="en-GB" smtClean="0"/>
              <a:t>21/10/2019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C4394-7A8A-B140-AAAF-B95AE91DB65A}" type="datetime1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Control Engineering 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20.png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1.emf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6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1.wmf"/><Relationship Id="rId9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7.wmf"/><Relationship Id="rId9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30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31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32.wmf"/><Relationship Id="rId9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image" Target="../media/image38.wmf"/><Relationship Id="rId3" Type="http://schemas.openxmlformats.org/officeDocument/2006/relationships/image" Target="../media/image21.emf"/><Relationship Id="rId7" Type="http://schemas.openxmlformats.org/officeDocument/2006/relationships/image" Target="../media/image35.wmf"/><Relationship Id="rId12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37.wmf"/><Relationship Id="rId5" Type="http://schemas.openxmlformats.org/officeDocument/2006/relationships/image" Target="../media/image34.wmf"/><Relationship Id="rId15" Type="http://schemas.openxmlformats.org/officeDocument/2006/relationships/image" Target="../media/image39.wmf"/><Relationship Id="rId10" Type="http://schemas.openxmlformats.org/officeDocument/2006/relationships/oleObject" Target="../embeddings/oleObject30.bin"/><Relationship Id="rId4" Type="http://schemas.openxmlformats.org/officeDocument/2006/relationships/oleObject" Target="../embeddings/oleObject27.bin"/><Relationship Id="rId9" Type="http://schemas.openxmlformats.org/officeDocument/2006/relationships/image" Target="../media/image36.wmf"/><Relationship Id="rId14" Type="http://schemas.openxmlformats.org/officeDocument/2006/relationships/oleObject" Target="../embeddings/oleObject32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40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44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37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13" Type="http://schemas.openxmlformats.org/officeDocument/2006/relationships/oleObject" Target="../embeddings/oleObject43.bin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4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48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41.bin"/><Relationship Id="rId14" Type="http://schemas.openxmlformats.org/officeDocument/2006/relationships/image" Target="../media/image50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45.bin"/><Relationship Id="rId4" Type="http://schemas.openxmlformats.org/officeDocument/2006/relationships/image" Target="../media/image5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emf"/><Relationship Id="rId4" Type="http://schemas.openxmlformats.org/officeDocument/2006/relationships/image" Target="../media/image7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13" Type="http://schemas.openxmlformats.org/officeDocument/2006/relationships/image" Target="../media/image52.wmf"/><Relationship Id="rId3" Type="http://schemas.openxmlformats.org/officeDocument/2006/relationships/image" Target="../media/image21.emf"/><Relationship Id="rId7" Type="http://schemas.openxmlformats.org/officeDocument/2006/relationships/image" Target="../media/image35.wmf"/><Relationship Id="rId12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7.bin"/><Relationship Id="rId11" Type="http://schemas.openxmlformats.org/officeDocument/2006/relationships/image" Target="../media/image37.wmf"/><Relationship Id="rId5" Type="http://schemas.openxmlformats.org/officeDocument/2006/relationships/image" Target="../media/image34.wmf"/><Relationship Id="rId10" Type="http://schemas.openxmlformats.org/officeDocument/2006/relationships/oleObject" Target="../embeddings/oleObject49.bin"/><Relationship Id="rId4" Type="http://schemas.openxmlformats.org/officeDocument/2006/relationships/oleObject" Target="../embeddings/oleObject46.bin"/><Relationship Id="rId9" Type="http://schemas.openxmlformats.org/officeDocument/2006/relationships/image" Target="../media/image36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21.emf"/><Relationship Id="rId4" Type="http://schemas.openxmlformats.org/officeDocument/2006/relationships/image" Target="../media/image52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image" Target="../media/image21.emf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53.bin"/><Relationship Id="rId11" Type="http://schemas.openxmlformats.org/officeDocument/2006/relationships/image" Target="../media/image37.wmf"/><Relationship Id="rId5" Type="http://schemas.openxmlformats.org/officeDocument/2006/relationships/image" Target="../media/image34.wmf"/><Relationship Id="rId10" Type="http://schemas.openxmlformats.org/officeDocument/2006/relationships/oleObject" Target="../embeddings/oleObject55.bin"/><Relationship Id="rId4" Type="http://schemas.openxmlformats.org/officeDocument/2006/relationships/oleObject" Target="../embeddings/oleObject52.bin"/><Relationship Id="rId9" Type="http://schemas.openxmlformats.org/officeDocument/2006/relationships/image" Target="../media/image36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oleObject" Target="../embeddings/oleObject56.bin"/><Relationship Id="rId7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57.bin"/><Relationship Id="rId4" Type="http://schemas.openxmlformats.org/officeDocument/2006/relationships/image" Target="../media/image53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oleObject" Target="../embeddings/oleObject59.bin"/><Relationship Id="rId7" Type="http://schemas.openxmlformats.org/officeDocument/2006/relationships/oleObject" Target="../embeddings/oleObject6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60.bin"/><Relationship Id="rId4" Type="http://schemas.openxmlformats.org/officeDocument/2006/relationships/image" Target="../media/image55.wmf"/><Relationship Id="rId9" Type="http://schemas.openxmlformats.org/officeDocument/2006/relationships/image" Target="../media/image5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13" Type="http://schemas.openxmlformats.org/officeDocument/2006/relationships/image" Target="../media/image66.wmf"/><Relationship Id="rId3" Type="http://schemas.openxmlformats.org/officeDocument/2006/relationships/image" Target="../media/image61.png"/><Relationship Id="rId7" Type="http://schemas.openxmlformats.org/officeDocument/2006/relationships/image" Target="../media/image63.wmf"/><Relationship Id="rId12" Type="http://schemas.openxmlformats.org/officeDocument/2006/relationships/oleObject" Target="../embeddings/oleObject6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63.bin"/><Relationship Id="rId11" Type="http://schemas.openxmlformats.org/officeDocument/2006/relationships/image" Target="../media/image65.wmf"/><Relationship Id="rId5" Type="http://schemas.openxmlformats.org/officeDocument/2006/relationships/image" Target="../media/image62.wmf"/><Relationship Id="rId10" Type="http://schemas.openxmlformats.org/officeDocument/2006/relationships/oleObject" Target="../embeddings/oleObject65.bin"/><Relationship Id="rId4" Type="http://schemas.openxmlformats.org/officeDocument/2006/relationships/oleObject" Target="../embeddings/oleObject62.bin"/><Relationship Id="rId9" Type="http://schemas.openxmlformats.org/officeDocument/2006/relationships/image" Target="../media/image64.w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Control Engineering 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Root Locus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1EB152-A8E0-7041-91FA-C5D3E65D6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1731828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12974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The characteristic equation is obtained by setting the denominator polynomial equal to zero.  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Or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Since </a:t>
            </a:r>
            <a:r>
              <a:rPr lang="en-US" sz="2800" i="1" dirty="0">
                <a:solidFill>
                  <a:srgbClr val="FF0000"/>
                </a:solidFill>
              </a:rPr>
              <a:t>G(s)H(s)</a:t>
            </a:r>
            <a:r>
              <a:rPr lang="en-US" sz="2800" dirty="0"/>
              <a:t> is a complex quantity it can be split into angle and magnitude part.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475447"/>
              </p:ext>
            </p:extLst>
          </p:nvPr>
        </p:nvGraphicFramePr>
        <p:xfrm>
          <a:off x="3347864" y="2276872"/>
          <a:ext cx="2394758" cy="461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20" name="Equation" r:id="rId3" imgW="1054080" imgH="203040" progId="Equation.3">
                  <p:embed/>
                </p:oleObj>
              </mc:Choice>
              <mc:Fallback>
                <p:oleObj name="Equation" r:id="rId3" imgW="10540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47864" y="2276872"/>
                        <a:ext cx="2394758" cy="4616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9542354"/>
              </p:ext>
            </p:extLst>
          </p:nvPr>
        </p:nvGraphicFramePr>
        <p:xfrm>
          <a:off x="3332163" y="3141663"/>
          <a:ext cx="2135187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21" name="Equation" r:id="rId5" imgW="939600" imgH="203040" progId="Equation.3">
                  <p:embed/>
                </p:oleObj>
              </mc:Choice>
              <mc:Fallback>
                <p:oleObj name="Equation" r:id="rId5" imgW="9396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2163" y="3141663"/>
                        <a:ext cx="2135187" cy="461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A473B-29F7-7C44-B5FC-2FD562534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66309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12974"/>
          </a:xfrm>
        </p:spPr>
        <p:txBody>
          <a:bodyPr/>
          <a:lstStyle/>
          <a:p>
            <a:r>
              <a:rPr lang="en-US" dirty="0"/>
              <a:t>Angle &amp; Magnitude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The angle of </a:t>
            </a:r>
            <a:r>
              <a:rPr lang="en-US" sz="2800" i="1" dirty="0">
                <a:solidFill>
                  <a:srgbClr val="FF0000"/>
                </a:solidFill>
              </a:rPr>
              <a:t>G(s)H(s)=-1</a:t>
            </a:r>
            <a:r>
              <a:rPr lang="en-US" sz="2800" dirty="0"/>
              <a:t> is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Where </a:t>
            </a:r>
            <a:r>
              <a:rPr lang="en-US" sz="2800" i="1" dirty="0"/>
              <a:t>k</a:t>
            </a:r>
            <a:r>
              <a:rPr lang="en-US" sz="2800" dirty="0"/>
              <a:t>=1,2,3…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The magnitude of </a:t>
            </a:r>
            <a:r>
              <a:rPr lang="en-US" sz="2800" i="1" dirty="0">
                <a:solidFill>
                  <a:srgbClr val="FF0000"/>
                </a:solidFill>
              </a:rPr>
              <a:t>G(s)H(s)=-1</a:t>
            </a:r>
            <a:r>
              <a:rPr lang="en-US" sz="2800" dirty="0"/>
              <a:t> is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9886773"/>
              </p:ext>
            </p:extLst>
          </p:nvPr>
        </p:nvGraphicFramePr>
        <p:xfrm>
          <a:off x="2555776" y="1844824"/>
          <a:ext cx="3952875" cy="1039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44" name="Equation" r:id="rId3" imgW="1739880" imgH="457200" progId="Equation.3">
                  <p:embed/>
                </p:oleObj>
              </mc:Choice>
              <mc:Fallback>
                <p:oleObj name="Equation" r:id="rId3" imgW="17398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1844824"/>
                        <a:ext cx="3952875" cy="1039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6104443"/>
              </p:ext>
            </p:extLst>
          </p:nvPr>
        </p:nvGraphicFramePr>
        <p:xfrm>
          <a:off x="3494088" y="4884738"/>
          <a:ext cx="2365375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45" name="Equation" r:id="rId5" imgW="1041120" imgH="507960" progId="Equation.3">
                  <p:embed/>
                </p:oleObj>
              </mc:Choice>
              <mc:Fallback>
                <p:oleObj name="Equation" r:id="rId5" imgW="104112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4088" y="4884738"/>
                        <a:ext cx="2365375" cy="1155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F95F88-0DBC-B74C-9483-07379B122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2482230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8958"/>
          </a:xfrm>
        </p:spPr>
        <p:txBody>
          <a:bodyPr/>
          <a:lstStyle/>
          <a:p>
            <a:r>
              <a:rPr lang="en-US" dirty="0"/>
              <a:t>Angle &amp; Magnitude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229600" cy="5616624"/>
          </a:xfrm>
        </p:spPr>
        <p:txBody>
          <a:bodyPr>
            <a:normAutofit/>
          </a:bodyPr>
          <a:lstStyle/>
          <a:p>
            <a:r>
              <a:rPr lang="en-US" dirty="0"/>
              <a:t>Angle Condition</a:t>
            </a:r>
          </a:p>
          <a:p>
            <a:endParaRPr lang="en-US" dirty="0"/>
          </a:p>
          <a:p>
            <a:r>
              <a:rPr lang="en-US" dirty="0"/>
              <a:t>Magnitude Condition</a:t>
            </a:r>
          </a:p>
          <a:p>
            <a:endParaRPr lang="en-US" dirty="0"/>
          </a:p>
          <a:p>
            <a:pPr algn="just"/>
            <a:endParaRPr lang="en-US" sz="1200" dirty="0"/>
          </a:p>
          <a:p>
            <a:pPr algn="just"/>
            <a:r>
              <a:rPr lang="en-US" sz="2800" dirty="0"/>
              <a:t>The values of </a:t>
            </a:r>
            <a:r>
              <a:rPr lang="en-US" sz="2800" dirty="0">
                <a:solidFill>
                  <a:srgbClr val="FF0000"/>
                </a:solidFill>
              </a:rPr>
              <a:t>s</a:t>
            </a:r>
            <a:r>
              <a:rPr lang="en-US" sz="2800" dirty="0"/>
              <a:t> that fulfill both the angle and magnitude conditions are the roots of the characteristic equation, or the closed-loop poles. </a:t>
            </a:r>
          </a:p>
          <a:p>
            <a:pPr algn="just"/>
            <a:endParaRPr lang="en-US" sz="2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9387787"/>
              </p:ext>
            </p:extLst>
          </p:nvPr>
        </p:nvGraphicFramePr>
        <p:xfrm>
          <a:off x="1403648" y="1700808"/>
          <a:ext cx="6088063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68" name="Equation" r:id="rId3" imgW="2679480" imgH="228600" progId="Equation.3">
                  <p:embed/>
                </p:oleObj>
              </mc:Choice>
              <mc:Fallback>
                <p:oleObj name="Equation" r:id="rId3" imgW="267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1700808"/>
                        <a:ext cx="6088063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8101188"/>
              </p:ext>
            </p:extLst>
          </p:nvPr>
        </p:nvGraphicFramePr>
        <p:xfrm>
          <a:off x="3275856" y="2924944"/>
          <a:ext cx="201930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69" name="Equation" r:id="rId5" imgW="888840" imgH="253800" progId="Equation.3">
                  <p:embed/>
                </p:oleObj>
              </mc:Choice>
              <mc:Fallback>
                <p:oleObj name="Equation" r:id="rId5" imgW="8888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2924944"/>
                        <a:ext cx="2019300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49D99D-8620-D545-96A4-8F5DE2247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274326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012974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Step-1</a:t>
            </a:r>
            <a:r>
              <a:rPr lang="en-US" sz="2800" dirty="0"/>
              <a:t>: The first step in constructing a root-locus plot is to locate the open-loop poles and zeros in s-plane.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6090"/>
            <a:ext cx="4099865" cy="1364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291630"/>
              </p:ext>
            </p:extLst>
          </p:nvPr>
        </p:nvGraphicFramePr>
        <p:xfrm>
          <a:off x="395536" y="4725144"/>
          <a:ext cx="3258890" cy="841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72" name="Equation" r:id="rId4" imgW="1625400" imgH="419040" progId="Equation.3">
                  <p:embed/>
                </p:oleObj>
              </mc:Choice>
              <mc:Fallback>
                <p:oleObj name="Equation" r:id="rId4" imgW="1625400" imgH="419040" progId="Equation.3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4725144"/>
                        <a:ext cx="3258890" cy="8410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3" t="13379" r="8711" b="5023"/>
          <a:stretch/>
        </p:blipFill>
        <p:spPr bwMode="auto">
          <a:xfrm>
            <a:off x="4499992" y="2473329"/>
            <a:ext cx="4635358" cy="3633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2278514"/>
              </p:ext>
            </p:extLst>
          </p:nvPr>
        </p:nvGraphicFramePr>
        <p:xfrm>
          <a:off x="392426" y="6072016"/>
          <a:ext cx="5276850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73" name="Equation" r:id="rId7" imgW="2323800" imgH="203040" progId="Equation.3">
                  <p:embed/>
                </p:oleObj>
              </mc:Choice>
              <mc:Fallback>
                <p:oleObj name="Equation" r:id="rId7" imgW="2323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26" y="6072016"/>
                        <a:ext cx="5276850" cy="461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34E88A-5E98-F44A-B704-E6AF23AFC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142065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3" t="13379" r="8711" b="5023"/>
          <a:stretch/>
        </p:blipFill>
        <p:spPr bwMode="auto">
          <a:xfrm>
            <a:off x="4139952" y="2191087"/>
            <a:ext cx="4995398" cy="3915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36104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908721"/>
            <a:ext cx="8229600" cy="72008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Step-2</a:t>
            </a:r>
            <a:r>
              <a:rPr lang="en-US" sz="2800" dirty="0"/>
              <a:t>: Determine the root loci on the real axis.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298763" y="3562452"/>
            <a:ext cx="385042" cy="483392"/>
            <a:chOff x="6647731" y="3665688"/>
            <a:chExt cx="385042" cy="483392"/>
          </a:xfrm>
        </p:grpSpPr>
        <p:sp>
          <p:nvSpPr>
            <p:cNvPr id="4" name="Oval 3"/>
            <p:cNvSpPr/>
            <p:nvPr/>
          </p:nvSpPr>
          <p:spPr>
            <a:xfrm>
              <a:off x="6804248" y="4077072"/>
              <a:ext cx="72008" cy="7200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647731" y="3665688"/>
              <a:ext cx="385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p</a:t>
              </a:r>
              <a:r>
                <a:rPr lang="en-US" i="1" baseline="-25000" dirty="0"/>
                <a:t>1</a:t>
              </a:r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35496" y="1628800"/>
            <a:ext cx="3960440" cy="51125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600" dirty="0"/>
              <a:t>To determine the root loci on real axis we select some test points.</a:t>
            </a:r>
          </a:p>
          <a:p>
            <a:pPr algn="just"/>
            <a:r>
              <a:rPr lang="en-US" sz="2600" dirty="0"/>
              <a:t>e.g: </a:t>
            </a:r>
            <a:r>
              <a:rPr lang="en-US" sz="2600" i="1" dirty="0">
                <a:solidFill>
                  <a:srgbClr val="FF0000"/>
                </a:solidFill>
              </a:rPr>
              <a:t>p</a:t>
            </a:r>
            <a:r>
              <a:rPr lang="en-US" sz="2600" i="1" baseline="-25000" dirty="0">
                <a:solidFill>
                  <a:srgbClr val="FF0000"/>
                </a:solidFill>
              </a:rPr>
              <a:t>1</a:t>
            </a:r>
            <a:r>
              <a:rPr lang="en-US" sz="2600" dirty="0"/>
              <a:t> (on positive real axis).</a:t>
            </a:r>
          </a:p>
          <a:p>
            <a:pPr algn="just"/>
            <a:endParaRPr lang="en-US" sz="2600" dirty="0"/>
          </a:p>
          <a:p>
            <a:pPr algn="just"/>
            <a:endParaRPr lang="en-US" sz="2800" dirty="0"/>
          </a:p>
          <a:p>
            <a:pPr algn="just"/>
            <a:r>
              <a:rPr lang="en-US" sz="2600" dirty="0"/>
              <a:t>The angle condition is not satisfied. </a:t>
            </a:r>
          </a:p>
          <a:p>
            <a:pPr algn="just"/>
            <a:endParaRPr lang="en-US" sz="2600" dirty="0"/>
          </a:p>
          <a:p>
            <a:pPr algn="just"/>
            <a:r>
              <a:rPr lang="en-US" sz="2600" dirty="0"/>
              <a:t>Hence, there is no root locus on the positive real axis.</a:t>
            </a: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57" y="3525592"/>
            <a:ext cx="3575100" cy="62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9CEC73-C2FF-F04F-9DCA-D455F7D28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82418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3" t="13379" r="8711" b="5023"/>
          <a:stretch/>
        </p:blipFill>
        <p:spPr bwMode="auto">
          <a:xfrm>
            <a:off x="4648200" y="2191087"/>
            <a:ext cx="4487150" cy="3915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3576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229600" cy="784448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Step-2</a:t>
            </a:r>
            <a:r>
              <a:rPr lang="en-US" sz="2800" dirty="0"/>
              <a:t>: Determine the root loci on the real axis.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396403" y="3562452"/>
            <a:ext cx="381836" cy="498140"/>
            <a:chOff x="5474347" y="3650940"/>
            <a:chExt cx="381836" cy="498140"/>
          </a:xfrm>
        </p:grpSpPr>
        <p:sp>
          <p:nvSpPr>
            <p:cNvPr id="6" name="Oval 5"/>
            <p:cNvSpPr/>
            <p:nvPr/>
          </p:nvSpPr>
          <p:spPr>
            <a:xfrm>
              <a:off x="5652120" y="4077072"/>
              <a:ext cx="72008" cy="7200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74347" y="3650940"/>
              <a:ext cx="381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p</a:t>
              </a:r>
              <a:r>
                <a:rPr lang="en-US" i="1" baseline="-25000" dirty="0"/>
                <a:t>2</a:t>
              </a:r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35496" y="1447800"/>
            <a:ext cx="4384104" cy="5181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/>
              <a:t>Next, select a test point on the negative real axis between </a:t>
            </a:r>
            <a:r>
              <a:rPr lang="en-US" sz="2400" dirty="0">
                <a:solidFill>
                  <a:srgbClr val="FF0000"/>
                </a:solidFill>
              </a:rPr>
              <a:t>0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FF0000"/>
                </a:solidFill>
              </a:rPr>
              <a:t>–1</a:t>
            </a:r>
            <a:r>
              <a:rPr lang="en-US" sz="2400" dirty="0"/>
              <a:t>.</a:t>
            </a:r>
          </a:p>
          <a:p>
            <a:pPr algn="just"/>
            <a:r>
              <a:rPr lang="en-US" sz="2400" dirty="0"/>
              <a:t>Then </a:t>
            </a:r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Thus </a:t>
            </a:r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The angle condition is satisfied. Therefore, the portion of the negative real axis between </a:t>
            </a:r>
            <a:r>
              <a:rPr lang="en-US" sz="2400" dirty="0">
                <a:solidFill>
                  <a:srgbClr val="FF0000"/>
                </a:solidFill>
              </a:rPr>
              <a:t>0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FF0000"/>
                </a:solidFill>
              </a:rPr>
              <a:t>–1</a:t>
            </a:r>
            <a:r>
              <a:rPr lang="en-US" sz="2400" dirty="0"/>
              <a:t> forms a portion of the root locus.</a:t>
            </a: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9024" y="2892288"/>
            <a:ext cx="4314825" cy="438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0987" y="3949148"/>
            <a:ext cx="4214813" cy="508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122D55-B5F3-9E4C-AB98-CA5B9A839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138371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  <p:bldP spid="14" grpId="1" uiExpan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3" t="13379" r="8711" b="5023"/>
          <a:stretch/>
        </p:blipFill>
        <p:spPr bwMode="auto">
          <a:xfrm>
            <a:off x="4648200" y="2191087"/>
            <a:ext cx="4487150" cy="3915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3576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229600" cy="784448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Step-2</a:t>
            </a:r>
            <a:r>
              <a:rPr lang="en-US" sz="2800" dirty="0"/>
              <a:t>: Determine the root loci on the real axis.</a:t>
            </a:r>
          </a:p>
        </p:txBody>
      </p:sp>
      <p:grpSp>
        <p:nvGrpSpPr>
          <p:cNvPr id="4" name="Group 10"/>
          <p:cNvGrpSpPr/>
          <p:nvPr/>
        </p:nvGrpSpPr>
        <p:grpSpPr>
          <a:xfrm>
            <a:off x="6781800" y="3562452"/>
            <a:ext cx="381836" cy="498140"/>
            <a:chOff x="5474347" y="3650940"/>
            <a:chExt cx="381836" cy="498140"/>
          </a:xfrm>
        </p:grpSpPr>
        <p:sp>
          <p:nvSpPr>
            <p:cNvPr id="6" name="Oval 5"/>
            <p:cNvSpPr/>
            <p:nvPr/>
          </p:nvSpPr>
          <p:spPr>
            <a:xfrm>
              <a:off x="5652120" y="4077072"/>
              <a:ext cx="72008" cy="7200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74347" y="3650940"/>
              <a:ext cx="381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p</a:t>
              </a:r>
              <a:r>
                <a:rPr lang="en-US" i="1" baseline="-25000" dirty="0"/>
                <a:t>3</a:t>
              </a:r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35496" y="1447800"/>
            <a:ext cx="4384104" cy="5181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/>
              <a:t>Now, select a test point on the negative real axis between </a:t>
            </a:r>
            <a:r>
              <a:rPr lang="en-US" sz="2400" dirty="0">
                <a:solidFill>
                  <a:srgbClr val="FF0000"/>
                </a:solidFill>
              </a:rPr>
              <a:t>-1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FF0000"/>
                </a:solidFill>
              </a:rPr>
              <a:t>–2</a:t>
            </a:r>
            <a:r>
              <a:rPr lang="en-US" sz="2400" dirty="0"/>
              <a:t>.</a:t>
            </a:r>
          </a:p>
          <a:p>
            <a:pPr algn="just"/>
            <a:r>
              <a:rPr lang="en-US" sz="2400" dirty="0"/>
              <a:t>Then </a:t>
            </a:r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Thus </a:t>
            </a:r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The angle condition is not satisfied. Therefore, the negative real axis between </a:t>
            </a:r>
            <a:r>
              <a:rPr lang="en-US" sz="2400" dirty="0">
                <a:solidFill>
                  <a:srgbClr val="FF0000"/>
                </a:solidFill>
              </a:rPr>
              <a:t>-1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FF0000"/>
                </a:solidFill>
              </a:rPr>
              <a:t>–2</a:t>
            </a:r>
            <a:r>
              <a:rPr lang="en-US" sz="2400" dirty="0"/>
              <a:t> is not a part of the root locus.</a:t>
            </a:r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048000"/>
            <a:ext cx="43910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4267200"/>
            <a:ext cx="393382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731B9-5967-0141-B8AF-614A54874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138371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  <p:bldP spid="14" grpId="1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3" t="13379" r="8711" b="5023"/>
          <a:stretch/>
        </p:blipFill>
        <p:spPr bwMode="auto">
          <a:xfrm>
            <a:off x="4648200" y="2191087"/>
            <a:ext cx="4487150" cy="3915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3576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229600" cy="784448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Step-2</a:t>
            </a:r>
            <a:r>
              <a:rPr lang="en-US" sz="2800" dirty="0"/>
              <a:t>: Determine the root loci on the real axis.</a:t>
            </a:r>
          </a:p>
        </p:txBody>
      </p:sp>
      <p:grpSp>
        <p:nvGrpSpPr>
          <p:cNvPr id="4" name="Group 10"/>
          <p:cNvGrpSpPr/>
          <p:nvPr/>
        </p:nvGrpSpPr>
        <p:grpSpPr>
          <a:xfrm>
            <a:off x="5943600" y="3562452"/>
            <a:ext cx="381836" cy="498140"/>
            <a:chOff x="5474347" y="3650940"/>
            <a:chExt cx="381836" cy="498140"/>
          </a:xfrm>
        </p:grpSpPr>
        <p:sp>
          <p:nvSpPr>
            <p:cNvPr id="6" name="Oval 5"/>
            <p:cNvSpPr/>
            <p:nvPr/>
          </p:nvSpPr>
          <p:spPr>
            <a:xfrm>
              <a:off x="5652120" y="4077072"/>
              <a:ext cx="72008" cy="7200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74347" y="3650940"/>
              <a:ext cx="381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p</a:t>
              </a:r>
              <a:r>
                <a:rPr lang="en-US" i="1" baseline="-25000" dirty="0"/>
                <a:t>4</a:t>
              </a:r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35496" y="1981200"/>
            <a:ext cx="4384104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/>
              <a:t>Similarly, test point on the negative real axis between </a:t>
            </a:r>
            <a:r>
              <a:rPr lang="en-US" sz="2400" dirty="0">
                <a:solidFill>
                  <a:srgbClr val="FF0000"/>
                </a:solidFill>
              </a:rPr>
              <a:t>-2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FF0000"/>
                </a:solidFill>
              </a:rPr>
              <a:t>– </a:t>
            </a:r>
            <a:r>
              <a:rPr lang="en-US" sz="2400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∞</a:t>
            </a:r>
            <a:r>
              <a:rPr lang="en-US" sz="2400" dirty="0"/>
              <a:t> satisfies the angle condition.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Therefore, the negative real axis </a:t>
            </a:r>
            <a:r>
              <a:rPr lang="en-US" sz="2400"/>
              <a:t>between </a:t>
            </a:r>
            <a:r>
              <a:rPr lang="en-US" sz="2400">
                <a:solidFill>
                  <a:srgbClr val="FF0000"/>
                </a:solidFill>
              </a:rPr>
              <a:t>-2</a:t>
            </a:r>
            <a:r>
              <a:rPr lang="en-US" sz="2400"/>
              <a:t> </a:t>
            </a:r>
            <a:r>
              <a:rPr lang="en-US" sz="2400" dirty="0"/>
              <a:t>and </a:t>
            </a:r>
            <a:r>
              <a:rPr lang="en-US" sz="2400" dirty="0">
                <a:solidFill>
                  <a:srgbClr val="FF0000"/>
                </a:solidFill>
              </a:rPr>
              <a:t>– </a:t>
            </a:r>
            <a:r>
              <a:rPr lang="en-US" sz="2400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∞</a:t>
            </a:r>
            <a:r>
              <a:rPr lang="en-US" sz="2400" dirty="0"/>
              <a:t> is part of the root locus.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B7687-CB88-A646-BEBA-0408423E2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138371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4" grpId="1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3" t="13379" r="8711" b="5023"/>
          <a:stretch/>
        </p:blipFill>
        <p:spPr bwMode="auto">
          <a:xfrm>
            <a:off x="762000" y="1371600"/>
            <a:ext cx="7848600" cy="551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3576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229600" cy="784448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Step-2</a:t>
            </a:r>
            <a:r>
              <a:rPr lang="en-US" sz="2800" dirty="0"/>
              <a:t>: Determine the root loci on the real axis.</a:t>
            </a:r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5434716" y="3949148"/>
            <a:ext cx="1005840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>
            <a:off x="1306664" y="3949148"/>
            <a:ext cx="3063240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0A6D20-5978-5F42-890A-599108171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138371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3576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229600" cy="78444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Step-3</a:t>
            </a:r>
            <a:r>
              <a:rPr lang="en-US" sz="2800" dirty="0"/>
              <a:t>: Determine the </a:t>
            </a:r>
            <a:r>
              <a:rPr lang="en-US" sz="2800" i="1" dirty="0">
                <a:solidFill>
                  <a:srgbClr val="00B050"/>
                </a:solidFill>
              </a:rPr>
              <a:t>asymptotes</a:t>
            </a:r>
            <a:r>
              <a:rPr lang="en-US" sz="2800" dirty="0"/>
              <a:t> of the root loci. That is, the root loci when s is far away from origin.</a:t>
            </a:r>
          </a:p>
        </p:txBody>
      </p:sp>
      <p:sp>
        <p:nvSpPr>
          <p:cNvPr id="7" name="Rectangle 6"/>
          <p:cNvSpPr/>
          <p:nvPr/>
        </p:nvSpPr>
        <p:spPr>
          <a:xfrm>
            <a:off x="1371600" y="1447800"/>
            <a:ext cx="64851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>
                <a:solidFill>
                  <a:srgbClr val="00B050"/>
                </a:solidFill>
              </a:rPr>
              <a:t>Asymptote is the straight line approximation of a curve </a:t>
            </a:r>
            <a:endParaRPr lang="en-US" sz="22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5715000" y="4495800"/>
            <a:ext cx="3200400" cy="646331"/>
            <a:chOff x="5943600" y="3657600"/>
            <a:chExt cx="3200400" cy="646331"/>
          </a:xfrm>
        </p:grpSpPr>
        <p:sp>
          <p:nvSpPr>
            <p:cNvPr id="22" name="Rectangle 21"/>
            <p:cNvSpPr/>
            <p:nvPr/>
          </p:nvSpPr>
          <p:spPr>
            <a:xfrm>
              <a:off x="6482630" y="3657600"/>
              <a:ext cx="266137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Actual Curve</a:t>
              </a:r>
            </a:p>
            <a:p>
              <a:r>
                <a:rPr lang="en-US" dirty="0"/>
                <a:t>Asymptotic Approximation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5943600" y="3819940"/>
              <a:ext cx="457200" cy="1588"/>
            </a:xfrm>
            <a:prstGeom prst="line">
              <a:avLst/>
            </a:prstGeom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943600" y="4114800"/>
              <a:ext cx="457200" cy="1588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2286000" y="2990084"/>
            <a:ext cx="3048000" cy="2377440"/>
            <a:chOff x="2743200" y="3376000"/>
            <a:chExt cx="3048000" cy="2377440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2743200" y="5334000"/>
              <a:ext cx="3048000" cy="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5400000">
              <a:off x="2084580" y="4564720"/>
              <a:ext cx="2377440" cy="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Straight Connector 18"/>
          <p:cNvCxnSpPr/>
          <p:nvPr/>
        </p:nvCxnSpPr>
        <p:spPr>
          <a:xfrm flipH="1">
            <a:off x="2971800" y="2209800"/>
            <a:ext cx="3124200" cy="2738284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3524865" y="2209800"/>
            <a:ext cx="2787445" cy="2743200"/>
          </a:xfrm>
          <a:custGeom>
            <a:avLst/>
            <a:gdLst>
              <a:gd name="connsiteX0" fmla="*/ 0 w 2787445"/>
              <a:gd name="connsiteY0" fmla="*/ 2743200 h 2743200"/>
              <a:gd name="connsiteX1" fmla="*/ 1150374 w 2787445"/>
              <a:gd name="connsiteY1" fmla="*/ 2507226 h 2743200"/>
              <a:gd name="connsiteX2" fmla="*/ 1961535 w 2787445"/>
              <a:gd name="connsiteY2" fmla="*/ 1401097 h 2743200"/>
              <a:gd name="connsiteX3" fmla="*/ 2536722 w 2787445"/>
              <a:gd name="connsiteY3" fmla="*/ 471949 h 2743200"/>
              <a:gd name="connsiteX4" fmla="*/ 2787445 w 2787445"/>
              <a:gd name="connsiteY4" fmla="*/ 0 h 2743200"/>
              <a:gd name="connsiteX5" fmla="*/ 2787445 w 2787445"/>
              <a:gd name="connsiteY5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87445" h="2743200">
                <a:moveTo>
                  <a:pt x="0" y="2743200"/>
                </a:moveTo>
                <a:cubicBezTo>
                  <a:pt x="411726" y="2737055"/>
                  <a:pt x="823452" y="2730910"/>
                  <a:pt x="1150374" y="2507226"/>
                </a:cubicBezTo>
                <a:cubicBezTo>
                  <a:pt x="1477296" y="2283542"/>
                  <a:pt x="1730477" y="1740310"/>
                  <a:pt x="1961535" y="1401097"/>
                </a:cubicBezTo>
                <a:cubicBezTo>
                  <a:pt x="2192593" y="1061884"/>
                  <a:pt x="2399070" y="705465"/>
                  <a:pt x="2536722" y="471949"/>
                </a:cubicBezTo>
                <a:cubicBezTo>
                  <a:pt x="2674374" y="238433"/>
                  <a:pt x="2787445" y="0"/>
                  <a:pt x="2787445" y="0"/>
                </a:cubicBezTo>
                <a:lnTo>
                  <a:pt x="2787445" y="0"/>
                </a:lnTo>
              </a:path>
            </a:pathLst>
          </a:cu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290889" y="4293526"/>
            <a:ext cx="4682116" cy="2330957"/>
            <a:chOff x="290889" y="4293526"/>
            <a:chExt cx="4682116" cy="2330957"/>
          </a:xfrm>
        </p:grpSpPr>
        <p:sp>
          <p:nvSpPr>
            <p:cNvPr id="18" name="Oval 17"/>
            <p:cNvSpPr/>
            <p:nvPr/>
          </p:nvSpPr>
          <p:spPr>
            <a:xfrm>
              <a:off x="2942304" y="4874344"/>
              <a:ext cx="152400" cy="152400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c 19"/>
            <p:cNvSpPr/>
            <p:nvPr/>
          </p:nvSpPr>
          <p:spPr>
            <a:xfrm rot="3534517">
              <a:off x="2999868" y="4401887"/>
              <a:ext cx="728645" cy="511924"/>
            </a:xfrm>
            <a:prstGeom prst="arc">
              <a:avLst>
                <a:gd name="adj1" fmla="val 15146970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2782870" y="4982500"/>
                  <a:ext cx="420756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oMath>
                    </m:oMathPara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2870" y="4982500"/>
                  <a:ext cx="420756" cy="43088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t="-8451" r="-24638" b="-267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3276600" y="4567084"/>
                  <a:ext cx="4187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  <a:ea typeface="Cambria Math"/>
                          </a:rPr>
                          <m:t>Ψ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6600" y="4567084"/>
                  <a:ext cx="418704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8197" r="-19118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3" name="Group 32"/>
            <p:cNvGrpSpPr/>
            <p:nvPr/>
          </p:nvGrpSpPr>
          <p:grpSpPr>
            <a:xfrm>
              <a:off x="290889" y="5855042"/>
              <a:ext cx="4682116" cy="769441"/>
              <a:chOff x="290889" y="5855042"/>
              <a:chExt cx="4682116" cy="76944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290889" y="5855042"/>
                    <a:ext cx="4682116" cy="7694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20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                   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𝐶𝑒𝑛𝑡𝑟𝑜𝑖𝑑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𝑜𝑓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𝐴𝑠𝑦𝑚𝑝𝑡𝑜𝑡𝑒𝑠</m:t>
                          </m:r>
                        </m:oMath>
                      </m:oMathPara>
                    </a14:m>
                    <a:endParaRPr lang="en-US" sz="2200" dirty="0"/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l-GR" sz="2200" i="1" smtClean="0">
                              <a:latin typeface="Cambria Math"/>
                              <a:ea typeface="Cambria Math"/>
                            </a:rPr>
                            <m:t>Ψ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                   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𝐴𝑛𝑔𝑙𝑒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𝑜𝑓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𝐴𝑠𝑦𝑚𝑝𝑡𝑜𝑡𝑒𝑠</m:t>
                          </m:r>
                        </m:oMath>
                      </m:oMathPara>
                    </a14:m>
                    <a:endParaRPr lang="en-US" sz="2200" dirty="0"/>
                  </a:p>
                </p:txBody>
              </p:sp>
            </mc:Choice>
            <mc:Fallback xmlns="">
              <p:sp>
                <p:nvSpPr>
                  <p:cNvPr id="29" name="TextBox 2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0889" y="5855042"/>
                    <a:ext cx="4682116" cy="769441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l="-130" t="-4724" r="-1823" b="-1417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1" name="Straight Arrow Connector 30"/>
              <p:cNvCxnSpPr/>
              <p:nvPr/>
            </p:nvCxnSpPr>
            <p:spPr>
              <a:xfrm>
                <a:off x="762000" y="6096000"/>
                <a:ext cx="8382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774288" y="6413088"/>
                <a:ext cx="8382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3ADD34-1635-3B44-9E67-050DB533E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428215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22114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512" y="1124744"/>
            <a:ext cx="9108504" cy="5616624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Consider a unity feedback control system shown below.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/>
              <a:t>The open loop transfer function </a:t>
            </a:r>
            <a:r>
              <a:rPr lang="en-US" i="1" dirty="0">
                <a:solidFill>
                  <a:srgbClr val="FF0000"/>
                </a:solidFill>
              </a:rPr>
              <a:t>G(s)</a:t>
            </a:r>
            <a:r>
              <a:rPr lang="en-US" dirty="0"/>
              <a:t> of the system is </a:t>
            </a:r>
          </a:p>
          <a:p>
            <a:pPr algn="just"/>
            <a:endParaRPr lang="en-US" sz="1400" dirty="0"/>
          </a:p>
          <a:p>
            <a:pPr algn="just"/>
            <a:r>
              <a:rPr lang="en-US" dirty="0"/>
              <a:t>And the closed transfer function is </a:t>
            </a:r>
          </a:p>
          <a:p>
            <a:pPr algn="just"/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5522907"/>
              </p:ext>
            </p:extLst>
          </p:nvPr>
        </p:nvGraphicFramePr>
        <p:xfrm>
          <a:off x="3137321" y="5867400"/>
          <a:ext cx="3644479" cy="9051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817" name="Equation" r:id="rId3" imgW="1688760" imgH="419040" progId="Equation.3">
                  <p:embed/>
                </p:oleObj>
              </mc:Choice>
              <mc:Fallback>
                <p:oleObj name="Equation" r:id="rId3" imgW="16887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7321" y="5867400"/>
                        <a:ext cx="3644479" cy="9051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1905000" y="2057400"/>
            <a:ext cx="5829300" cy="1752600"/>
            <a:chOff x="1509128" y="2204864"/>
            <a:chExt cx="6225172" cy="1958235"/>
          </a:xfrm>
        </p:grpSpPr>
        <p:grpSp>
          <p:nvGrpSpPr>
            <p:cNvPr id="7" name="Group 6"/>
            <p:cNvGrpSpPr/>
            <p:nvPr/>
          </p:nvGrpSpPr>
          <p:grpSpPr>
            <a:xfrm>
              <a:off x="2150594" y="2204864"/>
              <a:ext cx="4928592" cy="1958235"/>
              <a:chOff x="2123728" y="2407327"/>
              <a:chExt cx="4928592" cy="1958235"/>
            </a:xfrm>
          </p:grpSpPr>
          <p:pic>
            <p:nvPicPr>
              <p:cNvPr id="4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123728" y="2407327"/>
                <a:ext cx="4928592" cy="19582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aphicFrame>
            <p:nvGraphicFramePr>
              <p:cNvPr id="6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11681989"/>
                  </p:ext>
                </p:extLst>
              </p:nvPr>
            </p:nvGraphicFramePr>
            <p:xfrm>
              <a:off x="4442732" y="2541298"/>
              <a:ext cx="705147" cy="77318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7818" name="Equation" r:id="rId6" imgW="317160" imgH="393480" progId="Equation.3">
                      <p:embed/>
                    </p:oleObj>
                  </mc:Choice>
                  <mc:Fallback>
                    <p:oleObj name="Equation" r:id="rId6" imgW="31716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42732" y="2541298"/>
                            <a:ext cx="705147" cy="77318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31011896"/>
                </p:ext>
              </p:extLst>
            </p:nvPr>
          </p:nvGraphicFramePr>
          <p:xfrm>
            <a:off x="1509128" y="2514923"/>
            <a:ext cx="641466" cy="4100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819" name="Equation" r:id="rId8" imgW="317160" imgH="203040" progId="Equation.3">
                    <p:embed/>
                  </p:oleObj>
                </mc:Choice>
                <mc:Fallback>
                  <p:oleObj name="Equation" r:id="rId8" imgW="3171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09128" y="2514923"/>
                          <a:ext cx="641466" cy="4100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37002472"/>
                </p:ext>
              </p:extLst>
            </p:nvPr>
          </p:nvGraphicFramePr>
          <p:xfrm>
            <a:off x="7065963" y="2513781"/>
            <a:ext cx="668337" cy="411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820" name="Equation" r:id="rId10" imgW="330120" imgH="203040" progId="Equation.3">
                    <p:embed/>
                  </p:oleObj>
                </mc:Choice>
                <mc:Fallback>
                  <p:oleObj name="Equation" r:id="rId10" imgW="33012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65963" y="2513781"/>
                          <a:ext cx="668337" cy="4111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8877169"/>
              </p:ext>
            </p:extLst>
          </p:nvPr>
        </p:nvGraphicFramePr>
        <p:xfrm>
          <a:off x="769761" y="4437112"/>
          <a:ext cx="1380833" cy="714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821" name="Equation" r:id="rId12" imgW="761760" imgH="393480" progId="Equation.3">
                  <p:embed/>
                </p:oleObj>
              </mc:Choice>
              <mc:Fallback>
                <p:oleObj name="Equation" r:id="rId12" imgW="761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761" y="4437112"/>
                        <a:ext cx="1380833" cy="7146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FD4561-305E-374E-92EA-989B522A8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3155981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3576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229600" cy="563880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Step-3</a:t>
            </a:r>
            <a:r>
              <a:rPr lang="en-US" sz="2800" dirty="0"/>
              <a:t>: Determine the </a:t>
            </a:r>
            <a:r>
              <a:rPr lang="en-US" sz="2800" i="1" dirty="0">
                <a:solidFill>
                  <a:srgbClr val="00B050"/>
                </a:solidFill>
              </a:rPr>
              <a:t>asymptotes</a:t>
            </a:r>
            <a:r>
              <a:rPr lang="en-US" sz="2800" dirty="0"/>
              <a:t> of the root loci.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where</a:t>
            </a:r>
          </a:p>
          <a:p>
            <a:pPr algn="just"/>
            <a:r>
              <a:rPr lang="en-US" sz="2800" dirty="0"/>
              <a:t>n-----</a:t>
            </a:r>
            <a:r>
              <a:rPr lang="en-US" sz="2800" dirty="0">
                <a:sym typeface="Wingdings" pitchFamily="2" charset="2"/>
              </a:rPr>
              <a:t>&gt; number of poles</a:t>
            </a:r>
          </a:p>
          <a:p>
            <a:pPr algn="just"/>
            <a:r>
              <a:rPr lang="en-US" sz="2800" dirty="0">
                <a:sym typeface="Wingdings" pitchFamily="2" charset="2"/>
              </a:rPr>
              <a:t>m-----&gt; number of zeros</a:t>
            </a:r>
          </a:p>
          <a:p>
            <a:pPr algn="just"/>
            <a:endParaRPr lang="en-US" sz="2800" dirty="0">
              <a:sym typeface="Wingdings" pitchFamily="2" charset="2"/>
            </a:endParaRPr>
          </a:p>
          <a:p>
            <a:pPr algn="just"/>
            <a:r>
              <a:rPr lang="en-US" sz="2800" dirty="0">
                <a:sym typeface="Wingdings" pitchFamily="2" charset="2"/>
              </a:rPr>
              <a:t>For this Transfer Function</a:t>
            </a:r>
            <a:endParaRPr lang="en-US" sz="2800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1147763" y="1447800"/>
          <a:ext cx="6488112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16" name="Equation" r:id="rId3" imgW="2577960" imgH="393480" progId="Equation.3">
                  <p:embed/>
                </p:oleObj>
              </mc:Choice>
              <mc:Fallback>
                <p:oleObj name="Equation" r:id="rId3" imgW="2577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7763" y="1447800"/>
                        <a:ext cx="6488112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726939"/>
              </p:ext>
            </p:extLst>
          </p:nvPr>
        </p:nvGraphicFramePr>
        <p:xfrm>
          <a:off x="4267200" y="4267200"/>
          <a:ext cx="3022600" cy="779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17" name="Equation" r:id="rId5" imgW="1625400" imgH="419040" progId="Equation.3">
                  <p:embed/>
                </p:oleObj>
              </mc:Choice>
              <mc:Fallback>
                <p:oleObj name="Equation" r:id="rId5" imgW="16254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267200"/>
                        <a:ext cx="3022600" cy="7792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4702513"/>
              </p:ext>
            </p:extLst>
          </p:nvPr>
        </p:nvGraphicFramePr>
        <p:xfrm>
          <a:off x="3038075" y="5905178"/>
          <a:ext cx="2633663" cy="88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18" name="Equation" r:id="rId7" imgW="1168200" imgH="393480" progId="Equation.3">
                  <p:embed/>
                </p:oleObj>
              </mc:Choice>
              <mc:Fallback>
                <p:oleObj name="Equation" r:id="rId7" imgW="1168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8075" y="5905178"/>
                        <a:ext cx="2633663" cy="887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81000" y="5046464"/>
                <a:ext cx="5276829" cy="8447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+1)(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+2)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𝑎𝑝𝑝𝑜𝑎𝑐h𝑒𝑠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𝑤h𝑒𝑛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𝑙𝑎𝑟𝑔𝑒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𝑎𝑛𝑔𝑙𝑒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𝑐𝑜𝑛𝑑𝑖𝑡𝑖𝑜𝑛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−3∠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+1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=±180°(2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+1)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046464"/>
                <a:ext cx="5276829" cy="844718"/>
              </a:xfrm>
              <a:prstGeom prst="rect">
                <a:avLst/>
              </a:prstGeom>
              <a:blipFill rotWithShape="0">
                <a:blip r:embed="rId9"/>
                <a:stretch>
                  <a:fillRect l="-2081" b="-1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2103E-557C-FF4D-852F-5CAE45543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2594875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3576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915400" cy="563880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Step-3</a:t>
            </a:r>
            <a:r>
              <a:rPr lang="en-US" sz="2800" dirty="0"/>
              <a:t>: Determine the </a:t>
            </a:r>
            <a:r>
              <a:rPr lang="en-US" sz="2800" i="1" dirty="0">
                <a:solidFill>
                  <a:srgbClr val="00B050"/>
                </a:solidFill>
              </a:rPr>
              <a:t>asymptotes</a:t>
            </a:r>
            <a:r>
              <a:rPr lang="en-US" sz="2800" dirty="0"/>
              <a:t> of the root loci.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endParaRPr lang="en-US" dirty="0"/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r>
              <a:rPr lang="en-US" sz="2600" dirty="0"/>
              <a:t>Since the angle repeats itself as </a:t>
            </a:r>
            <a:r>
              <a:rPr lang="en-US" sz="2600" dirty="0">
                <a:solidFill>
                  <a:srgbClr val="FF0000"/>
                </a:solidFill>
              </a:rPr>
              <a:t>k</a:t>
            </a:r>
            <a:r>
              <a:rPr lang="en-US" sz="2600" dirty="0"/>
              <a:t> is varied, the distinct angles for the asymptotes are determined as </a:t>
            </a:r>
            <a:r>
              <a:rPr lang="en-US" sz="2600" dirty="0">
                <a:solidFill>
                  <a:srgbClr val="FF0000"/>
                </a:solidFill>
              </a:rPr>
              <a:t>60°</a:t>
            </a:r>
            <a:r>
              <a:rPr lang="en-US" sz="2600" dirty="0"/>
              <a:t>, </a:t>
            </a:r>
            <a:r>
              <a:rPr lang="en-US" sz="2600" dirty="0">
                <a:solidFill>
                  <a:srgbClr val="FF0000"/>
                </a:solidFill>
              </a:rPr>
              <a:t>–60°</a:t>
            </a:r>
            <a:r>
              <a:rPr lang="en-US" sz="2600" dirty="0"/>
              <a:t>, and </a:t>
            </a:r>
            <a:r>
              <a:rPr lang="en-US" sz="2600" dirty="0">
                <a:solidFill>
                  <a:srgbClr val="FF0000"/>
                </a:solidFill>
              </a:rPr>
              <a:t>180°</a:t>
            </a:r>
            <a:r>
              <a:rPr lang="en-US" sz="2600" dirty="0"/>
              <a:t>.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</p:txBody>
      </p:sp>
      <p:graphicFrame>
        <p:nvGraphicFramePr>
          <p:cNvPr id="53253" name="Object 5"/>
          <p:cNvGraphicFramePr>
            <a:graphicFrameLocks noChangeAspect="1"/>
          </p:cNvGraphicFramePr>
          <p:nvPr/>
        </p:nvGraphicFramePr>
        <p:xfrm>
          <a:off x="2667000" y="1600200"/>
          <a:ext cx="3492500" cy="194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51" name="Equation" r:id="rId3" imgW="1549080" imgH="863280" progId="Equation.3">
                  <p:embed/>
                </p:oleObj>
              </mc:Choice>
              <mc:Fallback>
                <p:oleObj name="Equation" r:id="rId3" imgW="154908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600200"/>
                        <a:ext cx="3492500" cy="194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5145510"/>
              </p:ext>
            </p:extLst>
          </p:nvPr>
        </p:nvGraphicFramePr>
        <p:xfrm>
          <a:off x="6858000" y="1447800"/>
          <a:ext cx="1936955" cy="6526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52" name="Equation" r:id="rId5" imgW="1167893" imgH="393529" progId="Equation.3">
                  <p:embed/>
                </p:oleObj>
              </mc:Choice>
              <mc:Fallback>
                <p:oleObj name="Equation" r:id="rId5" imgW="1167893" imgH="3935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1447800"/>
                        <a:ext cx="1936955" cy="65265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2B767-E1B0-7247-B64C-D3A53AB1D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375977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3576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915400" cy="563880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Step-3</a:t>
            </a:r>
            <a:r>
              <a:rPr lang="en-US" sz="2800" dirty="0"/>
              <a:t>: Determine the </a:t>
            </a:r>
            <a:r>
              <a:rPr lang="en-US" sz="2800" i="1" dirty="0">
                <a:solidFill>
                  <a:srgbClr val="00B050"/>
                </a:solidFill>
              </a:rPr>
              <a:t>asymptotes</a:t>
            </a:r>
            <a:r>
              <a:rPr lang="en-US" sz="2800" dirty="0"/>
              <a:t> of the root loci.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Before we can draw these asymptotes in the complex plane, we need to find the point where they intersect the real axis.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Point of intersection of asymptotes on real axis (or centroid of asymptotes) is</a:t>
            </a:r>
          </a:p>
        </p:txBody>
      </p:sp>
      <p:graphicFrame>
        <p:nvGraphicFramePr>
          <p:cNvPr id="61443" name="Object 3"/>
          <p:cNvGraphicFramePr>
            <a:graphicFrameLocks noChangeAspect="1"/>
          </p:cNvGraphicFramePr>
          <p:nvPr/>
        </p:nvGraphicFramePr>
        <p:xfrm>
          <a:off x="2514600" y="5105400"/>
          <a:ext cx="3723979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13" name="Equation" r:id="rId3" imgW="1409400" imgH="393480" progId="Equation.3">
                  <p:embed/>
                </p:oleObj>
              </mc:Choice>
              <mc:Fallback>
                <p:oleObj name="Equation" r:id="rId3" imgW="1409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5105400"/>
                        <a:ext cx="3723979" cy="1039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D0BA24-037A-324B-B6F0-75CF30ACE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2569465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3576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915400" cy="563880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Step-3</a:t>
            </a:r>
            <a:r>
              <a:rPr lang="en-US" sz="2800" dirty="0"/>
              <a:t>: Determine the </a:t>
            </a:r>
            <a:r>
              <a:rPr lang="en-US" sz="2800" i="1" dirty="0">
                <a:solidFill>
                  <a:srgbClr val="00B050"/>
                </a:solidFill>
              </a:rPr>
              <a:t>asymptotes</a:t>
            </a:r>
            <a:r>
              <a:rPr lang="en-US" sz="2800" dirty="0"/>
              <a:t> of the root loci.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For </a:t>
            </a:r>
          </a:p>
        </p:txBody>
      </p:sp>
      <p:graphicFrame>
        <p:nvGraphicFramePr>
          <p:cNvPr id="6144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574525"/>
              </p:ext>
            </p:extLst>
          </p:nvPr>
        </p:nvGraphicFramePr>
        <p:xfrm>
          <a:off x="2895600" y="3736949"/>
          <a:ext cx="2919412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984" name="Equation" r:id="rId3" imgW="1104840" imgH="393480" progId="Equation.3">
                  <p:embed/>
                </p:oleObj>
              </mc:Choice>
              <mc:Fallback>
                <p:oleObj name="Equation" r:id="rId3" imgW="11048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736949"/>
                        <a:ext cx="2919412" cy="1039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67" name="Object 3"/>
          <p:cNvGraphicFramePr>
            <a:graphicFrameLocks noChangeAspect="1"/>
          </p:cNvGraphicFramePr>
          <p:nvPr/>
        </p:nvGraphicFramePr>
        <p:xfrm>
          <a:off x="1219200" y="1676400"/>
          <a:ext cx="3022600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985" name="Equation" r:id="rId5" imgW="1625400" imgH="419040" progId="Equation.3">
                  <p:embed/>
                </p:oleObj>
              </mc:Choice>
              <mc:Fallback>
                <p:oleObj name="Equation" r:id="rId5" imgW="16254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676400"/>
                        <a:ext cx="3022600" cy="779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6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0171729"/>
              </p:ext>
            </p:extLst>
          </p:nvPr>
        </p:nvGraphicFramePr>
        <p:xfrm>
          <a:off x="3048000" y="5018035"/>
          <a:ext cx="2112963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986" name="Equation" r:id="rId7" imgW="799920" imgH="393480" progId="Equation.3">
                  <p:embed/>
                </p:oleObj>
              </mc:Choice>
              <mc:Fallback>
                <p:oleObj name="Equation" r:id="rId7" imgW="7999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5018035"/>
                        <a:ext cx="2112963" cy="1039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85800" y="2707023"/>
                <a:ext cx="5276829" cy="11217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+1)(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+2)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𝑎𝑝𝑝𝑜𝑎𝑐h𝑒𝑠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𝑤h𝑒𝑛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𝑙𝑎𝑟𝑔𝑒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𝑎𝑛𝑔𝑙𝑒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𝑐𝑜𝑛𝑑𝑖𝑡𝑖𝑜𝑛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−3∠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=±180°(2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+1)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2707023"/>
                <a:ext cx="5276829" cy="1121717"/>
              </a:xfrm>
              <a:prstGeom prst="rect">
                <a:avLst/>
              </a:prstGeom>
              <a:blipFill rotWithShape="0">
                <a:blip r:embed="rId9"/>
                <a:stretch>
                  <a:fillRect l="-2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59DF4-6DF7-C941-B172-D7A323651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335856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3576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915400" cy="563880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Step-3</a:t>
            </a:r>
            <a:r>
              <a:rPr lang="en-US" sz="2800" dirty="0"/>
              <a:t>: Determine the </a:t>
            </a:r>
            <a:r>
              <a:rPr lang="en-US" sz="2800" i="1" dirty="0">
                <a:solidFill>
                  <a:srgbClr val="00B050"/>
                </a:solidFill>
              </a:rPr>
              <a:t>asymptotes</a:t>
            </a:r>
            <a:r>
              <a:rPr lang="en-US" sz="2800" dirty="0"/>
              <a:t> of the root loci.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3" t="13379" r="8711" b="5023"/>
          <a:stretch/>
        </p:blipFill>
        <p:spPr bwMode="auto">
          <a:xfrm>
            <a:off x="2563490" y="1676400"/>
            <a:ext cx="6428110" cy="468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6310542" y="3783496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250906" y="3988904"/>
          <a:ext cx="304800" cy="22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218" name="Equation" r:id="rId4" imgW="152280" imgH="139680" progId="Equation.3">
                  <p:embed/>
                </p:oleObj>
              </mc:Choice>
              <mc:Fallback>
                <p:oleObj name="Equation" r:id="rId4" imgW="15228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0906" y="3988904"/>
                        <a:ext cx="304800" cy="222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6385868" y="2093844"/>
            <a:ext cx="1564630" cy="1876485"/>
            <a:chOff x="5422578" y="2398644"/>
            <a:chExt cx="1564630" cy="1876485"/>
          </a:xfrm>
        </p:grpSpPr>
        <p:cxnSp>
          <p:nvCxnSpPr>
            <p:cNvPr id="12" name="Straight Connector 11"/>
            <p:cNvCxnSpPr/>
            <p:nvPr/>
          </p:nvCxnSpPr>
          <p:spPr>
            <a:xfrm rot="5400000" flipH="1" flipV="1">
              <a:off x="5314904" y="2506318"/>
              <a:ext cx="1779978" cy="156463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c 13"/>
            <p:cNvSpPr/>
            <p:nvPr/>
          </p:nvSpPr>
          <p:spPr>
            <a:xfrm rot="896943">
              <a:off x="5486558" y="3817929"/>
              <a:ext cx="381000" cy="457200"/>
            </a:xfrm>
            <a:prstGeom prst="arc">
              <a:avLst>
                <a:gd name="adj1" fmla="val 16200000"/>
                <a:gd name="adj2" fmla="val 1229842"/>
              </a:avLst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63494" name="Object 6"/>
            <p:cNvGraphicFramePr>
              <a:graphicFrameLocks noChangeAspect="1"/>
            </p:cNvGraphicFramePr>
            <p:nvPr/>
          </p:nvGraphicFramePr>
          <p:xfrm>
            <a:off x="5864088" y="3762934"/>
            <a:ext cx="431800" cy="240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219" name="Equation" r:id="rId6" imgW="253800" imgH="177480" progId="Equation.3">
                    <p:embed/>
                  </p:oleObj>
                </mc:Choice>
                <mc:Fallback>
                  <p:oleObj name="Equation" r:id="rId6" imgW="25380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64088" y="3762934"/>
                          <a:ext cx="431800" cy="2401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" name="Group 18"/>
          <p:cNvGrpSpPr/>
          <p:nvPr/>
        </p:nvGrpSpPr>
        <p:grpSpPr>
          <a:xfrm>
            <a:off x="6417342" y="3820866"/>
            <a:ext cx="1779978" cy="1629089"/>
            <a:chOff x="5454052" y="4125666"/>
            <a:chExt cx="1779978" cy="1629089"/>
          </a:xfrm>
        </p:grpSpPr>
        <p:cxnSp>
          <p:nvCxnSpPr>
            <p:cNvPr id="13" name="Straight Connector 12"/>
            <p:cNvCxnSpPr/>
            <p:nvPr/>
          </p:nvCxnSpPr>
          <p:spPr>
            <a:xfrm rot="10800000" flipH="1" flipV="1">
              <a:off x="5454052" y="4190125"/>
              <a:ext cx="1779978" cy="156463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Arc 14"/>
            <p:cNvSpPr/>
            <p:nvPr/>
          </p:nvSpPr>
          <p:spPr>
            <a:xfrm rot="3122072">
              <a:off x="5517117" y="4087566"/>
              <a:ext cx="381000" cy="457200"/>
            </a:xfrm>
            <a:prstGeom prst="arc">
              <a:avLst>
                <a:gd name="adj1" fmla="val 16200000"/>
                <a:gd name="adj2" fmla="val 1229842"/>
              </a:avLst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63495" name="Object 7"/>
            <p:cNvGraphicFramePr>
              <a:graphicFrameLocks noChangeAspect="1"/>
            </p:cNvGraphicFramePr>
            <p:nvPr/>
          </p:nvGraphicFramePr>
          <p:xfrm>
            <a:off x="5820259" y="4340088"/>
            <a:ext cx="625475" cy="241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220" name="Equation" r:id="rId8" imgW="368280" imgH="177480" progId="Equation.3">
                    <p:embed/>
                  </p:oleObj>
                </mc:Choice>
                <mc:Fallback>
                  <p:oleObj name="Equation" r:id="rId8" imgW="368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20259" y="4340088"/>
                          <a:ext cx="625475" cy="241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" name="Group 23"/>
          <p:cNvGrpSpPr/>
          <p:nvPr/>
        </p:nvGrpSpPr>
        <p:grpSpPr>
          <a:xfrm>
            <a:off x="3630290" y="3429000"/>
            <a:ext cx="2749550" cy="779442"/>
            <a:chOff x="2667000" y="3733800"/>
            <a:chExt cx="2749550" cy="779442"/>
          </a:xfrm>
        </p:grpSpPr>
        <p:cxnSp>
          <p:nvCxnSpPr>
            <p:cNvPr id="21" name="Straight Connector 20"/>
            <p:cNvCxnSpPr/>
            <p:nvPr/>
          </p:nvCxnSpPr>
          <p:spPr>
            <a:xfrm rot="5400000" flipH="1">
              <a:off x="4018285" y="2813211"/>
              <a:ext cx="0" cy="270257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2" name="Object 6"/>
            <p:cNvGraphicFramePr>
              <a:graphicFrameLocks noChangeAspect="1"/>
            </p:cNvGraphicFramePr>
            <p:nvPr/>
          </p:nvGraphicFramePr>
          <p:xfrm>
            <a:off x="4876800" y="3733800"/>
            <a:ext cx="539750" cy="239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221" name="Equation" r:id="rId10" imgW="317160" imgH="177480" progId="Equation.3">
                    <p:embed/>
                  </p:oleObj>
                </mc:Choice>
                <mc:Fallback>
                  <p:oleObj name="Equation" r:id="rId10" imgW="3171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76800" y="3733800"/>
                          <a:ext cx="539750" cy="2397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Arc 22"/>
            <p:cNvSpPr/>
            <p:nvPr/>
          </p:nvSpPr>
          <p:spPr>
            <a:xfrm rot="17473544">
              <a:off x="4908579" y="4044666"/>
              <a:ext cx="515897" cy="421255"/>
            </a:xfrm>
            <a:prstGeom prst="arc">
              <a:avLst>
                <a:gd name="adj1" fmla="val 16200000"/>
                <a:gd name="adj2" fmla="val 2327106"/>
              </a:avLst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63497" name="Object 5"/>
          <p:cNvGraphicFramePr>
            <a:graphicFrameLocks noChangeAspect="1"/>
          </p:cNvGraphicFramePr>
          <p:nvPr/>
        </p:nvGraphicFramePr>
        <p:xfrm>
          <a:off x="0" y="2971800"/>
          <a:ext cx="26225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222" name="Equation" r:id="rId12" imgW="1244520" imgH="203040" progId="Equation.3">
                  <p:embed/>
                </p:oleObj>
              </mc:Choice>
              <mc:Fallback>
                <p:oleObj name="Equation" r:id="rId12" imgW="1244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971800"/>
                        <a:ext cx="2622550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8" name="Object 10"/>
          <p:cNvGraphicFramePr>
            <a:graphicFrameLocks noChangeAspect="1"/>
          </p:cNvGraphicFramePr>
          <p:nvPr/>
        </p:nvGraphicFramePr>
        <p:xfrm>
          <a:off x="304800" y="3810000"/>
          <a:ext cx="1430338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223" name="Equation" r:id="rId14" imgW="457200" imgH="177480" progId="Equation.3">
                  <p:embed/>
                </p:oleObj>
              </mc:Choice>
              <mc:Fallback>
                <p:oleObj name="Equation" r:id="rId14" imgW="4572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810000"/>
                        <a:ext cx="1430338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D8AA11-DD82-A843-90D3-1ECAE8B90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838568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0438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Step-4</a:t>
            </a:r>
            <a:r>
              <a:rPr lang="en-US" sz="2800" dirty="0"/>
              <a:t>: Determine the </a:t>
            </a:r>
            <a:r>
              <a:rPr lang="en-US" sz="2800" i="1" dirty="0">
                <a:solidFill>
                  <a:srgbClr val="00B050"/>
                </a:solidFill>
              </a:rPr>
              <a:t>breakaway/break-in point</a:t>
            </a:r>
            <a:r>
              <a:rPr lang="en-US" sz="2800" dirty="0"/>
              <a:t>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2400" y="1882676"/>
            <a:ext cx="3352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6688" lvl="1" indent="-166688" algn="just">
              <a:buFont typeface="Arial" pitchFamily="34" charset="0"/>
              <a:buChar char="•"/>
            </a:pPr>
            <a:r>
              <a:rPr lang="en-US" sz="2400" dirty="0"/>
              <a:t>The breakaway/break-in point is the point from which the root locus branches leaves/arrives real axis.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3" t="13379" r="8711" b="5023"/>
          <a:stretch/>
        </p:blipFill>
        <p:spPr bwMode="auto">
          <a:xfrm>
            <a:off x="3733800" y="1981200"/>
            <a:ext cx="5257799" cy="4376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B69E0-22FC-CA40-AA9E-200068856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9794738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0438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839200" cy="586740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Step-4</a:t>
            </a:r>
            <a:r>
              <a:rPr lang="en-US" sz="2800" dirty="0"/>
              <a:t>: Determine the </a:t>
            </a:r>
            <a:r>
              <a:rPr lang="en-US" sz="2800" i="1" dirty="0">
                <a:solidFill>
                  <a:srgbClr val="00B050"/>
                </a:solidFill>
              </a:rPr>
              <a:t>breakaway point </a:t>
            </a:r>
            <a:r>
              <a:rPr lang="en-US" sz="2800" dirty="0"/>
              <a:t>or </a:t>
            </a:r>
            <a:r>
              <a:rPr lang="en-US" sz="2800" i="1" dirty="0">
                <a:solidFill>
                  <a:srgbClr val="00B050"/>
                </a:solidFill>
              </a:rPr>
              <a:t>break-in point</a:t>
            </a:r>
            <a:r>
              <a:rPr lang="en-US" sz="2800" dirty="0"/>
              <a:t>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2400" y="1882676"/>
            <a:ext cx="8610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4950" indent="-234950" algn="just">
              <a:buFont typeface="Arial" pitchFamily="34" charset="0"/>
              <a:buChar char="•"/>
            </a:pPr>
            <a:r>
              <a:rPr lang="en-US" sz="2400" dirty="0"/>
              <a:t>The breakaway or break-in points can be determined from the roots of (page 275)</a:t>
            </a:r>
          </a:p>
          <a:p>
            <a:pPr marL="234950" indent="-234950" algn="just">
              <a:buFont typeface="Arial" pitchFamily="34" charset="0"/>
              <a:buChar char="•"/>
            </a:pPr>
            <a:endParaRPr lang="en-US" sz="2400" dirty="0"/>
          </a:p>
          <a:p>
            <a:pPr marL="234950" indent="-234950" algn="just">
              <a:buFont typeface="Arial" pitchFamily="34" charset="0"/>
              <a:buChar char="•"/>
            </a:pPr>
            <a:endParaRPr lang="en-US" sz="2400" dirty="0"/>
          </a:p>
          <a:p>
            <a:pPr marL="234950" indent="-234950" algn="just">
              <a:buFont typeface="Arial" pitchFamily="34" charset="0"/>
              <a:buChar char="•"/>
            </a:pPr>
            <a:r>
              <a:rPr lang="en-US" sz="2400" dirty="0"/>
              <a:t>It should be noted that not all the solutions of </a:t>
            </a:r>
            <a:r>
              <a:rPr lang="en-US" sz="2400" dirty="0" err="1">
                <a:solidFill>
                  <a:srgbClr val="FF0000"/>
                </a:solidFill>
              </a:rPr>
              <a:t>dK</a:t>
            </a:r>
            <a:r>
              <a:rPr lang="en-US" sz="2400" dirty="0">
                <a:solidFill>
                  <a:srgbClr val="FF0000"/>
                </a:solidFill>
              </a:rPr>
              <a:t>/</a:t>
            </a:r>
            <a:r>
              <a:rPr lang="en-US" sz="2400" dirty="0" err="1">
                <a:solidFill>
                  <a:srgbClr val="FF0000"/>
                </a:solidFill>
              </a:rPr>
              <a:t>ds</a:t>
            </a:r>
            <a:r>
              <a:rPr lang="en-US" sz="2400" dirty="0">
                <a:solidFill>
                  <a:srgbClr val="FF0000"/>
                </a:solidFill>
              </a:rPr>
              <a:t>=0</a:t>
            </a:r>
            <a:r>
              <a:rPr lang="en-US" sz="2400" dirty="0"/>
              <a:t> correspond to actual breakaway points. </a:t>
            </a:r>
          </a:p>
          <a:p>
            <a:pPr marL="234950" indent="-234950" algn="just">
              <a:buFont typeface="Arial" pitchFamily="34" charset="0"/>
              <a:buChar char="•"/>
            </a:pPr>
            <a:endParaRPr lang="en-US" sz="2400" dirty="0"/>
          </a:p>
          <a:p>
            <a:pPr marL="234950" indent="-234950" algn="just">
              <a:buFont typeface="Arial" pitchFamily="34" charset="0"/>
              <a:buChar char="•"/>
            </a:pPr>
            <a:r>
              <a:rPr lang="en-US" sz="2400" dirty="0"/>
              <a:t>If a point at which </a:t>
            </a:r>
            <a:r>
              <a:rPr lang="en-US" sz="2400" dirty="0" err="1">
                <a:solidFill>
                  <a:srgbClr val="FF0000"/>
                </a:solidFill>
              </a:rPr>
              <a:t>dK</a:t>
            </a:r>
            <a:r>
              <a:rPr lang="en-US" sz="2400" dirty="0">
                <a:solidFill>
                  <a:srgbClr val="FF0000"/>
                </a:solidFill>
              </a:rPr>
              <a:t>/</a:t>
            </a:r>
            <a:r>
              <a:rPr lang="en-US" sz="2400" dirty="0" err="1">
                <a:solidFill>
                  <a:srgbClr val="FF0000"/>
                </a:solidFill>
              </a:rPr>
              <a:t>ds</a:t>
            </a:r>
            <a:r>
              <a:rPr lang="en-US" sz="2400" dirty="0">
                <a:solidFill>
                  <a:srgbClr val="FF0000"/>
                </a:solidFill>
              </a:rPr>
              <a:t>=0 </a:t>
            </a:r>
            <a:r>
              <a:rPr lang="en-US" sz="2400" dirty="0"/>
              <a:t>is on a root locus, it is an actual breakaway or break-in point. </a:t>
            </a:r>
          </a:p>
          <a:p>
            <a:pPr marL="234950" indent="-234950" algn="just">
              <a:buFont typeface="Arial" pitchFamily="34" charset="0"/>
              <a:buChar char="•"/>
            </a:pPr>
            <a:endParaRPr lang="en-US" sz="2400" dirty="0"/>
          </a:p>
        </p:txBody>
      </p:sp>
      <p:graphicFrame>
        <p:nvGraphicFramePr>
          <p:cNvPr id="65538" name="Object 5"/>
          <p:cNvGraphicFramePr>
            <a:graphicFrameLocks noChangeAspect="1"/>
          </p:cNvGraphicFramePr>
          <p:nvPr/>
        </p:nvGraphicFramePr>
        <p:xfrm>
          <a:off x="3581400" y="2438400"/>
          <a:ext cx="1042987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82" name="Equation" r:id="rId3" imgW="495000" imgH="393480" progId="Equation.3">
                  <p:embed/>
                </p:oleObj>
              </mc:Choice>
              <mc:Fallback>
                <p:oleObj name="Equation" r:id="rId3" imgW="495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2438400"/>
                        <a:ext cx="1042987" cy="830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3BC6A2-9BA1-724C-BC4D-D94A39774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173881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0438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839200" cy="586740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Step-4</a:t>
            </a:r>
            <a:r>
              <a:rPr lang="en-US" sz="2800" dirty="0"/>
              <a:t>: Determine the </a:t>
            </a:r>
            <a:r>
              <a:rPr lang="en-US" sz="2800" i="1" dirty="0">
                <a:solidFill>
                  <a:srgbClr val="00B050"/>
                </a:solidFill>
              </a:rPr>
              <a:t>breakaway point </a:t>
            </a:r>
            <a:r>
              <a:rPr lang="en-US" sz="2800" dirty="0"/>
              <a:t>or </a:t>
            </a:r>
            <a:r>
              <a:rPr lang="en-US" sz="2800" i="1" dirty="0">
                <a:solidFill>
                  <a:srgbClr val="00B050"/>
                </a:solidFill>
              </a:rPr>
              <a:t>break-in point</a:t>
            </a:r>
            <a:r>
              <a:rPr lang="en-US" sz="2800" dirty="0"/>
              <a:t>.</a:t>
            </a:r>
          </a:p>
          <a:p>
            <a:pPr algn="just"/>
            <a:endParaRPr lang="en-US" sz="4800" dirty="0"/>
          </a:p>
          <a:p>
            <a:pPr algn="just"/>
            <a:r>
              <a:rPr lang="en-US" sz="2800" dirty="0"/>
              <a:t>The characteristic equation of the system is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The breakaway point can now be determined as</a:t>
            </a:r>
          </a:p>
        </p:txBody>
      </p:sp>
      <p:graphicFrame>
        <p:nvGraphicFramePr>
          <p:cNvPr id="66564" name="Object 4"/>
          <p:cNvGraphicFramePr>
            <a:graphicFrameLocks noChangeAspect="1"/>
          </p:cNvGraphicFramePr>
          <p:nvPr/>
        </p:nvGraphicFramePr>
        <p:xfrm>
          <a:off x="2590800" y="2819400"/>
          <a:ext cx="4133850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179" name="Equation" r:id="rId3" imgW="2222280" imgH="419040" progId="Equation.3">
                  <p:embed/>
                </p:oleObj>
              </mc:Choice>
              <mc:Fallback>
                <p:oleObj name="Equation" r:id="rId3" imgW="22222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819400"/>
                        <a:ext cx="4133850" cy="779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5" name="Object 5"/>
          <p:cNvGraphicFramePr>
            <a:graphicFrameLocks noChangeAspect="1"/>
          </p:cNvGraphicFramePr>
          <p:nvPr/>
        </p:nvGraphicFramePr>
        <p:xfrm>
          <a:off x="3505200" y="3792537"/>
          <a:ext cx="2195513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180" name="Equation" r:id="rId5" imgW="1180800" imgH="419040" progId="Equation.3">
                  <p:embed/>
                </p:oleObj>
              </mc:Choice>
              <mc:Fallback>
                <p:oleObj name="Equation" r:id="rId5" imgW="11808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792537"/>
                        <a:ext cx="2195513" cy="779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6" name="Object 6"/>
          <p:cNvGraphicFramePr>
            <a:graphicFrameLocks noChangeAspect="1"/>
          </p:cNvGraphicFramePr>
          <p:nvPr/>
        </p:nvGraphicFramePr>
        <p:xfrm>
          <a:off x="3411538" y="4856163"/>
          <a:ext cx="2409825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181" name="Equation" r:id="rId7" imgW="1295280" imgH="215640" progId="Equation.3">
                  <p:embed/>
                </p:oleObj>
              </mc:Choice>
              <mc:Fallback>
                <p:oleObj name="Equation" r:id="rId7" imgW="12952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1538" y="4856163"/>
                        <a:ext cx="2409825" cy="401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7" name="Object 7"/>
          <p:cNvGraphicFramePr>
            <a:graphicFrameLocks noChangeAspect="1"/>
          </p:cNvGraphicFramePr>
          <p:nvPr/>
        </p:nvGraphicFramePr>
        <p:xfrm>
          <a:off x="3140075" y="5854700"/>
          <a:ext cx="295275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182" name="Equation" r:id="rId9" imgW="1587240" imgH="393480" progId="Equation.3">
                  <p:embed/>
                </p:oleObj>
              </mc:Choice>
              <mc:Fallback>
                <p:oleObj name="Equation" r:id="rId9" imgW="1587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0075" y="5854700"/>
                        <a:ext cx="2952750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92DF95-BEB3-C54A-A0DB-14FEC688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1377376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0438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839200" cy="586740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Step-4</a:t>
            </a:r>
            <a:r>
              <a:rPr lang="en-US" sz="2800" dirty="0"/>
              <a:t>: Determine the </a:t>
            </a:r>
            <a:r>
              <a:rPr lang="en-US" sz="2800" i="1" dirty="0">
                <a:solidFill>
                  <a:srgbClr val="00B050"/>
                </a:solidFill>
              </a:rPr>
              <a:t>breakaway point </a:t>
            </a:r>
            <a:r>
              <a:rPr lang="en-US" sz="2800" dirty="0"/>
              <a:t>or </a:t>
            </a:r>
            <a:r>
              <a:rPr lang="en-US" sz="2800" i="1" dirty="0">
                <a:solidFill>
                  <a:srgbClr val="00B050"/>
                </a:solidFill>
              </a:rPr>
              <a:t>break-in point</a:t>
            </a:r>
            <a:r>
              <a:rPr lang="en-US" sz="2800" dirty="0"/>
              <a:t>.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endParaRPr lang="en-US" sz="3000" dirty="0"/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Set </a:t>
            </a:r>
            <a:r>
              <a:rPr lang="en-US" sz="2800" i="1" dirty="0" err="1">
                <a:solidFill>
                  <a:srgbClr val="FF0000"/>
                </a:solidFill>
              </a:rPr>
              <a:t>dK</a:t>
            </a:r>
            <a:r>
              <a:rPr lang="en-US" sz="2800" i="1" dirty="0">
                <a:solidFill>
                  <a:srgbClr val="FF0000"/>
                </a:solidFill>
              </a:rPr>
              <a:t>/</a:t>
            </a:r>
            <a:r>
              <a:rPr lang="en-US" sz="2800" i="1" dirty="0" err="1">
                <a:solidFill>
                  <a:srgbClr val="FF0000"/>
                </a:solidFill>
              </a:rPr>
              <a:t>ds</a:t>
            </a:r>
            <a:r>
              <a:rPr lang="en-US" sz="2800" i="1" dirty="0">
                <a:solidFill>
                  <a:srgbClr val="FF0000"/>
                </a:solidFill>
              </a:rPr>
              <a:t>=0</a:t>
            </a:r>
            <a:r>
              <a:rPr lang="en-US" sz="2800" dirty="0"/>
              <a:t> in order to determine breakaway point.</a:t>
            </a:r>
          </a:p>
        </p:txBody>
      </p:sp>
      <p:graphicFrame>
        <p:nvGraphicFramePr>
          <p:cNvPr id="66567" name="Object 7"/>
          <p:cNvGraphicFramePr>
            <a:graphicFrameLocks noChangeAspect="1"/>
          </p:cNvGraphicFramePr>
          <p:nvPr/>
        </p:nvGraphicFramePr>
        <p:xfrm>
          <a:off x="2895600" y="1524000"/>
          <a:ext cx="295275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290" name="Equation" r:id="rId3" imgW="1587240" imgH="393480" progId="Equation.3">
                  <p:embed/>
                </p:oleObj>
              </mc:Choice>
              <mc:Fallback>
                <p:oleObj name="Equation" r:id="rId3" imgW="1587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524000"/>
                        <a:ext cx="2952750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1" name="Object 7"/>
          <p:cNvGraphicFramePr>
            <a:graphicFrameLocks noChangeAspect="1"/>
          </p:cNvGraphicFramePr>
          <p:nvPr/>
        </p:nvGraphicFramePr>
        <p:xfrm>
          <a:off x="2941638" y="2392363"/>
          <a:ext cx="2835275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291" name="Equation" r:id="rId5" imgW="1523880" imgH="393480" progId="Equation.3">
                  <p:embed/>
                </p:oleObj>
              </mc:Choice>
              <mc:Fallback>
                <p:oleObj name="Equation" r:id="rId5" imgW="1523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1638" y="2392363"/>
                        <a:ext cx="2835275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2" name="Object 7"/>
          <p:cNvGraphicFramePr>
            <a:graphicFrameLocks noChangeAspect="1"/>
          </p:cNvGraphicFramePr>
          <p:nvPr/>
        </p:nvGraphicFramePr>
        <p:xfrm>
          <a:off x="3048000" y="3276600"/>
          <a:ext cx="2220912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292" name="Equation" r:id="rId7" imgW="1193760" imgH="393480" progId="Equation.3">
                  <p:embed/>
                </p:oleObj>
              </mc:Choice>
              <mc:Fallback>
                <p:oleObj name="Equation" r:id="rId7" imgW="1193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276600"/>
                        <a:ext cx="2220912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3" name="Object 9"/>
          <p:cNvGraphicFramePr>
            <a:graphicFrameLocks noChangeAspect="1"/>
          </p:cNvGraphicFramePr>
          <p:nvPr/>
        </p:nvGraphicFramePr>
        <p:xfrm>
          <a:off x="3276600" y="4572000"/>
          <a:ext cx="19843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293" name="Equation" r:id="rId9" imgW="1066680" imgH="203040" progId="Equation.3">
                  <p:embed/>
                </p:oleObj>
              </mc:Choice>
              <mc:Fallback>
                <p:oleObj name="Equation" r:id="rId9" imgW="10666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572000"/>
                        <a:ext cx="198437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4" name="Object 10"/>
          <p:cNvGraphicFramePr>
            <a:graphicFrameLocks noChangeAspect="1"/>
          </p:cNvGraphicFramePr>
          <p:nvPr/>
        </p:nvGraphicFramePr>
        <p:xfrm>
          <a:off x="3429000" y="5108575"/>
          <a:ext cx="1795462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294" name="Equation" r:id="rId11" imgW="965160" imgH="203040" progId="Equation.3">
                  <p:embed/>
                </p:oleObj>
              </mc:Choice>
              <mc:Fallback>
                <p:oleObj name="Equation" r:id="rId11" imgW="9651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5108575"/>
                        <a:ext cx="1795462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5" name="Object 11"/>
          <p:cNvGraphicFramePr>
            <a:graphicFrameLocks noChangeAspect="1"/>
          </p:cNvGraphicFramePr>
          <p:nvPr/>
        </p:nvGraphicFramePr>
        <p:xfrm>
          <a:off x="3494088" y="5791200"/>
          <a:ext cx="1463675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295" name="Equation" r:id="rId13" imgW="787320" imgH="406080" progId="Equation.3">
                  <p:embed/>
                </p:oleObj>
              </mc:Choice>
              <mc:Fallback>
                <p:oleObj name="Equation" r:id="rId13" imgW="78732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4088" y="5791200"/>
                        <a:ext cx="1463675" cy="75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AB4C5C-44FE-DE4B-AB9C-DAF467412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270169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0438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839200" cy="586740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Step-4</a:t>
            </a:r>
            <a:r>
              <a:rPr lang="en-US" sz="2800" dirty="0"/>
              <a:t>: Determine the </a:t>
            </a:r>
            <a:r>
              <a:rPr lang="en-US" sz="2800" i="1" dirty="0">
                <a:solidFill>
                  <a:srgbClr val="00B050"/>
                </a:solidFill>
              </a:rPr>
              <a:t>breakaway point </a:t>
            </a:r>
            <a:r>
              <a:rPr lang="en-US" sz="2800" dirty="0"/>
              <a:t>or </a:t>
            </a:r>
            <a:r>
              <a:rPr lang="en-US" sz="2800" i="1" dirty="0">
                <a:solidFill>
                  <a:srgbClr val="00B050"/>
                </a:solidFill>
              </a:rPr>
              <a:t>break-in point</a:t>
            </a:r>
            <a:r>
              <a:rPr lang="en-US" sz="2800" dirty="0"/>
              <a:t>.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r>
              <a:rPr lang="en-US" sz="2600" dirty="0"/>
              <a:t>Since the breakaway point needs to be on a root locus between 0 and –1, it is clear that </a:t>
            </a:r>
            <a:r>
              <a:rPr lang="en-US" sz="2600" i="1" dirty="0"/>
              <a:t>s=–0.4226 </a:t>
            </a:r>
            <a:r>
              <a:rPr lang="en-US" sz="2600" dirty="0"/>
              <a:t>corresponds to the actual breakaway point. </a:t>
            </a:r>
          </a:p>
          <a:p>
            <a:pPr algn="just"/>
            <a:endParaRPr lang="en-US" sz="1000" dirty="0"/>
          </a:p>
          <a:p>
            <a:pPr algn="just"/>
            <a:r>
              <a:rPr lang="en-US" sz="2600" dirty="0"/>
              <a:t>Point s=–1.5774 is not on the root locus. Hence, this point is not an actual breakaway or break-in point. </a:t>
            </a:r>
          </a:p>
          <a:p>
            <a:pPr algn="just"/>
            <a:endParaRPr lang="en-US" sz="1000" dirty="0"/>
          </a:p>
        </p:txBody>
      </p:sp>
      <p:graphicFrame>
        <p:nvGraphicFramePr>
          <p:cNvPr id="67595" name="Object 11"/>
          <p:cNvGraphicFramePr>
            <a:graphicFrameLocks noChangeAspect="1"/>
          </p:cNvGraphicFramePr>
          <p:nvPr/>
        </p:nvGraphicFramePr>
        <p:xfrm>
          <a:off x="3657600" y="1524000"/>
          <a:ext cx="1463675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6" name="Equation" r:id="rId3" imgW="787320" imgH="406080" progId="Equation.3">
                  <p:embed/>
                </p:oleObj>
              </mc:Choice>
              <mc:Fallback>
                <p:oleObj name="Equation" r:id="rId3" imgW="78732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1524000"/>
                        <a:ext cx="1463675" cy="75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9130795"/>
              </p:ext>
            </p:extLst>
          </p:nvPr>
        </p:nvGraphicFramePr>
        <p:xfrm>
          <a:off x="6353175" y="1524000"/>
          <a:ext cx="2455606" cy="633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7" name="Equation" r:id="rId5" imgW="1625600" imgH="419100" progId="Equation.3">
                  <p:embed/>
                </p:oleObj>
              </mc:Choice>
              <mc:Fallback>
                <p:oleObj name="Equation" r:id="rId5" imgW="16256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3175" y="1524000"/>
                        <a:ext cx="2455606" cy="633248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6DF35-366C-6B46-BBF3-A4BD6096A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2946062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22114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512" y="1124744"/>
            <a:ext cx="9108504" cy="5616624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Location of closed loop Pole for different values of K (remember K&gt;0). </a:t>
            </a:r>
          </a:p>
          <a:p>
            <a:pPr algn="just"/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7142609"/>
              </p:ext>
            </p:extLst>
          </p:nvPr>
        </p:nvGraphicFramePr>
        <p:xfrm>
          <a:off x="3707904" y="1916832"/>
          <a:ext cx="224790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586" name="Equation" r:id="rId3" imgW="1041120" imgH="419040" progId="Equation.3">
                  <p:embed/>
                </p:oleObj>
              </mc:Choice>
              <mc:Fallback>
                <p:oleObj name="Equation" r:id="rId3" imgW="10411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1916832"/>
                        <a:ext cx="2247900" cy="9048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227859"/>
              </p:ext>
            </p:extLst>
          </p:nvPr>
        </p:nvGraphicFramePr>
        <p:xfrm>
          <a:off x="539552" y="2780928"/>
          <a:ext cx="1944216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Pole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33CC"/>
                          </a:solidFill>
                        </a:rPr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33CC"/>
                          </a:solidFill>
                        </a:rPr>
                        <a:t>-1.5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568424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568424"/>
                          </a:solidFill>
                        </a:rPr>
                        <a:t>-2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C00000"/>
                          </a:solidFill>
                        </a:rPr>
                        <a:t>-3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F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F0"/>
                          </a:solidFill>
                        </a:rPr>
                        <a:t>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-6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7030A0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7030A0"/>
                          </a:solidFill>
                        </a:rPr>
                        <a:t>-11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996600"/>
                          </a:solidFill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996600"/>
                          </a:solidFill>
                        </a:rPr>
                        <a:t>-16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8440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4" t="12668" r="8543" b="4000"/>
          <a:stretch/>
        </p:blipFill>
        <p:spPr bwMode="auto">
          <a:xfrm>
            <a:off x="2987824" y="2895864"/>
            <a:ext cx="5404885" cy="3845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D52F89-C532-A843-BCA1-E32744AC9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3636477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3576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915400" cy="563880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Step-4</a:t>
            </a:r>
            <a:r>
              <a:rPr lang="en-US" sz="2800" dirty="0"/>
              <a:t>: Determine the </a:t>
            </a:r>
            <a:r>
              <a:rPr lang="en-US" sz="2800" i="1" dirty="0">
                <a:solidFill>
                  <a:srgbClr val="00B050"/>
                </a:solidFill>
              </a:rPr>
              <a:t>breakaway point</a:t>
            </a:r>
            <a:r>
              <a:rPr lang="en-US" sz="2800" dirty="0"/>
              <a:t>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3" t="13379" r="8711" b="5023"/>
          <a:stretch/>
        </p:blipFill>
        <p:spPr bwMode="auto">
          <a:xfrm>
            <a:off x="2563490" y="1676400"/>
            <a:ext cx="6428110" cy="468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6310542" y="3783496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250906" y="3988904"/>
          <a:ext cx="304800" cy="22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66" name="Equation" r:id="rId4" imgW="152280" imgH="139680" progId="Equation.3">
                  <p:embed/>
                </p:oleObj>
              </mc:Choice>
              <mc:Fallback>
                <p:oleObj name="Equation" r:id="rId4" imgW="15228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0906" y="3988904"/>
                        <a:ext cx="304800" cy="222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17"/>
          <p:cNvGrpSpPr/>
          <p:nvPr/>
        </p:nvGrpSpPr>
        <p:grpSpPr>
          <a:xfrm>
            <a:off x="6385868" y="2093844"/>
            <a:ext cx="1564630" cy="1876485"/>
            <a:chOff x="5422578" y="2398644"/>
            <a:chExt cx="1564630" cy="1876485"/>
          </a:xfrm>
        </p:grpSpPr>
        <p:cxnSp>
          <p:nvCxnSpPr>
            <p:cNvPr id="12" name="Straight Connector 11"/>
            <p:cNvCxnSpPr/>
            <p:nvPr/>
          </p:nvCxnSpPr>
          <p:spPr>
            <a:xfrm rot="5400000" flipH="1" flipV="1">
              <a:off x="5314904" y="2506318"/>
              <a:ext cx="1779978" cy="156463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c 13"/>
            <p:cNvSpPr/>
            <p:nvPr/>
          </p:nvSpPr>
          <p:spPr>
            <a:xfrm rot="896943">
              <a:off x="5486558" y="3817929"/>
              <a:ext cx="381000" cy="457200"/>
            </a:xfrm>
            <a:prstGeom prst="arc">
              <a:avLst>
                <a:gd name="adj1" fmla="val 16200000"/>
                <a:gd name="adj2" fmla="val 1229842"/>
              </a:avLst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63494" name="Object 6"/>
            <p:cNvGraphicFramePr>
              <a:graphicFrameLocks noChangeAspect="1"/>
            </p:cNvGraphicFramePr>
            <p:nvPr/>
          </p:nvGraphicFramePr>
          <p:xfrm>
            <a:off x="5864088" y="3762934"/>
            <a:ext cx="431800" cy="240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267" name="Equation" r:id="rId6" imgW="253800" imgH="177480" progId="Equation.3">
                    <p:embed/>
                  </p:oleObj>
                </mc:Choice>
                <mc:Fallback>
                  <p:oleObj name="Equation" r:id="rId6" imgW="25380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64088" y="3762934"/>
                          <a:ext cx="431800" cy="2401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18"/>
          <p:cNvGrpSpPr/>
          <p:nvPr/>
        </p:nvGrpSpPr>
        <p:grpSpPr>
          <a:xfrm>
            <a:off x="6417342" y="3820866"/>
            <a:ext cx="1779978" cy="1629089"/>
            <a:chOff x="5454052" y="4125666"/>
            <a:chExt cx="1779978" cy="1629089"/>
          </a:xfrm>
        </p:grpSpPr>
        <p:cxnSp>
          <p:nvCxnSpPr>
            <p:cNvPr id="13" name="Straight Connector 12"/>
            <p:cNvCxnSpPr/>
            <p:nvPr/>
          </p:nvCxnSpPr>
          <p:spPr>
            <a:xfrm rot="10800000" flipH="1" flipV="1">
              <a:off x="5454052" y="4190125"/>
              <a:ext cx="1779978" cy="156463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Arc 14"/>
            <p:cNvSpPr/>
            <p:nvPr/>
          </p:nvSpPr>
          <p:spPr>
            <a:xfrm rot="3122072">
              <a:off x="5517117" y="4087566"/>
              <a:ext cx="381000" cy="457200"/>
            </a:xfrm>
            <a:prstGeom prst="arc">
              <a:avLst>
                <a:gd name="adj1" fmla="val 16200000"/>
                <a:gd name="adj2" fmla="val 1229842"/>
              </a:avLst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63495" name="Object 7"/>
            <p:cNvGraphicFramePr>
              <a:graphicFrameLocks noChangeAspect="1"/>
            </p:cNvGraphicFramePr>
            <p:nvPr/>
          </p:nvGraphicFramePr>
          <p:xfrm>
            <a:off x="5820259" y="4340088"/>
            <a:ext cx="625475" cy="241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268" name="Equation" r:id="rId8" imgW="368280" imgH="177480" progId="Equation.3">
                    <p:embed/>
                  </p:oleObj>
                </mc:Choice>
                <mc:Fallback>
                  <p:oleObj name="Equation" r:id="rId8" imgW="368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20259" y="4340088"/>
                          <a:ext cx="625475" cy="241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23"/>
          <p:cNvGrpSpPr/>
          <p:nvPr/>
        </p:nvGrpSpPr>
        <p:grpSpPr>
          <a:xfrm>
            <a:off x="3630290" y="3429000"/>
            <a:ext cx="2749550" cy="779442"/>
            <a:chOff x="2667000" y="3733800"/>
            <a:chExt cx="2749550" cy="779442"/>
          </a:xfrm>
        </p:grpSpPr>
        <p:cxnSp>
          <p:nvCxnSpPr>
            <p:cNvPr id="21" name="Straight Connector 20"/>
            <p:cNvCxnSpPr/>
            <p:nvPr/>
          </p:nvCxnSpPr>
          <p:spPr>
            <a:xfrm rot="5400000" flipH="1">
              <a:off x="4018285" y="2813211"/>
              <a:ext cx="0" cy="270257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2" name="Object 6"/>
            <p:cNvGraphicFramePr>
              <a:graphicFrameLocks noChangeAspect="1"/>
            </p:cNvGraphicFramePr>
            <p:nvPr/>
          </p:nvGraphicFramePr>
          <p:xfrm>
            <a:off x="4876800" y="3733800"/>
            <a:ext cx="539750" cy="239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269" name="Equation" r:id="rId10" imgW="317160" imgH="177480" progId="Equation.3">
                    <p:embed/>
                  </p:oleObj>
                </mc:Choice>
                <mc:Fallback>
                  <p:oleObj name="Equation" r:id="rId10" imgW="3171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76800" y="3733800"/>
                          <a:ext cx="539750" cy="2397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Arc 22"/>
            <p:cNvSpPr/>
            <p:nvPr/>
          </p:nvSpPr>
          <p:spPr>
            <a:xfrm rot="17473544">
              <a:off x="4908579" y="4044666"/>
              <a:ext cx="515897" cy="421255"/>
            </a:xfrm>
            <a:prstGeom prst="arc">
              <a:avLst>
                <a:gd name="adj1" fmla="val 16200000"/>
                <a:gd name="adj2" fmla="val 2327106"/>
              </a:avLst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69640" name="Object 11"/>
          <p:cNvGraphicFramePr>
            <a:graphicFrameLocks noChangeAspect="1"/>
          </p:cNvGraphicFramePr>
          <p:nvPr/>
        </p:nvGraphicFramePr>
        <p:xfrm>
          <a:off x="380999" y="3276600"/>
          <a:ext cx="1661379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70" name="Equation" r:id="rId12" imgW="774360" imgH="177480" progId="Equation.3">
                  <p:embed/>
                </p:oleObj>
              </mc:Choice>
              <mc:Fallback>
                <p:oleObj name="Equation" r:id="rId12" imgW="7743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999" y="3276600"/>
                        <a:ext cx="1661379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Oval 23"/>
          <p:cNvSpPr/>
          <p:nvPr/>
        </p:nvSpPr>
        <p:spPr>
          <a:xfrm>
            <a:off x="6795655" y="3796145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6FA1CAE-8871-4D4A-9FCB-017DA0D85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149174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3576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915400" cy="563880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Step-4</a:t>
            </a:r>
            <a:r>
              <a:rPr lang="en-US" sz="2800" dirty="0"/>
              <a:t>: Determine the </a:t>
            </a:r>
            <a:r>
              <a:rPr lang="en-US" sz="2800" i="1" dirty="0">
                <a:solidFill>
                  <a:srgbClr val="00B050"/>
                </a:solidFill>
              </a:rPr>
              <a:t>breakaway point</a:t>
            </a:r>
            <a:r>
              <a:rPr lang="en-US" sz="2800" dirty="0"/>
              <a:t>.</a:t>
            </a:r>
          </a:p>
        </p:txBody>
      </p:sp>
      <p:graphicFrame>
        <p:nvGraphicFramePr>
          <p:cNvPr id="69640" name="Object 11"/>
          <p:cNvGraphicFramePr>
            <a:graphicFrameLocks noChangeAspect="1"/>
          </p:cNvGraphicFramePr>
          <p:nvPr/>
        </p:nvGraphicFramePr>
        <p:xfrm>
          <a:off x="380999" y="3276600"/>
          <a:ext cx="1661379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02" name="Equation" r:id="rId3" imgW="774360" imgH="177480" progId="Equation.3">
                  <p:embed/>
                </p:oleObj>
              </mc:Choice>
              <mc:Fallback>
                <p:oleObj name="Equation" r:id="rId3" imgW="7743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999" y="3276600"/>
                        <a:ext cx="1661379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2590800" y="1447800"/>
            <a:ext cx="6324599" cy="5105400"/>
            <a:chOff x="2590800" y="1447800"/>
            <a:chExt cx="6324599" cy="5105400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33" t="13379" r="8711" b="5023"/>
            <a:stretch/>
          </p:blipFill>
          <p:spPr bwMode="auto">
            <a:xfrm>
              <a:off x="2590800" y="1447800"/>
              <a:ext cx="6324599" cy="5105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Oval 23"/>
            <p:cNvSpPr/>
            <p:nvPr/>
          </p:nvSpPr>
          <p:spPr>
            <a:xfrm>
              <a:off x="6754090" y="3747655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571163-59E1-DF4A-82D5-7674F6E6C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6449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0438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839200" cy="586740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Step-5</a:t>
            </a:r>
            <a:r>
              <a:rPr lang="en-US" sz="2800" dirty="0"/>
              <a:t>: Determine the points where root loci cross the imaginary axis.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3" t="13379" r="8711" b="5023"/>
          <a:stretch/>
        </p:blipFill>
        <p:spPr bwMode="auto">
          <a:xfrm>
            <a:off x="1496690" y="2024252"/>
            <a:ext cx="6428110" cy="468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val 9"/>
          <p:cNvSpPr/>
          <p:nvPr/>
        </p:nvSpPr>
        <p:spPr>
          <a:xfrm>
            <a:off x="5243742" y="4131348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184106" y="4336756"/>
          <a:ext cx="304800" cy="22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66" name="Equation" r:id="rId4" imgW="152280" imgH="139680" progId="Equation.3">
                  <p:embed/>
                </p:oleObj>
              </mc:Choice>
              <mc:Fallback>
                <p:oleObj name="Equation" r:id="rId4" imgW="15228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4106" y="4336756"/>
                        <a:ext cx="304800" cy="222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17"/>
          <p:cNvGrpSpPr/>
          <p:nvPr/>
        </p:nvGrpSpPr>
        <p:grpSpPr>
          <a:xfrm>
            <a:off x="5319068" y="2441696"/>
            <a:ext cx="1564630" cy="1876485"/>
            <a:chOff x="5422578" y="2398644"/>
            <a:chExt cx="1564630" cy="1876485"/>
          </a:xfrm>
        </p:grpSpPr>
        <p:cxnSp>
          <p:nvCxnSpPr>
            <p:cNvPr id="13" name="Straight Connector 12"/>
            <p:cNvCxnSpPr/>
            <p:nvPr/>
          </p:nvCxnSpPr>
          <p:spPr>
            <a:xfrm rot="5400000" flipH="1" flipV="1">
              <a:off x="5314904" y="2506318"/>
              <a:ext cx="1779978" cy="156463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c 13"/>
            <p:cNvSpPr/>
            <p:nvPr/>
          </p:nvSpPr>
          <p:spPr>
            <a:xfrm rot="896943">
              <a:off x="5486558" y="3817929"/>
              <a:ext cx="381000" cy="457200"/>
            </a:xfrm>
            <a:prstGeom prst="arc">
              <a:avLst>
                <a:gd name="adj1" fmla="val 16200000"/>
                <a:gd name="adj2" fmla="val 1229842"/>
              </a:avLst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5" name="Object 6"/>
            <p:cNvGraphicFramePr>
              <a:graphicFrameLocks noChangeAspect="1"/>
            </p:cNvGraphicFramePr>
            <p:nvPr/>
          </p:nvGraphicFramePr>
          <p:xfrm>
            <a:off x="5864088" y="3762934"/>
            <a:ext cx="431800" cy="240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7267" name="Equation" r:id="rId6" imgW="253800" imgH="177480" progId="Equation.3">
                    <p:embed/>
                  </p:oleObj>
                </mc:Choice>
                <mc:Fallback>
                  <p:oleObj name="Equation" r:id="rId6" imgW="25380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64088" y="3762934"/>
                          <a:ext cx="431800" cy="2401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" name="Group 18"/>
          <p:cNvGrpSpPr/>
          <p:nvPr/>
        </p:nvGrpSpPr>
        <p:grpSpPr>
          <a:xfrm>
            <a:off x="5350542" y="4168718"/>
            <a:ext cx="1779978" cy="1629089"/>
            <a:chOff x="5454052" y="4125666"/>
            <a:chExt cx="1779978" cy="1629089"/>
          </a:xfrm>
        </p:grpSpPr>
        <p:cxnSp>
          <p:nvCxnSpPr>
            <p:cNvPr id="17" name="Straight Connector 16"/>
            <p:cNvCxnSpPr/>
            <p:nvPr/>
          </p:nvCxnSpPr>
          <p:spPr>
            <a:xfrm rot="10800000" flipH="1" flipV="1">
              <a:off x="5454052" y="4190125"/>
              <a:ext cx="1779978" cy="156463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17"/>
            <p:cNvSpPr/>
            <p:nvPr/>
          </p:nvSpPr>
          <p:spPr>
            <a:xfrm rot="3122072">
              <a:off x="5517117" y="4087566"/>
              <a:ext cx="381000" cy="457200"/>
            </a:xfrm>
            <a:prstGeom prst="arc">
              <a:avLst>
                <a:gd name="adj1" fmla="val 16200000"/>
                <a:gd name="adj2" fmla="val 1229842"/>
              </a:avLst>
            </a:prstGeom>
            <a:ln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9" name="Object 7"/>
            <p:cNvGraphicFramePr>
              <a:graphicFrameLocks noChangeAspect="1"/>
            </p:cNvGraphicFramePr>
            <p:nvPr/>
          </p:nvGraphicFramePr>
          <p:xfrm>
            <a:off x="5820259" y="4340088"/>
            <a:ext cx="625475" cy="241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7268" name="Equation" r:id="rId8" imgW="368280" imgH="177480" progId="Equation.3">
                    <p:embed/>
                  </p:oleObj>
                </mc:Choice>
                <mc:Fallback>
                  <p:oleObj name="Equation" r:id="rId8" imgW="368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20259" y="4340088"/>
                          <a:ext cx="625475" cy="241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0" name="Group 23"/>
          <p:cNvGrpSpPr/>
          <p:nvPr/>
        </p:nvGrpSpPr>
        <p:grpSpPr>
          <a:xfrm>
            <a:off x="2563490" y="3776852"/>
            <a:ext cx="2749550" cy="779442"/>
            <a:chOff x="2667000" y="3733800"/>
            <a:chExt cx="2749550" cy="779442"/>
          </a:xfrm>
        </p:grpSpPr>
        <p:cxnSp>
          <p:nvCxnSpPr>
            <p:cNvPr id="21" name="Straight Connector 20"/>
            <p:cNvCxnSpPr/>
            <p:nvPr/>
          </p:nvCxnSpPr>
          <p:spPr>
            <a:xfrm rot="5400000" flipH="1">
              <a:off x="4018285" y="2813211"/>
              <a:ext cx="0" cy="270257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2" name="Object 6"/>
            <p:cNvGraphicFramePr>
              <a:graphicFrameLocks noChangeAspect="1"/>
            </p:cNvGraphicFramePr>
            <p:nvPr/>
          </p:nvGraphicFramePr>
          <p:xfrm>
            <a:off x="4876800" y="3733800"/>
            <a:ext cx="539750" cy="239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7269" name="Equation" r:id="rId10" imgW="317160" imgH="177480" progId="Equation.3">
                    <p:embed/>
                  </p:oleObj>
                </mc:Choice>
                <mc:Fallback>
                  <p:oleObj name="Equation" r:id="rId10" imgW="3171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76800" y="3733800"/>
                          <a:ext cx="539750" cy="2397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Arc 22"/>
            <p:cNvSpPr/>
            <p:nvPr/>
          </p:nvSpPr>
          <p:spPr>
            <a:xfrm rot="17473544">
              <a:off x="4908579" y="4044666"/>
              <a:ext cx="515897" cy="421255"/>
            </a:xfrm>
            <a:prstGeom prst="arc">
              <a:avLst>
                <a:gd name="adj1" fmla="val 16200000"/>
                <a:gd name="adj2" fmla="val 2327106"/>
              </a:avLst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Oval 23"/>
          <p:cNvSpPr/>
          <p:nvPr/>
        </p:nvSpPr>
        <p:spPr>
          <a:xfrm>
            <a:off x="5728855" y="4143997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34DA20-6883-4046-9515-933E27579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1702952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0438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839200" cy="586740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Step-5</a:t>
            </a:r>
            <a:r>
              <a:rPr lang="en-US" sz="2800" dirty="0"/>
              <a:t>: Determine the points where root loci cross the imaginary axis.</a:t>
            </a:r>
          </a:p>
          <a:p>
            <a:pPr algn="just"/>
            <a:endParaRPr lang="en-US" sz="1000" dirty="0"/>
          </a:p>
          <a:p>
            <a:pPr lvl="1" algn="just"/>
            <a:endParaRPr lang="en-US" sz="24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6200" y="1905000"/>
            <a:ext cx="89154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34950" indent="-234950" algn="just">
              <a:buFont typeface="Arial" pitchFamily="34" charset="0"/>
              <a:buChar char="•"/>
            </a:pPr>
            <a:r>
              <a:rPr lang="en-US" sz="2600" dirty="0"/>
              <a:t>Let </a:t>
            </a:r>
            <a:r>
              <a:rPr lang="en-US" sz="2600" dirty="0">
                <a:solidFill>
                  <a:srgbClr val="FF0000"/>
                </a:solidFill>
              </a:rPr>
              <a:t>s=j</a:t>
            </a:r>
            <a:r>
              <a:rPr lang="el-GR" sz="2600" dirty="0">
                <a:solidFill>
                  <a:srgbClr val="FF0000"/>
                </a:solidFill>
              </a:rPr>
              <a:t>ω</a:t>
            </a:r>
            <a:r>
              <a:rPr lang="en-US" sz="2600" dirty="0"/>
              <a:t> in the characteristic equation, equate both the real part and the imaginary part to zero, and then solve for </a:t>
            </a:r>
            <a:r>
              <a:rPr lang="el-GR" sz="2600" dirty="0">
                <a:solidFill>
                  <a:srgbClr val="FF0000"/>
                </a:solidFill>
              </a:rPr>
              <a:t>ω</a:t>
            </a:r>
            <a:r>
              <a:rPr lang="en-US" sz="2600" dirty="0"/>
              <a:t> and </a:t>
            </a:r>
            <a:r>
              <a:rPr lang="en-US" sz="2600" dirty="0">
                <a:solidFill>
                  <a:srgbClr val="FF0000"/>
                </a:solidFill>
              </a:rPr>
              <a:t>K</a:t>
            </a:r>
            <a:r>
              <a:rPr lang="en-US" sz="2800" dirty="0"/>
              <a:t>.</a:t>
            </a:r>
          </a:p>
          <a:p>
            <a:pPr marL="234950" indent="-234950" algn="just">
              <a:buFont typeface="Arial" pitchFamily="34" charset="0"/>
              <a:buChar char="•"/>
            </a:pPr>
            <a:endParaRPr lang="en-US" dirty="0"/>
          </a:p>
          <a:p>
            <a:pPr marL="234950" indent="-234950" algn="just">
              <a:buFont typeface="Arial" pitchFamily="34" charset="0"/>
              <a:buChar char="•"/>
            </a:pPr>
            <a:r>
              <a:rPr lang="en-US" sz="2800" dirty="0"/>
              <a:t>For present system the characteristic equation is </a:t>
            </a:r>
          </a:p>
          <a:p>
            <a:pPr marL="234950" indent="-234950" algn="just"/>
            <a:endParaRPr lang="en-US" sz="2800" dirty="0"/>
          </a:p>
        </p:txBody>
      </p:sp>
      <p:graphicFrame>
        <p:nvGraphicFramePr>
          <p:cNvPr id="79874" name="Object 11"/>
          <p:cNvGraphicFramePr>
            <a:graphicFrameLocks noChangeAspect="1"/>
          </p:cNvGraphicFramePr>
          <p:nvPr/>
        </p:nvGraphicFramePr>
        <p:xfrm>
          <a:off x="2895600" y="4060825"/>
          <a:ext cx="2752725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339" name="Equation" r:id="rId3" imgW="1282680" imgH="203040" progId="Equation.3">
                  <p:embed/>
                </p:oleObj>
              </mc:Choice>
              <mc:Fallback>
                <p:oleObj name="Equation" r:id="rId3" imgW="1282680" imgH="2030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060825"/>
                        <a:ext cx="2752725" cy="434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5" name="Object 11"/>
          <p:cNvGraphicFramePr>
            <a:graphicFrameLocks noChangeAspect="1"/>
          </p:cNvGraphicFramePr>
          <p:nvPr/>
        </p:nvGraphicFramePr>
        <p:xfrm>
          <a:off x="2359025" y="4845050"/>
          <a:ext cx="3979863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340" name="Equation" r:id="rId5" imgW="1854000" imgH="228600" progId="Equation.3">
                  <p:embed/>
                </p:oleObj>
              </mc:Choice>
              <mc:Fallback>
                <p:oleObj name="Equation" r:id="rId5" imgW="185400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9025" y="4845050"/>
                        <a:ext cx="3979863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6" name="Object 4"/>
          <p:cNvGraphicFramePr>
            <a:graphicFrameLocks noChangeAspect="1"/>
          </p:cNvGraphicFramePr>
          <p:nvPr/>
        </p:nvGraphicFramePr>
        <p:xfrm>
          <a:off x="2514600" y="5683250"/>
          <a:ext cx="359727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341" name="Equation" r:id="rId7" imgW="1676160" imgH="228600" progId="Equation.3">
                  <p:embed/>
                </p:oleObj>
              </mc:Choice>
              <mc:Fallback>
                <p:oleObj name="Equation" r:id="rId7" imgW="167616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5683250"/>
                        <a:ext cx="3597275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1F469A-B7F6-E04D-95D0-236DE951C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138371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0438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839200" cy="5867400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rgbClr val="FF0000"/>
                </a:solidFill>
              </a:rPr>
              <a:t>Step-5</a:t>
            </a:r>
            <a:r>
              <a:rPr lang="en-US" sz="2800" dirty="0"/>
              <a:t>: Determine the points where root loci cross the imaginary axis.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Equating both real and imaginary parts of this equation to zero 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Which yields</a:t>
            </a:r>
          </a:p>
          <a:p>
            <a:pPr algn="just"/>
            <a:endParaRPr lang="en-US" sz="1000" dirty="0"/>
          </a:p>
          <a:p>
            <a:pPr lvl="1" algn="just"/>
            <a:endParaRPr lang="en-US" sz="2400" dirty="0"/>
          </a:p>
        </p:txBody>
      </p:sp>
      <p:graphicFrame>
        <p:nvGraphicFramePr>
          <p:cNvPr id="79876" name="Object 4"/>
          <p:cNvGraphicFramePr>
            <a:graphicFrameLocks noChangeAspect="1"/>
          </p:cNvGraphicFramePr>
          <p:nvPr/>
        </p:nvGraphicFramePr>
        <p:xfrm>
          <a:off x="2590800" y="1752600"/>
          <a:ext cx="359727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365" name="Equation" r:id="rId3" imgW="1676160" imgH="228600" progId="Equation.3">
                  <p:embed/>
                </p:oleObj>
              </mc:Choice>
              <mc:Fallback>
                <p:oleObj name="Equation" r:id="rId3" imgW="167616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752600"/>
                        <a:ext cx="3597275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1" name="Object 4"/>
          <p:cNvGraphicFramePr>
            <a:graphicFrameLocks noChangeAspect="1"/>
          </p:cNvGraphicFramePr>
          <p:nvPr/>
        </p:nvGraphicFramePr>
        <p:xfrm>
          <a:off x="3733800" y="3886200"/>
          <a:ext cx="1881188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366" name="Equation" r:id="rId5" imgW="876240" imgH="228600" progId="Equation.3">
                  <p:embed/>
                </p:oleObj>
              </mc:Choice>
              <mc:Fallback>
                <p:oleObj name="Equation" r:id="rId5" imgW="87624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886200"/>
                        <a:ext cx="1881188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2" name="Object 4"/>
          <p:cNvGraphicFramePr>
            <a:graphicFrameLocks noChangeAspect="1"/>
          </p:cNvGraphicFramePr>
          <p:nvPr/>
        </p:nvGraphicFramePr>
        <p:xfrm>
          <a:off x="3810000" y="3124200"/>
          <a:ext cx="1852612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367" name="Equation" r:id="rId7" imgW="863280" imgH="228600" progId="Equation.3">
                  <p:embed/>
                </p:oleObj>
              </mc:Choice>
              <mc:Fallback>
                <p:oleObj name="Equation" r:id="rId7" imgW="86328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124200"/>
                        <a:ext cx="1852612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0903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143000" y="5029200"/>
            <a:ext cx="7100888" cy="579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D879C4-EA0C-9449-B8DB-4C82D965D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138371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371600" y="74361"/>
            <a:ext cx="6241476" cy="6783639"/>
            <a:chOff x="1371600" y="74361"/>
            <a:chExt cx="6241476" cy="6783639"/>
          </a:xfrm>
        </p:grpSpPr>
        <p:pic>
          <p:nvPicPr>
            <p:cNvPr id="81923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71600" y="74361"/>
              <a:ext cx="6241476" cy="6783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9" name="Group 18"/>
            <p:cNvGrpSpPr/>
            <p:nvPr/>
          </p:nvGrpSpPr>
          <p:grpSpPr>
            <a:xfrm>
              <a:off x="1828800" y="505690"/>
              <a:ext cx="5631870" cy="6165275"/>
              <a:chOff x="1828800" y="505690"/>
              <a:chExt cx="5631870" cy="6165275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1828800" y="2147455"/>
                <a:ext cx="2514600" cy="12884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094020" y="505690"/>
                <a:ext cx="914400" cy="2133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4142510" y="4537365"/>
                <a:ext cx="914400" cy="2133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784270" y="2514600"/>
                <a:ext cx="1676400" cy="6858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876800" y="1752600"/>
                <a:ext cx="228600" cy="6858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876800" y="4516580"/>
                <a:ext cx="228600" cy="6858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541820" y="2635135"/>
                <a:ext cx="182880" cy="7315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181600" y="2438400"/>
                <a:ext cx="182880" cy="2743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5153890" y="4207630"/>
                <a:ext cx="182880" cy="2743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514110" y="3521825"/>
                <a:ext cx="182880" cy="7315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417125" y="2815245"/>
                <a:ext cx="182880" cy="2743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437910" y="3764280"/>
                <a:ext cx="182880" cy="2743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161AE2-87AC-6B43-8C77-193FA951C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0" t="5311" r="7496"/>
          <a:stretch/>
        </p:blipFill>
        <p:spPr bwMode="auto">
          <a:xfrm>
            <a:off x="789038" y="76200"/>
            <a:ext cx="7516762" cy="6677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CBD5E7E-E839-284A-BF44-1E98455F6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24143430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Determine the Breakaway and </a:t>
            </a:r>
            <a:r>
              <a:rPr lang="en-US" dirty="0" err="1"/>
              <a:t>breakin</a:t>
            </a:r>
            <a:r>
              <a:rPr lang="en-US" dirty="0"/>
              <a:t> points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50"/>
          <a:stretch>
            <a:fillRect/>
          </a:stretch>
        </p:blipFill>
        <p:spPr bwMode="auto">
          <a:xfrm>
            <a:off x="2286000" y="2590800"/>
            <a:ext cx="3581401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51365-344D-E94A-A291-8A20BC7BE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20668431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780696"/>
          </a:xfrm>
        </p:spPr>
        <p:txBody>
          <a:bodyPr>
            <a:normAutofit/>
          </a:bodyPr>
          <a:lstStyle/>
          <a:p>
            <a:r>
              <a:rPr lang="en-US" sz="2400" dirty="0"/>
              <a:t>Solution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90600"/>
            <a:ext cx="52539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52400" y="2821415"/>
            <a:ext cx="8928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Differentiating </a:t>
            </a:r>
            <a:r>
              <a:rPr lang="en-US" b="1" i="1" dirty="0"/>
              <a:t>K</a:t>
            </a:r>
            <a:r>
              <a:rPr lang="en-US" dirty="0"/>
              <a:t> with respect to </a:t>
            </a:r>
            <a:r>
              <a:rPr lang="en-US" b="1" dirty="0"/>
              <a:t>s</a:t>
            </a:r>
            <a:r>
              <a:rPr lang="en-US" dirty="0"/>
              <a:t> and setting the derivative equal to zero yields;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4748654"/>
            <a:ext cx="3358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Hence, solving for s, we find the </a:t>
            </a:r>
          </a:p>
          <a:p>
            <a:r>
              <a:rPr lang="en-US" dirty="0"/>
              <a:t>break-away and break-in points  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77989" y="4918526"/>
            <a:ext cx="2077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s = -1.45 and 3.82</a:t>
            </a:r>
            <a:endParaRPr lang="en-US" dirty="0"/>
          </a:p>
        </p:txBody>
      </p:sp>
      <p:graphicFrame>
        <p:nvGraphicFramePr>
          <p:cNvPr id="7475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5975713"/>
              </p:ext>
            </p:extLst>
          </p:nvPr>
        </p:nvGraphicFramePr>
        <p:xfrm>
          <a:off x="1828800" y="1963738"/>
          <a:ext cx="2362200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58" name="Equation" r:id="rId4" imgW="1269720" imgH="419040" progId="Equation.3">
                  <p:embed/>
                </p:oleObj>
              </mc:Choice>
              <mc:Fallback>
                <p:oleObj name="Equation" r:id="rId4" imgW="12697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963738"/>
                        <a:ext cx="2362200" cy="779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9127988"/>
              </p:ext>
            </p:extLst>
          </p:nvPr>
        </p:nvGraphicFramePr>
        <p:xfrm>
          <a:off x="4531962" y="1916113"/>
          <a:ext cx="2290763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59" name="Equation" r:id="rId6" imgW="1231560" imgH="444240" progId="Equation.3">
                  <p:embed/>
                </p:oleObj>
              </mc:Choice>
              <mc:Fallback>
                <p:oleObj name="Equation" r:id="rId6" imgW="12315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1962" y="1916113"/>
                        <a:ext cx="2290763" cy="827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1145730"/>
              </p:ext>
            </p:extLst>
          </p:nvPr>
        </p:nvGraphicFramePr>
        <p:xfrm>
          <a:off x="1274762" y="3329909"/>
          <a:ext cx="6305550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60" name="Equation" r:id="rId8" imgW="3390840" imgH="444240" progId="Equation.3">
                  <p:embed/>
                </p:oleObj>
              </mc:Choice>
              <mc:Fallback>
                <p:oleObj name="Equation" r:id="rId8" imgW="33908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4762" y="3329909"/>
                        <a:ext cx="6305550" cy="827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3838784"/>
              </p:ext>
            </p:extLst>
          </p:nvPr>
        </p:nvGraphicFramePr>
        <p:xfrm>
          <a:off x="3276600" y="4263897"/>
          <a:ext cx="2149475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61" name="Equation" r:id="rId10" imgW="1155600" imgH="203040" progId="Equation.3">
                  <p:embed/>
                </p:oleObj>
              </mc:Choice>
              <mc:Fallback>
                <p:oleObj name="Equation" r:id="rId10" imgW="11556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263897"/>
                        <a:ext cx="2149475" cy="379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0323796"/>
              </p:ext>
            </p:extLst>
          </p:nvPr>
        </p:nvGraphicFramePr>
        <p:xfrm>
          <a:off x="184756" y="5526710"/>
          <a:ext cx="7572374" cy="674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62" name="Equation" r:id="rId12" imgW="4851360" imgH="431640" progId="Equation.3">
                  <p:embed/>
                </p:oleObj>
              </mc:Choice>
              <mc:Fallback>
                <p:oleObj name="Equation" r:id="rId12" imgW="48513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756" y="5526710"/>
                        <a:ext cx="7572374" cy="6745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4DD900-EF59-C447-A065-95EC14BE4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974838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/>
              <a:t>Solution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85800" y="1087423"/>
            <a:ext cx="7315200" cy="5534101"/>
            <a:chOff x="914400" y="1087423"/>
            <a:chExt cx="7315200" cy="5534101"/>
          </a:xfrm>
        </p:grpSpPr>
        <p:pic>
          <p:nvPicPr>
            <p:cNvPr id="138243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1" t="5814" r="7279"/>
            <a:stretch/>
          </p:blipFill>
          <p:spPr bwMode="auto">
            <a:xfrm>
              <a:off x="914400" y="1087423"/>
              <a:ext cx="7315200" cy="55341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Oval 2"/>
            <p:cNvSpPr/>
            <p:nvPr/>
          </p:nvSpPr>
          <p:spPr>
            <a:xfrm>
              <a:off x="2230213" y="3657829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6828504" y="3672577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919127" y="3347570"/>
              <a:ext cx="71045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>
                  <a:latin typeface="Arial" pitchFamily="34" charset="0"/>
                  <a:cs typeface="Arial" pitchFamily="34" charset="0"/>
                </a:rPr>
                <a:t>-1.45 </a:t>
              </a:r>
              <a:endParaRPr lang="en-US" sz="1600" b="1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585490" y="3347178"/>
              <a:ext cx="58381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>
                  <a:latin typeface="Arial" pitchFamily="34" charset="0"/>
                  <a:cs typeface="Arial" pitchFamily="34" charset="0"/>
                </a:rPr>
                <a:t>3.82</a:t>
              </a:r>
              <a:endParaRPr lang="en-US" sz="1600" b="1" dirty="0"/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A0799-795D-F64E-B773-95621647B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3356877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/>
              <a:t>What is Root Locus?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4525963"/>
          </a:xfrm>
        </p:spPr>
        <p:txBody>
          <a:bodyPr/>
          <a:lstStyle/>
          <a:p>
            <a:pPr algn="just"/>
            <a:r>
              <a:rPr lang="en-US" dirty="0"/>
              <a:t>The root locus is the path of the roots of the characteristic equation traced out in the s-plane as a system parameter varies from zero to infinity.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DDDEEB-2434-BF40-966D-F9D991AE2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1094729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Sketch root locus?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One way is to compute the roots of the characteristic equation for all possible values of K.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4216535"/>
              </p:ext>
            </p:extLst>
          </p:nvPr>
        </p:nvGraphicFramePr>
        <p:xfrm>
          <a:off x="1547664" y="4077072"/>
          <a:ext cx="224790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1" name="Equation" r:id="rId3" imgW="1041120" imgH="419040" progId="Equation.3">
                  <p:embed/>
                </p:oleObj>
              </mc:Choice>
              <mc:Fallback>
                <p:oleObj name="Equation" r:id="rId3" imgW="10411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4077072"/>
                        <a:ext cx="2247900" cy="9048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268288"/>
              </p:ext>
            </p:extLst>
          </p:nvPr>
        </p:nvGraphicFramePr>
        <p:xfrm>
          <a:off x="5796136" y="2996952"/>
          <a:ext cx="1944216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Pole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-1.5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-2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-3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-6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-11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-16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0AA555-3901-2444-943F-6980B2DA5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425234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Sketch root locus?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Computing the roots for all values of K might be tedious for higher order systems.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0044462"/>
              </p:ext>
            </p:extLst>
          </p:nvPr>
        </p:nvGraphicFramePr>
        <p:xfrm>
          <a:off x="899592" y="4005064"/>
          <a:ext cx="4576763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85" name="Equation" r:id="rId3" imgW="2120760" imgH="419040" progId="Equation.3">
                  <p:embed/>
                </p:oleObj>
              </mc:Choice>
              <mc:Fallback>
                <p:oleObj name="Equation" r:id="rId3" imgW="21207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005064"/>
                        <a:ext cx="4576763" cy="9048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283991"/>
              </p:ext>
            </p:extLst>
          </p:nvPr>
        </p:nvGraphicFramePr>
        <p:xfrm>
          <a:off x="6084168" y="2852936"/>
          <a:ext cx="1944216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Pole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592DD9-45A2-EA41-8442-A177B4790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429152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067800" cy="5943600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Finding the roots of the characteristic equation of degree higher than 3 is laborious and will need computer solution.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A simple method for finding the roots of the characteristic equation has been developed by W. R. Evans and used extensively in control engineering.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This method, called the </a:t>
            </a:r>
            <a:r>
              <a:rPr lang="en-US" sz="2800" i="1" dirty="0"/>
              <a:t>root-locus method, </a:t>
            </a:r>
            <a:r>
              <a:rPr lang="en-US" sz="2800" dirty="0"/>
              <a:t>is one in which the roots of the characteristic equation are plotted for all values of a system parameter.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097843-B32E-464B-986E-983457195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124885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12974"/>
          </a:xfrm>
        </p:spPr>
        <p:txBody>
          <a:bodyPr/>
          <a:lstStyle/>
          <a:p>
            <a:r>
              <a:rPr lang="en-US" dirty="0"/>
              <a:t>Construction of Root Loci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The roots corresponding to a particular value of this parameter can then be located on the resulting graph. 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By using the root-locus method the designer can predict the effects on the location of the closed-loop poles of varying the gain value or adding open-loop poles and/or open-loop zeros.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430FBC-0197-B540-9F48-23C193FBC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363995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12974"/>
          </a:xfrm>
        </p:spPr>
        <p:txBody>
          <a:bodyPr/>
          <a:lstStyle/>
          <a:p>
            <a:r>
              <a:rPr lang="en-US" dirty="0"/>
              <a:t>Angle &amp; Magnitude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In constructing the root loci angle and magnitude conditions are important. </a:t>
            </a:r>
          </a:p>
          <a:p>
            <a:pPr algn="just"/>
            <a:endParaRPr lang="en-US" sz="1000" dirty="0"/>
          </a:p>
          <a:p>
            <a:pPr algn="just"/>
            <a:r>
              <a:rPr lang="en-US" sz="2800" dirty="0"/>
              <a:t>Consider the system shown in following figure.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The closed loop transfer function is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357" y="2852936"/>
            <a:ext cx="3530127" cy="184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9205861"/>
              </p:ext>
            </p:extLst>
          </p:nvPr>
        </p:nvGraphicFramePr>
        <p:xfrm>
          <a:off x="2822539" y="5445224"/>
          <a:ext cx="2971801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9" name="Equation" r:id="rId4" imgW="1307880" imgH="419040" progId="Equation.3">
                  <p:embed/>
                </p:oleObj>
              </mc:Choice>
              <mc:Fallback>
                <p:oleObj name="Equation" r:id="rId4" imgW="13078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2539" y="5445224"/>
                        <a:ext cx="2971801" cy="952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B67E6-4BF9-8848-8021-DF9B8A4F6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II</a:t>
            </a:r>
          </a:p>
        </p:txBody>
      </p:sp>
    </p:spTree>
    <p:extLst>
      <p:ext uri="{BB962C8B-B14F-4D97-AF65-F5344CB8AC3E}">
        <p14:creationId xmlns:p14="http://schemas.microsoft.com/office/powerpoint/2010/main" val="398180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5509</TotalTime>
  <Words>1531</Words>
  <Application>Microsoft Macintosh PowerPoint</Application>
  <PresentationFormat>On-screen Show (4:3)</PresentationFormat>
  <Paragraphs>296</Paragraphs>
  <Slides>39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Aharoni</vt:lpstr>
      <vt:lpstr>Arial</vt:lpstr>
      <vt:lpstr>Calibri</vt:lpstr>
      <vt:lpstr>Cambria Math</vt:lpstr>
      <vt:lpstr>Wingdings</vt:lpstr>
      <vt:lpstr>Office Theme</vt:lpstr>
      <vt:lpstr>Equation</vt:lpstr>
      <vt:lpstr>Control Engineering II</vt:lpstr>
      <vt:lpstr>Introduction</vt:lpstr>
      <vt:lpstr>Introduction</vt:lpstr>
      <vt:lpstr>What is Root Locus?</vt:lpstr>
      <vt:lpstr>How to Sketch root locus? </vt:lpstr>
      <vt:lpstr>How to Sketch root locus? </vt:lpstr>
      <vt:lpstr>Construction of Root Loci</vt:lpstr>
      <vt:lpstr>Construction of Root Loci</vt:lpstr>
      <vt:lpstr>Angle &amp; Magnitude Conditions</vt:lpstr>
      <vt:lpstr>Construction of Root Loci</vt:lpstr>
      <vt:lpstr>Angle &amp; Magnitude Conditions</vt:lpstr>
      <vt:lpstr>Angle &amp; Magnitude Conditions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Construction of root loci</vt:lpstr>
      <vt:lpstr>PowerPoint Presentation</vt:lpstr>
      <vt:lpstr>PowerPoint Presentation</vt:lpstr>
      <vt:lpstr>Example</vt:lpstr>
      <vt:lpstr>Solution</vt:lpstr>
      <vt:lpstr>Solution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Imtiaz Hussain</dc:creator>
  <cp:lastModifiedBy>Zeyad Al-Obaidi</cp:lastModifiedBy>
  <cp:revision>858</cp:revision>
  <dcterms:created xsi:type="dcterms:W3CDTF">2012-07-01T09:15:58Z</dcterms:created>
  <dcterms:modified xsi:type="dcterms:W3CDTF">2019-10-21T07:40:44Z</dcterms:modified>
</cp:coreProperties>
</file>