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34" r:id="rId2"/>
    <p:sldId id="359" r:id="rId3"/>
    <p:sldId id="336" r:id="rId4"/>
    <p:sldId id="361" r:id="rId5"/>
    <p:sldId id="337" r:id="rId6"/>
    <p:sldId id="338" r:id="rId7"/>
    <p:sldId id="339" r:id="rId8"/>
    <p:sldId id="360" r:id="rId9"/>
    <p:sldId id="340" r:id="rId10"/>
    <p:sldId id="263" r:id="rId11"/>
    <p:sldId id="269" r:id="rId12"/>
    <p:sldId id="270" r:id="rId13"/>
    <p:sldId id="268" r:id="rId14"/>
    <p:sldId id="267" r:id="rId15"/>
    <p:sldId id="271" r:id="rId16"/>
    <p:sldId id="265" r:id="rId17"/>
    <p:sldId id="264" r:id="rId18"/>
    <p:sldId id="266" r:id="rId19"/>
    <p:sldId id="272" r:id="rId20"/>
    <p:sldId id="273" r:id="rId21"/>
    <p:sldId id="274" r:id="rId22"/>
    <p:sldId id="363" r:id="rId23"/>
  </p:sldIdLst>
  <p:sldSz cx="9144000" cy="6858000" type="screen4x3"/>
  <p:notesSz cx="7315200" cy="9601200"/>
  <p:custDataLst>
    <p:tags r:id="rId2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9999FF"/>
    <a:srgbClr val="CCECFF"/>
    <a:srgbClr val="FF0000"/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245" autoAdjust="0"/>
    <p:restoredTop sz="93005" autoAdjust="0"/>
  </p:normalViewPr>
  <p:slideViewPr>
    <p:cSldViewPr>
      <p:cViewPr varScale="1">
        <p:scale>
          <a:sx n="59" d="100"/>
          <a:sy n="59" d="100"/>
        </p:scale>
        <p:origin x="248" y="176"/>
      </p:cViewPr>
      <p:guideLst>
        <p:guide orient="horz" pos="33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312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312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BFBD512A-27CC-42B5-9EEC-0AEA089A27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293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3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3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293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1E2D0A58-A8A1-40F0-8769-EB86BAC74B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2400"/>
            <a:ext cx="22098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77000" cy="6553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9100" y="914400"/>
            <a:ext cx="40767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767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914400"/>
            <a:ext cx="40767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767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152400"/>
            <a:ext cx="9144000" cy="5334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914400"/>
            <a:ext cx="830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tags" Target="../tags/tag43.xml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3.png"/><Relationship Id="rId5" Type="http://schemas.openxmlformats.org/officeDocument/2006/relationships/tags" Target="../tags/tag45.xml"/><Relationship Id="rId10" Type="http://schemas.openxmlformats.org/officeDocument/2006/relationships/image" Target="../media/image42.png"/><Relationship Id="rId4" Type="http://schemas.openxmlformats.org/officeDocument/2006/relationships/tags" Target="../tags/tag44.xml"/><Relationship Id="rId9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46.png"/><Relationship Id="rId3" Type="http://schemas.openxmlformats.org/officeDocument/2006/relationships/tags" Target="../tags/tag4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4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image" Target="../media/image42.png"/><Relationship Id="rId5" Type="http://schemas.openxmlformats.org/officeDocument/2006/relationships/tags" Target="../tags/tag50.xml"/><Relationship Id="rId15" Type="http://schemas.openxmlformats.org/officeDocument/2006/relationships/image" Target="../media/image43.png"/><Relationship Id="rId10" Type="http://schemas.openxmlformats.org/officeDocument/2006/relationships/image" Target="../media/image40.png"/><Relationship Id="rId4" Type="http://schemas.openxmlformats.org/officeDocument/2006/relationships/tags" Target="../tags/tag49.xml"/><Relationship Id="rId9" Type="http://schemas.openxmlformats.org/officeDocument/2006/relationships/image" Target="../media/image39.png"/><Relationship Id="rId14" Type="http://schemas.openxmlformats.org/officeDocument/2006/relationships/image" Target="../media/image4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image" Target="../media/image42.pn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43.png"/><Relationship Id="rId5" Type="http://schemas.openxmlformats.org/officeDocument/2006/relationships/image" Target="../media/image44.png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image" Target="../media/image42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43.png"/><Relationship Id="rId5" Type="http://schemas.openxmlformats.org/officeDocument/2006/relationships/image" Target="../media/image44.png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tags" Target="../tags/tag60.xml"/><Relationship Id="rId7" Type="http://schemas.openxmlformats.org/officeDocument/2006/relationships/image" Target="../media/image50.pn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tags" Target="../tags/tag63.xml"/><Relationship Id="rId7" Type="http://schemas.openxmlformats.org/officeDocument/2006/relationships/image" Target="../media/image54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tags" Target="../tags/tag66.xml"/><Relationship Id="rId7" Type="http://schemas.openxmlformats.org/officeDocument/2006/relationships/image" Target="../media/image56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9.png"/><Relationship Id="rId5" Type="http://schemas.openxmlformats.org/officeDocument/2006/relationships/tags" Target="../tags/tag68.xml"/><Relationship Id="rId10" Type="http://schemas.openxmlformats.org/officeDocument/2006/relationships/image" Target="../media/image58.png"/><Relationship Id="rId4" Type="http://schemas.openxmlformats.org/officeDocument/2006/relationships/tags" Target="../tags/tag67.xml"/><Relationship Id="rId9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13" Type="http://schemas.openxmlformats.org/officeDocument/2006/relationships/image" Target="../media/image59.png"/><Relationship Id="rId18" Type="http://schemas.openxmlformats.org/officeDocument/2006/relationships/image" Target="../media/image65.png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12" Type="http://schemas.openxmlformats.org/officeDocument/2006/relationships/image" Target="../media/image60.png"/><Relationship Id="rId17" Type="http://schemas.openxmlformats.org/officeDocument/2006/relationships/image" Target="../media/image64.png"/><Relationship Id="rId2" Type="http://schemas.openxmlformats.org/officeDocument/2006/relationships/tags" Target="../tags/tag70.xml"/><Relationship Id="rId16" Type="http://schemas.openxmlformats.org/officeDocument/2006/relationships/image" Target="../media/image63.png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image" Target="../media/image39.png"/><Relationship Id="rId5" Type="http://schemas.openxmlformats.org/officeDocument/2006/relationships/tags" Target="../tags/tag73.xml"/><Relationship Id="rId15" Type="http://schemas.openxmlformats.org/officeDocument/2006/relationships/image" Target="../media/image62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66.png"/><Relationship Id="rId4" Type="http://schemas.openxmlformats.org/officeDocument/2006/relationships/tags" Target="../tags/tag72.xml"/><Relationship Id="rId9" Type="http://schemas.openxmlformats.org/officeDocument/2006/relationships/tags" Target="../tags/tag77.xml"/><Relationship Id="rId1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tags" Target="../tags/tag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9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image" Target="../media/image8.png"/><Relationship Id="rId5" Type="http://schemas.openxmlformats.org/officeDocument/2006/relationships/tags" Target="../tags/tag10.xml"/><Relationship Id="rId10" Type="http://schemas.openxmlformats.org/officeDocument/2006/relationships/image" Target="../media/image7.png"/><Relationship Id="rId4" Type="http://schemas.openxmlformats.org/officeDocument/2006/relationships/tags" Target="../tags/tag9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14.xml"/><Relationship Id="rId7" Type="http://schemas.openxmlformats.org/officeDocument/2006/relationships/image" Target="../media/image11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png"/><Relationship Id="rId5" Type="http://schemas.openxmlformats.org/officeDocument/2006/relationships/tags" Target="../tags/tag16.xml"/><Relationship Id="rId10" Type="http://schemas.openxmlformats.org/officeDocument/2006/relationships/image" Target="../media/image14.png"/><Relationship Id="rId4" Type="http://schemas.openxmlformats.org/officeDocument/2006/relationships/tags" Target="../tags/tag15.xml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tags" Target="../tags/tag18.xml"/><Relationship Id="rId16" Type="http://schemas.openxmlformats.org/officeDocument/2006/relationships/image" Target="../media/image21.png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16.png"/><Relationship Id="rId5" Type="http://schemas.openxmlformats.org/officeDocument/2006/relationships/tags" Target="../tags/tag21.xml"/><Relationship Id="rId15" Type="http://schemas.openxmlformats.org/officeDocument/2006/relationships/image" Target="../media/image20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24.png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png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25.emf"/><Relationship Id="rId2" Type="http://schemas.openxmlformats.org/officeDocument/2006/relationships/tags" Target="../tags/tag26.xml"/><Relationship Id="rId1" Type="http://schemas.openxmlformats.org/officeDocument/2006/relationships/vmlDrawing" Target="../drawings/vmlDrawing1.vml"/><Relationship Id="rId6" Type="http://schemas.openxmlformats.org/officeDocument/2006/relationships/tags" Target="../tags/tag30.xml"/><Relationship Id="rId11" Type="http://schemas.openxmlformats.org/officeDocument/2006/relationships/oleObject" Target="../embeddings/oleObject1.bin"/><Relationship Id="rId5" Type="http://schemas.openxmlformats.org/officeDocument/2006/relationships/tags" Target="../tags/tag29.xml"/><Relationship Id="rId10" Type="http://schemas.openxmlformats.org/officeDocument/2006/relationships/image" Target="../media/image28.png"/><Relationship Id="rId4" Type="http://schemas.openxmlformats.org/officeDocument/2006/relationships/tags" Target="../tags/tag28.xml"/><Relationship Id="rId9" Type="http://schemas.openxmlformats.org/officeDocument/2006/relationships/image" Target="../media/image27.png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32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31.png"/><Relationship Id="rId5" Type="http://schemas.openxmlformats.org/officeDocument/2006/relationships/image" Target="../media/image22.png"/><Relationship Id="rId4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tags" Target="../tags/tag36.xml"/><Relationship Id="rId7" Type="http://schemas.openxmlformats.org/officeDocument/2006/relationships/image" Target="../media/image34.wmf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33.wmf"/><Relationship Id="rId11" Type="http://schemas.openxmlformats.org/officeDocument/2006/relationships/image" Target="../media/image3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7.png"/><Relationship Id="rId4" Type="http://schemas.openxmlformats.org/officeDocument/2006/relationships/tags" Target="../tags/tag37.xml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2514600"/>
          </a:xfrm>
        </p:spPr>
        <p:txBody>
          <a:bodyPr/>
          <a:lstStyle/>
          <a:p>
            <a:pPr algn="ctr"/>
            <a:br>
              <a:rPr lang="en-US" sz="6000" dirty="0"/>
            </a:br>
            <a:r>
              <a:rPr lang="en-US" sz="6000" dirty="0"/>
              <a:t>Control Engineering II</a:t>
            </a:r>
            <a:br>
              <a:rPr lang="en-US" sz="6000" dirty="0"/>
            </a:br>
            <a:r>
              <a:rPr lang="en-US" sz="6000" dirty="0"/>
              <a:t>Part 2</a:t>
            </a:r>
            <a:br>
              <a:rPr lang="en-US" sz="6000" dirty="0"/>
            </a:b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response</a:t>
            </a:r>
          </a:p>
        </p:txBody>
      </p:sp>
      <p:pic>
        <p:nvPicPr>
          <p:cNvPr id="193565" name="Picture 2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1190625"/>
            <a:ext cx="149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3570" name="AutoShape 34"/>
          <p:cNvSpPr>
            <a:spLocks noChangeArrowheads="1"/>
          </p:cNvSpPr>
          <p:nvPr/>
        </p:nvSpPr>
        <p:spPr bwMode="auto">
          <a:xfrm>
            <a:off x="609600" y="13716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3571" name="Text Box 35"/>
          <p:cNvSpPr txBox="1">
            <a:spLocks noChangeArrowheads="1"/>
          </p:cNvSpPr>
          <p:nvPr/>
        </p:nvSpPr>
        <p:spPr bwMode="auto">
          <a:xfrm>
            <a:off x="914400" y="12192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response</a:t>
            </a:r>
          </a:p>
        </p:txBody>
      </p:sp>
      <p:pic>
        <p:nvPicPr>
          <p:cNvPr id="199683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1190625"/>
            <a:ext cx="149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9684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54400" y="2057400"/>
            <a:ext cx="36322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9685" name="AutoShape 5"/>
          <p:cNvSpPr>
            <a:spLocks noChangeArrowheads="1"/>
          </p:cNvSpPr>
          <p:nvPr/>
        </p:nvSpPr>
        <p:spPr bwMode="auto">
          <a:xfrm>
            <a:off x="609600" y="13716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914400" y="12192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  <p:sp>
        <p:nvSpPr>
          <p:cNvPr id="199687" name="AutoShape 7"/>
          <p:cNvSpPr>
            <a:spLocks noChangeArrowheads="1"/>
          </p:cNvSpPr>
          <p:nvPr/>
        </p:nvSpPr>
        <p:spPr bwMode="auto">
          <a:xfrm>
            <a:off x="609600" y="2111375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914400" y="1958975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Impulse response :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response</a:t>
            </a:r>
          </a:p>
        </p:txBody>
      </p:sp>
      <p:pic>
        <p:nvPicPr>
          <p:cNvPr id="200707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1190625"/>
            <a:ext cx="149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0708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54400" y="2057400"/>
            <a:ext cx="36322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0709" name="AutoShape 5"/>
          <p:cNvSpPr>
            <a:spLocks noChangeArrowheads="1"/>
          </p:cNvSpPr>
          <p:nvPr/>
        </p:nvSpPr>
        <p:spPr bwMode="auto">
          <a:xfrm>
            <a:off x="609600" y="13716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0710" name="Text Box 6"/>
          <p:cNvSpPr txBox="1">
            <a:spLocks noChangeArrowheads="1"/>
          </p:cNvSpPr>
          <p:nvPr/>
        </p:nvSpPr>
        <p:spPr bwMode="auto">
          <a:xfrm>
            <a:off x="914400" y="12192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  <p:sp>
        <p:nvSpPr>
          <p:cNvPr id="200711" name="AutoShape 7"/>
          <p:cNvSpPr>
            <a:spLocks noChangeArrowheads="1"/>
          </p:cNvSpPr>
          <p:nvPr/>
        </p:nvSpPr>
        <p:spPr bwMode="auto">
          <a:xfrm>
            <a:off x="609600" y="2111375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0712" name="Text Box 8"/>
          <p:cNvSpPr txBox="1">
            <a:spLocks noChangeArrowheads="1"/>
          </p:cNvSpPr>
          <p:nvPr/>
        </p:nvSpPr>
        <p:spPr bwMode="auto">
          <a:xfrm>
            <a:off x="914400" y="1958975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Impulse response : </a:t>
            </a:r>
          </a:p>
        </p:txBody>
      </p:sp>
      <p:pic>
        <p:nvPicPr>
          <p:cNvPr id="200713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2400" y="3429000"/>
            <a:ext cx="88582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0714" name="Picture 10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82800" y="4038600"/>
            <a:ext cx="5842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0715" name="Picture 11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4051300"/>
            <a:ext cx="5842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0716" name="Picture 12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12000" y="4038600"/>
            <a:ext cx="5842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69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3988" y="3427413"/>
            <a:ext cx="88582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response</a:t>
            </a:r>
          </a:p>
        </p:txBody>
      </p:sp>
      <p:pic>
        <p:nvPicPr>
          <p:cNvPr id="198659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1190625"/>
            <a:ext cx="149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8660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54400" y="2057400"/>
            <a:ext cx="36322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8661" name="AutoShape 5"/>
          <p:cNvSpPr>
            <a:spLocks noChangeArrowheads="1"/>
          </p:cNvSpPr>
          <p:nvPr/>
        </p:nvSpPr>
        <p:spPr bwMode="auto">
          <a:xfrm>
            <a:off x="609600" y="13716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8662" name="Text Box 6"/>
          <p:cNvSpPr txBox="1">
            <a:spLocks noChangeArrowheads="1"/>
          </p:cNvSpPr>
          <p:nvPr/>
        </p:nvSpPr>
        <p:spPr bwMode="auto">
          <a:xfrm>
            <a:off x="914400" y="12192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  <p:sp>
        <p:nvSpPr>
          <p:cNvPr id="198663" name="AutoShape 7"/>
          <p:cNvSpPr>
            <a:spLocks noChangeArrowheads="1"/>
          </p:cNvSpPr>
          <p:nvPr/>
        </p:nvSpPr>
        <p:spPr bwMode="auto">
          <a:xfrm>
            <a:off x="609600" y="2111375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8664" name="Text Box 8"/>
          <p:cNvSpPr txBox="1">
            <a:spLocks noChangeArrowheads="1"/>
          </p:cNvSpPr>
          <p:nvPr/>
        </p:nvSpPr>
        <p:spPr bwMode="auto">
          <a:xfrm>
            <a:off x="914400" y="1958975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Impulse response : </a:t>
            </a:r>
          </a:p>
        </p:txBody>
      </p:sp>
      <p:pic>
        <p:nvPicPr>
          <p:cNvPr id="198670" name="Picture 1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82800" y="4038600"/>
            <a:ext cx="5842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8672" name="Picture 16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12000" y="4038600"/>
            <a:ext cx="5842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8674" name="AutoShape 18"/>
          <p:cNvSpPr>
            <a:spLocks noChangeArrowheads="1"/>
          </p:cNvSpPr>
          <p:nvPr/>
        </p:nvSpPr>
        <p:spPr bwMode="auto">
          <a:xfrm>
            <a:off x="609600" y="2809875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8675" name="Text Box 19"/>
          <p:cNvSpPr txBox="1">
            <a:spLocks noChangeArrowheads="1"/>
          </p:cNvSpPr>
          <p:nvPr/>
        </p:nvSpPr>
        <p:spPr bwMode="auto">
          <a:xfrm>
            <a:off x="914400" y="2657475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Step response : </a:t>
            </a:r>
          </a:p>
        </p:txBody>
      </p:sp>
      <p:pic>
        <p:nvPicPr>
          <p:cNvPr id="198676" name="Picture 20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3400" y="2641600"/>
            <a:ext cx="4851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8678" name="Rectangle 22"/>
          <p:cNvSpPr>
            <a:spLocks noChangeArrowheads="1"/>
          </p:cNvSpPr>
          <p:nvPr/>
        </p:nvSpPr>
        <p:spPr bwMode="auto">
          <a:xfrm>
            <a:off x="3429000" y="3429000"/>
            <a:ext cx="2514600" cy="22098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98681" name="Picture 2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429000" y="3505200"/>
            <a:ext cx="24304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8682" name="Picture 26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3962400"/>
            <a:ext cx="5842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response</a:t>
            </a:r>
          </a:p>
        </p:txBody>
      </p:sp>
      <p:sp>
        <p:nvSpPr>
          <p:cNvPr id="197635" name="Line 3"/>
          <p:cNvSpPr>
            <a:spLocks noChangeShapeType="1"/>
          </p:cNvSpPr>
          <p:nvPr/>
        </p:nvSpPr>
        <p:spPr bwMode="auto">
          <a:xfrm>
            <a:off x="5486400" y="10668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636" name="Line 4"/>
          <p:cNvSpPr>
            <a:spLocks noChangeShapeType="1"/>
          </p:cNvSpPr>
          <p:nvPr/>
        </p:nvSpPr>
        <p:spPr bwMode="auto">
          <a:xfrm>
            <a:off x="1295400" y="35814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655" name="Text Box 23"/>
          <p:cNvSpPr txBox="1">
            <a:spLocks noChangeArrowheads="1"/>
          </p:cNvSpPr>
          <p:nvPr/>
        </p:nvSpPr>
        <p:spPr bwMode="auto">
          <a:xfrm>
            <a:off x="8077200" y="3625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197656" name="Text Box 24"/>
          <p:cNvSpPr txBox="1">
            <a:spLocks noChangeArrowheads="1"/>
          </p:cNvSpPr>
          <p:nvPr/>
        </p:nvSpPr>
        <p:spPr bwMode="auto">
          <a:xfrm>
            <a:off x="4800600" y="958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pic>
        <p:nvPicPr>
          <p:cNvPr id="197657" name="Picture 2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3657600"/>
            <a:ext cx="5842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7658" name="Picture 2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3733800"/>
            <a:ext cx="5842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7659" name="Picture 2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3733800"/>
            <a:ext cx="5842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response</a:t>
            </a:r>
          </a:p>
        </p:txBody>
      </p:sp>
      <p:sp>
        <p:nvSpPr>
          <p:cNvPr id="201731" name="Line 3"/>
          <p:cNvSpPr>
            <a:spLocks noChangeShapeType="1"/>
          </p:cNvSpPr>
          <p:nvPr/>
        </p:nvSpPr>
        <p:spPr bwMode="auto">
          <a:xfrm>
            <a:off x="5486400" y="10668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32" name="Line 4"/>
          <p:cNvSpPr>
            <a:spLocks noChangeShapeType="1"/>
          </p:cNvSpPr>
          <p:nvPr/>
        </p:nvSpPr>
        <p:spPr bwMode="auto">
          <a:xfrm>
            <a:off x="1295400" y="35814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33" name="Line 5"/>
          <p:cNvSpPr>
            <a:spLocks noChangeShapeType="1"/>
          </p:cNvSpPr>
          <p:nvPr/>
        </p:nvSpPr>
        <p:spPr bwMode="auto">
          <a:xfrm flipV="1">
            <a:off x="5562600" y="10668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34" name="Line 6"/>
          <p:cNvSpPr>
            <a:spLocks noChangeShapeType="1"/>
          </p:cNvSpPr>
          <p:nvPr/>
        </p:nvSpPr>
        <p:spPr bwMode="auto">
          <a:xfrm flipV="1">
            <a:off x="5562600" y="1066800"/>
            <a:ext cx="1219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35" name="Line 7"/>
          <p:cNvSpPr>
            <a:spLocks noChangeShapeType="1"/>
          </p:cNvSpPr>
          <p:nvPr/>
        </p:nvSpPr>
        <p:spPr bwMode="auto">
          <a:xfrm flipV="1">
            <a:off x="5562600" y="1066800"/>
            <a:ext cx="1752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36" name="Line 8"/>
          <p:cNvSpPr>
            <a:spLocks noChangeShapeType="1"/>
          </p:cNvSpPr>
          <p:nvPr/>
        </p:nvSpPr>
        <p:spPr bwMode="auto">
          <a:xfrm flipV="1">
            <a:off x="5638800" y="1066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37" name="Line 9"/>
          <p:cNvSpPr>
            <a:spLocks noChangeShapeType="1"/>
          </p:cNvSpPr>
          <p:nvPr/>
        </p:nvSpPr>
        <p:spPr bwMode="auto">
          <a:xfrm flipV="1">
            <a:off x="5638800" y="1447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38" name="Line 10"/>
          <p:cNvSpPr>
            <a:spLocks noChangeShapeType="1"/>
          </p:cNvSpPr>
          <p:nvPr/>
        </p:nvSpPr>
        <p:spPr bwMode="auto">
          <a:xfrm flipV="1">
            <a:off x="5638800" y="1828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39" name="Line 11"/>
          <p:cNvSpPr>
            <a:spLocks noChangeShapeType="1"/>
          </p:cNvSpPr>
          <p:nvPr/>
        </p:nvSpPr>
        <p:spPr bwMode="auto">
          <a:xfrm flipV="1">
            <a:off x="5638800" y="2209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0" name="Line 12"/>
          <p:cNvSpPr>
            <a:spLocks noChangeShapeType="1"/>
          </p:cNvSpPr>
          <p:nvPr/>
        </p:nvSpPr>
        <p:spPr bwMode="auto">
          <a:xfrm flipV="1">
            <a:off x="5638800" y="2590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1" name="Line 13"/>
          <p:cNvSpPr>
            <a:spLocks noChangeShapeType="1"/>
          </p:cNvSpPr>
          <p:nvPr/>
        </p:nvSpPr>
        <p:spPr bwMode="auto">
          <a:xfrm flipV="1">
            <a:off x="5638800" y="2971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2" name="Line 14"/>
          <p:cNvSpPr>
            <a:spLocks noChangeShapeType="1"/>
          </p:cNvSpPr>
          <p:nvPr/>
        </p:nvSpPr>
        <p:spPr bwMode="auto">
          <a:xfrm flipV="1">
            <a:off x="5638800" y="3352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3" name="Line 15"/>
          <p:cNvSpPr>
            <a:spLocks noChangeShapeType="1"/>
          </p:cNvSpPr>
          <p:nvPr/>
        </p:nvSpPr>
        <p:spPr bwMode="auto">
          <a:xfrm flipV="1">
            <a:off x="5638800" y="3733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4" name="Line 16"/>
          <p:cNvSpPr>
            <a:spLocks noChangeShapeType="1"/>
          </p:cNvSpPr>
          <p:nvPr/>
        </p:nvSpPr>
        <p:spPr bwMode="auto">
          <a:xfrm flipV="1">
            <a:off x="5638800" y="4114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5" name="Line 17"/>
          <p:cNvSpPr>
            <a:spLocks noChangeShapeType="1"/>
          </p:cNvSpPr>
          <p:nvPr/>
        </p:nvSpPr>
        <p:spPr bwMode="auto">
          <a:xfrm flipV="1">
            <a:off x="5638800" y="4495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6" name="Freeform 18"/>
          <p:cNvSpPr>
            <a:spLocks/>
          </p:cNvSpPr>
          <p:nvPr/>
        </p:nvSpPr>
        <p:spPr bwMode="auto">
          <a:xfrm>
            <a:off x="5791200" y="4848225"/>
            <a:ext cx="2101850" cy="147637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7" name="Freeform 19"/>
          <p:cNvSpPr>
            <a:spLocks/>
          </p:cNvSpPr>
          <p:nvPr/>
        </p:nvSpPr>
        <p:spPr bwMode="auto">
          <a:xfrm>
            <a:off x="6248400" y="5159375"/>
            <a:ext cx="1654175" cy="1165225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8" name="Freeform 20"/>
          <p:cNvSpPr>
            <a:spLocks/>
          </p:cNvSpPr>
          <p:nvPr/>
        </p:nvSpPr>
        <p:spPr bwMode="auto">
          <a:xfrm>
            <a:off x="6629400" y="5426075"/>
            <a:ext cx="1281113" cy="898525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9" name="Freeform 21"/>
          <p:cNvSpPr>
            <a:spLocks/>
          </p:cNvSpPr>
          <p:nvPr/>
        </p:nvSpPr>
        <p:spPr bwMode="auto">
          <a:xfrm>
            <a:off x="7100888" y="5727700"/>
            <a:ext cx="844550" cy="581025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50" name="Text Box 22"/>
          <p:cNvSpPr txBox="1">
            <a:spLocks noChangeArrowheads="1"/>
          </p:cNvSpPr>
          <p:nvPr/>
        </p:nvSpPr>
        <p:spPr bwMode="auto">
          <a:xfrm>
            <a:off x="6248400" y="2590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01751" name="Text Box 23"/>
          <p:cNvSpPr txBox="1">
            <a:spLocks noChangeArrowheads="1"/>
          </p:cNvSpPr>
          <p:nvPr/>
        </p:nvSpPr>
        <p:spPr bwMode="auto">
          <a:xfrm>
            <a:off x="8077200" y="3625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01752" name="Text Box 24"/>
          <p:cNvSpPr txBox="1">
            <a:spLocks noChangeArrowheads="1"/>
          </p:cNvSpPr>
          <p:nvPr/>
        </p:nvSpPr>
        <p:spPr bwMode="auto">
          <a:xfrm>
            <a:off x="4800600" y="958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pic>
        <p:nvPicPr>
          <p:cNvPr id="201753" name="Picture 2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3657600"/>
            <a:ext cx="5842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1754" name="Picture 2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3733800"/>
            <a:ext cx="5842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1755" name="Picture 2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3733800"/>
            <a:ext cx="5842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response</a:t>
            </a:r>
          </a:p>
        </p:txBody>
      </p:sp>
      <p:sp>
        <p:nvSpPr>
          <p:cNvPr id="195587" name="Line 3"/>
          <p:cNvSpPr>
            <a:spLocks noChangeShapeType="1"/>
          </p:cNvSpPr>
          <p:nvPr/>
        </p:nvSpPr>
        <p:spPr bwMode="auto">
          <a:xfrm>
            <a:off x="5486400" y="10668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88" name="Line 4"/>
          <p:cNvSpPr>
            <a:spLocks noChangeShapeType="1"/>
          </p:cNvSpPr>
          <p:nvPr/>
        </p:nvSpPr>
        <p:spPr bwMode="auto">
          <a:xfrm>
            <a:off x="1295400" y="35814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89" name="Line 5"/>
          <p:cNvSpPr>
            <a:spLocks noChangeShapeType="1"/>
          </p:cNvSpPr>
          <p:nvPr/>
        </p:nvSpPr>
        <p:spPr bwMode="auto">
          <a:xfrm flipV="1">
            <a:off x="5562600" y="10668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0" name="Line 6"/>
          <p:cNvSpPr>
            <a:spLocks noChangeShapeType="1"/>
          </p:cNvSpPr>
          <p:nvPr/>
        </p:nvSpPr>
        <p:spPr bwMode="auto">
          <a:xfrm flipV="1">
            <a:off x="5562600" y="1066800"/>
            <a:ext cx="1219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1" name="Line 7"/>
          <p:cNvSpPr>
            <a:spLocks noChangeShapeType="1"/>
          </p:cNvSpPr>
          <p:nvPr/>
        </p:nvSpPr>
        <p:spPr bwMode="auto">
          <a:xfrm flipV="1">
            <a:off x="5562600" y="1066800"/>
            <a:ext cx="1752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2" name="Line 8"/>
          <p:cNvSpPr>
            <a:spLocks noChangeShapeType="1"/>
          </p:cNvSpPr>
          <p:nvPr/>
        </p:nvSpPr>
        <p:spPr bwMode="auto">
          <a:xfrm flipV="1">
            <a:off x="5638800" y="1066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3" name="Line 9"/>
          <p:cNvSpPr>
            <a:spLocks noChangeShapeType="1"/>
          </p:cNvSpPr>
          <p:nvPr/>
        </p:nvSpPr>
        <p:spPr bwMode="auto">
          <a:xfrm flipV="1">
            <a:off x="5638800" y="1447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4" name="Line 10"/>
          <p:cNvSpPr>
            <a:spLocks noChangeShapeType="1"/>
          </p:cNvSpPr>
          <p:nvPr/>
        </p:nvSpPr>
        <p:spPr bwMode="auto">
          <a:xfrm flipV="1">
            <a:off x="5638800" y="1828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5" name="Line 11"/>
          <p:cNvSpPr>
            <a:spLocks noChangeShapeType="1"/>
          </p:cNvSpPr>
          <p:nvPr/>
        </p:nvSpPr>
        <p:spPr bwMode="auto">
          <a:xfrm flipV="1">
            <a:off x="5638800" y="2209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6" name="Line 12"/>
          <p:cNvSpPr>
            <a:spLocks noChangeShapeType="1"/>
          </p:cNvSpPr>
          <p:nvPr/>
        </p:nvSpPr>
        <p:spPr bwMode="auto">
          <a:xfrm flipV="1">
            <a:off x="5638800" y="2590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7" name="Line 13"/>
          <p:cNvSpPr>
            <a:spLocks noChangeShapeType="1"/>
          </p:cNvSpPr>
          <p:nvPr/>
        </p:nvSpPr>
        <p:spPr bwMode="auto">
          <a:xfrm flipV="1">
            <a:off x="5638800" y="2971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8" name="Line 14"/>
          <p:cNvSpPr>
            <a:spLocks noChangeShapeType="1"/>
          </p:cNvSpPr>
          <p:nvPr/>
        </p:nvSpPr>
        <p:spPr bwMode="auto">
          <a:xfrm flipV="1">
            <a:off x="5638800" y="3352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9" name="Line 15"/>
          <p:cNvSpPr>
            <a:spLocks noChangeShapeType="1"/>
          </p:cNvSpPr>
          <p:nvPr/>
        </p:nvSpPr>
        <p:spPr bwMode="auto">
          <a:xfrm flipV="1">
            <a:off x="5638800" y="3733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600" name="Line 16"/>
          <p:cNvSpPr>
            <a:spLocks noChangeShapeType="1"/>
          </p:cNvSpPr>
          <p:nvPr/>
        </p:nvSpPr>
        <p:spPr bwMode="auto">
          <a:xfrm flipV="1">
            <a:off x="5638800" y="4114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601" name="Line 17"/>
          <p:cNvSpPr>
            <a:spLocks noChangeShapeType="1"/>
          </p:cNvSpPr>
          <p:nvPr/>
        </p:nvSpPr>
        <p:spPr bwMode="auto">
          <a:xfrm flipV="1">
            <a:off x="5638800" y="4495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602" name="Freeform 18"/>
          <p:cNvSpPr>
            <a:spLocks/>
          </p:cNvSpPr>
          <p:nvPr/>
        </p:nvSpPr>
        <p:spPr bwMode="auto">
          <a:xfrm>
            <a:off x="5791200" y="4848225"/>
            <a:ext cx="2101850" cy="147637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603" name="Freeform 19"/>
          <p:cNvSpPr>
            <a:spLocks/>
          </p:cNvSpPr>
          <p:nvPr/>
        </p:nvSpPr>
        <p:spPr bwMode="auto">
          <a:xfrm>
            <a:off x="6248400" y="5159375"/>
            <a:ext cx="1654175" cy="1165225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604" name="Freeform 20"/>
          <p:cNvSpPr>
            <a:spLocks/>
          </p:cNvSpPr>
          <p:nvPr/>
        </p:nvSpPr>
        <p:spPr bwMode="auto">
          <a:xfrm>
            <a:off x="6629400" y="5426075"/>
            <a:ext cx="1281113" cy="898525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605" name="Freeform 21"/>
          <p:cNvSpPr>
            <a:spLocks/>
          </p:cNvSpPr>
          <p:nvPr/>
        </p:nvSpPr>
        <p:spPr bwMode="auto">
          <a:xfrm>
            <a:off x="7100888" y="5727700"/>
            <a:ext cx="844550" cy="581025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606" name="Text Box 22"/>
          <p:cNvSpPr txBox="1">
            <a:spLocks noChangeArrowheads="1"/>
          </p:cNvSpPr>
          <p:nvPr/>
        </p:nvSpPr>
        <p:spPr bwMode="auto">
          <a:xfrm>
            <a:off x="6248400" y="2590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195607" name="Text Box 23"/>
          <p:cNvSpPr txBox="1">
            <a:spLocks noChangeArrowheads="1"/>
          </p:cNvSpPr>
          <p:nvPr/>
        </p:nvSpPr>
        <p:spPr bwMode="auto">
          <a:xfrm>
            <a:off x="8077200" y="3625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195608" name="Text Box 24"/>
          <p:cNvSpPr txBox="1">
            <a:spLocks noChangeArrowheads="1"/>
          </p:cNvSpPr>
          <p:nvPr/>
        </p:nvSpPr>
        <p:spPr bwMode="auto">
          <a:xfrm>
            <a:off x="4800600" y="958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195609" name="Group 25"/>
          <p:cNvGrpSpPr>
            <a:grpSpLocks/>
          </p:cNvGrpSpPr>
          <p:nvPr/>
        </p:nvGrpSpPr>
        <p:grpSpPr bwMode="auto">
          <a:xfrm>
            <a:off x="4419600" y="3505200"/>
            <a:ext cx="152400" cy="152400"/>
            <a:chOff x="1584" y="2784"/>
            <a:chExt cx="96" cy="96"/>
          </a:xfrm>
        </p:grpSpPr>
        <p:sp>
          <p:nvSpPr>
            <p:cNvPr id="195610" name="Line 26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5611" name="Line 27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95614" name="Picture 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98613" y="1068388"/>
            <a:ext cx="3062287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5621" name="Text Box 37"/>
          <p:cNvSpPr txBox="1">
            <a:spLocks noChangeArrowheads="1"/>
          </p:cNvSpPr>
          <p:nvPr/>
        </p:nvSpPr>
        <p:spPr bwMode="auto">
          <a:xfrm>
            <a:off x="4254500" y="36576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-1</a:t>
            </a:r>
          </a:p>
        </p:txBody>
      </p:sp>
      <p:pic>
        <p:nvPicPr>
          <p:cNvPr id="195624" name="Picture 40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4343400"/>
            <a:ext cx="14732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5626" name="Picture 42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54102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5628" name="Picture 4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5791200"/>
            <a:ext cx="2540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response</a:t>
            </a:r>
          </a:p>
        </p:txBody>
      </p:sp>
      <p:sp>
        <p:nvSpPr>
          <p:cNvPr id="194563" name="Line 3"/>
          <p:cNvSpPr>
            <a:spLocks noChangeShapeType="1"/>
          </p:cNvSpPr>
          <p:nvPr/>
        </p:nvSpPr>
        <p:spPr bwMode="auto">
          <a:xfrm>
            <a:off x="5486400" y="10668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64" name="Line 4"/>
          <p:cNvSpPr>
            <a:spLocks noChangeShapeType="1"/>
          </p:cNvSpPr>
          <p:nvPr/>
        </p:nvSpPr>
        <p:spPr bwMode="auto">
          <a:xfrm>
            <a:off x="1295400" y="35814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65" name="Line 5"/>
          <p:cNvSpPr>
            <a:spLocks noChangeShapeType="1"/>
          </p:cNvSpPr>
          <p:nvPr/>
        </p:nvSpPr>
        <p:spPr bwMode="auto">
          <a:xfrm flipV="1">
            <a:off x="5562600" y="10668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66" name="Line 6"/>
          <p:cNvSpPr>
            <a:spLocks noChangeShapeType="1"/>
          </p:cNvSpPr>
          <p:nvPr/>
        </p:nvSpPr>
        <p:spPr bwMode="auto">
          <a:xfrm flipV="1">
            <a:off x="5562600" y="1066800"/>
            <a:ext cx="1219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67" name="Line 7"/>
          <p:cNvSpPr>
            <a:spLocks noChangeShapeType="1"/>
          </p:cNvSpPr>
          <p:nvPr/>
        </p:nvSpPr>
        <p:spPr bwMode="auto">
          <a:xfrm flipV="1">
            <a:off x="5562600" y="1066800"/>
            <a:ext cx="1752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68" name="Line 8"/>
          <p:cNvSpPr>
            <a:spLocks noChangeShapeType="1"/>
          </p:cNvSpPr>
          <p:nvPr/>
        </p:nvSpPr>
        <p:spPr bwMode="auto">
          <a:xfrm flipV="1">
            <a:off x="5638800" y="1066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69" name="Line 9"/>
          <p:cNvSpPr>
            <a:spLocks noChangeShapeType="1"/>
          </p:cNvSpPr>
          <p:nvPr/>
        </p:nvSpPr>
        <p:spPr bwMode="auto">
          <a:xfrm flipV="1">
            <a:off x="5638800" y="1447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70" name="Line 10"/>
          <p:cNvSpPr>
            <a:spLocks noChangeShapeType="1"/>
          </p:cNvSpPr>
          <p:nvPr/>
        </p:nvSpPr>
        <p:spPr bwMode="auto">
          <a:xfrm flipV="1">
            <a:off x="5638800" y="1828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71" name="Line 11"/>
          <p:cNvSpPr>
            <a:spLocks noChangeShapeType="1"/>
          </p:cNvSpPr>
          <p:nvPr/>
        </p:nvSpPr>
        <p:spPr bwMode="auto">
          <a:xfrm flipV="1">
            <a:off x="5638800" y="2209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72" name="Line 12"/>
          <p:cNvSpPr>
            <a:spLocks noChangeShapeType="1"/>
          </p:cNvSpPr>
          <p:nvPr/>
        </p:nvSpPr>
        <p:spPr bwMode="auto">
          <a:xfrm flipV="1">
            <a:off x="5638800" y="2590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73" name="Line 13"/>
          <p:cNvSpPr>
            <a:spLocks noChangeShapeType="1"/>
          </p:cNvSpPr>
          <p:nvPr/>
        </p:nvSpPr>
        <p:spPr bwMode="auto">
          <a:xfrm flipV="1">
            <a:off x="5638800" y="2971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74" name="Line 14"/>
          <p:cNvSpPr>
            <a:spLocks noChangeShapeType="1"/>
          </p:cNvSpPr>
          <p:nvPr/>
        </p:nvSpPr>
        <p:spPr bwMode="auto">
          <a:xfrm flipV="1">
            <a:off x="5638800" y="3352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75" name="Line 15"/>
          <p:cNvSpPr>
            <a:spLocks noChangeShapeType="1"/>
          </p:cNvSpPr>
          <p:nvPr/>
        </p:nvSpPr>
        <p:spPr bwMode="auto">
          <a:xfrm flipV="1">
            <a:off x="5638800" y="3733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76" name="Line 16"/>
          <p:cNvSpPr>
            <a:spLocks noChangeShapeType="1"/>
          </p:cNvSpPr>
          <p:nvPr/>
        </p:nvSpPr>
        <p:spPr bwMode="auto">
          <a:xfrm flipV="1">
            <a:off x="5638800" y="4114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77" name="Line 17"/>
          <p:cNvSpPr>
            <a:spLocks noChangeShapeType="1"/>
          </p:cNvSpPr>
          <p:nvPr/>
        </p:nvSpPr>
        <p:spPr bwMode="auto">
          <a:xfrm flipV="1">
            <a:off x="5638800" y="4495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78" name="Freeform 18"/>
          <p:cNvSpPr>
            <a:spLocks/>
          </p:cNvSpPr>
          <p:nvPr/>
        </p:nvSpPr>
        <p:spPr bwMode="auto">
          <a:xfrm>
            <a:off x="5791200" y="4848225"/>
            <a:ext cx="2101850" cy="147637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79" name="Freeform 19"/>
          <p:cNvSpPr>
            <a:spLocks/>
          </p:cNvSpPr>
          <p:nvPr/>
        </p:nvSpPr>
        <p:spPr bwMode="auto">
          <a:xfrm>
            <a:off x="6248400" y="5159375"/>
            <a:ext cx="1654175" cy="1165225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80" name="Freeform 20"/>
          <p:cNvSpPr>
            <a:spLocks/>
          </p:cNvSpPr>
          <p:nvPr/>
        </p:nvSpPr>
        <p:spPr bwMode="auto">
          <a:xfrm>
            <a:off x="6629400" y="5426075"/>
            <a:ext cx="1281113" cy="898525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81" name="Freeform 21"/>
          <p:cNvSpPr>
            <a:spLocks/>
          </p:cNvSpPr>
          <p:nvPr/>
        </p:nvSpPr>
        <p:spPr bwMode="auto">
          <a:xfrm>
            <a:off x="7100888" y="5727700"/>
            <a:ext cx="844550" cy="581025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82" name="Text Box 22"/>
          <p:cNvSpPr txBox="1">
            <a:spLocks noChangeArrowheads="1"/>
          </p:cNvSpPr>
          <p:nvPr/>
        </p:nvSpPr>
        <p:spPr bwMode="auto">
          <a:xfrm>
            <a:off x="6248400" y="2590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194583" name="Text Box 23"/>
          <p:cNvSpPr txBox="1">
            <a:spLocks noChangeArrowheads="1"/>
          </p:cNvSpPr>
          <p:nvPr/>
        </p:nvSpPr>
        <p:spPr bwMode="auto">
          <a:xfrm>
            <a:off x="8077200" y="3625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194584" name="Text Box 24"/>
          <p:cNvSpPr txBox="1">
            <a:spLocks noChangeArrowheads="1"/>
          </p:cNvSpPr>
          <p:nvPr/>
        </p:nvSpPr>
        <p:spPr bwMode="auto">
          <a:xfrm>
            <a:off x="4800600" y="958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194585" name="Group 25"/>
          <p:cNvGrpSpPr>
            <a:grpSpLocks/>
          </p:cNvGrpSpPr>
          <p:nvPr/>
        </p:nvGrpSpPr>
        <p:grpSpPr bwMode="auto">
          <a:xfrm>
            <a:off x="3429000" y="3505200"/>
            <a:ext cx="152400" cy="152400"/>
            <a:chOff x="1584" y="2784"/>
            <a:chExt cx="96" cy="96"/>
          </a:xfrm>
        </p:grpSpPr>
        <p:sp>
          <p:nvSpPr>
            <p:cNvPr id="194586" name="Line 26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587" name="Line 27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94592" name="Picture 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0200" y="1066800"/>
            <a:ext cx="3052763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99" name="Text Box 39"/>
          <p:cNvSpPr txBox="1">
            <a:spLocks noChangeArrowheads="1"/>
          </p:cNvSpPr>
          <p:nvPr/>
        </p:nvSpPr>
        <p:spPr bwMode="auto">
          <a:xfrm>
            <a:off x="3276600" y="3733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-2</a:t>
            </a:r>
          </a:p>
        </p:txBody>
      </p:sp>
      <p:pic>
        <p:nvPicPr>
          <p:cNvPr id="194607" name="Picture 4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4343400"/>
            <a:ext cx="14732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8" name="Picture 48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82800" y="5397500"/>
            <a:ext cx="1701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9" name="Picture 49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5676900"/>
            <a:ext cx="2819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response</a:t>
            </a:r>
          </a:p>
        </p:txBody>
      </p:sp>
      <p:sp>
        <p:nvSpPr>
          <p:cNvPr id="196611" name="Line 3"/>
          <p:cNvSpPr>
            <a:spLocks noChangeShapeType="1"/>
          </p:cNvSpPr>
          <p:nvPr/>
        </p:nvSpPr>
        <p:spPr bwMode="auto">
          <a:xfrm>
            <a:off x="5486400" y="10668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2" name="Line 4"/>
          <p:cNvSpPr>
            <a:spLocks noChangeShapeType="1"/>
          </p:cNvSpPr>
          <p:nvPr/>
        </p:nvSpPr>
        <p:spPr bwMode="auto">
          <a:xfrm>
            <a:off x="1295400" y="35814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3" name="Line 5"/>
          <p:cNvSpPr>
            <a:spLocks noChangeShapeType="1"/>
          </p:cNvSpPr>
          <p:nvPr/>
        </p:nvSpPr>
        <p:spPr bwMode="auto">
          <a:xfrm flipV="1">
            <a:off x="5562600" y="10668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4" name="Line 6"/>
          <p:cNvSpPr>
            <a:spLocks noChangeShapeType="1"/>
          </p:cNvSpPr>
          <p:nvPr/>
        </p:nvSpPr>
        <p:spPr bwMode="auto">
          <a:xfrm flipV="1">
            <a:off x="5562600" y="1066800"/>
            <a:ext cx="1219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5" name="Line 7"/>
          <p:cNvSpPr>
            <a:spLocks noChangeShapeType="1"/>
          </p:cNvSpPr>
          <p:nvPr/>
        </p:nvSpPr>
        <p:spPr bwMode="auto">
          <a:xfrm flipV="1">
            <a:off x="5562600" y="1066800"/>
            <a:ext cx="1752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6" name="Line 8"/>
          <p:cNvSpPr>
            <a:spLocks noChangeShapeType="1"/>
          </p:cNvSpPr>
          <p:nvPr/>
        </p:nvSpPr>
        <p:spPr bwMode="auto">
          <a:xfrm flipV="1">
            <a:off x="5638800" y="1066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7" name="Line 9"/>
          <p:cNvSpPr>
            <a:spLocks noChangeShapeType="1"/>
          </p:cNvSpPr>
          <p:nvPr/>
        </p:nvSpPr>
        <p:spPr bwMode="auto">
          <a:xfrm flipV="1">
            <a:off x="5638800" y="1447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8" name="Line 10"/>
          <p:cNvSpPr>
            <a:spLocks noChangeShapeType="1"/>
          </p:cNvSpPr>
          <p:nvPr/>
        </p:nvSpPr>
        <p:spPr bwMode="auto">
          <a:xfrm flipV="1">
            <a:off x="5638800" y="1828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9" name="Line 11"/>
          <p:cNvSpPr>
            <a:spLocks noChangeShapeType="1"/>
          </p:cNvSpPr>
          <p:nvPr/>
        </p:nvSpPr>
        <p:spPr bwMode="auto">
          <a:xfrm flipV="1">
            <a:off x="5638800" y="2209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0" name="Line 12"/>
          <p:cNvSpPr>
            <a:spLocks noChangeShapeType="1"/>
          </p:cNvSpPr>
          <p:nvPr/>
        </p:nvSpPr>
        <p:spPr bwMode="auto">
          <a:xfrm flipV="1">
            <a:off x="5638800" y="2590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1" name="Line 13"/>
          <p:cNvSpPr>
            <a:spLocks noChangeShapeType="1"/>
          </p:cNvSpPr>
          <p:nvPr/>
        </p:nvSpPr>
        <p:spPr bwMode="auto">
          <a:xfrm flipV="1">
            <a:off x="5638800" y="2971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2" name="Line 14"/>
          <p:cNvSpPr>
            <a:spLocks noChangeShapeType="1"/>
          </p:cNvSpPr>
          <p:nvPr/>
        </p:nvSpPr>
        <p:spPr bwMode="auto">
          <a:xfrm flipV="1">
            <a:off x="5638800" y="3352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3" name="Line 15"/>
          <p:cNvSpPr>
            <a:spLocks noChangeShapeType="1"/>
          </p:cNvSpPr>
          <p:nvPr/>
        </p:nvSpPr>
        <p:spPr bwMode="auto">
          <a:xfrm flipV="1">
            <a:off x="5638800" y="3733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4" name="Line 16"/>
          <p:cNvSpPr>
            <a:spLocks noChangeShapeType="1"/>
          </p:cNvSpPr>
          <p:nvPr/>
        </p:nvSpPr>
        <p:spPr bwMode="auto">
          <a:xfrm flipV="1">
            <a:off x="5638800" y="4114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5" name="Line 17"/>
          <p:cNvSpPr>
            <a:spLocks noChangeShapeType="1"/>
          </p:cNvSpPr>
          <p:nvPr/>
        </p:nvSpPr>
        <p:spPr bwMode="auto">
          <a:xfrm flipV="1">
            <a:off x="5638800" y="4495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6" name="Freeform 18"/>
          <p:cNvSpPr>
            <a:spLocks/>
          </p:cNvSpPr>
          <p:nvPr/>
        </p:nvSpPr>
        <p:spPr bwMode="auto">
          <a:xfrm>
            <a:off x="5791200" y="4848225"/>
            <a:ext cx="2101850" cy="147637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7" name="Freeform 19"/>
          <p:cNvSpPr>
            <a:spLocks/>
          </p:cNvSpPr>
          <p:nvPr/>
        </p:nvSpPr>
        <p:spPr bwMode="auto">
          <a:xfrm>
            <a:off x="6248400" y="5159375"/>
            <a:ext cx="1654175" cy="1165225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8" name="Freeform 20"/>
          <p:cNvSpPr>
            <a:spLocks/>
          </p:cNvSpPr>
          <p:nvPr/>
        </p:nvSpPr>
        <p:spPr bwMode="auto">
          <a:xfrm>
            <a:off x="6629400" y="5426075"/>
            <a:ext cx="1281113" cy="898525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9" name="Freeform 21"/>
          <p:cNvSpPr>
            <a:spLocks/>
          </p:cNvSpPr>
          <p:nvPr/>
        </p:nvSpPr>
        <p:spPr bwMode="auto">
          <a:xfrm>
            <a:off x="7100888" y="5727700"/>
            <a:ext cx="844550" cy="581025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30" name="Text Box 22"/>
          <p:cNvSpPr txBox="1">
            <a:spLocks noChangeArrowheads="1"/>
          </p:cNvSpPr>
          <p:nvPr/>
        </p:nvSpPr>
        <p:spPr bwMode="auto">
          <a:xfrm>
            <a:off x="6248400" y="2590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196631" name="Text Box 23"/>
          <p:cNvSpPr txBox="1">
            <a:spLocks noChangeArrowheads="1"/>
          </p:cNvSpPr>
          <p:nvPr/>
        </p:nvSpPr>
        <p:spPr bwMode="auto">
          <a:xfrm>
            <a:off x="8077200" y="3625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196632" name="Text Box 24"/>
          <p:cNvSpPr txBox="1">
            <a:spLocks noChangeArrowheads="1"/>
          </p:cNvSpPr>
          <p:nvPr/>
        </p:nvSpPr>
        <p:spPr bwMode="auto">
          <a:xfrm>
            <a:off x="4800600" y="958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sp>
        <p:nvSpPr>
          <p:cNvPr id="196644" name="AutoShape 36"/>
          <p:cNvSpPr>
            <a:spLocks noChangeArrowheads="1"/>
          </p:cNvSpPr>
          <p:nvPr/>
        </p:nvSpPr>
        <p:spPr bwMode="auto">
          <a:xfrm>
            <a:off x="1828800" y="3429000"/>
            <a:ext cx="1143000" cy="304800"/>
          </a:xfrm>
          <a:prstGeom prst="leftArrow">
            <a:avLst>
              <a:gd name="adj1" fmla="val 50000"/>
              <a:gd name="adj2" fmla="val 9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645" name="AutoShape 37"/>
          <p:cNvSpPr>
            <a:spLocks noChangeArrowheads="1"/>
          </p:cNvSpPr>
          <p:nvPr/>
        </p:nvSpPr>
        <p:spPr bwMode="auto">
          <a:xfrm flipH="1">
            <a:off x="4038600" y="3429000"/>
            <a:ext cx="1143000" cy="304800"/>
          </a:xfrm>
          <a:prstGeom prst="leftArrow">
            <a:avLst>
              <a:gd name="adj1" fmla="val 50000"/>
              <a:gd name="adj2" fmla="val 9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646" name="Text Box 38"/>
          <p:cNvSpPr txBox="1">
            <a:spLocks noChangeArrowheads="1"/>
          </p:cNvSpPr>
          <p:nvPr/>
        </p:nvSpPr>
        <p:spPr bwMode="auto">
          <a:xfrm>
            <a:off x="1752600" y="3048000"/>
            <a:ext cx="4038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faster response                 slower response</a:t>
            </a:r>
          </a:p>
        </p:txBody>
      </p:sp>
      <p:sp>
        <p:nvSpPr>
          <p:cNvPr id="196647" name="Line 39"/>
          <p:cNvSpPr>
            <a:spLocks noChangeShapeType="1"/>
          </p:cNvSpPr>
          <p:nvPr/>
        </p:nvSpPr>
        <p:spPr bwMode="auto">
          <a:xfrm flipV="1">
            <a:off x="4191000" y="3581400"/>
            <a:ext cx="12954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48" name="Text Box 40"/>
          <p:cNvSpPr txBox="1">
            <a:spLocks noChangeArrowheads="1"/>
          </p:cNvSpPr>
          <p:nvPr/>
        </p:nvSpPr>
        <p:spPr bwMode="auto">
          <a:xfrm>
            <a:off x="3733800" y="5226050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constant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</a:t>
            </a:r>
            <a:r>
              <a:rPr lang="en-US">
                <a:latin typeface="Times New Roman"/>
              </a:rPr>
              <a:t>–</a:t>
            </a:r>
            <a:r>
              <a:rPr lang="en-US"/>
              <a:t> Time specifications.</a:t>
            </a:r>
          </a:p>
        </p:txBody>
      </p:sp>
      <p:pic>
        <p:nvPicPr>
          <p:cNvPr id="202783" name="Picture 3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95400" y="1828800"/>
            <a:ext cx="649605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2785" name="Picture 3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73500" y="977900"/>
            <a:ext cx="149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2787" name="Picture 3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47850" y="2195513"/>
            <a:ext cx="1016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2788" name="Line 36"/>
          <p:cNvSpPr>
            <a:spLocks noChangeShapeType="1"/>
          </p:cNvSpPr>
          <p:nvPr/>
        </p:nvSpPr>
        <p:spPr bwMode="auto">
          <a:xfrm>
            <a:off x="2012950" y="233838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90" name="Line 38"/>
          <p:cNvSpPr>
            <a:spLocks noChangeShapeType="1"/>
          </p:cNvSpPr>
          <p:nvPr/>
        </p:nvSpPr>
        <p:spPr bwMode="auto">
          <a:xfrm>
            <a:off x="1981200" y="431958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92" name="Freeform 40"/>
          <p:cNvSpPr>
            <a:spLocks/>
          </p:cNvSpPr>
          <p:nvPr/>
        </p:nvSpPr>
        <p:spPr bwMode="auto">
          <a:xfrm>
            <a:off x="2254250" y="4313238"/>
            <a:ext cx="817563" cy="1249362"/>
          </a:xfrm>
          <a:custGeom>
            <a:avLst/>
            <a:gdLst/>
            <a:ahLst/>
            <a:cxnLst>
              <a:cxn ang="0">
                <a:pos x="0" y="787"/>
              </a:cxn>
              <a:cxn ang="0">
                <a:pos x="515" y="0"/>
              </a:cxn>
            </a:cxnLst>
            <a:rect l="0" t="0" r="r" b="b"/>
            <a:pathLst>
              <a:path w="515" h="787">
                <a:moveTo>
                  <a:pt x="0" y="787"/>
                </a:moveTo>
                <a:lnTo>
                  <a:pt x="51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93" name="Line 41"/>
          <p:cNvSpPr>
            <a:spLocks noChangeShapeType="1"/>
          </p:cNvSpPr>
          <p:nvPr/>
        </p:nvSpPr>
        <p:spPr bwMode="auto">
          <a:xfrm>
            <a:off x="2819400" y="4724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94" name="Line 42"/>
          <p:cNvSpPr>
            <a:spLocks noChangeShapeType="1"/>
          </p:cNvSpPr>
          <p:nvPr/>
        </p:nvSpPr>
        <p:spPr bwMode="auto">
          <a:xfrm flipV="1">
            <a:off x="289560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02795" name="Picture 43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40050" y="4540250"/>
            <a:ext cx="1016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2796" name="Line 44"/>
          <p:cNvSpPr>
            <a:spLocks noChangeShapeType="1"/>
          </p:cNvSpPr>
          <p:nvPr/>
        </p:nvSpPr>
        <p:spPr bwMode="auto">
          <a:xfrm>
            <a:off x="2262188" y="4311650"/>
            <a:ext cx="548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02797" name="Picture 45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4160838"/>
            <a:ext cx="8382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2798" name="Freeform 46"/>
          <p:cNvSpPr>
            <a:spLocks/>
          </p:cNvSpPr>
          <p:nvPr/>
        </p:nvSpPr>
        <p:spPr bwMode="auto">
          <a:xfrm>
            <a:off x="3078163" y="4327525"/>
            <a:ext cx="3175" cy="16684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1051"/>
              </a:cxn>
            </a:cxnLst>
            <a:rect l="0" t="0" r="r" b="b"/>
            <a:pathLst>
              <a:path w="2" h="1051">
                <a:moveTo>
                  <a:pt x="2" y="0"/>
                </a:moveTo>
                <a:lnTo>
                  <a:pt x="0" y="105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99" name="Line 47"/>
          <p:cNvSpPr>
            <a:spLocks noChangeShapeType="1"/>
          </p:cNvSpPr>
          <p:nvPr/>
        </p:nvSpPr>
        <p:spPr bwMode="auto">
          <a:xfrm>
            <a:off x="2254250" y="57753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800" name="Line 48"/>
          <p:cNvSpPr>
            <a:spLocks noChangeShapeType="1"/>
          </p:cNvSpPr>
          <p:nvPr/>
        </p:nvSpPr>
        <p:spPr bwMode="auto">
          <a:xfrm>
            <a:off x="2286000" y="5867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02802" name="Picture 50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6032500"/>
            <a:ext cx="685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Zeros and poles of a transfer function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 G(s)=N(s)/D(s), then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Zeros</a:t>
            </a:r>
            <a:r>
              <a:rPr lang="en-US"/>
              <a:t> of G(s) are the roots of N(s)=0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Poles</a:t>
            </a:r>
            <a:r>
              <a:rPr lang="en-US"/>
              <a:t> of G(s) are the roots of D(s)=0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307206" name="Line 6"/>
          <p:cNvSpPr>
            <a:spLocks noChangeShapeType="1"/>
          </p:cNvSpPr>
          <p:nvPr/>
        </p:nvSpPr>
        <p:spPr bwMode="auto">
          <a:xfrm>
            <a:off x="5486400" y="3886200"/>
            <a:ext cx="1588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07" name="Line 7"/>
          <p:cNvSpPr>
            <a:spLocks noChangeShapeType="1"/>
          </p:cNvSpPr>
          <p:nvPr/>
        </p:nvSpPr>
        <p:spPr bwMode="auto">
          <a:xfrm>
            <a:off x="3429000" y="53340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08" name="Text Box 8"/>
          <p:cNvSpPr txBox="1">
            <a:spLocks noChangeArrowheads="1"/>
          </p:cNvSpPr>
          <p:nvPr/>
        </p:nvSpPr>
        <p:spPr bwMode="auto">
          <a:xfrm>
            <a:off x="6781800" y="52578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307209" name="Text Box 9"/>
          <p:cNvSpPr txBox="1">
            <a:spLocks noChangeArrowheads="1"/>
          </p:cNvSpPr>
          <p:nvPr/>
        </p:nvSpPr>
        <p:spPr bwMode="auto">
          <a:xfrm>
            <a:off x="5715000" y="38100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307213" name="Group 13"/>
          <p:cNvGrpSpPr>
            <a:grpSpLocks/>
          </p:cNvGrpSpPr>
          <p:nvPr/>
        </p:nvGrpSpPr>
        <p:grpSpPr bwMode="auto">
          <a:xfrm>
            <a:off x="4876800" y="5257800"/>
            <a:ext cx="152400" cy="152400"/>
            <a:chOff x="1584" y="2784"/>
            <a:chExt cx="96" cy="96"/>
          </a:xfrm>
        </p:grpSpPr>
        <p:sp>
          <p:nvSpPr>
            <p:cNvPr id="307214" name="Line 14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215" name="Line 15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7216" name="Group 16"/>
          <p:cNvGrpSpPr>
            <a:grpSpLocks/>
          </p:cNvGrpSpPr>
          <p:nvPr/>
        </p:nvGrpSpPr>
        <p:grpSpPr bwMode="auto">
          <a:xfrm>
            <a:off x="4876800" y="4724400"/>
            <a:ext cx="152400" cy="152400"/>
            <a:chOff x="1584" y="2784"/>
            <a:chExt cx="96" cy="96"/>
          </a:xfrm>
        </p:grpSpPr>
        <p:sp>
          <p:nvSpPr>
            <p:cNvPr id="307217" name="Line 17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218" name="Line 18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7219" name="Group 19"/>
          <p:cNvGrpSpPr>
            <a:grpSpLocks/>
          </p:cNvGrpSpPr>
          <p:nvPr/>
        </p:nvGrpSpPr>
        <p:grpSpPr bwMode="auto">
          <a:xfrm>
            <a:off x="4876800" y="5791200"/>
            <a:ext cx="152400" cy="152400"/>
            <a:chOff x="1584" y="2784"/>
            <a:chExt cx="96" cy="96"/>
          </a:xfrm>
        </p:grpSpPr>
        <p:sp>
          <p:nvSpPr>
            <p:cNvPr id="307220" name="Line 20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221" name="Line 21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222" name="Oval 22"/>
          <p:cNvSpPr>
            <a:spLocks noChangeArrowheads="1"/>
          </p:cNvSpPr>
          <p:nvPr/>
        </p:nvSpPr>
        <p:spPr bwMode="auto">
          <a:xfrm>
            <a:off x="4343400" y="5257800"/>
            <a:ext cx="152400" cy="152400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7227" name="Picture 2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606925"/>
            <a:ext cx="19050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28" name="Picture 28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990600" y="2971800"/>
            <a:ext cx="4495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29" name="Freeform 29"/>
          <p:cNvSpPr>
            <a:spLocks/>
          </p:cNvSpPr>
          <p:nvPr/>
        </p:nvSpPr>
        <p:spPr bwMode="auto">
          <a:xfrm>
            <a:off x="2438400" y="4419600"/>
            <a:ext cx="1905000" cy="76200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528" y="48"/>
              </a:cxn>
              <a:cxn ang="0">
                <a:pos x="1200" y="480"/>
              </a:cxn>
            </a:cxnLst>
            <a:rect l="0" t="0" r="r" b="b"/>
            <a:pathLst>
              <a:path w="1200" h="480">
                <a:moveTo>
                  <a:pt x="0" y="192"/>
                </a:moveTo>
                <a:cubicBezTo>
                  <a:pt x="164" y="96"/>
                  <a:pt x="328" y="0"/>
                  <a:pt x="528" y="48"/>
                </a:cubicBezTo>
                <a:cubicBezTo>
                  <a:pt x="728" y="96"/>
                  <a:pt x="1088" y="408"/>
                  <a:pt x="1200" y="480"/>
                </a:cubicBezTo>
              </a:path>
            </a:pathLst>
          </a:custGeom>
          <a:noFill/>
          <a:ln w="9525" cap="flat">
            <a:solidFill>
              <a:srgbClr val="808000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30" name="Freeform 30"/>
          <p:cNvSpPr>
            <a:spLocks/>
          </p:cNvSpPr>
          <p:nvPr/>
        </p:nvSpPr>
        <p:spPr bwMode="auto">
          <a:xfrm>
            <a:off x="2819400" y="4559300"/>
            <a:ext cx="1905000" cy="698500"/>
          </a:xfrm>
          <a:custGeom>
            <a:avLst/>
            <a:gdLst/>
            <a:ahLst/>
            <a:cxnLst>
              <a:cxn ang="0">
                <a:pos x="0" y="440"/>
              </a:cxn>
              <a:cxn ang="0">
                <a:pos x="720" y="56"/>
              </a:cxn>
              <a:cxn ang="0">
                <a:pos x="1200" y="104"/>
              </a:cxn>
            </a:cxnLst>
            <a:rect l="0" t="0" r="r" b="b"/>
            <a:pathLst>
              <a:path w="1200" h="440">
                <a:moveTo>
                  <a:pt x="0" y="440"/>
                </a:moveTo>
                <a:cubicBezTo>
                  <a:pt x="260" y="276"/>
                  <a:pt x="520" y="112"/>
                  <a:pt x="720" y="56"/>
                </a:cubicBezTo>
                <a:cubicBezTo>
                  <a:pt x="920" y="0"/>
                  <a:pt x="1060" y="52"/>
                  <a:pt x="1200" y="104"/>
                </a:cubicBezTo>
              </a:path>
            </a:pathLst>
          </a:custGeom>
          <a:noFill/>
          <a:ln w="9525" cap="flat">
            <a:solidFill>
              <a:srgbClr val="808000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31" name="Freeform 31"/>
          <p:cNvSpPr>
            <a:spLocks/>
          </p:cNvSpPr>
          <p:nvPr/>
        </p:nvSpPr>
        <p:spPr bwMode="auto">
          <a:xfrm>
            <a:off x="2819400" y="5334000"/>
            <a:ext cx="1981200" cy="711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384"/>
              </a:cxn>
              <a:cxn ang="0">
                <a:pos x="1248" y="384"/>
              </a:cxn>
            </a:cxnLst>
            <a:rect l="0" t="0" r="r" b="b"/>
            <a:pathLst>
              <a:path w="1248" h="448">
                <a:moveTo>
                  <a:pt x="0" y="0"/>
                </a:moveTo>
                <a:cubicBezTo>
                  <a:pt x="304" y="160"/>
                  <a:pt x="608" y="320"/>
                  <a:pt x="816" y="384"/>
                </a:cubicBezTo>
                <a:cubicBezTo>
                  <a:pt x="1024" y="448"/>
                  <a:pt x="1176" y="392"/>
                  <a:pt x="1248" y="384"/>
                </a:cubicBezTo>
              </a:path>
            </a:pathLst>
          </a:custGeom>
          <a:noFill/>
          <a:ln w="9525" cap="flat">
            <a:solidFill>
              <a:srgbClr val="808000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32" name="Freeform 32"/>
          <p:cNvSpPr>
            <a:spLocks/>
          </p:cNvSpPr>
          <p:nvPr/>
        </p:nvSpPr>
        <p:spPr bwMode="auto">
          <a:xfrm>
            <a:off x="2362200" y="5410200"/>
            <a:ext cx="2438400" cy="58420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384" y="336"/>
              </a:cxn>
              <a:cxn ang="0">
                <a:pos x="1536" y="0"/>
              </a:cxn>
            </a:cxnLst>
            <a:rect l="0" t="0" r="r" b="b"/>
            <a:pathLst>
              <a:path w="1536" h="368">
                <a:moveTo>
                  <a:pt x="0" y="192"/>
                </a:moveTo>
                <a:cubicBezTo>
                  <a:pt x="64" y="280"/>
                  <a:pt x="128" y="368"/>
                  <a:pt x="384" y="336"/>
                </a:cubicBezTo>
                <a:cubicBezTo>
                  <a:pt x="640" y="304"/>
                  <a:pt x="1344" y="56"/>
                  <a:pt x="1536" y="0"/>
                </a:cubicBezTo>
              </a:path>
            </a:pathLst>
          </a:custGeom>
          <a:noFill/>
          <a:ln w="9525" cap="flat">
            <a:solidFill>
              <a:srgbClr val="808000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</a:t>
            </a:r>
            <a:r>
              <a:rPr lang="en-US">
                <a:latin typeface="Times New Roman"/>
              </a:rPr>
              <a:t>–</a:t>
            </a:r>
            <a:r>
              <a:rPr lang="en-US"/>
              <a:t> Time specifications.</a:t>
            </a:r>
          </a:p>
        </p:txBody>
      </p:sp>
      <p:pic>
        <p:nvPicPr>
          <p:cNvPr id="203780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73500" y="977900"/>
            <a:ext cx="149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3794" name="Text Box 18"/>
          <p:cNvSpPr txBox="1">
            <a:spLocks noChangeArrowheads="1"/>
          </p:cNvSpPr>
          <p:nvPr/>
        </p:nvSpPr>
        <p:spPr bwMode="auto">
          <a:xfrm>
            <a:off x="533400" y="18288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Time specs:</a:t>
            </a:r>
          </a:p>
        </p:txBody>
      </p:sp>
      <p:sp>
        <p:nvSpPr>
          <p:cNvPr id="203796" name="AutoShape 20"/>
          <p:cNvSpPr>
            <a:spLocks noChangeArrowheads="1"/>
          </p:cNvSpPr>
          <p:nvPr/>
        </p:nvSpPr>
        <p:spPr bwMode="auto">
          <a:xfrm>
            <a:off x="838200" y="2847975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3797" name="Text Box 21"/>
          <p:cNvSpPr txBox="1">
            <a:spLocks noChangeArrowheads="1"/>
          </p:cNvSpPr>
          <p:nvPr/>
        </p:nvSpPr>
        <p:spPr bwMode="auto">
          <a:xfrm>
            <a:off x="1219200" y="2667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Steady state value : </a:t>
            </a:r>
          </a:p>
        </p:txBody>
      </p:sp>
      <p:sp>
        <p:nvSpPr>
          <p:cNvPr id="203798" name="AutoShape 22"/>
          <p:cNvSpPr>
            <a:spLocks noChangeArrowheads="1"/>
          </p:cNvSpPr>
          <p:nvPr/>
        </p:nvSpPr>
        <p:spPr bwMode="auto">
          <a:xfrm>
            <a:off x="838200" y="3686175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3799" name="Text Box 23"/>
          <p:cNvSpPr txBox="1">
            <a:spLocks noChangeArrowheads="1"/>
          </p:cNvSpPr>
          <p:nvPr/>
        </p:nvSpPr>
        <p:spPr bwMode="auto">
          <a:xfrm>
            <a:off x="1219200" y="35052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Time constant : </a:t>
            </a:r>
          </a:p>
        </p:txBody>
      </p:sp>
      <p:sp>
        <p:nvSpPr>
          <p:cNvPr id="203800" name="AutoShape 24"/>
          <p:cNvSpPr>
            <a:spLocks noChangeArrowheads="1"/>
          </p:cNvSpPr>
          <p:nvPr/>
        </p:nvSpPr>
        <p:spPr bwMode="auto">
          <a:xfrm>
            <a:off x="838200" y="4524375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3801" name="Text Box 25"/>
          <p:cNvSpPr txBox="1">
            <a:spLocks noChangeArrowheads="1"/>
          </p:cNvSpPr>
          <p:nvPr/>
        </p:nvSpPr>
        <p:spPr bwMode="auto">
          <a:xfrm>
            <a:off x="1219200" y="4343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Rise time : </a:t>
            </a:r>
          </a:p>
        </p:txBody>
      </p:sp>
      <p:sp>
        <p:nvSpPr>
          <p:cNvPr id="203802" name="AutoShape 26"/>
          <p:cNvSpPr>
            <a:spLocks noChangeArrowheads="1"/>
          </p:cNvSpPr>
          <p:nvPr/>
        </p:nvSpPr>
        <p:spPr bwMode="auto">
          <a:xfrm>
            <a:off x="838200" y="5438775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3803" name="Text Box 27"/>
          <p:cNvSpPr txBox="1">
            <a:spLocks noChangeArrowheads="1"/>
          </p:cNvSpPr>
          <p:nvPr/>
        </p:nvSpPr>
        <p:spPr bwMode="auto">
          <a:xfrm>
            <a:off x="1219200" y="5257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Settling time : </a:t>
            </a:r>
          </a:p>
        </p:txBody>
      </p:sp>
      <p:pic>
        <p:nvPicPr>
          <p:cNvPr id="203810" name="Picture 3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2628900"/>
            <a:ext cx="27940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3811" name="Picture 3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3632200"/>
            <a:ext cx="685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3819" name="Picture 43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4470400"/>
            <a:ext cx="9144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3820" name="Picture 44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5384800"/>
            <a:ext cx="7620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03830" name="Group 54"/>
          <p:cNvGrpSpPr>
            <a:grpSpLocks/>
          </p:cNvGrpSpPr>
          <p:nvPr/>
        </p:nvGrpSpPr>
        <p:grpSpPr bwMode="auto">
          <a:xfrm>
            <a:off x="5867400" y="4419600"/>
            <a:ext cx="3108325" cy="336550"/>
            <a:chOff x="2496" y="3600"/>
            <a:chExt cx="1958" cy="212"/>
          </a:xfrm>
        </p:grpSpPr>
        <p:sp>
          <p:nvSpPr>
            <p:cNvPr id="203821" name="Text Box 45"/>
            <p:cNvSpPr txBox="1">
              <a:spLocks noChangeArrowheads="1"/>
            </p:cNvSpPr>
            <p:nvPr/>
          </p:nvSpPr>
          <p:spPr bwMode="auto">
            <a:xfrm>
              <a:off x="2496" y="3600"/>
              <a:ext cx="16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Time to go from                to</a:t>
              </a:r>
            </a:p>
          </p:txBody>
        </p:sp>
        <p:pic>
          <p:nvPicPr>
            <p:cNvPr id="203825" name="Picture 49" descr="txp_fig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70" y="3653"/>
              <a:ext cx="384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3829" name="Picture 53" descr="txp_fig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69" y="3654"/>
              <a:ext cx="384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03831" name="Picture 55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5359400"/>
            <a:ext cx="2260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3832" name="Picture 56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69000" y="3606800"/>
            <a:ext cx="21844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 </a:t>
            </a:r>
            <a:r>
              <a:rPr lang="en-US">
                <a:latin typeface="Times New Roman"/>
              </a:rPr>
              <a:t>–</a:t>
            </a:r>
            <a:r>
              <a:rPr lang="en-US"/>
              <a:t> Simple behavior.</a:t>
            </a:r>
          </a:p>
        </p:txBody>
      </p:sp>
      <p:pic>
        <p:nvPicPr>
          <p:cNvPr id="204803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73500" y="977900"/>
            <a:ext cx="149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05" name="AutoShape 5"/>
          <p:cNvSpPr>
            <a:spLocks noChangeArrowheads="1"/>
          </p:cNvSpPr>
          <p:nvPr/>
        </p:nvSpPr>
        <p:spPr bwMode="auto">
          <a:xfrm>
            <a:off x="1371600" y="2543175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1752600" y="23622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No overshoot</a:t>
            </a:r>
          </a:p>
        </p:txBody>
      </p:sp>
      <p:sp>
        <p:nvSpPr>
          <p:cNvPr id="204807" name="AutoShape 7"/>
          <p:cNvSpPr>
            <a:spLocks noChangeArrowheads="1"/>
          </p:cNvSpPr>
          <p:nvPr/>
        </p:nvSpPr>
        <p:spPr bwMode="auto">
          <a:xfrm>
            <a:off x="1371600" y="30718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23" name="Text Box 23"/>
          <p:cNvSpPr txBox="1">
            <a:spLocks noChangeArrowheads="1"/>
          </p:cNvSpPr>
          <p:nvPr/>
        </p:nvSpPr>
        <p:spPr bwMode="auto">
          <a:xfrm>
            <a:off x="1752600" y="28956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No oscillations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848600" cy="2971800"/>
          </a:xfrm>
        </p:spPr>
        <p:txBody>
          <a:bodyPr/>
          <a:lstStyle/>
          <a:p>
            <a:pPr algn="ctr"/>
            <a:r>
              <a:rPr lang="en-US" sz="6000" dirty="0"/>
              <a:t>Impulse Response analysis of second order systems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Theorems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Initial Value Theorem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>
              <a:solidFill>
                <a:srgbClr val="FF0000"/>
              </a:solidFill>
            </a:endParaRPr>
          </a:p>
          <a:p>
            <a:r>
              <a:rPr lang="en-US">
                <a:solidFill>
                  <a:srgbClr val="FF0000"/>
                </a:solidFill>
              </a:rPr>
              <a:t>Final Value Theorem</a:t>
            </a:r>
          </a:p>
          <a:p>
            <a:pPr lvl="1"/>
            <a:r>
              <a:rPr lang="en-US"/>
              <a:t>If all poles of sX(s) are in the left half plane (LHP), then</a:t>
            </a:r>
          </a:p>
        </p:txBody>
      </p:sp>
      <p:pic>
        <p:nvPicPr>
          <p:cNvPr id="272392" name="Picture 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6538" y="1566863"/>
            <a:ext cx="405606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2393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5100" y="4610100"/>
            <a:ext cx="4056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DC gain or static gain of a stable system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1300" name="Rectangle 4"/>
          <p:cNvSpPr>
            <a:spLocks noChangeArrowheads="1"/>
          </p:cNvSpPr>
          <p:nvPr/>
        </p:nvSpPr>
        <p:spPr bwMode="auto">
          <a:xfrm>
            <a:off x="3657600" y="1371600"/>
            <a:ext cx="1371600" cy="838200"/>
          </a:xfrm>
          <a:prstGeom prst="rect">
            <a:avLst/>
          </a:prstGeom>
          <a:solidFill>
            <a:srgbClr val="CCFFCC">
              <a:alpha val="50000"/>
            </a:srgb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303" name="Freeform 7"/>
          <p:cNvSpPr>
            <a:spLocks/>
          </p:cNvSpPr>
          <p:nvPr/>
        </p:nvSpPr>
        <p:spPr bwMode="auto">
          <a:xfrm>
            <a:off x="5016500" y="1784350"/>
            <a:ext cx="565150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56" y="3"/>
              </a:cxn>
            </a:cxnLst>
            <a:rect l="0" t="0" r="r" b="b"/>
            <a:pathLst>
              <a:path w="356" h="3">
                <a:moveTo>
                  <a:pt x="0" y="0"/>
                </a:moveTo>
                <a:lnTo>
                  <a:pt x="356" y="3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1304" name="Picture 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65400" y="1647825"/>
            <a:ext cx="4064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1305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7700" y="1600200"/>
            <a:ext cx="8128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1306" name="Freeform 10"/>
          <p:cNvSpPr>
            <a:spLocks/>
          </p:cNvSpPr>
          <p:nvPr/>
        </p:nvSpPr>
        <p:spPr bwMode="auto">
          <a:xfrm>
            <a:off x="3082925" y="1768475"/>
            <a:ext cx="565150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56" y="3"/>
              </a:cxn>
            </a:cxnLst>
            <a:rect l="0" t="0" r="r" b="b"/>
            <a:pathLst>
              <a:path w="356" h="3">
                <a:moveTo>
                  <a:pt x="0" y="0"/>
                </a:moveTo>
                <a:lnTo>
                  <a:pt x="356" y="3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1308" name="Rectangle 12"/>
          <p:cNvSpPr>
            <a:spLocks noChangeArrowheads="1"/>
          </p:cNvSpPr>
          <p:nvPr/>
        </p:nvSpPr>
        <p:spPr bwMode="auto">
          <a:xfrm>
            <a:off x="1757363" y="2832100"/>
            <a:ext cx="6242050" cy="3598863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09" name="Line 13"/>
          <p:cNvSpPr>
            <a:spLocks noChangeShapeType="1"/>
          </p:cNvSpPr>
          <p:nvPr/>
        </p:nvSpPr>
        <p:spPr bwMode="auto">
          <a:xfrm>
            <a:off x="1757363" y="2832100"/>
            <a:ext cx="6242050" cy="1588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10" name="Freeform 14"/>
          <p:cNvSpPr>
            <a:spLocks/>
          </p:cNvSpPr>
          <p:nvPr/>
        </p:nvSpPr>
        <p:spPr bwMode="auto">
          <a:xfrm>
            <a:off x="1757363" y="2832100"/>
            <a:ext cx="6242050" cy="3598863"/>
          </a:xfrm>
          <a:custGeom>
            <a:avLst/>
            <a:gdLst/>
            <a:ahLst/>
            <a:cxnLst>
              <a:cxn ang="0">
                <a:pos x="0" y="379"/>
              </a:cxn>
              <a:cxn ang="0">
                <a:pos x="656" y="379"/>
              </a:cxn>
              <a:cxn ang="0">
                <a:pos x="656" y="0"/>
              </a:cxn>
            </a:cxnLst>
            <a:rect l="0" t="0" r="r" b="b"/>
            <a:pathLst>
              <a:path w="656" h="379">
                <a:moveTo>
                  <a:pt x="0" y="379"/>
                </a:moveTo>
                <a:lnTo>
                  <a:pt x="656" y="379"/>
                </a:lnTo>
                <a:lnTo>
                  <a:pt x="656" y="0"/>
                </a:lnTo>
              </a:path>
            </a:pathLst>
          </a:custGeom>
          <a:noFill/>
          <a:ln w="0">
            <a:solidFill>
              <a:srgbClr val="6666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11" name="Line 15"/>
          <p:cNvSpPr>
            <a:spLocks noChangeShapeType="1"/>
          </p:cNvSpPr>
          <p:nvPr/>
        </p:nvSpPr>
        <p:spPr bwMode="auto">
          <a:xfrm flipV="1">
            <a:off x="1757363" y="2832100"/>
            <a:ext cx="1587" cy="3598863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12" name="Line 16"/>
          <p:cNvSpPr>
            <a:spLocks noChangeShapeType="1"/>
          </p:cNvSpPr>
          <p:nvPr/>
        </p:nvSpPr>
        <p:spPr bwMode="auto">
          <a:xfrm>
            <a:off x="1757363" y="6430963"/>
            <a:ext cx="6242050" cy="1587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13" name="Line 17"/>
          <p:cNvSpPr>
            <a:spLocks noChangeShapeType="1"/>
          </p:cNvSpPr>
          <p:nvPr/>
        </p:nvSpPr>
        <p:spPr bwMode="auto">
          <a:xfrm flipV="1">
            <a:off x="1757363" y="2832100"/>
            <a:ext cx="1587" cy="3598863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14" name="Line 18"/>
          <p:cNvSpPr>
            <a:spLocks noChangeShapeType="1"/>
          </p:cNvSpPr>
          <p:nvPr/>
        </p:nvSpPr>
        <p:spPr bwMode="auto">
          <a:xfrm flipV="1">
            <a:off x="1757363" y="6364288"/>
            <a:ext cx="1587" cy="66675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15" name="Line 19"/>
          <p:cNvSpPr>
            <a:spLocks noChangeShapeType="1"/>
          </p:cNvSpPr>
          <p:nvPr/>
        </p:nvSpPr>
        <p:spPr bwMode="auto">
          <a:xfrm>
            <a:off x="1757363" y="2832100"/>
            <a:ext cx="1587" cy="57150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16" name="Rectangle 20"/>
          <p:cNvSpPr>
            <a:spLocks noChangeArrowheads="1"/>
          </p:cNvSpPr>
          <p:nvPr/>
        </p:nvSpPr>
        <p:spPr bwMode="auto">
          <a:xfrm>
            <a:off x="1728788" y="6459538"/>
            <a:ext cx="508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0</a:t>
            </a:r>
            <a:endParaRPr lang="en-US"/>
          </a:p>
        </p:txBody>
      </p:sp>
      <p:sp>
        <p:nvSpPr>
          <p:cNvPr id="311317" name="Line 21"/>
          <p:cNvSpPr>
            <a:spLocks noChangeShapeType="1"/>
          </p:cNvSpPr>
          <p:nvPr/>
        </p:nvSpPr>
        <p:spPr bwMode="auto">
          <a:xfrm flipV="1">
            <a:off x="2794000" y="6364288"/>
            <a:ext cx="1588" cy="66675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18" name="Line 22"/>
          <p:cNvSpPr>
            <a:spLocks noChangeShapeType="1"/>
          </p:cNvSpPr>
          <p:nvPr/>
        </p:nvSpPr>
        <p:spPr bwMode="auto">
          <a:xfrm>
            <a:off x="2794000" y="2832100"/>
            <a:ext cx="1588" cy="57150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19" name="Rectangle 23"/>
          <p:cNvSpPr>
            <a:spLocks noChangeArrowheads="1"/>
          </p:cNvSpPr>
          <p:nvPr/>
        </p:nvSpPr>
        <p:spPr bwMode="auto">
          <a:xfrm>
            <a:off x="2727325" y="6459538"/>
            <a:ext cx="1270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0.5</a:t>
            </a:r>
            <a:endParaRPr lang="en-US"/>
          </a:p>
        </p:txBody>
      </p:sp>
      <p:sp>
        <p:nvSpPr>
          <p:cNvPr id="311320" name="Line 24"/>
          <p:cNvSpPr>
            <a:spLocks noChangeShapeType="1"/>
          </p:cNvSpPr>
          <p:nvPr/>
        </p:nvSpPr>
        <p:spPr bwMode="auto">
          <a:xfrm flipV="1">
            <a:off x="3832225" y="6364288"/>
            <a:ext cx="1588" cy="66675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21" name="Line 25"/>
          <p:cNvSpPr>
            <a:spLocks noChangeShapeType="1"/>
          </p:cNvSpPr>
          <p:nvPr/>
        </p:nvSpPr>
        <p:spPr bwMode="auto">
          <a:xfrm>
            <a:off x="3832225" y="2832100"/>
            <a:ext cx="1588" cy="57150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22" name="Rectangle 26"/>
          <p:cNvSpPr>
            <a:spLocks noChangeArrowheads="1"/>
          </p:cNvSpPr>
          <p:nvPr/>
        </p:nvSpPr>
        <p:spPr bwMode="auto">
          <a:xfrm>
            <a:off x="3803650" y="6459538"/>
            <a:ext cx="508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1</a:t>
            </a:r>
            <a:endParaRPr lang="en-US"/>
          </a:p>
        </p:txBody>
      </p:sp>
      <p:sp>
        <p:nvSpPr>
          <p:cNvPr id="311323" name="Line 27"/>
          <p:cNvSpPr>
            <a:spLocks noChangeShapeType="1"/>
          </p:cNvSpPr>
          <p:nvPr/>
        </p:nvSpPr>
        <p:spPr bwMode="auto">
          <a:xfrm flipV="1">
            <a:off x="4878388" y="6364288"/>
            <a:ext cx="1587" cy="66675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24" name="Line 28"/>
          <p:cNvSpPr>
            <a:spLocks noChangeShapeType="1"/>
          </p:cNvSpPr>
          <p:nvPr/>
        </p:nvSpPr>
        <p:spPr bwMode="auto">
          <a:xfrm>
            <a:off x="4878388" y="2832100"/>
            <a:ext cx="1587" cy="57150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25" name="Rectangle 29"/>
          <p:cNvSpPr>
            <a:spLocks noChangeArrowheads="1"/>
          </p:cNvSpPr>
          <p:nvPr/>
        </p:nvSpPr>
        <p:spPr bwMode="auto">
          <a:xfrm>
            <a:off x="4811713" y="6459538"/>
            <a:ext cx="1270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1.5</a:t>
            </a:r>
            <a:endParaRPr lang="en-US"/>
          </a:p>
        </p:txBody>
      </p:sp>
      <p:sp>
        <p:nvSpPr>
          <p:cNvPr id="311326" name="Line 30"/>
          <p:cNvSpPr>
            <a:spLocks noChangeShapeType="1"/>
          </p:cNvSpPr>
          <p:nvPr/>
        </p:nvSpPr>
        <p:spPr bwMode="auto">
          <a:xfrm flipV="1">
            <a:off x="5915025" y="6364288"/>
            <a:ext cx="1588" cy="66675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27" name="Line 31"/>
          <p:cNvSpPr>
            <a:spLocks noChangeShapeType="1"/>
          </p:cNvSpPr>
          <p:nvPr/>
        </p:nvSpPr>
        <p:spPr bwMode="auto">
          <a:xfrm>
            <a:off x="5915025" y="2832100"/>
            <a:ext cx="1588" cy="57150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28" name="Rectangle 32"/>
          <p:cNvSpPr>
            <a:spLocks noChangeArrowheads="1"/>
          </p:cNvSpPr>
          <p:nvPr/>
        </p:nvSpPr>
        <p:spPr bwMode="auto">
          <a:xfrm>
            <a:off x="5886450" y="6459538"/>
            <a:ext cx="508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2</a:t>
            </a:r>
            <a:endParaRPr lang="en-US"/>
          </a:p>
        </p:txBody>
      </p:sp>
      <p:sp>
        <p:nvSpPr>
          <p:cNvPr id="311329" name="Line 33"/>
          <p:cNvSpPr>
            <a:spLocks noChangeShapeType="1"/>
          </p:cNvSpPr>
          <p:nvPr/>
        </p:nvSpPr>
        <p:spPr bwMode="auto">
          <a:xfrm flipV="1">
            <a:off x="6951663" y="6364288"/>
            <a:ext cx="1587" cy="66675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30" name="Line 34"/>
          <p:cNvSpPr>
            <a:spLocks noChangeShapeType="1"/>
          </p:cNvSpPr>
          <p:nvPr/>
        </p:nvSpPr>
        <p:spPr bwMode="auto">
          <a:xfrm>
            <a:off x="6951663" y="2832100"/>
            <a:ext cx="1587" cy="57150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31" name="Rectangle 35"/>
          <p:cNvSpPr>
            <a:spLocks noChangeArrowheads="1"/>
          </p:cNvSpPr>
          <p:nvPr/>
        </p:nvSpPr>
        <p:spPr bwMode="auto">
          <a:xfrm>
            <a:off x="6884988" y="6459538"/>
            <a:ext cx="1270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2.5</a:t>
            </a:r>
            <a:endParaRPr lang="en-US"/>
          </a:p>
        </p:txBody>
      </p:sp>
      <p:sp>
        <p:nvSpPr>
          <p:cNvPr id="311332" name="Line 36"/>
          <p:cNvSpPr>
            <a:spLocks noChangeShapeType="1"/>
          </p:cNvSpPr>
          <p:nvPr/>
        </p:nvSpPr>
        <p:spPr bwMode="auto">
          <a:xfrm flipV="1">
            <a:off x="7999413" y="6364288"/>
            <a:ext cx="1587" cy="66675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33" name="Line 37"/>
          <p:cNvSpPr>
            <a:spLocks noChangeShapeType="1"/>
          </p:cNvSpPr>
          <p:nvPr/>
        </p:nvSpPr>
        <p:spPr bwMode="auto">
          <a:xfrm>
            <a:off x="7999413" y="2832100"/>
            <a:ext cx="1587" cy="57150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34" name="Rectangle 38"/>
          <p:cNvSpPr>
            <a:spLocks noChangeArrowheads="1"/>
          </p:cNvSpPr>
          <p:nvPr/>
        </p:nvSpPr>
        <p:spPr bwMode="auto">
          <a:xfrm>
            <a:off x="7970838" y="6459538"/>
            <a:ext cx="508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3</a:t>
            </a:r>
            <a:endParaRPr lang="en-US"/>
          </a:p>
        </p:txBody>
      </p:sp>
      <p:sp>
        <p:nvSpPr>
          <p:cNvPr id="311335" name="Line 39"/>
          <p:cNvSpPr>
            <a:spLocks noChangeShapeType="1"/>
          </p:cNvSpPr>
          <p:nvPr/>
        </p:nvSpPr>
        <p:spPr bwMode="auto">
          <a:xfrm>
            <a:off x="1757363" y="6430963"/>
            <a:ext cx="57150" cy="1587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36" name="Line 40"/>
          <p:cNvSpPr>
            <a:spLocks noChangeShapeType="1"/>
          </p:cNvSpPr>
          <p:nvPr/>
        </p:nvSpPr>
        <p:spPr bwMode="auto">
          <a:xfrm flipH="1">
            <a:off x="7932738" y="6430963"/>
            <a:ext cx="66675" cy="1587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37" name="Rectangle 41"/>
          <p:cNvSpPr>
            <a:spLocks noChangeArrowheads="1"/>
          </p:cNvSpPr>
          <p:nvPr/>
        </p:nvSpPr>
        <p:spPr bwMode="auto">
          <a:xfrm>
            <a:off x="1662113" y="6364288"/>
            <a:ext cx="508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0</a:t>
            </a:r>
            <a:endParaRPr lang="en-US"/>
          </a:p>
        </p:txBody>
      </p:sp>
      <p:sp>
        <p:nvSpPr>
          <p:cNvPr id="311338" name="Line 42"/>
          <p:cNvSpPr>
            <a:spLocks noChangeShapeType="1"/>
          </p:cNvSpPr>
          <p:nvPr/>
        </p:nvSpPr>
        <p:spPr bwMode="auto">
          <a:xfrm>
            <a:off x="1757363" y="5908675"/>
            <a:ext cx="57150" cy="1588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39" name="Line 43"/>
          <p:cNvSpPr>
            <a:spLocks noChangeShapeType="1"/>
          </p:cNvSpPr>
          <p:nvPr/>
        </p:nvSpPr>
        <p:spPr bwMode="auto">
          <a:xfrm flipH="1">
            <a:off x="7932738" y="5908675"/>
            <a:ext cx="66675" cy="1588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40" name="Rectangle 44"/>
          <p:cNvSpPr>
            <a:spLocks noChangeArrowheads="1"/>
          </p:cNvSpPr>
          <p:nvPr/>
        </p:nvSpPr>
        <p:spPr bwMode="auto">
          <a:xfrm>
            <a:off x="1576388" y="5842000"/>
            <a:ext cx="1270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0.2</a:t>
            </a:r>
            <a:endParaRPr lang="en-US"/>
          </a:p>
        </p:txBody>
      </p:sp>
      <p:sp>
        <p:nvSpPr>
          <p:cNvPr id="311341" name="Line 45"/>
          <p:cNvSpPr>
            <a:spLocks noChangeShapeType="1"/>
          </p:cNvSpPr>
          <p:nvPr/>
        </p:nvSpPr>
        <p:spPr bwMode="auto">
          <a:xfrm>
            <a:off x="1757363" y="5395913"/>
            <a:ext cx="57150" cy="1587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42" name="Line 46"/>
          <p:cNvSpPr>
            <a:spLocks noChangeShapeType="1"/>
          </p:cNvSpPr>
          <p:nvPr/>
        </p:nvSpPr>
        <p:spPr bwMode="auto">
          <a:xfrm flipH="1">
            <a:off x="7932738" y="5395913"/>
            <a:ext cx="66675" cy="1587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43" name="Rectangle 47"/>
          <p:cNvSpPr>
            <a:spLocks noChangeArrowheads="1"/>
          </p:cNvSpPr>
          <p:nvPr/>
        </p:nvSpPr>
        <p:spPr bwMode="auto">
          <a:xfrm>
            <a:off x="1576388" y="5329238"/>
            <a:ext cx="1270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0.4</a:t>
            </a:r>
            <a:endParaRPr lang="en-US"/>
          </a:p>
        </p:txBody>
      </p:sp>
      <p:sp>
        <p:nvSpPr>
          <p:cNvPr id="311344" name="Line 48"/>
          <p:cNvSpPr>
            <a:spLocks noChangeShapeType="1"/>
          </p:cNvSpPr>
          <p:nvPr/>
        </p:nvSpPr>
        <p:spPr bwMode="auto">
          <a:xfrm>
            <a:off x="1757363" y="4883150"/>
            <a:ext cx="57150" cy="1588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45" name="Line 49"/>
          <p:cNvSpPr>
            <a:spLocks noChangeShapeType="1"/>
          </p:cNvSpPr>
          <p:nvPr/>
        </p:nvSpPr>
        <p:spPr bwMode="auto">
          <a:xfrm flipH="1">
            <a:off x="7932738" y="4883150"/>
            <a:ext cx="66675" cy="1588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46" name="Rectangle 50"/>
          <p:cNvSpPr>
            <a:spLocks noChangeArrowheads="1"/>
          </p:cNvSpPr>
          <p:nvPr/>
        </p:nvSpPr>
        <p:spPr bwMode="auto">
          <a:xfrm>
            <a:off x="1576388" y="4816475"/>
            <a:ext cx="1270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0.6</a:t>
            </a:r>
            <a:endParaRPr lang="en-US"/>
          </a:p>
        </p:txBody>
      </p:sp>
      <p:sp>
        <p:nvSpPr>
          <p:cNvPr id="311347" name="Line 51"/>
          <p:cNvSpPr>
            <a:spLocks noChangeShapeType="1"/>
          </p:cNvSpPr>
          <p:nvPr/>
        </p:nvSpPr>
        <p:spPr bwMode="auto">
          <a:xfrm>
            <a:off x="1757363" y="4370388"/>
            <a:ext cx="57150" cy="1587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48" name="Line 52"/>
          <p:cNvSpPr>
            <a:spLocks noChangeShapeType="1"/>
          </p:cNvSpPr>
          <p:nvPr/>
        </p:nvSpPr>
        <p:spPr bwMode="auto">
          <a:xfrm flipH="1">
            <a:off x="7932738" y="4370388"/>
            <a:ext cx="66675" cy="1587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49" name="Rectangle 53"/>
          <p:cNvSpPr>
            <a:spLocks noChangeArrowheads="1"/>
          </p:cNvSpPr>
          <p:nvPr/>
        </p:nvSpPr>
        <p:spPr bwMode="auto">
          <a:xfrm>
            <a:off x="1576388" y="4303713"/>
            <a:ext cx="1270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0.8</a:t>
            </a:r>
            <a:endParaRPr lang="en-US"/>
          </a:p>
        </p:txBody>
      </p:sp>
      <p:sp>
        <p:nvSpPr>
          <p:cNvPr id="311350" name="Line 54"/>
          <p:cNvSpPr>
            <a:spLocks noChangeShapeType="1"/>
          </p:cNvSpPr>
          <p:nvPr/>
        </p:nvSpPr>
        <p:spPr bwMode="auto">
          <a:xfrm>
            <a:off x="1757363" y="3857625"/>
            <a:ext cx="57150" cy="1588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51" name="Line 55"/>
          <p:cNvSpPr>
            <a:spLocks noChangeShapeType="1"/>
          </p:cNvSpPr>
          <p:nvPr/>
        </p:nvSpPr>
        <p:spPr bwMode="auto">
          <a:xfrm flipH="1">
            <a:off x="7932738" y="3857625"/>
            <a:ext cx="66675" cy="1588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52" name="Rectangle 56"/>
          <p:cNvSpPr>
            <a:spLocks noChangeArrowheads="1"/>
          </p:cNvSpPr>
          <p:nvPr/>
        </p:nvSpPr>
        <p:spPr bwMode="auto">
          <a:xfrm>
            <a:off x="1662113" y="3790950"/>
            <a:ext cx="508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1</a:t>
            </a:r>
            <a:endParaRPr lang="en-US"/>
          </a:p>
        </p:txBody>
      </p:sp>
      <p:sp>
        <p:nvSpPr>
          <p:cNvPr id="311353" name="Line 57"/>
          <p:cNvSpPr>
            <a:spLocks noChangeShapeType="1"/>
          </p:cNvSpPr>
          <p:nvPr/>
        </p:nvSpPr>
        <p:spPr bwMode="auto">
          <a:xfrm>
            <a:off x="1757363" y="3344863"/>
            <a:ext cx="57150" cy="1587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54" name="Line 58"/>
          <p:cNvSpPr>
            <a:spLocks noChangeShapeType="1"/>
          </p:cNvSpPr>
          <p:nvPr/>
        </p:nvSpPr>
        <p:spPr bwMode="auto">
          <a:xfrm flipH="1">
            <a:off x="7932738" y="3344863"/>
            <a:ext cx="66675" cy="1587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55" name="Rectangle 59"/>
          <p:cNvSpPr>
            <a:spLocks noChangeArrowheads="1"/>
          </p:cNvSpPr>
          <p:nvPr/>
        </p:nvSpPr>
        <p:spPr bwMode="auto">
          <a:xfrm>
            <a:off x="1576388" y="3278188"/>
            <a:ext cx="1270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1.2</a:t>
            </a:r>
            <a:endParaRPr lang="en-US"/>
          </a:p>
        </p:txBody>
      </p:sp>
      <p:sp>
        <p:nvSpPr>
          <p:cNvPr id="311356" name="Line 60"/>
          <p:cNvSpPr>
            <a:spLocks noChangeShapeType="1"/>
          </p:cNvSpPr>
          <p:nvPr/>
        </p:nvSpPr>
        <p:spPr bwMode="auto">
          <a:xfrm>
            <a:off x="1757363" y="2832100"/>
            <a:ext cx="57150" cy="1588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57" name="Line 61"/>
          <p:cNvSpPr>
            <a:spLocks noChangeShapeType="1"/>
          </p:cNvSpPr>
          <p:nvPr/>
        </p:nvSpPr>
        <p:spPr bwMode="auto">
          <a:xfrm flipH="1">
            <a:off x="7932738" y="2832100"/>
            <a:ext cx="66675" cy="1588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58" name="Rectangle 62"/>
          <p:cNvSpPr>
            <a:spLocks noChangeArrowheads="1"/>
          </p:cNvSpPr>
          <p:nvPr/>
        </p:nvSpPr>
        <p:spPr bwMode="auto">
          <a:xfrm>
            <a:off x="1576388" y="2765425"/>
            <a:ext cx="1270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666666"/>
                </a:solidFill>
                <a:latin typeface="Helvetica" charset="0"/>
              </a:rPr>
              <a:t>1.4</a:t>
            </a:r>
            <a:endParaRPr lang="en-US"/>
          </a:p>
        </p:txBody>
      </p:sp>
      <p:sp>
        <p:nvSpPr>
          <p:cNvPr id="311359" name="Line 63"/>
          <p:cNvSpPr>
            <a:spLocks noChangeShapeType="1"/>
          </p:cNvSpPr>
          <p:nvPr/>
        </p:nvSpPr>
        <p:spPr bwMode="auto">
          <a:xfrm>
            <a:off x="1757363" y="2832100"/>
            <a:ext cx="6242050" cy="1588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60" name="Freeform 64"/>
          <p:cNvSpPr>
            <a:spLocks/>
          </p:cNvSpPr>
          <p:nvPr/>
        </p:nvSpPr>
        <p:spPr bwMode="auto">
          <a:xfrm>
            <a:off x="1757363" y="2832100"/>
            <a:ext cx="6242050" cy="3598863"/>
          </a:xfrm>
          <a:custGeom>
            <a:avLst/>
            <a:gdLst/>
            <a:ahLst/>
            <a:cxnLst>
              <a:cxn ang="0">
                <a:pos x="0" y="379"/>
              </a:cxn>
              <a:cxn ang="0">
                <a:pos x="656" y="379"/>
              </a:cxn>
              <a:cxn ang="0">
                <a:pos x="656" y="0"/>
              </a:cxn>
            </a:cxnLst>
            <a:rect l="0" t="0" r="r" b="b"/>
            <a:pathLst>
              <a:path w="656" h="379">
                <a:moveTo>
                  <a:pt x="0" y="379"/>
                </a:moveTo>
                <a:lnTo>
                  <a:pt x="656" y="379"/>
                </a:lnTo>
                <a:lnTo>
                  <a:pt x="656" y="0"/>
                </a:lnTo>
              </a:path>
            </a:pathLst>
          </a:custGeom>
          <a:noFill/>
          <a:ln w="0">
            <a:solidFill>
              <a:srgbClr val="6666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61" name="Line 65"/>
          <p:cNvSpPr>
            <a:spLocks noChangeShapeType="1"/>
          </p:cNvSpPr>
          <p:nvPr/>
        </p:nvSpPr>
        <p:spPr bwMode="auto">
          <a:xfrm flipV="1">
            <a:off x="1757363" y="2832100"/>
            <a:ext cx="1587" cy="3598863"/>
          </a:xfrm>
          <a:prstGeom prst="line">
            <a:avLst/>
          </a:prstGeom>
          <a:noFill/>
          <a:ln w="0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62" name="Line 66"/>
          <p:cNvSpPr>
            <a:spLocks noChangeShapeType="1"/>
          </p:cNvSpPr>
          <p:nvPr/>
        </p:nvSpPr>
        <p:spPr bwMode="auto">
          <a:xfrm>
            <a:off x="1757363" y="4113213"/>
            <a:ext cx="6242050" cy="1587"/>
          </a:xfrm>
          <a:prstGeom prst="line">
            <a:avLst/>
          </a:prstGeom>
          <a:noFill/>
          <a:ln w="0">
            <a:solidFill>
              <a:srgbClr val="6666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63" name="Freeform 67"/>
          <p:cNvSpPr>
            <a:spLocks/>
          </p:cNvSpPr>
          <p:nvPr/>
        </p:nvSpPr>
        <p:spPr bwMode="auto">
          <a:xfrm>
            <a:off x="1757363" y="3525838"/>
            <a:ext cx="6194425" cy="2905125"/>
          </a:xfrm>
          <a:custGeom>
            <a:avLst/>
            <a:gdLst/>
            <a:ahLst/>
            <a:cxnLst>
              <a:cxn ang="0">
                <a:pos x="36" y="1812"/>
              </a:cxn>
              <a:cxn ang="0">
                <a:pos x="108" y="1716"/>
              </a:cxn>
              <a:cxn ang="0">
                <a:pos x="180" y="1549"/>
              </a:cxn>
              <a:cxn ang="0">
                <a:pos x="252" y="1334"/>
              </a:cxn>
              <a:cxn ang="0">
                <a:pos x="324" y="1094"/>
              </a:cxn>
              <a:cxn ang="0">
                <a:pos x="396" y="855"/>
              </a:cxn>
              <a:cxn ang="0">
                <a:pos x="468" y="628"/>
              </a:cxn>
              <a:cxn ang="0">
                <a:pos x="540" y="430"/>
              </a:cxn>
              <a:cxn ang="0">
                <a:pos x="611" y="263"/>
              </a:cxn>
              <a:cxn ang="0">
                <a:pos x="683" y="143"/>
              </a:cxn>
              <a:cxn ang="0">
                <a:pos x="755" y="59"/>
              </a:cxn>
              <a:cxn ang="0">
                <a:pos x="827" y="12"/>
              </a:cxn>
              <a:cxn ang="0">
                <a:pos x="899" y="0"/>
              </a:cxn>
              <a:cxn ang="0">
                <a:pos x="971" y="18"/>
              </a:cxn>
              <a:cxn ang="0">
                <a:pos x="1049" y="53"/>
              </a:cxn>
              <a:cxn ang="0">
                <a:pos x="1121" y="101"/>
              </a:cxn>
              <a:cxn ang="0">
                <a:pos x="1193" y="161"/>
              </a:cxn>
              <a:cxn ang="0">
                <a:pos x="1265" y="221"/>
              </a:cxn>
              <a:cxn ang="0">
                <a:pos x="1337" y="281"/>
              </a:cxn>
              <a:cxn ang="0">
                <a:pos x="1409" y="335"/>
              </a:cxn>
              <a:cxn ang="0">
                <a:pos x="1480" y="382"/>
              </a:cxn>
              <a:cxn ang="0">
                <a:pos x="1552" y="418"/>
              </a:cxn>
              <a:cxn ang="0">
                <a:pos x="1624" y="442"/>
              </a:cxn>
              <a:cxn ang="0">
                <a:pos x="1696" y="454"/>
              </a:cxn>
              <a:cxn ang="0">
                <a:pos x="1768" y="460"/>
              </a:cxn>
              <a:cxn ang="0">
                <a:pos x="1840" y="460"/>
              </a:cxn>
              <a:cxn ang="0">
                <a:pos x="1912" y="454"/>
              </a:cxn>
              <a:cxn ang="0">
                <a:pos x="1990" y="442"/>
              </a:cxn>
              <a:cxn ang="0">
                <a:pos x="2062" y="430"/>
              </a:cxn>
              <a:cxn ang="0">
                <a:pos x="2134" y="412"/>
              </a:cxn>
              <a:cxn ang="0">
                <a:pos x="2206" y="400"/>
              </a:cxn>
              <a:cxn ang="0">
                <a:pos x="2277" y="382"/>
              </a:cxn>
              <a:cxn ang="0">
                <a:pos x="2349" y="370"/>
              </a:cxn>
              <a:cxn ang="0">
                <a:pos x="2421" y="359"/>
              </a:cxn>
              <a:cxn ang="0">
                <a:pos x="2493" y="353"/>
              </a:cxn>
              <a:cxn ang="0">
                <a:pos x="2565" y="347"/>
              </a:cxn>
              <a:cxn ang="0">
                <a:pos x="2637" y="347"/>
              </a:cxn>
              <a:cxn ang="0">
                <a:pos x="2709" y="347"/>
              </a:cxn>
              <a:cxn ang="0">
                <a:pos x="2781" y="347"/>
              </a:cxn>
              <a:cxn ang="0">
                <a:pos x="2853" y="353"/>
              </a:cxn>
              <a:cxn ang="0">
                <a:pos x="2925" y="353"/>
              </a:cxn>
              <a:cxn ang="0">
                <a:pos x="3003" y="359"/>
              </a:cxn>
              <a:cxn ang="0">
                <a:pos x="3075" y="359"/>
              </a:cxn>
              <a:cxn ang="0">
                <a:pos x="3146" y="364"/>
              </a:cxn>
              <a:cxn ang="0">
                <a:pos x="3218" y="370"/>
              </a:cxn>
              <a:cxn ang="0">
                <a:pos x="3290" y="370"/>
              </a:cxn>
              <a:cxn ang="0">
                <a:pos x="3362" y="370"/>
              </a:cxn>
              <a:cxn ang="0">
                <a:pos x="3434" y="376"/>
              </a:cxn>
              <a:cxn ang="0">
                <a:pos x="3506" y="376"/>
              </a:cxn>
              <a:cxn ang="0">
                <a:pos x="3578" y="376"/>
              </a:cxn>
              <a:cxn ang="0">
                <a:pos x="3650" y="376"/>
              </a:cxn>
              <a:cxn ang="0">
                <a:pos x="3722" y="376"/>
              </a:cxn>
              <a:cxn ang="0">
                <a:pos x="3794" y="376"/>
              </a:cxn>
              <a:cxn ang="0">
                <a:pos x="3866" y="370"/>
              </a:cxn>
            </a:cxnLst>
            <a:rect l="0" t="0" r="r" b="b"/>
            <a:pathLst>
              <a:path w="3902" h="1830">
                <a:moveTo>
                  <a:pt x="0" y="1830"/>
                </a:moveTo>
                <a:lnTo>
                  <a:pt x="36" y="1812"/>
                </a:lnTo>
                <a:lnTo>
                  <a:pt x="72" y="1776"/>
                </a:lnTo>
                <a:lnTo>
                  <a:pt x="108" y="1716"/>
                </a:lnTo>
                <a:lnTo>
                  <a:pt x="144" y="1639"/>
                </a:lnTo>
                <a:lnTo>
                  <a:pt x="180" y="1549"/>
                </a:lnTo>
                <a:lnTo>
                  <a:pt x="216" y="1441"/>
                </a:lnTo>
                <a:lnTo>
                  <a:pt x="252" y="1334"/>
                </a:lnTo>
                <a:lnTo>
                  <a:pt x="288" y="1214"/>
                </a:lnTo>
                <a:lnTo>
                  <a:pt x="324" y="1094"/>
                </a:lnTo>
                <a:lnTo>
                  <a:pt x="360" y="969"/>
                </a:lnTo>
                <a:lnTo>
                  <a:pt x="396" y="855"/>
                </a:lnTo>
                <a:lnTo>
                  <a:pt x="432" y="735"/>
                </a:lnTo>
                <a:lnTo>
                  <a:pt x="468" y="628"/>
                </a:lnTo>
                <a:lnTo>
                  <a:pt x="504" y="526"/>
                </a:lnTo>
                <a:lnTo>
                  <a:pt x="540" y="430"/>
                </a:lnTo>
                <a:lnTo>
                  <a:pt x="575" y="341"/>
                </a:lnTo>
                <a:lnTo>
                  <a:pt x="611" y="263"/>
                </a:lnTo>
                <a:lnTo>
                  <a:pt x="647" y="197"/>
                </a:lnTo>
                <a:lnTo>
                  <a:pt x="683" y="143"/>
                </a:lnTo>
                <a:lnTo>
                  <a:pt x="719" y="95"/>
                </a:lnTo>
                <a:lnTo>
                  <a:pt x="755" y="59"/>
                </a:lnTo>
                <a:lnTo>
                  <a:pt x="791" y="30"/>
                </a:lnTo>
                <a:lnTo>
                  <a:pt x="827" y="12"/>
                </a:lnTo>
                <a:lnTo>
                  <a:pt x="863" y="0"/>
                </a:lnTo>
                <a:lnTo>
                  <a:pt x="899" y="0"/>
                </a:lnTo>
                <a:lnTo>
                  <a:pt x="935" y="6"/>
                </a:lnTo>
                <a:lnTo>
                  <a:pt x="971" y="18"/>
                </a:lnTo>
                <a:lnTo>
                  <a:pt x="1013" y="30"/>
                </a:lnTo>
                <a:lnTo>
                  <a:pt x="1049" y="53"/>
                </a:lnTo>
                <a:lnTo>
                  <a:pt x="1085" y="77"/>
                </a:lnTo>
                <a:lnTo>
                  <a:pt x="1121" y="101"/>
                </a:lnTo>
                <a:lnTo>
                  <a:pt x="1157" y="131"/>
                </a:lnTo>
                <a:lnTo>
                  <a:pt x="1193" y="161"/>
                </a:lnTo>
                <a:lnTo>
                  <a:pt x="1229" y="191"/>
                </a:lnTo>
                <a:lnTo>
                  <a:pt x="1265" y="221"/>
                </a:lnTo>
                <a:lnTo>
                  <a:pt x="1301" y="251"/>
                </a:lnTo>
                <a:lnTo>
                  <a:pt x="1337" y="281"/>
                </a:lnTo>
                <a:lnTo>
                  <a:pt x="1373" y="311"/>
                </a:lnTo>
                <a:lnTo>
                  <a:pt x="1409" y="335"/>
                </a:lnTo>
                <a:lnTo>
                  <a:pt x="1444" y="359"/>
                </a:lnTo>
                <a:lnTo>
                  <a:pt x="1480" y="382"/>
                </a:lnTo>
                <a:lnTo>
                  <a:pt x="1516" y="400"/>
                </a:lnTo>
                <a:lnTo>
                  <a:pt x="1552" y="418"/>
                </a:lnTo>
                <a:lnTo>
                  <a:pt x="1588" y="430"/>
                </a:lnTo>
                <a:lnTo>
                  <a:pt x="1624" y="442"/>
                </a:lnTo>
                <a:lnTo>
                  <a:pt x="1660" y="448"/>
                </a:lnTo>
                <a:lnTo>
                  <a:pt x="1696" y="454"/>
                </a:lnTo>
                <a:lnTo>
                  <a:pt x="1732" y="460"/>
                </a:lnTo>
                <a:lnTo>
                  <a:pt x="1768" y="460"/>
                </a:lnTo>
                <a:lnTo>
                  <a:pt x="1804" y="466"/>
                </a:lnTo>
                <a:lnTo>
                  <a:pt x="1840" y="460"/>
                </a:lnTo>
                <a:lnTo>
                  <a:pt x="1876" y="460"/>
                </a:lnTo>
                <a:lnTo>
                  <a:pt x="1912" y="454"/>
                </a:lnTo>
                <a:lnTo>
                  <a:pt x="1948" y="448"/>
                </a:lnTo>
                <a:lnTo>
                  <a:pt x="1990" y="442"/>
                </a:lnTo>
                <a:lnTo>
                  <a:pt x="2026" y="436"/>
                </a:lnTo>
                <a:lnTo>
                  <a:pt x="2062" y="430"/>
                </a:lnTo>
                <a:lnTo>
                  <a:pt x="2098" y="424"/>
                </a:lnTo>
                <a:lnTo>
                  <a:pt x="2134" y="412"/>
                </a:lnTo>
                <a:lnTo>
                  <a:pt x="2170" y="406"/>
                </a:lnTo>
                <a:lnTo>
                  <a:pt x="2206" y="400"/>
                </a:lnTo>
                <a:lnTo>
                  <a:pt x="2242" y="388"/>
                </a:lnTo>
                <a:lnTo>
                  <a:pt x="2277" y="382"/>
                </a:lnTo>
                <a:lnTo>
                  <a:pt x="2313" y="376"/>
                </a:lnTo>
                <a:lnTo>
                  <a:pt x="2349" y="370"/>
                </a:lnTo>
                <a:lnTo>
                  <a:pt x="2385" y="364"/>
                </a:lnTo>
                <a:lnTo>
                  <a:pt x="2421" y="359"/>
                </a:lnTo>
                <a:lnTo>
                  <a:pt x="2457" y="359"/>
                </a:lnTo>
                <a:lnTo>
                  <a:pt x="2493" y="353"/>
                </a:lnTo>
                <a:lnTo>
                  <a:pt x="2529" y="353"/>
                </a:lnTo>
                <a:lnTo>
                  <a:pt x="2565" y="347"/>
                </a:lnTo>
                <a:lnTo>
                  <a:pt x="2601" y="347"/>
                </a:lnTo>
                <a:lnTo>
                  <a:pt x="2637" y="347"/>
                </a:lnTo>
                <a:lnTo>
                  <a:pt x="2673" y="347"/>
                </a:lnTo>
                <a:lnTo>
                  <a:pt x="2709" y="347"/>
                </a:lnTo>
                <a:lnTo>
                  <a:pt x="2745" y="347"/>
                </a:lnTo>
                <a:lnTo>
                  <a:pt x="2781" y="347"/>
                </a:lnTo>
                <a:lnTo>
                  <a:pt x="2817" y="347"/>
                </a:lnTo>
                <a:lnTo>
                  <a:pt x="2853" y="353"/>
                </a:lnTo>
                <a:lnTo>
                  <a:pt x="2889" y="353"/>
                </a:lnTo>
                <a:lnTo>
                  <a:pt x="2925" y="353"/>
                </a:lnTo>
                <a:lnTo>
                  <a:pt x="2967" y="353"/>
                </a:lnTo>
                <a:lnTo>
                  <a:pt x="3003" y="359"/>
                </a:lnTo>
                <a:lnTo>
                  <a:pt x="3039" y="359"/>
                </a:lnTo>
                <a:lnTo>
                  <a:pt x="3075" y="359"/>
                </a:lnTo>
                <a:lnTo>
                  <a:pt x="3111" y="364"/>
                </a:lnTo>
                <a:lnTo>
                  <a:pt x="3146" y="364"/>
                </a:lnTo>
                <a:lnTo>
                  <a:pt x="3182" y="364"/>
                </a:lnTo>
                <a:lnTo>
                  <a:pt x="3218" y="370"/>
                </a:lnTo>
                <a:lnTo>
                  <a:pt x="3254" y="370"/>
                </a:lnTo>
                <a:lnTo>
                  <a:pt x="3290" y="370"/>
                </a:lnTo>
                <a:lnTo>
                  <a:pt x="3326" y="370"/>
                </a:lnTo>
                <a:lnTo>
                  <a:pt x="3362" y="370"/>
                </a:lnTo>
                <a:lnTo>
                  <a:pt x="3398" y="376"/>
                </a:lnTo>
                <a:lnTo>
                  <a:pt x="3434" y="376"/>
                </a:lnTo>
                <a:lnTo>
                  <a:pt x="3470" y="376"/>
                </a:lnTo>
                <a:lnTo>
                  <a:pt x="3506" y="376"/>
                </a:lnTo>
                <a:lnTo>
                  <a:pt x="3542" y="376"/>
                </a:lnTo>
                <a:lnTo>
                  <a:pt x="3578" y="376"/>
                </a:lnTo>
                <a:lnTo>
                  <a:pt x="3614" y="376"/>
                </a:lnTo>
                <a:lnTo>
                  <a:pt x="3650" y="376"/>
                </a:lnTo>
                <a:lnTo>
                  <a:pt x="3686" y="376"/>
                </a:lnTo>
                <a:lnTo>
                  <a:pt x="3722" y="376"/>
                </a:lnTo>
                <a:lnTo>
                  <a:pt x="3758" y="376"/>
                </a:lnTo>
                <a:lnTo>
                  <a:pt x="3794" y="376"/>
                </a:lnTo>
                <a:lnTo>
                  <a:pt x="3830" y="376"/>
                </a:lnTo>
                <a:lnTo>
                  <a:pt x="3866" y="370"/>
                </a:lnTo>
                <a:lnTo>
                  <a:pt x="3902" y="370"/>
                </a:lnTo>
              </a:path>
            </a:pathLst>
          </a:custGeom>
          <a:noFill/>
          <a:ln w="1905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68" name="Line 72"/>
          <p:cNvSpPr>
            <a:spLocks noChangeShapeType="1"/>
          </p:cNvSpPr>
          <p:nvPr/>
        </p:nvSpPr>
        <p:spPr bwMode="auto">
          <a:xfrm>
            <a:off x="1339850" y="4114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1381" name="Picture 8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2159000"/>
            <a:ext cx="5588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1382" name="Picture 86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89600" y="2111375"/>
            <a:ext cx="9398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1383" name="Freeform 87"/>
          <p:cNvSpPr>
            <a:spLocks/>
          </p:cNvSpPr>
          <p:nvPr/>
        </p:nvSpPr>
        <p:spPr bwMode="auto">
          <a:xfrm>
            <a:off x="4984750" y="2301875"/>
            <a:ext cx="565150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56" y="3"/>
              </a:cxn>
            </a:cxnLst>
            <a:rect l="0" t="0" r="r" b="b"/>
            <a:pathLst>
              <a:path w="356" h="3">
                <a:moveTo>
                  <a:pt x="0" y="0"/>
                </a:moveTo>
                <a:lnTo>
                  <a:pt x="356" y="3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1384" name="Freeform 88"/>
          <p:cNvSpPr>
            <a:spLocks/>
          </p:cNvSpPr>
          <p:nvPr/>
        </p:nvSpPr>
        <p:spPr bwMode="auto">
          <a:xfrm>
            <a:off x="3051175" y="2286000"/>
            <a:ext cx="565150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56" y="3"/>
              </a:cxn>
            </a:cxnLst>
            <a:rect l="0" t="0" r="r" b="b"/>
            <a:pathLst>
              <a:path w="356" h="3">
                <a:moveTo>
                  <a:pt x="0" y="0"/>
                </a:moveTo>
                <a:lnTo>
                  <a:pt x="356" y="3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1385" name="Picture 89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1676400"/>
            <a:ext cx="5334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1386" name="Picture 90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3581400"/>
            <a:ext cx="23622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DC Gain of a stable transfer function </a:t>
            </a: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DC gain (static gain)</a:t>
            </a:r>
            <a:r>
              <a:rPr lang="en-US"/>
              <a:t> : the ratio of the steady state output of a system to its constant input, i.e., steady state of the unit step response</a:t>
            </a:r>
          </a:p>
          <a:p>
            <a:r>
              <a:rPr lang="en-US"/>
              <a:t>Use </a:t>
            </a:r>
            <a:r>
              <a:rPr lang="en-US">
                <a:solidFill>
                  <a:srgbClr val="6600FF"/>
                </a:solidFill>
              </a:rPr>
              <a:t>final value theorem</a:t>
            </a:r>
            <a:r>
              <a:rPr lang="en-US"/>
              <a:t> to compute the steady state of the unit step response </a:t>
            </a:r>
          </a:p>
        </p:txBody>
      </p:sp>
      <p:pic>
        <p:nvPicPr>
          <p:cNvPr id="273415" name="Picture 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6600" y="228600"/>
            <a:ext cx="7620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3419" name="Picture 11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5986463"/>
            <a:ext cx="3105150" cy="490537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273427" name="Picture 19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3656013"/>
            <a:ext cx="4191000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3428" name="Picture 20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13400" y="4916488"/>
            <a:ext cx="2159000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3430" name="Picture 22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9563" y="2701925"/>
            <a:ext cx="258286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Pure integrator </a:t>
            </a:r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r>
              <a:rPr lang="en-US"/>
              <a:t>ODE :</a:t>
            </a:r>
          </a:p>
          <a:p>
            <a:endParaRPr lang="en-US"/>
          </a:p>
          <a:p>
            <a:r>
              <a:rPr lang="en-US"/>
              <a:t>Impulse response :</a:t>
            </a:r>
          </a:p>
          <a:p>
            <a:pPr lvl="1"/>
            <a:endParaRPr lang="en-US"/>
          </a:p>
          <a:p>
            <a:r>
              <a:rPr lang="en-US"/>
              <a:t>Step response :</a:t>
            </a:r>
          </a:p>
          <a:p>
            <a:endParaRPr lang="en-US"/>
          </a:p>
          <a:p>
            <a:r>
              <a:rPr lang="en-US"/>
              <a:t>If the initial condition is not zero, then :</a:t>
            </a:r>
          </a:p>
        </p:txBody>
      </p:sp>
      <p:pic>
        <p:nvPicPr>
          <p:cNvPr id="274439" name="Picture 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1676400"/>
            <a:ext cx="32004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4440" name="Picture 8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2657475"/>
            <a:ext cx="44196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4443" name="Rectangle 11"/>
          <p:cNvSpPr>
            <a:spLocks noChangeArrowheads="1"/>
          </p:cNvSpPr>
          <p:nvPr/>
        </p:nvSpPr>
        <p:spPr bwMode="auto">
          <a:xfrm>
            <a:off x="4343400" y="830263"/>
            <a:ext cx="1662113" cy="693737"/>
          </a:xfrm>
          <a:prstGeom prst="rect">
            <a:avLst/>
          </a:prstGeom>
          <a:noFill/>
          <a:ln w="22225" algn="ctr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74444" name="Line 12"/>
          <p:cNvSpPr>
            <a:spLocks noChangeShapeType="1"/>
          </p:cNvSpPr>
          <p:nvPr/>
        </p:nvSpPr>
        <p:spPr bwMode="auto">
          <a:xfrm>
            <a:off x="3751263" y="1203325"/>
            <a:ext cx="615950" cy="0"/>
          </a:xfrm>
          <a:prstGeom prst="line">
            <a:avLst/>
          </a:prstGeom>
          <a:noFill/>
          <a:ln w="22225">
            <a:solidFill>
              <a:srgbClr val="99CC00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74445" name="Line 13"/>
          <p:cNvSpPr>
            <a:spLocks noChangeShapeType="1"/>
          </p:cNvSpPr>
          <p:nvPr/>
        </p:nvSpPr>
        <p:spPr bwMode="auto">
          <a:xfrm>
            <a:off x="5992813" y="1190625"/>
            <a:ext cx="615950" cy="0"/>
          </a:xfrm>
          <a:prstGeom prst="line">
            <a:avLst/>
          </a:prstGeom>
          <a:noFill/>
          <a:ln w="22225">
            <a:solidFill>
              <a:srgbClr val="99CC00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274448" name="Picture 1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1065213"/>
            <a:ext cx="56673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4450" name="Picture 18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1800" y="989013"/>
            <a:ext cx="604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4452" name="Picture 20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3532188"/>
            <a:ext cx="57150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4455" name="Picture 23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5029200"/>
            <a:ext cx="44958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4457" name="Picture 25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4876800"/>
            <a:ext cx="1905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4461" name="Picture 29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538" y="914400"/>
            <a:ext cx="14589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4462" name="Picture 30" descr="txp_fi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5562600"/>
            <a:ext cx="7632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4463" name="Text Box 31"/>
          <p:cNvSpPr txBox="1">
            <a:spLocks noChangeArrowheads="1"/>
          </p:cNvSpPr>
          <p:nvPr/>
        </p:nvSpPr>
        <p:spPr bwMode="auto">
          <a:xfrm>
            <a:off x="3517900" y="6400800"/>
            <a:ext cx="402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Physical meaning of the impulse response</a:t>
            </a:r>
          </a:p>
        </p:txBody>
      </p:sp>
      <p:sp>
        <p:nvSpPr>
          <p:cNvPr id="274464" name="Line 32"/>
          <p:cNvSpPr>
            <a:spLocks noChangeShapeType="1"/>
          </p:cNvSpPr>
          <p:nvPr/>
        </p:nvSpPr>
        <p:spPr bwMode="auto">
          <a:xfrm flipH="1" flipV="1">
            <a:off x="3200400" y="63246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914400"/>
            <a:ext cx="8115300" cy="5791200"/>
          </a:xfrm>
        </p:spPr>
        <p:txBody>
          <a:bodyPr/>
          <a:lstStyle/>
          <a:p>
            <a:endParaRPr lang="en-US" sz="2000"/>
          </a:p>
          <a:p>
            <a:endParaRPr lang="en-US" sz="2000"/>
          </a:p>
          <a:p>
            <a:r>
              <a:rPr lang="en-US" sz="2000"/>
              <a:t>ODE :</a:t>
            </a:r>
          </a:p>
          <a:p>
            <a:endParaRPr lang="en-US" sz="2000"/>
          </a:p>
          <a:p>
            <a:r>
              <a:rPr lang="en-US" sz="2000"/>
              <a:t>Impulse response :</a:t>
            </a:r>
          </a:p>
          <a:p>
            <a:endParaRPr lang="en-US" sz="2000"/>
          </a:p>
          <a:p>
            <a:endParaRPr lang="en-US" sz="2000"/>
          </a:p>
          <a:p>
            <a:r>
              <a:rPr lang="en-US" sz="2000"/>
              <a:t>Step response :</a:t>
            </a:r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r>
              <a:rPr lang="en-US" sz="2000"/>
              <a:t>DC gain: (Use the final value theorem)</a:t>
            </a:r>
          </a:p>
        </p:txBody>
      </p:sp>
      <p:pic>
        <p:nvPicPr>
          <p:cNvPr id="275465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2667000"/>
            <a:ext cx="615950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5468" name="Picture 12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038600"/>
            <a:ext cx="56657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5469" name="Picture 13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1524000"/>
            <a:ext cx="50450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75473" name="Object 17"/>
          <p:cNvGraphicFramePr>
            <a:graphicFrameLocks noGrp="1" noChangeAspect="1"/>
          </p:cNvGraphicFramePr>
          <p:nvPr>
            <p:ph sz="half" idx="2"/>
          </p:nvPr>
        </p:nvGraphicFramePr>
        <p:xfrm>
          <a:off x="4191000" y="195263"/>
          <a:ext cx="2057400" cy="117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78" name="Visio" r:id="rId11" imgW="1689038" imgH="965407" progId="">
                  <p:embed/>
                </p:oleObj>
              </mc:Choice>
              <mc:Fallback>
                <p:oleObj name="Visio" r:id="rId11" imgW="1689038" imgH="965407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95263"/>
                        <a:ext cx="2057400" cy="1176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5475" name="Picture 19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0825" y="5851525"/>
            <a:ext cx="54102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5477" name="Picture 21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381000"/>
            <a:ext cx="13716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system</a:t>
            </a:r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914400"/>
            <a:ext cx="8572500" cy="5791200"/>
          </a:xfrm>
        </p:spPr>
        <p:txBody>
          <a:bodyPr/>
          <a:lstStyle/>
          <a:p>
            <a:r>
              <a:rPr lang="en-US" sz="2000"/>
              <a:t>If the initial condition was not zero, then</a:t>
            </a:r>
          </a:p>
        </p:txBody>
      </p:sp>
      <p:pic>
        <p:nvPicPr>
          <p:cNvPr id="310279" name="Picture 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1447800"/>
            <a:ext cx="1905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0285" name="Picture 13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684463"/>
            <a:ext cx="5334000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0286" name="Line 14"/>
          <p:cNvSpPr>
            <a:spLocks noChangeShapeType="1"/>
          </p:cNvSpPr>
          <p:nvPr/>
        </p:nvSpPr>
        <p:spPr bwMode="auto">
          <a:xfrm flipH="1" flipV="1">
            <a:off x="3886200" y="4114800"/>
            <a:ext cx="7620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287" name="Text Box 15"/>
          <p:cNvSpPr txBox="1">
            <a:spLocks noChangeArrowheads="1"/>
          </p:cNvSpPr>
          <p:nvPr/>
        </p:nvSpPr>
        <p:spPr bwMode="auto">
          <a:xfrm>
            <a:off x="2755900" y="5562600"/>
            <a:ext cx="402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Physical meaning of the impulse response</a:t>
            </a:r>
          </a:p>
        </p:txBody>
      </p:sp>
      <p:pic>
        <p:nvPicPr>
          <p:cNvPr id="310288" name="Picture 1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3888" y="1600200"/>
            <a:ext cx="7148512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Matlab Simulation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G=tf([0 5],[1 2]); </a:t>
            </a:r>
          </a:p>
          <a:p>
            <a:r>
              <a:rPr lang="en-US"/>
              <a:t>impulse(G)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step(G)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Time constant</a:t>
            </a:r>
          </a:p>
          <a:p>
            <a:endParaRPr lang="en-US"/>
          </a:p>
        </p:txBody>
      </p:sp>
      <p:pic>
        <p:nvPicPr>
          <p:cNvPr id="27648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8163" y="1236663"/>
            <a:ext cx="3338512" cy="25003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7648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0063" y="3957638"/>
            <a:ext cx="3394075" cy="254158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sp>
        <p:nvSpPr>
          <p:cNvPr id="276488" name="Line 8"/>
          <p:cNvSpPr>
            <a:spLocks noChangeShapeType="1"/>
          </p:cNvSpPr>
          <p:nvPr/>
        </p:nvSpPr>
        <p:spPr bwMode="auto">
          <a:xfrm flipV="1">
            <a:off x="3581400" y="4267200"/>
            <a:ext cx="3810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76489" name="Picture 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27500" y="147638"/>
            <a:ext cx="190658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490" name="Line 10"/>
          <p:cNvSpPr>
            <a:spLocks noChangeShapeType="1"/>
          </p:cNvSpPr>
          <p:nvPr/>
        </p:nvSpPr>
        <p:spPr bwMode="auto">
          <a:xfrm>
            <a:off x="3962400" y="42672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76492" name="Picture 12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5867400"/>
            <a:ext cx="1087438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494" name="Picture 1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800" y="2362200"/>
            <a:ext cx="22209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496" name="Picture 16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4953000"/>
            <a:ext cx="2935288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56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1"/>
  <p:tag name="PICTUREFILESIZE" val="114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y_{ss}=\lim_{t \rightarrow \infty} y_{step}(t)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93"/>
  <p:tag name="PICTUREFILESIZE" val="38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G(s)&#10;\end{split} 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43"/>
  <p:tag name="PICTUREFILESIZE" val="318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text{DC gain}=\lim_{s \rightarrow 0}G(s)&#10;\end{split} 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96"/>
  <p:tag name="PICTUREFILESIZE" val="1024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text{DC gain}&amp;=\lim_{t \rightarrow \infty}y_{step}(t)\\&#10;&amp;=\lim_{s \rightarrow 0} &#10;\underbrace{ s \left [ G(s)\frac{1}{s} \right ]}_{\text{all poles in LHP} } \\&#10;&amp;=\lim_{s \rightarrow 0}G(s)&#10;\end{split} 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87"/>
  <p:tag name="PICTUREFILESIZE" val="3895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\leftrightarrow G(s)$  is stable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62"/>
  <p:tag name="PICTUREFILESIZE" val="819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mathcal{L} (y_{step} (t) )=G(s)\frac{1}{s}&#10;\end{split} 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93"/>
  <p:tag name="PICTUREFILESIZE" val="1255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dot y(t)=u(t) \rightarrow G(s)=\frac{1}{s}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31"/>
  <p:tag name="PICTUREFILESIZE" val="1094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g(t)=\mathcal{L}^{-1}[G(s)1]=\mathcal{L}^{-1}[1/s]=1(t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65"/>
  <p:tag name="PICTUREFILESIZE" val="1499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u(t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7"/>
  <p:tag name="PICTUREFILESIZE" val="266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z_1&amp;=-2\\&#10;p_{1,2}&amp;=-1\pm j\\&#10;p_3&amp;=-1&#10;\end{split} 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32"/>
  <p:tag name="PICTUREFILESIZE" val="1042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y(t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6"/>
  <p:tag name="PICTUREFILESIZE" val="279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y_{step }(t)=\mathcal{L}^{-1}[G(s)1/s]=\mathcal{L}^{-1}[1/s^2]=t1(t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435"/>
  <p:tag name="PICTUREFILESIZE" val="2054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dot y(t)=u(t) \rightarrow s Y(s)-y(0) =U(s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40"/>
  <p:tag name="PICTUREFILESIZE" val="1523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mathcal{L}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4"/>
  <p:tag name="PICTUREFILESIZE" val="98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y(0)+ \int_{0}^t (\cdot) dt&#10;\end{split}&#10;\end{displaymath}&#10;&#10;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38"/>
  <p:tag name="PICTUREFILESIZE" val="984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y(t)= \mathcal{L}^{-1}\left [ y(0)\frac{1}{s} \right ] + \mathcal{L}^{-1} \left [ \frac{ U(s) }{s}  \right ]=y(0)+\mathcal{L}^{-1} (G(s) U(s)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99"/>
  <p:tag name="BOXHEIGHT" val="620"/>
  <p:tag name="BOXFONT" val="10"/>
  <p:tag name="BOXWRAP" val="False"/>
  <p:tag name="WORKAROUNDTRANSPARENCYBUG" val="False"/>
  <p:tag name="BITMAPFORMAT" val="pngmono"/>
  <p:tag name="DEBUGINTERACTIVE" val="True"/>
  <p:tag name="ORIGWIDTH" val="577"/>
  <p:tag name="PICTUREFILESIZE" val="3337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g(t)=\mathcal{L}^{-1}[G(s)1]=\mathcal{L}^{-1} \left [ \frac{K/\tau }{s+1/\tau} \right ] =\frac{K}{\tau} e ^{-t/ \tau} 1(t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488"/>
  <p:tag name="PICTUREFILESIZE" val="2579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y_{step }(t)&amp;=\mathcal{L}^{-1} \left [\frac{K}{ (\tau s +1)s} \right ]=\mathcal{L}^{-1} \left [ K  \left ( \frac{1}{s} -\frac{\tau}{\tau s+1} \right ) \right ]\\&#10;&amp;=K[1-e^{-t/\tau}]1(t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498"/>
  <p:tag name="PICTUREFILESIZE" val="3623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tau \dot y(t)+y(t)=Ku(t) \rightarrow G(s)=\frac{K}{\tau s+1}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79"/>
  <p:tag name="PICTUREFILESIZE" val="1913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y_{ss}=\lim_{t \rightarrow \infty} y_{step }(t)=\lim_{s \rightarrow 0} \frac{K}{ (\tau s+1) s} s=K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96"/>
  <p:tag name="PICTUREFILESIZE" val="232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G(s)=\frac{(s+2)}{ (s+1+j) (s+1-j) (s+1) 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75"/>
  <p:tag name="PICTUREFILESIZE" val="1554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\tau=RC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75"/>
  <p:tag name="PICTUREFILESIZE" val="283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mathcal{L}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4"/>
  <p:tag name="PICTUREFILESIZE" val="98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y(t)&amp;=\mathcal{L}^{-1}\left [ (y(0)/K+U(s))\frac{ K }{(\tau s +1)} \right ]\\&#10;&amp;= \mathcal{L}^{-1}\left [ (y(0)/K+U(s))G(s) \right ]\\&#10;&amp;= \underbrace{ \frac{y(0)}{K} \mathcal{L}^{-1} (G(s))}_{\text{from the initial condition}}+ \underbrace{ \mathcal{L}^{-1} (G(s)U(s)) }_{\text{from the input}}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799"/>
  <p:tag name="BOXHEIGHT" val="704"/>
  <p:tag name="BOXFONT" val="10"/>
  <p:tag name="BOXWRAP" val="False"/>
  <p:tag name="WORKAROUNDTRANSPARENCYBUG" val="False"/>
  <p:tag name="BITMAPFORMAT" val="pngmono"/>
  <p:tag name="DEBUGINTERACTIVE" val="True"/>
  <p:tag name="ORIGWIDTH" val="455"/>
  <p:tag name="PICTUREFILESIZE" val="7683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tau \dot y(t)+y(t)=Ku(t) \rightarrow   \tau s Y(s)-\underbrace{y(0)}_{\neq 0}+Y(s)=KU(s) 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537"/>
  <p:tag name="PICTUREFILESIZE" val="2928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G(s)=\frac{5}{  s+2}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28"/>
  <p:tag name="PICTUREFILESIZE" val="735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tau=0.5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73"/>
  <p:tag name="PICTUREFILESIZE" val="230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g(t)=\frac{K}{\tau} e ^{-t/ \tau} 1(t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76"/>
  <p:tag name="PICTUREFILESIZE" val="1019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y_{step }(t)=K[1-e^{-t/\tau}]1(t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58"/>
  <p:tag name="PICTUREFILESIZE" val="1283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= \frac{b}{s+a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9"/>
  <p:tag name="PICTUREFILESIZE" val="258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= \frac{b}{s+a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9"/>
  <p:tag name="PICTUREFILESIZE" val="258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lim_{t \rightarrow 0} x(t)=\lim_{s \rightarrow \infty}s \mathcal{L} (x (t))&#10;\end{split} 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35"/>
  <p:tag name="PICTUREFILESIZE" val="1410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t) \; = \; \mathcal{L}^{-1}[H(s)] \;=\; b \: e^{-at} \: 1(t)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43"/>
  <p:tag name="PICTUREFILESIZE" val="568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= \frac{b}{s+a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9"/>
  <p:tag name="PICTUREFILESIZE" val="258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t) \; = \; \mathcal{L}^{-1}[H(s)] \;=\; b \: e^{-at} \: 1(t)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43"/>
  <p:tag name="PICTUREFILESIZE" val="568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&g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101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=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74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&l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100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= \frac{b}{s+a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9"/>
  <p:tag name="PICTUREFILESIZE" val="258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t) \; = \; \mathcal{L}^{-1}[H(s)] \;=\; b \: e^{-at} \: 1(t)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43"/>
  <p:tag name="PICTUREFILESIZE" val="568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&g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101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&l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100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lim_{t \rightarrow \infty} x(t)=\lim_{s \rightarrow 0}s \mathcal{L} (x(t))&#10;\end{split} 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35"/>
  <p:tag name="PICTUREFILESIZE" val="13907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y_{step}(t) \; = \; \mathcal{L}^{-1}[H(s)/s] \;=\; \frac{b}{a}(1-e^{-at}) 1(t)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91"/>
  <p:tag name="PICTUREFILESIZE" val="855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=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74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&l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100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=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74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&g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101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&l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100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=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74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a&g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101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= \frac{1}{s+1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8"/>
  <p:tag name="PICTUREFILESIZE" val="200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t) = e^{-t} \: 1(t)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63"/>
  <p:tag name="PICTUREFILESIZE" val="264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1(t)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6"/>
  <p:tag name="PICTUREFILESIZE" val="85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y_{step}(t) = (1-e^{-t}) 1(t)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00"/>
  <p:tag name="PICTUREFILESIZE" val="417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= \frac{1}{s+2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8"/>
  <p:tag name="PICTUREFILESIZE" val="233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t) = e^{-2t} \: 1(t)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67"/>
  <p:tag name="PICTUREFILESIZE" val="294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y_{step}(t) = \frac{1}{2}(1-e^{-2t}) 1(t)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1"/>
  <p:tag name="PICTUREFILESIZE" val="532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= \frac{b}{s+a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9"/>
  <p:tag name="PICTUREFILESIZE" val="258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b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4"/>
  <p:tag name="PICTUREFILESIZE" val="417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b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4"/>
  <p:tag name="PICTUREFILESIZE" val="41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y_{ss} = \frac{b}{a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33"/>
  <p:tag name="PICTUREFILESIZE" val="137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T = \frac{1}{a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7"/>
  <p:tag name="PICTUREFILESIZE" val="76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= \frac{b}{s+a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9"/>
  <p:tag name="PICTUREFILESIZE" val="258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y_{step}(t)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32"/>
  <p:tag name="PICTUREFILESIZE" val="1877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y_{ss} \;=\; \lim_{t\rightarrow\infty} y_{step}(t) \;=\; \frac{b}{a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0"/>
  <p:tag name="PICTUREFILESIZE" val="5173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T = \frac{1}{a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7"/>
  <p:tag name="PICTUREFILESIZE" val="76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T_{r} = \frac{2.2}{a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36"/>
  <p:tag name="PICTUREFILESIZE" val="137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T_{s} = \frac{4}{a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30"/>
  <p:tag name="PICTUREFILESIZE" val="104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y_{step}(T_{s}) \;=\;0.98\: y_{ss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89"/>
  <p:tag name="PICTUREFILESIZE" val="422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y_{step}(T) \;=\;0.63\: y_{ss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86"/>
  <p:tag name="PICTUREFILESIZE" val="395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0.9\: y_{ss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7"/>
  <p:tag name="PICTUREFILESIZE" val="146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0.1\: y_{ss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7"/>
  <p:tag name="PICTUREFILESIZE" val="119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= \frac{b}{s+a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9"/>
  <p:tag name="PICTUREFILESIZE" val="258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alpha 1(t)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2"/>
  <p:tag name="PICTUREFILESIZE" val="119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alpha y_{step}(t)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37"/>
  <p:tag name="PICTUREFILESIZE" val="2159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raditional Arabic"/>
        <a:ea typeface=""/>
        <a:cs typeface="Times New Roman"/>
      </a:majorFont>
      <a:minorFont>
        <a:latin typeface="Traditional Arabic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3351</TotalTime>
  <Words>419</Words>
  <Application>Microsoft Macintosh PowerPoint</Application>
  <PresentationFormat>On-screen Show (4:3)</PresentationFormat>
  <Paragraphs>123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Helvetica</vt:lpstr>
      <vt:lpstr>Times New Roman</vt:lpstr>
      <vt:lpstr>Traditional Arabic</vt:lpstr>
      <vt:lpstr>Default Design</vt:lpstr>
      <vt:lpstr>Visio</vt:lpstr>
      <vt:lpstr> Control Engineering II Part 2  </vt:lpstr>
      <vt:lpstr>Zeros and poles of a transfer function</vt:lpstr>
      <vt:lpstr>Theorems</vt:lpstr>
      <vt:lpstr>DC gain or static gain of a stable system</vt:lpstr>
      <vt:lpstr>DC Gain of a stable transfer function </vt:lpstr>
      <vt:lpstr>Pure integrator </vt:lpstr>
      <vt:lpstr>First order system</vt:lpstr>
      <vt:lpstr>First order system</vt:lpstr>
      <vt:lpstr>Matlab Simulation</vt:lpstr>
      <vt:lpstr>First order system response</vt:lpstr>
      <vt:lpstr>First order system response</vt:lpstr>
      <vt:lpstr>First order system response</vt:lpstr>
      <vt:lpstr>First order system response</vt:lpstr>
      <vt:lpstr>First order system response</vt:lpstr>
      <vt:lpstr>First order system response</vt:lpstr>
      <vt:lpstr>First order system response</vt:lpstr>
      <vt:lpstr>First order system response</vt:lpstr>
      <vt:lpstr>First order system response</vt:lpstr>
      <vt:lpstr>First order system – Time specifications.</vt:lpstr>
      <vt:lpstr>First order system – Time specifications.</vt:lpstr>
      <vt:lpstr>First order system – Simple behavior.</vt:lpstr>
      <vt:lpstr>Impulse Response analysis of second order systems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Camilo Sesto</dc:creator>
  <cp:lastModifiedBy>Zeyad Al-Obaidi</cp:lastModifiedBy>
  <cp:revision>255</cp:revision>
  <dcterms:created xsi:type="dcterms:W3CDTF">2004-08-11T18:39:15Z</dcterms:created>
  <dcterms:modified xsi:type="dcterms:W3CDTF">2019-10-21T07:43:50Z</dcterms:modified>
</cp:coreProperties>
</file>