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63" r:id="rId2"/>
    <p:sldId id="364" r:id="rId3"/>
    <p:sldId id="365" r:id="rId4"/>
    <p:sldId id="366" r:id="rId5"/>
    <p:sldId id="367" r:id="rId6"/>
    <p:sldId id="368" r:id="rId7"/>
    <p:sldId id="369" r:id="rId8"/>
    <p:sldId id="370" r:id="rId9"/>
    <p:sldId id="371" r:id="rId10"/>
    <p:sldId id="372" r:id="rId11"/>
    <p:sldId id="373" r:id="rId12"/>
    <p:sldId id="374" r:id="rId13"/>
    <p:sldId id="375" r:id="rId14"/>
    <p:sldId id="376" r:id="rId15"/>
    <p:sldId id="377" r:id="rId16"/>
    <p:sldId id="378" r:id="rId17"/>
    <p:sldId id="379" r:id="rId18"/>
    <p:sldId id="380" r:id="rId19"/>
    <p:sldId id="381" r:id="rId20"/>
    <p:sldId id="382" r:id="rId21"/>
    <p:sldId id="383" r:id="rId22"/>
    <p:sldId id="384" r:id="rId23"/>
    <p:sldId id="385" r:id="rId24"/>
    <p:sldId id="386" r:id="rId25"/>
    <p:sldId id="387" r:id="rId26"/>
    <p:sldId id="388" r:id="rId27"/>
    <p:sldId id="389" r:id="rId28"/>
    <p:sldId id="390" r:id="rId29"/>
  </p:sldIdLst>
  <p:sldSz cx="9144000" cy="6858000" type="screen4x3"/>
  <p:notesSz cx="7315200" cy="9601200"/>
  <p:custDataLst>
    <p:tags r:id="rId32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31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9999FF"/>
    <a:srgbClr val="CCECFF"/>
    <a:srgbClr val="FF0000"/>
    <a:srgbClr val="FFFFCC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9245" autoAdjust="0"/>
    <p:restoredTop sz="93005" autoAdjust="0"/>
  </p:normalViewPr>
  <p:slideViewPr>
    <p:cSldViewPr>
      <p:cViewPr varScale="1">
        <p:scale>
          <a:sx n="59" d="100"/>
          <a:sy n="59" d="100"/>
        </p:scale>
        <p:origin x="248" y="176"/>
      </p:cViewPr>
      <p:guideLst>
        <p:guide orient="horz" pos="331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7" tIns="48324" rIns="96647" bIns="48324" numCol="1" anchor="t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endParaRPr lang="en-US"/>
          </a:p>
        </p:txBody>
      </p:sp>
      <p:sp>
        <p:nvSpPr>
          <p:cNvPr id="3123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7" tIns="48324" rIns="96647" bIns="48324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endParaRPr lang="en-US"/>
          </a:p>
        </p:txBody>
      </p:sp>
      <p:sp>
        <p:nvSpPr>
          <p:cNvPr id="3123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7" tIns="48324" rIns="96647" bIns="48324" numCol="1" anchor="b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endParaRPr lang="en-US"/>
          </a:p>
        </p:txBody>
      </p:sp>
      <p:sp>
        <p:nvSpPr>
          <p:cNvPr id="3123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7" tIns="48324" rIns="96647" bIns="48324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fld id="{BFBD512A-27CC-42B5-9EEC-0AEA089A271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7" tIns="48324" rIns="96647" bIns="48324" numCol="1" anchor="t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endParaRPr lang="en-US"/>
          </a:p>
        </p:txBody>
      </p:sp>
      <p:sp>
        <p:nvSpPr>
          <p:cNvPr id="2938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7" tIns="48324" rIns="96647" bIns="48324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endParaRPr lang="en-US"/>
          </a:p>
        </p:txBody>
      </p:sp>
      <p:sp>
        <p:nvSpPr>
          <p:cNvPr id="2938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938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7" tIns="48324" rIns="96647" bIns="483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938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7" tIns="48324" rIns="96647" bIns="48324" numCol="1" anchor="b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endParaRPr lang="en-US"/>
          </a:p>
        </p:txBody>
      </p:sp>
      <p:sp>
        <p:nvSpPr>
          <p:cNvPr id="2938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7" tIns="48324" rIns="96647" bIns="48324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fld id="{1E2D0A58-A8A1-40F0-8769-EB86BAC74B0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52400"/>
            <a:ext cx="2209800" cy="6553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152400"/>
            <a:ext cx="6477000" cy="6553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609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19100" y="914400"/>
            <a:ext cx="4076700" cy="579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76700" cy="579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9100" y="914400"/>
            <a:ext cx="4076700" cy="579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76700" cy="579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0" y="152400"/>
            <a:ext cx="9144000" cy="533400"/>
          </a:xfrm>
          <a:prstGeom prst="rect">
            <a:avLst/>
          </a:prstGeom>
          <a:solidFill>
            <a:schemeClr val="hlink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152400"/>
            <a:ext cx="8839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19100" y="914400"/>
            <a:ext cx="83058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raditional Arabic" pitchFamily="18" charset="-78"/>
          <a:cs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raditional Arabic" pitchFamily="18" charset="-78"/>
          <a:cs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raditional Arabic" pitchFamily="18" charset="-78"/>
          <a:cs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raditional Arabic" pitchFamily="18" charset="-78"/>
          <a:cs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raditional Arabic" pitchFamily="18" charset="-78"/>
          <a:cs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raditional Arabic" pitchFamily="18" charset="-78"/>
          <a:cs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raditional Arabic" pitchFamily="18" charset="-78"/>
          <a:cs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raditional Arabic" pitchFamily="18" charset="-78"/>
          <a:cs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tags" Target="../tags/tag39.xml"/><Relationship Id="rId7" Type="http://schemas.openxmlformats.org/officeDocument/2006/relationships/image" Target="../media/image7.png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0.png"/><Relationship Id="rId4" Type="http://schemas.openxmlformats.org/officeDocument/2006/relationships/tags" Target="../tags/tag40.xml"/><Relationship Id="rId9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tags" Target="../tags/tag43.xml"/><Relationship Id="rId7" Type="http://schemas.openxmlformats.org/officeDocument/2006/relationships/image" Target="../media/image23.wmf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tags" Target="../tags/tag46.xml"/><Relationship Id="rId7" Type="http://schemas.openxmlformats.org/officeDocument/2006/relationships/image" Target="../media/image26.wmf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tags" Target="../tags/tag49.xml"/><Relationship Id="rId7" Type="http://schemas.openxmlformats.org/officeDocument/2006/relationships/image" Target="../media/image28.wmf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tags" Target="../tags/tag52.xml"/><Relationship Id="rId7" Type="http://schemas.openxmlformats.org/officeDocument/2006/relationships/image" Target="../media/image30.wmf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tags" Target="../tags/tag55.xml"/><Relationship Id="rId7" Type="http://schemas.openxmlformats.org/officeDocument/2006/relationships/image" Target="../media/image32.wmf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3" Type="http://schemas.openxmlformats.org/officeDocument/2006/relationships/tags" Target="../tags/tag58.xml"/><Relationship Id="rId7" Type="http://schemas.openxmlformats.org/officeDocument/2006/relationships/image" Target="../media/image34.wmf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tags" Target="../tags/tag61.xml"/><Relationship Id="rId7" Type="http://schemas.openxmlformats.org/officeDocument/2006/relationships/image" Target="../media/image36.wmf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3" Type="http://schemas.openxmlformats.org/officeDocument/2006/relationships/tags" Target="../tags/tag64.xml"/><Relationship Id="rId7" Type="http://schemas.openxmlformats.org/officeDocument/2006/relationships/image" Target="../media/image38.wmf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4.xml"/><Relationship Id="rId7" Type="http://schemas.openxmlformats.org/officeDocument/2006/relationships/image" Target="../media/image2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5.png"/><Relationship Id="rId4" Type="http://schemas.openxmlformats.org/officeDocument/2006/relationships/tags" Target="../tags/tag5.xml"/><Relationship Id="rId9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73.xml"/><Relationship Id="rId13" Type="http://schemas.openxmlformats.org/officeDocument/2006/relationships/image" Target="../media/image45.png"/><Relationship Id="rId3" Type="http://schemas.openxmlformats.org/officeDocument/2006/relationships/tags" Target="../tags/tag68.xml"/><Relationship Id="rId7" Type="http://schemas.openxmlformats.org/officeDocument/2006/relationships/tags" Target="../tags/tag72.xml"/><Relationship Id="rId12" Type="http://schemas.openxmlformats.org/officeDocument/2006/relationships/image" Target="../media/image44.png"/><Relationship Id="rId17" Type="http://schemas.openxmlformats.org/officeDocument/2006/relationships/image" Target="../media/image49.png"/><Relationship Id="rId2" Type="http://schemas.openxmlformats.org/officeDocument/2006/relationships/tags" Target="../tags/tag67.xml"/><Relationship Id="rId16" Type="http://schemas.openxmlformats.org/officeDocument/2006/relationships/image" Target="../media/image48.png"/><Relationship Id="rId1" Type="http://schemas.openxmlformats.org/officeDocument/2006/relationships/tags" Target="../tags/tag66.xml"/><Relationship Id="rId6" Type="http://schemas.openxmlformats.org/officeDocument/2006/relationships/tags" Target="../tags/tag71.xml"/><Relationship Id="rId11" Type="http://schemas.openxmlformats.org/officeDocument/2006/relationships/image" Target="../media/image43.png"/><Relationship Id="rId5" Type="http://schemas.openxmlformats.org/officeDocument/2006/relationships/tags" Target="../tags/tag70.xml"/><Relationship Id="rId15" Type="http://schemas.openxmlformats.org/officeDocument/2006/relationships/image" Target="../media/image47.png"/><Relationship Id="rId10" Type="http://schemas.openxmlformats.org/officeDocument/2006/relationships/image" Target="../media/image42.png"/><Relationship Id="rId4" Type="http://schemas.openxmlformats.org/officeDocument/2006/relationships/tags" Target="../tags/tag69.xml"/><Relationship Id="rId9" Type="http://schemas.openxmlformats.org/officeDocument/2006/relationships/slideLayout" Target="../slideLayouts/slideLayout6.xml"/><Relationship Id="rId14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81.xml"/><Relationship Id="rId13" Type="http://schemas.openxmlformats.org/officeDocument/2006/relationships/slideLayout" Target="../slideLayouts/slideLayout6.xml"/><Relationship Id="rId18" Type="http://schemas.openxmlformats.org/officeDocument/2006/relationships/image" Target="../media/image49.png"/><Relationship Id="rId3" Type="http://schemas.openxmlformats.org/officeDocument/2006/relationships/tags" Target="../tags/tag76.xml"/><Relationship Id="rId7" Type="http://schemas.openxmlformats.org/officeDocument/2006/relationships/tags" Target="../tags/tag80.xml"/><Relationship Id="rId12" Type="http://schemas.openxmlformats.org/officeDocument/2006/relationships/tags" Target="../tags/tag85.xml"/><Relationship Id="rId17" Type="http://schemas.openxmlformats.org/officeDocument/2006/relationships/image" Target="../media/image48.png"/><Relationship Id="rId2" Type="http://schemas.openxmlformats.org/officeDocument/2006/relationships/tags" Target="../tags/tag75.xml"/><Relationship Id="rId16" Type="http://schemas.openxmlformats.org/officeDocument/2006/relationships/image" Target="../media/image47.png"/><Relationship Id="rId1" Type="http://schemas.openxmlformats.org/officeDocument/2006/relationships/tags" Target="../tags/tag74.xml"/><Relationship Id="rId6" Type="http://schemas.openxmlformats.org/officeDocument/2006/relationships/tags" Target="../tags/tag79.xml"/><Relationship Id="rId11" Type="http://schemas.openxmlformats.org/officeDocument/2006/relationships/tags" Target="../tags/tag84.xml"/><Relationship Id="rId5" Type="http://schemas.openxmlformats.org/officeDocument/2006/relationships/tags" Target="../tags/tag78.xml"/><Relationship Id="rId15" Type="http://schemas.openxmlformats.org/officeDocument/2006/relationships/image" Target="../media/image46.png"/><Relationship Id="rId10" Type="http://schemas.openxmlformats.org/officeDocument/2006/relationships/tags" Target="../tags/tag83.xml"/><Relationship Id="rId19" Type="http://schemas.openxmlformats.org/officeDocument/2006/relationships/image" Target="../media/image50.png"/><Relationship Id="rId4" Type="http://schemas.openxmlformats.org/officeDocument/2006/relationships/tags" Target="../tags/tag77.xml"/><Relationship Id="rId9" Type="http://schemas.openxmlformats.org/officeDocument/2006/relationships/tags" Target="../tags/tag82.xml"/><Relationship Id="rId14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tags" Target="../tags/tag88.xml"/><Relationship Id="rId7" Type="http://schemas.openxmlformats.org/officeDocument/2006/relationships/image" Target="../media/image45.png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54.png"/><Relationship Id="rId5" Type="http://schemas.openxmlformats.org/officeDocument/2006/relationships/tags" Target="../tags/tag90.xml"/><Relationship Id="rId10" Type="http://schemas.openxmlformats.org/officeDocument/2006/relationships/image" Target="../media/image53.png"/><Relationship Id="rId4" Type="http://schemas.openxmlformats.org/officeDocument/2006/relationships/tags" Target="../tags/tag89.xml"/><Relationship Id="rId9" Type="http://schemas.openxmlformats.org/officeDocument/2006/relationships/image" Target="../media/image5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tags" Target="../tags/tag93.xml"/><Relationship Id="rId7" Type="http://schemas.openxmlformats.org/officeDocument/2006/relationships/slideLayout" Target="../slideLayouts/slideLayout6.xml"/><Relationship Id="rId12" Type="http://schemas.openxmlformats.org/officeDocument/2006/relationships/image" Target="../media/image58.png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11" Type="http://schemas.openxmlformats.org/officeDocument/2006/relationships/image" Target="../media/image57.png"/><Relationship Id="rId5" Type="http://schemas.openxmlformats.org/officeDocument/2006/relationships/tags" Target="../tags/tag95.xml"/><Relationship Id="rId10" Type="http://schemas.openxmlformats.org/officeDocument/2006/relationships/image" Target="../media/image56.png"/><Relationship Id="rId4" Type="http://schemas.openxmlformats.org/officeDocument/2006/relationships/tags" Target="../tags/tag94.xml"/><Relationship Id="rId9" Type="http://schemas.openxmlformats.org/officeDocument/2006/relationships/image" Target="../media/image5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13" Type="http://schemas.openxmlformats.org/officeDocument/2006/relationships/image" Target="../media/image47.png"/><Relationship Id="rId18" Type="http://schemas.openxmlformats.org/officeDocument/2006/relationships/image" Target="../media/image62.png"/><Relationship Id="rId3" Type="http://schemas.openxmlformats.org/officeDocument/2006/relationships/tags" Target="../tags/tag99.xml"/><Relationship Id="rId7" Type="http://schemas.openxmlformats.org/officeDocument/2006/relationships/tags" Target="../tags/tag103.xml"/><Relationship Id="rId12" Type="http://schemas.openxmlformats.org/officeDocument/2006/relationships/image" Target="../media/image59.png"/><Relationship Id="rId17" Type="http://schemas.openxmlformats.org/officeDocument/2006/relationships/image" Target="../media/image45.png"/><Relationship Id="rId2" Type="http://schemas.openxmlformats.org/officeDocument/2006/relationships/tags" Target="../tags/tag98.xml"/><Relationship Id="rId16" Type="http://schemas.openxmlformats.org/officeDocument/2006/relationships/image" Target="../media/image50.png"/><Relationship Id="rId1" Type="http://schemas.openxmlformats.org/officeDocument/2006/relationships/tags" Target="../tags/tag97.xml"/><Relationship Id="rId6" Type="http://schemas.openxmlformats.org/officeDocument/2006/relationships/tags" Target="../tags/tag102.xml"/><Relationship Id="rId11" Type="http://schemas.openxmlformats.org/officeDocument/2006/relationships/image" Target="../media/image49.png"/><Relationship Id="rId5" Type="http://schemas.openxmlformats.org/officeDocument/2006/relationships/tags" Target="../tags/tag101.xml"/><Relationship Id="rId15" Type="http://schemas.openxmlformats.org/officeDocument/2006/relationships/image" Target="../media/image61.png"/><Relationship Id="rId10" Type="http://schemas.openxmlformats.org/officeDocument/2006/relationships/slideLayout" Target="../slideLayouts/slideLayout6.xml"/><Relationship Id="rId4" Type="http://schemas.openxmlformats.org/officeDocument/2006/relationships/tags" Target="../tags/tag100.xml"/><Relationship Id="rId9" Type="http://schemas.openxmlformats.org/officeDocument/2006/relationships/tags" Target="../tags/tag105.xml"/><Relationship Id="rId14" Type="http://schemas.openxmlformats.org/officeDocument/2006/relationships/image" Target="../media/image6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113.xml"/><Relationship Id="rId13" Type="http://schemas.openxmlformats.org/officeDocument/2006/relationships/image" Target="../media/image63.png"/><Relationship Id="rId18" Type="http://schemas.openxmlformats.org/officeDocument/2006/relationships/image" Target="../media/image66.png"/><Relationship Id="rId3" Type="http://schemas.openxmlformats.org/officeDocument/2006/relationships/tags" Target="../tags/tag108.xml"/><Relationship Id="rId21" Type="http://schemas.openxmlformats.org/officeDocument/2006/relationships/image" Target="../media/image69.png"/><Relationship Id="rId7" Type="http://schemas.openxmlformats.org/officeDocument/2006/relationships/tags" Target="../tags/tag112.xml"/><Relationship Id="rId12" Type="http://schemas.openxmlformats.org/officeDocument/2006/relationships/image" Target="../media/image48.png"/><Relationship Id="rId17" Type="http://schemas.openxmlformats.org/officeDocument/2006/relationships/image" Target="../media/image45.png"/><Relationship Id="rId2" Type="http://schemas.openxmlformats.org/officeDocument/2006/relationships/tags" Target="../tags/tag107.xml"/><Relationship Id="rId16" Type="http://schemas.openxmlformats.org/officeDocument/2006/relationships/image" Target="../media/image65.png"/><Relationship Id="rId20" Type="http://schemas.openxmlformats.org/officeDocument/2006/relationships/image" Target="../media/image68.png"/><Relationship Id="rId1" Type="http://schemas.openxmlformats.org/officeDocument/2006/relationships/tags" Target="../tags/tag106.xml"/><Relationship Id="rId6" Type="http://schemas.openxmlformats.org/officeDocument/2006/relationships/tags" Target="../tags/tag111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110.xml"/><Relationship Id="rId15" Type="http://schemas.openxmlformats.org/officeDocument/2006/relationships/image" Target="../media/image44.png"/><Relationship Id="rId10" Type="http://schemas.openxmlformats.org/officeDocument/2006/relationships/tags" Target="../tags/tag115.xml"/><Relationship Id="rId19" Type="http://schemas.openxmlformats.org/officeDocument/2006/relationships/image" Target="../media/image67.png"/><Relationship Id="rId4" Type="http://schemas.openxmlformats.org/officeDocument/2006/relationships/tags" Target="../tags/tag109.xml"/><Relationship Id="rId9" Type="http://schemas.openxmlformats.org/officeDocument/2006/relationships/tags" Target="../tags/tag114.xml"/><Relationship Id="rId14" Type="http://schemas.openxmlformats.org/officeDocument/2006/relationships/image" Target="../media/image64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123.xml"/><Relationship Id="rId13" Type="http://schemas.openxmlformats.org/officeDocument/2006/relationships/image" Target="../media/image58.png"/><Relationship Id="rId18" Type="http://schemas.openxmlformats.org/officeDocument/2006/relationships/image" Target="../media/image75.png"/><Relationship Id="rId3" Type="http://schemas.openxmlformats.org/officeDocument/2006/relationships/tags" Target="../tags/tag118.xml"/><Relationship Id="rId7" Type="http://schemas.openxmlformats.org/officeDocument/2006/relationships/tags" Target="../tags/tag122.xml"/><Relationship Id="rId12" Type="http://schemas.openxmlformats.org/officeDocument/2006/relationships/image" Target="../media/image71.png"/><Relationship Id="rId17" Type="http://schemas.openxmlformats.org/officeDocument/2006/relationships/image" Target="../media/image74.png"/><Relationship Id="rId2" Type="http://schemas.openxmlformats.org/officeDocument/2006/relationships/tags" Target="../tags/tag117.xml"/><Relationship Id="rId16" Type="http://schemas.openxmlformats.org/officeDocument/2006/relationships/image" Target="../media/image73.png"/><Relationship Id="rId1" Type="http://schemas.openxmlformats.org/officeDocument/2006/relationships/tags" Target="../tags/tag116.xml"/><Relationship Id="rId6" Type="http://schemas.openxmlformats.org/officeDocument/2006/relationships/tags" Target="../tags/tag121.xml"/><Relationship Id="rId11" Type="http://schemas.openxmlformats.org/officeDocument/2006/relationships/image" Target="../media/image70.png"/><Relationship Id="rId5" Type="http://schemas.openxmlformats.org/officeDocument/2006/relationships/tags" Target="../tags/tag120.xml"/><Relationship Id="rId15" Type="http://schemas.openxmlformats.org/officeDocument/2006/relationships/image" Target="../media/image72.png"/><Relationship Id="rId10" Type="http://schemas.openxmlformats.org/officeDocument/2006/relationships/slideLayout" Target="../slideLayouts/slideLayout6.xml"/><Relationship Id="rId19" Type="http://schemas.openxmlformats.org/officeDocument/2006/relationships/image" Target="../media/image76.png"/><Relationship Id="rId4" Type="http://schemas.openxmlformats.org/officeDocument/2006/relationships/tags" Target="../tags/tag119.xml"/><Relationship Id="rId9" Type="http://schemas.openxmlformats.org/officeDocument/2006/relationships/tags" Target="../tags/tag124.xml"/><Relationship Id="rId14" Type="http://schemas.openxmlformats.org/officeDocument/2006/relationships/image" Target="../media/image6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tags" Target="../tags/tag8.xml"/><Relationship Id="rId7" Type="http://schemas.openxmlformats.org/officeDocument/2006/relationships/image" Target="../media/image7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0.png"/><Relationship Id="rId4" Type="http://schemas.openxmlformats.org/officeDocument/2006/relationships/tags" Target="../tags/tag9.xml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2.xml"/><Relationship Id="rId7" Type="http://schemas.openxmlformats.org/officeDocument/2006/relationships/image" Target="../media/image11.wmf"/><Relationship Id="rId12" Type="http://schemas.openxmlformats.org/officeDocument/2006/relationships/image" Target="../media/image10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9.png"/><Relationship Id="rId5" Type="http://schemas.openxmlformats.org/officeDocument/2006/relationships/tags" Target="../tags/tag14.xml"/><Relationship Id="rId10" Type="http://schemas.openxmlformats.org/officeDocument/2006/relationships/image" Target="../media/image12.png"/><Relationship Id="rId4" Type="http://schemas.openxmlformats.org/officeDocument/2006/relationships/tags" Target="../tags/tag13.xml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7.xml"/><Relationship Id="rId7" Type="http://schemas.openxmlformats.org/officeDocument/2006/relationships/image" Target="../media/image13.wmf"/><Relationship Id="rId12" Type="http://schemas.openxmlformats.org/officeDocument/2006/relationships/image" Target="../media/image10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9.png"/><Relationship Id="rId5" Type="http://schemas.openxmlformats.org/officeDocument/2006/relationships/tags" Target="../tags/tag19.xml"/><Relationship Id="rId10" Type="http://schemas.openxmlformats.org/officeDocument/2006/relationships/image" Target="../media/image14.png"/><Relationship Id="rId4" Type="http://schemas.openxmlformats.org/officeDocument/2006/relationships/tags" Target="../tags/tag18.xml"/><Relationship Id="rId9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22.xml"/><Relationship Id="rId7" Type="http://schemas.openxmlformats.org/officeDocument/2006/relationships/image" Target="../media/image15.wmf"/><Relationship Id="rId12" Type="http://schemas.openxmlformats.org/officeDocument/2006/relationships/image" Target="../media/image10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9.png"/><Relationship Id="rId5" Type="http://schemas.openxmlformats.org/officeDocument/2006/relationships/tags" Target="../tags/tag24.xml"/><Relationship Id="rId10" Type="http://schemas.openxmlformats.org/officeDocument/2006/relationships/image" Target="../media/image16.png"/><Relationship Id="rId4" Type="http://schemas.openxmlformats.org/officeDocument/2006/relationships/tags" Target="../tags/tag23.xml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tags" Target="../tags/tag27.xml"/><Relationship Id="rId7" Type="http://schemas.openxmlformats.org/officeDocument/2006/relationships/image" Target="../media/image7.pn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0.png"/><Relationship Id="rId4" Type="http://schemas.openxmlformats.org/officeDocument/2006/relationships/tags" Target="../tags/tag28.xml"/><Relationship Id="rId9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tags" Target="../tags/tag31.xml"/><Relationship Id="rId7" Type="http://schemas.openxmlformats.org/officeDocument/2006/relationships/image" Target="../media/image7.png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0.png"/><Relationship Id="rId4" Type="http://schemas.openxmlformats.org/officeDocument/2006/relationships/tags" Target="../tags/tag32.xml"/><Relationship Id="rId9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tags" Target="../tags/tag35.xml"/><Relationship Id="rId7" Type="http://schemas.openxmlformats.org/officeDocument/2006/relationships/image" Target="../media/image7.png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0.png"/><Relationship Id="rId4" Type="http://schemas.openxmlformats.org/officeDocument/2006/relationships/tags" Target="../tags/tag36.xml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981200"/>
            <a:ext cx="7848600" cy="2971800"/>
          </a:xfrm>
        </p:spPr>
        <p:txBody>
          <a:bodyPr/>
          <a:lstStyle/>
          <a:p>
            <a:pPr algn="ctr"/>
            <a:r>
              <a:rPr lang="en-US" sz="6000" dirty="0"/>
              <a:t>Impulse Response analysis of second order systems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/>
              <a:t>Second order impulse response </a:t>
            </a:r>
            <a:r>
              <a:rPr lang="en-US" sz="2400">
                <a:latin typeface="Times New Roman"/>
              </a:rPr>
              <a:t>–</a:t>
            </a:r>
            <a:r>
              <a:rPr lang="en-US" sz="2400"/>
              <a:t> </a:t>
            </a:r>
            <a:r>
              <a:rPr lang="en-US" sz="2400">
                <a:solidFill>
                  <a:schemeClr val="tx1"/>
                </a:solidFill>
              </a:rPr>
              <a:t>Underdamped and Undamped</a:t>
            </a:r>
          </a:p>
        </p:txBody>
      </p:sp>
      <p:sp>
        <p:nvSpPr>
          <p:cNvPr id="237571" name="Line 3"/>
          <p:cNvSpPr>
            <a:spLocks noChangeAspect="1" noChangeShapeType="1"/>
          </p:cNvSpPr>
          <p:nvPr/>
        </p:nvSpPr>
        <p:spPr bwMode="auto">
          <a:xfrm>
            <a:off x="8156575" y="4954588"/>
            <a:ext cx="0" cy="1430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7572" name="Line 4"/>
          <p:cNvSpPr>
            <a:spLocks noChangeAspect="1" noChangeShapeType="1"/>
          </p:cNvSpPr>
          <p:nvPr/>
        </p:nvSpPr>
        <p:spPr bwMode="auto">
          <a:xfrm>
            <a:off x="6934200" y="5715000"/>
            <a:ext cx="16002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2" name="Group 5"/>
          <p:cNvGrpSpPr>
            <a:grpSpLocks noChangeAspect="1"/>
          </p:cNvGrpSpPr>
          <p:nvPr/>
        </p:nvGrpSpPr>
        <p:grpSpPr bwMode="auto">
          <a:xfrm>
            <a:off x="7086600" y="6019800"/>
            <a:ext cx="92075" cy="92075"/>
            <a:chOff x="1584" y="2784"/>
            <a:chExt cx="96" cy="96"/>
          </a:xfrm>
        </p:grpSpPr>
        <p:sp>
          <p:nvSpPr>
            <p:cNvPr id="237574" name="Line 6"/>
            <p:cNvSpPr>
              <a:spLocks noChangeAspect="1" noChangeShapeType="1"/>
            </p:cNvSpPr>
            <p:nvPr/>
          </p:nvSpPr>
          <p:spPr bwMode="auto">
            <a:xfrm>
              <a:off x="1584" y="2784"/>
              <a:ext cx="96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37575" name="Line 7"/>
            <p:cNvSpPr>
              <a:spLocks noChangeAspect="1" noChangeShapeType="1"/>
            </p:cNvSpPr>
            <p:nvPr/>
          </p:nvSpPr>
          <p:spPr bwMode="auto">
            <a:xfrm flipH="1">
              <a:off x="1584" y="2784"/>
              <a:ext cx="96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8"/>
          <p:cNvGrpSpPr>
            <a:grpSpLocks noChangeAspect="1"/>
          </p:cNvGrpSpPr>
          <p:nvPr/>
        </p:nvGrpSpPr>
        <p:grpSpPr bwMode="auto">
          <a:xfrm>
            <a:off x="7086600" y="5318125"/>
            <a:ext cx="92075" cy="92075"/>
            <a:chOff x="1584" y="2784"/>
            <a:chExt cx="96" cy="96"/>
          </a:xfrm>
        </p:grpSpPr>
        <p:sp>
          <p:nvSpPr>
            <p:cNvPr id="237577" name="Line 9"/>
            <p:cNvSpPr>
              <a:spLocks noChangeAspect="1" noChangeShapeType="1"/>
            </p:cNvSpPr>
            <p:nvPr/>
          </p:nvSpPr>
          <p:spPr bwMode="auto">
            <a:xfrm>
              <a:off x="1584" y="2784"/>
              <a:ext cx="96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37578" name="Line 10"/>
            <p:cNvSpPr>
              <a:spLocks noChangeAspect="1" noChangeShapeType="1"/>
            </p:cNvSpPr>
            <p:nvPr/>
          </p:nvSpPr>
          <p:spPr bwMode="auto">
            <a:xfrm flipH="1">
              <a:off x="1584" y="2784"/>
              <a:ext cx="96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7579" name="Text Box 11"/>
          <p:cNvSpPr txBox="1">
            <a:spLocks noChangeArrowheads="1"/>
          </p:cNvSpPr>
          <p:nvPr/>
        </p:nvSpPr>
        <p:spPr bwMode="auto">
          <a:xfrm>
            <a:off x="457200" y="990600"/>
            <a:ext cx="701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Increasing       /   Fixed </a:t>
            </a:r>
          </a:p>
        </p:txBody>
      </p:sp>
      <p:pic>
        <p:nvPicPr>
          <p:cNvPr id="237580" name="Picture 12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5200" y="1158875"/>
            <a:ext cx="219075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7581" name="Picture 13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81200" y="1182688"/>
            <a:ext cx="219075" cy="15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7584" name="Picture 1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689100" y="1695450"/>
            <a:ext cx="57658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7585" name="Picture 17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38800" y="990600"/>
            <a:ext cx="25400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7588" name="Picture 20" descr="txp_fi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000" y="5638800"/>
            <a:ext cx="3454400" cy="584200"/>
          </a:xfrm>
          <a:prstGeom prst="rect">
            <a:avLst/>
          </a:prstGeom>
          <a:noFill/>
          <a:ln w="22225">
            <a:solidFill>
              <a:srgbClr val="FFCC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/>
              <a:t>Second order impulse response </a:t>
            </a:r>
            <a:r>
              <a:rPr lang="en-US" sz="2400">
                <a:latin typeface="Times New Roman"/>
              </a:rPr>
              <a:t>–</a:t>
            </a:r>
            <a:r>
              <a:rPr lang="en-US" sz="2400"/>
              <a:t> </a:t>
            </a:r>
            <a:r>
              <a:rPr lang="en-US" sz="2400">
                <a:solidFill>
                  <a:schemeClr val="tx1"/>
                </a:solidFill>
              </a:rPr>
              <a:t>Underdamped and Undamped</a:t>
            </a:r>
          </a:p>
        </p:txBody>
      </p:sp>
      <p:sp>
        <p:nvSpPr>
          <p:cNvPr id="249867" name="Text Box 11"/>
          <p:cNvSpPr txBox="1">
            <a:spLocks noChangeArrowheads="1"/>
          </p:cNvSpPr>
          <p:nvPr/>
        </p:nvSpPr>
        <p:spPr bwMode="auto">
          <a:xfrm>
            <a:off x="457200" y="990600"/>
            <a:ext cx="701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Increasing       /   Fixed </a:t>
            </a:r>
          </a:p>
        </p:txBody>
      </p:sp>
      <p:pic>
        <p:nvPicPr>
          <p:cNvPr id="249872" name="Picture 16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9763" y="1181100"/>
            <a:ext cx="376237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9873" name="Picture 17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5200" y="1103313"/>
            <a:ext cx="187325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9875" name="Picture 1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89100" y="1695450"/>
            <a:ext cx="57658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9876" name="Picture 2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489700" y="5210175"/>
            <a:ext cx="2332038" cy="150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9878" name="Picture 22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" y="5638800"/>
            <a:ext cx="5046663" cy="685800"/>
          </a:xfrm>
          <a:prstGeom prst="rect">
            <a:avLst/>
          </a:prstGeom>
          <a:noFill/>
          <a:ln w="22225">
            <a:solidFill>
              <a:srgbClr val="FFCC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/>
              <a:t>Second order impulse response </a:t>
            </a:r>
            <a:r>
              <a:rPr lang="en-US" sz="2400">
                <a:latin typeface="Times New Roman"/>
              </a:rPr>
              <a:t>–</a:t>
            </a:r>
            <a:r>
              <a:rPr lang="en-US" sz="2400"/>
              <a:t> </a:t>
            </a:r>
            <a:r>
              <a:rPr lang="en-US" sz="2400">
                <a:solidFill>
                  <a:schemeClr val="tx1"/>
                </a:solidFill>
              </a:rPr>
              <a:t>Underdamped and Undamped</a:t>
            </a:r>
          </a:p>
        </p:txBody>
      </p:sp>
      <p:sp>
        <p:nvSpPr>
          <p:cNvPr id="250883" name="Text Box 3"/>
          <p:cNvSpPr txBox="1">
            <a:spLocks noChangeArrowheads="1"/>
          </p:cNvSpPr>
          <p:nvPr/>
        </p:nvSpPr>
        <p:spPr bwMode="auto">
          <a:xfrm>
            <a:off x="457200" y="990600"/>
            <a:ext cx="701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Increasing       /   Fixed </a:t>
            </a:r>
          </a:p>
        </p:txBody>
      </p:sp>
      <p:pic>
        <p:nvPicPr>
          <p:cNvPr id="250884" name="Picture 4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9763" y="1181100"/>
            <a:ext cx="376237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0885" name="Picture 5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5200" y="1103313"/>
            <a:ext cx="187325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0886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89100" y="1695450"/>
            <a:ext cx="57658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0887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489700" y="5210175"/>
            <a:ext cx="2332038" cy="150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0890" name="Picture 10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" y="5638800"/>
            <a:ext cx="5046663" cy="685800"/>
          </a:xfrm>
          <a:prstGeom prst="rect">
            <a:avLst/>
          </a:prstGeom>
          <a:noFill/>
          <a:ln w="22225">
            <a:solidFill>
              <a:srgbClr val="FFCC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/>
              <a:t>Second order impulse response </a:t>
            </a:r>
            <a:r>
              <a:rPr lang="en-US" sz="2400">
                <a:latin typeface="Times New Roman"/>
              </a:rPr>
              <a:t>–</a:t>
            </a:r>
            <a:r>
              <a:rPr lang="en-US" sz="2400"/>
              <a:t> </a:t>
            </a:r>
            <a:r>
              <a:rPr lang="en-US" sz="2400">
                <a:solidFill>
                  <a:schemeClr val="tx1"/>
                </a:solidFill>
              </a:rPr>
              <a:t>Underdamped and Undamped</a:t>
            </a:r>
          </a:p>
        </p:txBody>
      </p:sp>
      <p:sp>
        <p:nvSpPr>
          <p:cNvPr id="251907" name="Text Box 3"/>
          <p:cNvSpPr txBox="1">
            <a:spLocks noChangeArrowheads="1"/>
          </p:cNvSpPr>
          <p:nvPr/>
        </p:nvSpPr>
        <p:spPr bwMode="auto">
          <a:xfrm>
            <a:off x="457200" y="990600"/>
            <a:ext cx="701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Increasing       /   Fixed </a:t>
            </a:r>
          </a:p>
        </p:txBody>
      </p:sp>
      <p:pic>
        <p:nvPicPr>
          <p:cNvPr id="251908" name="Picture 4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9763" y="1181100"/>
            <a:ext cx="376237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1909" name="Picture 5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5200" y="1103313"/>
            <a:ext cx="187325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1910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89100" y="1695450"/>
            <a:ext cx="57658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1911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489700" y="5210175"/>
            <a:ext cx="2332038" cy="150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1914" name="Picture 10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" y="5638800"/>
            <a:ext cx="5046663" cy="685800"/>
          </a:xfrm>
          <a:prstGeom prst="rect">
            <a:avLst/>
          </a:prstGeom>
          <a:noFill/>
          <a:ln w="22225">
            <a:solidFill>
              <a:srgbClr val="FFCC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/>
              <a:t>Second order impulse response </a:t>
            </a:r>
            <a:r>
              <a:rPr lang="en-US" sz="2400">
                <a:latin typeface="Times New Roman"/>
              </a:rPr>
              <a:t>–</a:t>
            </a:r>
            <a:r>
              <a:rPr lang="en-US" sz="2400"/>
              <a:t> </a:t>
            </a:r>
            <a:r>
              <a:rPr lang="en-US" sz="2400">
                <a:solidFill>
                  <a:schemeClr val="tx1"/>
                </a:solidFill>
              </a:rPr>
              <a:t>Underdamped and Undamped</a:t>
            </a:r>
          </a:p>
        </p:txBody>
      </p:sp>
      <p:sp>
        <p:nvSpPr>
          <p:cNvPr id="252931" name="Text Box 3"/>
          <p:cNvSpPr txBox="1">
            <a:spLocks noChangeArrowheads="1"/>
          </p:cNvSpPr>
          <p:nvPr/>
        </p:nvSpPr>
        <p:spPr bwMode="auto">
          <a:xfrm>
            <a:off x="457200" y="990600"/>
            <a:ext cx="701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Increasing       /   Fixed </a:t>
            </a:r>
          </a:p>
        </p:txBody>
      </p:sp>
      <p:pic>
        <p:nvPicPr>
          <p:cNvPr id="252932" name="Picture 4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9763" y="1181100"/>
            <a:ext cx="376237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2933" name="Picture 5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5200" y="1103313"/>
            <a:ext cx="187325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2934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89100" y="1695450"/>
            <a:ext cx="57658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2935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489700" y="5210175"/>
            <a:ext cx="2332038" cy="150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2938" name="Picture 10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" y="5638800"/>
            <a:ext cx="5046663" cy="685800"/>
          </a:xfrm>
          <a:prstGeom prst="rect">
            <a:avLst/>
          </a:prstGeom>
          <a:noFill/>
          <a:ln w="22225">
            <a:solidFill>
              <a:srgbClr val="FFCC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/>
              <a:t>Second order impulse response </a:t>
            </a:r>
            <a:r>
              <a:rPr lang="en-US" sz="2400">
                <a:latin typeface="Times New Roman"/>
              </a:rPr>
              <a:t>–</a:t>
            </a:r>
            <a:r>
              <a:rPr lang="en-US" sz="2400"/>
              <a:t> </a:t>
            </a:r>
            <a:r>
              <a:rPr lang="en-US" sz="2400">
                <a:solidFill>
                  <a:schemeClr val="tx1"/>
                </a:solidFill>
              </a:rPr>
              <a:t>Underdamped and Undamped</a:t>
            </a:r>
          </a:p>
        </p:txBody>
      </p:sp>
      <p:sp>
        <p:nvSpPr>
          <p:cNvPr id="253955" name="Text Box 3"/>
          <p:cNvSpPr txBox="1">
            <a:spLocks noChangeArrowheads="1"/>
          </p:cNvSpPr>
          <p:nvPr/>
        </p:nvSpPr>
        <p:spPr bwMode="auto">
          <a:xfrm>
            <a:off x="457200" y="990600"/>
            <a:ext cx="701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Increasing       /   Fixed </a:t>
            </a:r>
          </a:p>
        </p:txBody>
      </p:sp>
      <p:pic>
        <p:nvPicPr>
          <p:cNvPr id="253956" name="Picture 4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9963" y="1173163"/>
            <a:ext cx="376237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3957" name="Picture 5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46275" y="1103313"/>
            <a:ext cx="187325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3958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89100" y="1695450"/>
            <a:ext cx="57658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3959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80188" y="4843463"/>
            <a:ext cx="2332037" cy="183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3962" name="Picture 10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" y="5638800"/>
            <a:ext cx="5046663" cy="685800"/>
          </a:xfrm>
          <a:prstGeom prst="rect">
            <a:avLst/>
          </a:prstGeom>
          <a:noFill/>
          <a:ln w="22225">
            <a:solidFill>
              <a:srgbClr val="FFCC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/>
              <a:t>Second order impulse response </a:t>
            </a:r>
            <a:r>
              <a:rPr lang="en-US" sz="2400">
                <a:latin typeface="Times New Roman"/>
              </a:rPr>
              <a:t>–</a:t>
            </a:r>
            <a:r>
              <a:rPr lang="en-US" sz="2400"/>
              <a:t> </a:t>
            </a:r>
            <a:r>
              <a:rPr lang="en-US" sz="2400">
                <a:solidFill>
                  <a:schemeClr val="tx1"/>
                </a:solidFill>
              </a:rPr>
              <a:t>Underdamped and Undamped</a:t>
            </a:r>
          </a:p>
        </p:txBody>
      </p:sp>
      <p:sp>
        <p:nvSpPr>
          <p:cNvPr id="259075" name="Text Box 3"/>
          <p:cNvSpPr txBox="1">
            <a:spLocks noChangeArrowheads="1"/>
          </p:cNvSpPr>
          <p:nvPr/>
        </p:nvSpPr>
        <p:spPr bwMode="auto">
          <a:xfrm>
            <a:off x="457200" y="990600"/>
            <a:ext cx="701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Increasing       /   Fixed </a:t>
            </a:r>
          </a:p>
        </p:txBody>
      </p:sp>
      <p:pic>
        <p:nvPicPr>
          <p:cNvPr id="259076" name="Picture 4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9963" y="1173163"/>
            <a:ext cx="376237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9077" name="Picture 5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46275" y="1103313"/>
            <a:ext cx="187325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9078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89100" y="1695450"/>
            <a:ext cx="57658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9079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80188" y="4843463"/>
            <a:ext cx="2332037" cy="183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9082" name="Picture 10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" y="5638800"/>
            <a:ext cx="5046663" cy="685800"/>
          </a:xfrm>
          <a:prstGeom prst="rect">
            <a:avLst/>
          </a:prstGeom>
          <a:noFill/>
          <a:ln w="22225">
            <a:solidFill>
              <a:srgbClr val="FFCC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/>
              <a:t>Second order impulse response </a:t>
            </a:r>
            <a:r>
              <a:rPr lang="en-US" sz="2400">
                <a:latin typeface="Times New Roman"/>
              </a:rPr>
              <a:t>–</a:t>
            </a:r>
            <a:r>
              <a:rPr lang="en-US" sz="2400"/>
              <a:t> </a:t>
            </a:r>
            <a:r>
              <a:rPr lang="en-US" sz="2400">
                <a:solidFill>
                  <a:schemeClr val="tx1"/>
                </a:solidFill>
              </a:rPr>
              <a:t>Underdamped and Undamped</a:t>
            </a:r>
          </a:p>
        </p:txBody>
      </p:sp>
      <p:sp>
        <p:nvSpPr>
          <p:cNvPr id="260099" name="Text Box 3"/>
          <p:cNvSpPr txBox="1">
            <a:spLocks noChangeArrowheads="1"/>
          </p:cNvSpPr>
          <p:nvPr/>
        </p:nvSpPr>
        <p:spPr bwMode="auto">
          <a:xfrm>
            <a:off x="457200" y="990600"/>
            <a:ext cx="701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Increasing       /   Fixed </a:t>
            </a:r>
          </a:p>
        </p:txBody>
      </p:sp>
      <p:pic>
        <p:nvPicPr>
          <p:cNvPr id="260100" name="Picture 4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9963" y="1173163"/>
            <a:ext cx="376237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0101" name="Picture 5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46275" y="1103313"/>
            <a:ext cx="187325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0102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89100" y="1695450"/>
            <a:ext cx="57658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0103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80188" y="4843463"/>
            <a:ext cx="2332037" cy="183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0106" name="Picture 10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" y="5638800"/>
            <a:ext cx="5046663" cy="685800"/>
          </a:xfrm>
          <a:prstGeom prst="rect">
            <a:avLst/>
          </a:prstGeom>
          <a:noFill/>
          <a:ln w="22225">
            <a:solidFill>
              <a:srgbClr val="FFCC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/>
              <a:t>Second order impulse response </a:t>
            </a:r>
            <a:r>
              <a:rPr lang="en-US" sz="2400">
                <a:latin typeface="Times New Roman"/>
              </a:rPr>
              <a:t>–</a:t>
            </a:r>
            <a:r>
              <a:rPr lang="en-US" sz="2400"/>
              <a:t> </a:t>
            </a:r>
            <a:r>
              <a:rPr lang="en-US" sz="2400">
                <a:solidFill>
                  <a:schemeClr val="tx1"/>
                </a:solidFill>
              </a:rPr>
              <a:t>Underdamped and Undamped</a:t>
            </a:r>
          </a:p>
        </p:txBody>
      </p:sp>
      <p:sp>
        <p:nvSpPr>
          <p:cNvPr id="261123" name="Text Box 3"/>
          <p:cNvSpPr txBox="1">
            <a:spLocks noChangeArrowheads="1"/>
          </p:cNvSpPr>
          <p:nvPr/>
        </p:nvSpPr>
        <p:spPr bwMode="auto">
          <a:xfrm>
            <a:off x="457200" y="990600"/>
            <a:ext cx="701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Increasing       /   Fixed </a:t>
            </a:r>
          </a:p>
        </p:txBody>
      </p:sp>
      <p:pic>
        <p:nvPicPr>
          <p:cNvPr id="261124" name="Picture 4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9963" y="1173163"/>
            <a:ext cx="376237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1125" name="Picture 5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46275" y="1103313"/>
            <a:ext cx="187325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1126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89100" y="1695450"/>
            <a:ext cx="57658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1127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80188" y="4843463"/>
            <a:ext cx="2332037" cy="183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1130" name="Picture 10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" y="5638800"/>
            <a:ext cx="5046663" cy="685800"/>
          </a:xfrm>
          <a:prstGeom prst="rect">
            <a:avLst/>
          </a:prstGeom>
          <a:noFill/>
          <a:ln w="22225">
            <a:solidFill>
              <a:srgbClr val="FFCC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/>
              <a:t>Second order step response </a:t>
            </a:r>
            <a:r>
              <a:rPr lang="en-US" sz="2400">
                <a:latin typeface="Times New Roman"/>
              </a:rPr>
              <a:t>–</a:t>
            </a:r>
            <a:r>
              <a:rPr lang="en-US" sz="2400"/>
              <a:t> </a:t>
            </a:r>
            <a:r>
              <a:rPr lang="en-US" sz="2400">
                <a:solidFill>
                  <a:schemeClr val="tx1"/>
                </a:solidFill>
              </a:rPr>
              <a:t>Underdamped and Undamped</a:t>
            </a:r>
          </a:p>
        </p:txBody>
      </p:sp>
      <p:sp>
        <p:nvSpPr>
          <p:cNvPr id="306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6180" name="Picture 4" descr="Step_pol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914400"/>
            <a:ext cx="5257800" cy="3998913"/>
          </a:xfrm>
          <a:prstGeom prst="rect">
            <a:avLst/>
          </a:prstGeom>
          <a:noFill/>
        </p:spPr>
      </p:pic>
      <p:pic>
        <p:nvPicPr>
          <p:cNvPr id="306184" name="Picture 8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088" y="5413375"/>
            <a:ext cx="5891212" cy="882650"/>
          </a:xfrm>
          <a:prstGeom prst="rect">
            <a:avLst/>
          </a:prstGeom>
          <a:noFill/>
          <a:ln w="22225">
            <a:solidFill>
              <a:srgbClr val="FF99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/>
              <a:t>Second order impulse response </a:t>
            </a:r>
            <a:r>
              <a:rPr lang="en-US" sz="2400">
                <a:latin typeface="Times New Roman"/>
              </a:rPr>
              <a:t>–</a:t>
            </a:r>
            <a:r>
              <a:rPr lang="en-US" sz="2400"/>
              <a:t> </a:t>
            </a:r>
            <a:r>
              <a:rPr lang="en-US" sz="2400">
                <a:solidFill>
                  <a:schemeClr val="tx1"/>
                </a:solidFill>
              </a:rPr>
              <a:t>Underdamped and Undamped</a:t>
            </a:r>
          </a:p>
        </p:txBody>
      </p:sp>
      <p:sp>
        <p:nvSpPr>
          <p:cNvPr id="228358" name="AutoShape 6"/>
          <p:cNvSpPr>
            <a:spLocks noChangeArrowheads="1"/>
          </p:cNvSpPr>
          <p:nvPr/>
        </p:nvSpPr>
        <p:spPr bwMode="auto">
          <a:xfrm>
            <a:off x="609600" y="2425700"/>
            <a:ext cx="152400" cy="152400"/>
          </a:xfrm>
          <a:prstGeom prst="sun">
            <a:avLst>
              <a:gd name="adj" fmla="val 25000"/>
            </a:avLst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28359" name="Text Box 7"/>
          <p:cNvSpPr txBox="1">
            <a:spLocks noChangeArrowheads="1"/>
          </p:cNvSpPr>
          <p:nvPr/>
        </p:nvSpPr>
        <p:spPr bwMode="auto">
          <a:xfrm>
            <a:off x="914400" y="2273300"/>
            <a:ext cx="701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Impulse response : </a:t>
            </a:r>
          </a:p>
        </p:txBody>
      </p:sp>
      <p:pic>
        <p:nvPicPr>
          <p:cNvPr id="228368" name="Picture 1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28800" y="3810000"/>
            <a:ext cx="5715000" cy="289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8371" name="Line 19"/>
          <p:cNvSpPr>
            <a:spLocks noChangeShapeType="1"/>
          </p:cNvSpPr>
          <p:nvPr/>
        </p:nvSpPr>
        <p:spPr bwMode="auto">
          <a:xfrm flipH="1">
            <a:off x="2895600" y="4800600"/>
            <a:ext cx="3048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8375" name="Line 23"/>
          <p:cNvSpPr>
            <a:spLocks noChangeShapeType="1"/>
          </p:cNvSpPr>
          <p:nvPr/>
        </p:nvSpPr>
        <p:spPr bwMode="auto">
          <a:xfrm>
            <a:off x="3011488" y="5562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8376" name="Line 24"/>
          <p:cNvSpPr>
            <a:spLocks noChangeShapeType="1"/>
          </p:cNvSpPr>
          <p:nvPr/>
        </p:nvSpPr>
        <p:spPr bwMode="auto">
          <a:xfrm>
            <a:off x="4852988" y="5562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8377" name="Freeform 25"/>
          <p:cNvSpPr>
            <a:spLocks/>
          </p:cNvSpPr>
          <p:nvPr/>
        </p:nvSpPr>
        <p:spPr bwMode="auto">
          <a:xfrm>
            <a:off x="3019425" y="5638800"/>
            <a:ext cx="1846263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63" y="2"/>
              </a:cxn>
            </a:cxnLst>
            <a:rect l="0" t="0" r="r" b="b"/>
            <a:pathLst>
              <a:path w="1163" h="2">
                <a:moveTo>
                  <a:pt x="0" y="0"/>
                </a:moveTo>
                <a:lnTo>
                  <a:pt x="1163" y="2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arrow" w="med" len="med"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228379" name="Picture 27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24275" y="5405438"/>
            <a:ext cx="466725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8381" name="Picture 29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4572000"/>
            <a:ext cx="1143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8383" name="Picture 31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57600" y="2362200"/>
            <a:ext cx="3581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8387" name="Picture 35" descr="txp_fi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33600" y="990600"/>
            <a:ext cx="4978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/>
              <a:t>Second order impulse response </a:t>
            </a:r>
            <a:r>
              <a:rPr lang="en-US" sz="2400">
                <a:latin typeface="Times New Roman"/>
              </a:rPr>
              <a:t>–</a:t>
            </a:r>
            <a:r>
              <a:rPr lang="en-US" sz="2400"/>
              <a:t> </a:t>
            </a:r>
            <a:r>
              <a:rPr lang="en-US" sz="2400">
                <a:solidFill>
                  <a:schemeClr val="tx1"/>
                </a:solidFill>
              </a:rPr>
              <a:t>Underdamped and Undamped</a:t>
            </a:r>
          </a:p>
        </p:txBody>
      </p:sp>
      <p:sp>
        <p:nvSpPr>
          <p:cNvPr id="238606" name="Line 14"/>
          <p:cNvSpPr>
            <a:spLocks noChangeShapeType="1"/>
          </p:cNvSpPr>
          <p:nvPr/>
        </p:nvSpPr>
        <p:spPr bwMode="auto">
          <a:xfrm>
            <a:off x="5486400" y="1066800"/>
            <a:ext cx="0" cy="533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8607" name="Line 15"/>
          <p:cNvSpPr>
            <a:spLocks noChangeShapeType="1"/>
          </p:cNvSpPr>
          <p:nvPr/>
        </p:nvSpPr>
        <p:spPr bwMode="auto">
          <a:xfrm>
            <a:off x="1295400" y="3581400"/>
            <a:ext cx="7010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8608" name="Line 16"/>
          <p:cNvSpPr>
            <a:spLocks noChangeShapeType="1"/>
          </p:cNvSpPr>
          <p:nvPr/>
        </p:nvSpPr>
        <p:spPr bwMode="auto">
          <a:xfrm flipV="1">
            <a:off x="5562600" y="1066800"/>
            <a:ext cx="6858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8609" name="Line 17"/>
          <p:cNvSpPr>
            <a:spLocks noChangeShapeType="1"/>
          </p:cNvSpPr>
          <p:nvPr/>
        </p:nvSpPr>
        <p:spPr bwMode="auto">
          <a:xfrm flipV="1">
            <a:off x="5562600" y="1066800"/>
            <a:ext cx="12192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8610" name="Line 18"/>
          <p:cNvSpPr>
            <a:spLocks noChangeShapeType="1"/>
          </p:cNvSpPr>
          <p:nvPr/>
        </p:nvSpPr>
        <p:spPr bwMode="auto">
          <a:xfrm flipV="1">
            <a:off x="5562600" y="1066800"/>
            <a:ext cx="175260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8611" name="Line 19"/>
          <p:cNvSpPr>
            <a:spLocks noChangeShapeType="1"/>
          </p:cNvSpPr>
          <p:nvPr/>
        </p:nvSpPr>
        <p:spPr bwMode="auto">
          <a:xfrm flipV="1">
            <a:off x="5638800" y="1066800"/>
            <a:ext cx="228600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8612" name="Line 20"/>
          <p:cNvSpPr>
            <a:spLocks noChangeShapeType="1"/>
          </p:cNvSpPr>
          <p:nvPr/>
        </p:nvSpPr>
        <p:spPr bwMode="auto">
          <a:xfrm flipV="1">
            <a:off x="5638800" y="1447800"/>
            <a:ext cx="228600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8613" name="Line 21"/>
          <p:cNvSpPr>
            <a:spLocks noChangeShapeType="1"/>
          </p:cNvSpPr>
          <p:nvPr/>
        </p:nvSpPr>
        <p:spPr bwMode="auto">
          <a:xfrm flipV="1">
            <a:off x="5638800" y="1828800"/>
            <a:ext cx="228600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8614" name="Line 22"/>
          <p:cNvSpPr>
            <a:spLocks noChangeShapeType="1"/>
          </p:cNvSpPr>
          <p:nvPr/>
        </p:nvSpPr>
        <p:spPr bwMode="auto">
          <a:xfrm flipV="1">
            <a:off x="5638800" y="2209800"/>
            <a:ext cx="228600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8615" name="Line 23"/>
          <p:cNvSpPr>
            <a:spLocks noChangeShapeType="1"/>
          </p:cNvSpPr>
          <p:nvPr/>
        </p:nvSpPr>
        <p:spPr bwMode="auto">
          <a:xfrm flipV="1">
            <a:off x="5638800" y="2590800"/>
            <a:ext cx="228600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8616" name="Line 24"/>
          <p:cNvSpPr>
            <a:spLocks noChangeShapeType="1"/>
          </p:cNvSpPr>
          <p:nvPr/>
        </p:nvSpPr>
        <p:spPr bwMode="auto">
          <a:xfrm flipV="1">
            <a:off x="5638800" y="2971800"/>
            <a:ext cx="228600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8617" name="Line 25"/>
          <p:cNvSpPr>
            <a:spLocks noChangeShapeType="1"/>
          </p:cNvSpPr>
          <p:nvPr/>
        </p:nvSpPr>
        <p:spPr bwMode="auto">
          <a:xfrm flipV="1">
            <a:off x="5638800" y="3352800"/>
            <a:ext cx="228600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8618" name="Line 26"/>
          <p:cNvSpPr>
            <a:spLocks noChangeShapeType="1"/>
          </p:cNvSpPr>
          <p:nvPr/>
        </p:nvSpPr>
        <p:spPr bwMode="auto">
          <a:xfrm flipV="1">
            <a:off x="5638800" y="3733800"/>
            <a:ext cx="228600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8619" name="Line 27"/>
          <p:cNvSpPr>
            <a:spLocks noChangeShapeType="1"/>
          </p:cNvSpPr>
          <p:nvPr/>
        </p:nvSpPr>
        <p:spPr bwMode="auto">
          <a:xfrm flipV="1">
            <a:off x="5638800" y="4114800"/>
            <a:ext cx="228600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8620" name="Line 28"/>
          <p:cNvSpPr>
            <a:spLocks noChangeShapeType="1"/>
          </p:cNvSpPr>
          <p:nvPr/>
        </p:nvSpPr>
        <p:spPr bwMode="auto">
          <a:xfrm flipV="1">
            <a:off x="5638800" y="4495800"/>
            <a:ext cx="228600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8621" name="Freeform 29"/>
          <p:cNvSpPr>
            <a:spLocks/>
          </p:cNvSpPr>
          <p:nvPr/>
        </p:nvSpPr>
        <p:spPr bwMode="auto">
          <a:xfrm>
            <a:off x="5791200" y="4848225"/>
            <a:ext cx="2101850" cy="1476375"/>
          </a:xfrm>
          <a:custGeom>
            <a:avLst/>
            <a:gdLst/>
            <a:ahLst/>
            <a:cxnLst>
              <a:cxn ang="0">
                <a:pos x="0" y="930"/>
              </a:cxn>
              <a:cxn ang="0">
                <a:pos x="1324" y="0"/>
              </a:cxn>
            </a:cxnLst>
            <a:rect l="0" t="0" r="r" b="b"/>
            <a:pathLst>
              <a:path w="1324" h="930">
                <a:moveTo>
                  <a:pt x="0" y="930"/>
                </a:moveTo>
                <a:lnTo>
                  <a:pt x="1324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8622" name="Freeform 30"/>
          <p:cNvSpPr>
            <a:spLocks/>
          </p:cNvSpPr>
          <p:nvPr/>
        </p:nvSpPr>
        <p:spPr bwMode="auto">
          <a:xfrm>
            <a:off x="6248400" y="5159375"/>
            <a:ext cx="1654175" cy="1165225"/>
          </a:xfrm>
          <a:custGeom>
            <a:avLst/>
            <a:gdLst/>
            <a:ahLst/>
            <a:cxnLst>
              <a:cxn ang="0">
                <a:pos x="0" y="734"/>
              </a:cxn>
              <a:cxn ang="0">
                <a:pos x="1042" y="0"/>
              </a:cxn>
            </a:cxnLst>
            <a:rect l="0" t="0" r="r" b="b"/>
            <a:pathLst>
              <a:path w="1042" h="734">
                <a:moveTo>
                  <a:pt x="0" y="734"/>
                </a:moveTo>
                <a:lnTo>
                  <a:pt x="1042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8623" name="Freeform 31"/>
          <p:cNvSpPr>
            <a:spLocks/>
          </p:cNvSpPr>
          <p:nvPr/>
        </p:nvSpPr>
        <p:spPr bwMode="auto">
          <a:xfrm>
            <a:off x="6629400" y="5426075"/>
            <a:ext cx="1281113" cy="898525"/>
          </a:xfrm>
          <a:custGeom>
            <a:avLst/>
            <a:gdLst/>
            <a:ahLst/>
            <a:cxnLst>
              <a:cxn ang="0">
                <a:pos x="0" y="566"/>
              </a:cxn>
              <a:cxn ang="0">
                <a:pos x="807" y="0"/>
              </a:cxn>
            </a:cxnLst>
            <a:rect l="0" t="0" r="r" b="b"/>
            <a:pathLst>
              <a:path w="807" h="566">
                <a:moveTo>
                  <a:pt x="0" y="566"/>
                </a:moveTo>
                <a:lnTo>
                  <a:pt x="807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8624" name="Freeform 32"/>
          <p:cNvSpPr>
            <a:spLocks/>
          </p:cNvSpPr>
          <p:nvPr/>
        </p:nvSpPr>
        <p:spPr bwMode="auto">
          <a:xfrm>
            <a:off x="7100888" y="5727700"/>
            <a:ext cx="844550" cy="581025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532" y="0"/>
              </a:cxn>
            </a:cxnLst>
            <a:rect l="0" t="0" r="r" b="b"/>
            <a:pathLst>
              <a:path w="532" h="366">
                <a:moveTo>
                  <a:pt x="0" y="366"/>
                </a:moveTo>
                <a:lnTo>
                  <a:pt x="532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8625" name="Text Box 33"/>
          <p:cNvSpPr txBox="1">
            <a:spLocks noChangeArrowheads="1"/>
          </p:cNvSpPr>
          <p:nvPr/>
        </p:nvSpPr>
        <p:spPr bwMode="auto">
          <a:xfrm>
            <a:off x="6248400" y="25908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accent2"/>
                </a:solidFill>
              </a:rPr>
              <a:t>Unstable</a:t>
            </a:r>
          </a:p>
        </p:txBody>
      </p:sp>
      <p:sp>
        <p:nvSpPr>
          <p:cNvPr id="238635" name="AutoShape 43"/>
          <p:cNvSpPr>
            <a:spLocks noChangeArrowheads="1"/>
          </p:cNvSpPr>
          <p:nvPr/>
        </p:nvSpPr>
        <p:spPr bwMode="auto">
          <a:xfrm>
            <a:off x="1524000" y="4419600"/>
            <a:ext cx="533400" cy="152400"/>
          </a:xfrm>
          <a:prstGeom prst="leftArrow">
            <a:avLst>
              <a:gd name="adj1" fmla="val 50000"/>
              <a:gd name="adj2" fmla="val 87500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8636" name="AutoShape 44"/>
          <p:cNvSpPr>
            <a:spLocks noChangeArrowheads="1"/>
          </p:cNvSpPr>
          <p:nvPr/>
        </p:nvSpPr>
        <p:spPr bwMode="auto">
          <a:xfrm>
            <a:off x="1524000" y="4648200"/>
            <a:ext cx="533400" cy="152400"/>
          </a:xfrm>
          <a:prstGeom prst="leftArrow">
            <a:avLst>
              <a:gd name="adj1" fmla="val 50000"/>
              <a:gd name="adj2" fmla="val 87500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8637" name="AutoShape 45"/>
          <p:cNvSpPr>
            <a:spLocks noChangeArrowheads="1"/>
          </p:cNvSpPr>
          <p:nvPr/>
        </p:nvSpPr>
        <p:spPr bwMode="auto">
          <a:xfrm>
            <a:off x="1524000" y="4876800"/>
            <a:ext cx="533400" cy="152400"/>
          </a:xfrm>
          <a:prstGeom prst="leftArrow">
            <a:avLst>
              <a:gd name="adj1" fmla="val 50000"/>
              <a:gd name="adj2" fmla="val 87500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8638" name="Text Box 46"/>
          <p:cNvSpPr txBox="1">
            <a:spLocks noChangeArrowheads="1"/>
          </p:cNvSpPr>
          <p:nvPr/>
        </p:nvSpPr>
        <p:spPr bwMode="auto">
          <a:xfrm>
            <a:off x="228600" y="2133600"/>
            <a:ext cx="160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Faster response</a:t>
            </a:r>
          </a:p>
        </p:txBody>
      </p:sp>
      <p:sp>
        <p:nvSpPr>
          <p:cNvPr id="238639" name="AutoShape 47"/>
          <p:cNvSpPr>
            <a:spLocks noChangeArrowheads="1"/>
          </p:cNvSpPr>
          <p:nvPr/>
        </p:nvSpPr>
        <p:spPr bwMode="auto">
          <a:xfrm flipH="1">
            <a:off x="3505200" y="4433888"/>
            <a:ext cx="533400" cy="152400"/>
          </a:xfrm>
          <a:prstGeom prst="leftArrow">
            <a:avLst>
              <a:gd name="adj1" fmla="val 50000"/>
              <a:gd name="adj2" fmla="val 87500"/>
            </a:avLst>
          </a:prstGeom>
          <a:solidFill>
            <a:srgbClr val="008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8640" name="AutoShape 48"/>
          <p:cNvSpPr>
            <a:spLocks noChangeArrowheads="1"/>
          </p:cNvSpPr>
          <p:nvPr/>
        </p:nvSpPr>
        <p:spPr bwMode="auto">
          <a:xfrm flipH="1">
            <a:off x="3505200" y="4662488"/>
            <a:ext cx="533400" cy="152400"/>
          </a:xfrm>
          <a:prstGeom prst="leftArrow">
            <a:avLst>
              <a:gd name="adj1" fmla="val 50000"/>
              <a:gd name="adj2" fmla="val 87500"/>
            </a:avLst>
          </a:prstGeom>
          <a:solidFill>
            <a:srgbClr val="008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8641" name="AutoShape 49"/>
          <p:cNvSpPr>
            <a:spLocks noChangeArrowheads="1"/>
          </p:cNvSpPr>
          <p:nvPr/>
        </p:nvSpPr>
        <p:spPr bwMode="auto">
          <a:xfrm flipH="1">
            <a:off x="3505200" y="4891088"/>
            <a:ext cx="533400" cy="152400"/>
          </a:xfrm>
          <a:prstGeom prst="leftArrow">
            <a:avLst>
              <a:gd name="adj1" fmla="val 50000"/>
              <a:gd name="adj2" fmla="val 87500"/>
            </a:avLst>
          </a:prstGeom>
          <a:solidFill>
            <a:srgbClr val="008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8642" name="Text Box 50"/>
          <p:cNvSpPr txBox="1">
            <a:spLocks noChangeArrowheads="1"/>
          </p:cNvSpPr>
          <p:nvPr/>
        </p:nvSpPr>
        <p:spPr bwMode="auto">
          <a:xfrm>
            <a:off x="4114800" y="2133600"/>
            <a:ext cx="1752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Slower response</a:t>
            </a:r>
          </a:p>
        </p:txBody>
      </p:sp>
      <p:grpSp>
        <p:nvGrpSpPr>
          <p:cNvPr id="2" name="Group 54"/>
          <p:cNvGrpSpPr>
            <a:grpSpLocks/>
          </p:cNvGrpSpPr>
          <p:nvPr/>
        </p:nvGrpSpPr>
        <p:grpSpPr bwMode="auto">
          <a:xfrm rot="5400000">
            <a:off x="2552700" y="1257300"/>
            <a:ext cx="533400" cy="609600"/>
            <a:chOff x="1488" y="1488"/>
            <a:chExt cx="336" cy="384"/>
          </a:xfrm>
        </p:grpSpPr>
        <p:sp>
          <p:nvSpPr>
            <p:cNvPr id="238643" name="AutoShape 51"/>
            <p:cNvSpPr>
              <a:spLocks noChangeArrowheads="1"/>
            </p:cNvSpPr>
            <p:nvPr/>
          </p:nvSpPr>
          <p:spPr bwMode="auto">
            <a:xfrm>
              <a:off x="1488" y="1488"/>
              <a:ext cx="336" cy="96"/>
            </a:xfrm>
            <a:prstGeom prst="leftArrow">
              <a:avLst>
                <a:gd name="adj1" fmla="val 50000"/>
                <a:gd name="adj2" fmla="val 875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8644" name="AutoShape 52"/>
            <p:cNvSpPr>
              <a:spLocks noChangeArrowheads="1"/>
            </p:cNvSpPr>
            <p:nvPr/>
          </p:nvSpPr>
          <p:spPr bwMode="auto">
            <a:xfrm>
              <a:off x="1488" y="1632"/>
              <a:ext cx="336" cy="96"/>
            </a:xfrm>
            <a:prstGeom prst="leftArrow">
              <a:avLst>
                <a:gd name="adj1" fmla="val 50000"/>
                <a:gd name="adj2" fmla="val 875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8645" name="AutoShape 53"/>
            <p:cNvSpPr>
              <a:spLocks noChangeArrowheads="1"/>
            </p:cNvSpPr>
            <p:nvPr/>
          </p:nvSpPr>
          <p:spPr bwMode="auto">
            <a:xfrm>
              <a:off x="1488" y="1776"/>
              <a:ext cx="336" cy="96"/>
            </a:xfrm>
            <a:prstGeom prst="leftArrow">
              <a:avLst>
                <a:gd name="adj1" fmla="val 50000"/>
                <a:gd name="adj2" fmla="val 875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55"/>
          <p:cNvGrpSpPr>
            <a:grpSpLocks/>
          </p:cNvGrpSpPr>
          <p:nvPr/>
        </p:nvGrpSpPr>
        <p:grpSpPr bwMode="auto">
          <a:xfrm rot="16200000" flipV="1">
            <a:off x="2552700" y="5143500"/>
            <a:ext cx="533400" cy="609600"/>
            <a:chOff x="1488" y="1488"/>
            <a:chExt cx="336" cy="384"/>
          </a:xfrm>
        </p:grpSpPr>
        <p:sp>
          <p:nvSpPr>
            <p:cNvPr id="238648" name="AutoShape 56"/>
            <p:cNvSpPr>
              <a:spLocks noChangeArrowheads="1"/>
            </p:cNvSpPr>
            <p:nvPr/>
          </p:nvSpPr>
          <p:spPr bwMode="auto">
            <a:xfrm>
              <a:off x="1488" y="1488"/>
              <a:ext cx="336" cy="96"/>
            </a:xfrm>
            <a:prstGeom prst="leftArrow">
              <a:avLst>
                <a:gd name="adj1" fmla="val 50000"/>
                <a:gd name="adj2" fmla="val 875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8649" name="AutoShape 57"/>
            <p:cNvSpPr>
              <a:spLocks noChangeArrowheads="1"/>
            </p:cNvSpPr>
            <p:nvPr/>
          </p:nvSpPr>
          <p:spPr bwMode="auto">
            <a:xfrm>
              <a:off x="1488" y="1632"/>
              <a:ext cx="336" cy="96"/>
            </a:xfrm>
            <a:prstGeom prst="leftArrow">
              <a:avLst>
                <a:gd name="adj1" fmla="val 50000"/>
                <a:gd name="adj2" fmla="val 875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8650" name="AutoShape 58"/>
            <p:cNvSpPr>
              <a:spLocks noChangeArrowheads="1"/>
            </p:cNvSpPr>
            <p:nvPr/>
          </p:nvSpPr>
          <p:spPr bwMode="auto">
            <a:xfrm>
              <a:off x="1488" y="1776"/>
              <a:ext cx="336" cy="96"/>
            </a:xfrm>
            <a:prstGeom prst="leftArrow">
              <a:avLst>
                <a:gd name="adj1" fmla="val 50000"/>
                <a:gd name="adj2" fmla="val 875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38651" name="Text Box 59"/>
          <p:cNvSpPr txBox="1">
            <a:spLocks noChangeArrowheads="1"/>
          </p:cNvSpPr>
          <p:nvPr/>
        </p:nvSpPr>
        <p:spPr bwMode="auto">
          <a:xfrm>
            <a:off x="3124200" y="1219200"/>
            <a:ext cx="2667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Higher frequency oscillations</a:t>
            </a:r>
          </a:p>
        </p:txBody>
      </p:sp>
      <p:grpSp>
        <p:nvGrpSpPr>
          <p:cNvPr id="4" name="Group 60"/>
          <p:cNvGrpSpPr>
            <a:grpSpLocks/>
          </p:cNvGrpSpPr>
          <p:nvPr/>
        </p:nvGrpSpPr>
        <p:grpSpPr bwMode="auto">
          <a:xfrm rot="5400000">
            <a:off x="2552700" y="3695700"/>
            <a:ext cx="533400" cy="609600"/>
            <a:chOff x="1488" y="1488"/>
            <a:chExt cx="336" cy="384"/>
          </a:xfrm>
        </p:grpSpPr>
        <p:sp>
          <p:nvSpPr>
            <p:cNvPr id="238653" name="AutoShape 61"/>
            <p:cNvSpPr>
              <a:spLocks noChangeArrowheads="1"/>
            </p:cNvSpPr>
            <p:nvPr/>
          </p:nvSpPr>
          <p:spPr bwMode="auto">
            <a:xfrm>
              <a:off x="1488" y="1488"/>
              <a:ext cx="336" cy="96"/>
            </a:xfrm>
            <a:prstGeom prst="leftArrow">
              <a:avLst>
                <a:gd name="adj1" fmla="val 50000"/>
                <a:gd name="adj2" fmla="val 87500"/>
              </a:avLst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8654" name="AutoShape 62"/>
            <p:cNvSpPr>
              <a:spLocks noChangeArrowheads="1"/>
            </p:cNvSpPr>
            <p:nvPr/>
          </p:nvSpPr>
          <p:spPr bwMode="auto">
            <a:xfrm>
              <a:off x="1488" y="1632"/>
              <a:ext cx="336" cy="96"/>
            </a:xfrm>
            <a:prstGeom prst="leftArrow">
              <a:avLst>
                <a:gd name="adj1" fmla="val 50000"/>
                <a:gd name="adj2" fmla="val 87500"/>
              </a:avLst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8655" name="AutoShape 63"/>
            <p:cNvSpPr>
              <a:spLocks noChangeArrowheads="1"/>
            </p:cNvSpPr>
            <p:nvPr/>
          </p:nvSpPr>
          <p:spPr bwMode="auto">
            <a:xfrm>
              <a:off x="1488" y="1776"/>
              <a:ext cx="336" cy="96"/>
            </a:xfrm>
            <a:prstGeom prst="leftArrow">
              <a:avLst>
                <a:gd name="adj1" fmla="val 50000"/>
                <a:gd name="adj2" fmla="val 87500"/>
              </a:avLst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" name="Group 64"/>
          <p:cNvGrpSpPr>
            <a:grpSpLocks/>
          </p:cNvGrpSpPr>
          <p:nvPr/>
        </p:nvGrpSpPr>
        <p:grpSpPr bwMode="auto">
          <a:xfrm rot="16200000" flipV="1">
            <a:off x="2552700" y="2781300"/>
            <a:ext cx="533400" cy="609600"/>
            <a:chOff x="1488" y="1488"/>
            <a:chExt cx="336" cy="384"/>
          </a:xfrm>
        </p:grpSpPr>
        <p:sp>
          <p:nvSpPr>
            <p:cNvPr id="238657" name="AutoShape 65"/>
            <p:cNvSpPr>
              <a:spLocks noChangeArrowheads="1"/>
            </p:cNvSpPr>
            <p:nvPr/>
          </p:nvSpPr>
          <p:spPr bwMode="auto">
            <a:xfrm>
              <a:off x="1488" y="1488"/>
              <a:ext cx="336" cy="96"/>
            </a:xfrm>
            <a:prstGeom prst="leftArrow">
              <a:avLst>
                <a:gd name="adj1" fmla="val 50000"/>
                <a:gd name="adj2" fmla="val 87500"/>
              </a:avLst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8658" name="AutoShape 66"/>
            <p:cNvSpPr>
              <a:spLocks noChangeArrowheads="1"/>
            </p:cNvSpPr>
            <p:nvPr/>
          </p:nvSpPr>
          <p:spPr bwMode="auto">
            <a:xfrm>
              <a:off x="1488" y="1632"/>
              <a:ext cx="336" cy="96"/>
            </a:xfrm>
            <a:prstGeom prst="leftArrow">
              <a:avLst>
                <a:gd name="adj1" fmla="val 50000"/>
                <a:gd name="adj2" fmla="val 87500"/>
              </a:avLst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8659" name="AutoShape 67"/>
            <p:cNvSpPr>
              <a:spLocks noChangeArrowheads="1"/>
            </p:cNvSpPr>
            <p:nvPr/>
          </p:nvSpPr>
          <p:spPr bwMode="auto">
            <a:xfrm>
              <a:off x="1488" y="1776"/>
              <a:ext cx="336" cy="96"/>
            </a:xfrm>
            <a:prstGeom prst="leftArrow">
              <a:avLst>
                <a:gd name="adj1" fmla="val 50000"/>
                <a:gd name="adj2" fmla="val 87500"/>
              </a:avLst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38660" name="Text Box 68"/>
          <p:cNvSpPr txBox="1">
            <a:spLocks noChangeArrowheads="1"/>
          </p:cNvSpPr>
          <p:nvPr/>
        </p:nvSpPr>
        <p:spPr bwMode="auto">
          <a:xfrm>
            <a:off x="3124200" y="3124200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Lower frequency oscillations</a:t>
            </a:r>
          </a:p>
        </p:txBody>
      </p:sp>
      <p:grpSp>
        <p:nvGrpSpPr>
          <p:cNvPr id="6" name="Group 69"/>
          <p:cNvGrpSpPr>
            <a:grpSpLocks/>
          </p:cNvGrpSpPr>
          <p:nvPr/>
        </p:nvGrpSpPr>
        <p:grpSpPr bwMode="auto">
          <a:xfrm>
            <a:off x="2743200" y="2209800"/>
            <a:ext cx="152400" cy="152400"/>
            <a:chOff x="1584" y="2784"/>
            <a:chExt cx="96" cy="96"/>
          </a:xfrm>
        </p:grpSpPr>
        <p:sp>
          <p:nvSpPr>
            <p:cNvPr id="238662" name="Line 70"/>
            <p:cNvSpPr>
              <a:spLocks noChangeShapeType="1"/>
            </p:cNvSpPr>
            <p:nvPr/>
          </p:nvSpPr>
          <p:spPr bwMode="auto">
            <a:xfrm>
              <a:off x="1584" y="2784"/>
              <a:ext cx="96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38663" name="Line 71"/>
            <p:cNvSpPr>
              <a:spLocks noChangeShapeType="1"/>
            </p:cNvSpPr>
            <p:nvPr/>
          </p:nvSpPr>
          <p:spPr bwMode="auto">
            <a:xfrm flipH="1">
              <a:off x="1584" y="2784"/>
              <a:ext cx="96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2"/>
          <p:cNvGrpSpPr>
            <a:grpSpLocks/>
          </p:cNvGrpSpPr>
          <p:nvPr/>
        </p:nvGrpSpPr>
        <p:grpSpPr bwMode="auto">
          <a:xfrm>
            <a:off x="2743200" y="4648200"/>
            <a:ext cx="152400" cy="152400"/>
            <a:chOff x="1584" y="2784"/>
            <a:chExt cx="96" cy="96"/>
          </a:xfrm>
        </p:grpSpPr>
        <p:sp>
          <p:nvSpPr>
            <p:cNvPr id="238665" name="Line 73"/>
            <p:cNvSpPr>
              <a:spLocks noChangeShapeType="1"/>
            </p:cNvSpPr>
            <p:nvPr/>
          </p:nvSpPr>
          <p:spPr bwMode="auto">
            <a:xfrm>
              <a:off x="1584" y="2784"/>
              <a:ext cx="96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38666" name="Line 74"/>
            <p:cNvSpPr>
              <a:spLocks noChangeShapeType="1"/>
            </p:cNvSpPr>
            <p:nvPr/>
          </p:nvSpPr>
          <p:spPr bwMode="auto">
            <a:xfrm flipH="1">
              <a:off x="1584" y="2784"/>
              <a:ext cx="96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8667" name="AutoShape 75"/>
          <p:cNvSpPr>
            <a:spLocks noChangeArrowheads="1"/>
          </p:cNvSpPr>
          <p:nvPr/>
        </p:nvSpPr>
        <p:spPr bwMode="auto">
          <a:xfrm>
            <a:off x="1524000" y="1981200"/>
            <a:ext cx="533400" cy="152400"/>
          </a:xfrm>
          <a:prstGeom prst="leftArrow">
            <a:avLst>
              <a:gd name="adj1" fmla="val 50000"/>
              <a:gd name="adj2" fmla="val 87500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8668" name="AutoShape 76"/>
          <p:cNvSpPr>
            <a:spLocks noChangeArrowheads="1"/>
          </p:cNvSpPr>
          <p:nvPr/>
        </p:nvSpPr>
        <p:spPr bwMode="auto">
          <a:xfrm>
            <a:off x="1524000" y="2209800"/>
            <a:ext cx="533400" cy="152400"/>
          </a:xfrm>
          <a:prstGeom prst="leftArrow">
            <a:avLst>
              <a:gd name="adj1" fmla="val 50000"/>
              <a:gd name="adj2" fmla="val 87500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8669" name="AutoShape 77"/>
          <p:cNvSpPr>
            <a:spLocks noChangeArrowheads="1"/>
          </p:cNvSpPr>
          <p:nvPr/>
        </p:nvSpPr>
        <p:spPr bwMode="auto">
          <a:xfrm>
            <a:off x="1524000" y="2438400"/>
            <a:ext cx="533400" cy="152400"/>
          </a:xfrm>
          <a:prstGeom prst="leftArrow">
            <a:avLst>
              <a:gd name="adj1" fmla="val 50000"/>
              <a:gd name="adj2" fmla="val 87500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8670" name="AutoShape 78"/>
          <p:cNvSpPr>
            <a:spLocks noChangeArrowheads="1"/>
          </p:cNvSpPr>
          <p:nvPr/>
        </p:nvSpPr>
        <p:spPr bwMode="auto">
          <a:xfrm flipH="1">
            <a:off x="3505200" y="1981200"/>
            <a:ext cx="533400" cy="152400"/>
          </a:xfrm>
          <a:prstGeom prst="leftArrow">
            <a:avLst>
              <a:gd name="adj1" fmla="val 50000"/>
              <a:gd name="adj2" fmla="val 87500"/>
            </a:avLst>
          </a:prstGeom>
          <a:solidFill>
            <a:srgbClr val="008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8671" name="AutoShape 79"/>
          <p:cNvSpPr>
            <a:spLocks noChangeArrowheads="1"/>
          </p:cNvSpPr>
          <p:nvPr/>
        </p:nvSpPr>
        <p:spPr bwMode="auto">
          <a:xfrm flipH="1">
            <a:off x="3505200" y="2209800"/>
            <a:ext cx="533400" cy="152400"/>
          </a:xfrm>
          <a:prstGeom prst="leftArrow">
            <a:avLst>
              <a:gd name="adj1" fmla="val 50000"/>
              <a:gd name="adj2" fmla="val 87500"/>
            </a:avLst>
          </a:prstGeom>
          <a:solidFill>
            <a:srgbClr val="008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8672" name="AutoShape 80"/>
          <p:cNvSpPr>
            <a:spLocks noChangeArrowheads="1"/>
          </p:cNvSpPr>
          <p:nvPr/>
        </p:nvSpPr>
        <p:spPr bwMode="auto">
          <a:xfrm flipH="1">
            <a:off x="3505200" y="2438400"/>
            <a:ext cx="533400" cy="152400"/>
          </a:xfrm>
          <a:prstGeom prst="leftArrow">
            <a:avLst>
              <a:gd name="adj1" fmla="val 50000"/>
              <a:gd name="adj2" fmla="val 87500"/>
            </a:avLst>
          </a:prstGeom>
          <a:solidFill>
            <a:srgbClr val="008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/>
              <a:t>Second order impulse response </a:t>
            </a:r>
            <a:r>
              <a:rPr lang="en-US" sz="2400">
                <a:latin typeface="Times New Roman"/>
              </a:rPr>
              <a:t>–</a:t>
            </a:r>
            <a:r>
              <a:rPr lang="en-US" sz="2400"/>
              <a:t> </a:t>
            </a:r>
            <a:r>
              <a:rPr lang="en-US" sz="2400">
                <a:solidFill>
                  <a:schemeClr val="tx1"/>
                </a:solidFill>
              </a:rPr>
              <a:t>Underdamped and Undamped</a:t>
            </a:r>
          </a:p>
        </p:txBody>
      </p:sp>
      <p:sp>
        <p:nvSpPr>
          <p:cNvPr id="246787" name="Line 3"/>
          <p:cNvSpPr>
            <a:spLocks noChangeShapeType="1"/>
          </p:cNvSpPr>
          <p:nvPr/>
        </p:nvSpPr>
        <p:spPr bwMode="auto">
          <a:xfrm>
            <a:off x="5486400" y="1066800"/>
            <a:ext cx="0" cy="533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6788" name="Line 4"/>
          <p:cNvSpPr>
            <a:spLocks noChangeShapeType="1"/>
          </p:cNvSpPr>
          <p:nvPr/>
        </p:nvSpPr>
        <p:spPr bwMode="auto">
          <a:xfrm>
            <a:off x="1295400" y="3581400"/>
            <a:ext cx="7010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6789" name="Line 5"/>
          <p:cNvSpPr>
            <a:spLocks noChangeShapeType="1"/>
          </p:cNvSpPr>
          <p:nvPr/>
        </p:nvSpPr>
        <p:spPr bwMode="auto">
          <a:xfrm flipV="1">
            <a:off x="5562600" y="1066800"/>
            <a:ext cx="6858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6790" name="Line 6"/>
          <p:cNvSpPr>
            <a:spLocks noChangeShapeType="1"/>
          </p:cNvSpPr>
          <p:nvPr/>
        </p:nvSpPr>
        <p:spPr bwMode="auto">
          <a:xfrm flipV="1">
            <a:off x="5562600" y="1066800"/>
            <a:ext cx="12192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6791" name="Line 7"/>
          <p:cNvSpPr>
            <a:spLocks noChangeShapeType="1"/>
          </p:cNvSpPr>
          <p:nvPr/>
        </p:nvSpPr>
        <p:spPr bwMode="auto">
          <a:xfrm flipV="1">
            <a:off x="5562600" y="1066800"/>
            <a:ext cx="175260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6792" name="Line 8"/>
          <p:cNvSpPr>
            <a:spLocks noChangeShapeType="1"/>
          </p:cNvSpPr>
          <p:nvPr/>
        </p:nvSpPr>
        <p:spPr bwMode="auto">
          <a:xfrm flipV="1">
            <a:off x="5638800" y="1066800"/>
            <a:ext cx="228600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6793" name="Line 9"/>
          <p:cNvSpPr>
            <a:spLocks noChangeShapeType="1"/>
          </p:cNvSpPr>
          <p:nvPr/>
        </p:nvSpPr>
        <p:spPr bwMode="auto">
          <a:xfrm flipV="1">
            <a:off x="5638800" y="1447800"/>
            <a:ext cx="228600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6794" name="Line 10"/>
          <p:cNvSpPr>
            <a:spLocks noChangeShapeType="1"/>
          </p:cNvSpPr>
          <p:nvPr/>
        </p:nvSpPr>
        <p:spPr bwMode="auto">
          <a:xfrm flipV="1">
            <a:off x="5638800" y="1828800"/>
            <a:ext cx="228600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6795" name="Line 11"/>
          <p:cNvSpPr>
            <a:spLocks noChangeShapeType="1"/>
          </p:cNvSpPr>
          <p:nvPr/>
        </p:nvSpPr>
        <p:spPr bwMode="auto">
          <a:xfrm flipV="1">
            <a:off x="5638800" y="2209800"/>
            <a:ext cx="228600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6796" name="Line 12"/>
          <p:cNvSpPr>
            <a:spLocks noChangeShapeType="1"/>
          </p:cNvSpPr>
          <p:nvPr/>
        </p:nvSpPr>
        <p:spPr bwMode="auto">
          <a:xfrm flipV="1">
            <a:off x="5638800" y="2590800"/>
            <a:ext cx="228600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6797" name="Line 13"/>
          <p:cNvSpPr>
            <a:spLocks noChangeShapeType="1"/>
          </p:cNvSpPr>
          <p:nvPr/>
        </p:nvSpPr>
        <p:spPr bwMode="auto">
          <a:xfrm flipV="1">
            <a:off x="5638800" y="2971800"/>
            <a:ext cx="228600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6798" name="Line 14"/>
          <p:cNvSpPr>
            <a:spLocks noChangeShapeType="1"/>
          </p:cNvSpPr>
          <p:nvPr/>
        </p:nvSpPr>
        <p:spPr bwMode="auto">
          <a:xfrm flipV="1">
            <a:off x="5638800" y="3352800"/>
            <a:ext cx="228600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6799" name="Line 15"/>
          <p:cNvSpPr>
            <a:spLocks noChangeShapeType="1"/>
          </p:cNvSpPr>
          <p:nvPr/>
        </p:nvSpPr>
        <p:spPr bwMode="auto">
          <a:xfrm flipV="1">
            <a:off x="5638800" y="3733800"/>
            <a:ext cx="228600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6800" name="Line 16"/>
          <p:cNvSpPr>
            <a:spLocks noChangeShapeType="1"/>
          </p:cNvSpPr>
          <p:nvPr/>
        </p:nvSpPr>
        <p:spPr bwMode="auto">
          <a:xfrm flipV="1">
            <a:off x="5638800" y="4114800"/>
            <a:ext cx="228600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6801" name="Line 17"/>
          <p:cNvSpPr>
            <a:spLocks noChangeShapeType="1"/>
          </p:cNvSpPr>
          <p:nvPr/>
        </p:nvSpPr>
        <p:spPr bwMode="auto">
          <a:xfrm flipV="1">
            <a:off x="5638800" y="4495800"/>
            <a:ext cx="228600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6802" name="Freeform 18"/>
          <p:cNvSpPr>
            <a:spLocks/>
          </p:cNvSpPr>
          <p:nvPr/>
        </p:nvSpPr>
        <p:spPr bwMode="auto">
          <a:xfrm>
            <a:off x="5791200" y="4848225"/>
            <a:ext cx="2101850" cy="1476375"/>
          </a:xfrm>
          <a:custGeom>
            <a:avLst/>
            <a:gdLst/>
            <a:ahLst/>
            <a:cxnLst>
              <a:cxn ang="0">
                <a:pos x="0" y="930"/>
              </a:cxn>
              <a:cxn ang="0">
                <a:pos x="1324" y="0"/>
              </a:cxn>
            </a:cxnLst>
            <a:rect l="0" t="0" r="r" b="b"/>
            <a:pathLst>
              <a:path w="1324" h="930">
                <a:moveTo>
                  <a:pt x="0" y="930"/>
                </a:moveTo>
                <a:lnTo>
                  <a:pt x="1324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6803" name="Freeform 19"/>
          <p:cNvSpPr>
            <a:spLocks/>
          </p:cNvSpPr>
          <p:nvPr/>
        </p:nvSpPr>
        <p:spPr bwMode="auto">
          <a:xfrm>
            <a:off x="6248400" y="5159375"/>
            <a:ext cx="1654175" cy="1165225"/>
          </a:xfrm>
          <a:custGeom>
            <a:avLst/>
            <a:gdLst/>
            <a:ahLst/>
            <a:cxnLst>
              <a:cxn ang="0">
                <a:pos x="0" y="734"/>
              </a:cxn>
              <a:cxn ang="0">
                <a:pos x="1042" y="0"/>
              </a:cxn>
            </a:cxnLst>
            <a:rect l="0" t="0" r="r" b="b"/>
            <a:pathLst>
              <a:path w="1042" h="734">
                <a:moveTo>
                  <a:pt x="0" y="734"/>
                </a:moveTo>
                <a:lnTo>
                  <a:pt x="1042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6804" name="Freeform 20"/>
          <p:cNvSpPr>
            <a:spLocks/>
          </p:cNvSpPr>
          <p:nvPr/>
        </p:nvSpPr>
        <p:spPr bwMode="auto">
          <a:xfrm>
            <a:off x="6629400" y="5426075"/>
            <a:ext cx="1281113" cy="898525"/>
          </a:xfrm>
          <a:custGeom>
            <a:avLst/>
            <a:gdLst/>
            <a:ahLst/>
            <a:cxnLst>
              <a:cxn ang="0">
                <a:pos x="0" y="566"/>
              </a:cxn>
              <a:cxn ang="0">
                <a:pos x="807" y="0"/>
              </a:cxn>
            </a:cxnLst>
            <a:rect l="0" t="0" r="r" b="b"/>
            <a:pathLst>
              <a:path w="807" h="566">
                <a:moveTo>
                  <a:pt x="0" y="566"/>
                </a:moveTo>
                <a:lnTo>
                  <a:pt x="807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6805" name="Freeform 21"/>
          <p:cNvSpPr>
            <a:spLocks/>
          </p:cNvSpPr>
          <p:nvPr/>
        </p:nvSpPr>
        <p:spPr bwMode="auto">
          <a:xfrm>
            <a:off x="7100888" y="5727700"/>
            <a:ext cx="844550" cy="581025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532" y="0"/>
              </a:cxn>
            </a:cxnLst>
            <a:rect l="0" t="0" r="r" b="b"/>
            <a:pathLst>
              <a:path w="532" h="366">
                <a:moveTo>
                  <a:pt x="0" y="366"/>
                </a:moveTo>
                <a:lnTo>
                  <a:pt x="532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6806" name="Text Box 22"/>
          <p:cNvSpPr txBox="1">
            <a:spLocks noChangeArrowheads="1"/>
          </p:cNvSpPr>
          <p:nvPr/>
        </p:nvSpPr>
        <p:spPr bwMode="auto">
          <a:xfrm>
            <a:off x="6248400" y="25908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accent2"/>
                </a:solidFill>
              </a:rPr>
              <a:t>Unstable</a:t>
            </a:r>
          </a:p>
        </p:txBody>
      </p:sp>
      <p:grpSp>
        <p:nvGrpSpPr>
          <p:cNvPr id="2" name="Group 31"/>
          <p:cNvGrpSpPr>
            <a:grpSpLocks/>
          </p:cNvGrpSpPr>
          <p:nvPr/>
        </p:nvGrpSpPr>
        <p:grpSpPr bwMode="auto">
          <a:xfrm rot="6957031">
            <a:off x="2781300" y="1562100"/>
            <a:ext cx="533400" cy="609600"/>
            <a:chOff x="1488" y="1488"/>
            <a:chExt cx="336" cy="384"/>
          </a:xfrm>
        </p:grpSpPr>
        <p:sp>
          <p:nvSpPr>
            <p:cNvPr id="246816" name="AutoShape 32"/>
            <p:cNvSpPr>
              <a:spLocks noChangeArrowheads="1"/>
            </p:cNvSpPr>
            <p:nvPr/>
          </p:nvSpPr>
          <p:spPr bwMode="auto">
            <a:xfrm>
              <a:off x="1488" y="1488"/>
              <a:ext cx="336" cy="96"/>
            </a:xfrm>
            <a:prstGeom prst="leftArrow">
              <a:avLst>
                <a:gd name="adj1" fmla="val 50000"/>
                <a:gd name="adj2" fmla="val 875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6817" name="AutoShape 33"/>
            <p:cNvSpPr>
              <a:spLocks noChangeArrowheads="1"/>
            </p:cNvSpPr>
            <p:nvPr/>
          </p:nvSpPr>
          <p:spPr bwMode="auto">
            <a:xfrm>
              <a:off x="1488" y="1632"/>
              <a:ext cx="336" cy="96"/>
            </a:xfrm>
            <a:prstGeom prst="leftArrow">
              <a:avLst>
                <a:gd name="adj1" fmla="val 50000"/>
                <a:gd name="adj2" fmla="val 875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6818" name="AutoShape 34"/>
            <p:cNvSpPr>
              <a:spLocks noChangeArrowheads="1"/>
            </p:cNvSpPr>
            <p:nvPr/>
          </p:nvSpPr>
          <p:spPr bwMode="auto">
            <a:xfrm>
              <a:off x="1488" y="1776"/>
              <a:ext cx="336" cy="96"/>
            </a:xfrm>
            <a:prstGeom prst="leftArrow">
              <a:avLst>
                <a:gd name="adj1" fmla="val 50000"/>
                <a:gd name="adj2" fmla="val 875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35"/>
          <p:cNvGrpSpPr>
            <a:grpSpLocks/>
          </p:cNvGrpSpPr>
          <p:nvPr/>
        </p:nvGrpSpPr>
        <p:grpSpPr bwMode="auto">
          <a:xfrm rot="14843492" flipV="1">
            <a:off x="2705100" y="4838700"/>
            <a:ext cx="533400" cy="609600"/>
            <a:chOff x="1488" y="1488"/>
            <a:chExt cx="336" cy="384"/>
          </a:xfrm>
        </p:grpSpPr>
        <p:sp>
          <p:nvSpPr>
            <p:cNvPr id="246820" name="AutoShape 36"/>
            <p:cNvSpPr>
              <a:spLocks noChangeArrowheads="1"/>
            </p:cNvSpPr>
            <p:nvPr/>
          </p:nvSpPr>
          <p:spPr bwMode="auto">
            <a:xfrm>
              <a:off x="1488" y="1488"/>
              <a:ext cx="336" cy="96"/>
            </a:xfrm>
            <a:prstGeom prst="leftArrow">
              <a:avLst>
                <a:gd name="adj1" fmla="val 50000"/>
                <a:gd name="adj2" fmla="val 875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6821" name="AutoShape 37"/>
            <p:cNvSpPr>
              <a:spLocks noChangeArrowheads="1"/>
            </p:cNvSpPr>
            <p:nvPr/>
          </p:nvSpPr>
          <p:spPr bwMode="auto">
            <a:xfrm>
              <a:off x="1488" y="1632"/>
              <a:ext cx="336" cy="96"/>
            </a:xfrm>
            <a:prstGeom prst="leftArrow">
              <a:avLst>
                <a:gd name="adj1" fmla="val 50000"/>
                <a:gd name="adj2" fmla="val 875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6822" name="AutoShape 38"/>
            <p:cNvSpPr>
              <a:spLocks noChangeArrowheads="1"/>
            </p:cNvSpPr>
            <p:nvPr/>
          </p:nvSpPr>
          <p:spPr bwMode="auto">
            <a:xfrm>
              <a:off x="1488" y="1776"/>
              <a:ext cx="336" cy="96"/>
            </a:xfrm>
            <a:prstGeom prst="leftArrow">
              <a:avLst>
                <a:gd name="adj1" fmla="val 50000"/>
                <a:gd name="adj2" fmla="val 875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46823" name="Text Box 39"/>
          <p:cNvSpPr txBox="1">
            <a:spLocks noChangeArrowheads="1"/>
          </p:cNvSpPr>
          <p:nvPr/>
        </p:nvSpPr>
        <p:spPr bwMode="auto">
          <a:xfrm>
            <a:off x="3505200" y="1371600"/>
            <a:ext cx="1371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Less damping</a:t>
            </a:r>
          </a:p>
        </p:txBody>
      </p:sp>
      <p:grpSp>
        <p:nvGrpSpPr>
          <p:cNvPr id="4" name="Group 40"/>
          <p:cNvGrpSpPr>
            <a:grpSpLocks/>
          </p:cNvGrpSpPr>
          <p:nvPr/>
        </p:nvGrpSpPr>
        <p:grpSpPr bwMode="auto">
          <a:xfrm rot="4043492">
            <a:off x="2324100" y="4000500"/>
            <a:ext cx="533400" cy="609600"/>
            <a:chOff x="1488" y="1488"/>
            <a:chExt cx="336" cy="384"/>
          </a:xfrm>
        </p:grpSpPr>
        <p:sp>
          <p:nvSpPr>
            <p:cNvPr id="246825" name="AutoShape 41"/>
            <p:cNvSpPr>
              <a:spLocks noChangeArrowheads="1"/>
            </p:cNvSpPr>
            <p:nvPr/>
          </p:nvSpPr>
          <p:spPr bwMode="auto">
            <a:xfrm>
              <a:off x="1488" y="1488"/>
              <a:ext cx="336" cy="96"/>
            </a:xfrm>
            <a:prstGeom prst="leftArrow">
              <a:avLst>
                <a:gd name="adj1" fmla="val 50000"/>
                <a:gd name="adj2" fmla="val 87500"/>
              </a:avLst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6826" name="AutoShape 42"/>
            <p:cNvSpPr>
              <a:spLocks noChangeArrowheads="1"/>
            </p:cNvSpPr>
            <p:nvPr/>
          </p:nvSpPr>
          <p:spPr bwMode="auto">
            <a:xfrm>
              <a:off x="1488" y="1632"/>
              <a:ext cx="336" cy="96"/>
            </a:xfrm>
            <a:prstGeom prst="leftArrow">
              <a:avLst>
                <a:gd name="adj1" fmla="val 50000"/>
                <a:gd name="adj2" fmla="val 87500"/>
              </a:avLst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6827" name="AutoShape 43"/>
            <p:cNvSpPr>
              <a:spLocks noChangeArrowheads="1"/>
            </p:cNvSpPr>
            <p:nvPr/>
          </p:nvSpPr>
          <p:spPr bwMode="auto">
            <a:xfrm>
              <a:off x="1488" y="1776"/>
              <a:ext cx="336" cy="96"/>
            </a:xfrm>
            <a:prstGeom prst="leftArrow">
              <a:avLst>
                <a:gd name="adj1" fmla="val 50000"/>
                <a:gd name="adj2" fmla="val 87500"/>
              </a:avLst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" name="Group 44"/>
          <p:cNvGrpSpPr>
            <a:grpSpLocks/>
          </p:cNvGrpSpPr>
          <p:nvPr/>
        </p:nvGrpSpPr>
        <p:grpSpPr bwMode="auto">
          <a:xfrm rot="17757031" flipV="1">
            <a:off x="2324100" y="2476500"/>
            <a:ext cx="533400" cy="609600"/>
            <a:chOff x="1488" y="1488"/>
            <a:chExt cx="336" cy="384"/>
          </a:xfrm>
        </p:grpSpPr>
        <p:sp>
          <p:nvSpPr>
            <p:cNvPr id="246829" name="AutoShape 45"/>
            <p:cNvSpPr>
              <a:spLocks noChangeArrowheads="1"/>
            </p:cNvSpPr>
            <p:nvPr/>
          </p:nvSpPr>
          <p:spPr bwMode="auto">
            <a:xfrm>
              <a:off x="1488" y="1488"/>
              <a:ext cx="336" cy="96"/>
            </a:xfrm>
            <a:prstGeom prst="leftArrow">
              <a:avLst>
                <a:gd name="adj1" fmla="val 50000"/>
                <a:gd name="adj2" fmla="val 87500"/>
              </a:avLst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6830" name="AutoShape 46"/>
            <p:cNvSpPr>
              <a:spLocks noChangeArrowheads="1"/>
            </p:cNvSpPr>
            <p:nvPr/>
          </p:nvSpPr>
          <p:spPr bwMode="auto">
            <a:xfrm>
              <a:off x="1488" y="1632"/>
              <a:ext cx="336" cy="96"/>
            </a:xfrm>
            <a:prstGeom prst="leftArrow">
              <a:avLst>
                <a:gd name="adj1" fmla="val 50000"/>
                <a:gd name="adj2" fmla="val 87500"/>
              </a:avLst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6831" name="AutoShape 47"/>
            <p:cNvSpPr>
              <a:spLocks noChangeArrowheads="1"/>
            </p:cNvSpPr>
            <p:nvPr/>
          </p:nvSpPr>
          <p:spPr bwMode="auto">
            <a:xfrm>
              <a:off x="1488" y="1776"/>
              <a:ext cx="336" cy="96"/>
            </a:xfrm>
            <a:prstGeom prst="leftArrow">
              <a:avLst>
                <a:gd name="adj1" fmla="val 50000"/>
                <a:gd name="adj2" fmla="val 87500"/>
              </a:avLst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46832" name="Text Box 48"/>
          <p:cNvSpPr txBox="1">
            <a:spLocks noChangeArrowheads="1"/>
          </p:cNvSpPr>
          <p:nvPr/>
        </p:nvSpPr>
        <p:spPr bwMode="auto">
          <a:xfrm>
            <a:off x="2590800" y="3200400"/>
            <a:ext cx="1371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More damping</a:t>
            </a:r>
          </a:p>
        </p:txBody>
      </p:sp>
      <p:grpSp>
        <p:nvGrpSpPr>
          <p:cNvPr id="6" name="Group 49"/>
          <p:cNvGrpSpPr>
            <a:grpSpLocks/>
          </p:cNvGrpSpPr>
          <p:nvPr/>
        </p:nvGrpSpPr>
        <p:grpSpPr bwMode="auto">
          <a:xfrm>
            <a:off x="2743200" y="2209800"/>
            <a:ext cx="152400" cy="152400"/>
            <a:chOff x="1584" y="2784"/>
            <a:chExt cx="96" cy="96"/>
          </a:xfrm>
        </p:grpSpPr>
        <p:sp>
          <p:nvSpPr>
            <p:cNvPr id="246834" name="Line 50"/>
            <p:cNvSpPr>
              <a:spLocks noChangeShapeType="1"/>
            </p:cNvSpPr>
            <p:nvPr/>
          </p:nvSpPr>
          <p:spPr bwMode="auto">
            <a:xfrm>
              <a:off x="1584" y="2784"/>
              <a:ext cx="96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6835" name="Line 51"/>
            <p:cNvSpPr>
              <a:spLocks noChangeShapeType="1"/>
            </p:cNvSpPr>
            <p:nvPr/>
          </p:nvSpPr>
          <p:spPr bwMode="auto">
            <a:xfrm flipH="1">
              <a:off x="1584" y="2784"/>
              <a:ext cx="96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52"/>
          <p:cNvGrpSpPr>
            <a:grpSpLocks/>
          </p:cNvGrpSpPr>
          <p:nvPr/>
        </p:nvGrpSpPr>
        <p:grpSpPr bwMode="auto">
          <a:xfrm>
            <a:off x="2743200" y="4648200"/>
            <a:ext cx="152400" cy="152400"/>
            <a:chOff x="1584" y="2784"/>
            <a:chExt cx="96" cy="96"/>
          </a:xfrm>
        </p:grpSpPr>
        <p:sp>
          <p:nvSpPr>
            <p:cNvPr id="246837" name="Line 53"/>
            <p:cNvSpPr>
              <a:spLocks noChangeShapeType="1"/>
            </p:cNvSpPr>
            <p:nvPr/>
          </p:nvSpPr>
          <p:spPr bwMode="auto">
            <a:xfrm>
              <a:off x="1584" y="2784"/>
              <a:ext cx="96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6838" name="Line 54"/>
            <p:cNvSpPr>
              <a:spLocks noChangeShapeType="1"/>
            </p:cNvSpPr>
            <p:nvPr/>
          </p:nvSpPr>
          <p:spPr bwMode="auto">
            <a:xfrm flipH="1">
              <a:off x="1584" y="2784"/>
              <a:ext cx="96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46845" name="Freeform 61"/>
          <p:cNvSpPr>
            <a:spLocks/>
          </p:cNvSpPr>
          <p:nvPr/>
        </p:nvSpPr>
        <p:spPr bwMode="auto">
          <a:xfrm>
            <a:off x="1811338" y="1793875"/>
            <a:ext cx="3675062" cy="1787525"/>
          </a:xfrm>
          <a:custGeom>
            <a:avLst/>
            <a:gdLst/>
            <a:ahLst/>
            <a:cxnLst>
              <a:cxn ang="0">
                <a:pos x="2315" y="1126"/>
              </a:cxn>
              <a:cxn ang="0">
                <a:pos x="0" y="0"/>
              </a:cxn>
            </a:cxnLst>
            <a:rect l="0" t="0" r="r" b="b"/>
            <a:pathLst>
              <a:path w="2315" h="1126">
                <a:moveTo>
                  <a:pt x="2315" y="1126"/>
                </a:moveTo>
                <a:lnTo>
                  <a:pt x="0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6846" name="Freeform 62"/>
          <p:cNvSpPr>
            <a:spLocks/>
          </p:cNvSpPr>
          <p:nvPr/>
        </p:nvSpPr>
        <p:spPr bwMode="auto">
          <a:xfrm>
            <a:off x="2027238" y="3581400"/>
            <a:ext cx="3459162" cy="1500188"/>
          </a:xfrm>
          <a:custGeom>
            <a:avLst/>
            <a:gdLst/>
            <a:ahLst/>
            <a:cxnLst>
              <a:cxn ang="0">
                <a:pos x="2179" y="0"/>
              </a:cxn>
              <a:cxn ang="0">
                <a:pos x="0" y="945"/>
              </a:cxn>
            </a:cxnLst>
            <a:rect l="0" t="0" r="r" b="b"/>
            <a:pathLst>
              <a:path w="2179" h="945">
                <a:moveTo>
                  <a:pt x="2179" y="0"/>
                </a:moveTo>
                <a:lnTo>
                  <a:pt x="0" y="94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41" name="Rectangle 9"/>
          <p:cNvSpPr>
            <a:spLocks noChangeArrowheads="1"/>
          </p:cNvSpPr>
          <p:nvPr/>
        </p:nvSpPr>
        <p:spPr bwMode="auto">
          <a:xfrm>
            <a:off x="3657600" y="1371600"/>
            <a:ext cx="2133600" cy="838200"/>
          </a:xfrm>
          <a:prstGeom prst="rect">
            <a:avLst/>
          </a:prstGeom>
          <a:solidFill>
            <a:srgbClr val="CCFFCC">
              <a:alpha val="50000"/>
            </a:srgbClr>
          </a:soli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8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/>
              <a:t>Second order step response </a:t>
            </a:r>
            <a:r>
              <a:rPr lang="en-US" sz="2400">
                <a:latin typeface="Times New Roman"/>
              </a:rPr>
              <a:t>–</a:t>
            </a:r>
            <a:r>
              <a:rPr lang="en-US" sz="2400"/>
              <a:t> Time specifications.</a:t>
            </a:r>
          </a:p>
        </p:txBody>
      </p:sp>
      <p:pic>
        <p:nvPicPr>
          <p:cNvPr id="248840" name="Picture 8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33800" y="1447800"/>
            <a:ext cx="19050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8843" name="Freeform 11"/>
          <p:cNvSpPr>
            <a:spLocks/>
          </p:cNvSpPr>
          <p:nvPr/>
        </p:nvSpPr>
        <p:spPr bwMode="auto">
          <a:xfrm>
            <a:off x="5791200" y="1784350"/>
            <a:ext cx="565150" cy="47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56" y="3"/>
              </a:cxn>
            </a:cxnLst>
            <a:rect l="0" t="0" r="r" b="b"/>
            <a:pathLst>
              <a:path w="356" h="3">
                <a:moveTo>
                  <a:pt x="0" y="0"/>
                </a:moveTo>
                <a:lnTo>
                  <a:pt x="356" y="3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 type="none" w="med" len="med"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248845" name="Picture 13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65400" y="1647825"/>
            <a:ext cx="406400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8848" name="Picture 16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2400" y="1600200"/>
            <a:ext cx="812800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8849" name="Freeform 17"/>
          <p:cNvSpPr>
            <a:spLocks/>
          </p:cNvSpPr>
          <p:nvPr/>
        </p:nvSpPr>
        <p:spPr bwMode="auto">
          <a:xfrm>
            <a:off x="3082925" y="1768475"/>
            <a:ext cx="565150" cy="47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56" y="3"/>
              </a:cxn>
            </a:cxnLst>
            <a:rect l="0" t="0" r="r" b="b"/>
            <a:pathLst>
              <a:path w="356" h="3">
                <a:moveTo>
                  <a:pt x="0" y="0"/>
                </a:moveTo>
                <a:lnTo>
                  <a:pt x="356" y="3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 type="none" w="med" len="med"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9024" name="Rectangle 192"/>
          <p:cNvSpPr>
            <a:spLocks noChangeArrowheads="1"/>
          </p:cNvSpPr>
          <p:nvPr/>
        </p:nvSpPr>
        <p:spPr bwMode="auto">
          <a:xfrm>
            <a:off x="1757363" y="2832100"/>
            <a:ext cx="6242050" cy="35988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9025" name="Rectangle 193"/>
          <p:cNvSpPr>
            <a:spLocks noChangeArrowheads="1"/>
          </p:cNvSpPr>
          <p:nvPr/>
        </p:nvSpPr>
        <p:spPr bwMode="auto">
          <a:xfrm>
            <a:off x="1757363" y="2832100"/>
            <a:ext cx="6242050" cy="3598863"/>
          </a:xfrm>
          <a:prstGeom prst="rect">
            <a:avLst/>
          </a:prstGeom>
          <a:noFill/>
          <a:ln w="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9026" name="Line 194"/>
          <p:cNvSpPr>
            <a:spLocks noChangeShapeType="1"/>
          </p:cNvSpPr>
          <p:nvPr/>
        </p:nvSpPr>
        <p:spPr bwMode="auto">
          <a:xfrm>
            <a:off x="1757363" y="2832100"/>
            <a:ext cx="6242050" cy="1588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9027" name="Freeform 195"/>
          <p:cNvSpPr>
            <a:spLocks/>
          </p:cNvSpPr>
          <p:nvPr/>
        </p:nvSpPr>
        <p:spPr bwMode="auto">
          <a:xfrm>
            <a:off x="1757363" y="2832100"/>
            <a:ext cx="6242050" cy="3598863"/>
          </a:xfrm>
          <a:custGeom>
            <a:avLst/>
            <a:gdLst/>
            <a:ahLst/>
            <a:cxnLst>
              <a:cxn ang="0">
                <a:pos x="0" y="379"/>
              </a:cxn>
              <a:cxn ang="0">
                <a:pos x="656" y="379"/>
              </a:cxn>
              <a:cxn ang="0">
                <a:pos x="656" y="0"/>
              </a:cxn>
            </a:cxnLst>
            <a:rect l="0" t="0" r="r" b="b"/>
            <a:pathLst>
              <a:path w="656" h="379">
                <a:moveTo>
                  <a:pt x="0" y="379"/>
                </a:moveTo>
                <a:lnTo>
                  <a:pt x="656" y="379"/>
                </a:lnTo>
                <a:lnTo>
                  <a:pt x="656" y="0"/>
                </a:lnTo>
              </a:path>
            </a:pathLst>
          </a:custGeom>
          <a:noFill/>
          <a:ln w="0">
            <a:solidFill>
              <a:srgbClr val="666666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9028" name="Line 196"/>
          <p:cNvSpPr>
            <a:spLocks noChangeShapeType="1"/>
          </p:cNvSpPr>
          <p:nvPr/>
        </p:nvSpPr>
        <p:spPr bwMode="auto">
          <a:xfrm flipV="1">
            <a:off x="1757363" y="2832100"/>
            <a:ext cx="1587" cy="3598863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9029" name="Line 197"/>
          <p:cNvSpPr>
            <a:spLocks noChangeShapeType="1"/>
          </p:cNvSpPr>
          <p:nvPr/>
        </p:nvSpPr>
        <p:spPr bwMode="auto">
          <a:xfrm>
            <a:off x="1757363" y="6430963"/>
            <a:ext cx="6242050" cy="1587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9030" name="Line 198"/>
          <p:cNvSpPr>
            <a:spLocks noChangeShapeType="1"/>
          </p:cNvSpPr>
          <p:nvPr/>
        </p:nvSpPr>
        <p:spPr bwMode="auto">
          <a:xfrm flipV="1">
            <a:off x="1757363" y="2832100"/>
            <a:ext cx="1587" cy="3598863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9031" name="Line 199"/>
          <p:cNvSpPr>
            <a:spLocks noChangeShapeType="1"/>
          </p:cNvSpPr>
          <p:nvPr/>
        </p:nvSpPr>
        <p:spPr bwMode="auto">
          <a:xfrm flipV="1">
            <a:off x="1757363" y="6364288"/>
            <a:ext cx="1587" cy="66675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9032" name="Line 200"/>
          <p:cNvSpPr>
            <a:spLocks noChangeShapeType="1"/>
          </p:cNvSpPr>
          <p:nvPr/>
        </p:nvSpPr>
        <p:spPr bwMode="auto">
          <a:xfrm>
            <a:off x="1757363" y="2832100"/>
            <a:ext cx="1587" cy="57150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9033" name="Rectangle 201"/>
          <p:cNvSpPr>
            <a:spLocks noChangeArrowheads="1"/>
          </p:cNvSpPr>
          <p:nvPr/>
        </p:nvSpPr>
        <p:spPr bwMode="auto">
          <a:xfrm>
            <a:off x="1728788" y="6459538"/>
            <a:ext cx="508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666666"/>
                </a:solidFill>
                <a:latin typeface="Helvetica" charset="0"/>
              </a:rPr>
              <a:t>0</a:t>
            </a:r>
            <a:endParaRPr lang="en-US"/>
          </a:p>
        </p:txBody>
      </p:sp>
      <p:sp>
        <p:nvSpPr>
          <p:cNvPr id="249034" name="Line 202"/>
          <p:cNvSpPr>
            <a:spLocks noChangeShapeType="1"/>
          </p:cNvSpPr>
          <p:nvPr/>
        </p:nvSpPr>
        <p:spPr bwMode="auto">
          <a:xfrm flipV="1">
            <a:off x="2794000" y="6364288"/>
            <a:ext cx="1588" cy="66675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9035" name="Line 203"/>
          <p:cNvSpPr>
            <a:spLocks noChangeShapeType="1"/>
          </p:cNvSpPr>
          <p:nvPr/>
        </p:nvSpPr>
        <p:spPr bwMode="auto">
          <a:xfrm>
            <a:off x="2794000" y="2832100"/>
            <a:ext cx="1588" cy="57150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9036" name="Rectangle 204"/>
          <p:cNvSpPr>
            <a:spLocks noChangeArrowheads="1"/>
          </p:cNvSpPr>
          <p:nvPr/>
        </p:nvSpPr>
        <p:spPr bwMode="auto">
          <a:xfrm>
            <a:off x="2727325" y="6459538"/>
            <a:ext cx="1270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666666"/>
                </a:solidFill>
                <a:latin typeface="Helvetica" charset="0"/>
              </a:rPr>
              <a:t>0.5</a:t>
            </a:r>
            <a:endParaRPr lang="en-US"/>
          </a:p>
        </p:txBody>
      </p:sp>
      <p:sp>
        <p:nvSpPr>
          <p:cNvPr id="249037" name="Line 205"/>
          <p:cNvSpPr>
            <a:spLocks noChangeShapeType="1"/>
          </p:cNvSpPr>
          <p:nvPr/>
        </p:nvSpPr>
        <p:spPr bwMode="auto">
          <a:xfrm flipV="1">
            <a:off x="3832225" y="6364288"/>
            <a:ext cx="1588" cy="66675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9038" name="Line 206"/>
          <p:cNvSpPr>
            <a:spLocks noChangeShapeType="1"/>
          </p:cNvSpPr>
          <p:nvPr/>
        </p:nvSpPr>
        <p:spPr bwMode="auto">
          <a:xfrm>
            <a:off x="3832225" y="2832100"/>
            <a:ext cx="1588" cy="57150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9039" name="Rectangle 207"/>
          <p:cNvSpPr>
            <a:spLocks noChangeArrowheads="1"/>
          </p:cNvSpPr>
          <p:nvPr/>
        </p:nvSpPr>
        <p:spPr bwMode="auto">
          <a:xfrm>
            <a:off x="3803650" y="6459538"/>
            <a:ext cx="508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666666"/>
                </a:solidFill>
                <a:latin typeface="Helvetica" charset="0"/>
              </a:rPr>
              <a:t>1</a:t>
            </a:r>
            <a:endParaRPr lang="en-US"/>
          </a:p>
        </p:txBody>
      </p:sp>
      <p:sp>
        <p:nvSpPr>
          <p:cNvPr id="249040" name="Line 208"/>
          <p:cNvSpPr>
            <a:spLocks noChangeShapeType="1"/>
          </p:cNvSpPr>
          <p:nvPr/>
        </p:nvSpPr>
        <p:spPr bwMode="auto">
          <a:xfrm flipV="1">
            <a:off x="4878388" y="6364288"/>
            <a:ext cx="1587" cy="66675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9041" name="Line 209"/>
          <p:cNvSpPr>
            <a:spLocks noChangeShapeType="1"/>
          </p:cNvSpPr>
          <p:nvPr/>
        </p:nvSpPr>
        <p:spPr bwMode="auto">
          <a:xfrm>
            <a:off x="4878388" y="2832100"/>
            <a:ext cx="1587" cy="57150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9042" name="Rectangle 210"/>
          <p:cNvSpPr>
            <a:spLocks noChangeArrowheads="1"/>
          </p:cNvSpPr>
          <p:nvPr/>
        </p:nvSpPr>
        <p:spPr bwMode="auto">
          <a:xfrm>
            <a:off x="4811713" y="6459538"/>
            <a:ext cx="1270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666666"/>
                </a:solidFill>
                <a:latin typeface="Helvetica" charset="0"/>
              </a:rPr>
              <a:t>1.5</a:t>
            </a:r>
            <a:endParaRPr lang="en-US"/>
          </a:p>
        </p:txBody>
      </p:sp>
      <p:sp>
        <p:nvSpPr>
          <p:cNvPr id="249043" name="Line 211"/>
          <p:cNvSpPr>
            <a:spLocks noChangeShapeType="1"/>
          </p:cNvSpPr>
          <p:nvPr/>
        </p:nvSpPr>
        <p:spPr bwMode="auto">
          <a:xfrm flipV="1">
            <a:off x="5915025" y="6364288"/>
            <a:ext cx="1588" cy="66675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9044" name="Line 212"/>
          <p:cNvSpPr>
            <a:spLocks noChangeShapeType="1"/>
          </p:cNvSpPr>
          <p:nvPr/>
        </p:nvSpPr>
        <p:spPr bwMode="auto">
          <a:xfrm>
            <a:off x="5915025" y="2832100"/>
            <a:ext cx="1588" cy="57150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9045" name="Rectangle 213"/>
          <p:cNvSpPr>
            <a:spLocks noChangeArrowheads="1"/>
          </p:cNvSpPr>
          <p:nvPr/>
        </p:nvSpPr>
        <p:spPr bwMode="auto">
          <a:xfrm>
            <a:off x="5886450" y="6459538"/>
            <a:ext cx="508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666666"/>
                </a:solidFill>
                <a:latin typeface="Helvetica" charset="0"/>
              </a:rPr>
              <a:t>2</a:t>
            </a:r>
            <a:endParaRPr lang="en-US"/>
          </a:p>
        </p:txBody>
      </p:sp>
      <p:sp>
        <p:nvSpPr>
          <p:cNvPr id="249046" name="Line 214"/>
          <p:cNvSpPr>
            <a:spLocks noChangeShapeType="1"/>
          </p:cNvSpPr>
          <p:nvPr/>
        </p:nvSpPr>
        <p:spPr bwMode="auto">
          <a:xfrm flipV="1">
            <a:off x="6951663" y="6364288"/>
            <a:ext cx="1587" cy="66675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9047" name="Line 215"/>
          <p:cNvSpPr>
            <a:spLocks noChangeShapeType="1"/>
          </p:cNvSpPr>
          <p:nvPr/>
        </p:nvSpPr>
        <p:spPr bwMode="auto">
          <a:xfrm>
            <a:off x="6951663" y="2832100"/>
            <a:ext cx="1587" cy="57150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9048" name="Rectangle 216"/>
          <p:cNvSpPr>
            <a:spLocks noChangeArrowheads="1"/>
          </p:cNvSpPr>
          <p:nvPr/>
        </p:nvSpPr>
        <p:spPr bwMode="auto">
          <a:xfrm>
            <a:off x="6884988" y="6459538"/>
            <a:ext cx="1270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666666"/>
                </a:solidFill>
                <a:latin typeface="Helvetica" charset="0"/>
              </a:rPr>
              <a:t>2.5</a:t>
            </a:r>
            <a:endParaRPr lang="en-US"/>
          </a:p>
        </p:txBody>
      </p:sp>
      <p:sp>
        <p:nvSpPr>
          <p:cNvPr id="249049" name="Line 217"/>
          <p:cNvSpPr>
            <a:spLocks noChangeShapeType="1"/>
          </p:cNvSpPr>
          <p:nvPr/>
        </p:nvSpPr>
        <p:spPr bwMode="auto">
          <a:xfrm flipV="1">
            <a:off x="7999413" y="6364288"/>
            <a:ext cx="1587" cy="66675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9050" name="Line 218"/>
          <p:cNvSpPr>
            <a:spLocks noChangeShapeType="1"/>
          </p:cNvSpPr>
          <p:nvPr/>
        </p:nvSpPr>
        <p:spPr bwMode="auto">
          <a:xfrm>
            <a:off x="7999413" y="2832100"/>
            <a:ext cx="1587" cy="57150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9051" name="Rectangle 219"/>
          <p:cNvSpPr>
            <a:spLocks noChangeArrowheads="1"/>
          </p:cNvSpPr>
          <p:nvPr/>
        </p:nvSpPr>
        <p:spPr bwMode="auto">
          <a:xfrm>
            <a:off x="7970838" y="6459538"/>
            <a:ext cx="508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666666"/>
                </a:solidFill>
                <a:latin typeface="Helvetica" charset="0"/>
              </a:rPr>
              <a:t>3</a:t>
            </a:r>
            <a:endParaRPr lang="en-US"/>
          </a:p>
        </p:txBody>
      </p:sp>
      <p:sp>
        <p:nvSpPr>
          <p:cNvPr id="249052" name="Line 220"/>
          <p:cNvSpPr>
            <a:spLocks noChangeShapeType="1"/>
          </p:cNvSpPr>
          <p:nvPr/>
        </p:nvSpPr>
        <p:spPr bwMode="auto">
          <a:xfrm>
            <a:off x="1757363" y="6430963"/>
            <a:ext cx="57150" cy="1587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9053" name="Line 221"/>
          <p:cNvSpPr>
            <a:spLocks noChangeShapeType="1"/>
          </p:cNvSpPr>
          <p:nvPr/>
        </p:nvSpPr>
        <p:spPr bwMode="auto">
          <a:xfrm flipH="1">
            <a:off x="7932738" y="6430963"/>
            <a:ext cx="66675" cy="1587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9054" name="Rectangle 222"/>
          <p:cNvSpPr>
            <a:spLocks noChangeArrowheads="1"/>
          </p:cNvSpPr>
          <p:nvPr/>
        </p:nvSpPr>
        <p:spPr bwMode="auto">
          <a:xfrm>
            <a:off x="1662113" y="6364288"/>
            <a:ext cx="508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666666"/>
                </a:solidFill>
                <a:latin typeface="Helvetica" charset="0"/>
              </a:rPr>
              <a:t>0</a:t>
            </a:r>
            <a:endParaRPr lang="en-US"/>
          </a:p>
        </p:txBody>
      </p:sp>
      <p:sp>
        <p:nvSpPr>
          <p:cNvPr id="249055" name="Line 223"/>
          <p:cNvSpPr>
            <a:spLocks noChangeShapeType="1"/>
          </p:cNvSpPr>
          <p:nvPr/>
        </p:nvSpPr>
        <p:spPr bwMode="auto">
          <a:xfrm>
            <a:off x="1757363" y="5908675"/>
            <a:ext cx="57150" cy="1588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9056" name="Line 224"/>
          <p:cNvSpPr>
            <a:spLocks noChangeShapeType="1"/>
          </p:cNvSpPr>
          <p:nvPr/>
        </p:nvSpPr>
        <p:spPr bwMode="auto">
          <a:xfrm flipH="1">
            <a:off x="7932738" y="5908675"/>
            <a:ext cx="66675" cy="1588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9057" name="Rectangle 225"/>
          <p:cNvSpPr>
            <a:spLocks noChangeArrowheads="1"/>
          </p:cNvSpPr>
          <p:nvPr/>
        </p:nvSpPr>
        <p:spPr bwMode="auto">
          <a:xfrm>
            <a:off x="1576388" y="5842000"/>
            <a:ext cx="1270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666666"/>
                </a:solidFill>
                <a:latin typeface="Helvetica" charset="0"/>
              </a:rPr>
              <a:t>0.2</a:t>
            </a:r>
            <a:endParaRPr lang="en-US"/>
          </a:p>
        </p:txBody>
      </p:sp>
      <p:sp>
        <p:nvSpPr>
          <p:cNvPr id="249058" name="Line 226"/>
          <p:cNvSpPr>
            <a:spLocks noChangeShapeType="1"/>
          </p:cNvSpPr>
          <p:nvPr/>
        </p:nvSpPr>
        <p:spPr bwMode="auto">
          <a:xfrm>
            <a:off x="1757363" y="5395913"/>
            <a:ext cx="57150" cy="1587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9059" name="Line 227"/>
          <p:cNvSpPr>
            <a:spLocks noChangeShapeType="1"/>
          </p:cNvSpPr>
          <p:nvPr/>
        </p:nvSpPr>
        <p:spPr bwMode="auto">
          <a:xfrm flipH="1">
            <a:off x="7932738" y="5395913"/>
            <a:ext cx="66675" cy="1587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9060" name="Rectangle 228"/>
          <p:cNvSpPr>
            <a:spLocks noChangeArrowheads="1"/>
          </p:cNvSpPr>
          <p:nvPr/>
        </p:nvSpPr>
        <p:spPr bwMode="auto">
          <a:xfrm>
            <a:off x="1576388" y="5329238"/>
            <a:ext cx="1270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666666"/>
                </a:solidFill>
                <a:latin typeface="Helvetica" charset="0"/>
              </a:rPr>
              <a:t>0.4</a:t>
            </a:r>
            <a:endParaRPr lang="en-US"/>
          </a:p>
        </p:txBody>
      </p:sp>
      <p:sp>
        <p:nvSpPr>
          <p:cNvPr id="249061" name="Line 229"/>
          <p:cNvSpPr>
            <a:spLocks noChangeShapeType="1"/>
          </p:cNvSpPr>
          <p:nvPr/>
        </p:nvSpPr>
        <p:spPr bwMode="auto">
          <a:xfrm>
            <a:off x="1757363" y="4883150"/>
            <a:ext cx="57150" cy="1588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9062" name="Line 230"/>
          <p:cNvSpPr>
            <a:spLocks noChangeShapeType="1"/>
          </p:cNvSpPr>
          <p:nvPr/>
        </p:nvSpPr>
        <p:spPr bwMode="auto">
          <a:xfrm flipH="1">
            <a:off x="7932738" y="4883150"/>
            <a:ext cx="66675" cy="1588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9063" name="Rectangle 231"/>
          <p:cNvSpPr>
            <a:spLocks noChangeArrowheads="1"/>
          </p:cNvSpPr>
          <p:nvPr/>
        </p:nvSpPr>
        <p:spPr bwMode="auto">
          <a:xfrm>
            <a:off x="1576388" y="4816475"/>
            <a:ext cx="1270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666666"/>
                </a:solidFill>
                <a:latin typeface="Helvetica" charset="0"/>
              </a:rPr>
              <a:t>0.6</a:t>
            </a:r>
            <a:endParaRPr lang="en-US"/>
          </a:p>
        </p:txBody>
      </p:sp>
      <p:sp>
        <p:nvSpPr>
          <p:cNvPr id="249064" name="Line 232"/>
          <p:cNvSpPr>
            <a:spLocks noChangeShapeType="1"/>
          </p:cNvSpPr>
          <p:nvPr/>
        </p:nvSpPr>
        <p:spPr bwMode="auto">
          <a:xfrm>
            <a:off x="1757363" y="4370388"/>
            <a:ext cx="57150" cy="1587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9065" name="Line 233"/>
          <p:cNvSpPr>
            <a:spLocks noChangeShapeType="1"/>
          </p:cNvSpPr>
          <p:nvPr/>
        </p:nvSpPr>
        <p:spPr bwMode="auto">
          <a:xfrm flipH="1">
            <a:off x="7932738" y="4370388"/>
            <a:ext cx="66675" cy="1587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9066" name="Rectangle 234"/>
          <p:cNvSpPr>
            <a:spLocks noChangeArrowheads="1"/>
          </p:cNvSpPr>
          <p:nvPr/>
        </p:nvSpPr>
        <p:spPr bwMode="auto">
          <a:xfrm>
            <a:off x="1576388" y="4303713"/>
            <a:ext cx="1270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666666"/>
                </a:solidFill>
                <a:latin typeface="Helvetica" charset="0"/>
              </a:rPr>
              <a:t>0.8</a:t>
            </a:r>
            <a:endParaRPr lang="en-US"/>
          </a:p>
        </p:txBody>
      </p:sp>
      <p:sp>
        <p:nvSpPr>
          <p:cNvPr id="249067" name="Line 235"/>
          <p:cNvSpPr>
            <a:spLocks noChangeShapeType="1"/>
          </p:cNvSpPr>
          <p:nvPr/>
        </p:nvSpPr>
        <p:spPr bwMode="auto">
          <a:xfrm>
            <a:off x="1757363" y="3857625"/>
            <a:ext cx="57150" cy="1588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9068" name="Line 236"/>
          <p:cNvSpPr>
            <a:spLocks noChangeShapeType="1"/>
          </p:cNvSpPr>
          <p:nvPr/>
        </p:nvSpPr>
        <p:spPr bwMode="auto">
          <a:xfrm flipH="1">
            <a:off x="7932738" y="3857625"/>
            <a:ext cx="66675" cy="1588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9069" name="Rectangle 237"/>
          <p:cNvSpPr>
            <a:spLocks noChangeArrowheads="1"/>
          </p:cNvSpPr>
          <p:nvPr/>
        </p:nvSpPr>
        <p:spPr bwMode="auto">
          <a:xfrm>
            <a:off x="1662113" y="3790950"/>
            <a:ext cx="508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666666"/>
                </a:solidFill>
                <a:latin typeface="Helvetica" charset="0"/>
              </a:rPr>
              <a:t>1</a:t>
            </a:r>
            <a:endParaRPr lang="en-US"/>
          </a:p>
        </p:txBody>
      </p:sp>
      <p:sp>
        <p:nvSpPr>
          <p:cNvPr id="249070" name="Line 238"/>
          <p:cNvSpPr>
            <a:spLocks noChangeShapeType="1"/>
          </p:cNvSpPr>
          <p:nvPr/>
        </p:nvSpPr>
        <p:spPr bwMode="auto">
          <a:xfrm>
            <a:off x="1757363" y="3344863"/>
            <a:ext cx="57150" cy="1587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9071" name="Line 239"/>
          <p:cNvSpPr>
            <a:spLocks noChangeShapeType="1"/>
          </p:cNvSpPr>
          <p:nvPr/>
        </p:nvSpPr>
        <p:spPr bwMode="auto">
          <a:xfrm flipH="1">
            <a:off x="7932738" y="3344863"/>
            <a:ext cx="66675" cy="1587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9072" name="Rectangle 240"/>
          <p:cNvSpPr>
            <a:spLocks noChangeArrowheads="1"/>
          </p:cNvSpPr>
          <p:nvPr/>
        </p:nvSpPr>
        <p:spPr bwMode="auto">
          <a:xfrm>
            <a:off x="1576388" y="3278188"/>
            <a:ext cx="1270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666666"/>
                </a:solidFill>
                <a:latin typeface="Helvetica" charset="0"/>
              </a:rPr>
              <a:t>1.2</a:t>
            </a:r>
            <a:endParaRPr lang="en-US"/>
          </a:p>
        </p:txBody>
      </p:sp>
      <p:sp>
        <p:nvSpPr>
          <p:cNvPr id="249073" name="Line 241"/>
          <p:cNvSpPr>
            <a:spLocks noChangeShapeType="1"/>
          </p:cNvSpPr>
          <p:nvPr/>
        </p:nvSpPr>
        <p:spPr bwMode="auto">
          <a:xfrm>
            <a:off x="1757363" y="2832100"/>
            <a:ext cx="57150" cy="1588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9074" name="Line 242"/>
          <p:cNvSpPr>
            <a:spLocks noChangeShapeType="1"/>
          </p:cNvSpPr>
          <p:nvPr/>
        </p:nvSpPr>
        <p:spPr bwMode="auto">
          <a:xfrm flipH="1">
            <a:off x="7932738" y="2832100"/>
            <a:ext cx="66675" cy="1588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9075" name="Rectangle 243"/>
          <p:cNvSpPr>
            <a:spLocks noChangeArrowheads="1"/>
          </p:cNvSpPr>
          <p:nvPr/>
        </p:nvSpPr>
        <p:spPr bwMode="auto">
          <a:xfrm>
            <a:off x="1576388" y="2765425"/>
            <a:ext cx="1270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666666"/>
                </a:solidFill>
                <a:latin typeface="Helvetica" charset="0"/>
              </a:rPr>
              <a:t>1.4</a:t>
            </a:r>
            <a:endParaRPr lang="en-US"/>
          </a:p>
        </p:txBody>
      </p:sp>
      <p:sp>
        <p:nvSpPr>
          <p:cNvPr id="249076" name="Line 244"/>
          <p:cNvSpPr>
            <a:spLocks noChangeShapeType="1"/>
          </p:cNvSpPr>
          <p:nvPr/>
        </p:nvSpPr>
        <p:spPr bwMode="auto">
          <a:xfrm>
            <a:off x="1757363" y="2832100"/>
            <a:ext cx="6242050" cy="1588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9077" name="Freeform 245"/>
          <p:cNvSpPr>
            <a:spLocks/>
          </p:cNvSpPr>
          <p:nvPr/>
        </p:nvSpPr>
        <p:spPr bwMode="auto">
          <a:xfrm>
            <a:off x="1757363" y="2832100"/>
            <a:ext cx="6242050" cy="3598863"/>
          </a:xfrm>
          <a:custGeom>
            <a:avLst/>
            <a:gdLst/>
            <a:ahLst/>
            <a:cxnLst>
              <a:cxn ang="0">
                <a:pos x="0" y="379"/>
              </a:cxn>
              <a:cxn ang="0">
                <a:pos x="656" y="379"/>
              </a:cxn>
              <a:cxn ang="0">
                <a:pos x="656" y="0"/>
              </a:cxn>
            </a:cxnLst>
            <a:rect l="0" t="0" r="r" b="b"/>
            <a:pathLst>
              <a:path w="656" h="379">
                <a:moveTo>
                  <a:pt x="0" y="379"/>
                </a:moveTo>
                <a:lnTo>
                  <a:pt x="656" y="379"/>
                </a:lnTo>
                <a:lnTo>
                  <a:pt x="656" y="0"/>
                </a:lnTo>
              </a:path>
            </a:pathLst>
          </a:custGeom>
          <a:noFill/>
          <a:ln w="0">
            <a:solidFill>
              <a:srgbClr val="666666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9078" name="Line 246"/>
          <p:cNvSpPr>
            <a:spLocks noChangeShapeType="1"/>
          </p:cNvSpPr>
          <p:nvPr/>
        </p:nvSpPr>
        <p:spPr bwMode="auto">
          <a:xfrm flipV="1">
            <a:off x="1757363" y="2832100"/>
            <a:ext cx="1587" cy="3598863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9079" name="Line 247"/>
          <p:cNvSpPr>
            <a:spLocks noChangeShapeType="1"/>
          </p:cNvSpPr>
          <p:nvPr/>
        </p:nvSpPr>
        <p:spPr bwMode="auto">
          <a:xfrm>
            <a:off x="1757363" y="4113213"/>
            <a:ext cx="6242050" cy="1587"/>
          </a:xfrm>
          <a:prstGeom prst="line">
            <a:avLst/>
          </a:prstGeom>
          <a:noFill/>
          <a:ln w="0">
            <a:solidFill>
              <a:srgbClr val="666666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9080" name="Freeform 248"/>
          <p:cNvSpPr>
            <a:spLocks/>
          </p:cNvSpPr>
          <p:nvPr/>
        </p:nvSpPr>
        <p:spPr bwMode="auto">
          <a:xfrm>
            <a:off x="1757363" y="3525838"/>
            <a:ext cx="6194425" cy="2905125"/>
          </a:xfrm>
          <a:custGeom>
            <a:avLst/>
            <a:gdLst/>
            <a:ahLst/>
            <a:cxnLst>
              <a:cxn ang="0">
                <a:pos x="36" y="1812"/>
              </a:cxn>
              <a:cxn ang="0">
                <a:pos x="108" y="1716"/>
              </a:cxn>
              <a:cxn ang="0">
                <a:pos x="180" y="1549"/>
              </a:cxn>
              <a:cxn ang="0">
                <a:pos x="252" y="1334"/>
              </a:cxn>
              <a:cxn ang="0">
                <a:pos x="324" y="1094"/>
              </a:cxn>
              <a:cxn ang="0">
                <a:pos x="396" y="855"/>
              </a:cxn>
              <a:cxn ang="0">
                <a:pos x="468" y="628"/>
              </a:cxn>
              <a:cxn ang="0">
                <a:pos x="540" y="430"/>
              </a:cxn>
              <a:cxn ang="0">
                <a:pos x="611" y="263"/>
              </a:cxn>
              <a:cxn ang="0">
                <a:pos x="683" y="143"/>
              </a:cxn>
              <a:cxn ang="0">
                <a:pos x="755" y="59"/>
              </a:cxn>
              <a:cxn ang="0">
                <a:pos x="827" y="12"/>
              </a:cxn>
              <a:cxn ang="0">
                <a:pos x="899" y="0"/>
              </a:cxn>
              <a:cxn ang="0">
                <a:pos x="971" y="18"/>
              </a:cxn>
              <a:cxn ang="0">
                <a:pos x="1049" y="53"/>
              </a:cxn>
              <a:cxn ang="0">
                <a:pos x="1121" y="101"/>
              </a:cxn>
              <a:cxn ang="0">
                <a:pos x="1193" y="161"/>
              </a:cxn>
              <a:cxn ang="0">
                <a:pos x="1265" y="221"/>
              </a:cxn>
              <a:cxn ang="0">
                <a:pos x="1337" y="281"/>
              </a:cxn>
              <a:cxn ang="0">
                <a:pos x="1409" y="335"/>
              </a:cxn>
              <a:cxn ang="0">
                <a:pos x="1480" y="382"/>
              </a:cxn>
              <a:cxn ang="0">
                <a:pos x="1552" y="418"/>
              </a:cxn>
              <a:cxn ang="0">
                <a:pos x="1624" y="442"/>
              </a:cxn>
              <a:cxn ang="0">
                <a:pos x="1696" y="454"/>
              </a:cxn>
              <a:cxn ang="0">
                <a:pos x="1768" y="460"/>
              </a:cxn>
              <a:cxn ang="0">
                <a:pos x="1840" y="460"/>
              </a:cxn>
              <a:cxn ang="0">
                <a:pos x="1912" y="454"/>
              </a:cxn>
              <a:cxn ang="0">
                <a:pos x="1990" y="442"/>
              </a:cxn>
              <a:cxn ang="0">
                <a:pos x="2062" y="430"/>
              </a:cxn>
              <a:cxn ang="0">
                <a:pos x="2134" y="412"/>
              </a:cxn>
              <a:cxn ang="0">
                <a:pos x="2206" y="400"/>
              </a:cxn>
              <a:cxn ang="0">
                <a:pos x="2277" y="382"/>
              </a:cxn>
              <a:cxn ang="0">
                <a:pos x="2349" y="370"/>
              </a:cxn>
              <a:cxn ang="0">
                <a:pos x="2421" y="359"/>
              </a:cxn>
              <a:cxn ang="0">
                <a:pos x="2493" y="353"/>
              </a:cxn>
              <a:cxn ang="0">
                <a:pos x="2565" y="347"/>
              </a:cxn>
              <a:cxn ang="0">
                <a:pos x="2637" y="347"/>
              </a:cxn>
              <a:cxn ang="0">
                <a:pos x="2709" y="347"/>
              </a:cxn>
              <a:cxn ang="0">
                <a:pos x="2781" y="347"/>
              </a:cxn>
              <a:cxn ang="0">
                <a:pos x="2853" y="353"/>
              </a:cxn>
              <a:cxn ang="0">
                <a:pos x="2925" y="353"/>
              </a:cxn>
              <a:cxn ang="0">
                <a:pos x="3003" y="359"/>
              </a:cxn>
              <a:cxn ang="0">
                <a:pos x="3075" y="359"/>
              </a:cxn>
              <a:cxn ang="0">
                <a:pos x="3146" y="364"/>
              </a:cxn>
              <a:cxn ang="0">
                <a:pos x="3218" y="370"/>
              </a:cxn>
              <a:cxn ang="0">
                <a:pos x="3290" y="370"/>
              </a:cxn>
              <a:cxn ang="0">
                <a:pos x="3362" y="370"/>
              </a:cxn>
              <a:cxn ang="0">
                <a:pos x="3434" y="376"/>
              </a:cxn>
              <a:cxn ang="0">
                <a:pos x="3506" y="376"/>
              </a:cxn>
              <a:cxn ang="0">
                <a:pos x="3578" y="376"/>
              </a:cxn>
              <a:cxn ang="0">
                <a:pos x="3650" y="376"/>
              </a:cxn>
              <a:cxn ang="0">
                <a:pos x="3722" y="376"/>
              </a:cxn>
              <a:cxn ang="0">
                <a:pos x="3794" y="376"/>
              </a:cxn>
              <a:cxn ang="0">
                <a:pos x="3866" y="370"/>
              </a:cxn>
            </a:cxnLst>
            <a:rect l="0" t="0" r="r" b="b"/>
            <a:pathLst>
              <a:path w="3902" h="1830">
                <a:moveTo>
                  <a:pt x="0" y="1830"/>
                </a:moveTo>
                <a:lnTo>
                  <a:pt x="36" y="1812"/>
                </a:lnTo>
                <a:lnTo>
                  <a:pt x="72" y="1776"/>
                </a:lnTo>
                <a:lnTo>
                  <a:pt x="108" y="1716"/>
                </a:lnTo>
                <a:lnTo>
                  <a:pt x="144" y="1639"/>
                </a:lnTo>
                <a:lnTo>
                  <a:pt x="180" y="1549"/>
                </a:lnTo>
                <a:lnTo>
                  <a:pt x="216" y="1441"/>
                </a:lnTo>
                <a:lnTo>
                  <a:pt x="252" y="1334"/>
                </a:lnTo>
                <a:lnTo>
                  <a:pt x="288" y="1214"/>
                </a:lnTo>
                <a:lnTo>
                  <a:pt x="324" y="1094"/>
                </a:lnTo>
                <a:lnTo>
                  <a:pt x="360" y="969"/>
                </a:lnTo>
                <a:lnTo>
                  <a:pt x="396" y="855"/>
                </a:lnTo>
                <a:lnTo>
                  <a:pt x="432" y="735"/>
                </a:lnTo>
                <a:lnTo>
                  <a:pt x="468" y="628"/>
                </a:lnTo>
                <a:lnTo>
                  <a:pt x="504" y="526"/>
                </a:lnTo>
                <a:lnTo>
                  <a:pt x="540" y="430"/>
                </a:lnTo>
                <a:lnTo>
                  <a:pt x="575" y="341"/>
                </a:lnTo>
                <a:lnTo>
                  <a:pt x="611" y="263"/>
                </a:lnTo>
                <a:lnTo>
                  <a:pt x="647" y="197"/>
                </a:lnTo>
                <a:lnTo>
                  <a:pt x="683" y="143"/>
                </a:lnTo>
                <a:lnTo>
                  <a:pt x="719" y="95"/>
                </a:lnTo>
                <a:lnTo>
                  <a:pt x="755" y="59"/>
                </a:lnTo>
                <a:lnTo>
                  <a:pt x="791" y="30"/>
                </a:lnTo>
                <a:lnTo>
                  <a:pt x="827" y="12"/>
                </a:lnTo>
                <a:lnTo>
                  <a:pt x="863" y="0"/>
                </a:lnTo>
                <a:lnTo>
                  <a:pt x="899" y="0"/>
                </a:lnTo>
                <a:lnTo>
                  <a:pt x="935" y="6"/>
                </a:lnTo>
                <a:lnTo>
                  <a:pt x="971" y="18"/>
                </a:lnTo>
                <a:lnTo>
                  <a:pt x="1013" y="30"/>
                </a:lnTo>
                <a:lnTo>
                  <a:pt x="1049" y="53"/>
                </a:lnTo>
                <a:lnTo>
                  <a:pt x="1085" y="77"/>
                </a:lnTo>
                <a:lnTo>
                  <a:pt x="1121" y="101"/>
                </a:lnTo>
                <a:lnTo>
                  <a:pt x="1157" y="131"/>
                </a:lnTo>
                <a:lnTo>
                  <a:pt x="1193" y="161"/>
                </a:lnTo>
                <a:lnTo>
                  <a:pt x="1229" y="191"/>
                </a:lnTo>
                <a:lnTo>
                  <a:pt x="1265" y="221"/>
                </a:lnTo>
                <a:lnTo>
                  <a:pt x="1301" y="251"/>
                </a:lnTo>
                <a:lnTo>
                  <a:pt x="1337" y="281"/>
                </a:lnTo>
                <a:lnTo>
                  <a:pt x="1373" y="311"/>
                </a:lnTo>
                <a:lnTo>
                  <a:pt x="1409" y="335"/>
                </a:lnTo>
                <a:lnTo>
                  <a:pt x="1444" y="359"/>
                </a:lnTo>
                <a:lnTo>
                  <a:pt x="1480" y="382"/>
                </a:lnTo>
                <a:lnTo>
                  <a:pt x="1516" y="400"/>
                </a:lnTo>
                <a:lnTo>
                  <a:pt x="1552" y="418"/>
                </a:lnTo>
                <a:lnTo>
                  <a:pt x="1588" y="430"/>
                </a:lnTo>
                <a:lnTo>
                  <a:pt x="1624" y="442"/>
                </a:lnTo>
                <a:lnTo>
                  <a:pt x="1660" y="448"/>
                </a:lnTo>
                <a:lnTo>
                  <a:pt x="1696" y="454"/>
                </a:lnTo>
                <a:lnTo>
                  <a:pt x="1732" y="460"/>
                </a:lnTo>
                <a:lnTo>
                  <a:pt x="1768" y="460"/>
                </a:lnTo>
                <a:lnTo>
                  <a:pt x="1804" y="466"/>
                </a:lnTo>
                <a:lnTo>
                  <a:pt x="1840" y="460"/>
                </a:lnTo>
                <a:lnTo>
                  <a:pt x="1876" y="460"/>
                </a:lnTo>
                <a:lnTo>
                  <a:pt x="1912" y="454"/>
                </a:lnTo>
                <a:lnTo>
                  <a:pt x="1948" y="448"/>
                </a:lnTo>
                <a:lnTo>
                  <a:pt x="1990" y="442"/>
                </a:lnTo>
                <a:lnTo>
                  <a:pt x="2026" y="436"/>
                </a:lnTo>
                <a:lnTo>
                  <a:pt x="2062" y="430"/>
                </a:lnTo>
                <a:lnTo>
                  <a:pt x="2098" y="424"/>
                </a:lnTo>
                <a:lnTo>
                  <a:pt x="2134" y="412"/>
                </a:lnTo>
                <a:lnTo>
                  <a:pt x="2170" y="406"/>
                </a:lnTo>
                <a:lnTo>
                  <a:pt x="2206" y="400"/>
                </a:lnTo>
                <a:lnTo>
                  <a:pt x="2242" y="388"/>
                </a:lnTo>
                <a:lnTo>
                  <a:pt x="2277" y="382"/>
                </a:lnTo>
                <a:lnTo>
                  <a:pt x="2313" y="376"/>
                </a:lnTo>
                <a:lnTo>
                  <a:pt x="2349" y="370"/>
                </a:lnTo>
                <a:lnTo>
                  <a:pt x="2385" y="364"/>
                </a:lnTo>
                <a:lnTo>
                  <a:pt x="2421" y="359"/>
                </a:lnTo>
                <a:lnTo>
                  <a:pt x="2457" y="359"/>
                </a:lnTo>
                <a:lnTo>
                  <a:pt x="2493" y="353"/>
                </a:lnTo>
                <a:lnTo>
                  <a:pt x="2529" y="353"/>
                </a:lnTo>
                <a:lnTo>
                  <a:pt x="2565" y="347"/>
                </a:lnTo>
                <a:lnTo>
                  <a:pt x="2601" y="347"/>
                </a:lnTo>
                <a:lnTo>
                  <a:pt x="2637" y="347"/>
                </a:lnTo>
                <a:lnTo>
                  <a:pt x="2673" y="347"/>
                </a:lnTo>
                <a:lnTo>
                  <a:pt x="2709" y="347"/>
                </a:lnTo>
                <a:lnTo>
                  <a:pt x="2745" y="347"/>
                </a:lnTo>
                <a:lnTo>
                  <a:pt x="2781" y="347"/>
                </a:lnTo>
                <a:lnTo>
                  <a:pt x="2817" y="347"/>
                </a:lnTo>
                <a:lnTo>
                  <a:pt x="2853" y="353"/>
                </a:lnTo>
                <a:lnTo>
                  <a:pt x="2889" y="353"/>
                </a:lnTo>
                <a:lnTo>
                  <a:pt x="2925" y="353"/>
                </a:lnTo>
                <a:lnTo>
                  <a:pt x="2967" y="353"/>
                </a:lnTo>
                <a:lnTo>
                  <a:pt x="3003" y="359"/>
                </a:lnTo>
                <a:lnTo>
                  <a:pt x="3039" y="359"/>
                </a:lnTo>
                <a:lnTo>
                  <a:pt x="3075" y="359"/>
                </a:lnTo>
                <a:lnTo>
                  <a:pt x="3111" y="364"/>
                </a:lnTo>
                <a:lnTo>
                  <a:pt x="3146" y="364"/>
                </a:lnTo>
                <a:lnTo>
                  <a:pt x="3182" y="364"/>
                </a:lnTo>
                <a:lnTo>
                  <a:pt x="3218" y="370"/>
                </a:lnTo>
                <a:lnTo>
                  <a:pt x="3254" y="370"/>
                </a:lnTo>
                <a:lnTo>
                  <a:pt x="3290" y="370"/>
                </a:lnTo>
                <a:lnTo>
                  <a:pt x="3326" y="370"/>
                </a:lnTo>
                <a:lnTo>
                  <a:pt x="3362" y="370"/>
                </a:lnTo>
                <a:lnTo>
                  <a:pt x="3398" y="376"/>
                </a:lnTo>
                <a:lnTo>
                  <a:pt x="3434" y="376"/>
                </a:lnTo>
                <a:lnTo>
                  <a:pt x="3470" y="376"/>
                </a:lnTo>
                <a:lnTo>
                  <a:pt x="3506" y="376"/>
                </a:lnTo>
                <a:lnTo>
                  <a:pt x="3542" y="376"/>
                </a:lnTo>
                <a:lnTo>
                  <a:pt x="3578" y="376"/>
                </a:lnTo>
                <a:lnTo>
                  <a:pt x="3614" y="376"/>
                </a:lnTo>
                <a:lnTo>
                  <a:pt x="3650" y="376"/>
                </a:lnTo>
                <a:lnTo>
                  <a:pt x="3686" y="376"/>
                </a:lnTo>
                <a:lnTo>
                  <a:pt x="3722" y="376"/>
                </a:lnTo>
                <a:lnTo>
                  <a:pt x="3758" y="376"/>
                </a:lnTo>
                <a:lnTo>
                  <a:pt x="3794" y="376"/>
                </a:lnTo>
                <a:lnTo>
                  <a:pt x="3830" y="376"/>
                </a:lnTo>
                <a:lnTo>
                  <a:pt x="3866" y="370"/>
                </a:lnTo>
                <a:lnTo>
                  <a:pt x="3902" y="370"/>
                </a:lnTo>
              </a:path>
            </a:pathLst>
          </a:custGeom>
          <a:noFill/>
          <a:ln w="19050">
            <a:solidFill>
              <a:srgbClr val="0000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9081" name="Freeform 249"/>
          <p:cNvSpPr>
            <a:spLocks/>
          </p:cNvSpPr>
          <p:nvPr/>
        </p:nvSpPr>
        <p:spPr bwMode="auto">
          <a:xfrm>
            <a:off x="3144838" y="3465513"/>
            <a:ext cx="1587" cy="30146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" y="1899"/>
              </a:cxn>
            </a:cxnLst>
            <a:rect l="0" t="0" r="r" b="b"/>
            <a:pathLst>
              <a:path w="1" h="1899">
                <a:moveTo>
                  <a:pt x="0" y="0"/>
                </a:moveTo>
                <a:lnTo>
                  <a:pt x="1" y="1899"/>
                </a:lnTo>
              </a:path>
            </a:pathLst>
          </a:custGeom>
          <a:noFill/>
          <a:ln w="9525" cap="flat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9082" name="Freeform 250"/>
          <p:cNvSpPr>
            <a:spLocks/>
          </p:cNvSpPr>
          <p:nvPr/>
        </p:nvSpPr>
        <p:spPr bwMode="auto">
          <a:xfrm>
            <a:off x="1720850" y="4186238"/>
            <a:ext cx="6324600" cy="11112"/>
          </a:xfrm>
          <a:custGeom>
            <a:avLst/>
            <a:gdLst/>
            <a:ahLst/>
            <a:cxnLst>
              <a:cxn ang="0">
                <a:pos x="0" y="7"/>
              </a:cxn>
              <a:cxn ang="0">
                <a:pos x="3984" y="0"/>
              </a:cxn>
            </a:cxnLst>
            <a:rect l="0" t="0" r="r" b="b"/>
            <a:pathLst>
              <a:path w="3984" h="7">
                <a:moveTo>
                  <a:pt x="0" y="7"/>
                </a:moveTo>
                <a:lnTo>
                  <a:pt x="3984" y="0"/>
                </a:lnTo>
              </a:path>
            </a:pathLst>
          </a:custGeom>
          <a:noFill/>
          <a:ln w="9525" cap="flat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9083" name="Freeform 251"/>
          <p:cNvSpPr>
            <a:spLocks/>
          </p:cNvSpPr>
          <p:nvPr/>
        </p:nvSpPr>
        <p:spPr bwMode="auto">
          <a:xfrm>
            <a:off x="1725613" y="4024313"/>
            <a:ext cx="6324600" cy="11112"/>
          </a:xfrm>
          <a:custGeom>
            <a:avLst/>
            <a:gdLst/>
            <a:ahLst/>
            <a:cxnLst>
              <a:cxn ang="0">
                <a:pos x="0" y="7"/>
              </a:cxn>
              <a:cxn ang="0">
                <a:pos x="3984" y="0"/>
              </a:cxn>
            </a:cxnLst>
            <a:rect l="0" t="0" r="r" b="b"/>
            <a:pathLst>
              <a:path w="3984" h="7">
                <a:moveTo>
                  <a:pt x="0" y="7"/>
                </a:moveTo>
                <a:lnTo>
                  <a:pt x="3984" y="0"/>
                </a:lnTo>
              </a:path>
            </a:pathLst>
          </a:custGeom>
          <a:noFill/>
          <a:ln w="9525" cap="flat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249084" name="Picture 252" descr="txp_fi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58850" y="3998913"/>
            <a:ext cx="3302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9085" name="Line 253"/>
          <p:cNvSpPr>
            <a:spLocks noChangeShapeType="1"/>
          </p:cNvSpPr>
          <p:nvPr/>
        </p:nvSpPr>
        <p:spPr bwMode="auto">
          <a:xfrm>
            <a:off x="1339850" y="41148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9086" name="Freeform 254"/>
          <p:cNvSpPr>
            <a:spLocks/>
          </p:cNvSpPr>
          <p:nvPr/>
        </p:nvSpPr>
        <p:spPr bwMode="auto">
          <a:xfrm>
            <a:off x="6065838" y="3746500"/>
            <a:ext cx="4762" cy="260350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0" y="164"/>
              </a:cxn>
            </a:cxnLst>
            <a:rect l="0" t="0" r="r" b="b"/>
            <a:pathLst>
              <a:path w="3" h="164">
                <a:moveTo>
                  <a:pt x="3" y="0"/>
                </a:moveTo>
                <a:lnTo>
                  <a:pt x="0" y="164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9087" name="Freeform 255"/>
          <p:cNvSpPr>
            <a:spLocks/>
          </p:cNvSpPr>
          <p:nvPr/>
        </p:nvSpPr>
        <p:spPr bwMode="auto">
          <a:xfrm>
            <a:off x="6065838" y="4183063"/>
            <a:ext cx="4762" cy="279400"/>
          </a:xfrm>
          <a:custGeom>
            <a:avLst/>
            <a:gdLst/>
            <a:ahLst/>
            <a:cxnLst>
              <a:cxn ang="0">
                <a:pos x="3" y="176"/>
              </a:cxn>
              <a:cxn ang="0">
                <a:pos x="0" y="0"/>
              </a:cxn>
            </a:cxnLst>
            <a:rect l="0" t="0" r="r" b="b"/>
            <a:pathLst>
              <a:path w="3" h="176">
                <a:moveTo>
                  <a:pt x="3" y="176"/>
                </a:moveTo>
                <a:lnTo>
                  <a:pt x="0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249088" name="Picture 256" descr="txp_fi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0450" y="3732213"/>
            <a:ext cx="66675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9089" name="Picture 257" descr="txp_fi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16250" y="6527800"/>
            <a:ext cx="27940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9091" name="Picture 259" descr="txp_fi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97450" y="6527800"/>
            <a:ext cx="254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9101" name="Freeform 269"/>
          <p:cNvSpPr>
            <a:spLocks/>
          </p:cNvSpPr>
          <p:nvPr/>
        </p:nvSpPr>
        <p:spPr bwMode="auto">
          <a:xfrm>
            <a:off x="5146675" y="4203700"/>
            <a:ext cx="3175" cy="22764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1434"/>
              </a:cxn>
            </a:cxnLst>
            <a:rect l="0" t="0" r="r" b="b"/>
            <a:pathLst>
              <a:path w="2" h="1434">
                <a:moveTo>
                  <a:pt x="0" y="0"/>
                </a:moveTo>
                <a:lnTo>
                  <a:pt x="2" y="1434"/>
                </a:lnTo>
              </a:path>
            </a:pathLst>
          </a:custGeom>
          <a:noFill/>
          <a:ln w="9525" cap="flat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9102" name="Line 270"/>
          <p:cNvSpPr>
            <a:spLocks noChangeShapeType="1"/>
          </p:cNvSpPr>
          <p:nvPr/>
        </p:nvSpPr>
        <p:spPr bwMode="auto">
          <a:xfrm>
            <a:off x="730250" y="35052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9103" name="Line 271"/>
          <p:cNvSpPr>
            <a:spLocks noChangeShapeType="1"/>
          </p:cNvSpPr>
          <p:nvPr/>
        </p:nvSpPr>
        <p:spPr bwMode="auto">
          <a:xfrm>
            <a:off x="730250" y="41148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9104" name="Line 272"/>
          <p:cNvSpPr>
            <a:spLocks noChangeShapeType="1"/>
          </p:cNvSpPr>
          <p:nvPr/>
        </p:nvSpPr>
        <p:spPr bwMode="auto">
          <a:xfrm flipV="1">
            <a:off x="806450" y="35052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arrow" w="med" len="med"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249105" name="Picture 273" descr="txp_fig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" y="3711575"/>
            <a:ext cx="447675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204" name="Rectangle 6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/>
              <a:t>Second order step response </a:t>
            </a:r>
            <a:r>
              <a:rPr lang="en-US" sz="2400">
                <a:latin typeface="Times New Roman"/>
              </a:rPr>
              <a:t>–</a:t>
            </a:r>
            <a:r>
              <a:rPr lang="en-US" sz="2400"/>
              <a:t> Time specifications.</a:t>
            </a:r>
          </a:p>
        </p:txBody>
      </p:sp>
      <p:sp>
        <p:nvSpPr>
          <p:cNvPr id="262231" name="Rectangle 87"/>
          <p:cNvSpPr>
            <a:spLocks noChangeArrowheads="1"/>
          </p:cNvSpPr>
          <p:nvPr/>
        </p:nvSpPr>
        <p:spPr bwMode="auto">
          <a:xfrm>
            <a:off x="1757363" y="2832100"/>
            <a:ext cx="6242050" cy="35988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2232" name="Rectangle 88"/>
          <p:cNvSpPr>
            <a:spLocks noChangeArrowheads="1"/>
          </p:cNvSpPr>
          <p:nvPr/>
        </p:nvSpPr>
        <p:spPr bwMode="auto">
          <a:xfrm>
            <a:off x="1757363" y="2832100"/>
            <a:ext cx="6242050" cy="3598863"/>
          </a:xfrm>
          <a:prstGeom prst="rect">
            <a:avLst/>
          </a:prstGeom>
          <a:noFill/>
          <a:ln w="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2233" name="Line 89"/>
          <p:cNvSpPr>
            <a:spLocks noChangeShapeType="1"/>
          </p:cNvSpPr>
          <p:nvPr/>
        </p:nvSpPr>
        <p:spPr bwMode="auto">
          <a:xfrm>
            <a:off x="1757363" y="2832100"/>
            <a:ext cx="6242050" cy="1588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2234" name="Freeform 90"/>
          <p:cNvSpPr>
            <a:spLocks/>
          </p:cNvSpPr>
          <p:nvPr/>
        </p:nvSpPr>
        <p:spPr bwMode="auto">
          <a:xfrm>
            <a:off x="1757363" y="2832100"/>
            <a:ext cx="6242050" cy="3598863"/>
          </a:xfrm>
          <a:custGeom>
            <a:avLst/>
            <a:gdLst/>
            <a:ahLst/>
            <a:cxnLst>
              <a:cxn ang="0">
                <a:pos x="0" y="379"/>
              </a:cxn>
              <a:cxn ang="0">
                <a:pos x="656" y="379"/>
              </a:cxn>
              <a:cxn ang="0">
                <a:pos x="656" y="0"/>
              </a:cxn>
            </a:cxnLst>
            <a:rect l="0" t="0" r="r" b="b"/>
            <a:pathLst>
              <a:path w="656" h="379">
                <a:moveTo>
                  <a:pt x="0" y="379"/>
                </a:moveTo>
                <a:lnTo>
                  <a:pt x="656" y="379"/>
                </a:lnTo>
                <a:lnTo>
                  <a:pt x="656" y="0"/>
                </a:lnTo>
              </a:path>
            </a:pathLst>
          </a:custGeom>
          <a:noFill/>
          <a:ln w="0">
            <a:solidFill>
              <a:srgbClr val="666666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2235" name="Line 91"/>
          <p:cNvSpPr>
            <a:spLocks noChangeShapeType="1"/>
          </p:cNvSpPr>
          <p:nvPr/>
        </p:nvSpPr>
        <p:spPr bwMode="auto">
          <a:xfrm flipV="1">
            <a:off x="1757363" y="2832100"/>
            <a:ext cx="1587" cy="3598863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2236" name="Line 92"/>
          <p:cNvSpPr>
            <a:spLocks noChangeShapeType="1"/>
          </p:cNvSpPr>
          <p:nvPr/>
        </p:nvSpPr>
        <p:spPr bwMode="auto">
          <a:xfrm>
            <a:off x="1757363" y="6430963"/>
            <a:ext cx="6242050" cy="1587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2237" name="Line 93"/>
          <p:cNvSpPr>
            <a:spLocks noChangeShapeType="1"/>
          </p:cNvSpPr>
          <p:nvPr/>
        </p:nvSpPr>
        <p:spPr bwMode="auto">
          <a:xfrm flipV="1">
            <a:off x="1757363" y="2832100"/>
            <a:ext cx="1587" cy="3598863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2238" name="Line 94"/>
          <p:cNvSpPr>
            <a:spLocks noChangeShapeType="1"/>
          </p:cNvSpPr>
          <p:nvPr/>
        </p:nvSpPr>
        <p:spPr bwMode="auto">
          <a:xfrm flipV="1">
            <a:off x="1757363" y="6364288"/>
            <a:ext cx="1587" cy="66675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2239" name="Line 95"/>
          <p:cNvSpPr>
            <a:spLocks noChangeShapeType="1"/>
          </p:cNvSpPr>
          <p:nvPr/>
        </p:nvSpPr>
        <p:spPr bwMode="auto">
          <a:xfrm>
            <a:off x="1757363" y="2832100"/>
            <a:ext cx="1587" cy="57150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2240" name="Rectangle 96"/>
          <p:cNvSpPr>
            <a:spLocks noChangeArrowheads="1"/>
          </p:cNvSpPr>
          <p:nvPr/>
        </p:nvSpPr>
        <p:spPr bwMode="auto">
          <a:xfrm>
            <a:off x="1728788" y="6459538"/>
            <a:ext cx="508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666666"/>
                </a:solidFill>
                <a:latin typeface="Helvetica" charset="0"/>
              </a:rPr>
              <a:t>0</a:t>
            </a:r>
            <a:endParaRPr lang="en-US"/>
          </a:p>
        </p:txBody>
      </p:sp>
      <p:sp>
        <p:nvSpPr>
          <p:cNvPr id="262241" name="Line 97"/>
          <p:cNvSpPr>
            <a:spLocks noChangeShapeType="1"/>
          </p:cNvSpPr>
          <p:nvPr/>
        </p:nvSpPr>
        <p:spPr bwMode="auto">
          <a:xfrm flipV="1">
            <a:off x="2794000" y="6364288"/>
            <a:ext cx="1588" cy="66675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2242" name="Line 98"/>
          <p:cNvSpPr>
            <a:spLocks noChangeShapeType="1"/>
          </p:cNvSpPr>
          <p:nvPr/>
        </p:nvSpPr>
        <p:spPr bwMode="auto">
          <a:xfrm>
            <a:off x="2794000" y="2832100"/>
            <a:ext cx="1588" cy="57150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2243" name="Rectangle 99"/>
          <p:cNvSpPr>
            <a:spLocks noChangeArrowheads="1"/>
          </p:cNvSpPr>
          <p:nvPr/>
        </p:nvSpPr>
        <p:spPr bwMode="auto">
          <a:xfrm>
            <a:off x="2727325" y="6459538"/>
            <a:ext cx="1270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666666"/>
                </a:solidFill>
                <a:latin typeface="Helvetica" charset="0"/>
              </a:rPr>
              <a:t>0.5</a:t>
            </a:r>
            <a:endParaRPr lang="en-US"/>
          </a:p>
        </p:txBody>
      </p:sp>
      <p:sp>
        <p:nvSpPr>
          <p:cNvPr id="262244" name="Line 100"/>
          <p:cNvSpPr>
            <a:spLocks noChangeShapeType="1"/>
          </p:cNvSpPr>
          <p:nvPr/>
        </p:nvSpPr>
        <p:spPr bwMode="auto">
          <a:xfrm flipV="1">
            <a:off x="3832225" y="6364288"/>
            <a:ext cx="1588" cy="66675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2245" name="Line 101"/>
          <p:cNvSpPr>
            <a:spLocks noChangeShapeType="1"/>
          </p:cNvSpPr>
          <p:nvPr/>
        </p:nvSpPr>
        <p:spPr bwMode="auto">
          <a:xfrm>
            <a:off x="3832225" y="2832100"/>
            <a:ext cx="1588" cy="57150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2246" name="Rectangle 102"/>
          <p:cNvSpPr>
            <a:spLocks noChangeArrowheads="1"/>
          </p:cNvSpPr>
          <p:nvPr/>
        </p:nvSpPr>
        <p:spPr bwMode="auto">
          <a:xfrm>
            <a:off x="3803650" y="6459538"/>
            <a:ext cx="508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666666"/>
                </a:solidFill>
                <a:latin typeface="Helvetica" charset="0"/>
              </a:rPr>
              <a:t>1</a:t>
            </a:r>
            <a:endParaRPr lang="en-US"/>
          </a:p>
        </p:txBody>
      </p:sp>
      <p:sp>
        <p:nvSpPr>
          <p:cNvPr id="262247" name="Line 103"/>
          <p:cNvSpPr>
            <a:spLocks noChangeShapeType="1"/>
          </p:cNvSpPr>
          <p:nvPr/>
        </p:nvSpPr>
        <p:spPr bwMode="auto">
          <a:xfrm flipV="1">
            <a:off x="4878388" y="6364288"/>
            <a:ext cx="1587" cy="66675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2248" name="Line 104"/>
          <p:cNvSpPr>
            <a:spLocks noChangeShapeType="1"/>
          </p:cNvSpPr>
          <p:nvPr/>
        </p:nvSpPr>
        <p:spPr bwMode="auto">
          <a:xfrm>
            <a:off x="4878388" y="2832100"/>
            <a:ext cx="1587" cy="57150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2249" name="Rectangle 105"/>
          <p:cNvSpPr>
            <a:spLocks noChangeArrowheads="1"/>
          </p:cNvSpPr>
          <p:nvPr/>
        </p:nvSpPr>
        <p:spPr bwMode="auto">
          <a:xfrm>
            <a:off x="4811713" y="6459538"/>
            <a:ext cx="1270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666666"/>
                </a:solidFill>
                <a:latin typeface="Helvetica" charset="0"/>
              </a:rPr>
              <a:t>1.5</a:t>
            </a:r>
            <a:endParaRPr lang="en-US"/>
          </a:p>
        </p:txBody>
      </p:sp>
      <p:sp>
        <p:nvSpPr>
          <p:cNvPr id="262250" name="Line 106"/>
          <p:cNvSpPr>
            <a:spLocks noChangeShapeType="1"/>
          </p:cNvSpPr>
          <p:nvPr/>
        </p:nvSpPr>
        <p:spPr bwMode="auto">
          <a:xfrm flipV="1">
            <a:off x="5915025" y="6364288"/>
            <a:ext cx="1588" cy="66675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2251" name="Line 107"/>
          <p:cNvSpPr>
            <a:spLocks noChangeShapeType="1"/>
          </p:cNvSpPr>
          <p:nvPr/>
        </p:nvSpPr>
        <p:spPr bwMode="auto">
          <a:xfrm>
            <a:off x="5915025" y="2832100"/>
            <a:ext cx="1588" cy="57150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2252" name="Rectangle 108"/>
          <p:cNvSpPr>
            <a:spLocks noChangeArrowheads="1"/>
          </p:cNvSpPr>
          <p:nvPr/>
        </p:nvSpPr>
        <p:spPr bwMode="auto">
          <a:xfrm>
            <a:off x="5886450" y="6459538"/>
            <a:ext cx="508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666666"/>
                </a:solidFill>
                <a:latin typeface="Helvetica" charset="0"/>
              </a:rPr>
              <a:t>2</a:t>
            </a:r>
            <a:endParaRPr lang="en-US"/>
          </a:p>
        </p:txBody>
      </p:sp>
      <p:sp>
        <p:nvSpPr>
          <p:cNvPr id="262253" name="Line 109"/>
          <p:cNvSpPr>
            <a:spLocks noChangeShapeType="1"/>
          </p:cNvSpPr>
          <p:nvPr/>
        </p:nvSpPr>
        <p:spPr bwMode="auto">
          <a:xfrm flipV="1">
            <a:off x="6951663" y="6364288"/>
            <a:ext cx="1587" cy="66675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2254" name="Line 110"/>
          <p:cNvSpPr>
            <a:spLocks noChangeShapeType="1"/>
          </p:cNvSpPr>
          <p:nvPr/>
        </p:nvSpPr>
        <p:spPr bwMode="auto">
          <a:xfrm>
            <a:off x="6951663" y="2832100"/>
            <a:ext cx="1587" cy="57150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2255" name="Rectangle 111"/>
          <p:cNvSpPr>
            <a:spLocks noChangeArrowheads="1"/>
          </p:cNvSpPr>
          <p:nvPr/>
        </p:nvSpPr>
        <p:spPr bwMode="auto">
          <a:xfrm>
            <a:off x="6884988" y="6459538"/>
            <a:ext cx="1270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666666"/>
                </a:solidFill>
                <a:latin typeface="Helvetica" charset="0"/>
              </a:rPr>
              <a:t>2.5</a:t>
            </a:r>
            <a:endParaRPr lang="en-US"/>
          </a:p>
        </p:txBody>
      </p:sp>
      <p:sp>
        <p:nvSpPr>
          <p:cNvPr id="262256" name="Line 112"/>
          <p:cNvSpPr>
            <a:spLocks noChangeShapeType="1"/>
          </p:cNvSpPr>
          <p:nvPr/>
        </p:nvSpPr>
        <p:spPr bwMode="auto">
          <a:xfrm flipV="1">
            <a:off x="7999413" y="6364288"/>
            <a:ext cx="1587" cy="66675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2257" name="Line 113"/>
          <p:cNvSpPr>
            <a:spLocks noChangeShapeType="1"/>
          </p:cNvSpPr>
          <p:nvPr/>
        </p:nvSpPr>
        <p:spPr bwMode="auto">
          <a:xfrm>
            <a:off x="7999413" y="2832100"/>
            <a:ext cx="1587" cy="57150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2258" name="Rectangle 114"/>
          <p:cNvSpPr>
            <a:spLocks noChangeArrowheads="1"/>
          </p:cNvSpPr>
          <p:nvPr/>
        </p:nvSpPr>
        <p:spPr bwMode="auto">
          <a:xfrm>
            <a:off x="7970838" y="6459538"/>
            <a:ext cx="508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666666"/>
                </a:solidFill>
                <a:latin typeface="Helvetica" charset="0"/>
              </a:rPr>
              <a:t>3</a:t>
            </a:r>
            <a:endParaRPr lang="en-US"/>
          </a:p>
        </p:txBody>
      </p:sp>
      <p:sp>
        <p:nvSpPr>
          <p:cNvPr id="262259" name="Line 115"/>
          <p:cNvSpPr>
            <a:spLocks noChangeShapeType="1"/>
          </p:cNvSpPr>
          <p:nvPr/>
        </p:nvSpPr>
        <p:spPr bwMode="auto">
          <a:xfrm>
            <a:off x="1757363" y="6430963"/>
            <a:ext cx="57150" cy="1587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2260" name="Line 116"/>
          <p:cNvSpPr>
            <a:spLocks noChangeShapeType="1"/>
          </p:cNvSpPr>
          <p:nvPr/>
        </p:nvSpPr>
        <p:spPr bwMode="auto">
          <a:xfrm flipH="1">
            <a:off x="7932738" y="6430963"/>
            <a:ext cx="66675" cy="1587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2261" name="Rectangle 117"/>
          <p:cNvSpPr>
            <a:spLocks noChangeArrowheads="1"/>
          </p:cNvSpPr>
          <p:nvPr/>
        </p:nvSpPr>
        <p:spPr bwMode="auto">
          <a:xfrm>
            <a:off x="1662113" y="6364288"/>
            <a:ext cx="508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666666"/>
                </a:solidFill>
                <a:latin typeface="Helvetica" charset="0"/>
              </a:rPr>
              <a:t>0</a:t>
            </a:r>
            <a:endParaRPr lang="en-US"/>
          </a:p>
        </p:txBody>
      </p:sp>
      <p:sp>
        <p:nvSpPr>
          <p:cNvPr id="262262" name="Line 118"/>
          <p:cNvSpPr>
            <a:spLocks noChangeShapeType="1"/>
          </p:cNvSpPr>
          <p:nvPr/>
        </p:nvSpPr>
        <p:spPr bwMode="auto">
          <a:xfrm>
            <a:off x="1757363" y="5908675"/>
            <a:ext cx="57150" cy="1588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2263" name="Line 119"/>
          <p:cNvSpPr>
            <a:spLocks noChangeShapeType="1"/>
          </p:cNvSpPr>
          <p:nvPr/>
        </p:nvSpPr>
        <p:spPr bwMode="auto">
          <a:xfrm flipH="1">
            <a:off x="7932738" y="5908675"/>
            <a:ext cx="66675" cy="1588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2264" name="Rectangle 120"/>
          <p:cNvSpPr>
            <a:spLocks noChangeArrowheads="1"/>
          </p:cNvSpPr>
          <p:nvPr/>
        </p:nvSpPr>
        <p:spPr bwMode="auto">
          <a:xfrm>
            <a:off x="1576388" y="5842000"/>
            <a:ext cx="1270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666666"/>
                </a:solidFill>
                <a:latin typeface="Helvetica" charset="0"/>
              </a:rPr>
              <a:t>0.2</a:t>
            </a:r>
            <a:endParaRPr lang="en-US"/>
          </a:p>
        </p:txBody>
      </p:sp>
      <p:sp>
        <p:nvSpPr>
          <p:cNvPr id="262265" name="Line 121"/>
          <p:cNvSpPr>
            <a:spLocks noChangeShapeType="1"/>
          </p:cNvSpPr>
          <p:nvPr/>
        </p:nvSpPr>
        <p:spPr bwMode="auto">
          <a:xfrm>
            <a:off x="1757363" y="5395913"/>
            <a:ext cx="57150" cy="1587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2266" name="Line 122"/>
          <p:cNvSpPr>
            <a:spLocks noChangeShapeType="1"/>
          </p:cNvSpPr>
          <p:nvPr/>
        </p:nvSpPr>
        <p:spPr bwMode="auto">
          <a:xfrm flipH="1">
            <a:off x="7932738" y="5395913"/>
            <a:ext cx="66675" cy="1587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2267" name="Rectangle 123"/>
          <p:cNvSpPr>
            <a:spLocks noChangeArrowheads="1"/>
          </p:cNvSpPr>
          <p:nvPr/>
        </p:nvSpPr>
        <p:spPr bwMode="auto">
          <a:xfrm>
            <a:off x="1576388" y="5329238"/>
            <a:ext cx="1270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666666"/>
                </a:solidFill>
                <a:latin typeface="Helvetica" charset="0"/>
              </a:rPr>
              <a:t>0.4</a:t>
            </a:r>
            <a:endParaRPr lang="en-US"/>
          </a:p>
        </p:txBody>
      </p:sp>
      <p:sp>
        <p:nvSpPr>
          <p:cNvPr id="262268" name="Line 124"/>
          <p:cNvSpPr>
            <a:spLocks noChangeShapeType="1"/>
          </p:cNvSpPr>
          <p:nvPr/>
        </p:nvSpPr>
        <p:spPr bwMode="auto">
          <a:xfrm>
            <a:off x="1757363" y="4883150"/>
            <a:ext cx="57150" cy="1588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2269" name="Line 125"/>
          <p:cNvSpPr>
            <a:spLocks noChangeShapeType="1"/>
          </p:cNvSpPr>
          <p:nvPr/>
        </p:nvSpPr>
        <p:spPr bwMode="auto">
          <a:xfrm flipH="1">
            <a:off x="7932738" y="4883150"/>
            <a:ext cx="66675" cy="1588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2270" name="Rectangle 126"/>
          <p:cNvSpPr>
            <a:spLocks noChangeArrowheads="1"/>
          </p:cNvSpPr>
          <p:nvPr/>
        </p:nvSpPr>
        <p:spPr bwMode="auto">
          <a:xfrm>
            <a:off x="1576388" y="4816475"/>
            <a:ext cx="1270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666666"/>
                </a:solidFill>
                <a:latin typeface="Helvetica" charset="0"/>
              </a:rPr>
              <a:t>0.6</a:t>
            </a:r>
            <a:endParaRPr lang="en-US"/>
          </a:p>
        </p:txBody>
      </p:sp>
      <p:sp>
        <p:nvSpPr>
          <p:cNvPr id="262271" name="Line 127"/>
          <p:cNvSpPr>
            <a:spLocks noChangeShapeType="1"/>
          </p:cNvSpPr>
          <p:nvPr/>
        </p:nvSpPr>
        <p:spPr bwMode="auto">
          <a:xfrm>
            <a:off x="1757363" y="4370388"/>
            <a:ext cx="57150" cy="1587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2272" name="Line 128"/>
          <p:cNvSpPr>
            <a:spLocks noChangeShapeType="1"/>
          </p:cNvSpPr>
          <p:nvPr/>
        </p:nvSpPr>
        <p:spPr bwMode="auto">
          <a:xfrm flipH="1">
            <a:off x="7932738" y="4370388"/>
            <a:ext cx="66675" cy="1587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2273" name="Rectangle 129"/>
          <p:cNvSpPr>
            <a:spLocks noChangeArrowheads="1"/>
          </p:cNvSpPr>
          <p:nvPr/>
        </p:nvSpPr>
        <p:spPr bwMode="auto">
          <a:xfrm>
            <a:off x="1576388" y="4303713"/>
            <a:ext cx="1270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666666"/>
                </a:solidFill>
                <a:latin typeface="Helvetica" charset="0"/>
              </a:rPr>
              <a:t>0.8</a:t>
            </a:r>
            <a:endParaRPr lang="en-US"/>
          </a:p>
        </p:txBody>
      </p:sp>
      <p:sp>
        <p:nvSpPr>
          <p:cNvPr id="262274" name="Line 130"/>
          <p:cNvSpPr>
            <a:spLocks noChangeShapeType="1"/>
          </p:cNvSpPr>
          <p:nvPr/>
        </p:nvSpPr>
        <p:spPr bwMode="auto">
          <a:xfrm>
            <a:off x="1757363" y="3857625"/>
            <a:ext cx="57150" cy="1588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2275" name="Line 131"/>
          <p:cNvSpPr>
            <a:spLocks noChangeShapeType="1"/>
          </p:cNvSpPr>
          <p:nvPr/>
        </p:nvSpPr>
        <p:spPr bwMode="auto">
          <a:xfrm flipH="1">
            <a:off x="7932738" y="3857625"/>
            <a:ext cx="66675" cy="1588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2276" name="Rectangle 132"/>
          <p:cNvSpPr>
            <a:spLocks noChangeArrowheads="1"/>
          </p:cNvSpPr>
          <p:nvPr/>
        </p:nvSpPr>
        <p:spPr bwMode="auto">
          <a:xfrm>
            <a:off x="1662113" y="3790950"/>
            <a:ext cx="508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666666"/>
                </a:solidFill>
                <a:latin typeface="Helvetica" charset="0"/>
              </a:rPr>
              <a:t>1</a:t>
            </a:r>
            <a:endParaRPr lang="en-US"/>
          </a:p>
        </p:txBody>
      </p:sp>
      <p:sp>
        <p:nvSpPr>
          <p:cNvPr id="262277" name="Line 133"/>
          <p:cNvSpPr>
            <a:spLocks noChangeShapeType="1"/>
          </p:cNvSpPr>
          <p:nvPr/>
        </p:nvSpPr>
        <p:spPr bwMode="auto">
          <a:xfrm>
            <a:off x="1757363" y="3344863"/>
            <a:ext cx="57150" cy="1587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2278" name="Line 134"/>
          <p:cNvSpPr>
            <a:spLocks noChangeShapeType="1"/>
          </p:cNvSpPr>
          <p:nvPr/>
        </p:nvSpPr>
        <p:spPr bwMode="auto">
          <a:xfrm flipH="1">
            <a:off x="7932738" y="3344863"/>
            <a:ext cx="66675" cy="1587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2279" name="Rectangle 135"/>
          <p:cNvSpPr>
            <a:spLocks noChangeArrowheads="1"/>
          </p:cNvSpPr>
          <p:nvPr/>
        </p:nvSpPr>
        <p:spPr bwMode="auto">
          <a:xfrm>
            <a:off x="1576388" y="3278188"/>
            <a:ext cx="1270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666666"/>
                </a:solidFill>
                <a:latin typeface="Helvetica" charset="0"/>
              </a:rPr>
              <a:t>1.2</a:t>
            </a:r>
            <a:endParaRPr lang="en-US"/>
          </a:p>
        </p:txBody>
      </p:sp>
      <p:sp>
        <p:nvSpPr>
          <p:cNvPr id="262280" name="Line 136"/>
          <p:cNvSpPr>
            <a:spLocks noChangeShapeType="1"/>
          </p:cNvSpPr>
          <p:nvPr/>
        </p:nvSpPr>
        <p:spPr bwMode="auto">
          <a:xfrm>
            <a:off x="1757363" y="2832100"/>
            <a:ext cx="57150" cy="1588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2281" name="Line 137"/>
          <p:cNvSpPr>
            <a:spLocks noChangeShapeType="1"/>
          </p:cNvSpPr>
          <p:nvPr/>
        </p:nvSpPr>
        <p:spPr bwMode="auto">
          <a:xfrm flipH="1">
            <a:off x="7932738" y="2832100"/>
            <a:ext cx="66675" cy="1588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2282" name="Rectangle 138"/>
          <p:cNvSpPr>
            <a:spLocks noChangeArrowheads="1"/>
          </p:cNvSpPr>
          <p:nvPr/>
        </p:nvSpPr>
        <p:spPr bwMode="auto">
          <a:xfrm>
            <a:off x="1576388" y="2765425"/>
            <a:ext cx="1270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666666"/>
                </a:solidFill>
                <a:latin typeface="Helvetica" charset="0"/>
              </a:rPr>
              <a:t>1.4</a:t>
            </a:r>
            <a:endParaRPr lang="en-US"/>
          </a:p>
        </p:txBody>
      </p:sp>
      <p:sp>
        <p:nvSpPr>
          <p:cNvPr id="262283" name="Line 139"/>
          <p:cNvSpPr>
            <a:spLocks noChangeShapeType="1"/>
          </p:cNvSpPr>
          <p:nvPr/>
        </p:nvSpPr>
        <p:spPr bwMode="auto">
          <a:xfrm>
            <a:off x="1757363" y="2832100"/>
            <a:ext cx="6242050" cy="1588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2284" name="Freeform 140"/>
          <p:cNvSpPr>
            <a:spLocks/>
          </p:cNvSpPr>
          <p:nvPr/>
        </p:nvSpPr>
        <p:spPr bwMode="auto">
          <a:xfrm>
            <a:off x="1757363" y="2832100"/>
            <a:ext cx="6242050" cy="3598863"/>
          </a:xfrm>
          <a:custGeom>
            <a:avLst/>
            <a:gdLst/>
            <a:ahLst/>
            <a:cxnLst>
              <a:cxn ang="0">
                <a:pos x="0" y="379"/>
              </a:cxn>
              <a:cxn ang="0">
                <a:pos x="656" y="379"/>
              </a:cxn>
              <a:cxn ang="0">
                <a:pos x="656" y="0"/>
              </a:cxn>
            </a:cxnLst>
            <a:rect l="0" t="0" r="r" b="b"/>
            <a:pathLst>
              <a:path w="656" h="379">
                <a:moveTo>
                  <a:pt x="0" y="379"/>
                </a:moveTo>
                <a:lnTo>
                  <a:pt x="656" y="379"/>
                </a:lnTo>
                <a:lnTo>
                  <a:pt x="656" y="0"/>
                </a:lnTo>
              </a:path>
            </a:pathLst>
          </a:custGeom>
          <a:noFill/>
          <a:ln w="0">
            <a:solidFill>
              <a:srgbClr val="666666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2285" name="Line 141"/>
          <p:cNvSpPr>
            <a:spLocks noChangeShapeType="1"/>
          </p:cNvSpPr>
          <p:nvPr/>
        </p:nvSpPr>
        <p:spPr bwMode="auto">
          <a:xfrm flipV="1">
            <a:off x="1757363" y="2832100"/>
            <a:ext cx="1587" cy="3598863"/>
          </a:xfrm>
          <a:prstGeom prst="line">
            <a:avLst/>
          </a:prstGeom>
          <a:noFill/>
          <a:ln w="0">
            <a:solidFill>
              <a:srgbClr val="6666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2286" name="Line 142"/>
          <p:cNvSpPr>
            <a:spLocks noChangeShapeType="1"/>
          </p:cNvSpPr>
          <p:nvPr/>
        </p:nvSpPr>
        <p:spPr bwMode="auto">
          <a:xfrm>
            <a:off x="1757363" y="4113213"/>
            <a:ext cx="6242050" cy="1587"/>
          </a:xfrm>
          <a:prstGeom prst="line">
            <a:avLst/>
          </a:prstGeom>
          <a:noFill/>
          <a:ln w="0">
            <a:solidFill>
              <a:srgbClr val="666666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2287" name="Freeform 143"/>
          <p:cNvSpPr>
            <a:spLocks/>
          </p:cNvSpPr>
          <p:nvPr/>
        </p:nvSpPr>
        <p:spPr bwMode="auto">
          <a:xfrm>
            <a:off x="1757363" y="3525838"/>
            <a:ext cx="6194425" cy="2905125"/>
          </a:xfrm>
          <a:custGeom>
            <a:avLst/>
            <a:gdLst/>
            <a:ahLst/>
            <a:cxnLst>
              <a:cxn ang="0">
                <a:pos x="36" y="1812"/>
              </a:cxn>
              <a:cxn ang="0">
                <a:pos x="108" y="1716"/>
              </a:cxn>
              <a:cxn ang="0">
                <a:pos x="180" y="1549"/>
              </a:cxn>
              <a:cxn ang="0">
                <a:pos x="252" y="1334"/>
              </a:cxn>
              <a:cxn ang="0">
                <a:pos x="324" y="1094"/>
              </a:cxn>
              <a:cxn ang="0">
                <a:pos x="396" y="855"/>
              </a:cxn>
              <a:cxn ang="0">
                <a:pos x="468" y="628"/>
              </a:cxn>
              <a:cxn ang="0">
                <a:pos x="540" y="430"/>
              </a:cxn>
              <a:cxn ang="0">
                <a:pos x="611" y="263"/>
              </a:cxn>
              <a:cxn ang="0">
                <a:pos x="683" y="143"/>
              </a:cxn>
              <a:cxn ang="0">
                <a:pos x="755" y="59"/>
              </a:cxn>
              <a:cxn ang="0">
                <a:pos x="827" y="12"/>
              </a:cxn>
              <a:cxn ang="0">
                <a:pos x="899" y="0"/>
              </a:cxn>
              <a:cxn ang="0">
                <a:pos x="971" y="18"/>
              </a:cxn>
              <a:cxn ang="0">
                <a:pos x="1049" y="53"/>
              </a:cxn>
              <a:cxn ang="0">
                <a:pos x="1121" y="101"/>
              </a:cxn>
              <a:cxn ang="0">
                <a:pos x="1193" y="161"/>
              </a:cxn>
              <a:cxn ang="0">
                <a:pos x="1265" y="221"/>
              </a:cxn>
              <a:cxn ang="0">
                <a:pos x="1337" y="281"/>
              </a:cxn>
              <a:cxn ang="0">
                <a:pos x="1409" y="335"/>
              </a:cxn>
              <a:cxn ang="0">
                <a:pos x="1480" y="382"/>
              </a:cxn>
              <a:cxn ang="0">
                <a:pos x="1552" y="418"/>
              </a:cxn>
              <a:cxn ang="0">
                <a:pos x="1624" y="442"/>
              </a:cxn>
              <a:cxn ang="0">
                <a:pos x="1696" y="454"/>
              </a:cxn>
              <a:cxn ang="0">
                <a:pos x="1768" y="460"/>
              </a:cxn>
              <a:cxn ang="0">
                <a:pos x="1840" y="460"/>
              </a:cxn>
              <a:cxn ang="0">
                <a:pos x="1912" y="454"/>
              </a:cxn>
              <a:cxn ang="0">
                <a:pos x="1990" y="442"/>
              </a:cxn>
              <a:cxn ang="0">
                <a:pos x="2062" y="430"/>
              </a:cxn>
              <a:cxn ang="0">
                <a:pos x="2134" y="412"/>
              </a:cxn>
              <a:cxn ang="0">
                <a:pos x="2206" y="400"/>
              </a:cxn>
              <a:cxn ang="0">
                <a:pos x="2277" y="382"/>
              </a:cxn>
              <a:cxn ang="0">
                <a:pos x="2349" y="370"/>
              </a:cxn>
              <a:cxn ang="0">
                <a:pos x="2421" y="359"/>
              </a:cxn>
              <a:cxn ang="0">
                <a:pos x="2493" y="353"/>
              </a:cxn>
              <a:cxn ang="0">
                <a:pos x="2565" y="347"/>
              </a:cxn>
              <a:cxn ang="0">
                <a:pos x="2637" y="347"/>
              </a:cxn>
              <a:cxn ang="0">
                <a:pos x="2709" y="347"/>
              </a:cxn>
              <a:cxn ang="0">
                <a:pos x="2781" y="347"/>
              </a:cxn>
              <a:cxn ang="0">
                <a:pos x="2853" y="353"/>
              </a:cxn>
              <a:cxn ang="0">
                <a:pos x="2925" y="353"/>
              </a:cxn>
              <a:cxn ang="0">
                <a:pos x="3003" y="359"/>
              </a:cxn>
              <a:cxn ang="0">
                <a:pos x="3075" y="359"/>
              </a:cxn>
              <a:cxn ang="0">
                <a:pos x="3146" y="364"/>
              </a:cxn>
              <a:cxn ang="0">
                <a:pos x="3218" y="370"/>
              </a:cxn>
              <a:cxn ang="0">
                <a:pos x="3290" y="370"/>
              </a:cxn>
              <a:cxn ang="0">
                <a:pos x="3362" y="370"/>
              </a:cxn>
              <a:cxn ang="0">
                <a:pos x="3434" y="376"/>
              </a:cxn>
              <a:cxn ang="0">
                <a:pos x="3506" y="376"/>
              </a:cxn>
              <a:cxn ang="0">
                <a:pos x="3578" y="376"/>
              </a:cxn>
              <a:cxn ang="0">
                <a:pos x="3650" y="376"/>
              </a:cxn>
              <a:cxn ang="0">
                <a:pos x="3722" y="376"/>
              </a:cxn>
              <a:cxn ang="0">
                <a:pos x="3794" y="376"/>
              </a:cxn>
              <a:cxn ang="0">
                <a:pos x="3866" y="370"/>
              </a:cxn>
            </a:cxnLst>
            <a:rect l="0" t="0" r="r" b="b"/>
            <a:pathLst>
              <a:path w="3902" h="1830">
                <a:moveTo>
                  <a:pt x="0" y="1830"/>
                </a:moveTo>
                <a:lnTo>
                  <a:pt x="36" y="1812"/>
                </a:lnTo>
                <a:lnTo>
                  <a:pt x="72" y="1776"/>
                </a:lnTo>
                <a:lnTo>
                  <a:pt x="108" y="1716"/>
                </a:lnTo>
                <a:lnTo>
                  <a:pt x="144" y="1639"/>
                </a:lnTo>
                <a:lnTo>
                  <a:pt x="180" y="1549"/>
                </a:lnTo>
                <a:lnTo>
                  <a:pt x="216" y="1441"/>
                </a:lnTo>
                <a:lnTo>
                  <a:pt x="252" y="1334"/>
                </a:lnTo>
                <a:lnTo>
                  <a:pt x="288" y="1214"/>
                </a:lnTo>
                <a:lnTo>
                  <a:pt x="324" y="1094"/>
                </a:lnTo>
                <a:lnTo>
                  <a:pt x="360" y="969"/>
                </a:lnTo>
                <a:lnTo>
                  <a:pt x="396" y="855"/>
                </a:lnTo>
                <a:lnTo>
                  <a:pt x="432" y="735"/>
                </a:lnTo>
                <a:lnTo>
                  <a:pt x="468" y="628"/>
                </a:lnTo>
                <a:lnTo>
                  <a:pt x="504" y="526"/>
                </a:lnTo>
                <a:lnTo>
                  <a:pt x="540" y="430"/>
                </a:lnTo>
                <a:lnTo>
                  <a:pt x="575" y="341"/>
                </a:lnTo>
                <a:lnTo>
                  <a:pt x="611" y="263"/>
                </a:lnTo>
                <a:lnTo>
                  <a:pt x="647" y="197"/>
                </a:lnTo>
                <a:lnTo>
                  <a:pt x="683" y="143"/>
                </a:lnTo>
                <a:lnTo>
                  <a:pt x="719" y="95"/>
                </a:lnTo>
                <a:lnTo>
                  <a:pt x="755" y="59"/>
                </a:lnTo>
                <a:lnTo>
                  <a:pt x="791" y="30"/>
                </a:lnTo>
                <a:lnTo>
                  <a:pt x="827" y="12"/>
                </a:lnTo>
                <a:lnTo>
                  <a:pt x="863" y="0"/>
                </a:lnTo>
                <a:lnTo>
                  <a:pt x="899" y="0"/>
                </a:lnTo>
                <a:lnTo>
                  <a:pt x="935" y="6"/>
                </a:lnTo>
                <a:lnTo>
                  <a:pt x="971" y="18"/>
                </a:lnTo>
                <a:lnTo>
                  <a:pt x="1013" y="30"/>
                </a:lnTo>
                <a:lnTo>
                  <a:pt x="1049" y="53"/>
                </a:lnTo>
                <a:lnTo>
                  <a:pt x="1085" y="77"/>
                </a:lnTo>
                <a:lnTo>
                  <a:pt x="1121" y="101"/>
                </a:lnTo>
                <a:lnTo>
                  <a:pt x="1157" y="131"/>
                </a:lnTo>
                <a:lnTo>
                  <a:pt x="1193" y="161"/>
                </a:lnTo>
                <a:lnTo>
                  <a:pt x="1229" y="191"/>
                </a:lnTo>
                <a:lnTo>
                  <a:pt x="1265" y="221"/>
                </a:lnTo>
                <a:lnTo>
                  <a:pt x="1301" y="251"/>
                </a:lnTo>
                <a:lnTo>
                  <a:pt x="1337" y="281"/>
                </a:lnTo>
                <a:lnTo>
                  <a:pt x="1373" y="311"/>
                </a:lnTo>
                <a:lnTo>
                  <a:pt x="1409" y="335"/>
                </a:lnTo>
                <a:lnTo>
                  <a:pt x="1444" y="359"/>
                </a:lnTo>
                <a:lnTo>
                  <a:pt x="1480" y="382"/>
                </a:lnTo>
                <a:lnTo>
                  <a:pt x="1516" y="400"/>
                </a:lnTo>
                <a:lnTo>
                  <a:pt x="1552" y="418"/>
                </a:lnTo>
                <a:lnTo>
                  <a:pt x="1588" y="430"/>
                </a:lnTo>
                <a:lnTo>
                  <a:pt x="1624" y="442"/>
                </a:lnTo>
                <a:lnTo>
                  <a:pt x="1660" y="448"/>
                </a:lnTo>
                <a:lnTo>
                  <a:pt x="1696" y="454"/>
                </a:lnTo>
                <a:lnTo>
                  <a:pt x="1732" y="460"/>
                </a:lnTo>
                <a:lnTo>
                  <a:pt x="1768" y="460"/>
                </a:lnTo>
                <a:lnTo>
                  <a:pt x="1804" y="466"/>
                </a:lnTo>
                <a:lnTo>
                  <a:pt x="1840" y="460"/>
                </a:lnTo>
                <a:lnTo>
                  <a:pt x="1876" y="460"/>
                </a:lnTo>
                <a:lnTo>
                  <a:pt x="1912" y="454"/>
                </a:lnTo>
                <a:lnTo>
                  <a:pt x="1948" y="448"/>
                </a:lnTo>
                <a:lnTo>
                  <a:pt x="1990" y="442"/>
                </a:lnTo>
                <a:lnTo>
                  <a:pt x="2026" y="436"/>
                </a:lnTo>
                <a:lnTo>
                  <a:pt x="2062" y="430"/>
                </a:lnTo>
                <a:lnTo>
                  <a:pt x="2098" y="424"/>
                </a:lnTo>
                <a:lnTo>
                  <a:pt x="2134" y="412"/>
                </a:lnTo>
                <a:lnTo>
                  <a:pt x="2170" y="406"/>
                </a:lnTo>
                <a:lnTo>
                  <a:pt x="2206" y="400"/>
                </a:lnTo>
                <a:lnTo>
                  <a:pt x="2242" y="388"/>
                </a:lnTo>
                <a:lnTo>
                  <a:pt x="2277" y="382"/>
                </a:lnTo>
                <a:lnTo>
                  <a:pt x="2313" y="376"/>
                </a:lnTo>
                <a:lnTo>
                  <a:pt x="2349" y="370"/>
                </a:lnTo>
                <a:lnTo>
                  <a:pt x="2385" y="364"/>
                </a:lnTo>
                <a:lnTo>
                  <a:pt x="2421" y="359"/>
                </a:lnTo>
                <a:lnTo>
                  <a:pt x="2457" y="359"/>
                </a:lnTo>
                <a:lnTo>
                  <a:pt x="2493" y="353"/>
                </a:lnTo>
                <a:lnTo>
                  <a:pt x="2529" y="353"/>
                </a:lnTo>
                <a:lnTo>
                  <a:pt x="2565" y="347"/>
                </a:lnTo>
                <a:lnTo>
                  <a:pt x="2601" y="347"/>
                </a:lnTo>
                <a:lnTo>
                  <a:pt x="2637" y="347"/>
                </a:lnTo>
                <a:lnTo>
                  <a:pt x="2673" y="347"/>
                </a:lnTo>
                <a:lnTo>
                  <a:pt x="2709" y="347"/>
                </a:lnTo>
                <a:lnTo>
                  <a:pt x="2745" y="347"/>
                </a:lnTo>
                <a:lnTo>
                  <a:pt x="2781" y="347"/>
                </a:lnTo>
                <a:lnTo>
                  <a:pt x="2817" y="347"/>
                </a:lnTo>
                <a:lnTo>
                  <a:pt x="2853" y="353"/>
                </a:lnTo>
                <a:lnTo>
                  <a:pt x="2889" y="353"/>
                </a:lnTo>
                <a:lnTo>
                  <a:pt x="2925" y="353"/>
                </a:lnTo>
                <a:lnTo>
                  <a:pt x="2967" y="353"/>
                </a:lnTo>
                <a:lnTo>
                  <a:pt x="3003" y="359"/>
                </a:lnTo>
                <a:lnTo>
                  <a:pt x="3039" y="359"/>
                </a:lnTo>
                <a:lnTo>
                  <a:pt x="3075" y="359"/>
                </a:lnTo>
                <a:lnTo>
                  <a:pt x="3111" y="364"/>
                </a:lnTo>
                <a:lnTo>
                  <a:pt x="3146" y="364"/>
                </a:lnTo>
                <a:lnTo>
                  <a:pt x="3182" y="364"/>
                </a:lnTo>
                <a:lnTo>
                  <a:pt x="3218" y="370"/>
                </a:lnTo>
                <a:lnTo>
                  <a:pt x="3254" y="370"/>
                </a:lnTo>
                <a:lnTo>
                  <a:pt x="3290" y="370"/>
                </a:lnTo>
                <a:lnTo>
                  <a:pt x="3326" y="370"/>
                </a:lnTo>
                <a:lnTo>
                  <a:pt x="3362" y="370"/>
                </a:lnTo>
                <a:lnTo>
                  <a:pt x="3398" y="376"/>
                </a:lnTo>
                <a:lnTo>
                  <a:pt x="3434" y="376"/>
                </a:lnTo>
                <a:lnTo>
                  <a:pt x="3470" y="376"/>
                </a:lnTo>
                <a:lnTo>
                  <a:pt x="3506" y="376"/>
                </a:lnTo>
                <a:lnTo>
                  <a:pt x="3542" y="376"/>
                </a:lnTo>
                <a:lnTo>
                  <a:pt x="3578" y="376"/>
                </a:lnTo>
                <a:lnTo>
                  <a:pt x="3614" y="376"/>
                </a:lnTo>
                <a:lnTo>
                  <a:pt x="3650" y="376"/>
                </a:lnTo>
                <a:lnTo>
                  <a:pt x="3686" y="376"/>
                </a:lnTo>
                <a:lnTo>
                  <a:pt x="3722" y="376"/>
                </a:lnTo>
                <a:lnTo>
                  <a:pt x="3758" y="376"/>
                </a:lnTo>
                <a:lnTo>
                  <a:pt x="3794" y="376"/>
                </a:lnTo>
                <a:lnTo>
                  <a:pt x="3830" y="376"/>
                </a:lnTo>
                <a:lnTo>
                  <a:pt x="3866" y="370"/>
                </a:lnTo>
                <a:lnTo>
                  <a:pt x="3902" y="370"/>
                </a:lnTo>
              </a:path>
            </a:pathLst>
          </a:custGeom>
          <a:noFill/>
          <a:ln w="19050">
            <a:solidFill>
              <a:srgbClr val="0000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2288" name="Freeform 144"/>
          <p:cNvSpPr>
            <a:spLocks/>
          </p:cNvSpPr>
          <p:nvPr/>
        </p:nvSpPr>
        <p:spPr bwMode="auto">
          <a:xfrm>
            <a:off x="3144838" y="3465513"/>
            <a:ext cx="1587" cy="30146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" y="1899"/>
              </a:cxn>
            </a:cxnLst>
            <a:rect l="0" t="0" r="r" b="b"/>
            <a:pathLst>
              <a:path w="1" h="1899">
                <a:moveTo>
                  <a:pt x="0" y="0"/>
                </a:moveTo>
                <a:lnTo>
                  <a:pt x="1" y="1899"/>
                </a:lnTo>
              </a:path>
            </a:pathLst>
          </a:custGeom>
          <a:noFill/>
          <a:ln w="9525" cap="flat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62289" name="Freeform 145"/>
          <p:cNvSpPr>
            <a:spLocks/>
          </p:cNvSpPr>
          <p:nvPr/>
        </p:nvSpPr>
        <p:spPr bwMode="auto">
          <a:xfrm>
            <a:off x="1720850" y="4186238"/>
            <a:ext cx="6324600" cy="11112"/>
          </a:xfrm>
          <a:custGeom>
            <a:avLst/>
            <a:gdLst/>
            <a:ahLst/>
            <a:cxnLst>
              <a:cxn ang="0">
                <a:pos x="0" y="7"/>
              </a:cxn>
              <a:cxn ang="0">
                <a:pos x="3984" y="0"/>
              </a:cxn>
            </a:cxnLst>
            <a:rect l="0" t="0" r="r" b="b"/>
            <a:pathLst>
              <a:path w="3984" h="7">
                <a:moveTo>
                  <a:pt x="0" y="7"/>
                </a:moveTo>
                <a:lnTo>
                  <a:pt x="3984" y="0"/>
                </a:lnTo>
              </a:path>
            </a:pathLst>
          </a:custGeom>
          <a:noFill/>
          <a:ln w="9525" cap="flat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62290" name="Freeform 146"/>
          <p:cNvSpPr>
            <a:spLocks/>
          </p:cNvSpPr>
          <p:nvPr/>
        </p:nvSpPr>
        <p:spPr bwMode="auto">
          <a:xfrm>
            <a:off x="1725613" y="4024313"/>
            <a:ext cx="6324600" cy="11112"/>
          </a:xfrm>
          <a:custGeom>
            <a:avLst/>
            <a:gdLst/>
            <a:ahLst/>
            <a:cxnLst>
              <a:cxn ang="0">
                <a:pos x="0" y="7"/>
              </a:cxn>
              <a:cxn ang="0">
                <a:pos x="3984" y="0"/>
              </a:cxn>
            </a:cxnLst>
            <a:rect l="0" t="0" r="r" b="b"/>
            <a:pathLst>
              <a:path w="3984" h="7">
                <a:moveTo>
                  <a:pt x="0" y="7"/>
                </a:moveTo>
                <a:lnTo>
                  <a:pt x="3984" y="0"/>
                </a:lnTo>
              </a:path>
            </a:pathLst>
          </a:custGeom>
          <a:noFill/>
          <a:ln w="9525" cap="flat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262291" name="Picture 147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58850" y="3998913"/>
            <a:ext cx="3302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2292" name="Line 148"/>
          <p:cNvSpPr>
            <a:spLocks noChangeShapeType="1"/>
          </p:cNvSpPr>
          <p:nvPr/>
        </p:nvSpPr>
        <p:spPr bwMode="auto">
          <a:xfrm>
            <a:off x="1339850" y="41148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62293" name="Freeform 149"/>
          <p:cNvSpPr>
            <a:spLocks/>
          </p:cNvSpPr>
          <p:nvPr/>
        </p:nvSpPr>
        <p:spPr bwMode="auto">
          <a:xfrm>
            <a:off x="6065838" y="3746500"/>
            <a:ext cx="4762" cy="260350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0" y="164"/>
              </a:cxn>
            </a:cxnLst>
            <a:rect l="0" t="0" r="r" b="b"/>
            <a:pathLst>
              <a:path w="3" h="164">
                <a:moveTo>
                  <a:pt x="3" y="0"/>
                </a:moveTo>
                <a:lnTo>
                  <a:pt x="0" y="164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62294" name="Freeform 150"/>
          <p:cNvSpPr>
            <a:spLocks/>
          </p:cNvSpPr>
          <p:nvPr/>
        </p:nvSpPr>
        <p:spPr bwMode="auto">
          <a:xfrm>
            <a:off x="6065838" y="4183063"/>
            <a:ext cx="4762" cy="279400"/>
          </a:xfrm>
          <a:custGeom>
            <a:avLst/>
            <a:gdLst/>
            <a:ahLst/>
            <a:cxnLst>
              <a:cxn ang="0">
                <a:pos x="3" y="176"/>
              </a:cxn>
              <a:cxn ang="0">
                <a:pos x="0" y="0"/>
              </a:cxn>
            </a:cxnLst>
            <a:rect l="0" t="0" r="r" b="b"/>
            <a:pathLst>
              <a:path w="3" h="176">
                <a:moveTo>
                  <a:pt x="3" y="176"/>
                </a:moveTo>
                <a:lnTo>
                  <a:pt x="0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262295" name="Picture 151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0450" y="3732213"/>
            <a:ext cx="66675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2296" name="Picture 152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16250" y="6527800"/>
            <a:ext cx="27940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2298" name="Picture 154" descr="txp_fi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97450" y="6527800"/>
            <a:ext cx="254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2308" name="Freeform 164"/>
          <p:cNvSpPr>
            <a:spLocks/>
          </p:cNvSpPr>
          <p:nvPr/>
        </p:nvSpPr>
        <p:spPr bwMode="auto">
          <a:xfrm>
            <a:off x="5146675" y="4203700"/>
            <a:ext cx="3175" cy="22764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1434"/>
              </a:cxn>
            </a:cxnLst>
            <a:rect l="0" t="0" r="r" b="b"/>
            <a:pathLst>
              <a:path w="2" h="1434">
                <a:moveTo>
                  <a:pt x="0" y="0"/>
                </a:moveTo>
                <a:lnTo>
                  <a:pt x="2" y="1434"/>
                </a:lnTo>
              </a:path>
            </a:pathLst>
          </a:custGeom>
          <a:noFill/>
          <a:ln w="9525" cap="flat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62310" name="Text Box 166"/>
          <p:cNvSpPr txBox="1">
            <a:spLocks noChangeArrowheads="1"/>
          </p:cNvSpPr>
          <p:nvPr/>
        </p:nvSpPr>
        <p:spPr bwMode="auto">
          <a:xfrm>
            <a:off x="1981200" y="990600"/>
            <a:ext cx="7010400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000"/>
              <a:t>…  Steady state value.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000"/>
              <a:t>…  Time to reach first peak (undamped or underdamped only).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000"/>
              <a:t>…  % of                 in excess of        .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000"/>
              <a:t>…  Time to reach and stay within 2% of       .</a:t>
            </a:r>
          </a:p>
        </p:txBody>
      </p:sp>
      <p:pic>
        <p:nvPicPr>
          <p:cNvPr id="262313" name="Picture 169" descr="txp_fi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76400" y="1416050"/>
            <a:ext cx="27940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2314" name="Picture 170" descr="txp_fi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89100" y="2133600"/>
            <a:ext cx="254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2316" name="Picture 172" descr="txp_fi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03950" y="2176463"/>
            <a:ext cx="3302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2318" name="Picture 174" descr="txp_fig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08600" y="1816100"/>
            <a:ext cx="3302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2320" name="Picture 176" descr="txp_fig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71600" y="1789113"/>
            <a:ext cx="584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2321" name="Line 177"/>
          <p:cNvSpPr>
            <a:spLocks noChangeShapeType="1"/>
          </p:cNvSpPr>
          <p:nvPr/>
        </p:nvSpPr>
        <p:spPr bwMode="auto">
          <a:xfrm>
            <a:off x="730250" y="35052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62322" name="Line 178"/>
          <p:cNvSpPr>
            <a:spLocks noChangeShapeType="1"/>
          </p:cNvSpPr>
          <p:nvPr/>
        </p:nvSpPr>
        <p:spPr bwMode="auto">
          <a:xfrm>
            <a:off x="730250" y="41148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62323" name="Line 179"/>
          <p:cNvSpPr>
            <a:spLocks noChangeShapeType="1"/>
          </p:cNvSpPr>
          <p:nvPr/>
        </p:nvSpPr>
        <p:spPr bwMode="auto">
          <a:xfrm flipV="1">
            <a:off x="806450" y="35052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arrow" w="med" len="med"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262324" name="Picture 180" descr="txp_fig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" y="3711575"/>
            <a:ext cx="447675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2325" name="Picture 181" descr="txp_fig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00200" y="1066800"/>
            <a:ext cx="3302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2326" name="Picture 182" descr="txp_fig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97200" y="1725613"/>
            <a:ext cx="965200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/>
              <a:t>Second order step response </a:t>
            </a:r>
            <a:r>
              <a:rPr lang="en-US" sz="2400">
                <a:latin typeface="Times New Roman"/>
              </a:rPr>
              <a:t>–</a:t>
            </a:r>
            <a:r>
              <a:rPr lang="en-US" sz="2400"/>
              <a:t> Time specifications.</a:t>
            </a:r>
          </a:p>
        </p:txBody>
      </p:sp>
      <p:pic>
        <p:nvPicPr>
          <p:cNvPr id="263262" name="Picture 94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" y="1143000"/>
            <a:ext cx="3302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3263" name="Text Box 95"/>
          <p:cNvSpPr txBox="1">
            <a:spLocks noChangeArrowheads="1"/>
          </p:cNvSpPr>
          <p:nvPr/>
        </p:nvSpPr>
        <p:spPr bwMode="auto">
          <a:xfrm>
            <a:off x="914400" y="1066800"/>
            <a:ext cx="2667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000"/>
              <a:t>… </a:t>
            </a:r>
            <a:r>
              <a:rPr lang="en-US" sz="2000" b="1"/>
              <a:t>Steady state value</a:t>
            </a:r>
            <a:r>
              <a:rPr lang="en-US" sz="2000"/>
              <a:t>.</a:t>
            </a:r>
          </a:p>
        </p:txBody>
      </p:sp>
      <p:sp>
        <p:nvSpPr>
          <p:cNvPr id="263264" name="AutoShape 96"/>
          <p:cNvSpPr>
            <a:spLocks noChangeArrowheads="1"/>
          </p:cNvSpPr>
          <p:nvPr/>
        </p:nvSpPr>
        <p:spPr bwMode="auto">
          <a:xfrm>
            <a:off x="228600" y="1143000"/>
            <a:ext cx="152400" cy="152400"/>
          </a:xfrm>
          <a:prstGeom prst="sun">
            <a:avLst>
              <a:gd name="adj" fmla="val 25000"/>
            </a:avLst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pic>
        <p:nvPicPr>
          <p:cNvPr id="263272" name="Picture 104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" y="1752600"/>
            <a:ext cx="82550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oup 110"/>
          <p:cNvGrpSpPr>
            <a:grpSpLocks/>
          </p:cNvGrpSpPr>
          <p:nvPr/>
        </p:nvGrpSpPr>
        <p:grpSpPr bwMode="auto">
          <a:xfrm>
            <a:off x="304800" y="3505200"/>
            <a:ext cx="7162800" cy="320675"/>
            <a:chOff x="672" y="1574"/>
            <a:chExt cx="4512" cy="202"/>
          </a:xfrm>
        </p:grpSpPr>
        <p:sp>
          <p:nvSpPr>
            <p:cNvPr id="263273" name="Text Box 105"/>
            <p:cNvSpPr txBox="1">
              <a:spLocks noChangeArrowheads="1"/>
            </p:cNvSpPr>
            <p:nvPr/>
          </p:nvSpPr>
          <p:spPr bwMode="auto">
            <a:xfrm>
              <a:off x="672" y="1584"/>
              <a:ext cx="451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70000"/>
                </a:lnSpc>
                <a:spcBef>
                  <a:spcPct val="50000"/>
                </a:spcBef>
              </a:pPr>
              <a:r>
                <a:rPr lang="en-US" sz="2000"/>
                <a:t>More generally, if the numerator is not       , but some     :</a:t>
              </a:r>
            </a:p>
          </p:txBody>
        </p:sp>
        <p:pic>
          <p:nvPicPr>
            <p:cNvPr id="263275" name="Picture 107" descr="txp_fig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64" y="1574"/>
              <a:ext cx="19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63277" name="Picture 109" descr="txp_fig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150" y="1608"/>
              <a:ext cx="160" cy="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63283" name="Picture 115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38400" y="4314825"/>
            <a:ext cx="4648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3284" name="Rectangle 116"/>
          <p:cNvSpPr>
            <a:spLocks noChangeArrowheads="1"/>
          </p:cNvSpPr>
          <p:nvPr/>
        </p:nvSpPr>
        <p:spPr bwMode="auto">
          <a:xfrm>
            <a:off x="5943600" y="4191000"/>
            <a:ext cx="1371600" cy="914400"/>
          </a:xfrm>
          <a:prstGeom prst="rect">
            <a:avLst/>
          </a:prstGeom>
          <a:noFill/>
          <a:ln w="19050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/>
              <a:t>Second order step response </a:t>
            </a:r>
            <a:r>
              <a:rPr lang="en-US" sz="2400">
                <a:latin typeface="Times New Roman"/>
              </a:rPr>
              <a:t>–</a:t>
            </a:r>
            <a:r>
              <a:rPr lang="en-US" sz="2400"/>
              <a:t> Time specifications.</a:t>
            </a:r>
          </a:p>
        </p:txBody>
      </p:sp>
      <p:sp>
        <p:nvSpPr>
          <p:cNvPr id="268301" name="Text Box 13"/>
          <p:cNvSpPr txBox="1">
            <a:spLocks noChangeArrowheads="1"/>
          </p:cNvSpPr>
          <p:nvPr/>
        </p:nvSpPr>
        <p:spPr bwMode="auto">
          <a:xfrm>
            <a:off x="914400" y="914400"/>
            <a:ext cx="2667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000"/>
              <a:t>… </a:t>
            </a:r>
            <a:r>
              <a:rPr lang="en-US" sz="2000" b="1"/>
              <a:t>Peak time</a:t>
            </a:r>
            <a:r>
              <a:rPr lang="en-US" sz="2000"/>
              <a:t>.</a:t>
            </a:r>
          </a:p>
        </p:txBody>
      </p:sp>
      <p:sp>
        <p:nvSpPr>
          <p:cNvPr id="268302" name="AutoShape 14"/>
          <p:cNvSpPr>
            <a:spLocks noChangeArrowheads="1"/>
          </p:cNvSpPr>
          <p:nvPr/>
        </p:nvSpPr>
        <p:spPr bwMode="auto">
          <a:xfrm>
            <a:off x="228600" y="990600"/>
            <a:ext cx="152400" cy="152400"/>
          </a:xfrm>
          <a:prstGeom prst="sun">
            <a:avLst>
              <a:gd name="adj" fmla="val 25000"/>
            </a:avLst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pic>
        <p:nvPicPr>
          <p:cNvPr id="268303" name="Picture 15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800" y="941388"/>
            <a:ext cx="27940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8304" name="Picture 16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95400" y="1371600"/>
            <a:ext cx="6502400" cy="195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8305" name="Text Box 17"/>
          <p:cNvSpPr txBox="1">
            <a:spLocks noChangeArrowheads="1"/>
          </p:cNvSpPr>
          <p:nvPr/>
        </p:nvSpPr>
        <p:spPr bwMode="auto">
          <a:xfrm>
            <a:off x="457200" y="3886200"/>
            <a:ext cx="1371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000"/>
              <a:t>Therefore, </a:t>
            </a:r>
          </a:p>
        </p:txBody>
      </p:sp>
      <p:pic>
        <p:nvPicPr>
          <p:cNvPr id="268306" name="Picture 18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0800" y="3860800"/>
            <a:ext cx="4724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8307" name="Text Box 19"/>
          <p:cNvSpPr txBox="1">
            <a:spLocks noChangeArrowheads="1"/>
          </p:cNvSpPr>
          <p:nvPr/>
        </p:nvSpPr>
        <p:spPr bwMode="auto">
          <a:xfrm>
            <a:off x="914400" y="5181600"/>
            <a:ext cx="6934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000"/>
              <a:t>is the time of the occurrence of the first peak               :</a:t>
            </a:r>
          </a:p>
        </p:txBody>
      </p:sp>
      <p:pic>
        <p:nvPicPr>
          <p:cNvPr id="268308" name="Picture 20" descr="txp_fi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800" y="5232400"/>
            <a:ext cx="27940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8309" name="Picture 21" descr="txp_fi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13400" y="5181600"/>
            <a:ext cx="787400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8310" name="Picture 22" descr="txp_fi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5715000"/>
            <a:ext cx="1879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8311" name="Rectangle 23"/>
          <p:cNvSpPr>
            <a:spLocks noChangeArrowheads="1"/>
          </p:cNvSpPr>
          <p:nvPr/>
        </p:nvSpPr>
        <p:spPr bwMode="auto">
          <a:xfrm>
            <a:off x="3124200" y="5562600"/>
            <a:ext cx="2286000" cy="838200"/>
          </a:xfrm>
          <a:prstGeom prst="rect">
            <a:avLst/>
          </a:prstGeom>
          <a:noFill/>
          <a:ln w="19050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/>
              <a:t>Second order step response </a:t>
            </a:r>
            <a:r>
              <a:rPr lang="en-US" sz="2400">
                <a:latin typeface="Times New Roman"/>
              </a:rPr>
              <a:t>–</a:t>
            </a:r>
            <a:r>
              <a:rPr lang="en-US" sz="2400"/>
              <a:t> Time specifications.</a:t>
            </a:r>
          </a:p>
        </p:txBody>
      </p:sp>
      <p:sp>
        <p:nvSpPr>
          <p:cNvPr id="264212" name="Text Box 20"/>
          <p:cNvSpPr txBox="1">
            <a:spLocks noChangeArrowheads="1"/>
          </p:cNvSpPr>
          <p:nvPr/>
        </p:nvSpPr>
        <p:spPr bwMode="auto">
          <a:xfrm>
            <a:off x="1066800" y="914400"/>
            <a:ext cx="2667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000"/>
              <a:t>… </a:t>
            </a:r>
            <a:r>
              <a:rPr lang="en-US" sz="2000" b="1"/>
              <a:t>Percent overshoot</a:t>
            </a:r>
            <a:r>
              <a:rPr lang="en-US" sz="2000"/>
              <a:t>.</a:t>
            </a:r>
          </a:p>
        </p:txBody>
      </p:sp>
      <p:sp>
        <p:nvSpPr>
          <p:cNvPr id="264213" name="AutoShape 21"/>
          <p:cNvSpPr>
            <a:spLocks noChangeArrowheads="1"/>
          </p:cNvSpPr>
          <p:nvPr/>
        </p:nvSpPr>
        <p:spPr bwMode="auto">
          <a:xfrm>
            <a:off x="228600" y="990600"/>
            <a:ext cx="152400" cy="152400"/>
          </a:xfrm>
          <a:prstGeom prst="sun">
            <a:avLst>
              <a:gd name="adj" fmla="val 25000"/>
            </a:avLst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pic>
        <p:nvPicPr>
          <p:cNvPr id="264216" name="Picture 24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2600" y="954088"/>
            <a:ext cx="584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4239" name="Picture 47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7100" y="1524000"/>
            <a:ext cx="69850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4245" name="Text Box 53"/>
          <p:cNvSpPr txBox="1">
            <a:spLocks noChangeArrowheads="1"/>
          </p:cNvSpPr>
          <p:nvPr/>
        </p:nvSpPr>
        <p:spPr bwMode="auto">
          <a:xfrm>
            <a:off x="304800" y="2438400"/>
            <a:ext cx="464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000"/>
              <a:t>Evaluating at        ,</a:t>
            </a:r>
          </a:p>
        </p:txBody>
      </p:sp>
      <p:pic>
        <p:nvPicPr>
          <p:cNvPr id="264246" name="Picture 54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4200" y="2489200"/>
            <a:ext cx="27940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4249" name="Picture 57" descr="txp_fi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63600" y="2933700"/>
            <a:ext cx="3276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4250" name="Picture 58" descr="txp_fi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2600" y="3910013"/>
            <a:ext cx="584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4251" name="Text Box 59"/>
          <p:cNvSpPr txBox="1">
            <a:spLocks noChangeArrowheads="1"/>
          </p:cNvSpPr>
          <p:nvPr/>
        </p:nvSpPr>
        <p:spPr bwMode="auto">
          <a:xfrm>
            <a:off x="1066800" y="3886200"/>
            <a:ext cx="464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000"/>
              <a:t>is defined as:</a:t>
            </a:r>
          </a:p>
        </p:txBody>
      </p:sp>
      <p:pic>
        <p:nvPicPr>
          <p:cNvPr id="264252" name="Picture 60" descr="txp_fi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3000" y="4367213"/>
            <a:ext cx="29210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oup 61"/>
          <p:cNvGrpSpPr>
            <a:grpSpLocks/>
          </p:cNvGrpSpPr>
          <p:nvPr/>
        </p:nvGrpSpPr>
        <p:grpSpPr bwMode="auto">
          <a:xfrm>
            <a:off x="381000" y="5053013"/>
            <a:ext cx="5715000" cy="304800"/>
            <a:chOff x="336" y="1392"/>
            <a:chExt cx="3600" cy="192"/>
          </a:xfrm>
        </p:grpSpPr>
        <p:sp>
          <p:nvSpPr>
            <p:cNvPr id="264254" name="Text Box 62"/>
            <p:cNvSpPr txBox="1">
              <a:spLocks noChangeArrowheads="1"/>
            </p:cNvSpPr>
            <p:nvPr/>
          </p:nvSpPr>
          <p:spPr bwMode="auto">
            <a:xfrm>
              <a:off x="336" y="1392"/>
              <a:ext cx="360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70000"/>
                </a:lnSpc>
                <a:spcBef>
                  <a:spcPct val="50000"/>
                </a:spcBef>
              </a:pPr>
              <a:r>
                <a:rPr lang="en-US" sz="2000"/>
                <a:t>Substituting our expressions for                  and        :</a:t>
              </a:r>
            </a:p>
          </p:txBody>
        </p:sp>
        <p:pic>
          <p:nvPicPr>
            <p:cNvPr id="264255" name="Picture 63" descr="txp_fig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1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79" y="1397"/>
              <a:ext cx="608" cy="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64256" name="Picture 64" descr="txp_fig"/>
            <p:cNvPicPr>
              <a:picLocks noChangeAspect="1" noChangeArrowheads="1"/>
            </p:cNvPicPr>
            <p:nvPr>
              <p:custDataLst>
                <p:tags r:id="rId9"/>
              </p:custDataLst>
            </p:nvPr>
          </p:nvPicPr>
          <p:blipFill>
            <a:blip r:embed="rId1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50" y="1445"/>
              <a:ext cx="208" cy="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64257" name="Picture 65" descr="txp_fi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9600" y="5586413"/>
            <a:ext cx="2336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4258" name="Rectangle 66"/>
          <p:cNvSpPr>
            <a:spLocks noChangeArrowheads="1"/>
          </p:cNvSpPr>
          <p:nvPr/>
        </p:nvSpPr>
        <p:spPr bwMode="auto">
          <a:xfrm>
            <a:off x="2971800" y="5510213"/>
            <a:ext cx="2743200" cy="685800"/>
          </a:xfrm>
          <a:prstGeom prst="rect">
            <a:avLst/>
          </a:prstGeom>
          <a:noFill/>
          <a:ln w="19050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/>
              <a:t>Second order step response </a:t>
            </a:r>
            <a:r>
              <a:rPr lang="en-US" sz="2400">
                <a:latin typeface="Times New Roman"/>
              </a:rPr>
              <a:t>–</a:t>
            </a:r>
            <a:r>
              <a:rPr lang="en-US" sz="2400"/>
              <a:t> Time specifications.</a:t>
            </a:r>
          </a:p>
        </p:txBody>
      </p:sp>
      <p:sp>
        <p:nvSpPr>
          <p:cNvPr id="265222" name="Text Box 6"/>
          <p:cNvSpPr txBox="1">
            <a:spLocks noChangeArrowheads="1"/>
          </p:cNvSpPr>
          <p:nvPr/>
        </p:nvSpPr>
        <p:spPr bwMode="auto">
          <a:xfrm>
            <a:off x="914400" y="1066800"/>
            <a:ext cx="2667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000"/>
              <a:t>… </a:t>
            </a:r>
            <a:r>
              <a:rPr lang="en-US" sz="2000" b="1"/>
              <a:t>Settling time</a:t>
            </a:r>
            <a:r>
              <a:rPr lang="en-US" sz="2000"/>
              <a:t>.</a:t>
            </a:r>
          </a:p>
        </p:txBody>
      </p:sp>
      <p:sp>
        <p:nvSpPr>
          <p:cNvPr id="265223" name="AutoShape 7"/>
          <p:cNvSpPr>
            <a:spLocks noChangeArrowheads="1"/>
          </p:cNvSpPr>
          <p:nvPr/>
        </p:nvSpPr>
        <p:spPr bwMode="auto">
          <a:xfrm>
            <a:off x="228600" y="1143000"/>
            <a:ext cx="152400" cy="152400"/>
          </a:xfrm>
          <a:prstGeom prst="sun">
            <a:avLst>
              <a:gd name="adj" fmla="val 25000"/>
            </a:avLst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pic>
        <p:nvPicPr>
          <p:cNvPr id="265226" name="Picture 10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" y="1106488"/>
            <a:ext cx="254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oup 48"/>
          <p:cNvGrpSpPr>
            <a:grpSpLocks/>
          </p:cNvGrpSpPr>
          <p:nvPr/>
        </p:nvGrpSpPr>
        <p:grpSpPr bwMode="auto">
          <a:xfrm>
            <a:off x="152400" y="1524000"/>
            <a:ext cx="8915400" cy="381000"/>
            <a:chOff x="96" y="2592"/>
            <a:chExt cx="5616" cy="240"/>
          </a:xfrm>
        </p:grpSpPr>
        <p:sp>
          <p:nvSpPr>
            <p:cNvPr id="265249" name="Text Box 33"/>
            <p:cNvSpPr txBox="1">
              <a:spLocks noChangeArrowheads="1"/>
            </p:cNvSpPr>
            <p:nvPr/>
          </p:nvSpPr>
          <p:spPr bwMode="auto">
            <a:xfrm>
              <a:off x="96" y="2592"/>
              <a:ext cx="5616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95000"/>
                </a:lnSpc>
                <a:spcBef>
                  <a:spcPct val="50000"/>
                </a:spcBef>
              </a:pPr>
              <a:r>
                <a:rPr lang="en-US" sz="2000"/>
                <a:t>Defining     with                  , the previous expression for               can be re-written as:        </a:t>
              </a:r>
            </a:p>
          </p:txBody>
        </p:sp>
        <p:pic>
          <p:nvPicPr>
            <p:cNvPr id="265258" name="Picture 42" descr="txp_fig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93" y="2650"/>
              <a:ext cx="80" cy="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65261" name="Picture 45" descr="txp_fig"/>
            <p:cNvPicPr>
              <a:picLocks noChangeAspect="1" noChangeArrowheads="1"/>
            </p:cNvPicPr>
            <p:nvPr>
              <p:custDataLst>
                <p:tags r:id="rId9"/>
              </p:custDataLst>
            </p:nvPr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48" y="2645"/>
              <a:ext cx="640" cy="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65263" name="Picture 47" descr="txp_fig"/>
            <p:cNvPicPr>
              <a:picLocks noChangeAspect="1" noChangeArrowheads="1"/>
            </p:cNvPicPr>
            <p:nvPr>
              <p:custDataLst>
                <p:tags r:id="rId10"/>
              </p:custDataLst>
            </p:nvPr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70" y="2636"/>
              <a:ext cx="512" cy="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65268" name="Picture 52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5300" y="2184400"/>
            <a:ext cx="52832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5269" name="Text Box 53"/>
          <p:cNvSpPr txBox="1">
            <a:spLocks noChangeArrowheads="1"/>
          </p:cNvSpPr>
          <p:nvPr/>
        </p:nvSpPr>
        <p:spPr bwMode="auto">
          <a:xfrm>
            <a:off x="457200" y="3200400"/>
            <a:ext cx="6629400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5000"/>
              </a:lnSpc>
              <a:spcBef>
                <a:spcPct val="50000"/>
              </a:spcBef>
            </a:pPr>
            <a:r>
              <a:rPr lang="en-US" sz="2000"/>
              <a:t>As an approximation, we find the time it takes for the exponential envelope to reach 2% of        .</a:t>
            </a:r>
          </a:p>
        </p:txBody>
      </p:sp>
      <p:pic>
        <p:nvPicPr>
          <p:cNvPr id="265270" name="Picture 54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9275" y="3621088"/>
            <a:ext cx="3302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5271" name="Picture 55" descr="txp_fi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95600" y="4191000"/>
            <a:ext cx="2667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5273" name="Picture 57" descr="txp_fi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0" y="5943600"/>
            <a:ext cx="1803400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5274" name="Rectangle 58"/>
          <p:cNvSpPr>
            <a:spLocks noChangeArrowheads="1"/>
          </p:cNvSpPr>
          <p:nvPr/>
        </p:nvSpPr>
        <p:spPr bwMode="auto">
          <a:xfrm>
            <a:off x="2209800" y="5867400"/>
            <a:ext cx="3048000" cy="533400"/>
          </a:xfrm>
          <a:prstGeom prst="rect">
            <a:avLst/>
          </a:prstGeom>
          <a:noFill/>
          <a:ln w="19050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265278" name="Picture 62" descr="txp_fi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9200" y="5080000"/>
            <a:ext cx="3581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5279" name="Text Box 63"/>
          <p:cNvSpPr txBox="1">
            <a:spLocks noChangeArrowheads="1"/>
          </p:cNvSpPr>
          <p:nvPr/>
        </p:nvSpPr>
        <p:spPr bwMode="auto">
          <a:xfrm>
            <a:off x="3505200" y="5943600"/>
            <a:ext cx="2895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5000"/>
              </a:lnSpc>
              <a:spcBef>
                <a:spcPct val="50000"/>
              </a:spcBef>
            </a:pPr>
            <a:r>
              <a:rPr lang="en-US" sz="2000"/>
              <a:t>when </a:t>
            </a:r>
          </a:p>
        </p:txBody>
      </p:sp>
      <p:pic>
        <p:nvPicPr>
          <p:cNvPr id="265282" name="Picture 66" descr="txp_fi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79900" y="6003925"/>
            <a:ext cx="787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/>
              <a:t>Typical specifications for second order systems.</a:t>
            </a:r>
          </a:p>
        </p:txBody>
      </p:sp>
      <p:sp>
        <p:nvSpPr>
          <p:cNvPr id="269331" name="Text Box 19"/>
          <p:cNvSpPr txBox="1">
            <a:spLocks noChangeArrowheads="1"/>
          </p:cNvSpPr>
          <p:nvPr/>
        </p:nvSpPr>
        <p:spPr bwMode="auto">
          <a:xfrm>
            <a:off x="381000" y="1066800"/>
            <a:ext cx="5638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000"/>
              <a:t>How many independent parameters can we specify? </a:t>
            </a:r>
          </a:p>
        </p:txBody>
      </p:sp>
      <p:pic>
        <p:nvPicPr>
          <p:cNvPr id="269333" name="Picture 21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62200" y="1676400"/>
            <a:ext cx="2743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9334" name="AutoShape 22"/>
          <p:cNvSpPr>
            <a:spLocks noChangeArrowheads="1"/>
          </p:cNvSpPr>
          <p:nvPr/>
        </p:nvSpPr>
        <p:spPr bwMode="auto">
          <a:xfrm>
            <a:off x="5867400" y="1905000"/>
            <a:ext cx="533400" cy="228600"/>
          </a:xfrm>
          <a:prstGeom prst="rightArrow">
            <a:avLst>
              <a:gd name="adj1" fmla="val 50000"/>
              <a:gd name="adj2" fmla="val 58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9335" name="Text Box 23"/>
          <p:cNvSpPr txBox="1">
            <a:spLocks noChangeArrowheads="1"/>
          </p:cNvSpPr>
          <p:nvPr/>
        </p:nvSpPr>
        <p:spPr bwMode="auto">
          <a:xfrm>
            <a:off x="6629400" y="1876425"/>
            <a:ext cx="45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000" b="1"/>
              <a:t>3</a:t>
            </a:r>
          </a:p>
        </p:txBody>
      </p:sp>
      <p:pic>
        <p:nvPicPr>
          <p:cNvPr id="269337" name="Picture 25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55800" y="3048000"/>
            <a:ext cx="1016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9338" name="Picture 26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0" y="3911600"/>
            <a:ext cx="1879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9339" name="Picture 27" descr="txp_fi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95400" y="4699000"/>
            <a:ext cx="2336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9344" name="Picture 32" descr="txp_fi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6800" y="5410200"/>
            <a:ext cx="279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9345" name="Line 33"/>
          <p:cNvSpPr>
            <a:spLocks noChangeShapeType="1"/>
          </p:cNvSpPr>
          <p:nvPr/>
        </p:nvSpPr>
        <p:spPr bwMode="auto">
          <a:xfrm>
            <a:off x="4241800" y="3352800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69349" name="Line 37"/>
          <p:cNvSpPr>
            <a:spLocks noChangeShapeType="1"/>
          </p:cNvSpPr>
          <p:nvPr/>
        </p:nvSpPr>
        <p:spPr bwMode="auto">
          <a:xfrm>
            <a:off x="4241800" y="4152900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269351" name="Picture 39" descr="txp_fi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65800" y="3238500"/>
            <a:ext cx="2082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9352" name="Picture 40" descr="txp_fi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0300" y="4000500"/>
            <a:ext cx="1193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9353" name="Line 41"/>
          <p:cNvSpPr>
            <a:spLocks noChangeShapeType="1"/>
          </p:cNvSpPr>
          <p:nvPr/>
        </p:nvSpPr>
        <p:spPr bwMode="auto">
          <a:xfrm>
            <a:off x="4241800" y="4914900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69354" name="Line 42"/>
          <p:cNvSpPr>
            <a:spLocks noChangeShapeType="1"/>
          </p:cNvSpPr>
          <p:nvPr/>
        </p:nvSpPr>
        <p:spPr bwMode="auto">
          <a:xfrm>
            <a:off x="4241800" y="5715000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269357" name="Picture 45" descr="txp_fig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4700" y="4781550"/>
            <a:ext cx="190500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9358" name="Picture 46" descr="txp_fig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0300" y="5575300"/>
            <a:ext cx="1193800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/>
              <a:t>Second order impulse response </a:t>
            </a:r>
            <a:r>
              <a:rPr lang="en-US" sz="2400">
                <a:latin typeface="Times New Roman"/>
              </a:rPr>
              <a:t>–</a:t>
            </a:r>
            <a:r>
              <a:rPr lang="en-US" sz="2400"/>
              <a:t> </a:t>
            </a:r>
            <a:r>
              <a:rPr lang="en-US" sz="2400">
                <a:solidFill>
                  <a:schemeClr val="tx1"/>
                </a:solidFill>
              </a:rPr>
              <a:t>Underdamped and Undamped</a:t>
            </a:r>
          </a:p>
        </p:txBody>
      </p:sp>
      <p:sp>
        <p:nvSpPr>
          <p:cNvPr id="229402" name="Text Box 26"/>
          <p:cNvSpPr txBox="1">
            <a:spLocks noChangeArrowheads="1"/>
          </p:cNvSpPr>
          <p:nvPr/>
        </p:nvSpPr>
        <p:spPr bwMode="auto">
          <a:xfrm>
            <a:off x="457200" y="990600"/>
            <a:ext cx="701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Increasing       /   Fixed </a:t>
            </a:r>
          </a:p>
        </p:txBody>
      </p:sp>
      <p:pic>
        <p:nvPicPr>
          <p:cNvPr id="229404" name="Picture 28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5000" y="1174750"/>
            <a:ext cx="219075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9406" name="Picture 30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5200" y="1173163"/>
            <a:ext cx="219075" cy="15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9411" name="Picture 3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689100" y="1695450"/>
            <a:ext cx="57658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9413" name="Picture 37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38800" y="990600"/>
            <a:ext cx="25400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9417" name="Picture 41" descr="txp_fi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000" y="5638800"/>
            <a:ext cx="3454400" cy="584200"/>
          </a:xfrm>
          <a:prstGeom prst="rect">
            <a:avLst/>
          </a:prstGeom>
          <a:noFill/>
          <a:ln w="22225">
            <a:solidFill>
              <a:srgbClr val="FFCC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448" name="Picture 2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89100" y="1695450"/>
            <a:ext cx="57658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1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/>
              <a:t>Second order impulse response </a:t>
            </a:r>
            <a:r>
              <a:rPr lang="en-US" sz="2400">
                <a:latin typeface="Times New Roman"/>
              </a:rPr>
              <a:t>–</a:t>
            </a:r>
            <a:r>
              <a:rPr lang="en-US" sz="2400"/>
              <a:t> </a:t>
            </a:r>
            <a:r>
              <a:rPr lang="en-US" sz="2400">
                <a:solidFill>
                  <a:schemeClr val="tx1"/>
                </a:solidFill>
              </a:rPr>
              <a:t>Underdamped and Undamped</a:t>
            </a:r>
          </a:p>
        </p:txBody>
      </p:sp>
      <p:sp>
        <p:nvSpPr>
          <p:cNvPr id="231429" name="Line 5"/>
          <p:cNvSpPr>
            <a:spLocks noChangeAspect="1" noChangeShapeType="1"/>
          </p:cNvSpPr>
          <p:nvPr/>
        </p:nvSpPr>
        <p:spPr bwMode="auto">
          <a:xfrm>
            <a:off x="8156575" y="4954588"/>
            <a:ext cx="0" cy="1430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1430" name="Line 6"/>
          <p:cNvSpPr>
            <a:spLocks noChangeAspect="1" noChangeShapeType="1"/>
          </p:cNvSpPr>
          <p:nvPr/>
        </p:nvSpPr>
        <p:spPr bwMode="auto">
          <a:xfrm>
            <a:off x="6934200" y="5715000"/>
            <a:ext cx="16002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2" name="Group 7"/>
          <p:cNvGrpSpPr>
            <a:grpSpLocks noChangeAspect="1"/>
          </p:cNvGrpSpPr>
          <p:nvPr/>
        </p:nvGrpSpPr>
        <p:grpSpPr bwMode="auto">
          <a:xfrm>
            <a:off x="7772400" y="5791200"/>
            <a:ext cx="92075" cy="92075"/>
            <a:chOff x="1584" y="2784"/>
            <a:chExt cx="96" cy="96"/>
          </a:xfrm>
        </p:grpSpPr>
        <p:sp>
          <p:nvSpPr>
            <p:cNvPr id="231432" name="Line 8"/>
            <p:cNvSpPr>
              <a:spLocks noChangeAspect="1" noChangeShapeType="1"/>
            </p:cNvSpPr>
            <p:nvPr/>
          </p:nvSpPr>
          <p:spPr bwMode="auto">
            <a:xfrm>
              <a:off x="1584" y="2784"/>
              <a:ext cx="96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31433" name="Line 9"/>
            <p:cNvSpPr>
              <a:spLocks noChangeAspect="1" noChangeShapeType="1"/>
            </p:cNvSpPr>
            <p:nvPr/>
          </p:nvSpPr>
          <p:spPr bwMode="auto">
            <a:xfrm flipH="1">
              <a:off x="1584" y="2784"/>
              <a:ext cx="96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10"/>
          <p:cNvGrpSpPr>
            <a:grpSpLocks noChangeAspect="1"/>
          </p:cNvGrpSpPr>
          <p:nvPr/>
        </p:nvGrpSpPr>
        <p:grpSpPr bwMode="auto">
          <a:xfrm>
            <a:off x="7756525" y="5546725"/>
            <a:ext cx="92075" cy="92075"/>
            <a:chOff x="1584" y="2784"/>
            <a:chExt cx="96" cy="96"/>
          </a:xfrm>
        </p:grpSpPr>
        <p:sp>
          <p:nvSpPr>
            <p:cNvPr id="231435" name="Line 11"/>
            <p:cNvSpPr>
              <a:spLocks noChangeAspect="1" noChangeShapeType="1"/>
            </p:cNvSpPr>
            <p:nvPr/>
          </p:nvSpPr>
          <p:spPr bwMode="auto">
            <a:xfrm>
              <a:off x="1584" y="2784"/>
              <a:ext cx="96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31436" name="Line 12"/>
            <p:cNvSpPr>
              <a:spLocks noChangeAspect="1" noChangeShapeType="1"/>
            </p:cNvSpPr>
            <p:nvPr/>
          </p:nvSpPr>
          <p:spPr bwMode="auto">
            <a:xfrm flipH="1">
              <a:off x="1584" y="2784"/>
              <a:ext cx="96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1439" name="Line 15"/>
          <p:cNvSpPr>
            <a:spLocks noChangeShapeType="1"/>
          </p:cNvSpPr>
          <p:nvPr/>
        </p:nvSpPr>
        <p:spPr bwMode="auto">
          <a:xfrm>
            <a:off x="3192463" y="35052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1441" name="Line 17"/>
          <p:cNvSpPr>
            <a:spLocks noChangeShapeType="1"/>
          </p:cNvSpPr>
          <p:nvPr/>
        </p:nvSpPr>
        <p:spPr bwMode="auto">
          <a:xfrm>
            <a:off x="3200400" y="3581400"/>
            <a:ext cx="396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1442" name="Text Box 18"/>
          <p:cNvSpPr txBox="1">
            <a:spLocks noChangeArrowheads="1"/>
          </p:cNvSpPr>
          <p:nvPr/>
        </p:nvSpPr>
        <p:spPr bwMode="auto">
          <a:xfrm>
            <a:off x="457200" y="990600"/>
            <a:ext cx="701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Increasing       /   Fixed </a:t>
            </a:r>
          </a:p>
        </p:txBody>
      </p:sp>
      <p:pic>
        <p:nvPicPr>
          <p:cNvPr id="231443" name="Picture 19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5000" y="1174750"/>
            <a:ext cx="219075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1444" name="Picture 20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5200" y="1173163"/>
            <a:ext cx="219075" cy="15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1446" name="Picture 22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76800" y="3352800"/>
            <a:ext cx="622300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1449" name="Picture 25" descr="txp_fi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38800" y="990600"/>
            <a:ext cx="25400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1452" name="Picture 28" descr="txp_fi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000" y="5638800"/>
            <a:ext cx="3454400" cy="584200"/>
          </a:xfrm>
          <a:prstGeom prst="rect">
            <a:avLst/>
          </a:prstGeom>
          <a:noFill/>
          <a:ln w="22225">
            <a:solidFill>
              <a:srgbClr val="FFCC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478" name="Picture 3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89100" y="1695450"/>
            <a:ext cx="57658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2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/>
              <a:t>Second order impulse response </a:t>
            </a:r>
            <a:r>
              <a:rPr lang="en-US" sz="2400">
                <a:latin typeface="Times New Roman"/>
              </a:rPr>
              <a:t>–</a:t>
            </a:r>
            <a:r>
              <a:rPr lang="en-US" sz="2400"/>
              <a:t> </a:t>
            </a:r>
            <a:r>
              <a:rPr lang="en-US" sz="2400">
                <a:solidFill>
                  <a:schemeClr val="tx1"/>
                </a:solidFill>
              </a:rPr>
              <a:t>Underdamped and Undamped</a:t>
            </a:r>
          </a:p>
        </p:txBody>
      </p:sp>
      <p:sp>
        <p:nvSpPr>
          <p:cNvPr id="232453" name="Line 5"/>
          <p:cNvSpPr>
            <a:spLocks noChangeAspect="1" noChangeShapeType="1"/>
          </p:cNvSpPr>
          <p:nvPr/>
        </p:nvSpPr>
        <p:spPr bwMode="auto">
          <a:xfrm>
            <a:off x="8156575" y="4954588"/>
            <a:ext cx="0" cy="1430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2454" name="Line 6"/>
          <p:cNvSpPr>
            <a:spLocks noChangeAspect="1" noChangeShapeType="1"/>
          </p:cNvSpPr>
          <p:nvPr/>
        </p:nvSpPr>
        <p:spPr bwMode="auto">
          <a:xfrm>
            <a:off x="6934200" y="5715000"/>
            <a:ext cx="16002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2" name="Group 15"/>
          <p:cNvGrpSpPr>
            <a:grpSpLocks noChangeAspect="1"/>
          </p:cNvGrpSpPr>
          <p:nvPr/>
        </p:nvGrpSpPr>
        <p:grpSpPr bwMode="auto">
          <a:xfrm>
            <a:off x="7772400" y="6019800"/>
            <a:ext cx="92075" cy="92075"/>
            <a:chOff x="1584" y="2784"/>
            <a:chExt cx="96" cy="96"/>
          </a:xfrm>
        </p:grpSpPr>
        <p:sp>
          <p:nvSpPr>
            <p:cNvPr id="232464" name="Line 16"/>
            <p:cNvSpPr>
              <a:spLocks noChangeAspect="1" noChangeShapeType="1"/>
            </p:cNvSpPr>
            <p:nvPr/>
          </p:nvSpPr>
          <p:spPr bwMode="auto">
            <a:xfrm>
              <a:off x="1584" y="2784"/>
              <a:ext cx="96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32465" name="Line 17"/>
            <p:cNvSpPr>
              <a:spLocks noChangeAspect="1" noChangeShapeType="1"/>
            </p:cNvSpPr>
            <p:nvPr/>
          </p:nvSpPr>
          <p:spPr bwMode="auto">
            <a:xfrm flipH="1">
              <a:off x="1584" y="2784"/>
              <a:ext cx="96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18"/>
          <p:cNvGrpSpPr>
            <a:grpSpLocks noChangeAspect="1"/>
          </p:cNvGrpSpPr>
          <p:nvPr/>
        </p:nvGrpSpPr>
        <p:grpSpPr bwMode="auto">
          <a:xfrm>
            <a:off x="7756525" y="5318125"/>
            <a:ext cx="92075" cy="92075"/>
            <a:chOff x="1584" y="2784"/>
            <a:chExt cx="96" cy="96"/>
          </a:xfrm>
        </p:grpSpPr>
        <p:sp>
          <p:nvSpPr>
            <p:cNvPr id="232467" name="Line 19"/>
            <p:cNvSpPr>
              <a:spLocks noChangeAspect="1" noChangeShapeType="1"/>
            </p:cNvSpPr>
            <p:nvPr/>
          </p:nvSpPr>
          <p:spPr bwMode="auto">
            <a:xfrm>
              <a:off x="1584" y="2784"/>
              <a:ext cx="96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32468" name="Line 20"/>
            <p:cNvSpPr>
              <a:spLocks noChangeAspect="1" noChangeShapeType="1"/>
            </p:cNvSpPr>
            <p:nvPr/>
          </p:nvSpPr>
          <p:spPr bwMode="auto">
            <a:xfrm flipH="1">
              <a:off x="1584" y="2784"/>
              <a:ext cx="96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2469" name="Line 21"/>
          <p:cNvSpPr>
            <a:spLocks noChangeShapeType="1"/>
          </p:cNvSpPr>
          <p:nvPr/>
        </p:nvSpPr>
        <p:spPr bwMode="auto">
          <a:xfrm>
            <a:off x="4648200" y="2819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2470" name="Line 22"/>
          <p:cNvSpPr>
            <a:spLocks noChangeShapeType="1"/>
          </p:cNvSpPr>
          <p:nvPr/>
        </p:nvSpPr>
        <p:spPr bwMode="auto">
          <a:xfrm>
            <a:off x="2887663" y="2819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2471" name="Line 23"/>
          <p:cNvSpPr>
            <a:spLocks noChangeShapeType="1"/>
          </p:cNvSpPr>
          <p:nvPr/>
        </p:nvSpPr>
        <p:spPr bwMode="auto">
          <a:xfrm>
            <a:off x="2895600" y="2895600"/>
            <a:ext cx="1752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2472" name="Text Box 24"/>
          <p:cNvSpPr txBox="1">
            <a:spLocks noChangeArrowheads="1"/>
          </p:cNvSpPr>
          <p:nvPr/>
        </p:nvSpPr>
        <p:spPr bwMode="auto">
          <a:xfrm>
            <a:off x="457200" y="990600"/>
            <a:ext cx="701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Increasing       /   Fixed </a:t>
            </a:r>
          </a:p>
        </p:txBody>
      </p:sp>
      <p:pic>
        <p:nvPicPr>
          <p:cNvPr id="232473" name="Picture 25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5000" y="1174750"/>
            <a:ext cx="219075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2474" name="Picture 26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5200" y="1173163"/>
            <a:ext cx="219075" cy="15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2476" name="Picture 28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36950" y="2668588"/>
            <a:ext cx="547688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2479" name="Picture 31" descr="txp_fi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38800" y="990600"/>
            <a:ext cx="25400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2482" name="Picture 34" descr="txp_fi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000" y="5638800"/>
            <a:ext cx="3454400" cy="584200"/>
          </a:xfrm>
          <a:prstGeom prst="rect">
            <a:avLst/>
          </a:prstGeom>
          <a:noFill/>
          <a:ln w="22225">
            <a:solidFill>
              <a:srgbClr val="FFCC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503" name="Picture 3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89100" y="1695450"/>
            <a:ext cx="57658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3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/>
              <a:t>Second order impulse response </a:t>
            </a:r>
            <a:r>
              <a:rPr lang="en-US" sz="2400">
                <a:latin typeface="Times New Roman"/>
              </a:rPr>
              <a:t>–</a:t>
            </a:r>
            <a:r>
              <a:rPr lang="en-US" sz="2400"/>
              <a:t> </a:t>
            </a:r>
            <a:r>
              <a:rPr lang="en-US" sz="2400">
                <a:solidFill>
                  <a:schemeClr val="tx1"/>
                </a:solidFill>
              </a:rPr>
              <a:t>Underdamped and Undamped</a:t>
            </a:r>
          </a:p>
        </p:txBody>
      </p:sp>
      <p:sp>
        <p:nvSpPr>
          <p:cNvPr id="233477" name="Line 5"/>
          <p:cNvSpPr>
            <a:spLocks noChangeAspect="1" noChangeShapeType="1"/>
          </p:cNvSpPr>
          <p:nvPr/>
        </p:nvSpPr>
        <p:spPr bwMode="auto">
          <a:xfrm>
            <a:off x="8156575" y="4954588"/>
            <a:ext cx="0" cy="1430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3478" name="Line 6"/>
          <p:cNvSpPr>
            <a:spLocks noChangeAspect="1" noChangeShapeType="1"/>
          </p:cNvSpPr>
          <p:nvPr/>
        </p:nvSpPr>
        <p:spPr bwMode="auto">
          <a:xfrm>
            <a:off x="6934200" y="5715000"/>
            <a:ext cx="16002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2" name="Group 15"/>
          <p:cNvGrpSpPr>
            <a:grpSpLocks noChangeAspect="1"/>
          </p:cNvGrpSpPr>
          <p:nvPr/>
        </p:nvGrpSpPr>
        <p:grpSpPr bwMode="auto">
          <a:xfrm>
            <a:off x="7772400" y="6308725"/>
            <a:ext cx="92075" cy="92075"/>
            <a:chOff x="1584" y="2784"/>
            <a:chExt cx="96" cy="96"/>
          </a:xfrm>
        </p:grpSpPr>
        <p:sp>
          <p:nvSpPr>
            <p:cNvPr id="233488" name="Line 16"/>
            <p:cNvSpPr>
              <a:spLocks noChangeAspect="1" noChangeShapeType="1"/>
            </p:cNvSpPr>
            <p:nvPr/>
          </p:nvSpPr>
          <p:spPr bwMode="auto">
            <a:xfrm>
              <a:off x="1584" y="2784"/>
              <a:ext cx="96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33489" name="Line 17"/>
            <p:cNvSpPr>
              <a:spLocks noChangeAspect="1" noChangeShapeType="1"/>
            </p:cNvSpPr>
            <p:nvPr/>
          </p:nvSpPr>
          <p:spPr bwMode="auto">
            <a:xfrm flipH="1">
              <a:off x="1584" y="2784"/>
              <a:ext cx="96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18"/>
          <p:cNvGrpSpPr>
            <a:grpSpLocks noChangeAspect="1"/>
          </p:cNvGrpSpPr>
          <p:nvPr/>
        </p:nvGrpSpPr>
        <p:grpSpPr bwMode="auto">
          <a:xfrm>
            <a:off x="7756525" y="5029200"/>
            <a:ext cx="92075" cy="92075"/>
            <a:chOff x="1584" y="2784"/>
            <a:chExt cx="96" cy="96"/>
          </a:xfrm>
        </p:grpSpPr>
        <p:sp>
          <p:nvSpPr>
            <p:cNvPr id="233491" name="Line 19"/>
            <p:cNvSpPr>
              <a:spLocks noChangeAspect="1" noChangeShapeType="1"/>
            </p:cNvSpPr>
            <p:nvPr/>
          </p:nvSpPr>
          <p:spPr bwMode="auto">
            <a:xfrm>
              <a:off x="1584" y="2784"/>
              <a:ext cx="96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33492" name="Line 20"/>
            <p:cNvSpPr>
              <a:spLocks noChangeAspect="1" noChangeShapeType="1"/>
            </p:cNvSpPr>
            <p:nvPr/>
          </p:nvSpPr>
          <p:spPr bwMode="auto">
            <a:xfrm flipH="1">
              <a:off x="1584" y="2784"/>
              <a:ext cx="96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3494" name="Line 22"/>
          <p:cNvSpPr>
            <a:spLocks noChangeShapeType="1"/>
          </p:cNvSpPr>
          <p:nvPr/>
        </p:nvSpPr>
        <p:spPr bwMode="auto">
          <a:xfrm>
            <a:off x="3733800" y="2514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3495" name="Line 23"/>
          <p:cNvSpPr>
            <a:spLocks noChangeShapeType="1"/>
          </p:cNvSpPr>
          <p:nvPr/>
        </p:nvSpPr>
        <p:spPr bwMode="auto">
          <a:xfrm>
            <a:off x="2735263" y="2514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3496" name="Line 24"/>
          <p:cNvSpPr>
            <a:spLocks noChangeShapeType="1"/>
          </p:cNvSpPr>
          <p:nvPr/>
        </p:nvSpPr>
        <p:spPr bwMode="auto">
          <a:xfrm>
            <a:off x="2743200" y="2590800"/>
            <a:ext cx="990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3497" name="Text Box 25"/>
          <p:cNvSpPr txBox="1">
            <a:spLocks noChangeArrowheads="1"/>
          </p:cNvSpPr>
          <p:nvPr/>
        </p:nvSpPr>
        <p:spPr bwMode="auto">
          <a:xfrm>
            <a:off x="457200" y="990600"/>
            <a:ext cx="701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Increasing       /   Fixed </a:t>
            </a:r>
          </a:p>
        </p:txBody>
      </p:sp>
      <p:pic>
        <p:nvPicPr>
          <p:cNvPr id="233498" name="Picture 26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5000" y="1174750"/>
            <a:ext cx="219075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3499" name="Picture 27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5200" y="1173163"/>
            <a:ext cx="219075" cy="15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3501" name="Picture 29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65438" y="2363788"/>
            <a:ext cx="671512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3504" name="Picture 32" descr="txp_fi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38800" y="990600"/>
            <a:ext cx="25400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3507" name="Picture 35" descr="txp_fi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000" y="5638800"/>
            <a:ext cx="3454400" cy="584200"/>
          </a:xfrm>
          <a:prstGeom prst="rect">
            <a:avLst/>
          </a:prstGeom>
          <a:noFill/>
          <a:ln w="22225">
            <a:solidFill>
              <a:srgbClr val="FFCC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/>
              <a:t>Second order impulse response </a:t>
            </a:r>
            <a:r>
              <a:rPr lang="en-US" sz="2400">
                <a:latin typeface="Times New Roman"/>
              </a:rPr>
              <a:t>–</a:t>
            </a:r>
            <a:r>
              <a:rPr lang="en-US" sz="2400"/>
              <a:t> </a:t>
            </a:r>
            <a:r>
              <a:rPr lang="en-US" sz="2400">
                <a:solidFill>
                  <a:schemeClr val="tx1"/>
                </a:solidFill>
              </a:rPr>
              <a:t>Underdamped and Undamped</a:t>
            </a:r>
          </a:p>
        </p:txBody>
      </p:sp>
      <p:sp>
        <p:nvSpPr>
          <p:cNvPr id="234500" name="Line 4"/>
          <p:cNvSpPr>
            <a:spLocks noChangeAspect="1" noChangeShapeType="1"/>
          </p:cNvSpPr>
          <p:nvPr/>
        </p:nvSpPr>
        <p:spPr bwMode="auto">
          <a:xfrm>
            <a:off x="8156575" y="4954588"/>
            <a:ext cx="0" cy="1430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4501" name="Line 5"/>
          <p:cNvSpPr>
            <a:spLocks noChangeAspect="1" noChangeShapeType="1"/>
          </p:cNvSpPr>
          <p:nvPr/>
        </p:nvSpPr>
        <p:spPr bwMode="auto">
          <a:xfrm>
            <a:off x="6934200" y="5715000"/>
            <a:ext cx="16002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4511" name="Text Box 15"/>
          <p:cNvSpPr txBox="1">
            <a:spLocks noChangeArrowheads="1"/>
          </p:cNvSpPr>
          <p:nvPr/>
        </p:nvSpPr>
        <p:spPr bwMode="auto">
          <a:xfrm>
            <a:off x="457200" y="990600"/>
            <a:ext cx="701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Increasing       /   Fixed </a:t>
            </a:r>
          </a:p>
        </p:txBody>
      </p:sp>
      <p:pic>
        <p:nvPicPr>
          <p:cNvPr id="234512" name="Picture 16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5200" y="1158875"/>
            <a:ext cx="219075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4513" name="Picture 17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81200" y="1182688"/>
            <a:ext cx="219075" cy="15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4516" name="Picture 2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689100" y="1695450"/>
            <a:ext cx="57658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4517" name="Picture 21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38800" y="990600"/>
            <a:ext cx="25400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4520" name="Picture 24" descr="txp_fi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000" y="5638800"/>
            <a:ext cx="3454400" cy="584200"/>
          </a:xfrm>
          <a:prstGeom prst="rect">
            <a:avLst/>
          </a:prstGeom>
          <a:noFill/>
          <a:ln w="22225">
            <a:solidFill>
              <a:srgbClr val="FFCC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/>
              <a:t>Second order impulse response </a:t>
            </a:r>
            <a:r>
              <a:rPr lang="en-US" sz="2400">
                <a:latin typeface="Times New Roman"/>
              </a:rPr>
              <a:t>–</a:t>
            </a:r>
            <a:r>
              <a:rPr lang="en-US" sz="2400"/>
              <a:t> </a:t>
            </a:r>
            <a:r>
              <a:rPr lang="en-US" sz="2400">
                <a:solidFill>
                  <a:schemeClr val="tx1"/>
                </a:solidFill>
              </a:rPr>
              <a:t>Underdamped and Undamped</a:t>
            </a:r>
          </a:p>
        </p:txBody>
      </p:sp>
      <p:sp>
        <p:nvSpPr>
          <p:cNvPr id="235523" name="Line 3"/>
          <p:cNvSpPr>
            <a:spLocks noChangeAspect="1" noChangeShapeType="1"/>
          </p:cNvSpPr>
          <p:nvPr/>
        </p:nvSpPr>
        <p:spPr bwMode="auto">
          <a:xfrm>
            <a:off x="8156575" y="4954588"/>
            <a:ext cx="0" cy="1430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5524" name="Line 4"/>
          <p:cNvSpPr>
            <a:spLocks noChangeAspect="1" noChangeShapeType="1"/>
          </p:cNvSpPr>
          <p:nvPr/>
        </p:nvSpPr>
        <p:spPr bwMode="auto">
          <a:xfrm>
            <a:off x="6934200" y="5715000"/>
            <a:ext cx="16002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2" name="Group 5"/>
          <p:cNvGrpSpPr>
            <a:grpSpLocks noChangeAspect="1"/>
          </p:cNvGrpSpPr>
          <p:nvPr/>
        </p:nvGrpSpPr>
        <p:grpSpPr bwMode="auto">
          <a:xfrm>
            <a:off x="7908925" y="6019800"/>
            <a:ext cx="92075" cy="92075"/>
            <a:chOff x="1584" y="2784"/>
            <a:chExt cx="96" cy="96"/>
          </a:xfrm>
        </p:grpSpPr>
        <p:sp>
          <p:nvSpPr>
            <p:cNvPr id="235526" name="Line 6"/>
            <p:cNvSpPr>
              <a:spLocks noChangeAspect="1" noChangeShapeType="1"/>
            </p:cNvSpPr>
            <p:nvPr/>
          </p:nvSpPr>
          <p:spPr bwMode="auto">
            <a:xfrm>
              <a:off x="1584" y="2784"/>
              <a:ext cx="96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35527" name="Line 7"/>
            <p:cNvSpPr>
              <a:spLocks noChangeAspect="1" noChangeShapeType="1"/>
            </p:cNvSpPr>
            <p:nvPr/>
          </p:nvSpPr>
          <p:spPr bwMode="auto">
            <a:xfrm flipH="1">
              <a:off x="1584" y="2784"/>
              <a:ext cx="96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8"/>
          <p:cNvGrpSpPr>
            <a:grpSpLocks noChangeAspect="1"/>
          </p:cNvGrpSpPr>
          <p:nvPr/>
        </p:nvGrpSpPr>
        <p:grpSpPr bwMode="auto">
          <a:xfrm>
            <a:off x="7908925" y="5318125"/>
            <a:ext cx="92075" cy="92075"/>
            <a:chOff x="1584" y="2784"/>
            <a:chExt cx="96" cy="96"/>
          </a:xfrm>
        </p:grpSpPr>
        <p:sp>
          <p:nvSpPr>
            <p:cNvPr id="235529" name="Line 9"/>
            <p:cNvSpPr>
              <a:spLocks noChangeAspect="1" noChangeShapeType="1"/>
            </p:cNvSpPr>
            <p:nvPr/>
          </p:nvSpPr>
          <p:spPr bwMode="auto">
            <a:xfrm>
              <a:off x="1584" y="2784"/>
              <a:ext cx="96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35530" name="Line 10"/>
            <p:cNvSpPr>
              <a:spLocks noChangeAspect="1" noChangeShapeType="1"/>
            </p:cNvSpPr>
            <p:nvPr/>
          </p:nvSpPr>
          <p:spPr bwMode="auto">
            <a:xfrm flipH="1">
              <a:off x="1584" y="2784"/>
              <a:ext cx="96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5531" name="Text Box 11"/>
          <p:cNvSpPr txBox="1">
            <a:spLocks noChangeArrowheads="1"/>
          </p:cNvSpPr>
          <p:nvPr/>
        </p:nvSpPr>
        <p:spPr bwMode="auto">
          <a:xfrm>
            <a:off x="457200" y="990600"/>
            <a:ext cx="701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Increasing       /   Fixed </a:t>
            </a:r>
          </a:p>
        </p:txBody>
      </p:sp>
      <p:pic>
        <p:nvPicPr>
          <p:cNvPr id="235532" name="Picture 12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5200" y="1158875"/>
            <a:ext cx="219075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33" name="Picture 13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81200" y="1182688"/>
            <a:ext cx="219075" cy="15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36" name="Picture 1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689100" y="1695450"/>
            <a:ext cx="57658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37" name="Picture 17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38800" y="990600"/>
            <a:ext cx="25400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40" name="Picture 20" descr="txp_fi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000" y="5638800"/>
            <a:ext cx="3454400" cy="584200"/>
          </a:xfrm>
          <a:prstGeom prst="rect">
            <a:avLst/>
          </a:prstGeom>
          <a:noFill/>
          <a:ln w="22225">
            <a:solidFill>
              <a:srgbClr val="FFCC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/>
              <a:t>Second order impulse response </a:t>
            </a:r>
            <a:r>
              <a:rPr lang="en-US" sz="2400">
                <a:latin typeface="Times New Roman"/>
              </a:rPr>
              <a:t>–</a:t>
            </a:r>
            <a:r>
              <a:rPr lang="en-US" sz="2400"/>
              <a:t> </a:t>
            </a:r>
            <a:r>
              <a:rPr lang="en-US" sz="2400">
                <a:solidFill>
                  <a:schemeClr val="tx1"/>
                </a:solidFill>
              </a:rPr>
              <a:t>Underdamped and Undamped</a:t>
            </a:r>
          </a:p>
        </p:txBody>
      </p:sp>
      <p:sp>
        <p:nvSpPr>
          <p:cNvPr id="236547" name="Line 3"/>
          <p:cNvSpPr>
            <a:spLocks noChangeAspect="1" noChangeShapeType="1"/>
          </p:cNvSpPr>
          <p:nvPr/>
        </p:nvSpPr>
        <p:spPr bwMode="auto">
          <a:xfrm>
            <a:off x="8156575" y="4954588"/>
            <a:ext cx="0" cy="1430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6548" name="Line 4"/>
          <p:cNvSpPr>
            <a:spLocks noChangeAspect="1" noChangeShapeType="1"/>
          </p:cNvSpPr>
          <p:nvPr/>
        </p:nvSpPr>
        <p:spPr bwMode="auto">
          <a:xfrm>
            <a:off x="6934200" y="5715000"/>
            <a:ext cx="16002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2" name="Group 5"/>
          <p:cNvGrpSpPr>
            <a:grpSpLocks noChangeAspect="1"/>
          </p:cNvGrpSpPr>
          <p:nvPr/>
        </p:nvGrpSpPr>
        <p:grpSpPr bwMode="auto">
          <a:xfrm>
            <a:off x="7620000" y="6019800"/>
            <a:ext cx="92075" cy="92075"/>
            <a:chOff x="1584" y="2784"/>
            <a:chExt cx="96" cy="96"/>
          </a:xfrm>
        </p:grpSpPr>
        <p:sp>
          <p:nvSpPr>
            <p:cNvPr id="236550" name="Line 6"/>
            <p:cNvSpPr>
              <a:spLocks noChangeAspect="1" noChangeShapeType="1"/>
            </p:cNvSpPr>
            <p:nvPr/>
          </p:nvSpPr>
          <p:spPr bwMode="auto">
            <a:xfrm>
              <a:off x="1584" y="2784"/>
              <a:ext cx="96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36551" name="Line 7"/>
            <p:cNvSpPr>
              <a:spLocks noChangeAspect="1" noChangeShapeType="1"/>
            </p:cNvSpPr>
            <p:nvPr/>
          </p:nvSpPr>
          <p:spPr bwMode="auto">
            <a:xfrm flipH="1">
              <a:off x="1584" y="2784"/>
              <a:ext cx="96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8"/>
          <p:cNvGrpSpPr>
            <a:grpSpLocks noChangeAspect="1"/>
          </p:cNvGrpSpPr>
          <p:nvPr/>
        </p:nvGrpSpPr>
        <p:grpSpPr bwMode="auto">
          <a:xfrm>
            <a:off x="7620000" y="5318125"/>
            <a:ext cx="92075" cy="92075"/>
            <a:chOff x="1584" y="2784"/>
            <a:chExt cx="96" cy="96"/>
          </a:xfrm>
        </p:grpSpPr>
        <p:sp>
          <p:nvSpPr>
            <p:cNvPr id="236553" name="Line 9"/>
            <p:cNvSpPr>
              <a:spLocks noChangeAspect="1" noChangeShapeType="1"/>
            </p:cNvSpPr>
            <p:nvPr/>
          </p:nvSpPr>
          <p:spPr bwMode="auto">
            <a:xfrm>
              <a:off x="1584" y="2784"/>
              <a:ext cx="96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36554" name="Line 10"/>
            <p:cNvSpPr>
              <a:spLocks noChangeAspect="1" noChangeShapeType="1"/>
            </p:cNvSpPr>
            <p:nvPr/>
          </p:nvSpPr>
          <p:spPr bwMode="auto">
            <a:xfrm flipH="1">
              <a:off x="1584" y="2784"/>
              <a:ext cx="96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6555" name="Text Box 11"/>
          <p:cNvSpPr txBox="1">
            <a:spLocks noChangeArrowheads="1"/>
          </p:cNvSpPr>
          <p:nvPr/>
        </p:nvSpPr>
        <p:spPr bwMode="auto">
          <a:xfrm>
            <a:off x="457200" y="990600"/>
            <a:ext cx="701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Increasing       /   Fixed </a:t>
            </a:r>
          </a:p>
        </p:txBody>
      </p:sp>
      <p:pic>
        <p:nvPicPr>
          <p:cNvPr id="236556" name="Picture 12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5200" y="1158875"/>
            <a:ext cx="219075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6557" name="Picture 13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81200" y="1182688"/>
            <a:ext cx="219075" cy="15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6560" name="Picture 1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689100" y="1695450"/>
            <a:ext cx="57658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6561" name="Picture 17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38800" y="990600"/>
            <a:ext cx="25400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6563" name="Picture 19" descr="txp_fi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000" y="5638800"/>
            <a:ext cx="3454400" cy="584200"/>
          </a:xfrm>
          <a:prstGeom prst="rect">
            <a:avLst/>
          </a:prstGeom>
          <a:noFill/>
          <a:ln w="22225">
            <a:solidFill>
              <a:srgbClr val="FFCC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FONTSIZE" val="10"/>
  <p:tag name="DEFAULTWIDTH" val="348"/>
  <p:tag name="DEFAULTHEIGHT" val="56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omega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7"/>
  <p:tag name="PICTUREFILESIZE" val="439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\begin{equation*}&#10;y_{step}(T_p) \;=\; \frac{K}{\omega_n^2} \Bigl( 1+ e^{\frac{-\xi\pi}{\sqrt{1-\xi^2}}} \Bigr)&#10;\end{equation*}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29"/>
  <p:tag name="PICTUREFILESIZE" val="7443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% OS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23"/>
  <p:tag name="PICTUREFILESIZE" val="155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% OS = 100\times\frac{y_{step}(T_p)-y_{ss}}{y_{ss}}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15"/>
  <p:tag name="PICTUREFILESIZE" val="5596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% OS = 100\times e^{\frac{-\xi\pi}{\sqrt{1-\xi^2}}}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92"/>
  <p:tag name="PICTUREFILESIZE" val="4518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y_{step}(T_p)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38"/>
  <p:tag name="PICTUREFILESIZE" val="219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y_{ss}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3"/>
  <p:tag name="PICTUREFILESIZE" val="799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T_s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0"/>
  <p:tag name="PICTUREFILESIZE" val="576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\begin{align*}&#10;y_{step}(t) &amp;\;=\; \frac{K}{\omega_n^2} \Bigl[ \; 1- &#10;\frac{e^{-\xi\omega_n t}}{\sqrt{1-\xi^2}}\: \cos(\omega\:t - \theta) &#10;\;\Bigr] \: 1(t)&#10;\end{align*}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208"/>
  <p:tag name="PICTUREFILESIZE" val="11356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y_{ss}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3"/>
  <p:tag name="PICTUREFILESIZE" val="799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frac{K}{\omega_n^2 \: \sqrt{1-\xi^2}}e^{-\xi\omega_n T_s}=0.02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05"/>
  <p:tag name="PICTUREFILESIZE" val="506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sigma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7"/>
  <p:tag name="PICTUREFILESIZE" val="38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Rightarrow \qquad&#10;T_s \thickapprox \frac{4}{\xi\omega_n}&#10;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71"/>
  <p:tag name="PICTUREFILESIZE" val="2407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Rightarrow \qquad&#10;T_s = \frac{-\text{ln}\big(0.02\sqrt{1-\xi^2}\omega_n^2/K\big)}{\xi\omega_n}&#10;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41"/>
  <p:tag name="PICTUREFILESIZE" val="626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K\!=\!\omega_n^2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31"/>
  <p:tag name="PICTUREFILESIZE" val="1528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theta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5"/>
  <p:tag name="PICTUREFILESIZE" val="44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xi\!=\!\sin(\theta)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40"/>
  <p:tag name="PICTUREFILESIZE" val="1965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y_{step}(t)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32"/>
  <p:tag name="PICTUREFILESIZE" val="1877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\begin{equation*}&#10;H(s) = \frac{K}{s^2+2\xi\omega_ns+\omega_n^2} &#10;\end{equation*}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08"/>
  <p:tag name="PICTUREFILESIZE" val="5747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\begin{equation*}&#10;y_{ss} = \frac{K}{\omega_n^2}&#10;\end{equation*}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40"/>
  <p:tag name="PICTUREFILESIZE" val="2418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\begin{equation*}&#10;T_{p} = \frac{\pi}{\omega_n\sqrt{1-\xi^2}}&#10;\end{equation*}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74"/>
  <p:tag name="PICTUREFILESIZE" val="358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% OS = 100\times e^{\frac{-\xi\pi}{\sqrt{1-\xi^2}}}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92"/>
  <p:tag name="PICTUREFILESIZE" val="451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omega=1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25"/>
  <p:tag name="PICTUREFILESIZE" val="636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T_s = \frac{-\text{ln}\big(0.02\sqrt{1-\xi^2}\omega_n^2/K\big)}{\xi\omega_n}&#10;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10"/>
  <p:tag name="PICTUREFILESIZE" val="5698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\begin{equation*}&#10;1-\epsilon \leq y_{ss} \leq 1+\epsilon&#10;\end{equation*}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82"/>
  <p:tag name="PICTUREFILESIZE" val="2306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\begin{equation*}&#10;T_p \leq T_p^{max}&#10;\end{equation*}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47"/>
  <p:tag name="PICTUREFILESIZE" val="2273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\begin{equation*}&#10;\%OS \leq \%OS^{max}&#10;\end{equation*}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75"/>
  <p:tag name="PICTUREFILESIZE" val="4179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\begin{equation*}&#10;T_s \leq T_s^{max}&#10;\end{equation*}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47"/>
  <p:tag name="PICTUREFILESIZE" val="215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\begin{equation*}&#10;H(s) \;=\; \frac{\sigma^2+\omega^2}{(s+\sigma)^2+\omega^2}&#10;\end{equation*}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00"/>
  <p:tag name="PICTUREFILESIZE" val="573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\begin{align*}&#10;h(t) =\frac{\sigma^2+\omega^2}{\omega} e^{-\sigma t} \sin(\omega t) \; 1(t)&#10;\end{align*}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36"/>
  <p:tag name="PICTUREFILESIZE" val="687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omega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7"/>
  <p:tag name="PICTUREFILESIZE" val="43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sigma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7"/>
  <p:tag name="PICTUREFILESIZE" val="38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omega\!=\!5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22"/>
  <p:tag name="PICTUREFILESIZE" val="84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\begin{equation*}&#10;H(s) \;=\; \frac{\sigma^2+\omega^2}{(s+\sigma)^2+\omega^2}&#10;\end{equation*}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00"/>
  <p:tag name="PICTUREFILESIZE" val="573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\begin{align*}&#10;h(t) =\frac{\sigma^2+\omega^2}{\omega} e^{-\sigma t} \sin(\omega t) \; 1(t)&#10;\end{align*}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36"/>
  <p:tag name="PICTUREFILESIZE" val="687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2\pi/\omega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22"/>
  <p:tag name="PICTUREFILESIZE" val="126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omega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7"/>
  <p:tag name="PICTUREFILESIZE" val="43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sigma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7"/>
  <p:tag name="PICTUREFILESIZE" val="38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omega\!=\!10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27"/>
  <p:tag name="PICTUREFILESIZE" val="86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\begin{equation*}&#10;H(s) \;=\; \frac{\sigma^2+\omega^2}{(s+\sigma)^2+\omega^2}&#10;\end{equation*}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00"/>
  <p:tag name="PICTUREFILESIZE" val="573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\begin{align*}&#10;h(t) =\frac{\sigma^2+\omega^2}{\omega} e^{-\sigma t} \sin(\omega t) \; 1(t)&#10;\end{align*}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36"/>
  <p:tag name="PICTUREFILESIZE" val="687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omega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7"/>
  <p:tag name="PICTUREFILESIZE" val="43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sigma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7"/>
  <p:tag name="PICTUREFILESIZE" val="38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\begin{equation*}&#10;H(s) \;=\; \frac{\sigma^2+\omega^2}{(s+\sigma)^2+\omega^2}&#10;\end{equation*}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00"/>
  <p:tag name="PICTUREFILESIZE" val="573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\begin{align*}&#10;h(t) =\frac{\sigma^2+\omega^2}{\omega} e^{-\sigma t} \sin(\omega t) \; 1(t)&#10;\end{align*}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36"/>
  <p:tag name="PICTUREFILESIZE" val="687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omega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7"/>
  <p:tag name="PICTUREFILESIZE" val="43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frac{\sigma^2+\omega^2}{\omega}e^{-\sigma t}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45"/>
  <p:tag name="PICTUREFILESIZE" val="202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sigma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7"/>
  <p:tag name="PICTUREFILESIZE" val="38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\begin{equation*}&#10;H(s) \;=\; \frac{\sigma^2+\omega^2}{(s+\sigma)^2+\omega^2}&#10;\end{equation*}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00"/>
  <p:tag name="PICTUREFILESIZE" val="573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\begin{align*}&#10;h(t) =\frac{\sigma^2+\omega^2}{\omega} e^{-\sigma t} \sin(\omega t) \; 1(t)&#10;\end{align*}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36"/>
  <p:tag name="PICTUREFILESIZE" val="687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omega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7"/>
  <p:tag name="PICTUREFILESIZE" val="43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sigma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7"/>
  <p:tag name="PICTUREFILESIZE" val="38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\begin{equation*}&#10;H(s) \;=\; \frac{\sigma^2+\omega^2}{(s+\sigma)^2+\omega^2}&#10;\end{equation*}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00"/>
  <p:tag name="PICTUREFILESIZE" val="573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\begin{align*}&#10;h(t) =\frac{\sigma^2+\omega^2}{\omega} e^{-\sigma t} \sin(\omega t) \; 1(t)&#10;\end{align*}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36"/>
  <p:tag name="PICTUREFILESIZE" val="687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omega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7"/>
  <p:tag name="PICTUREFILESIZE" val="439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sigma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7"/>
  <p:tag name="PICTUREFILESIZE" val="38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\begin{equation*}&#10;H(s) \;=\; \frac{\sigma^2+\omega^2}{(s+\sigma)^2+\omega^2}&#10;\end{equation*}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00"/>
  <p:tag name="PICTUREFILESIZE" val="573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\begin{align*}&#10;h(t) \; &amp;= \; \mathcal{L}^{-1}\Bigl[\frac{\sigma^2+\omega^2}{(s+\sigma)^2+\omega^2}\Bigr] \\&#10;&amp;=\; \frac{\sigma^2+\omega^2}{\omega} e^{-\sigma t} \sin(\omega t) \; 1(t)&#10;\end{align*}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41"/>
  <p:tag name="PICTUREFILESIZE" val="1279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\begin{align*}&#10;h(t) =\frac{\sigma^2+\omega^2}{\omega} e^{-\sigma t} \sin(\omega t) \; 1(t)&#10;\end{align*}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36"/>
  <p:tag name="PICTUREFILESIZE" val="687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omega_n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2"/>
  <p:tag name="PICTUREFILESIZE" val="66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xi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6"/>
  <p:tag name="PICTUREFILESIZE" val="508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psfrag}&#10;\usepackage{amsmath}&#10;\usepackage{amsfonts}&#10;\usepackage{array}&#10;\usepackage{enumerate}&#10;\begin{document}&#10;\begin{displaymath}&#10;\begin{split}&#10;h(t)=\frac{\omega_n}{\sqrt {1 -\zeta ^2 }}  e^{-\zeta \omega_n t} \sin (\omega_n \sqrt {1- \zeta^2} t ) 1(t)&#10;\end{split}&#10;\end{displaymath}&#10;\end{document}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348"/>
  <p:tag name="BOXHEIGHT" val="566"/>
  <p:tag name="BOXFONT" val="10"/>
  <p:tag name="BOXWRAP" val="False"/>
  <p:tag name="WORKAROUNDTRANSPARENCYBUG" val="False"/>
  <p:tag name="BITMAPFORMAT" val="pngmono"/>
  <p:tag name="DEBUGINTERACTIVE" val="True"/>
  <p:tag name="ORIGWIDTH" val="405"/>
  <p:tag name="PICTUREFILESIZE" val="24704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omega_n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2"/>
  <p:tag name="PICTUREFILESIZE" val="66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xi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6"/>
  <p:tag name="PICTUREFILESIZE" val="508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psfrag}&#10;\usepackage{amsmath}&#10;\usepackage{amsfonts}&#10;\usepackage{array}&#10;\usepackage{enumerate}&#10;\begin{document}&#10;\begin{displaymath}&#10;\begin{split}&#10;h(t)=\frac{\omega_n}{\sqrt {1 -\zeta ^2 }}  e^{-\zeta \omega_n t} \sin (\omega_n \sqrt {1- \zeta^2} t ) 1(t)&#10;\end{split}&#10;\end{displaymath}&#10;\end{document}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348"/>
  <p:tag name="BOXHEIGHT" val="566"/>
  <p:tag name="BOXFONT" val="10"/>
  <p:tag name="BOXWRAP" val="False"/>
  <p:tag name="WORKAROUNDTRANSPARENCYBUG" val="False"/>
  <p:tag name="BITMAPFORMAT" val="pngmono"/>
  <p:tag name="DEBUGINTERACTIVE" val="True"/>
  <p:tag name="ORIGWIDTH" val="405"/>
  <p:tag name="PICTUREFILESIZE" val="2470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omega_n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2"/>
  <p:tag name="PICTUREFILESIZE" val="66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xi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6"/>
  <p:tag name="PICTUREFILESIZE" val="508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psfrag}&#10;\usepackage{amsmath}&#10;\usepackage{amsfonts}&#10;\usepackage{array}&#10;\usepackage{enumerate}&#10;\begin{document}&#10;\begin{displaymath}&#10;\begin{split}&#10;h(t)=\frac{\omega_n}{\sqrt {1 -\zeta ^2 }}  e^{-\zeta \omega_n t} \sin (\omega_n \sqrt {1- \zeta^2} t ) 1(t)&#10;\end{split}&#10;\end{displaymath}&#10;\end{document}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348"/>
  <p:tag name="BOXHEIGHT" val="566"/>
  <p:tag name="BOXFONT" val="10"/>
  <p:tag name="BOXWRAP" val="False"/>
  <p:tag name="WORKAROUNDTRANSPARENCYBUG" val="False"/>
  <p:tag name="BITMAPFORMAT" val="pngmono"/>
  <p:tag name="DEBUGINTERACTIVE" val="True"/>
  <p:tag name="ORIGWIDTH" val="405"/>
  <p:tag name="PICTUREFILESIZE" val="2470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\begin{equation*}&#10;H(s) \;=\; \underbrace{\frac{\omega_n^{2}}{s^2+2\zeta \omega_n\:s+\omega_n^2}}_{\text{Polar}} \;=\; \underbrace{\frac{\sigma^2+\omega^2}{(s+\sigma)^2+\omega^2}}_{\text{Cartesian}}&#10;\end{equation*}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96"/>
  <p:tag name="PICTUREFILESIZE" val="1377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omega_n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2"/>
  <p:tag name="PICTUREFILESIZE" val="66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xi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6"/>
  <p:tag name="PICTUREFILESIZE" val="508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psfrag}&#10;\usepackage{amsmath}&#10;\usepackage{amsfonts}&#10;\usepackage{array}&#10;\usepackage{enumerate}&#10;\begin{document}&#10;\begin{displaymath}&#10;\begin{split}&#10;h(t)=\frac{\omega_n}{\sqrt {1 -\zeta ^2 }}  e^{-\zeta \omega_n t} \sin (\omega_n \sqrt {1- \zeta^2} t ) 1(t)&#10;\end{split}&#10;\end{displaymath}&#10;\end{document}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348"/>
  <p:tag name="BOXHEIGHT" val="566"/>
  <p:tag name="BOXFONT" val="10"/>
  <p:tag name="BOXWRAP" val="False"/>
  <p:tag name="WORKAROUNDTRANSPARENCYBUG" val="False"/>
  <p:tag name="BITMAPFORMAT" val="pngmono"/>
  <p:tag name="DEBUGINTERACTIVE" val="True"/>
  <p:tag name="ORIGWIDTH" val="405"/>
  <p:tag name="PICTUREFILESIZE" val="2470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omega_n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2"/>
  <p:tag name="PICTUREFILESIZE" val="66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xi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6"/>
  <p:tag name="PICTUREFILESIZE" val="508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psfrag}&#10;\usepackage{amsmath}&#10;\usepackage{amsfonts}&#10;\usepackage{array}&#10;\usepackage{enumerate}&#10;\begin{document}&#10;\begin{displaymath}&#10;\begin{split}&#10;h(t)=\frac{\omega_n}{\sqrt {1 -\zeta ^2 }}  e^{-\zeta \omega_n t} \sin (\omega_n \sqrt {1- \zeta^2} t ) 1(t)&#10;\end{split}&#10;\end{displaymath}&#10;\end{document}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348"/>
  <p:tag name="BOXHEIGHT" val="566"/>
  <p:tag name="BOXFONT" val="10"/>
  <p:tag name="BOXWRAP" val="False"/>
  <p:tag name="WORKAROUNDTRANSPARENCYBUG" val="False"/>
  <p:tag name="BITMAPFORMAT" val="pngmono"/>
  <p:tag name="DEBUGINTERACTIVE" val="True"/>
  <p:tag name="ORIGWIDTH" val="405"/>
  <p:tag name="PICTUREFILESIZE" val="2470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omega_n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2"/>
  <p:tag name="PICTUREFILESIZE" val="66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xi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6"/>
  <p:tag name="PICTUREFILESIZE" val="508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psfrag}&#10;\usepackage{amsmath}&#10;\usepackage{amsfonts}&#10;\usepackage{array}&#10;\usepackage{enumerate}&#10;\begin{document}&#10;\begin{displaymath}&#10;\begin{split}&#10;h(t)=\frac{\omega_n}{\sqrt {1 -\zeta ^2 }}  e^{-\zeta \omega_n t} \sin (\omega_n \sqrt {1- \zeta^2} t ) 1(t)&#10;\end{split}&#10;\end{displaymath}&#10;\end{document}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348"/>
  <p:tag name="BOXHEIGHT" val="566"/>
  <p:tag name="BOXFONT" val="10"/>
  <p:tag name="BOXWRAP" val="False"/>
  <p:tag name="WORKAROUNDTRANSPARENCYBUG" val="False"/>
  <p:tag name="BITMAPFORMAT" val="pngmono"/>
  <p:tag name="DEBUGINTERACTIVE" val="True"/>
  <p:tag name="ORIGWIDTH" val="405"/>
  <p:tag name="PICTUREFILESIZE" val="2470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omega_n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2"/>
  <p:tag name="PICTUREFILESIZE" val="66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omega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7"/>
  <p:tag name="PICTUREFILESIZE" val="439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xi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6"/>
  <p:tag name="PICTUREFILESIZE" val="508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psfrag}&#10;\usepackage{amsmath}&#10;\usepackage{amsfonts}&#10;\usepackage{array}&#10;\usepackage{enumerate}&#10;\begin{document}&#10;\begin{displaymath}&#10;\begin{split}&#10;h(t)=\frac{\omega_n}{\sqrt {1 -\zeta ^2 }}  e^{-\zeta \omega_n t} \sin (\omega_n \sqrt {1- \zeta^2} t ) 1(t)&#10;\end{split}&#10;\end{displaymath}&#10;\end{document}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348"/>
  <p:tag name="BOXHEIGHT" val="566"/>
  <p:tag name="BOXFONT" val="10"/>
  <p:tag name="BOXWRAP" val="False"/>
  <p:tag name="WORKAROUNDTRANSPARENCYBUG" val="False"/>
  <p:tag name="BITMAPFORMAT" val="pngmono"/>
  <p:tag name="DEBUGINTERACTIVE" val="True"/>
  <p:tag name="ORIGWIDTH" val="405"/>
  <p:tag name="PICTUREFILESIZE" val="24704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omega_n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2"/>
  <p:tag name="PICTUREFILESIZE" val="66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xi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6"/>
  <p:tag name="PICTUREFILESIZE" val="508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psfrag}&#10;\usepackage{amsmath}&#10;\usepackage{amsfonts}&#10;\usepackage{array}&#10;\usepackage{enumerate}&#10;\begin{document}&#10;\begin{displaymath}&#10;\begin{split}&#10;h(t)=\frac{\omega_n}{\sqrt {1 -\zeta ^2 }}  e^{-\zeta \omega_n t} \sin (\omega_n \sqrt {1- \zeta^2} t ) 1(t)&#10;\end{split}&#10;\end{displaymath}&#10;\end{document}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348"/>
  <p:tag name="BOXHEIGHT" val="566"/>
  <p:tag name="BOXFONT" val="10"/>
  <p:tag name="BOXWRAP" val="False"/>
  <p:tag name="WORKAROUNDTRANSPARENCYBUG" val="False"/>
  <p:tag name="BITMAPFORMAT" val="pngmono"/>
  <p:tag name="DEBUGINTERACTIVE" val="True"/>
  <p:tag name="ORIGWIDTH" val="405"/>
  <p:tag name="PICTUREFILESIZE" val="2470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psfrag}&#10;\usepackage{amsmath}&#10;\usepackage{amsfonts}&#10;\usepackage{array}&#10;\usepackage{enumerate}&#10;\begin{document}&#10;\begin{displaymath}&#10;\begin{split}&#10;y_{step }(t)= \left ( 1- \frac{e^{-\zeta \omega_n t}}{\sqrt {1 -\zeta^2}}  \sin (\sqrt {1 -\zeta^2} \omega_nt +\theta)\right )1(t)&#10;\end{split}&#10;\end{displaymath}&#10;\end{document}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348"/>
  <p:tag name="BOXHEIGHT" val="566"/>
  <p:tag name="BOXFONT" val="10"/>
  <p:tag name="BOXWRAP" val="False"/>
  <p:tag name="WORKAROUNDTRANSPARENCYBUG" val="False"/>
  <p:tag name="BITMAPFORMAT" val="pngmono"/>
  <p:tag name="DEBUGINTERACTIVE" val="True"/>
  <p:tag name="ORIGWIDTH" val="487"/>
  <p:tag name="PICTUREFILESIZE" val="33527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\begin{equation*}&#10;\frac{\omega_n^{2}}{s^2+2\xi\omega_n\:s+\omega_n^2} &#10;\end{equation*}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75"/>
  <p:tag name="PICTUREFILESIZE" val="481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1(t)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6"/>
  <p:tag name="PICTUREFILESIZE" val="858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y_{step}(t)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32"/>
  <p:tag name="PICTUREFILESIZE" val="1877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y_{ss}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3"/>
  <p:tag name="PICTUREFILESIZE" val="79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sigma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7"/>
  <p:tag name="PICTUREFILESIZE" val="38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pm 2\%\:y_{ss}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35"/>
  <p:tag name="PICTUREFILESIZE" val="191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T_p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1"/>
  <p:tag name="PICTUREFILESIZE" val="61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T_s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0"/>
  <p:tag name="PICTUREFILESIZE" val="576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% OS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23"/>
  <p:tag name="PICTUREFILESIZE" val="155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y_{ss}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3"/>
  <p:tag name="PICTUREFILESIZE" val="799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pm 2\%\:y_{ss}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35"/>
  <p:tag name="PICTUREFILESIZE" val="191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T_p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1"/>
  <p:tag name="PICTUREFILESIZE" val="61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T_s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0"/>
  <p:tag name="PICTUREFILESIZE" val="576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T_p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1"/>
  <p:tag name="PICTUREFILESIZE" val="61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T_s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0"/>
  <p:tag name="PICTUREFILESIZE" val="57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\begin{equation*}&#10;H(s) \;=\; \frac{\sigma^2+\omega^2}{(s+\sigma)^2+\omega^2}&#10;\end{equation*}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00"/>
  <p:tag name="PICTUREFILESIZE" val="5735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y_{ss}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3"/>
  <p:tag name="PICTUREFILESIZE" val="799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y_{ss}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3"/>
  <p:tag name="PICTUREFILESIZE" val="799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% OS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23"/>
  <p:tag name="PICTUREFILESIZE" val="155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% OS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23"/>
  <p:tag name="PICTUREFILESIZE" val="155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y_{ss}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3"/>
  <p:tag name="PICTUREFILESIZE" val="799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y_{step}(T_p)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38"/>
  <p:tag name="PICTUREFILESIZE" val="219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y_{ss}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3"/>
  <p:tag name="PICTUREFILESIZE" val="799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\begin{equation*}&#10;y_{ss} \;=\; \lim_{s\rightarrow 0} s\;Y(s) &#10;\;=\; \lim_{s\rightarrow 0} s\Bigl(\frac{1}{s}\Bigr)H(s) &#10;\;=\;  \lim_{s\rightarrow 0} \frac{\omega_n^{2}}{s^2+2\xi\omega_ns+\omega_n^2} &#10;\;=\;  \frac{\omega_n^{2}}{\omega_n^2} &#10;\;=\; 1&#10;\end{equation*}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325"/>
  <p:tag name="PICTUREFILESIZE" val="15257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\begin{equation*}&#10;H(s) = \frac{K}{s^2+2\xi\omega_ns+\omega_n^2} &#10;\quad \Rightarrow \quad&#10;y_{ss} = \frac{K}{\omega_n^2}&#10;\end{equation*}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83"/>
  <p:tag name="PICTUREFILESIZE" val="875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omega_n^2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2"/>
  <p:tag name="PICTUREFILESIZE" val="92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\begin{align*}&#10;h(t) =\frac{\sigma^2+\omega^2}{\omega} e^{-\sigma t} \sin(\omega t) \; 1(t)&#10;\end{align*}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36"/>
  <p:tag name="PICTUREFILESIZE" val="6879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K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0"/>
  <p:tag name="PICTUREFILESIZE" val="57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T_p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1"/>
  <p:tag name="PICTUREFILESIZE" val="61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\begin{align*}&#10;\dot{y}_{step} &amp;\;=\; \mathcal{L}^{-1} \Bigl[\:s\:Y(s)\:\Bigr] &#10;\;=\; \mathcal{L}^{-1} \Bigl[\:s\:\frac{1}{s}\:H(s)\:\Bigr] &#10; \;=\; \mathcal{L}^{-1} \Bigl[\:H(s)\:\Bigr] \\&#10;&amp;\;=\; \mathcal{L}^{-1} \Bigl[\: \frac{K}{s^2+2\xi\omega_n s+ \omega_n^2} \:\Bigr] \\&#10;&amp;\;=\; \frac{K}{\omega_n\sqrt{1-\xi^2}}\: e^{-\xi\omega_n t}\: \sin( \omega_n \sqrt{1-\xi^2} \:t) \: 1(t)&#10;\end{align*}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256"/>
  <p:tag name="PICTUREFILESIZE" val="26639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\begin{align*}&#10;\dot{y}_{step}=0 \qquad &amp;\Leftrightarrow \qquad \sin( \omega_n \sqrt{1-\xi^2} \:t)=0 \\&#10;&amp;\Leftrightarrow \qquad t = \frac{n\pi}{\omega_n\sqrt{1-\xi^2}}&#10;\end{align*}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86"/>
  <p:tag name="PICTUREFILESIZE" val="11304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T_p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1"/>
  <p:tag name="PICTUREFILESIZE" val="61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(n=1)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31"/>
  <p:tag name="PICTUREFILESIZE" val="1139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\begin{equation*}&#10;T_{p} = \frac{\pi}{\omega_n\sqrt{1-\xi^2}}&#10;\end{equation*}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74"/>
  <p:tag name="PICTUREFILESIZE" val="358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\% OS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23"/>
  <p:tag name="PICTUREFILESIZE" val="155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\begin{align*}&#10;y_{step}(t) &amp;\;=\; \frac{K}{\omega_n^2} \Bigl[ \; 1- e^{-\xi\omega_n t}\: \Bigl( \cos( \omega\:t) + \frac{\xi}{\sqrt{1-\xi^2}} \sin( \omega\:t) \Bigr) \;\Bigr] \: 1(t)&#10;\end{align*}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275"/>
  <p:tag name="PICTUREFILESIZE" val="14036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usepackage{graphicx}&#10;\usepackage{amssymb}&#10;\usepackage{amsmath}&#10;\begin{document}&#10;$T_p$&#10;\end{document}&#10;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532"/>
  <p:tag name="BOXHEIGHT" val="455"/>
  <p:tag name="BOXFONT" val="10"/>
  <p:tag name="BOXWRAP" val="False"/>
  <p:tag name="WORKAROUNDTRANSPARENCYBUG" val="False"/>
  <p:tag name="BITMAPFORMAT" val="pngmono"/>
  <p:tag name="DEBUGINTERACTIVE" val="True"/>
  <p:tag name="ORIGWIDTH" val="11"/>
  <p:tag name="PICTUREFILESIZE" val="610"/>
</p:tagLst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raditional Arabic"/>
        <a:ea typeface=""/>
        <a:cs typeface="Times New Roman"/>
      </a:majorFont>
      <a:minorFont>
        <a:latin typeface="Traditional Arabic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3350</TotalTime>
  <Words>451</Words>
  <Application>Microsoft Macintosh PowerPoint</Application>
  <PresentationFormat>On-screen Show (4:3)</PresentationFormat>
  <Paragraphs>102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2" baseType="lpstr">
      <vt:lpstr>Helvetica</vt:lpstr>
      <vt:lpstr>Times New Roman</vt:lpstr>
      <vt:lpstr>Traditional Arabic</vt:lpstr>
      <vt:lpstr>Default Design</vt:lpstr>
      <vt:lpstr>Impulse Response analysis of second order systems</vt:lpstr>
      <vt:lpstr>Second order impulse response – Underdamped and Undamped</vt:lpstr>
      <vt:lpstr>Second order impulse response – Underdamped and Undamped</vt:lpstr>
      <vt:lpstr>Second order impulse response – Underdamped and Undamped</vt:lpstr>
      <vt:lpstr>Second order impulse response – Underdamped and Undamped</vt:lpstr>
      <vt:lpstr>Second order impulse response – Underdamped and Undamped</vt:lpstr>
      <vt:lpstr>Second order impulse response – Underdamped and Undamped</vt:lpstr>
      <vt:lpstr>Second order impulse response – Underdamped and Undamped</vt:lpstr>
      <vt:lpstr>Second order impulse response – Underdamped and Undamped</vt:lpstr>
      <vt:lpstr>Second order impulse response – Underdamped and Undamped</vt:lpstr>
      <vt:lpstr>Second order impulse response – Underdamped and Undamped</vt:lpstr>
      <vt:lpstr>Second order impulse response – Underdamped and Undamped</vt:lpstr>
      <vt:lpstr>Second order impulse response – Underdamped and Undamped</vt:lpstr>
      <vt:lpstr>Second order impulse response – Underdamped and Undamped</vt:lpstr>
      <vt:lpstr>Second order impulse response – Underdamped and Undamped</vt:lpstr>
      <vt:lpstr>Second order impulse response – Underdamped and Undamped</vt:lpstr>
      <vt:lpstr>Second order impulse response – Underdamped and Undamped</vt:lpstr>
      <vt:lpstr>Second order impulse response – Underdamped and Undamped</vt:lpstr>
      <vt:lpstr>Second order step response – Underdamped and Undamped</vt:lpstr>
      <vt:lpstr>Second order impulse response – Underdamped and Undamped</vt:lpstr>
      <vt:lpstr>Second order impulse response – Underdamped and Undamped</vt:lpstr>
      <vt:lpstr>Second order step response – Time specifications.</vt:lpstr>
      <vt:lpstr>Second order step response – Time specifications.</vt:lpstr>
      <vt:lpstr>Second order step response – Time specifications.</vt:lpstr>
      <vt:lpstr>Second order step response – Time specifications.</vt:lpstr>
      <vt:lpstr>Second order step response – Time specifications.</vt:lpstr>
      <vt:lpstr>Second order step response – Time specifications.</vt:lpstr>
      <vt:lpstr>Typical specifications for second order systems.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Camilo Sesto</dc:creator>
  <cp:lastModifiedBy>Zeyad Al-Obaidi</cp:lastModifiedBy>
  <cp:revision>256</cp:revision>
  <dcterms:created xsi:type="dcterms:W3CDTF">2004-08-11T18:39:15Z</dcterms:created>
  <dcterms:modified xsi:type="dcterms:W3CDTF">2019-10-21T07:47:37Z</dcterms:modified>
</cp:coreProperties>
</file>