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93" r:id="rId2"/>
    <p:sldId id="394" r:id="rId3"/>
    <p:sldId id="395" r:id="rId4"/>
    <p:sldId id="396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0" r:id="rId19"/>
    <p:sldId id="411" r:id="rId20"/>
    <p:sldId id="412" r:id="rId21"/>
    <p:sldId id="413" r:id="rId22"/>
    <p:sldId id="414" r:id="rId23"/>
    <p:sldId id="415" r:id="rId24"/>
    <p:sldId id="416" r:id="rId25"/>
    <p:sldId id="417" r:id="rId26"/>
    <p:sldId id="418" r:id="rId27"/>
    <p:sldId id="419" r:id="rId28"/>
    <p:sldId id="420" r:id="rId29"/>
    <p:sldId id="421" r:id="rId30"/>
    <p:sldId id="422" r:id="rId31"/>
    <p:sldId id="423" r:id="rId32"/>
    <p:sldId id="424" r:id="rId33"/>
    <p:sldId id="425" r:id="rId34"/>
    <p:sldId id="426" r:id="rId35"/>
    <p:sldId id="427" r:id="rId36"/>
    <p:sldId id="428" r:id="rId37"/>
    <p:sldId id="429" r:id="rId38"/>
  </p:sldIdLst>
  <p:sldSz cx="9144000" cy="6858000" type="screen4x3"/>
  <p:notesSz cx="7315200" cy="9601200"/>
  <p:custDataLst>
    <p:tags r:id="rId4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99FF"/>
    <a:srgbClr val="CCECFF"/>
    <a:srgbClr val="FF0000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245" autoAdjust="0"/>
    <p:restoredTop sz="93005" autoAdjust="0"/>
  </p:normalViewPr>
  <p:slideViewPr>
    <p:cSldViewPr>
      <p:cViewPr varScale="1">
        <p:scale>
          <a:sx n="59" d="100"/>
          <a:sy n="59" d="100"/>
        </p:scale>
        <p:origin x="248" y="176"/>
      </p:cViewPr>
      <p:guideLst>
        <p:guide orient="horz" pos="3312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312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312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BFBD512A-27CC-42B5-9EEC-0AEA089A27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293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3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3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293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1E2D0A58-A8A1-40F0-8769-EB86BAC74B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93B3AD-AE26-4CDD-8042-E24A6D3EA380}" type="slidenum">
              <a:rPr lang="en-US"/>
              <a:pPr/>
              <a:t>2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731838"/>
            <a:ext cx="4725988" cy="3544887"/>
          </a:xfrm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4592638"/>
            <a:ext cx="5395912" cy="42767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52400"/>
            <a:ext cx="2209800" cy="6553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77000" cy="6553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767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152400"/>
            <a:ext cx="9144000" cy="5334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9144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raditional Arabic" pitchFamily="18" charset="-78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8.png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17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16.png"/><Relationship Id="rId5" Type="http://schemas.openxmlformats.org/officeDocument/2006/relationships/tags" Target="../tags/tag67.xml"/><Relationship Id="rId1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tags" Target="../tags/tag66.xml"/><Relationship Id="rId9" Type="http://schemas.openxmlformats.org/officeDocument/2006/relationships/image" Target="../media/image21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27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ags" Target="../tags/tag74.xml"/><Relationship Id="rId16" Type="http://schemas.openxmlformats.org/officeDocument/2006/relationships/image" Target="../media/image33.png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28.png"/><Relationship Id="rId5" Type="http://schemas.openxmlformats.org/officeDocument/2006/relationships/tags" Target="../tags/tag77.xml"/><Relationship Id="rId15" Type="http://schemas.openxmlformats.org/officeDocument/2006/relationships/image" Target="../media/image3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36.png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Relationship Id="rId4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image" Target="../media/image43.png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image" Target="../media/image44.png"/><Relationship Id="rId18" Type="http://schemas.openxmlformats.org/officeDocument/2006/relationships/image" Target="../media/image31.png"/><Relationship Id="rId3" Type="http://schemas.openxmlformats.org/officeDocument/2006/relationships/tags" Target="../tags/tag90.xml"/><Relationship Id="rId21" Type="http://schemas.openxmlformats.org/officeDocument/2006/relationships/image" Target="../media/image36.png"/><Relationship Id="rId7" Type="http://schemas.openxmlformats.org/officeDocument/2006/relationships/tags" Target="../tags/tag94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30.png"/><Relationship Id="rId2" Type="http://schemas.openxmlformats.org/officeDocument/2006/relationships/tags" Target="../tags/tag89.xml"/><Relationship Id="rId16" Type="http://schemas.openxmlformats.org/officeDocument/2006/relationships/image" Target="../media/image29.png"/><Relationship Id="rId20" Type="http://schemas.openxmlformats.org/officeDocument/2006/relationships/image" Target="../media/image35.png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tags" Target="../tags/tag98.xml"/><Relationship Id="rId5" Type="http://schemas.openxmlformats.org/officeDocument/2006/relationships/tags" Target="../tags/tag92.xml"/><Relationship Id="rId15" Type="http://schemas.openxmlformats.org/officeDocument/2006/relationships/image" Target="../media/image28.png"/><Relationship Id="rId23" Type="http://schemas.openxmlformats.org/officeDocument/2006/relationships/image" Target="../media/image48.png"/><Relationship Id="rId10" Type="http://schemas.openxmlformats.org/officeDocument/2006/relationships/tags" Target="../tags/tag97.xml"/><Relationship Id="rId19" Type="http://schemas.openxmlformats.org/officeDocument/2006/relationships/image" Target="../media/image46.png"/><Relationship Id="rId4" Type="http://schemas.openxmlformats.org/officeDocument/2006/relationships/tags" Target="../tags/tag91.xml"/><Relationship Id="rId9" Type="http://schemas.openxmlformats.org/officeDocument/2006/relationships/tags" Target="../tags/tag96.xml"/><Relationship Id="rId14" Type="http://schemas.openxmlformats.org/officeDocument/2006/relationships/image" Target="../media/image45.png"/><Relationship Id="rId22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9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11" Type="http://schemas.openxmlformats.org/officeDocument/2006/relationships/image" Target="../media/image2.png"/><Relationship Id="rId5" Type="http://schemas.openxmlformats.org/officeDocument/2006/relationships/tags" Target="../tags/tag5.xml"/><Relationship Id="rId15" Type="http://schemas.openxmlformats.org/officeDocument/2006/relationships/image" Target="../media/image6.png"/><Relationship Id="rId10" Type="http://schemas.openxmlformats.org/officeDocument/2006/relationships/image" Target="../media/image1.emf"/><Relationship Id="rId4" Type="http://schemas.openxmlformats.org/officeDocument/2006/relationships/tags" Target="../tags/tag4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102.xml"/><Relationship Id="rId7" Type="http://schemas.openxmlformats.org/officeDocument/2006/relationships/image" Target="../media/image50.pn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4.png"/><Relationship Id="rId5" Type="http://schemas.openxmlformats.org/officeDocument/2006/relationships/tags" Target="../tags/tag104.xml"/><Relationship Id="rId10" Type="http://schemas.openxmlformats.org/officeDocument/2006/relationships/image" Target="../media/image53.png"/><Relationship Id="rId4" Type="http://schemas.openxmlformats.org/officeDocument/2006/relationships/tags" Target="../tags/tag103.xml"/><Relationship Id="rId9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10.png"/><Relationship Id="rId5" Type="http://schemas.openxmlformats.org/officeDocument/2006/relationships/tags" Target="../tags/tag11.xml"/><Relationship Id="rId10" Type="http://schemas.openxmlformats.org/officeDocument/2006/relationships/image" Target="../media/image9.png"/><Relationship Id="rId4" Type="http://schemas.openxmlformats.org/officeDocument/2006/relationships/tags" Target="../tags/tag10.xml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image" Target="../media/image21.png"/><Relationship Id="rId18" Type="http://schemas.openxmlformats.org/officeDocument/2006/relationships/image" Target="../media/image16.png"/><Relationship Id="rId3" Type="http://schemas.openxmlformats.org/officeDocument/2006/relationships/tags" Target="../tags/tag112.xml"/><Relationship Id="rId21" Type="http://schemas.openxmlformats.org/officeDocument/2006/relationships/image" Target="../media/image19.png"/><Relationship Id="rId7" Type="http://schemas.openxmlformats.org/officeDocument/2006/relationships/tags" Target="../tags/tag116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67.png"/><Relationship Id="rId2" Type="http://schemas.openxmlformats.org/officeDocument/2006/relationships/tags" Target="../tags/tag111.xml"/><Relationship Id="rId16" Type="http://schemas.openxmlformats.org/officeDocument/2006/relationships/image" Target="../media/image66.png"/><Relationship Id="rId20" Type="http://schemas.openxmlformats.org/officeDocument/2006/relationships/image" Target="../media/image18.png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5" Type="http://schemas.openxmlformats.org/officeDocument/2006/relationships/tags" Target="../tags/tag114.xml"/><Relationship Id="rId15" Type="http://schemas.openxmlformats.org/officeDocument/2006/relationships/image" Target="../media/image65.png"/><Relationship Id="rId23" Type="http://schemas.openxmlformats.org/officeDocument/2006/relationships/image" Target="../media/image22.png"/><Relationship Id="rId10" Type="http://schemas.openxmlformats.org/officeDocument/2006/relationships/tags" Target="../tags/tag119.xml"/><Relationship Id="rId19" Type="http://schemas.openxmlformats.org/officeDocument/2006/relationships/image" Target="../media/image17.png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image" Target="../media/image64.png"/><Relationship Id="rId22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18" Type="http://schemas.openxmlformats.org/officeDocument/2006/relationships/image" Target="../media/image67.png"/><Relationship Id="rId26" Type="http://schemas.openxmlformats.org/officeDocument/2006/relationships/image" Target="../media/image68.png"/><Relationship Id="rId3" Type="http://schemas.openxmlformats.org/officeDocument/2006/relationships/tags" Target="../tags/tag123.xml"/><Relationship Id="rId21" Type="http://schemas.openxmlformats.org/officeDocument/2006/relationships/image" Target="../media/image18.png"/><Relationship Id="rId7" Type="http://schemas.openxmlformats.org/officeDocument/2006/relationships/tags" Target="../tags/tag127.xml"/><Relationship Id="rId12" Type="http://schemas.openxmlformats.org/officeDocument/2006/relationships/tags" Target="../tags/tag132.xml"/><Relationship Id="rId17" Type="http://schemas.openxmlformats.org/officeDocument/2006/relationships/image" Target="../media/image66.png"/><Relationship Id="rId25" Type="http://schemas.openxmlformats.org/officeDocument/2006/relationships/image" Target="../media/image22.png"/><Relationship Id="rId2" Type="http://schemas.openxmlformats.org/officeDocument/2006/relationships/tags" Target="../tags/tag122.xml"/><Relationship Id="rId16" Type="http://schemas.openxmlformats.org/officeDocument/2006/relationships/image" Target="../media/image65.png"/><Relationship Id="rId20" Type="http://schemas.openxmlformats.org/officeDocument/2006/relationships/image" Target="../media/image17.png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tags" Target="../tags/tag131.xml"/><Relationship Id="rId24" Type="http://schemas.openxmlformats.org/officeDocument/2006/relationships/image" Target="../media/image21.png"/><Relationship Id="rId5" Type="http://schemas.openxmlformats.org/officeDocument/2006/relationships/tags" Target="../tags/tag125.xml"/><Relationship Id="rId15" Type="http://schemas.openxmlformats.org/officeDocument/2006/relationships/image" Target="../media/image64.png"/><Relationship Id="rId23" Type="http://schemas.openxmlformats.org/officeDocument/2006/relationships/image" Target="../media/image20.png"/><Relationship Id="rId10" Type="http://schemas.openxmlformats.org/officeDocument/2006/relationships/tags" Target="../tags/tag130.xml"/><Relationship Id="rId19" Type="http://schemas.openxmlformats.org/officeDocument/2006/relationships/image" Target="../media/image16.png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9.png"/><Relationship Id="rId27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13" Type="http://schemas.openxmlformats.org/officeDocument/2006/relationships/tags" Target="../tags/tag146.xml"/><Relationship Id="rId18" Type="http://schemas.openxmlformats.org/officeDocument/2006/relationships/image" Target="../media/image65.png"/><Relationship Id="rId26" Type="http://schemas.openxmlformats.org/officeDocument/2006/relationships/image" Target="../media/image68.png"/><Relationship Id="rId3" Type="http://schemas.openxmlformats.org/officeDocument/2006/relationships/tags" Target="../tags/tag136.xml"/><Relationship Id="rId21" Type="http://schemas.openxmlformats.org/officeDocument/2006/relationships/image" Target="../media/image16.png"/><Relationship Id="rId7" Type="http://schemas.openxmlformats.org/officeDocument/2006/relationships/tags" Target="../tags/tag140.xml"/><Relationship Id="rId12" Type="http://schemas.openxmlformats.org/officeDocument/2006/relationships/tags" Target="../tags/tag145.xml"/><Relationship Id="rId17" Type="http://schemas.openxmlformats.org/officeDocument/2006/relationships/image" Target="../media/image64.png"/><Relationship Id="rId25" Type="http://schemas.openxmlformats.org/officeDocument/2006/relationships/image" Target="../media/image20.png"/><Relationship Id="rId2" Type="http://schemas.openxmlformats.org/officeDocument/2006/relationships/tags" Target="../tags/tag135.xml"/><Relationship Id="rId16" Type="http://schemas.openxmlformats.org/officeDocument/2006/relationships/image" Target="../media/image21.png"/><Relationship Id="rId20" Type="http://schemas.openxmlformats.org/officeDocument/2006/relationships/image" Target="../media/image67.png"/><Relationship Id="rId29" Type="http://schemas.openxmlformats.org/officeDocument/2006/relationships/image" Target="../media/image71.png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24" Type="http://schemas.openxmlformats.org/officeDocument/2006/relationships/image" Target="../media/image19.png"/><Relationship Id="rId5" Type="http://schemas.openxmlformats.org/officeDocument/2006/relationships/tags" Target="../tags/tag138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18.png"/><Relationship Id="rId28" Type="http://schemas.openxmlformats.org/officeDocument/2006/relationships/image" Target="../media/image70.png"/><Relationship Id="rId10" Type="http://schemas.openxmlformats.org/officeDocument/2006/relationships/tags" Target="../tags/tag143.xml"/><Relationship Id="rId19" Type="http://schemas.openxmlformats.org/officeDocument/2006/relationships/image" Target="../media/image66.png"/><Relationship Id="rId4" Type="http://schemas.openxmlformats.org/officeDocument/2006/relationships/tags" Target="../tags/tag137.xml"/><Relationship Id="rId9" Type="http://schemas.openxmlformats.org/officeDocument/2006/relationships/tags" Target="../tags/tag142.xml"/><Relationship Id="rId14" Type="http://schemas.openxmlformats.org/officeDocument/2006/relationships/tags" Target="../tags/tag147.xml"/><Relationship Id="rId22" Type="http://schemas.openxmlformats.org/officeDocument/2006/relationships/image" Target="../media/image17.png"/><Relationship Id="rId27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tags" Target="../tags/tag14.xml"/><Relationship Id="rId16" Type="http://schemas.openxmlformats.org/officeDocument/2006/relationships/image" Target="../media/image9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15" Type="http://schemas.openxmlformats.org/officeDocument/2006/relationships/image" Target="../media/image10.png"/><Relationship Id="rId10" Type="http://schemas.openxmlformats.org/officeDocument/2006/relationships/tags" Target="../tags/tag22.xml"/><Relationship Id="rId19" Type="http://schemas.openxmlformats.org/officeDocument/2006/relationships/image" Target="../media/image14.png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tags" Target="../tags/tag25.xml"/><Relationship Id="rId21" Type="http://schemas.openxmlformats.org/officeDocument/2006/relationships/image" Target="../media/image15.png"/><Relationship Id="rId7" Type="http://schemas.openxmlformats.org/officeDocument/2006/relationships/tags" Target="../tags/tag29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9.png"/><Relationship Id="rId2" Type="http://schemas.openxmlformats.org/officeDocument/2006/relationships/tags" Target="../tags/tag24.xml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5" Type="http://schemas.openxmlformats.org/officeDocument/2006/relationships/tags" Target="../tags/tag27.xml"/><Relationship Id="rId15" Type="http://schemas.openxmlformats.org/officeDocument/2006/relationships/image" Target="../media/image11.png"/><Relationship Id="rId10" Type="http://schemas.openxmlformats.org/officeDocument/2006/relationships/tags" Target="../tags/tag32.xml"/><Relationship Id="rId19" Type="http://schemas.openxmlformats.org/officeDocument/2006/relationships/image" Target="../media/image14.png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tags" Target="../tags/tag36.xml"/><Relationship Id="rId21" Type="http://schemas.openxmlformats.org/officeDocument/2006/relationships/image" Target="../media/image15.png"/><Relationship Id="rId7" Type="http://schemas.openxmlformats.org/officeDocument/2006/relationships/tags" Target="../tags/tag40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9.png"/><Relationship Id="rId2" Type="http://schemas.openxmlformats.org/officeDocument/2006/relationships/tags" Target="../tags/tag35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5" Type="http://schemas.openxmlformats.org/officeDocument/2006/relationships/image" Target="../media/image11.png"/><Relationship Id="rId10" Type="http://schemas.openxmlformats.org/officeDocument/2006/relationships/tags" Target="../tags/tag43.xml"/><Relationship Id="rId19" Type="http://schemas.openxmlformats.org/officeDocument/2006/relationships/image" Target="../media/image13.png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47.xml"/><Relationship Id="rId7" Type="http://schemas.openxmlformats.org/officeDocument/2006/relationships/image" Target="../media/image16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png"/><Relationship Id="rId5" Type="http://schemas.openxmlformats.org/officeDocument/2006/relationships/tags" Target="../tags/tag49.xml"/><Relationship Id="rId10" Type="http://schemas.openxmlformats.org/officeDocument/2006/relationships/image" Target="../media/image19.png"/><Relationship Id="rId4" Type="http://schemas.openxmlformats.org/officeDocument/2006/relationships/tags" Target="../tags/tag48.xm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52.xml"/><Relationship Id="rId7" Type="http://schemas.openxmlformats.org/officeDocument/2006/relationships/image" Target="../media/image16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.png"/><Relationship Id="rId5" Type="http://schemas.openxmlformats.org/officeDocument/2006/relationships/tags" Target="../tags/tag54.xml"/><Relationship Id="rId10" Type="http://schemas.openxmlformats.org/officeDocument/2006/relationships/image" Target="../media/image19.png"/><Relationship Id="rId4" Type="http://schemas.openxmlformats.org/officeDocument/2006/relationships/tags" Target="../tags/tag53.xml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image" Target="../media/image17.png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image" Target="../media/image16.png"/><Relationship Id="rId17" Type="http://schemas.openxmlformats.org/officeDocument/2006/relationships/image" Target="../media/image23.png"/><Relationship Id="rId2" Type="http://schemas.openxmlformats.org/officeDocument/2006/relationships/tags" Target="../tags/tag56.xml"/><Relationship Id="rId16" Type="http://schemas.openxmlformats.org/officeDocument/2006/relationships/image" Target="../media/image20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22.png"/><Relationship Id="rId5" Type="http://schemas.openxmlformats.org/officeDocument/2006/relationships/tags" Target="../tags/tag59.xml"/><Relationship Id="rId15" Type="http://schemas.openxmlformats.org/officeDocument/2006/relationships/image" Target="../media/image19.png"/><Relationship Id="rId10" Type="http://schemas.openxmlformats.org/officeDocument/2006/relationships/image" Target="../media/image21.png"/><Relationship Id="rId4" Type="http://schemas.openxmlformats.org/officeDocument/2006/relationships/tags" Target="../tags/tag5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4343400"/>
          </a:xfrm>
        </p:spPr>
        <p:txBody>
          <a:bodyPr/>
          <a:lstStyle/>
          <a:p>
            <a:pPr algn="ctr"/>
            <a:r>
              <a:rPr lang="en-US" sz="6000" dirty="0"/>
              <a:t>Step Response analysis of second order systems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5155" name="AutoShape 3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305157" name="AutoShape 5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5158" name="Text Box 6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305161" name="Text Box 9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305162" name="Text Box 10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305167" name="Oval 15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68" name="Oval 16"/>
          <p:cNvSpPr>
            <a:spLocks noChangeArrowheads="1"/>
          </p:cNvSpPr>
          <p:nvPr/>
        </p:nvSpPr>
        <p:spPr bwMode="auto">
          <a:xfrm>
            <a:off x="4343400" y="685800"/>
            <a:ext cx="2743200" cy="9144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69" name="AutoShape 17"/>
          <p:cNvSpPr>
            <a:spLocks noChangeArrowheads="1"/>
          </p:cNvSpPr>
          <p:nvPr/>
        </p:nvSpPr>
        <p:spPr bwMode="auto">
          <a:xfrm rot="-6574823">
            <a:off x="7429500" y="1638300"/>
            <a:ext cx="190500" cy="723900"/>
          </a:xfrm>
          <a:prstGeom prst="upDownArrow">
            <a:avLst>
              <a:gd name="adj1" fmla="val 50000"/>
              <a:gd name="adj2" fmla="val 76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70" name="AutoShape 18"/>
          <p:cNvSpPr>
            <a:spLocks noChangeArrowheads="1"/>
          </p:cNvSpPr>
          <p:nvPr/>
        </p:nvSpPr>
        <p:spPr bwMode="auto">
          <a:xfrm rot="2498013">
            <a:off x="4765675" y="1281113"/>
            <a:ext cx="228600" cy="609600"/>
          </a:xfrm>
          <a:prstGeom prst="upDownArrow">
            <a:avLst>
              <a:gd name="adj1" fmla="val 50000"/>
              <a:gd name="adj2" fmla="val 5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71" name="Text Box 19"/>
          <p:cNvSpPr txBox="1">
            <a:spLocks noChangeArrowheads="1"/>
          </p:cNvSpPr>
          <p:nvPr/>
        </p:nvSpPr>
        <p:spPr bwMode="auto">
          <a:xfrm>
            <a:off x="3505200" y="2590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All 4 cases</a:t>
            </a:r>
          </a:p>
        </p:txBody>
      </p:sp>
      <p:sp>
        <p:nvSpPr>
          <p:cNvPr id="305172" name="Text Box 20"/>
          <p:cNvSpPr txBox="1">
            <a:spLocks noChangeArrowheads="1"/>
          </p:cNvSpPr>
          <p:nvPr/>
        </p:nvSpPr>
        <p:spPr bwMode="auto">
          <a:xfrm>
            <a:off x="5257800" y="2605088"/>
            <a:ext cx="251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Unless overdamped</a:t>
            </a:r>
          </a:p>
        </p:txBody>
      </p:sp>
      <p:sp>
        <p:nvSpPr>
          <p:cNvPr id="305174" name="Oval 22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5175" name="Picture 2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8388" y="1504950"/>
            <a:ext cx="14970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5176" name="Oval 24"/>
          <p:cNvSpPr>
            <a:spLocks noChangeArrowheads="1"/>
          </p:cNvSpPr>
          <p:nvPr/>
        </p:nvSpPr>
        <p:spPr bwMode="auto">
          <a:xfrm>
            <a:off x="7291388" y="1266825"/>
            <a:ext cx="17526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5177" name="Picture 2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4525" y="989013"/>
            <a:ext cx="2495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78" name="Picture 2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79" name="Picture 2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80" name="Picture 28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81" name="Picture 29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5182" name="Picture 30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Underdamped second order system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Underdamped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Two complex poles:</a:t>
            </a:r>
          </a:p>
        </p:txBody>
      </p:sp>
      <p:pic>
        <p:nvPicPr>
          <p:cNvPr id="284678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124200" y="952500"/>
            <a:ext cx="1247775" cy="2667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4681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447800" y="4876800"/>
            <a:ext cx="4202113" cy="2825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4683" name="Picture 1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219200" y="2095500"/>
            <a:ext cx="5867400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Underdamped second order system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5700" name="Line 4"/>
          <p:cNvSpPr>
            <a:spLocks noChangeShapeType="1"/>
          </p:cNvSpPr>
          <p:nvPr/>
        </p:nvSpPr>
        <p:spPr bwMode="auto">
          <a:xfrm flipV="1">
            <a:off x="1790700" y="5953125"/>
            <a:ext cx="3448050" cy="9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5701" name="Line 5"/>
          <p:cNvSpPr>
            <a:spLocks noChangeShapeType="1"/>
          </p:cNvSpPr>
          <p:nvPr/>
        </p:nvSpPr>
        <p:spPr bwMode="auto">
          <a:xfrm flipV="1">
            <a:off x="3609975" y="4305300"/>
            <a:ext cx="0" cy="2000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5702" name="Line 6"/>
          <p:cNvSpPr>
            <a:spLocks noChangeShapeType="1"/>
          </p:cNvSpPr>
          <p:nvPr/>
        </p:nvSpPr>
        <p:spPr bwMode="auto">
          <a:xfrm flipH="1" flipV="1">
            <a:off x="2352675" y="5191125"/>
            <a:ext cx="1276350" cy="742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5703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733800" y="4903788"/>
            <a:ext cx="482600" cy="3476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85704" name="Line 8"/>
          <p:cNvSpPr>
            <a:spLocks noChangeShapeType="1"/>
          </p:cNvSpPr>
          <p:nvPr/>
        </p:nvSpPr>
        <p:spPr bwMode="auto">
          <a:xfrm>
            <a:off x="2428875" y="5172075"/>
            <a:ext cx="1162050" cy="0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5705" name="Line 9"/>
          <p:cNvSpPr>
            <a:spLocks noChangeShapeType="1"/>
          </p:cNvSpPr>
          <p:nvPr/>
        </p:nvSpPr>
        <p:spPr bwMode="auto">
          <a:xfrm>
            <a:off x="2343150" y="5191125"/>
            <a:ext cx="9525" cy="771525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5706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771775" y="5618163"/>
            <a:ext cx="193675" cy="2905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85707" name="Line 11"/>
          <p:cNvSpPr>
            <a:spLocks noChangeShapeType="1"/>
          </p:cNvSpPr>
          <p:nvPr/>
        </p:nvSpPr>
        <p:spPr bwMode="auto">
          <a:xfrm flipV="1">
            <a:off x="3171825" y="5715000"/>
            <a:ext cx="66675" cy="228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85708" name="Picture 12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897188" y="5259388"/>
            <a:ext cx="503237" cy="2524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09" name="Picture 1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095500" y="6165850"/>
            <a:ext cx="522288" cy="1746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10" name="Picture 1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63650" y="2338388"/>
            <a:ext cx="5178425" cy="100806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11" name="Picture 15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5470525" y="3994150"/>
            <a:ext cx="2398713" cy="12065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12" name="Picture 16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736600" y="1531938"/>
            <a:ext cx="5573713" cy="3873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13" name="Picture 17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3352800" y="3962400"/>
            <a:ext cx="914400" cy="3095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5714" name="Picture 18" descr="txp_fig"/>
          <p:cNvPicPr preferRelativeResize="0"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5311775" y="5840413"/>
            <a:ext cx="860425" cy="290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Impulse response of the second order system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2692400" y="3038475"/>
            <a:ext cx="1558925" cy="460375"/>
          </a:xfrm>
          <a:prstGeom prst="rect">
            <a:avLst/>
          </a:prstGeom>
          <a:noFill/>
          <a:ln w="38100" algn="ctr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6726" name="Rectangle 6"/>
          <p:cNvSpPr>
            <a:spLocks noChangeArrowheads="1"/>
          </p:cNvSpPr>
          <p:nvPr/>
        </p:nvSpPr>
        <p:spPr bwMode="auto">
          <a:xfrm>
            <a:off x="3413125" y="2238375"/>
            <a:ext cx="1889125" cy="695325"/>
          </a:xfrm>
          <a:prstGeom prst="rect">
            <a:avLst/>
          </a:prstGeom>
          <a:noFill/>
          <a:ln w="38100" algn="ctr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86729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5663" y="1473200"/>
            <a:ext cx="492125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30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4238" y="4826000"/>
            <a:ext cx="5095875" cy="685800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Matlab Simulation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zeta = 0.3; wn=1;</a:t>
            </a:r>
          </a:p>
          <a:p>
            <a:r>
              <a:rPr lang="en-US"/>
              <a:t>G=tf([wn],[1 2*zeta*wn wn^2]);</a:t>
            </a:r>
          </a:p>
          <a:p>
            <a:r>
              <a:rPr lang="en-US"/>
              <a:t>impulse(G)</a:t>
            </a:r>
          </a:p>
          <a:p>
            <a:endParaRPr lang="en-US"/>
          </a:p>
        </p:txBody>
      </p:sp>
      <p:pic>
        <p:nvPicPr>
          <p:cNvPr id="287748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28600"/>
            <a:ext cx="2978150" cy="658813"/>
          </a:xfrm>
          <a:prstGeom prst="rect">
            <a:avLst/>
          </a:prstGeom>
          <a:noFill/>
          <a:ln w="38100" algn="ctr">
            <a:solidFill>
              <a:srgbClr val="99CC00"/>
            </a:solidFill>
            <a:miter lim="800000"/>
            <a:headEnd/>
            <a:tailEnd/>
          </a:ln>
          <a:effectLst/>
        </p:spPr>
      </p:pic>
      <p:pic>
        <p:nvPicPr>
          <p:cNvPr id="2877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8213" y="2579688"/>
            <a:ext cx="5165725" cy="3868737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step response of undamped systems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Unit step response 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DC gain :</a:t>
            </a:r>
          </a:p>
        </p:txBody>
      </p:sp>
      <p:pic>
        <p:nvPicPr>
          <p:cNvPr id="288774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54688" y="2536825"/>
            <a:ext cx="2176462" cy="282575"/>
          </a:xfrm>
          <a:prstGeom prst="rect">
            <a:avLst/>
          </a:prstGeom>
          <a:noFill/>
          <a:ln w="38100" algn="ctr">
            <a:solidFill>
              <a:srgbClr val="0000FF"/>
            </a:solidFill>
            <a:miter lim="800000"/>
            <a:headEnd/>
            <a:tailEnd/>
          </a:ln>
          <a:effectLst/>
        </p:spPr>
      </p:pic>
      <p:sp>
        <p:nvSpPr>
          <p:cNvPr id="288775" name="Line 7"/>
          <p:cNvSpPr>
            <a:spLocks noChangeShapeType="1"/>
          </p:cNvSpPr>
          <p:nvPr/>
        </p:nvSpPr>
        <p:spPr bwMode="auto">
          <a:xfrm flipH="1" flipV="1">
            <a:off x="4495800" y="2536825"/>
            <a:ext cx="1247775" cy="104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88777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1213" y="1552575"/>
            <a:ext cx="6924675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8778" name="Picture 1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219200" y="5486400"/>
            <a:ext cx="5557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step response of undamped system 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979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644525" y="928688"/>
            <a:ext cx="6191250" cy="747712"/>
          </a:xfrm>
          <a:prstGeom prst="rect">
            <a:avLst/>
          </a:prstGeom>
          <a:noFill/>
          <a:ln w="38100" algn="ctr">
            <a:solidFill>
              <a:srgbClr val="99CC00"/>
            </a:solidFill>
            <a:miter lim="800000"/>
            <a:headEnd/>
            <a:tailEnd/>
          </a:ln>
          <a:effectLst/>
        </p:spPr>
      </p:pic>
      <p:pic>
        <p:nvPicPr>
          <p:cNvPr id="28979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0" y="2209800"/>
            <a:ext cx="4171950" cy="19780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40400" y="2438400"/>
            <a:ext cx="3098800" cy="1470025"/>
            <a:chOff x="1128" y="2448"/>
            <a:chExt cx="3829" cy="1546"/>
          </a:xfrm>
        </p:grpSpPr>
        <p:sp>
          <p:nvSpPr>
            <p:cNvPr id="289799" name="Line 7"/>
            <p:cNvSpPr>
              <a:spLocks noChangeShapeType="1"/>
            </p:cNvSpPr>
            <p:nvPr/>
          </p:nvSpPr>
          <p:spPr bwMode="auto">
            <a:xfrm flipV="1">
              <a:off x="1128" y="3750"/>
              <a:ext cx="2172" cy="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9800" name="Line 8"/>
            <p:cNvSpPr>
              <a:spLocks noChangeShapeType="1"/>
            </p:cNvSpPr>
            <p:nvPr/>
          </p:nvSpPr>
          <p:spPr bwMode="auto">
            <a:xfrm flipV="1">
              <a:off x="2274" y="2712"/>
              <a:ext cx="1" cy="12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9801" name="Line 9"/>
            <p:cNvSpPr>
              <a:spLocks noChangeShapeType="1"/>
            </p:cNvSpPr>
            <p:nvPr/>
          </p:nvSpPr>
          <p:spPr bwMode="auto">
            <a:xfrm flipH="1" flipV="1">
              <a:off x="1482" y="3270"/>
              <a:ext cx="804" cy="4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pic>
          <p:nvPicPr>
            <p:cNvPr id="289802" name="Picture 10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352" y="3089"/>
              <a:ext cx="304" cy="219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sp>
          <p:nvSpPr>
            <p:cNvPr id="289803" name="Line 11"/>
            <p:cNvSpPr>
              <a:spLocks noChangeShapeType="1"/>
            </p:cNvSpPr>
            <p:nvPr/>
          </p:nvSpPr>
          <p:spPr bwMode="auto">
            <a:xfrm>
              <a:off x="1530" y="3258"/>
              <a:ext cx="732" cy="1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89804" name="Line 12"/>
            <p:cNvSpPr>
              <a:spLocks noChangeShapeType="1"/>
            </p:cNvSpPr>
            <p:nvPr/>
          </p:nvSpPr>
          <p:spPr bwMode="auto">
            <a:xfrm>
              <a:off x="1476" y="3270"/>
              <a:ext cx="6" cy="486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pic>
          <p:nvPicPr>
            <p:cNvPr id="289805" name="Picture 13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746" y="3539"/>
              <a:ext cx="122" cy="18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sp>
          <p:nvSpPr>
            <p:cNvPr id="289806" name="Line 14"/>
            <p:cNvSpPr>
              <a:spLocks noChangeShapeType="1"/>
            </p:cNvSpPr>
            <p:nvPr/>
          </p:nvSpPr>
          <p:spPr bwMode="auto">
            <a:xfrm flipV="1">
              <a:off x="1998" y="3600"/>
              <a:ext cx="42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289807" name="Picture 15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1825" y="3313"/>
              <a:ext cx="317" cy="159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89808" name="Picture 16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320" y="3884"/>
              <a:ext cx="329" cy="11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89809" name="Picture 17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446" y="2516"/>
              <a:ext cx="1511" cy="76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89810" name="Picture 18" descr="txp_fi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112" y="2448"/>
              <a:ext cx="718" cy="24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89811" name="Picture 19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3346" y="3619"/>
              <a:ext cx="718" cy="243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89812" name="Picture 2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818063" y="4227513"/>
            <a:ext cx="3948112" cy="4635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89814" name="Picture 22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919663"/>
            <a:ext cx="5915025" cy="1439862"/>
          </a:xfrm>
          <a:prstGeom prst="rect">
            <a:avLst/>
          </a:prstGeom>
          <a:noFill/>
          <a:ln w="22225">
            <a:solidFill>
              <a:srgbClr val="FF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Matlab Simulation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zeta = 0.3; wn=1; G=tf([wn],[1 2*zeta*wn wn^2]);</a:t>
            </a:r>
          </a:p>
          <a:p>
            <a:r>
              <a:rPr lang="en-US"/>
              <a:t>step(G)</a:t>
            </a:r>
          </a:p>
          <a:p>
            <a:endParaRPr lang="en-US"/>
          </a:p>
        </p:txBody>
      </p:sp>
      <p:pic>
        <p:nvPicPr>
          <p:cNvPr id="290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905000"/>
            <a:ext cx="5165725" cy="3868738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90821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114800" y="152400"/>
            <a:ext cx="2978150" cy="658813"/>
          </a:xfrm>
          <a:prstGeom prst="rect">
            <a:avLst/>
          </a:prstGeom>
          <a:noFill/>
          <a:ln w="38100" algn="ctr">
            <a:solidFill>
              <a:srgbClr val="99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  <p:sp>
        <p:nvSpPr>
          <p:cNvPr id="205830" name="AutoShape 6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05832" name="AutoShape 8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5833" name="Text Box 9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05834" name="AutoShape 10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05858" name="Line 34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59" name="Line 35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0" name="Line 36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1" name="Line 37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2" name="Line 38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3" name="Line 39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4" name="Line 40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5" name="Line 41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6" name="Line 42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7" name="Line 43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8" name="Line 44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69" name="Line 45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0" name="Line 46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1" name="Line 47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2" name="Line 48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3" name="Freeform 49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4" name="Freeform 50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5" name="Freeform 51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6" name="Freeform 52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77" name="Text Box 53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5878" name="Text Box 54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5879" name="Text Box 55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09924" name="AutoShape 4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09926" name="AutoShape 6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09928" name="AutoShape 8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09930" name="Line 10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1" name="Line 11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2" name="Line 12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3" name="Line 13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4" name="Line 14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5" name="Line 15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6" name="Line 16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7" name="Line 17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8" name="Line 18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39" name="Line 19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0" name="Line 20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1" name="Line 21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2" name="Line 22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3" name="Line 23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4" name="Line 24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5" name="Freeform 25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6" name="Freeform 26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7" name="Freeform 27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8" name="Freeform 28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49" name="Text Box 29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9950" name="Text Box 30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9951" name="Text Box 31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886200" y="4776788"/>
            <a:ext cx="152400" cy="152400"/>
            <a:chOff x="1584" y="2784"/>
            <a:chExt cx="96" cy="96"/>
          </a:xfrm>
        </p:grpSpPr>
        <p:sp>
          <p:nvSpPr>
            <p:cNvPr id="209953" name="Line 33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954" name="Line 34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895600" y="4776788"/>
            <a:ext cx="152400" cy="152400"/>
            <a:chOff x="1584" y="2784"/>
            <a:chExt cx="96" cy="96"/>
          </a:xfrm>
        </p:grpSpPr>
        <p:sp>
          <p:nvSpPr>
            <p:cNvPr id="209956" name="Line 3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957" name="Line 3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9958" name="Rectangle 38"/>
          <p:cNvSpPr>
            <a:spLocks noChangeArrowheads="1"/>
          </p:cNvSpPr>
          <p:nvPr/>
        </p:nvSpPr>
        <p:spPr bwMode="auto">
          <a:xfrm>
            <a:off x="990600" y="1676400"/>
            <a:ext cx="3276600" cy="4572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9" name="Text Box 39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Second order system (mass-spring-damper system)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2000"/>
          </a:p>
          <a:p>
            <a:r>
              <a:rPr lang="en-US" sz="2000"/>
              <a:t>ODE :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Transfer function :</a:t>
            </a:r>
          </a:p>
        </p:txBody>
      </p:sp>
      <p:graphicFrame>
        <p:nvGraphicFramePr>
          <p:cNvPr id="292881" name="Object 17"/>
          <p:cNvGraphicFramePr>
            <a:graphicFrameLocks noGrp="1" noChangeAspect="1"/>
          </p:cNvGraphicFramePr>
          <p:nvPr>
            <p:ph sz="half" idx="2"/>
          </p:nvPr>
        </p:nvGraphicFramePr>
        <p:xfrm>
          <a:off x="6858000" y="1447800"/>
          <a:ext cx="167640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73" name="Visio" r:id="rId9" imgW="1359705" imgH="1980331" progId="">
                  <p:embed/>
                </p:oleObj>
              </mc:Choice>
              <mc:Fallback>
                <p:oleObj name="Visio" r:id="rId9" imgW="1359705" imgH="198033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447800"/>
                        <a:ext cx="1676400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2883" name="Picture 1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981200" y="1143000"/>
            <a:ext cx="41910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2886" name="Picture 22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295400" y="4287838"/>
            <a:ext cx="4648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2888" name="Picture 2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2992438"/>
            <a:ext cx="3111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2891" name="Picture 27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66800" y="2498725"/>
            <a:ext cx="49688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2892" name="Picture 28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3200400" y="5607050"/>
            <a:ext cx="43910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07876" name="AutoShape 4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07878" name="AutoShape 6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07880" name="AutoShape 8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7881" name="Text Box 9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07882" name="Line 10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3" name="Line 11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4" name="Line 12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5" name="Line 13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6" name="Line 14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7" name="Line 15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8" name="Line 16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89" name="Line 17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0" name="Line 18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1" name="Line 19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2" name="Line 20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3" name="Line 21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4" name="Line 22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5" name="Line 23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6" name="Line 24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7" name="Freeform 25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8" name="Freeform 26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99" name="Freeform 27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900" name="Freeform 28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901" name="Text Box 29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7902" name="Text Box 30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7903" name="Text Box 31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357563" y="4816475"/>
            <a:ext cx="152400" cy="152400"/>
            <a:chOff x="1584" y="2784"/>
            <a:chExt cx="96" cy="96"/>
          </a:xfrm>
        </p:grpSpPr>
        <p:sp>
          <p:nvSpPr>
            <p:cNvPr id="207905" name="Line 33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906" name="Line 34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352800" y="4729163"/>
            <a:ext cx="152400" cy="152400"/>
            <a:chOff x="1584" y="2784"/>
            <a:chExt cx="96" cy="96"/>
          </a:xfrm>
        </p:grpSpPr>
        <p:sp>
          <p:nvSpPr>
            <p:cNvPr id="207908" name="Line 3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909" name="Line 3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910" name="Rectangle 38"/>
          <p:cNvSpPr>
            <a:spLocks noChangeArrowheads="1"/>
          </p:cNvSpPr>
          <p:nvPr/>
        </p:nvSpPr>
        <p:spPr bwMode="auto">
          <a:xfrm>
            <a:off x="990600" y="2162175"/>
            <a:ext cx="4343400" cy="4572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911" name="Text Box 39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08900" name="AutoShape 4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08902" name="AutoShape 6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08904" name="AutoShape 8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08906" name="Line 10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7" name="Line 11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8" name="Line 12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9" name="Line 13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0" name="Line 14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1" name="Line 15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2" name="Line 16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3" name="Line 17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4" name="Line 18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5" name="Line 19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6" name="Line 20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7" name="Line 21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8" name="Line 22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19" name="Line 23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0" name="Line 24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1" name="Freeform 25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2" name="Freeform 26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3" name="Freeform 27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4" name="Freeform 28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25" name="Text Box 29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8926" name="Text Box 30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8927" name="Text Box 31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357563" y="5410200"/>
            <a:ext cx="152400" cy="152400"/>
            <a:chOff x="1584" y="2784"/>
            <a:chExt cx="96" cy="96"/>
          </a:xfrm>
        </p:grpSpPr>
        <p:sp>
          <p:nvSpPr>
            <p:cNvPr id="208929" name="Line 33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Line 34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3352800" y="4191000"/>
            <a:ext cx="152400" cy="152400"/>
            <a:chOff x="1584" y="2784"/>
            <a:chExt cx="96" cy="96"/>
          </a:xfrm>
        </p:grpSpPr>
        <p:sp>
          <p:nvSpPr>
            <p:cNvPr id="208932" name="Line 3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Line 3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8934" name="Rectangle 38"/>
          <p:cNvSpPr>
            <a:spLocks noChangeArrowheads="1"/>
          </p:cNvSpPr>
          <p:nvPr/>
        </p:nvSpPr>
        <p:spPr bwMode="auto">
          <a:xfrm>
            <a:off x="990600" y="2627313"/>
            <a:ext cx="3657600" cy="4572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8935" name="Text Box 39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  <p:sp>
        <p:nvSpPr>
          <p:cNvPr id="208936" name="Line 40"/>
          <p:cNvSpPr>
            <a:spLocks noChangeShapeType="1"/>
          </p:cNvSpPr>
          <p:nvPr/>
        </p:nvSpPr>
        <p:spPr bwMode="auto">
          <a:xfrm flipV="1">
            <a:off x="5105400" y="25908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37" name="Line 41"/>
          <p:cNvSpPr>
            <a:spLocks noChangeShapeType="1"/>
          </p:cNvSpPr>
          <p:nvPr/>
        </p:nvSpPr>
        <p:spPr bwMode="auto">
          <a:xfrm>
            <a:off x="5105400" y="2971800"/>
            <a:ext cx="1371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38" name="Text Box 42"/>
          <p:cNvSpPr txBox="1">
            <a:spLocks noChangeArrowheads="1"/>
          </p:cNvSpPr>
          <p:nvPr/>
        </p:nvSpPr>
        <p:spPr bwMode="auto">
          <a:xfrm>
            <a:off x="6553200" y="2362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real part</a:t>
            </a:r>
          </a:p>
        </p:txBody>
      </p:sp>
      <p:sp>
        <p:nvSpPr>
          <p:cNvPr id="208939" name="Text Box 43"/>
          <p:cNvSpPr txBox="1">
            <a:spLocks noChangeArrowheads="1"/>
          </p:cNvSpPr>
          <p:nvPr/>
        </p:nvSpPr>
        <p:spPr bwMode="auto">
          <a:xfrm>
            <a:off x="6553200" y="2819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zero real part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0947" name="AutoShape 3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10949" name="AutoShape 5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10951" name="AutoShape 7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10953" name="Line 9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4" name="Line 10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5" name="Line 11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6" name="Line 12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7" name="Line 13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8" name="Line 14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59" name="Line 15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0" name="Line 16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1" name="Line 17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2" name="Line 18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3" name="Line 19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4" name="Line 20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5" name="Line 21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6" name="Line 22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7" name="Line 23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8" name="Freeform 24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69" name="Freeform 25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70" name="Freeform 26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71" name="Freeform 27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72" name="Text Box 28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0973" name="Text Box 29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0974" name="Text Box 30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357563" y="5410200"/>
            <a:ext cx="152400" cy="152400"/>
            <a:chOff x="1584" y="2784"/>
            <a:chExt cx="96" cy="96"/>
          </a:xfrm>
        </p:grpSpPr>
        <p:sp>
          <p:nvSpPr>
            <p:cNvPr id="210976" name="Line 32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977" name="Line 33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352800" y="4191000"/>
            <a:ext cx="152400" cy="152400"/>
            <a:chOff x="1584" y="2784"/>
            <a:chExt cx="96" cy="96"/>
          </a:xfrm>
        </p:grpSpPr>
        <p:sp>
          <p:nvSpPr>
            <p:cNvPr id="210979" name="Line 35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980" name="Line 36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0982" name="Text Box 38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  <p:sp>
        <p:nvSpPr>
          <p:cNvPr id="210983" name="Line 39"/>
          <p:cNvSpPr>
            <a:spLocks noChangeShapeType="1"/>
          </p:cNvSpPr>
          <p:nvPr/>
        </p:nvSpPr>
        <p:spPr bwMode="auto">
          <a:xfrm flipV="1">
            <a:off x="5105400" y="25908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84" name="Line 40"/>
          <p:cNvSpPr>
            <a:spLocks noChangeShapeType="1"/>
          </p:cNvSpPr>
          <p:nvPr/>
        </p:nvSpPr>
        <p:spPr bwMode="auto">
          <a:xfrm>
            <a:off x="5105400" y="2971800"/>
            <a:ext cx="1371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0985" name="Text Box 41"/>
          <p:cNvSpPr txBox="1">
            <a:spLocks noChangeArrowheads="1"/>
          </p:cNvSpPr>
          <p:nvPr/>
        </p:nvSpPr>
        <p:spPr bwMode="auto">
          <a:xfrm>
            <a:off x="6553200" y="2362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real part</a:t>
            </a:r>
          </a:p>
        </p:txBody>
      </p:sp>
      <p:sp>
        <p:nvSpPr>
          <p:cNvPr id="210986" name="Text Box 42"/>
          <p:cNvSpPr txBox="1">
            <a:spLocks noChangeArrowheads="1"/>
          </p:cNvSpPr>
          <p:nvPr/>
        </p:nvSpPr>
        <p:spPr bwMode="auto">
          <a:xfrm>
            <a:off x="6553200" y="2819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zero real part</a:t>
            </a:r>
          </a:p>
        </p:txBody>
      </p:sp>
      <p:sp>
        <p:nvSpPr>
          <p:cNvPr id="210987" name="Rectangle 43"/>
          <p:cNvSpPr>
            <a:spLocks noChangeArrowheads="1"/>
          </p:cNvSpPr>
          <p:nvPr/>
        </p:nvSpPr>
        <p:spPr bwMode="auto">
          <a:xfrm>
            <a:off x="6553200" y="2438400"/>
            <a:ext cx="2362200" cy="3810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1971" name="AutoShape 3"/>
          <p:cNvSpPr>
            <a:spLocks noChangeArrowheads="1"/>
          </p:cNvSpPr>
          <p:nvPr/>
        </p:nvSpPr>
        <p:spPr bwMode="auto">
          <a:xfrm>
            <a:off x="1143000" y="18526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1524000" y="167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</a:t>
            </a:r>
          </a:p>
        </p:txBody>
      </p:sp>
      <p:sp>
        <p:nvSpPr>
          <p:cNvPr id="211973" name="AutoShape 5"/>
          <p:cNvSpPr>
            <a:spLocks noChangeArrowheads="1"/>
          </p:cNvSpPr>
          <p:nvPr/>
        </p:nvSpPr>
        <p:spPr bwMode="auto">
          <a:xfrm>
            <a:off x="1143000" y="23098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1974" name="Text Box 6"/>
          <p:cNvSpPr txBox="1">
            <a:spLocks noChangeArrowheads="1"/>
          </p:cNvSpPr>
          <p:nvPr/>
        </p:nvSpPr>
        <p:spPr bwMode="auto">
          <a:xfrm>
            <a:off x="1524000" y="21336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repeated real poles</a:t>
            </a:r>
          </a:p>
        </p:txBody>
      </p:sp>
      <p:sp>
        <p:nvSpPr>
          <p:cNvPr id="211975" name="AutoShape 7"/>
          <p:cNvSpPr>
            <a:spLocks noChangeArrowheads="1"/>
          </p:cNvSpPr>
          <p:nvPr/>
        </p:nvSpPr>
        <p:spPr bwMode="auto">
          <a:xfrm>
            <a:off x="1143000" y="2767013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1976" name="Text Box 8"/>
          <p:cNvSpPr txBox="1">
            <a:spLocks noChangeArrowheads="1"/>
          </p:cNvSpPr>
          <p:nvPr/>
        </p:nvSpPr>
        <p:spPr bwMode="auto">
          <a:xfrm>
            <a:off x="1524000" y="2590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pair of complex poles</a:t>
            </a:r>
          </a:p>
        </p:txBody>
      </p:sp>
      <p:sp>
        <p:nvSpPr>
          <p:cNvPr id="211977" name="Line 9"/>
          <p:cNvSpPr>
            <a:spLocks noChangeAspect="1" noChangeShapeType="1"/>
          </p:cNvSpPr>
          <p:nvPr/>
        </p:nvSpPr>
        <p:spPr bwMode="auto">
          <a:xfrm>
            <a:off x="4649788" y="3336925"/>
            <a:ext cx="1587" cy="3198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78" name="Line 10"/>
          <p:cNvSpPr>
            <a:spLocks noChangeAspect="1" noChangeShapeType="1"/>
          </p:cNvSpPr>
          <p:nvPr/>
        </p:nvSpPr>
        <p:spPr bwMode="auto">
          <a:xfrm>
            <a:off x="2135188" y="4845050"/>
            <a:ext cx="42052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79" name="Line 11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411162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0" name="Line 12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731837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1" name="Line 13"/>
          <p:cNvSpPr>
            <a:spLocks noChangeAspect="1" noChangeShapeType="1"/>
          </p:cNvSpPr>
          <p:nvPr/>
        </p:nvSpPr>
        <p:spPr bwMode="auto">
          <a:xfrm flipV="1">
            <a:off x="4694238" y="3336925"/>
            <a:ext cx="1052512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2" name="Line 14"/>
          <p:cNvSpPr>
            <a:spLocks noChangeAspect="1" noChangeShapeType="1"/>
          </p:cNvSpPr>
          <p:nvPr/>
        </p:nvSpPr>
        <p:spPr bwMode="auto">
          <a:xfrm flipV="1">
            <a:off x="4740275" y="3336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3" name="Line 15"/>
          <p:cNvSpPr>
            <a:spLocks noChangeAspect="1" noChangeShapeType="1"/>
          </p:cNvSpPr>
          <p:nvPr/>
        </p:nvSpPr>
        <p:spPr bwMode="auto">
          <a:xfrm flipV="1">
            <a:off x="4740275" y="35655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4" name="Line 16"/>
          <p:cNvSpPr>
            <a:spLocks noChangeAspect="1" noChangeShapeType="1"/>
          </p:cNvSpPr>
          <p:nvPr/>
        </p:nvSpPr>
        <p:spPr bwMode="auto">
          <a:xfrm flipV="1">
            <a:off x="4740275" y="37941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5" name="Line 17"/>
          <p:cNvSpPr>
            <a:spLocks noChangeAspect="1" noChangeShapeType="1"/>
          </p:cNvSpPr>
          <p:nvPr/>
        </p:nvSpPr>
        <p:spPr bwMode="auto">
          <a:xfrm flipV="1">
            <a:off x="4740275" y="40227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6" name="Line 18"/>
          <p:cNvSpPr>
            <a:spLocks noChangeAspect="1" noChangeShapeType="1"/>
          </p:cNvSpPr>
          <p:nvPr/>
        </p:nvSpPr>
        <p:spPr bwMode="auto">
          <a:xfrm flipV="1">
            <a:off x="4740275" y="42513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7" name="Line 19"/>
          <p:cNvSpPr>
            <a:spLocks noChangeAspect="1" noChangeShapeType="1"/>
          </p:cNvSpPr>
          <p:nvPr/>
        </p:nvSpPr>
        <p:spPr bwMode="auto">
          <a:xfrm flipV="1">
            <a:off x="4740275" y="4479925"/>
            <a:ext cx="1371600" cy="958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8" name="Line 20"/>
          <p:cNvSpPr>
            <a:spLocks noChangeAspect="1" noChangeShapeType="1"/>
          </p:cNvSpPr>
          <p:nvPr/>
        </p:nvSpPr>
        <p:spPr bwMode="auto">
          <a:xfrm flipV="1">
            <a:off x="4740275" y="47069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89" name="Line 21"/>
          <p:cNvSpPr>
            <a:spLocks noChangeAspect="1" noChangeShapeType="1"/>
          </p:cNvSpPr>
          <p:nvPr/>
        </p:nvSpPr>
        <p:spPr bwMode="auto">
          <a:xfrm flipV="1">
            <a:off x="4740275" y="49355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0" name="Line 22"/>
          <p:cNvSpPr>
            <a:spLocks noChangeAspect="1" noChangeShapeType="1"/>
          </p:cNvSpPr>
          <p:nvPr/>
        </p:nvSpPr>
        <p:spPr bwMode="auto">
          <a:xfrm flipV="1">
            <a:off x="4740275" y="51641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1" name="Line 23"/>
          <p:cNvSpPr>
            <a:spLocks noChangeAspect="1" noChangeShapeType="1"/>
          </p:cNvSpPr>
          <p:nvPr/>
        </p:nvSpPr>
        <p:spPr bwMode="auto">
          <a:xfrm flipV="1">
            <a:off x="4740275" y="5392738"/>
            <a:ext cx="137160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2" name="Freeform 24"/>
          <p:cNvSpPr>
            <a:spLocks noChangeAspect="1"/>
          </p:cNvSpPr>
          <p:nvPr/>
        </p:nvSpPr>
        <p:spPr bwMode="auto">
          <a:xfrm>
            <a:off x="4832350" y="5603875"/>
            <a:ext cx="1260475" cy="88582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3" name="Freeform 25"/>
          <p:cNvSpPr>
            <a:spLocks noChangeAspect="1"/>
          </p:cNvSpPr>
          <p:nvPr/>
        </p:nvSpPr>
        <p:spPr bwMode="auto">
          <a:xfrm>
            <a:off x="5105400" y="5791200"/>
            <a:ext cx="993775" cy="698500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4" name="Freeform 26"/>
          <p:cNvSpPr>
            <a:spLocks noChangeAspect="1"/>
          </p:cNvSpPr>
          <p:nvPr/>
        </p:nvSpPr>
        <p:spPr bwMode="auto">
          <a:xfrm>
            <a:off x="5334000" y="5951538"/>
            <a:ext cx="769938" cy="538162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5" name="Freeform 27"/>
          <p:cNvSpPr>
            <a:spLocks noChangeAspect="1"/>
          </p:cNvSpPr>
          <p:nvPr/>
        </p:nvSpPr>
        <p:spPr bwMode="auto">
          <a:xfrm>
            <a:off x="5618163" y="6132513"/>
            <a:ext cx="506412" cy="347662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1996" name="Text Box 28"/>
          <p:cNvSpPr txBox="1">
            <a:spLocks noChangeAspect="1" noChangeArrowheads="1"/>
          </p:cNvSpPr>
          <p:nvPr/>
        </p:nvSpPr>
        <p:spPr bwMode="auto">
          <a:xfrm>
            <a:off x="5105400" y="42513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1997" name="Text Box 29"/>
          <p:cNvSpPr txBox="1">
            <a:spLocks noChangeAspect="1" noChangeArrowheads="1"/>
          </p:cNvSpPr>
          <p:nvPr/>
        </p:nvSpPr>
        <p:spPr bwMode="auto">
          <a:xfrm>
            <a:off x="6202363" y="48720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1998" name="Text Box 30"/>
          <p:cNvSpPr txBox="1">
            <a:spLocks noChangeAspect="1" noChangeArrowheads="1"/>
          </p:cNvSpPr>
          <p:nvPr/>
        </p:nvSpPr>
        <p:spPr bwMode="auto">
          <a:xfrm>
            <a:off x="4040188" y="3271838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572000" y="5410200"/>
            <a:ext cx="152400" cy="152400"/>
            <a:chOff x="1584" y="2784"/>
            <a:chExt cx="96" cy="96"/>
          </a:xfrm>
        </p:grpSpPr>
        <p:sp>
          <p:nvSpPr>
            <p:cNvPr id="212000" name="Line 32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001" name="Line 33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4567238" y="4191000"/>
            <a:ext cx="152400" cy="152400"/>
            <a:chOff x="1584" y="2784"/>
            <a:chExt cx="96" cy="96"/>
          </a:xfrm>
        </p:grpSpPr>
        <p:sp>
          <p:nvSpPr>
            <p:cNvPr id="212003" name="Line 35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004" name="Line 36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2006" name="Text Box 38"/>
          <p:cNvSpPr txBox="1">
            <a:spLocks noChangeArrowheads="1"/>
          </p:cNvSpPr>
          <p:nvPr/>
        </p:nvSpPr>
        <p:spPr bwMode="auto">
          <a:xfrm>
            <a:off x="457200" y="1066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Stable 2nd order system:</a:t>
            </a:r>
          </a:p>
        </p:txBody>
      </p:sp>
      <p:sp>
        <p:nvSpPr>
          <p:cNvPr id="212007" name="Line 39"/>
          <p:cNvSpPr>
            <a:spLocks noChangeShapeType="1"/>
          </p:cNvSpPr>
          <p:nvPr/>
        </p:nvSpPr>
        <p:spPr bwMode="auto">
          <a:xfrm flipV="1">
            <a:off x="5105400" y="25908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008" name="Line 40"/>
          <p:cNvSpPr>
            <a:spLocks noChangeShapeType="1"/>
          </p:cNvSpPr>
          <p:nvPr/>
        </p:nvSpPr>
        <p:spPr bwMode="auto">
          <a:xfrm>
            <a:off x="5105400" y="2971800"/>
            <a:ext cx="1371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009" name="Text Box 41"/>
          <p:cNvSpPr txBox="1">
            <a:spLocks noChangeArrowheads="1"/>
          </p:cNvSpPr>
          <p:nvPr/>
        </p:nvSpPr>
        <p:spPr bwMode="auto">
          <a:xfrm>
            <a:off x="6553200" y="2362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negative real part</a:t>
            </a:r>
          </a:p>
        </p:txBody>
      </p:sp>
      <p:sp>
        <p:nvSpPr>
          <p:cNvPr id="212010" name="Text Box 42"/>
          <p:cNvSpPr txBox="1">
            <a:spLocks noChangeArrowheads="1"/>
          </p:cNvSpPr>
          <p:nvPr/>
        </p:nvSpPr>
        <p:spPr bwMode="auto">
          <a:xfrm>
            <a:off x="6553200" y="28194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zero real part</a:t>
            </a:r>
          </a:p>
        </p:txBody>
      </p:sp>
      <p:sp>
        <p:nvSpPr>
          <p:cNvPr id="212011" name="Rectangle 43"/>
          <p:cNvSpPr>
            <a:spLocks noChangeArrowheads="1"/>
          </p:cNvSpPr>
          <p:nvPr/>
        </p:nvSpPr>
        <p:spPr bwMode="auto">
          <a:xfrm>
            <a:off x="6553200" y="2879725"/>
            <a:ext cx="1828800" cy="38100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06884" name="Line 36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85" name="Line 37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86" name="Line 38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87" name="Line 39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88" name="Line 40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89" name="Line 41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0" name="Line 42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1" name="Line 43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2" name="Line 44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3" name="Line 45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4" name="Line 46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5" name="Line 47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6" name="Line 48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7" name="Line 49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8" name="Line 50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99" name="Freeform 51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00" name="Freeform 52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01" name="Freeform 53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02" name="Freeform 54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903" name="Text Box 55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06904" name="Text Box 56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06905" name="Text Box 57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58"/>
          <p:cNvGrpSpPr>
            <a:grpSpLocks/>
          </p:cNvGrpSpPr>
          <p:nvPr/>
        </p:nvGrpSpPr>
        <p:grpSpPr bwMode="auto">
          <a:xfrm>
            <a:off x="4343400" y="3505200"/>
            <a:ext cx="152400" cy="152400"/>
            <a:chOff x="1584" y="2784"/>
            <a:chExt cx="96" cy="96"/>
          </a:xfrm>
        </p:grpSpPr>
        <p:sp>
          <p:nvSpPr>
            <p:cNvPr id="206907" name="Line 59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908" name="Line 60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915" name="Text Box 67"/>
          <p:cNvSpPr txBox="1">
            <a:spLocks noChangeArrowheads="1"/>
          </p:cNvSpPr>
          <p:nvPr/>
        </p:nvSpPr>
        <p:spPr bwMode="auto">
          <a:xfrm>
            <a:off x="457200" y="18288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 distinct real poles = </a:t>
            </a:r>
            <a:r>
              <a:rPr lang="en-US" b="1"/>
              <a:t>Overdamped</a:t>
            </a:r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2514600" y="3505200"/>
            <a:ext cx="152400" cy="152400"/>
            <a:chOff x="1584" y="2784"/>
            <a:chExt cx="96" cy="96"/>
          </a:xfrm>
        </p:grpSpPr>
        <p:sp>
          <p:nvSpPr>
            <p:cNvPr id="206917" name="Line 69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918" name="Line 70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2995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996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997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998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2999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0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1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2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3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4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5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6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7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8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09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10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11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12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13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014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3015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3016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505200" y="3544888"/>
            <a:ext cx="152400" cy="152400"/>
            <a:chOff x="1584" y="2784"/>
            <a:chExt cx="96" cy="96"/>
          </a:xfrm>
        </p:grpSpPr>
        <p:sp>
          <p:nvSpPr>
            <p:cNvPr id="213018" name="Line 2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019" name="Line 2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020" name="Text Box 28"/>
          <p:cNvSpPr txBox="1">
            <a:spLocks noChangeArrowheads="1"/>
          </p:cNvSpPr>
          <p:nvPr/>
        </p:nvSpPr>
        <p:spPr bwMode="auto">
          <a:xfrm>
            <a:off x="152400" y="18288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Repeated real poles = </a:t>
            </a:r>
            <a:r>
              <a:rPr lang="en-US" b="1"/>
              <a:t>Critically damped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505200" y="3465513"/>
            <a:ext cx="152400" cy="152400"/>
            <a:chOff x="1584" y="2784"/>
            <a:chExt cx="96" cy="96"/>
          </a:xfrm>
        </p:grpSpPr>
        <p:sp>
          <p:nvSpPr>
            <p:cNvPr id="213022" name="Line 3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023" name="Line 3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4019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0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1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2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3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4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5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6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7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9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0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1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2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3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4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5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6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7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38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4039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4040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962400" y="4191000"/>
            <a:ext cx="152400" cy="152400"/>
            <a:chOff x="1584" y="2784"/>
            <a:chExt cx="96" cy="96"/>
          </a:xfrm>
        </p:grpSpPr>
        <p:sp>
          <p:nvSpPr>
            <p:cNvPr id="214042" name="Line 2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043" name="Line 2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4044" name="Text Box 28"/>
          <p:cNvSpPr txBox="1">
            <a:spLocks noChangeArrowheads="1"/>
          </p:cNvSpPr>
          <p:nvPr/>
        </p:nvSpPr>
        <p:spPr bwMode="auto">
          <a:xfrm>
            <a:off x="762000" y="1676400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Complex poles negative real part = </a:t>
            </a:r>
            <a:r>
              <a:rPr lang="en-US" b="1"/>
              <a:t>Underdamped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962400" y="2895600"/>
            <a:ext cx="152400" cy="152400"/>
            <a:chOff x="1584" y="2784"/>
            <a:chExt cx="96" cy="96"/>
          </a:xfrm>
        </p:grpSpPr>
        <p:sp>
          <p:nvSpPr>
            <p:cNvPr id="214046" name="Line 3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047" name="Line 3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5043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4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5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6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7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8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9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0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1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2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3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4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5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6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7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8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59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60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61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62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5063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5064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5410200" y="4419600"/>
            <a:ext cx="152400" cy="152400"/>
            <a:chOff x="1584" y="2784"/>
            <a:chExt cx="96" cy="96"/>
          </a:xfrm>
        </p:grpSpPr>
        <p:sp>
          <p:nvSpPr>
            <p:cNvPr id="215066" name="Line 26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067" name="Line 27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68" name="Text Box 28"/>
          <p:cNvSpPr txBox="1">
            <a:spLocks noChangeArrowheads="1"/>
          </p:cNvSpPr>
          <p:nvPr/>
        </p:nvSpPr>
        <p:spPr bwMode="auto">
          <a:xfrm>
            <a:off x="762000" y="1676400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Complex poles zero real part = </a:t>
            </a:r>
            <a:r>
              <a:rPr lang="en-US" b="1"/>
              <a:t>Undamped</a:t>
            </a: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5410200" y="2667000"/>
            <a:ext cx="152400" cy="152400"/>
            <a:chOff x="1584" y="2784"/>
            <a:chExt cx="96" cy="96"/>
          </a:xfrm>
        </p:grpSpPr>
        <p:sp>
          <p:nvSpPr>
            <p:cNvPr id="215070" name="Line 3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071" name="Line 3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00" name="Rectangle 36"/>
          <p:cNvSpPr>
            <a:spLocks noChangeArrowheads="1"/>
          </p:cNvSpPr>
          <p:nvPr/>
        </p:nvSpPr>
        <p:spPr bwMode="auto">
          <a:xfrm rot="-5400000">
            <a:off x="2171700" y="266700"/>
            <a:ext cx="2209800" cy="4114800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099" name="Rectangle 35"/>
          <p:cNvSpPr>
            <a:spLocks noChangeArrowheads="1"/>
          </p:cNvSpPr>
          <p:nvPr/>
        </p:nvSpPr>
        <p:spPr bwMode="auto">
          <a:xfrm rot="-5400000">
            <a:off x="3003550" y="3581400"/>
            <a:ext cx="4953000" cy="228600"/>
          </a:xfrm>
          <a:prstGeom prst="rect">
            <a:avLst/>
          </a:prstGeom>
          <a:solidFill>
            <a:srgbClr val="33CCCC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098" name="Rectangle 34"/>
          <p:cNvSpPr>
            <a:spLocks noChangeArrowheads="1"/>
          </p:cNvSpPr>
          <p:nvPr/>
        </p:nvSpPr>
        <p:spPr bwMode="auto">
          <a:xfrm>
            <a:off x="1219200" y="3473450"/>
            <a:ext cx="4267200" cy="228600"/>
          </a:xfrm>
          <a:prstGeom prst="rect">
            <a:avLst/>
          </a:prstGeom>
          <a:solidFill>
            <a:srgbClr val="9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 order system response.</a:t>
            </a:r>
          </a:p>
        </p:txBody>
      </p:sp>
      <p:sp>
        <p:nvSpPr>
          <p:cNvPr id="216067" name="Line 3"/>
          <p:cNvSpPr>
            <a:spLocks noChangeShapeType="1"/>
          </p:cNvSpPr>
          <p:nvPr/>
        </p:nvSpPr>
        <p:spPr bwMode="auto">
          <a:xfrm>
            <a:off x="5486400" y="1066800"/>
            <a:ext cx="0" cy="533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68" name="Line 4"/>
          <p:cNvSpPr>
            <a:spLocks noChangeShapeType="1"/>
          </p:cNvSpPr>
          <p:nvPr/>
        </p:nvSpPr>
        <p:spPr bwMode="auto">
          <a:xfrm>
            <a:off x="1295400" y="35814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69" name="Line 5"/>
          <p:cNvSpPr>
            <a:spLocks noChangeShapeType="1"/>
          </p:cNvSpPr>
          <p:nvPr/>
        </p:nvSpPr>
        <p:spPr bwMode="auto">
          <a:xfrm flipV="1">
            <a:off x="5562600" y="10668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0" name="Line 6"/>
          <p:cNvSpPr>
            <a:spLocks noChangeShapeType="1"/>
          </p:cNvSpPr>
          <p:nvPr/>
        </p:nvSpPr>
        <p:spPr bwMode="auto">
          <a:xfrm flipV="1">
            <a:off x="5562600" y="10668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1" name="Line 7"/>
          <p:cNvSpPr>
            <a:spLocks noChangeShapeType="1"/>
          </p:cNvSpPr>
          <p:nvPr/>
        </p:nvSpPr>
        <p:spPr bwMode="auto">
          <a:xfrm flipV="1">
            <a:off x="5562600" y="1066800"/>
            <a:ext cx="1752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2" name="Line 8"/>
          <p:cNvSpPr>
            <a:spLocks noChangeShapeType="1"/>
          </p:cNvSpPr>
          <p:nvPr/>
        </p:nvSpPr>
        <p:spPr bwMode="auto">
          <a:xfrm flipV="1">
            <a:off x="5638800" y="1066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3" name="Line 9"/>
          <p:cNvSpPr>
            <a:spLocks noChangeShapeType="1"/>
          </p:cNvSpPr>
          <p:nvPr/>
        </p:nvSpPr>
        <p:spPr bwMode="auto">
          <a:xfrm flipV="1">
            <a:off x="5638800" y="1447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4" name="Line 10"/>
          <p:cNvSpPr>
            <a:spLocks noChangeShapeType="1"/>
          </p:cNvSpPr>
          <p:nvPr/>
        </p:nvSpPr>
        <p:spPr bwMode="auto">
          <a:xfrm flipV="1">
            <a:off x="5638800" y="1828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5" name="Line 11"/>
          <p:cNvSpPr>
            <a:spLocks noChangeShapeType="1"/>
          </p:cNvSpPr>
          <p:nvPr/>
        </p:nvSpPr>
        <p:spPr bwMode="auto">
          <a:xfrm flipV="1">
            <a:off x="5638800" y="2209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6" name="Line 12"/>
          <p:cNvSpPr>
            <a:spLocks noChangeShapeType="1"/>
          </p:cNvSpPr>
          <p:nvPr/>
        </p:nvSpPr>
        <p:spPr bwMode="auto">
          <a:xfrm flipV="1">
            <a:off x="5638800" y="2590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7" name="Line 13"/>
          <p:cNvSpPr>
            <a:spLocks noChangeShapeType="1"/>
          </p:cNvSpPr>
          <p:nvPr/>
        </p:nvSpPr>
        <p:spPr bwMode="auto">
          <a:xfrm flipV="1">
            <a:off x="5638800" y="2971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8" name="Line 14"/>
          <p:cNvSpPr>
            <a:spLocks noChangeShapeType="1"/>
          </p:cNvSpPr>
          <p:nvPr/>
        </p:nvSpPr>
        <p:spPr bwMode="auto">
          <a:xfrm flipV="1">
            <a:off x="5638800" y="3352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79" name="Line 15"/>
          <p:cNvSpPr>
            <a:spLocks noChangeShapeType="1"/>
          </p:cNvSpPr>
          <p:nvPr/>
        </p:nvSpPr>
        <p:spPr bwMode="auto">
          <a:xfrm flipV="1">
            <a:off x="5638800" y="3733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0" name="Line 16"/>
          <p:cNvSpPr>
            <a:spLocks noChangeShapeType="1"/>
          </p:cNvSpPr>
          <p:nvPr/>
        </p:nvSpPr>
        <p:spPr bwMode="auto">
          <a:xfrm flipV="1">
            <a:off x="5638800" y="4114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1" name="Line 17"/>
          <p:cNvSpPr>
            <a:spLocks noChangeShapeType="1"/>
          </p:cNvSpPr>
          <p:nvPr/>
        </p:nvSpPr>
        <p:spPr bwMode="auto">
          <a:xfrm flipV="1">
            <a:off x="5638800" y="4495800"/>
            <a:ext cx="2286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2" name="Freeform 18"/>
          <p:cNvSpPr>
            <a:spLocks/>
          </p:cNvSpPr>
          <p:nvPr/>
        </p:nvSpPr>
        <p:spPr bwMode="auto">
          <a:xfrm>
            <a:off x="5791200" y="4848225"/>
            <a:ext cx="2101850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1324" y="0"/>
              </a:cxn>
            </a:cxnLst>
            <a:rect l="0" t="0" r="r" b="b"/>
            <a:pathLst>
              <a:path w="1324" h="930">
                <a:moveTo>
                  <a:pt x="0" y="930"/>
                </a:moveTo>
                <a:lnTo>
                  <a:pt x="132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3" name="Freeform 19"/>
          <p:cNvSpPr>
            <a:spLocks/>
          </p:cNvSpPr>
          <p:nvPr/>
        </p:nvSpPr>
        <p:spPr bwMode="auto">
          <a:xfrm>
            <a:off x="6248400" y="5159375"/>
            <a:ext cx="1654175" cy="1165225"/>
          </a:xfrm>
          <a:custGeom>
            <a:avLst/>
            <a:gdLst/>
            <a:ahLst/>
            <a:cxnLst>
              <a:cxn ang="0">
                <a:pos x="0" y="734"/>
              </a:cxn>
              <a:cxn ang="0">
                <a:pos x="1042" y="0"/>
              </a:cxn>
            </a:cxnLst>
            <a:rect l="0" t="0" r="r" b="b"/>
            <a:pathLst>
              <a:path w="1042" h="734">
                <a:moveTo>
                  <a:pt x="0" y="734"/>
                </a:moveTo>
                <a:lnTo>
                  <a:pt x="104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4" name="Freeform 20"/>
          <p:cNvSpPr>
            <a:spLocks/>
          </p:cNvSpPr>
          <p:nvPr/>
        </p:nvSpPr>
        <p:spPr bwMode="auto">
          <a:xfrm>
            <a:off x="6629400" y="5426075"/>
            <a:ext cx="1281113" cy="898525"/>
          </a:xfrm>
          <a:custGeom>
            <a:avLst/>
            <a:gdLst/>
            <a:ahLst/>
            <a:cxnLst>
              <a:cxn ang="0">
                <a:pos x="0" y="566"/>
              </a:cxn>
              <a:cxn ang="0">
                <a:pos x="807" y="0"/>
              </a:cxn>
            </a:cxnLst>
            <a:rect l="0" t="0" r="r" b="b"/>
            <a:pathLst>
              <a:path w="807" h="566">
                <a:moveTo>
                  <a:pt x="0" y="566"/>
                </a:moveTo>
                <a:lnTo>
                  <a:pt x="807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5" name="Freeform 21"/>
          <p:cNvSpPr>
            <a:spLocks/>
          </p:cNvSpPr>
          <p:nvPr/>
        </p:nvSpPr>
        <p:spPr bwMode="auto">
          <a:xfrm>
            <a:off x="7100888" y="5727700"/>
            <a:ext cx="844550" cy="581025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532" y="0"/>
              </a:cxn>
            </a:cxnLst>
            <a:rect l="0" t="0" r="r" b="b"/>
            <a:pathLst>
              <a:path w="532" h="366">
                <a:moveTo>
                  <a:pt x="0" y="366"/>
                </a:moveTo>
                <a:lnTo>
                  <a:pt x="5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86" name="Text Box 22"/>
          <p:cNvSpPr txBox="1">
            <a:spLocks noChangeArrowheads="1"/>
          </p:cNvSpPr>
          <p:nvPr/>
        </p:nvSpPr>
        <p:spPr bwMode="auto">
          <a:xfrm>
            <a:off x="6248400" y="25908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Unstable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8077200" y="3625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Re(s)</a:t>
            </a:r>
          </a:p>
        </p:txBody>
      </p:sp>
      <p:sp>
        <p:nvSpPr>
          <p:cNvPr id="216088" name="Text Box 24"/>
          <p:cNvSpPr txBox="1">
            <a:spLocks noChangeArrowheads="1"/>
          </p:cNvSpPr>
          <p:nvPr/>
        </p:nvSpPr>
        <p:spPr bwMode="auto">
          <a:xfrm>
            <a:off x="4800600" y="9588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Im(s)</a:t>
            </a:r>
          </a:p>
        </p:txBody>
      </p:sp>
      <p:sp>
        <p:nvSpPr>
          <p:cNvPr id="216092" name="Text Box 28"/>
          <p:cNvSpPr txBox="1">
            <a:spLocks noChangeArrowheads="1"/>
          </p:cNvSpPr>
          <p:nvPr/>
        </p:nvSpPr>
        <p:spPr bwMode="auto">
          <a:xfrm rot="-5400000">
            <a:off x="4572000" y="3108325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Undamped</a:t>
            </a:r>
          </a:p>
        </p:txBody>
      </p:sp>
      <p:sp>
        <p:nvSpPr>
          <p:cNvPr id="216096" name="Text Box 32"/>
          <p:cNvSpPr txBox="1">
            <a:spLocks noChangeArrowheads="1"/>
          </p:cNvSpPr>
          <p:nvPr/>
        </p:nvSpPr>
        <p:spPr bwMode="auto">
          <a:xfrm>
            <a:off x="1752600" y="3321050"/>
            <a:ext cx="3352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Overdamped or Critically damped</a:t>
            </a:r>
          </a:p>
        </p:txBody>
      </p:sp>
      <p:sp>
        <p:nvSpPr>
          <p:cNvPr id="216097" name="Text Box 33"/>
          <p:cNvSpPr txBox="1">
            <a:spLocks noChangeArrowheads="1"/>
          </p:cNvSpPr>
          <p:nvPr/>
        </p:nvSpPr>
        <p:spPr bwMode="auto">
          <a:xfrm>
            <a:off x="2362200" y="2057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Underdamped</a:t>
            </a:r>
          </a:p>
        </p:txBody>
      </p:sp>
      <p:sp>
        <p:nvSpPr>
          <p:cNvPr id="216101" name="Rectangle 37"/>
          <p:cNvSpPr>
            <a:spLocks noChangeArrowheads="1"/>
          </p:cNvSpPr>
          <p:nvPr/>
        </p:nvSpPr>
        <p:spPr bwMode="auto">
          <a:xfrm rot="-5400000">
            <a:off x="2057400" y="2895600"/>
            <a:ext cx="2438400" cy="4114800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102" name="Text Box 38"/>
          <p:cNvSpPr txBox="1">
            <a:spLocks noChangeArrowheads="1"/>
          </p:cNvSpPr>
          <p:nvPr/>
        </p:nvSpPr>
        <p:spPr bwMode="auto">
          <a:xfrm>
            <a:off x="2362200" y="4800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Underdamped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Overdamped system response</a:t>
            </a:r>
          </a:p>
        </p:txBody>
      </p:sp>
      <p:sp>
        <p:nvSpPr>
          <p:cNvPr id="217126" name="AutoShape 38"/>
          <p:cNvSpPr>
            <a:spLocks noChangeArrowheads="1"/>
          </p:cNvSpPr>
          <p:nvPr/>
        </p:nvSpPr>
        <p:spPr bwMode="auto">
          <a:xfrm>
            <a:off x="609600" y="13716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7127" name="Text Box 39"/>
          <p:cNvSpPr txBox="1">
            <a:spLocks noChangeArrowheads="1"/>
          </p:cNvSpPr>
          <p:nvPr/>
        </p:nvSpPr>
        <p:spPr bwMode="auto">
          <a:xfrm>
            <a:off x="914400" y="1219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217128" name="AutoShape 40"/>
          <p:cNvSpPr>
            <a:spLocks noChangeArrowheads="1"/>
          </p:cNvSpPr>
          <p:nvPr/>
        </p:nvSpPr>
        <p:spPr bwMode="auto">
          <a:xfrm>
            <a:off x="609600" y="3305175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7129" name="Text Box 41"/>
          <p:cNvSpPr txBox="1">
            <a:spLocks noChangeArrowheads="1"/>
          </p:cNvSpPr>
          <p:nvPr/>
        </p:nvSpPr>
        <p:spPr bwMode="auto">
          <a:xfrm>
            <a:off x="914400" y="3152775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Impulse response : </a:t>
            </a:r>
          </a:p>
        </p:txBody>
      </p:sp>
      <p:pic>
        <p:nvPicPr>
          <p:cNvPr id="217131" name="Picture 4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8800" y="1219200"/>
            <a:ext cx="294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7132" name="Line 44"/>
          <p:cNvSpPr>
            <a:spLocks noChangeAspect="1" noChangeShapeType="1"/>
          </p:cNvSpPr>
          <p:nvPr/>
        </p:nvSpPr>
        <p:spPr bwMode="auto">
          <a:xfrm>
            <a:off x="8004175" y="2058988"/>
            <a:ext cx="0" cy="1430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7133" name="Line 45"/>
          <p:cNvSpPr>
            <a:spLocks noChangeAspect="1" noChangeShapeType="1"/>
          </p:cNvSpPr>
          <p:nvPr/>
        </p:nvSpPr>
        <p:spPr bwMode="auto">
          <a:xfrm>
            <a:off x="6781800" y="2819400"/>
            <a:ext cx="1600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6"/>
          <p:cNvGrpSpPr>
            <a:grpSpLocks noChangeAspect="1"/>
          </p:cNvGrpSpPr>
          <p:nvPr/>
        </p:nvGrpSpPr>
        <p:grpSpPr bwMode="auto">
          <a:xfrm>
            <a:off x="7620000" y="2768600"/>
            <a:ext cx="92075" cy="92075"/>
            <a:chOff x="1584" y="2784"/>
            <a:chExt cx="96" cy="96"/>
          </a:xfrm>
        </p:grpSpPr>
        <p:sp>
          <p:nvSpPr>
            <p:cNvPr id="217155" name="Line 67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156" name="Line 68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2"/>
          <p:cNvGrpSpPr>
            <a:grpSpLocks noChangeAspect="1"/>
          </p:cNvGrpSpPr>
          <p:nvPr/>
        </p:nvGrpSpPr>
        <p:grpSpPr bwMode="auto">
          <a:xfrm>
            <a:off x="7010400" y="2768600"/>
            <a:ext cx="92075" cy="92075"/>
            <a:chOff x="1584" y="2784"/>
            <a:chExt cx="96" cy="96"/>
          </a:xfrm>
        </p:grpSpPr>
        <p:sp>
          <p:nvSpPr>
            <p:cNvPr id="217161" name="Line 73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162" name="Line 74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17167" name="Picture 7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6969125" y="2973388"/>
            <a:ext cx="146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168" name="Picture 8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626350" y="2973388"/>
            <a:ext cx="146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7174" name="AutoShape 86"/>
          <p:cNvSpPr>
            <a:spLocks noChangeArrowheads="1"/>
          </p:cNvSpPr>
          <p:nvPr/>
        </p:nvSpPr>
        <p:spPr bwMode="auto">
          <a:xfrm>
            <a:off x="609600" y="5105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7175" name="Text Box 87"/>
          <p:cNvSpPr txBox="1">
            <a:spLocks noChangeArrowheads="1"/>
          </p:cNvSpPr>
          <p:nvPr/>
        </p:nvSpPr>
        <p:spPr bwMode="auto">
          <a:xfrm>
            <a:off x="914400" y="4953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Step response : </a:t>
            </a:r>
          </a:p>
        </p:txBody>
      </p:sp>
      <p:pic>
        <p:nvPicPr>
          <p:cNvPr id="217179" name="Picture 9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810000"/>
            <a:ext cx="579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180" name="Picture 9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5610225"/>
            <a:ext cx="802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97987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Cartesian representation : </a:t>
            </a:r>
          </a:p>
        </p:txBody>
      </p:sp>
      <p:sp>
        <p:nvSpPr>
          <p:cNvPr id="297988" name="Freeform 4"/>
          <p:cNvSpPr>
            <a:spLocks noChangeAspect="1"/>
          </p:cNvSpPr>
          <p:nvPr/>
        </p:nvSpPr>
        <p:spPr bwMode="auto">
          <a:xfrm>
            <a:off x="6832600" y="2135188"/>
            <a:ext cx="3175" cy="42656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687"/>
              </a:cxn>
            </a:cxnLst>
            <a:rect l="0" t="0" r="r" b="b"/>
            <a:pathLst>
              <a:path w="2" h="2687">
                <a:moveTo>
                  <a:pt x="2" y="0"/>
                </a:moveTo>
                <a:lnTo>
                  <a:pt x="0" y="268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89" name="Freeform 5"/>
          <p:cNvSpPr>
            <a:spLocks noChangeAspect="1"/>
          </p:cNvSpPr>
          <p:nvPr/>
        </p:nvSpPr>
        <p:spPr bwMode="auto">
          <a:xfrm>
            <a:off x="3556000" y="4191000"/>
            <a:ext cx="48990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6" y="1"/>
              </a:cxn>
            </a:cxnLst>
            <a:rect l="0" t="0" r="r" b="b"/>
            <a:pathLst>
              <a:path w="3086" h="1">
                <a:moveTo>
                  <a:pt x="0" y="0"/>
                </a:moveTo>
                <a:lnTo>
                  <a:pt x="3086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90" name="Line 6"/>
          <p:cNvSpPr>
            <a:spLocks noChangeAspect="1" noChangeShapeType="1"/>
          </p:cNvSpPr>
          <p:nvPr/>
        </p:nvSpPr>
        <p:spPr bwMode="auto">
          <a:xfrm>
            <a:off x="4927600" y="25908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91" name="Freeform 7"/>
          <p:cNvSpPr>
            <a:spLocks noChangeAspect="1"/>
          </p:cNvSpPr>
          <p:nvPr/>
        </p:nvSpPr>
        <p:spPr bwMode="auto">
          <a:xfrm>
            <a:off x="4927600" y="2587625"/>
            <a:ext cx="19653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238" y="0"/>
              </a:cxn>
            </a:cxnLst>
            <a:rect l="0" t="0" r="r" b="b"/>
            <a:pathLst>
              <a:path w="1238" h="2">
                <a:moveTo>
                  <a:pt x="0" y="2"/>
                </a:moveTo>
                <a:lnTo>
                  <a:pt x="123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992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9000" y="4343400"/>
            <a:ext cx="3556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851400" y="2514600"/>
            <a:ext cx="152400" cy="152400"/>
            <a:chOff x="1584" y="2784"/>
            <a:chExt cx="96" cy="96"/>
          </a:xfrm>
        </p:grpSpPr>
        <p:sp>
          <p:nvSpPr>
            <p:cNvPr id="297994" name="Line 1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7995" name="Line 1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97996" name="Picture 1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2463800"/>
            <a:ext cx="35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997" name="Line 13"/>
          <p:cNvSpPr>
            <a:spLocks noChangeShapeType="1"/>
          </p:cNvSpPr>
          <p:nvPr/>
        </p:nvSpPr>
        <p:spPr bwMode="auto">
          <a:xfrm>
            <a:off x="4927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98" name="Line 14"/>
          <p:cNvSpPr>
            <a:spLocks noChangeShapeType="1"/>
          </p:cNvSpPr>
          <p:nvPr/>
        </p:nvSpPr>
        <p:spPr bwMode="auto">
          <a:xfrm>
            <a:off x="4927600" y="4724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99" name="Line 15"/>
          <p:cNvSpPr>
            <a:spLocks noChangeShapeType="1"/>
          </p:cNvSpPr>
          <p:nvPr/>
        </p:nvSpPr>
        <p:spPr bwMode="auto">
          <a:xfrm rot="5400000">
            <a:off x="7594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8000" name="Line 16"/>
          <p:cNvSpPr>
            <a:spLocks noChangeShapeType="1"/>
          </p:cNvSpPr>
          <p:nvPr/>
        </p:nvSpPr>
        <p:spPr bwMode="auto">
          <a:xfrm rot="5400000">
            <a:off x="6794500" y="33909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8001" name="Picture 1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4764088"/>
            <a:ext cx="1778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851400" y="5715000"/>
            <a:ext cx="152400" cy="152400"/>
            <a:chOff x="1584" y="2784"/>
            <a:chExt cx="96" cy="96"/>
          </a:xfrm>
        </p:grpSpPr>
        <p:sp>
          <p:nvSpPr>
            <p:cNvPr id="298003" name="Line 19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8004" name="Line 20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98005" name="Picture 2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0900" y="1879600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8006" name="Text Box 22"/>
          <p:cNvSpPr txBox="1">
            <a:spLocks noChangeArrowheads="1"/>
          </p:cNvSpPr>
          <p:nvPr/>
        </p:nvSpPr>
        <p:spPr bwMode="auto">
          <a:xfrm>
            <a:off x="1219200" y="16764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Imaginary part (frequency)</a:t>
            </a:r>
            <a:r>
              <a:rPr lang="en-US"/>
              <a:t> </a:t>
            </a:r>
          </a:p>
        </p:txBody>
      </p:sp>
      <p:sp>
        <p:nvSpPr>
          <p:cNvPr id="298007" name="Text Box 23"/>
          <p:cNvSpPr txBox="1">
            <a:spLocks noChangeArrowheads="1"/>
          </p:cNvSpPr>
          <p:nvPr/>
        </p:nvSpPr>
        <p:spPr bwMode="auto">
          <a:xfrm>
            <a:off x="1206500" y="205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Real part (rate of decay)</a:t>
            </a:r>
            <a:r>
              <a:rPr lang="en-US"/>
              <a:t> </a:t>
            </a:r>
          </a:p>
        </p:txBody>
      </p:sp>
      <p:pic>
        <p:nvPicPr>
          <p:cNvPr id="298008" name="Picture 2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025" y="2262188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8009" name="Picture 25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0800" y="3327400"/>
            <a:ext cx="1778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Overdamped and critically damped system response.</a:t>
            </a:r>
          </a:p>
        </p:txBody>
      </p:sp>
      <p:pic>
        <p:nvPicPr>
          <p:cNvPr id="218134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863" y="1187450"/>
            <a:ext cx="70294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Overdamped and critically damped system response.</a:t>
            </a:r>
          </a:p>
        </p:txBody>
      </p:sp>
      <p:pic>
        <p:nvPicPr>
          <p:cNvPr id="2191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7275" y="1190625"/>
            <a:ext cx="70294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9141" name="Line 5"/>
          <p:cNvSpPr>
            <a:spLocks noChangeAspect="1" noChangeShapeType="1"/>
          </p:cNvSpPr>
          <p:nvPr/>
        </p:nvSpPr>
        <p:spPr bwMode="auto">
          <a:xfrm>
            <a:off x="6403975" y="1828800"/>
            <a:ext cx="0" cy="1050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142" name="Line 6"/>
          <p:cNvSpPr>
            <a:spLocks noChangeAspect="1" noChangeShapeType="1"/>
          </p:cNvSpPr>
          <p:nvPr/>
        </p:nvSpPr>
        <p:spPr bwMode="auto">
          <a:xfrm>
            <a:off x="5181600" y="2362200"/>
            <a:ext cx="1600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7"/>
          <p:cNvGrpSpPr>
            <a:grpSpLocks noChangeAspect="1"/>
          </p:cNvGrpSpPr>
          <p:nvPr/>
        </p:nvGrpSpPr>
        <p:grpSpPr bwMode="auto">
          <a:xfrm>
            <a:off x="6232525" y="2311400"/>
            <a:ext cx="92075" cy="92075"/>
            <a:chOff x="1584" y="2784"/>
            <a:chExt cx="96" cy="96"/>
          </a:xfrm>
        </p:grpSpPr>
        <p:sp>
          <p:nvSpPr>
            <p:cNvPr id="219144" name="Line 8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9145" name="Line 9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 noChangeAspect="1"/>
          </p:cNvGrpSpPr>
          <p:nvPr/>
        </p:nvGrpSpPr>
        <p:grpSpPr bwMode="auto">
          <a:xfrm>
            <a:off x="5410200" y="2311400"/>
            <a:ext cx="92075" cy="92075"/>
            <a:chOff x="1584" y="2784"/>
            <a:chExt cx="96" cy="96"/>
          </a:xfrm>
        </p:grpSpPr>
        <p:sp>
          <p:nvSpPr>
            <p:cNvPr id="219147" name="Line 11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9148" name="Line 12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19149" name="Picture 1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126163" y="2514600"/>
            <a:ext cx="19843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9151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14950" y="2506663"/>
            <a:ext cx="266700" cy="9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9153" name="Rectangle 17"/>
          <p:cNvSpPr>
            <a:spLocks noChangeArrowheads="1"/>
          </p:cNvSpPr>
          <p:nvPr/>
        </p:nvSpPr>
        <p:spPr bwMode="auto">
          <a:xfrm>
            <a:off x="3657600" y="16764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1800" b="1">
                <a:solidFill>
                  <a:schemeClr val="tx2"/>
                </a:solidFill>
                <a:latin typeface="Traditional Arabic" pitchFamily="18" charset="-78"/>
              </a:rPr>
              <a:t>Overdamped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Overdamped and critically damped system response.</a:t>
            </a:r>
          </a:p>
        </p:txBody>
      </p:sp>
      <p:pic>
        <p:nvPicPr>
          <p:cNvPr id="2201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7275" y="1190625"/>
            <a:ext cx="70294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0165" name="Line 5"/>
          <p:cNvSpPr>
            <a:spLocks noChangeAspect="1" noChangeShapeType="1"/>
          </p:cNvSpPr>
          <p:nvPr/>
        </p:nvSpPr>
        <p:spPr bwMode="auto">
          <a:xfrm>
            <a:off x="6403975" y="1828800"/>
            <a:ext cx="0" cy="1050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66" name="Line 6"/>
          <p:cNvSpPr>
            <a:spLocks noChangeAspect="1" noChangeShapeType="1"/>
          </p:cNvSpPr>
          <p:nvPr/>
        </p:nvSpPr>
        <p:spPr bwMode="auto">
          <a:xfrm>
            <a:off x="5181600" y="2362200"/>
            <a:ext cx="1600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7"/>
          <p:cNvGrpSpPr>
            <a:grpSpLocks noChangeAspect="1"/>
          </p:cNvGrpSpPr>
          <p:nvPr/>
        </p:nvGrpSpPr>
        <p:grpSpPr bwMode="auto">
          <a:xfrm>
            <a:off x="6080125" y="2311400"/>
            <a:ext cx="92075" cy="92075"/>
            <a:chOff x="1584" y="2784"/>
            <a:chExt cx="96" cy="96"/>
          </a:xfrm>
        </p:grpSpPr>
        <p:sp>
          <p:nvSpPr>
            <p:cNvPr id="220168" name="Line 8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69" name="Line 9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 noChangeAspect="1"/>
          </p:cNvGrpSpPr>
          <p:nvPr/>
        </p:nvGrpSpPr>
        <p:grpSpPr bwMode="auto">
          <a:xfrm>
            <a:off x="5622925" y="2311400"/>
            <a:ext cx="92075" cy="92075"/>
            <a:chOff x="1584" y="2784"/>
            <a:chExt cx="96" cy="96"/>
          </a:xfrm>
        </p:grpSpPr>
        <p:sp>
          <p:nvSpPr>
            <p:cNvPr id="220171" name="Line 11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172" name="Line 12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20174" name="Picture 1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541963" y="2514600"/>
            <a:ext cx="173037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0175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995988" y="2506663"/>
            <a:ext cx="158750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0177" name="Rectangle 17"/>
          <p:cNvSpPr>
            <a:spLocks noChangeArrowheads="1"/>
          </p:cNvSpPr>
          <p:nvPr/>
        </p:nvSpPr>
        <p:spPr bwMode="auto">
          <a:xfrm>
            <a:off x="3657600" y="16764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1800" b="1">
                <a:solidFill>
                  <a:schemeClr val="tx2"/>
                </a:solidFill>
                <a:latin typeface="Traditional Arabic" pitchFamily="18" charset="-78"/>
              </a:rPr>
              <a:t>Overdamped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Overdamped and critically damped system response.</a:t>
            </a:r>
          </a:p>
        </p:txBody>
      </p:sp>
      <p:pic>
        <p:nvPicPr>
          <p:cNvPr id="2211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7275" y="1190625"/>
            <a:ext cx="70294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1189" name="Line 5"/>
          <p:cNvSpPr>
            <a:spLocks noChangeAspect="1" noChangeShapeType="1"/>
          </p:cNvSpPr>
          <p:nvPr/>
        </p:nvSpPr>
        <p:spPr bwMode="auto">
          <a:xfrm>
            <a:off x="6403975" y="1828800"/>
            <a:ext cx="0" cy="1050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1190" name="Line 6"/>
          <p:cNvSpPr>
            <a:spLocks noChangeAspect="1" noChangeShapeType="1"/>
          </p:cNvSpPr>
          <p:nvPr/>
        </p:nvSpPr>
        <p:spPr bwMode="auto">
          <a:xfrm>
            <a:off x="5181600" y="2362200"/>
            <a:ext cx="16002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7"/>
          <p:cNvGrpSpPr>
            <a:grpSpLocks noChangeAspect="1"/>
          </p:cNvGrpSpPr>
          <p:nvPr/>
        </p:nvGrpSpPr>
        <p:grpSpPr bwMode="auto">
          <a:xfrm>
            <a:off x="5846763" y="2335213"/>
            <a:ext cx="92075" cy="92075"/>
            <a:chOff x="1584" y="2784"/>
            <a:chExt cx="96" cy="96"/>
          </a:xfrm>
        </p:grpSpPr>
        <p:sp>
          <p:nvSpPr>
            <p:cNvPr id="221192" name="Line 8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193" name="Line 9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5851525" y="2286000"/>
            <a:ext cx="92075" cy="92075"/>
            <a:chOff x="1584" y="2784"/>
            <a:chExt cx="96" cy="96"/>
          </a:xfrm>
        </p:grpSpPr>
        <p:sp>
          <p:nvSpPr>
            <p:cNvPr id="221200" name="Line 16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201" name="Line 17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21202" name="Picture 1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84850" y="2506663"/>
            <a:ext cx="158750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1203" name="Rectangle 19"/>
          <p:cNvSpPr>
            <a:spLocks noChangeArrowheads="1"/>
          </p:cNvSpPr>
          <p:nvPr/>
        </p:nvSpPr>
        <p:spPr bwMode="auto">
          <a:xfrm>
            <a:off x="3657600" y="16764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1800" b="1">
                <a:solidFill>
                  <a:schemeClr val="tx2"/>
                </a:solidFill>
                <a:latin typeface="Traditional Arabic" pitchFamily="18" charset="-78"/>
              </a:rPr>
              <a:t>Critically damped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22216" name="Freeform 8"/>
          <p:cNvSpPr>
            <a:spLocks noChangeAspect="1"/>
          </p:cNvSpPr>
          <p:nvPr/>
        </p:nvSpPr>
        <p:spPr bwMode="auto">
          <a:xfrm>
            <a:off x="6832600" y="2135188"/>
            <a:ext cx="3175" cy="42656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687"/>
              </a:cxn>
            </a:cxnLst>
            <a:rect l="0" t="0" r="r" b="b"/>
            <a:pathLst>
              <a:path w="2" h="2687">
                <a:moveTo>
                  <a:pt x="2" y="0"/>
                </a:moveTo>
                <a:lnTo>
                  <a:pt x="0" y="268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2217" name="Freeform 9"/>
          <p:cNvSpPr>
            <a:spLocks noChangeAspect="1"/>
          </p:cNvSpPr>
          <p:nvPr/>
        </p:nvSpPr>
        <p:spPr bwMode="auto">
          <a:xfrm>
            <a:off x="3556000" y="4191000"/>
            <a:ext cx="48990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6" y="1"/>
              </a:cxn>
            </a:cxnLst>
            <a:rect l="0" t="0" r="r" b="b"/>
            <a:pathLst>
              <a:path w="3086" h="1">
                <a:moveTo>
                  <a:pt x="0" y="0"/>
                </a:moveTo>
                <a:lnTo>
                  <a:pt x="3086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4851400" y="2514600"/>
            <a:ext cx="152400" cy="152400"/>
            <a:chOff x="1584" y="2784"/>
            <a:chExt cx="96" cy="96"/>
          </a:xfrm>
        </p:grpSpPr>
        <p:sp>
          <p:nvSpPr>
            <p:cNvPr id="222237" name="Line 29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2238" name="Line 30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4851400" y="5715000"/>
            <a:ext cx="152400" cy="152400"/>
            <a:chOff x="1584" y="2784"/>
            <a:chExt cx="96" cy="96"/>
          </a:xfrm>
        </p:grpSpPr>
        <p:sp>
          <p:nvSpPr>
            <p:cNvPr id="222251" name="Line 43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2252" name="Line 44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43715" name="AutoShape 3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243718" name="AutoShape 6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3719" name="Text Box 7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243720" name="Text Box 8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243721" name="Text Box 9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243722" name="Text Box 10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243723" name="Text Box 11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243728" name="Oval 16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29" name="Oval 17"/>
          <p:cNvSpPr>
            <a:spLocks noChangeArrowheads="1"/>
          </p:cNvSpPr>
          <p:nvPr/>
        </p:nvSpPr>
        <p:spPr bwMode="auto">
          <a:xfrm>
            <a:off x="4343400" y="685800"/>
            <a:ext cx="2743200" cy="9144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32" name="Oval 20"/>
          <p:cNvSpPr>
            <a:spLocks noChangeArrowheads="1"/>
          </p:cNvSpPr>
          <p:nvPr/>
        </p:nvSpPr>
        <p:spPr bwMode="auto">
          <a:xfrm>
            <a:off x="7291388" y="1266825"/>
            <a:ext cx="17526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33" name="AutoShape 21"/>
          <p:cNvSpPr>
            <a:spLocks noChangeArrowheads="1"/>
          </p:cNvSpPr>
          <p:nvPr/>
        </p:nvSpPr>
        <p:spPr bwMode="auto">
          <a:xfrm rot="-6574823">
            <a:off x="7429500" y="1638300"/>
            <a:ext cx="190500" cy="723900"/>
          </a:xfrm>
          <a:prstGeom prst="upDownArrow">
            <a:avLst>
              <a:gd name="adj1" fmla="val 50000"/>
              <a:gd name="adj2" fmla="val 76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34" name="AutoShape 22"/>
          <p:cNvSpPr>
            <a:spLocks noChangeArrowheads="1"/>
          </p:cNvSpPr>
          <p:nvPr/>
        </p:nvSpPr>
        <p:spPr bwMode="auto">
          <a:xfrm rot="2498013">
            <a:off x="4765675" y="1281113"/>
            <a:ext cx="228600" cy="609600"/>
          </a:xfrm>
          <a:prstGeom prst="upDownArrow">
            <a:avLst>
              <a:gd name="adj1" fmla="val 50000"/>
              <a:gd name="adj2" fmla="val 5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35" name="Text Box 23"/>
          <p:cNvSpPr txBox="1">
            <a:spLocks noChangeArrowheads="1"/>
          </p:cNvSpPr>
          <p:nvPr/>
        </p:nvSpPr>
        <p:spPr bwMode="auto">
          <a:xfrm>
            <a:off x="3505200" y="2590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All 4 cases</a:t>
            </a:r>
          </a:p>
        </p:txBody>
      </p:sp>
      <p:sp>
        <p:nvSpPr>
          <p:cNvPr id="243736" name="Text Box 24"/>
          <p:cNvSpPr txBox="1">
            <a:spLocks noChangeArrowheads="1"/>
          </p:cNvSpPr>
          <p:nvPr/>
        </p:nvSpPr>
        <p:spPr bwMode="auto">
          <a:xfrm>
            <a:off x="5257800" y="2605088"/>
            <a:ext cx="251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Unless overdamped</a:t>
            </a:r>
          </a:p>
        </p:txBody>
      </p:sp>
      <p:sp>
        <p:nvSpPr>
          <p:cNvPr id="243738" name="Text Box 26"/>
          <p:cNvSpPr txBox="1">
            <a:spLocks noChangeArrowheads="1"/>
          </p:cNvSpPr>
          <p:nvPr/>
        </p:nvSpPr>
        <p:spPr bwMode="auto">
          <a:xfrm>
            <a:off x="5791200" y="33528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… Cartesian overdamped</a:t>
            </a:r>
          </a:p>
        </p:txBody>
      </p:sp>
      <p:pic>
        <p:nvPicPr>
          <p:cNvPr id="243740" name="Picture 2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8388" y="1504950"/>
            <a:ext cx="14970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3741" name="Oval 29"/>
          <p:cNvSpPr>
            <a:spLocks noChangeArrowheads="1"/>
          </p:cNvSpPr>
          <p:nvPr/>
        </p:nvSpPr>
        <p:spPr bwMode="auto">
          <a:xfrm>
            <a:off x="5791200" y="3886200"/>
            <a:ext cx="22098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44" name="AutoShape 32"/>
          <p:cNvSpPr>
            <a:spLocks noChangeArrowheads="1"/>
          </p:cNvSpPr>
          <p:nvPr/>
        </p:nvSpPr>
        <p:spPr bwMode="auto">
          <a:xfrm rot="-4479636">
            <a:off x="5848350" y="3371850"/>
            <a:ext cx="190500" cy="1066800"/>
          </a:xfrm>
          <a:prstGeom prst="upDownArrow">
            <a:avLst>
              <a:gd name="adj1" fmla="val 50000"/>
              <a:gd name="adj2" fmla="val 112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52" name="Line 40"/>
          <p:cNvSpPr>
            <a:spLocks noChangeAspect="1" noChangeShapeType="1"/>
          </p:cNvSpPr>
          <p:nvPr/>
        </p:nvSpPr>
        <p:spPr bwMode="auto">
          <a:xfrm>
            <a:off x="1828800" y="2209800"/>
            <a:ext cx="0" cy="106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3753" name="Line 41"/>
          <p:cNvSpPr>
            <a:spLocks noChangeAspect="1" noChangeShapeType="1"/>
          </p:cNvSpPr>
          <p:nvPr/>
        </p:nvSpPr>
        <p:spPr bwMode="auto">
          <a:xfrm>
            <a:off x="0" y="2819400"/>
            <a:ext cx="2057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42"/>
          <p:cNvGrpSpPr>
            <a:grpSpLocks noChangeAspect="1"/>
          </p:cNvGrpSpPr>
          <p:nvPr/>
        </p:nvGrpSpPr>
        <p:grpSpPr bwMode="auto">
          <a:xfrm>
            <a:off x="1355725" y="2768600"/>
            <a:ext cx="92075" cy="92075"/>
            <a:chOff x="1584" y="2784"/>
            <a:chExt cx="96" cy="96"/>
          </a:xfrm>
        </p:grpSpPr>
        <p:sp>
          <p:nvSpPr>
            <p:cNvPr id="243755" name="Line 43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3756" name="Line 44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5"/>
          <p:cNvGrpSpPr>
            <a:grpSpLocks noChangeAspect="1"/>
          </p:cNvGrpSpPr>
          <p:nvPr/>
        </p:nvGrpSpPr>
        <p:grpSpPr bwMode="auto">
          <a:xfrm>
            <a:off x="381000" y="2768600"/>
            <a:ext cx="92075" cy="92075"/>
            <a:chOff x="1584" y="2784"/>
            <a:chExt cx="96" cy="96"/>
          </a:xfrm>
        </p:grpSpPr>
        <p:sp>
          <p:nvSpPr>
            <p:cNvPr id="243758" name="Line 46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3759" name="Line 47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3781" name="Oval 69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3782" name="Picture 7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0000" y="3340100"/>
            <a:ext cx="2844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3" name="Picture 7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285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4" name="Picture 72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5" name="Picture 73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9150" y="4149725"/>
            <a:ext cx="199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6" name="Picture 74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7" name="Picture 75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8" name="Picture 76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89" name="Picture 77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90" name="Picture 78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3791" name="Picture 79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1350" y="987425"/>
            <a:ext cx="2495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45763" name="AutoShape 3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245766" name="AutoShape 6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245768" name="Text Box 8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245769" name="Text Box 9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245776" name="Oval 16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77" name="Oval 17"/>
          <p:cNvSpPr>
            <a:spLocks noChangeArrowheads="1"/>
          </p:cNvSpPr>
          <p:nvPr/>
        </p:nvSpPr>
        <p:spPr bwMode="auto">
          <a:xfrm>
            <a:off x="4343400" y="685800"/>
            <a:ext cx="2743200" cy="9144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78" name="Oval 18"/>
          <p:cNvSpPr>
            <a:spLocks noChangeArrowheads="1"/>
          </p:cNvSpPr>
          <p:nvPr/>
        </p:nvSpPr>
        <p:spPr bwMode="auto">
          <a:xfrm>
            <a:off x="7291388" y="1266825"/>
            <a:ext cx="17526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79" name="AutoShape 19"/>
          <p:cNvSpPr>
            <a:spLocks noChangeArrowheads="1"/>
          </p:cNvSpPr>
          <p:nvPr/>
        </p:nvSpPr>
        <p:spPr bwMode="auto">
          <a:xfrm rot="-6574823">
            <a:off x="7429500" y="1638300"/>
            <a:ext cx="190500" cy="723900"/>
          </a:xfrm>
          <a:prstGeom prst="upDownArrow">
            <a:avLst>
              <a:gd name="adj1" fmla="val 50000"/>
              <a:gd name="adj2" fmla="val 76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80" name="AutoShape 20"/>
          <p:cNvSpPr>
            <a:spLocks noChangeArrowheads="1"/>
          </p:cNvSpPr>
          <p:nvPr/>
        </p:nvSpPr>
        <p:spPr bwMode="auto">
          <a:xfrm rot="2498013">
            <a:off x="4765675" y="1281113"/>
            <a:ext cx="228600" cy="609600"/>
          </a:xfrm>
          <a:prstGeom prst="upDownArrow">
            <a:avLst>
              <a:gd name="adj1" fmla="val 50000"/>
              <a:gd name="adj2" fmla="val 5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81" name="Text Box 21"/>
          <p:cNvSpPr txBox="1">
            <a:spLocks noChangeArrowheads="1"/>
          </p:cNvSpPr>
          <p:nvPr/>
        </p:nvSpPr>
        <p:spPr bwMode="auto">
          <a:xfrm>
            <a:off x="3505200" y="2590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All 4 cases</a:t>
            </a:r>
          </a:p>
        </p:txBody>
      </p:sp>
      <p:sp>
        <p:nvSpPr>
          <p:cNvPr id="245782" name="Text Box 22"/>
          <p:cNvSpPr txBox="1">
            <a:spLocks noChangeArrowheads="1"/>
          </p:cNvSpPr>
          <p:nvPr/>
        </p:nvSpPr>
        <p:spPr bwMode="auto">
          <a:xfrm>
            <a:off x="5257800" y="2605088"/>
            <a:ext cx="251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Unless overdamped</a:t>
            </a:r>
          </a:p>
        </p:txBody>
      </p:sp>
      <p:sp>
        <p:nvSpPr>
          <p:cNvPr id="245790" name="Line 30"/>
          <p:cNvSpPr>
            <a:spLocks noChangeAspect="1" noChangeShapeType="1"/>
          </p:cNvSpPr>
          <p:nvPr/>
        </p:nvSpPr>
        <p:spPr bwMode="auto">
          <a:xfrm>
            <a:off x="1828800" y="2209800"/>
            <a:ext cx="0" cy="106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791" name="Line 31"/>
          <p:cNvSpPr>
            <a:spLocks noChangeAspect="1" noChangeShapeType="1"/>
          </p:cNvSpPr>
          <p:nvPr/>
        </p:nvSpPr>
        <p:spPr bwMode="auto">
          <a:xfrm>
            <a:off x="0" y="2819400"/>
            <a:ext cx="2057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2"/>
          <p:cNvGrpSpPr>
            <a:grpSpLocks noChangeAspect="1"/>
          </p:cNvGrpSpPr>
          <p:nvPr/>
        </p:nvGrpSpPr>
        <p:grpSpPr bwMode="auto">
          <a:xfrm>
            <a:off x="1355725" y="2768600"/>
            <a:ext cx="92075" cy="92075"/>
            <a:chOff x="1584" y="2784"/>
            <a:chExt cx="96" cy="96"/>
          </a:xfrm>
        </p:grpSpPr>
        <p:sp>
          <p:nvSpPr>
            <p:cNvPr id="245793" name="Line 33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794" name="Line 34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5"/>
          <p:cNvGrpSpPr>
            <a:grpSpLocks noChangeAspect="1"/>
          </p:cNvGrpSpPr>
          <p:nvPr/>
        </p:nvGrpSpPr>
        <p:grpSpPr bwMode="auto">
          <a:xfrm>
            <a:off x="381000" y="2768600"/>
            <a:ext cx="92075" cy="92075"/>
            <a:chOff x="1584" y="2784"/>
            <a:chExt cx="96" cy="96"/>
          </a:xfrm>
        </p:grpSpPr>
        <p:sp>
          <p:nvSpPr>
            <p:cNvPr id="245796" name="Line 36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5797" name="Line 37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00" name="Line 40"/>
          <p:cNvSpPr>
            <a:spLocks noChangeShapeType="1"/>
          </p:cNvSpPr>
          <p:nvPr/>
        </p:nvSpPr>
        <p:spPr bwMode="auto">
          <a:xfrm>
            <a:off x="9144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1" name="Line 41"/>
          <p:cNvSpPr>
            <a:spLocks noChangeShapeType="1"/>
          </p:cNvSpPr>
          <p:nvPr/>
        </p:nvSpPr>
        <p:spPr bwMode="auto">
          <a:xfrm flipH="1">
            <a:off x="914400" y="2438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2" name="Line 42"/>
          <p:cNvSpPr>
            <a:spLocks noChangeShapeType="1"/>
          </p:cNvSpPr>
          <p:nvPr/>
        </p:nvSpPr>
        <p:spPr bwMode="auto">
          <a:xfrm>
            <a:off x="914400" y="3124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3" name="Line 43"/>
          <p:cNvSpPr>
            <a:spLocks noChangeShapeType="1"/>
          </p:cNvSpPr>
          <p:nvPr/>
        </p:nvSpPr>
        <p:spPr bwMode="auto">
          <a:xfrm>
            <a:off x="1395413" y="3124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4" name="Line 44"/>
          <p:cNvSpPr>
            <a:spLocks noChangeShapeType="1"/>
          </p:cNvSpPr>
          <p:nvPr/>
        </p:nvSpPr>
        <p:spPr bwMode="auto">
          <a:xfrm>
            <a:off x="914400" y="3200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7" name="Line 47"/>
          <p:cNvSpPr>
            <a:spLocks noChangeShapeType="1"/>
          </p:cNvSpPr>
          <p:nvPr/>
        </p:nvSpPr>
        <p:spPr bwMode="auto">
          <a:xfrm flipV="1">
            <a:off x="990600" y="32004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9" name="Text Box 49"/>
          <p:cNvSpPr txBox="1">
            <a:spLocks noChangeArrowheads="1"/>
          </p:cNvSpPr>
          <p:nvPr/>
        </p:nvSpPr>
        <p:spPr bwMode="auto">
          <a:xfrm>
            <a:off x="5791200" y="33528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… Cartesian overdamped</a:t>
            </a:r>
          </a:p>
        </p:txBody>
      </p:sp>
      <p:sp>
        <p:nvSpPr>
          <p:cNvPr id="245812" name="AutoShape 52"/>
          <p:cNvSpPr>
            <a:spLocks noChangeArrowheads="1"/>
          </p:cNvSpPr>
          <p:nvPr/>
        </p:nvSpPr>
        <p:spPr bwMode="auto">
          <a:xfrm rot="-4479636">
            <a:off x="5848350" y="3371850"/>
            <a:ext cx="190500" cy="1066800"/>
          </a:xfrm>
          <a:prstGeom prst="upDownArrow">
            <a:avLst>
              <a:gd name="adj1" fmla="val 50000"/>
              <a:gd name="adj2" fmla="val 112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14" name="Oval 54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15" name="Oval 55"/>
          <p:cNvSpPr>
            <a:spLocks noChangeArrowheads="1"/>
          </p:cNvSpPr>
          <p:nvPr/>
        </p:nvSpPr>
        <p:spPr bwMode="auto">
          <a:xfrm>
            <a:off x="5791200" y="3886200"/>
            <a:ext cx="22098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816" name="Picture 5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0000" y="3340100"/>
            <a:ext cx="2844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7" name="Picture 5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285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8" name="Picture 58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9" name="Picture 59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9150" y="4149725"/>
            <a:ext cx="199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2" name="Picture 6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3" name="Picture 63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4" name="Picture 64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5" name="Picture 65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6" name="Picture 66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9" name="Picture 69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8388" y="1504950"/>
            <a:ext cx="14970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0" name="Picture 70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1350" y="987425"/>
            <a:ext cx="2495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1" name="Picture 71" descr="txp_fi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338" y="2130425"/>
            <a:ext cx="15192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2" name="Picture 72" descr="txp_fi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3736975"/>
            <a:ext cx="18891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/>
          </p:cNvSpPr>
          <p:nvPr/>
        </p:nvSpPr>
        <p:spPr bwMode="auto">
          <a:xfrm>
            <a:off x="5791200" y="4724400"/>
            <a:ext cx="3200400" cy="19812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44740" name="AutoShape 4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244743" name="AutoShape 7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4744" name="Text Box 8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244745" name="Text Box 9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244746" name="Text Box 10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244747" name="Text Box 11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244748" name="Text Box 12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244753" name="Oval 17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54" name="Oval 18"/>
          <p:cNvSpPr>
            <a:spLocks noChangeArrowheads="1"/>
          </p:cNvSpPr>
          <p:nvPr/>
        </p:nvSpPr>
        <p:spPr bwMode="auto">
          <a:xfrm>
            <a:off x="4343400" y="685800"/>
            <a:ext cx="2743200" cy="9144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55" name="Oval 19"/>
          <p:cNvSpPr>
            <a:spLocks noChangeArrowheads="1"/>
          </p:cNvSpPr>
          <p:nvPr/>
        </p:nvSpPr>
        <p:spPr bwMode="auto">
          <a:xfrm>
            <a:off x="7291388" y="1266825"/>
            <a:ext cx="17526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56" name="AutoShape 20"/>
          <p:cNvSpPr>
            <a:spLocks noChangeArrowheads="1"/>
          </p:cNvSpPr>
          <p:nvPr/>
        </p:nvSpPr>
        <p:spPr bwMode="auto">
          <a:xfrm rot="-6574823">
            <a:off x="7429500" y="1638300"/>
            <a:ext cx="190500" cy="723900"/>
          </a:xfrm>
          <a:prstGeom prst="upDownArrow">
            <a:avLst>
              <a:gd name="adj1" fmla="val 50000"/>
              <a:gd name="adj2" fmla="val 76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57" name="AutoShape 21"/>
          <p:cNvSpPr>
            <a:spLocks noChangeArrowheads="1"/>
          </p:cNvSpPr>
          <p:nvPr/>
        </p:nvSpPr>
        <p:spPr bwMode="auto">
          <a:xfrm rot="2498013">
            <a:off x="4765675" y="1281113"/>
            <a:ext cx="228600" cy="609600"/>
          </a:xfrm>
          <a:prstGeom prst="upDownArrow">
            <a:avLst>
              <a:gd name="adj1" fmla="val 50000"/>
              <a:gd name="adj2" fmla="val 5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58" name="Text Box 22"/>
          <p:cNvSpPr txBox="1">
            <a:spLocks noChangeArrowheads="1"/>
          </p:cNvSpPr>
          <p:nvPr/>
        </p:nvSpPr>
        <p:spPr bwMode="auto">
          <a:xfrm>
            <a:off x="3505200" y="2590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All 4 cases</a:t>
            </a:r>
          </a:p>
        </p:txBody>
      </p:sp>
      <p:sp>
        <p:nvSpPr>
          <p:cNvPr id="244759" name="Text Box 23"/>
          <p:cNvSpPr txBox="1">
            <a:spLocks noChangeArrowheads="1"/>
          </p:cNvSpPr>
          <p:nvPr/>
        </p:nvSpPr>
        <p:spPr bwMode="auto">
          <a:xfrm>
            <a:off x="5257800" y="2605088"/>
            <a:ext cx="2514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Unless overdamped</a:t>
            </a:r>
          </a:p>
        </p:txBody>
      </p:sp>
      <p:pic>
        <p:nvPicPr>
          <p:cNvPr id="244763" name="Picture 2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8388" y="1504950"/>
            <a:ext cx="14970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68" name="Text Box 32"/>
          <p:cNvSpPr txBox="1">
            <a:spLocks noChangeArrowheads="1"/>
          </p:cNvSpPr>
          <p:nvPr/>
        </p:nvSpPr>
        <p:spPr bwMode="auto">
          <a:xfrm>
            <a:off x="5867400" y="47244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Overdamped case:</a:t>
            </a:r>
          </a:p>
        </p:txBody>
      </p:sp>
      <p:sp>
        <p:nvSpPr>
          <p:cNvPr id="244769" name="Line 33"/>
          <p:cNvSpPr>
            <a:spLocks noChangeAspect="1" noChangeShapeType="1"/>
          </p:cNvSpPr>
          <p:nvPr/>
        </p:nvSpPr>
        <p:spPr bwMode="auto">
          <a:xfrm>
            <a:off x="1828800" y="2209800"/>
            <a:ext cx="0" cy="106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70" name="Line 34"/>
          <p:cNvSpPr>
            <a:spLocks noChangeAspect="1" noChangeShapeType="1"/>
          </p:cNvSpPr>
          <p:nvPr/>
        </p:nvSpPr>
        <p:spPr bwMode="auto">
          <a:xfrm>
            <a:off x="0" y="2819400"/>
            <a:ext cx="2057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5"/>
          <p:cNvGrpSpPr>
            <a:grpSpLocks noChangeAspect="1"/>
          </p:cNvGrpSpPr>
          <p:nvPr/>
        </p:nvGrpSpPr>
        <p:grpSpPr bwMode="auto">
          <a:xfrm>
            <a:off x="1355725" y="2768600"/>
            <a:ext cx="92075" cy="92075"/>
            <a:chOff x="1584" y="2784"/>
            <a:chExt cx="96" cy="96"/>
          </a:xfrm>
        </p:grpSpPr>
        <p:sp>
          <p:nvSpPr>
            <p:cNvPr id="244772" name="Line 36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4773" name="Line 37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8"/>
          <p:cNvGrpSpPr>
            <a:grpSpLocks noChangeAspect="1"/>
          </p:cNvGrpSpPr>
          <p:nvPr/>
        </p:nvGrpSpPr>
        <p:grpSpPr bwMode="auto">
          <a:xfrm>
            <a:off x="381000" y="2768600"/>
            <a:ext cx="92075" cy="92075"/>
            <a:chOff x="1584" y="2784"/>
            <a:chExt cx="96" cy="96"/>
          </a:xfrm>
        </p:grpSpPr>
        <p:sp>
          <p:nvSpPr>
            <p:cNvPr id="244775" name="Line 39"/>
            <p:cNvSpPr>
              <a:spLocks noChangeAspect="1"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4776" name="Line 40"/>
            <p:cNvSpPr>
              <a:spLocks noChangeAspect="1"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4779" name="Line 43"/>
          <p:cNvSpPr>
            <a:spLocks noChangeShapeType="1"/>
          </p:cNvSpPr>
          <p:nvPr/>
        </p:nvSpPr>
        <p:spPr bwMode="auto">
          <a:xfrm>
            <a:off x="9144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81" name="Line 45"/>
          <p:cNvSpPr>
            <a:spLocks noChangeShapeType="1"/>
          </p:cNvSpPr>
          <p:nvPr/>
        </p:nvSpPr>
        <p:spPr bwMode="auto">
          <a:xfrm>
            <a:off x="914400" y="3124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82" name="Line 46"/>
          <p:cNvSpPr>
            <a:spLocks noChangeShapeType="1"/>
          </p:cNvSpPr>
          <p:nvPr/>
        </p:nvSpPr>
        <p:spPr bwMode="auto">
          <a:xfrm>
            <a:off x="1395413" y="3124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83" name="Line 47"/>
          <p:cNvSpPr>
            <a:spLocks noChangeShapeType="1"/>
          </p:cNvSpPr>
          <p:nvPr/>
        </p:nvSpPr>
        <p:spPr bwMode="auto">
          <a:xfrm>
            <a:off x="914400" y="3200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86" name="Line 50"/>
          <p:cNvSpPr>
            <a:spLocks noChangeShapeType="1"/>
          </p:cNvSpPr>
          <p:nvPr/>
        </p:nvSpPr>
        <p:spPr bwMode="auto">
          <a:xfrm flipV="1">
            <a:off x="990600" y="32004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4788" name="Text Box 52"/>
          <p:cNvSpPr txBox="1">
            <a:spLocks noChangeArrowheads="1"/>
          </p:cNvSpPr>
          <p:nvPr/>
        </p:nvSpPr>
        <p:spPr bwMode="auto">
          <a:xfrm>
            <a:off x="5791200" y="33528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… Cartesian overdamped</a:t>
            </a:r>
          </a:p>
        </p:txBody>
      </p:sp>
      <p:sp>
        <p:nvSpPr>
          <p:cNvPr id="244791" name="AutoShape 55"/>
          <p:cNvSpPr>
            <a:spLocks noChangeArrowheads="1"/>
          </p:cNvSpPr>
          <p:nvPr/>
        </p:nvSpPr>
        <p:spPr bwMode="auto">
          <a:xfrm rot="-4479636">
            <a:off x="5848350" y="3371850"/>
            <a:ext cx="190500" cy="1066800"/>
          </a:xfrm>
          <a:prstGeom prst="upDownArrow">
            <a:avLst>
              <a:gd name="adj1" fmla="val 50000"/>
              <a:gd name="adj2" fmla="val 112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93" name="Oval 57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94" name="Oval 58"/>
          <p:cNvSpPr>
            <a:spLocks noChangeArrowheads="1"/>
          </p:cNvSpPr>
          <p:nvPr/>
        </p:nvSpPr>
        <p:spPr bwMode="auto">
          <a:xfrm>
            <a:off x="5791200" y="3886200"/>
            <a:ext cx="22098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4795" name="Picture 5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40000" y="3340100"/>
            <a:ext cx="2844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796" name="Picture 6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285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797" name="Picture 6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2971800"/>
            <a:ext cx="3698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798" name="Picture 6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9150" y="4149725"/>
            <a:ext cx="199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99" name="Line 63"/>
          <p:cNvSpPr>
            <a:spLocks noChangeShapeType="1"/>
          </p:cNvSpPr>
          <p:nvPr/>
        </p:nvSpPr>
        <p:spPr bwMode="auto">
          <a:xfrm flipH="1">
            <a:off x="914400" y="2438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44806" name="Picture 70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07" name="Picture 71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08" name="Picture 72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09" name="Picture 73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10" name="Picture 74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11" name="Picture 75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338" y="2130425"/>
            <a:ext cx="1519237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12" name="Picture 76" descr="txp_fi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3736975"/>
            <a:ext cx="18891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14" name="Picture 78" descr="txp_fi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5363" y="4992688"/>
            <a:ext cx="26447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815" name="Picture 79" descr="txp_fi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1350" y="987425"/>
            <a:ext cx="2495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Cartesian representation : </a:t>
            </a:r>
          </a:p>
        </p:txBody>
      </p:sp>
      <p:sp>
        <p:nvSpPr>
          <p:cNvPr id="299012" name="Freeform 4"/>
          <p:cNvSpPr>
            <a:spLocks noChangeAspect="1"/>
          </p:cNvSpPr>
          <p:nvPr/>
        </p:nvSpPr>
        <p:spPr bwMode="auto">
          <a:xfrm>
            <a:off x="6832600" y="2135188"/>
            <a:ext cx="3175" cy="42656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687"/>
              </a:cxn>
            </a:cxnLst>
            <a:rect l="0" t="0" r="r" b="b"/>
            <a:pathLst>
              <a:path w="2" h="2687">
                <a:moveTo>
                  <a:pt x="2" y="0"/>
                </a:moveTo>
                <a:lnTo>
                  <a:pt x="0" y="268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3" name="Freeform 5"/>
          <p:cNvSpPr>
            <a:spLocks noChangeAspect="1"/>
          </p:cNvSpPr>
          <p:nvPr/>
        </p:nvSpPr>
        <p:spPr bwMode="auto">
          <a:xfrm>
            <a:off x="3556000" y="4191000"/>
            <a:ext cx="48990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6" y="1"/>
              </a:cxn>
            </a:cxnLst>
            <a:rect l="0" t="0" r="r" b="b"/>
            <a:pathLst>
              <a:path w="3086" h="1">
                <a:moveTo>
                  <a:pt x="0" y="0"/>
                </a:moveTo>
                <a:lnTo>
                  <a:pt x="3086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4" name="Freeform 6"/>
          <p:cNvSpPr>
            <a:spLocks noChangeAspect="1"/>
          </p:cNvSpPr>
          <p:nvPr/>
        </p:nvSpPr>
        <p:spPr bwMode="auto">
          <a:xfrm>
            <a:off x="4926013" y="2597150"/>
            <a:ext cx="1924050" cy="1612900"/>
          </a:xfrm>
          <a:custGeom>
            <a:avLst/>
            <a:gdLst/>
            <a:ahLst/>
            <a:cxnLst>
              <a:cxn ang="0">
                <a:pos x="1212" y="1016"/>
              </a:cxn>
              <a:cxn ang="0">
                <a:pos x="0" y="0"/>
              </a:cxn>
            </a:cxnLst>
            <a:rect l="0" t="0" r="r" b="b"/>
            <a:pathLst>
              <a:path w="1212" h="1016">
                <a:moveTo>
                  <a:pt x="1212" y="1016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5" name="Line 7"/>
          <p:cNvSpPr>
            <a:spLocks noChangeAspect="1" noChangeShapeType="1"/>
          </p:cNvSpPr>
          <p:nvPr/>
        </p:nvSpPr>
        <p:spPr bwMode="auto">
          <a:xfrm>
            <a:off x="4927600" y="25908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6" name="Freeform 8"/>
          <p:cNvSpPr>
            <a:spLocks noChangeAspect="1"/>
          </p:cNvSpPr>
          <p:nvPr/>
        </p:nvSpPr>
        <p:spPr bwMode="auto">
          <a:xfrm>
            <a:off x="4927600" y="2587625"/>
            <a:ext cx="19653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238" y="0"/>
              </a:cxn>
            </a:cxnLst>
            <a:rect l="0" t="0" r="r" b="b"/>
            <a:pathLst>
              <a:path w="1238" h="2">
                <a:moveTo>
                  <a:pt x="0" y="2"/>
                </a:moveTo>
                <a:lnTo>
                  <a:pt x="123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9017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9000" y="4343400"/>
            <a:ext cx="3556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851400" y="2514600"/>
            <a:ext cx="152400" cy="152400"/>
            <a:chOff x="1584" y="2784"/>
            <a:chExt cx="96" cy="96"/>
          </a:xfrm>
        </p:grpSpPr>
        <p:sp>
          <p:nvSpPr>
            <p:cNvPr id="299019" name="Line 11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20" name="Line 12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99021" name="Picture 1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2463800"/>
            <a:ext cx="35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9022" name="Line 14"/>
          <p:cNvSpPr>
            <a:spLocks noChangeShapeType="1"/>
          </p:cNvSpPr>
          <p:nvPr/>
        </p:nvSpPr>
        <p:spPr bwMode="auto">
          <a:xfrm>
            <a:off x="4927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23" name="Line 15"/>
          <p:cNvSpPr>
            <a:spLocks noChangeShapeType="1"/>
          </p:cNvSpPr>
          <p:nvPr/>
        </p:nvSpPr>
        <p:spPr bwMode="auto">
          <a:xfrm>
            <a:off x="4927600" y="4724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24" name="Line 16"/>
          <p:cNvSpPr>
            <a:spLocks noChangeShapeType="1"/>
          </p:cNvSpPr>
          <p:nvPr/>
        </p:nvSpPr>
        <p:spPr bwMode="auto">
          <a:xfrm rot="5400000">
            <a:off x="7594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25" name="Line 17"/>
          <p:cNvSpPr>
            <a:spLocks noChangeShapeType="1"/>
          </p:cNvSpPr>
          <p:nvPr/>
        </p:nvSpPr>
        <p:spPr bwMode="auto">
          <a:xfrm rot="5400000">
            <a:off x="6794500" y="33909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851400" y="5715000"/>
            <a:ext cx="152400" cy="152400"/>
            <a:chOff x="1584" y="2784"/>
            <a:chExt cx="96" cy="96"/>
          </a:xfrm>
        </p:grpSpPr>
        <p:sp>
          <p:nvSpPr>
            <p:cNvPr id="299027" name="Line 19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9028" name="Line 20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9029" name="Line 21"/>
          <p:cNvSpPr>
            <a:spLocks noChangeShapeType="1"/>
          </p:cNvSpPr>
          <p:nvPr/>
        </p:nvSpPr>
        <p:spPr bwMode="auto">
          <a:xfrm>
            <a:off x="5003800" y="2514600"/>
            <a:ext cx="1905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9030" name="Picture 22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0900" y="30988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9031" name="Picture 23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0900" y="1879600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9032" name="Text Box 24"/>
          <p:cNvSpPr txBox="1">
            <a:spLocks noChangeArrowheads="1"/>
          </p:cNvSpPr>
          <p:nvPr/>
        </p:nvSpPr>
        <p:spPr bwMode="auto">
          <a:xfrm>
            <a:off x="1219200" y="16764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Imaginary part (frequency)</a:t>
            </a:r>
            <a:r>
              <a:rPr lang="en-US"/>
              <a:t> </a:t>
            </a:r>
          </a:p>
        </p:txBody>
      </p:sp>
      <p:sp>
        <p:nvSpPr>
          <p:cNvPr id="299033" name="Text Box 25"/>
          <p:cNvSpPr txBox="1">
            <a:spLocks noChangeArrowheads="1"/>
          </p:cNvSpPr>
          <p:nvPr/>
        </p:nvSpPr>
        <p:spPr bwMode="auto">
          <a:xfrm>
            <a:off x="1206500" y="205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Real part (rate of decay)</a:t>
            </a:r>
            <a:r>
              <a:rPr lang="en-US"/>
              <a:t> </a:t>
            </a:r>
          </a:p>
        </p:txBody>
      </p:sp>
      <p:pic>
        <p:nvPicPr>
          <p:cNvPr id="299034" name="Picture 26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025" y="2262188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9035" name="Text Box 27"/>
          <p:cNvSpPr txBox="1">
            <a:spLocks noChangeArrowheads="1"/>
          </p:cNvSpPr>
          <p:nvPr/>
        </p:nvSpPr>
        <p:spPr bwMode="auto">
          <a:xfrm>
            <a:off x="381000" y="2895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Polar representation : </a:t>
            </a:r>
          </a:p>
        </p:txBody>
      </p:sp>
      <p:sp>
        <p:nvSpPr>
          <p:cNvPr id="299036" name="Text Box 28"/>
          <p:cNvSpPr txBox="1">
            <a:spLocks noChangeArrowheads="1"/>
          </p:cNvSpPr>
          <p:nvPr/>
        </p:nvSpPr>
        <p:spPr bwMode="auto">
          <a:xfrm>
            <a:off x="1209675" y="37338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damping ratio</a:t>
            </a:r>
            <a:r>
              <a:rPr lang="en-US"/>
              <a:t> </a:t>
            </a:r>
          </a:p>
        </p:txBody>
      </p:sp>
      <p:sp>
        <p:nvSpPr>
          <p:cNvPr id="299037" name="Text Box 29"/>
          <p:cNvSpPr txBox="1">
            <a:spLocks noChangeArrowheads="1"/>
          </p:cNvSpPr>
          <p:nvPr/>
        </p:nvSpPr>
        <p:spPr bwMode="auto">
          <a:xfrm>
            <a:off x="1219200" y="3379788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natural frequency</a:t>
            </a:r>
            <a:r>
              <a:rPr lang="en-US"/>
              <a:t> </a:t>
            </a:r>
          </a:p>
        </p:txBody>
      </p:sp>
      <p:pic>
        <p:nvPicPr>
          <p:cNvPr id="299038" name="Picture 30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288" y="3527425"/>
            <a:ext cx="3587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9040" name="Freeform 32"/>
          <p:cNvSpPr>
            <a:spLocks/>
          </p:cNvSpPr>
          <p:nvPr/>
        </p:nvSpPr>
        <p:spPr bwMode="auto">
          <a:xfrm>
            <a:off x="6538913" y="3760788"/>
            <a:ext cx="293687" cy="198437"/>
          </a:xfrm>
          <a:custGeom>
            <a:avLst/>
            <a:gdLst/>
            <a:ahLst/>
            <a:cxnLst>
              <a:cxn ang="0">
                <a:pos x="0" y="125"/>
              </a:cxn>
              <a:cxn ang="0">
                <a:pos x="91" y="37"/>
              </a:cxn>
              <a:cxn ang="0">
                <a:pos x="185" y="0"/>
              </a:cxn>
            </a:cxnLst>
            <a:rect l="0" t="0" r="r" b="b"/>
            <a:pathLst>
              <a:path w="185" h="125">
                <a:moveTo>
                  <a:pt x="0" y="125"/>
                </a:moveTo>
                <a:lnTo>
                  <a:pt x="91" y="37"/>
                </a:lnTo>
                <a:lnTo>
                  <a:pt x="18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9042" name="Picture 34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0800" y="3327400"/>
            <a:ext cx="1778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9044" name="Picture 36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5188" y="3868738"/>
            <a:ext cx="1492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9045" name="Picture 37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8138" y="4775200"/>
            <a:ext cx="914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9046" name="Picture 38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0500" y="3581400"/>
            <a:ext cx="152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ChangeArrowheads="1"/>
          </p:cNvSpPr>
          <p:nvPr/>
        </p:nvSpPr>
        <p:spPr bwMode="auto">
          <a:xfrm>
            <a:off x="609600" y="4495800"/>
            <a:ext cx="3200400" cy="21336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0036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Cartesian representation : </a:t>
            </a:r>
          </a:p>
        </p:txBody>
      </p:sp>
      <p:sp>
        <p:nvSpPr>
          <p:cNvPr id="300037" name="Freeform 5"/>
          <p:cNvSpPr>
            <a:spLocks noChangeAspect="1"/>
          </p:cNvSpPr>
          <p:nvPr/>
        </p:nvSpPr>
        <p:spPr bwMode="auto">
          <a:xfrm>
            <a:off x="6832600" y="2135188"/>
            <a:ext cx="3175" cy="42656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687"/>
              </a:cxn>
            </a:cxnLst>
            <a:rect l="0" t="0" r="r" b="b"/>
            <a:pathLst>
              <a:path w="2" h="2687">
                <a:moveTo>
                  <a:pt x="2" y="0"/>
                </a:moveTo>
                <a:lnTo>
                  <a:pt x="0" y="268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8" name="Freeform 6"/>
          <p:cNvSpPr>
            <a:spLocks noChangeAspect="1"/>
          </p:cNvSpPr>
          <p:nvPr/>
        </p:nvSpPr>
        <p:spPr bwMode="auto">
          <a:xfrm>
            <a:off x="3556000" y="4191000"/>
            <a:ext cx="48990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6" y="1"/>
              </a:cxn>
            </a:cxnLst>
            <a:rect l="0" t="0" r="r" b="b"/>
            <a:pathLst>
              <a:path w="3086" h="1">
                <a:moveTo>
                  <a:pt x="0" y="0"/>
                </a:moveTo>
                <a:lnTo>
                  <a:pt x="3086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9" name="Freeform 7"/>
          <p:cNvSpPr>
            <a:spLocks noChangeAspect="1"/>
          </p:cNvSpPr>
          <p:nvPr/>
        </p:nvSpPr>
        <p:spPr bwMode="auto">
          <a:xfrm>
            <a:off x="4926013" y="2597150"/>
            <a:ext cx="1924050" cy="1612900"/>
          </a:xfrm>
          <a:custGeom>
            <a:avLst/>
            <a:gdLst/>
            <a:ahLst/>
            <a:cxnLst>
              <a:cxn ang="0">
                <a:pos x="1212" y="1016"/>
              </a:cxn>
              <a:cxn ang="0">
                <a:pos x="0" y="0"/>
              </a:cxn>
            </a:cxnLst>
            <a:rect l="0" t="0" r="r" b="b"/>
            <a:pathLst>
              <a:path w="1212" h="1016">
                <a:moveTo>
                  <a:pt x="1212" y="1016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40" name="Line 8"/>
          <p:cNvSpPr>
            <a:spLocks noChangeAspect="1" noChangeShapeType="1"/>
          </p:cNvSpPr>
          <p:nvPr/>
        </p:nvSpPr>
        <p:spPr bwMode="auto">
          <a:xfrm>
            <a:off x="4927600" y="25908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41" name="Freeform 9"/>
          <p:cNvSpPr>
            <a:spLocks noChangeAspect="1"/>
          </p:cNvSpPr>
          <p:nvPr/>
        </p:nvSpPr>
        <p:spPr bwMode="auto">
          <a:xfrm>
            <a:off x="4927600" y="2587625"/>
            <a:ext cx="19653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238" y="0"/>
              </a:cxn>
            </a:cxnLst>
            <a:rect l="0" t="0" r="r" b="b"/>
            <a:pathLst>
              <a:path w="1238" h="2">
                <a:moveTo>
                  <a:pt x="0" y="2"/>
                </a:moveTo>
                <a:lnTo>
                  <a:pt x="123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0042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9000" y="4343400"/>
            <a:ext cx="3556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51400" y="2514600"/>
            <a:ext cx="152400" cy="152400"/>
            <a:chOff x="1584" y="2784"/>
            <a:chExt cx="96" cy="96"/>
          </a:xfrm>
        </p:grpSpPr>
        <p:sp>
          <p:nvSpPr>
            <p:cNvPr id="300044" name="Line 12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0045" name="Line 13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0046" name="Picture 1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2463800"/>
            <a:ext cx="35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0047" name="Line 15"/>
          <p:cNvSpPr>
            <a:spLocks noChangeShapeType="1"/>
          </p:cNvSpPr>
          <p:nvPr/>
        </p:nvSpPr>
        <p:spPr bwMode="auto">
          <a:xfrm>
            <a:off x="4927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48" name="Line 16"/>
          <p:cNvSpPr>
            <a:spLocks noChangeShapeType="1"/>
          </p:cNvSpPr>
          <p:nvPr/>
        </p:nvSpPr>
        <p:spPr bwMode="auto">
          <a:xfrm>
            <a:off x="4927600" y="4724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49" name="Line 17"/>
          <p:cNvSpPr>
            <a:spLocks noChangeShapeType="1"/>
          </p:cNvSpPr>
          <p:nvPr/>
        </p:nvSpPr>
        <p:spPr bwMode="auto">
          <a:xfrm rot="5400000">
            <a:off x="7594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50" name="Line 18"/>
          <p:cNvSpPr>
            <a:spLocks noChangeShapeType="1"/>
          </p:cNvSpPr>
          <p:nvPr/>
        </p:nvSpPr>
        <p:spPr bwMode="auto">
          <a:xfrm rot="5400000">
            <a:off x="6794500" y="33909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851400" y="5715000"/>
            <a:ext cx="152400" cy="152400"/>
            <a:chOff x="1584" y="2784"/>
            <a:chExt cx="96" cy="96"/>
          </a:xfrm>
        </p:grpSpPr>
        <p:sp>
          <p:nvSpPr>
            <p:cNvPr id="300052" name="Line 2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0053" name="Line 2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0054" name="Line 22"/>
          <p:cNvSpPr>
            <a:spLocks noChangeShapeType="1"/>
          </p:cNvSpPr>
          <p:nvPr/>
        </p:nvSpPr>
        <p:spPr bwMode="auto">
          <a:xfrm>
            <a:off x="5003800" y="2514600"/>
            <a:ext cx="1905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0055" name="Picture 2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0900" y="30988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56" name="Picture 2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0900" y="1879600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0057" name="Text Box 25"/>
          <p:cNvSpPr txBox="1">
            <a:spLocks noChangeArrowheads="1"/>
          </p:cNvSpPr>
          <p:nvPr/>
        </p:nvSpPr>
        <p:spPr bwMode="auto">
          <a:xfrm>
            <a:off x="1219200" y="16764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Imaginary part (frequency)</a:t>
            </a:r>
            <a:r>
              <a:rPr lang="en-US"/>
              <a:t> </a:t>
            </a:r>
          </a:p>
        </p:txBody>
      </p:sp>
      <p:sp>
        <p:nvSpPr>
          <p:cNvPr id="300058" name="Text Box 26"/>
          <p:cNvSpPr txBox="1">
            <a:spLocks noChangeArrowheads="1"/>
          </p:cNvSpPr>
          <p:nvPr/>
        </p:nvSpPr>
        <p:spPr bwMode="auto">
          <a:xfrm>
            <a:off x="1206500" y="205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Real part (rate of decay)</a:t>
            </a:r>
            <a:r>
              <a:rPr lang="en-US"/>
              <a:t> </a:t>
            </a:r>
          </a:p>
        </p:txBody>
      </p:sp>
      <p:pic>
        <p:nvPicPr>
          <p:cNvPr id="300059" name="Picture 27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025" y="2262188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0060" name="Text Box 28"/>
          <p:cNvSpPr txBox="1">
            <a:spLocks noChangeArrowheads="1"/>
          </p:cNvSpPr>
          <p:nvPr/>
        </p:nvSpPr>
        <p:spPr bwMode="auto">
          <a:xfrm>
            <a:off x="381000" y="2895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Polar representation : </a:t>
            </a:r>
          </a:p>
        </p:txBody>
      </p:sp>
      <p:sp>
        <p:nvSpPr>
          <p:cNvPr id="300061" name="Text Box 29"/>
          <p:cNvSpPr txBox="1">
            <a:spLocks noChangeArrowheads="1"/>
          </p:cNvSpPr>
          <p:nvPr/>
        </p:nvSpPr>
        <p:spPr bwMode="auto">
          <a:xfrm>
            <a:off x="1209675" y="37338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damping ratio</a:t>
            </a:r>
            <a:r>
              <a:rPr lang="en-US"/>
              <a:t> </a:t>
            </a:r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auto">
          <a:xfrm>
            <a:off x="1219200" y="3379788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natural frequency</a:t>
            </a:r>
            <a:r>
              <a:rPr lang="en-US"/>
              <a:t> </a:t>
            </a:r>
          </a:p>
        </p:txBody>
      </p:sp>
      <p:pic>
        <p:nvPicPr>
          <p:cNvPr id="300063" name="Picture 3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288" y="3527425"/>
            <a:ext cx="3587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0065" name="Freeform 33"/>
          <p:cNvSpPr>
            <a:spLocks/>
          </p:cNvSpPr>
          <p:nvPr/>
        </p:nvSpPr>
        <p:spPr bwMode="auto">
          <a:xfrm>
            <a:off x="6538913" y="3760788"/>
            <a:ext cx="293687" cy="198437"/>
          </a:xfrm>
          <a:custGeom>
            <a:avLst/>
            <a:gdLst/>
            <a:ahLst/>
            <a:cxnLst>
              <a:cxn ang="0">
                <a:pos x="0" y="125"/>
              </a:cxn>
              <a:cxn ang="0">
                <a:pos x="91" y="37"/>
              </a:cxn>
              <a:cxn ang="0">
                <a:pos x="185" y="0"/>
              </a:cxn>
            </a:cxnLst>
            <a:rect l="0" t="0" r="r" b="b"/>
            <a:pathLst>
              <a:path w="185" h="125">
                <a:moveTo>
                  <a:pt x="0" y="125"/>
                </a:moveTo>
                <a:lnTo>
                  <a:pt x="91" y="37"/>
                </a:lnTo>
                <a:lnTo>
                  <a:pt x="18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0069" name="Picture 37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0800" y="3327400"/>
            <a:ext cx="1778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70" name="Picture 38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5188" y="3868738"/>
            <a:ext cx="1492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71" name="Picture 39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0500" y="3581400"/>
            <a:ext cx="152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72" name="Picture 40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8138" y="4775200"/>
            <a:ext cx="914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75" name="Picture 43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5838" y="4567238"/>
            <a:ext cx="2366962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609600" y="4495800"/>
            <a:ext cx="2819400" cy="21336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Cartesian representation : </a:t>
            </a:r>
          </a:p>
        </p:txBody>
      </p:sp>
      <p:sp>
        <p:nvSpPr>
          <p:cNvPr id="301061" name="Freeform 5"/>
          <p:cNvSpPr>
            <a:spLocks noChangeAspect="1"/>
          </p:cNvSpPr>
          <p:nvPr/>
        </p:nvSpPr>
        <p:spPr bwMode="auto">
          <a:xfrm>
            <a:off x="6832600" y="2135188"/>
            <a:ext cx="3175" cy="4265612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687"/>
              </a:cxn>
            </a:cxnLst>
            <a:rect l="0" t="0" r="r" b="b"/>
            <a:pathLst>
              <a:path w="2" h="2687">
                <a:moveTo>
                  <a:pt x="2" y="0"/>
                </a:moveTo>
                <a:lnTo>
                  <a:pt x="0" y="268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2" name="Freeform 6"/>
          <p:cNvSpPr>
            <a:spLocks noChangeAspect="1"/>
          </p:cNvSpPr>
          <p:nvPr/>
        </p:nvSpPr>
        <p:spPr bwMode="auto">
          <a:xfrm>
            <a:off x="3556000" y="4191000"/>
            <a:ext cx="48990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86" y="1"/>
              </a:cxn>
            </a:cxnLst>
            <a:rect l="0" t="0" r="r" b="b"/>
            <a:pathLst>
              <a:path w="3086" h="1">
                <a:moveTo>
                  <a:pt x="0" y="0"/>
                </a:moveTo>
                <a:lnTo>
                  <a:pt x="3086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3" name="Freeform 7"/>
          <p:cNvSpPr>
            <a:spLocks noChangeAspect="1"/>
          </p:cNvSpPr>
          <p:nvPr/>
        </p:nvSpPr>
        <p:spPr bwMode="auto">
          <a:xfrm>
            <a:off x="4926013" y="2597150"/>
            <a:ext cx="1924050" cy="1612900"/>
          </a:xfrm>
          <a:custGeom>
            <a:avLst/>
            <a:gdLst/>
            <a:ahLst/>
            <a:cxnLst>
              <a:cxn ang="0">
                <a:pos x="1212" y="1016"/>
              </a:cxn>
              <a:cxn ang="0">
                <a:pos x="0" y="0"/>
              </a:cxn>
            </a:cxnLst>
            <a:rect l="0" t="0" r="r" b="b"/>
            <a:pathLst>
              <a:path w="1212" h="1016">
                <a:moveTo>
                  <a:pt x="1212" y="1016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4" name="Line 8"/>
          <p:cNvSpPr>
            <a:spLocks noChangeAspect="1" noChangeShapeType="1"/>
          </p:cNvSpPr>
          <p:nvPr/>
        </p:nvSpPr>
        <p:spPr bwMode="auto">
          <a:xfrm>
            <a:off x="4927600" y="25908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5" name="Freeform 9"/>
          <p:cNvSpPr>
            <a:spLocks noChangeAspect="1"/>
          </p:cNvSpPr>
          <p:nvPr/>
        </p:nvSpPr>
        <p:spPr bwMode="auto">
          <a:xfrm>
            <a:off x="4927600" y="2587625"/>
            <a:ext cx="196532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238" y="0"/>
              </a:cxn>
            </a:cxnLst>
            <a:rect l="0" t="0" r="r" b="b"/>
            <a:pathLst>
              <a:path w="1238" h="2">
                <a:moveTo>
                  <a:pt x="0" y="2"/>
                </a:moveTo>
                <a:lnTo>
                  <a:pt x="123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1066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99000" y="4343400"/>
            <a:ext cx="3556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851400" y="2514600"/>
            <a:ext cx="152400" cy="152400"/>
            <a:chOff x="1584" y="2784"/>
            <a:chExt cx="96" cy="96"/>
          </a:xfrm>
        </p:grpSpPr>
        <p:sp>
          <p:nvSpPr>
            <p:cNvPr id="301068" name="Line 12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069" name="Line 13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1070" name="Picture 1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2463800"/>
            <a:ext cx="35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1071" name="Line 15"/>
          <p:cNvSpPr>
            <a:spLocks noChangeShapeType="1"/>
          </p:cNvSpPr>
          <p:nvPr/>
        </p:nvSpPr>
        <p:spPr bwMode="auto">
          <a:xfrm>
            <a:off x="4927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72" name="Line 16"/>
          <p:cNvSpPr>
            <a:spLocks noChangeShapeType="1"/>
          </p:cNvSpPr>
          <p:nvPr/>
        </p:nvSpPr>
        <p:spPr bwMode="auto">
          <a:xfrm>
            <a:off x="4927600" y="47244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73" name="Line 17"/>
          <p:cNvSpPr>
            <a:spLocks noChangeShapeType="1"/>
          </p:cNvSpPr>
          <p:nvPr/>
        </p:nvSpPr>
        <p:spPr bwMode="auto">
          <a:xfrm rot="5400000">
            <a:off x="7594600" y="2514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74" name="Line 18"/>
          <p:cNvSpPr>
            <a:spLocks noChangeShapeType="1"/>
          </p:cNvSpPr>
          <p:nvPr/>
        </p:nvSpPr>
        <p:spPr bwMode="auto">
          <a:xfrm rot="5400000">
            <a:off x="6794500" y="33909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851400" y="5715000"/>
            <a:ext cx="152400" cy="152400"/>
            <a:chOff x="1584" y="2784"/>
            <a:chExt cx="96" cy="96"/>
          </a:xfrm>
        </p:grpSpPr>
        <p:sp>
          <p:nvSpPr>
            <p:cNvPr id="301076" name="Line 20"/>
            <p:cNvSpPr>
              <a:spLocks noChangeShapeType="1"/>
            </p:cNvSpPr>
            <p:nvPr/>
          </p:nvSpPr>
          <p:spPr bwMode="auto">
            <a:xfrm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1077" name="Line 21"/>
            <p:cNvSpPr>
              <a:spLocks noChangeShapeType="1"/>
            </p:cNvSpPr>
            <p:nvPr/>
          </p:nvSpPr>
          <p:spPr bwMode="auto">
            <a:xfrm flipH="1">
              <a:off x="1584" y="2784"/>
              <a:ext cx="96" cy="96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1078" name="Line 22"/>
          <p:cNvSpPr>
            <a:spLocks noChangeShapeType="1"/>
          </p:cNvSpPr>
          <p:nvPr/>
        </p:nvSpPr>
        <p:spPr bwMode="auto">
          <a:xfrm>
            <a:off x="5003800" y="2514600"/>
            <a:ext cx="19050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1079" name="Picture 2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0900" y="30988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1080" name="Picture 2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0900" y="1879600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1081" name="Text Box 25"/>
          <p:cNvSpPr txBox="1">
            <a:spLocks noChangeArrowheads="1"/>
          </p:cNvSpPr>
          <p:nvPr/>
        </p:nvSpPr>
        <p:spPr bwMode="auto">
          <a:xfrm>
            <a:off x="1219200" y="16764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Imaginary part (frequency)</a:t>
            </a:r>
            <a:r>
              <a:rPr lang="en-US"/>
              <a:t> </a:t>
            </a:r>
          </a:p>
        </p:txBody>
      </p:sp>
      <p:sp>
        <p:nvSpPr>
          <p:cNvPr id="301082" name="Text Box 26"/>
          <p:cNvSpPr txBox="1">
            <a:spLocks noChangeArrowheads="1"/>
          </p:cNvSpPr>
          <p:nvPr/>
        </p:nvSpPr>
        <p:spPr bwMode="auto">
          <a:xfrm>
            <a:off x="1206500" y="205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Real part (rate of decay)</a:t>
            </a:r>
            <a:r>
              <a:rPr lang="en-US"/>
              <a:t> </a:t>
            </a:r>
          </a:p>
        </p:txBody>
      </p:sp>
      <p:pic>
        <p:nvPicPr>
          <p:cNvPr id="301083" name="Picture 27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025" y="2262188"/>
            <a:ext cx="2095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1084" name="Text Box 28"/>
          <p:cNvSpPr txBox="1">
            <a:spLocks noChangeArrowheads="1"/>
          </p:cNvSpPr>
          <p:nvPr/>
        </p:nvSpPr>
        <p:spPr bwMode="auto">
          <a:xfrm>
            <a:off x="381000" y="2895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Polar representation : </a:t>
            </a:r>
          </a:p>
        </p:txBody>
      </p:sp>
      <p:sp>
        <p:nvSpPr>
          <p:cNvPr id="301085" name="Text Box 29"/>
          <p:cNvSpPr txBox="1">
            <a:spLocks noChangeArrowheads="1"/>
          </p:cNvSpPr>
          <p:nvPr/>
        </p:nvSpPr>
        <p:spPr bwMode="auto">
          <a:xfrm>
            <a:off x="1209675" y="37338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damping ratio</a:t>
            </a:r>
            <a:r>
              <a:rPr lang="en-US"/>
              <a:t> </a:t>
            </a:r>
          </a:p>
        </p:txBody>
      </p:sp>
      <p:sp>
        <p:nvSpPr>
          <p:cNvPr id="301086" name="Text Box 30"/>
          <p:cNvSpPr txBox="1">
            <a:spLocks noChangeArrowheads="1"/>
          </p:cNvSpPr>
          <p:nvPr/>
        </p:nvSpPr>
        <p:spPr bwMode="auto">
          <a:xfrm>
            <a:off x="1219200" y="3379788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natural frequency</a:t>
            </a:r>
            <a:r>
              <a:rPr lang="en-US"/>
              <a:t> </a:t>
            </a:r>
          </a:p>
        </p:txBody>
      </p:sp>
      <p:pic>
        <p:nvPicPr>
          <p:cNvPr id="301087" name="Picture 3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288" y="3527425"/>
            <a:ext cx="3587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1089" name="Freeform 33"/>
          <p:cNvSpPr>
            <a:spLocks/>
          </p:cNvSpPr>
          <p:nvPr/>
        </p:nvSpPr>
        <p:spPr bwMode="auto">
          <a:xfrm>
            <a:off x="6538913" y="3760788"/>
            <a:ext cx="293687" cy="198437"/>
          </a:xfrm>
          <a:custGeom>
            <a:avLst/>
            <a:gdLst/>
            <a:ahLst/>
            <a:cxnLst>
              <a:cxn ang="0">
                <a:pos x="0" y="125"/>
              </a:cxn>
              <a:cxn ang="0">
                <a:pos x="91" y="37"/>
              </a:cxn>
              <a:cxn ang="0">
                <a:pos x="185" y="0"/>
              </a:cxn>
            </a:cxnLst>
            <a:rect l="0" t="0" r="r" b="b"/>
            <a:pathLst>
              <a:path w="185" h="125">
                <a:moveTo>
                  <a:pt x="0" y="125"/>
                </a:moveTo>
                <a:lnTo>
                  <a:pt x="91" y="37"/>
                </a:lnTo>
                <a:lnTo>
                  <a:pt x="185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01092" name="Picture 36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70800" y="3327400"/>
            <a:ext cx="1778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1093" name="Text Box 37"/>
          <p:cNvSpPr txBox="1">
            <a:spLocks noChangeArrowheads="1"/>
          </p:cNvSpPr>
          <p:nvPr/>
        </p:nvSpPr>
        <p:spPr bwMode="auto">
          <a:xfrm>
            <a:off x="3733800" y="53340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Unless overdamped</a:t>
            </a:r>
          </a:p>
        </p:txBody>
      </p:sp>
      <p:sp>
        <p:nvSpPr>
          <p:cNvPr id="301094" name="AutoShape 38"/>
          <p:cNvSpPr>
            <a:spLocks/>
          </p:cNvSpPr>
          <p:nvPr/>
        </p:nvSpPr>
        <p:spPr bwMode="auto">
          <a:xfrm>
            <a:off x="3505200" y="4495800"/>
            <a:ext cx="228600" cy="2057400"/>
          </a:xfrm>
          <a:prstGeom prst="rightBrace">
            <a:avLst>
              <a:gd name="adj1" fmla="val 7500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96" name="Oval 40"/>
          <p:cNvSpPr>
            <a:spLocks noChangeArrowheads="1"/>
          </p:cNvSpPr>
          <p:nvPr/>
        </p:nvSpPr>
        <p:spPr bwMode="auto">
          <a:xfrm>
            <a:off x="2514600" y="6172200"/>
            <a:ext cx="304800" cy="2286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1097" name="Picture 41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5188" y="3868738"/>
            <a:ext cx="1492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1098" name="Picture 42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8138" y="4775200"/>
            <a:ext cx="914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1099" name="Picture 43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0500" y="3581400"/>
            <a:ext cx="1524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1100" name="Picture 44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5838" y="4567238"/>
            <a:ext cx="2366962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2083" name="Text Box 3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302084" name="Text Box 4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302085" name="Text Box 5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302086" name="Text Box 6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302091" name="AutoShape 11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2092" name="Text Box 12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302093" name="AutoShape 13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2094" name="Text Box 14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pic>
        <p:nvPicPr>
          <p:cNvPr id="302098" name="Picture 1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2099" name="Picture 1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2100" name="Picture 2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2101" name="Picture 2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2102" name="Picture 2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3108" name="AutoShape 4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303110" name="AutoShape 6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303112" name="Text Box 8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303113" name="Text Box 9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303114" name="Text Box 10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303115" name="Text Box 11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303120" name="Oval 16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121" name="Oval 17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3122" name="Picture 1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3123" name="Picture 1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3124" name="Picture 20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3125" name="Picture 21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3126" name="Picture 22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vs. Cartesian representations.</a:t>
            </a:r>
          </a:p>
        </p:txBody>
      </p:sp>
      <p:sp>
        <p:nvSpPr>
          <p:cNvPr id="304131" name="AutoShape 3"/>
          <p:cNvSpPr>
            <a:spLocks noChangeArrowheads="1"/>
          </p:cNvSpPr>
          <p:nvPr/>
        </p:nvSpPr>
        <p:spPr bwMode="auto">
          <a:xfrm>
            <a:off x="609600" y="10668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4132" name="Text Box 4"/>
          <p:cNvSpPr txBox="1">
            <a:spLocks noChangeArrowheads="1"/>
          </p:cNvSpPr>
          <p:nvPr/>
        </p:nvSpPr>
        <p:spPr bwMode="auto">
          <a:xfrm>
            <a:off x="914400" y="9144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System transfer function : </a:t>
            </a:r>
          </a:p>
        </p:txBody>
      </p:sp>
      <p:sp>
        <p:nvSpPr>
          <p:cNvPr id="304133" name="AutoShape 5"/>
          <p:cNvSpPr>
            <a:spLocks noChangeArrowheads="1"/>
          </p:cNvSpPr>
          <p:nvPr/>
        </p:nvSpPr>
        <p:spPr bwMode="auto">
          <a:xfrm>
            <a:off x="609600" y="4343400"/>
            <a:ext cx="152400" cy="152400"/>
          </a:xfrm>
          <a:prstGeom prst="sun">
            <a:avLst>
              <a:gd name="adj" fmla="val 25000"/>
            </a:avLst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4134" name="Text Box 6"/>
          <p:cNvSpPr txBox="1">
            <a:spLocks noChangeArrowheads="1"/>
          </p:cNvSpPr>
          <p:nvPr/>
        </p:nvSpPr>
        <p:spPr bwMode="auto">
          <a:xfrm>
            <a:off x="914400" y="41910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Significance of the damping ratio  : </a:t>
            </a:r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3429000" y="4648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Overdamped</a:t>
            </a:r>
            <a:r>
              <a:rPr lang="en-US"/>
              <a:t> </a:t>
            </a:r>
          </a:p>
        </p:txBody>
      </p:sp>
      <p:sp>
        <p:nvSpPr>
          <p:cNvPr id="304136" name="Text Box 8"/>
          <p:cNvSpPr txBox="1">
            <a:spLocks noChangeArrowheads="1"/>
          </p:cNvSpPr>
          <p:nvPr/>
        </p:nvSpPr>
        <p:spPr bwMode="auto">
          <a:xfrm>
            <a:off x="3429000" y="5119688"/>
            <a:ext cx="275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Critically damped</a:t>
            </a:r>
            <a:endParaRPr lang="en-US"/>
          </a:p>
        </p:txBody>
      </p:sp>
      <p:sp>
        <p:nvSpPr>
          <p:cNvPr id="304137" name="Text Box 9"/>
          <p:cNvSpPr txBox="1">
            <a:spLocks noChangeArrowheads="1"/>
          </p:cNvSpPr>
          <p:nvPr/>
        </p:nvSpPr>
        <p:spPr bwMode="auto">
          <a:xfrm>
            <a:off x="3417888" y="54102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Underdamped</a:t>
            </a:r>
            <a:r>
              <a:rPr lang="en-US"/>
              <a:t> </a:t>
            </a:r>
          </a:p>
        </p:txBody>
      </p:sp>
      <p:sp>
        <p:nvSpPr>
          <p:cNvPr id="304138" name="Text Box 10"/>
          <p:cNvSpPr txBox="1">
            <a:spLocks noChangeArrowheads="1"/>
          </p:cNvSpPr>
          <p:nvPr/>
        </p:nvSpPr>
        <p:spPr bwMode="auto">
          <a:xfrm>
            <a:off x="3429000" y="5867400"/>
            <a:ext cx="275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… Undamped</a:t>
            </a:r>
            <a:r>
              <a:rPr lang="en-US"/>
              <a:t> </a:t>
            </a:r>
          </a:p>
        </p:txBody>
      </p:sp>
      <p:sp>
        <p:nvSpPr>
          <p:cNvPr id="304143" name="Oval 15"/>
          <p:cNvSpPr>
            <a:spLocks noChangeArrowheads="1"/>
          </p:cNvSpPr>
          <p:nvPr/>
        </p:nvSpPr>
        <p:spPr bwMode="auto">
          <a:xfrm>
            <a:off x="4183063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144" name="Oval 16"/>
          <p:cNvSpPr>
            <a:spLocks noChangeArrowheads="1"/>
          </p:cNvSpPr>
          <p:nvPr/>
        </p:nvSpPr>
        <p:spPr bwMode="auto">
          <a:xfrm>
            <a:off x="4343400" y="685800"/>
            <a:ext cx="2743200" cy="9144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145" name="AutoShape 17"/>
          <p:cNvSpPr>
            <a:spLocks noChangeArrowheads="1"/>
          </p:cNvSpPr>
          <p:nvPr/>
        </p:nvSpPr>
        <p:spPr bwMode="auto">
          <a:xfrm rot="-6574823">
            <a:off x="7429500" y="1638300"/>
            <a:ext cx="190500" cy="723900"/>
          </a:xfrm>
          <a:prstGeom prst="upDownArrow">
            <a:avLst>
              <a:gd name="adj1" fmla="val 50000"/>
              <a:gd name="adj2" fmla="val 76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146" name="AutoShape 18"/>
          <p:cNvSpPr>
            <a:spLocks noChangeArrowheads="1"/>
          </p:cNvSpPr>
          <p:nvPr/>
        </p:nvSpPr>
        <p:spPr bwMode="auto">
          <a:xfrm rot="2498013">
            <a:off x="4765675" y="1281113"/>
            <a:ext cx="228600" cy="609600"/>
          </a:xfrm>
          <a:prstGeom prst="upDownArrow">
            <a:avLst>
              <a:gd name="adj1" fmla="val 50000"/>
              <a:gd name="adj2" fmla="val 53333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148" name="Oval 20"/>
          <p:cNvSpPr>
            <a:spLocks noChangeArrowheads="1"/>
          </p:cNvSpPr>
          <p:nvPr/>
        </p:nvSpPr>
        <p:spPr bwMode="auto">
          <a:xfrm>
            <a:off x="5759450" y="1920875"/>
            <a:ext cx="381000" cy="3810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4149" name="Picture 2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8388" y="1504950"/>
            <a:ext cx="1497012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4150" name="Oval 22"/>
          <p:cNvSpPr>
            <a:spLocks noChangeArrowheads="1"/>
          </p:cNvSpPr>
          <p:nvPr/>
        </p:nvSpPr>
        <p:spPr bwMode="auto">
          <a:xfrm>
            <a:off x="7291388" y="1266825"/>
            <a:ext cx="1752600" cy="685800"/>
          </a:xfrm>
          <a:prstGeom prst="ellips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4153" name="Picture 2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51350" y="987425"/>
            <a:ext cx="249555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4" name="Picture 2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600200"/>
            <a:ext cx="497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5" name="Picture 2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4806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6" name="Picture 28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6525" y="51879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7" name="Picture 29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568950"/>
            <a:ext cx="10302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8" name="Picture 30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6026150"/>
            <a:ext cx="5778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4159" name="Picture 31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05163" y="3116263"/>
            <a:ext cx="47910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56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= \frac{K}{(T_{1}s+1)(T_{2}s+1)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6"/>
  <p:tag name="PICTUREFILESIZE" val="542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\frac{1}{T_{1}}&#10;\end{equation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"/>
  <p:tag name="PICTUREFILESIZE" val="5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\frac{1}{T_{2}}&#10;\end{equation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"/>
  <p:tag name="PICTUREFILESIZE" val="72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t) \; = \; \mathcal{L}^{-1}[H(s)] \;=\; \frac{K}{T_{2}-T_{1}} \bigl(  e^{-t/T_{2}} - e^{-t/T_{1}} \bigr)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646"/>
  <p:tag name="BOXHEIGHT" val="456"/>
  <p:tag name="BOXFONT" val="10"/>
  <p:tag name="BOXWRAP" val="False"/>
  <p:tag name="WORKAROUNDTRANSPARENCYBUG" val="False"/>
  <p:tag name="BITMAPFORMAT" val="pngmono"/>
  <p:tag name="DEBUGINTERACTIVE" val="True"/>
  <p:tag name="ORIGWIDTH" val="228"/>
  <p:tag name="PICTUREFILESIZE" val="965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y_{step}(t) \; = \; \mathcal{L}^{-1}[H(s)/s] \;=\; K \Bigl( 1+\frac{T_{1}}{T_{2}-T_{1}} e^{-t/T_{2}} -\frac{T_{2}}{T_{2}-T_{1}} e^{-t/T_{1}} \Bigr) \: 1(t)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646"/>
  <p:tag name="BOXHEIGHT" val="456"/>
  <p:tag name="BOXFONT" val="10"/>
  <p:tag name="BOXWRAP" val="False"/>
  <p:tag name="WORKAROUNDTRANSPARENCYBUG" val="False"/>
  <p:tag name="BITMAPFORMAT" val="pngmono"/>
  <p:tag name="DEBUGINTERACTIVE" val="True"/>
  <p:tag name="ORIGWIDTH" val="316"/>
  <p:tag name="PICTUREFILESIZE" val="1359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.5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5"/>
  <p:tag name="PICTUREFILESIZE" val="53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3.5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0"/>
  <p:tag name="PICTUREFILESIZE" val="86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3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3"/>
  <p:tag name="PICTUREFILESIZE" val="54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1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25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2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50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38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sigma\pm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9"/>
  <p:tag name="PICTUREFILESIZE" val="216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frac{\sigma_{1}\sigma_{2}}{(s+\sigma_{1})(s+\sigma_{2})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2"/>
  <p:tag name="PICTUREFILESIZE" val="568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49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2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66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1=-\sigma_{1} \; , \; p_2=-\sigma_2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2"/>
  <p:tag name="PICTUREFILESIZE" val="248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zeta\omega_n \pm \omega_n\sqrt{\zeta^{2}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5"/>
  <p:tag name="PICTUREFILESIZE" val="446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frac{\sigma_{1}\sigma_{2}}{(s+\sigma_{1})(s+\sigma_{2})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2"/>
  <p:tag name="PICTUREFILESIZE" val="568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49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2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66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1=-\sigma_{1} \; , \; p_2=-\sigma_2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2"/>
  <p:tag name="PICTUREFILESIZE" val="248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428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sigma\pm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9"/>
  <p:tag name="PICTUREFILESIZE" val="216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zeta\omega_n \pm \omega_n\sqrt{\zeta^{2}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5"/>
  <p:tag name="PICTUREFILESIZE" val="4466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frac{\sigma_1+\sigma_2}{2}=-\zeta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0"/>
  <p:tag name="PICTUREFILESIZE" val="2317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frac{\sigma_2-\sigma_1}{2}=\omega_n\sqrt{\zeta^2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87"/>
  <p:tag name="PICTUREFILESIZE" val="342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sigma\pm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9"/>
  <p:tag name="PICTUREFILESIZE" val="216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frac{\sigma_{1}\sigma_{2}}{(s+\sigma_{1})(s+\sigma_{2})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2"/>
  <p:tag name="PICTUREFILESIZE" val="568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49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_{2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7"/>
  <p:tag name="PICTUREFILESIZE" val="66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1=-\sigma_{1} \; , \; p_2=-\sigma_2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2"/>
  <p:tag name="PICTUREFILESIZE" val="248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75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frac{\sigma_1+\sigma_2}{2}=-\zeta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0"/>
  <p:tag name="PICTUREFILESIZE" val="2317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frac{\sigma_2-\sigma_1}{2}=\omega_n\sqrt{\zeta^2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87"/>
  <p:tag name="PICTUREFILESIZE" val="342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align*}&#10;-\sigma_{1} &amp;= -\zeta\omega_n + \omega_n\sqrt{\zeta ^2-1} \\&#10;-\sigma_{2} &amp;= -\zeta \omega_n - \omega_n\sqrt{\zeta ^2-1} \\&#10;\omega_n &amp;= \sqrt{\sigma_{1}\sigma_{2}} \\&#10;\zeta &amp;= \frac{\sigma_{1}+\sigma_{2}}{2\sqrt{\sigma_{1}\sigma_{2}}}&#10;\end{alig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6"/>
  <p:tag name="PICTUREFILESIZE" val="14797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zeta \omega_n \pm \omega_n\sqrt{\xi^{2}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5"/>
  <p:tag name="PICTUREFILESIZE" val="451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{n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38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ddot y(t)+ \frac{b}{m} \dot y(t) + \frac{k}{m} y(t) =\frac{k }{m}u(t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03"/>
  <p:tag name="PICTUREFILESIZE" val="2018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"/>
  <p:tag name="PICTUREFILESIZE" val="45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=\zeta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6"/>
  <p:tag name="PICTUREFILESIZE" val="14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phi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"/>
  <p:tag name="PICTUREFILESIZE" val="55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42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75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{n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38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ddot y(t)+ 2 \zeta \omega_n \dot y(t) + \omega_n^2 y(t) =\omega_n^2 u(t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36"/>
  <p:tag name="PICTUREFILESIZE" val="1940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"/>
  <p:tag name="PICTUREFILESIZE" val="45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phi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"/>
  <p:tag name="PICTUREFILESIZE" val="55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=\zeta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6"/>
  <p:tag name="PICTUREFILESIZE" val="142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align*}&#10;&amp;\omega = |Im(p)| \\&#10;&amp;\sigma = |Re(p)| \\&#10;&amp; \omega_n = |p| = \sqrt{\sigma^{2} + \omega^{2}} \\&#10;&amp;\zeta = \sin(\phi) = \sigma/\omega_n \\&#10;&amp;\omega=\omega_n\sqrt{1-\zeta^2}&#10;\end{alig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3"/>
  <p:tag name="PICTUREFILESIZE" val="1483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42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75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{n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38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2"/>
  <p:tag name="PICTUREFILESIZE" val="66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2 \zeta \omega_n=b/m,\, \omega_n^2=k/m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25"/>
  <p:tag name="PICTUREFILESIZE" val="1236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43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5"/>
  <p:tag name="PICTUREFILESIZE" val="45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=\zeta\omega_n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36"/>
  <p:tag name="PICTUREFILESIZE" val="14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phi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"/>
  <p:tag name="PICTUREFILESIZE" val="55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align*}&#10;&amp;\omega = |Im(p)| \\&#10;&amp;\sigma = |Re(p)| \\&#10;&amp; \omega_n = |p| = \sqrt{\sigma^{2} + \omega^{2}} \\&#10;&amp;\zeta = \sin(\phi) = \sigma/\omega_n \\&#10;&amp;\omega=\omega_n\sqrt{1-\zeta^2}&#10;\end{alig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93"/>
  <p:tag name="PICTUREFILESIZE" val="1483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zeta:\, \text{dampling ratio}, \omega_n:\, \text{natural frequency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11"/>
  <p:tag name="PICTUREFILESIZE" val="1745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sigma\pm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9"/>
  <p:tag name="PICTUREFILESIZE" val="216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zeta\omega_n \pm \omega_n\sqrt{\zeta^{2}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5"/>
  <p:tag name="PICTUREFILESIZE" val="446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frac{Y(s)}{U(s)}=H(s)=\frac{\omega_n^2}{s^2+ 2 \zeta \omega_n^2s+ \omega_n^2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20"/>
  <p:tag name="PICTUREFILESIZE" val="2328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&amp;s^2+ 2 \zeta \omega_n s+\omega_n^2=s^2+ 2 \sigma s+(\sigma^2+ \omega^2)\\&#10;&amp;\Rightarrow \sigma= \zeta \omega_n, \, \omega^2=\omega_n^2 (1-\zeta^2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97"/>
  <p:tag name="PICTUREFILESIZE" val="3126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sigma\pm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69"/>
  <p:tag name="PICTUREFILESIZE" val="216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p_{1,2}=-\xi\omega_n \pm \omega_n\sqrt{\xi^{2}-1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15"/>
  <p:tag name="PICTUREFILESIZE" val="45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\begin{equation*}&#10;H(s) \;=\; \underbrace{\frac{\omega_n^{2}}{s^2+2\zeta\omega_n\:s+\omega_n^2}}_{\text{Polar}} \;=\; \underbrace{\frac{\sigma^2+\omega^2}{(s+\sigma)^2+\omega^2}}_{\text{Cartesian}}&#10;\end{equation*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96"/>
  <p:tag name="PICTUREFILESIZE" val="1377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&gt;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93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1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65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1&gt;\zeta&gt;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41"/>
  <p:tag name="PICTUREFILESIZE" val="149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zeta=0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23"/>
  <p:tag name="PICTUREFILESIZE" val="8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-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42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0&lt; \zeta &lt;1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89"/>
  <p:tag name="PICTUREFILESIZE" val="353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p_1=-\sigma +jw; \, p_2=-\sigma-jw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82"/>
  <p:tag name="PICTUREFILESIZE" val="932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H(s)=\frac{w_n^2}{s^2 + 2 \zeta w_n s +w_n^2}=\frac{\sigma^2+w^2}{(s+\sigma)^2+w^2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14"/>
  <p:tag name="PICTUREFILESIZE" val="2740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jw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5"/>
  <p:tag name="PICTUREFILESIZE" val="163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heta 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0"/>
  <p:tag name="PICTUREFILESIZE" val="86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w_n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6"/>
  <p:tag name="PICTUREFILESIZE" val="157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-\sigma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81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heta&amp;=\tan^{-1} \left (\frac{w}{\sigma} \right )=\tan^{-1} \left ( (w_n \sqrt{1-\zeta^2})/ \ (\zeta w_n) \right )\\&#10;&amp;=\tan^{-1} \left ({\sqrt{1-\zeta^2}/\zeta} \right 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57"/>
  <p:tag name="PICTUREFILESIZE" val="3794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sigma&amp;= \zeta w_n\\&#10; w^2&amp;=w_n^2 (1-\zeta^2)\\&#10;w_n^2&amp;=\sigma^2+w^2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61"/>
  <p:tag name="PICTUREFILESIZE" val="18867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p_1=-\sigma +jw=w_n e^{j(\pi- \theta)}=&#10;-w_n e^{-j \theta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74"/>
  <p:tag name="PICTUREFILESIZE" val="1428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omega\:j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14"/>
  <p:tag name="PICTUREFILESIZE" val="75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Im$[p_1]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13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Re$[p_1]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91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h(t)&amp;=\mathcal{L}^{-1}\left [\frac{\sigma^2+ w^2}{ (s+\sigma)^2 +w^2} \right ]\\&#10;&amp;=\mathcal{L}^{-1} \left [ \frac{\sigma^2+w^2}{w} \frac{w}{ (s+\sigma)^2 +w^2} \right ]\\&#10;&amp;=\frac{\sigma^2+w^2}{w} e^{-\sigma t} \sin(wt)\\&#10;&amp;=\frac{w_n^2}{w_n \sqrt {1 -\zeta ^2 }}  e^{-\zeta w_n t} \sin (w_n \sqrt {1- \zeta^2} t 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95"/>
  <p:tag name="PICTUREFILESIZE" val="7538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h(t)=\frac{w_n}{\sqrt {1 -\zeta ^2 }}  e^{-\zeta w_n t} \sin (w_n \sqrt {1- \zeta^2} t ) 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09"/>
  <p:tag name="PICTUREFILESIZE" val="2493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s)=\frac{1}{s^2 +0.6 s +1 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08"/>
  <p:tag name="PICTUREFILESIZE" val="1039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a=2\sigma=2 \zeta w_n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46"/>
  <p:tag name="PICTUREFILESIZE" val="5917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tep }(t)&amp;=\mathcal{L}^{-1}[H(s)/s]=\mathcal{L}^{-1}\left [\frac{\sigma^2+ w^2}{ ((s+\sigma)^2 +w^2)s } \right ]\\&#10;&amp;=\mathcal{L}^{-1}  \left [\frac{1}{s}-\frac{(s+a)}{(s+\sigma)^2 +w^2} \right ]\\&#10;&amp;=\mathcal{L}^{-1}  \left [\frac{1}{s}-\frac{(s+\sigma)}{(s+\sigma)^2 +w^2}-\frac{\sigma}{w}\frac{w}{(s+\sigma)^2 +w^2} \right ]\\&#10;&amp;=\left ( 1-e^{-\sigma t} \left [ \cos (wt)+\frac{\sigma}{w} \sin (wt) \right ] \right )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21"/>
  <p:tag name="PICTUREFILESIZE" val="10045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s}=\lim_{t \rightarrow \infty} y_{step }(t)=\lim_{s \rightarrow 0} [H(s)/s] s=1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73"/>
  <p:tag name="PICTUREFILESIZE" val="1998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sin(\alpha +\beta)&amp;=\sin (\alpha)\cos (\beta)+\cos (\alpha) \sin(\beta)\\&#10;\cos(\alpha +\beta)&amp;=\cos (\alpha)\cos (\beta)-\sin (\alpha) \sin(\beta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23"/>
  <p:tag name="PICTUREFILESIZE" val="42848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 &amp;\Rightarrow \left [ \cos (wt)+\frac{\sigma}{w} \sin (wt) \right ]\\&#10;&amp;=\frac{w_n}{w} \left [ \frac{w}{w_n} \cos (wt)+\frac{\sigma}{w_n} \sin (wt) \right ]\\&#10;&amp;=\frac{w_n}{w} \left [ \sin (\theta) \cos (wt)+\cos (\theta) \sin (wt) \right ]\\&#10;&amp;=\frac{w_n}{w} \sin (wt+\theta 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69"/>
  <p:tag name="PICTUREFILESIZE" val="693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graphicx}&#10;\usepackage{amssymb}&#10;\usepackage{amsmath}&#10;\begin{document}&#10;$\sigma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532"/>
  <p:tag name="BOXHEIGHT" val="455"/>
  <p:tag name="BOXFONT" val="10"/>
  <p:tag name="BOXWRAP" val="False"/>
  <p:tag name="WORKAROUNDTRANSPARENCYBUG" val="False"/>
  <p:tag name="BITMAPFORMAT" val="pngmono"/>
  <p:tag name="DEBUGINTERACTIVE" val="True"/>
  <p:tag name="ORIGWIDTH" val="7"/>
  <p:tag name="PICTUREFILESIZE" val="38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heta&amp;=\tan^{-1} \left (\frac{w}{\sigma} \right )=\tan^{-1} \left ({\sqrt{1-\zeta^2}/\zeta} \right )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358"/>
  <p:tag name="PICTUREFILESIZE" val="1838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y_{step }(t)&amp;=\left ( 1-e^{-\sigma t} \frac{w_n}{w}  \sin (wt +\theta)\right )1(t)\\&#10;&amp;= \left ( 1- \frac{e^{-\zeta w_n t}}{\sqrt {1 -\zeta^2}}  \sin (\sqrt {1 -\zeta^2} w_nt +\theta)\right )1(t)&#10;\end{split}&#10;\end{displaymath}&#10;\end{document}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489"/>
  <p:tag name="PICTUREFILESIZE" val="5318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jw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5"/>
  <p:tag name="PICTUREFILESIZE" val="163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theta 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0"/>
  <p:tag name="PICTUREFILESIZE" val="86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w_n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6"/>
  <p:tag name="PICTUREFILESIZE" val="157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-\sigma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7"/>
  <p:tag name="PICTUREFILESIZE" val="818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\sigma&amp;= \zeta w_n\\&#10; w^2&amp;=w_n^2 (1-\zeta^2)\\&#10;w_n^2&amp;=\sigma^2+w^2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161"/>
  <p:tag name="PICTUREFILESIZE" val="1886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Im$[p_1]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138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Re$[p_1]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59"/>
  <p:tag name="PICTUREFILESIZE" val="291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psfrag}&#10;\usepackage{amsmath}&#10;\usepackage{amsfonts}&#10;\usepackage{array}&#10;\usepackage{enumerate}&#10;\begin{document}&#10;\begin{displaymath}&#10;\begin{split}&#10;G(s)=\frac{1}{s^2 +0.6 s +1 }&#10;\end{split}&#10;\end{displaymath}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566"/>
  <p:tag name="BOXFONT" val="10"/>
  <p:tag name="BOXWRAP" val="False"/>
  <p:tag name="WORKAROUNDTRANSPARENCYBUG" val="False"/>
  <p:tag name="BITMAPFORMAT" val="pngmono"/>
  <p:tag name="DEBUGINTERACTIVE" val="True"/>
  <p:tag name="ORIGWIDTH" val="208"/>
  <p:tag name="PICTUREFILESIZE" val="10391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raditional Arabic"/>
        <a:ea typeface=""/>
        <a:cs typeface="Times New Roman"/>
      </a:majorFont>
      <a:minorFont>
        <a:latin typeface="Traditional Arabic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823</Words>
  <Application>Microsoft Macintosh PowerPoint</Application>
  <PresentationFormat>On-screen Show (4:3)</PresentationFormat>
  <Paragraphs>227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Times New Roman</vt:lpstr>
      <vt:lpstr>Traditional Arabic</vt:lpstr>
      <vt:lpstr>Default Design</vt:lpstr>
      <vt:lpstr>Visio</vt:lpstr>
      <vt:lpstr>Step Response analysis of second order systems</vt:lpstr>
      <vt:lpstr>Second order system (mass-spring-damper system)</vt:lpstr>
      <vt:lpstr>Polar vs. Cartesian representations.</vt:lpstr>
      <vt:lpstr>Polar vs. Cartesian representations.</vt:lpstr>
      <vt:lpstr>Polar vs. Cartesian representations.</vt:lpstr>
      <vt:lpstr>Polar vs. Cartesian representations.</vt:lpstr>
      <vt:lpstr>Polar vs. Cartesian representations.</vt:lpstr>
      <vt:lpstr>Polar vs. Cartesian representations.</vt:lpstr>
      <vt:lpstr>Polar vs. Cartesian representations.</vt:lpstr>
      <vt:lpstr>Polar vs. Cartesian representations.</vt:lpstr>
      <vt:lpstr>Underdamped second order system</vt:lpstr>
      <vt:lpstr>Underdamped second order system</vt:lpstr>
      <vt:lpstr>Impulse response of the second order system</vt:lpstr>
      <vt:lpstr>Matlab Simulation</vt:lpstr>
      <vt:lpstr>Unit step response of undamped systems</vt:lpstr>
      <vt:lpstr>Unit step response of undamped system </vt:lpstr>
      <vt:lpstr>Matlab Simulation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Second order system response.</vt:lpstr>
      <vt:lpstr>Overdamped system response</vt:lpstr>
      <vt:lpstr>Overdamped and critically damped system response.</vt:lpstr>
      <vt:lpstr>Overdamped and critically damped system response.</vt:lpstr>
      <vt:lpstr>Overdamped and critically damped system response.</vt:lpstr>
      <vt:lpstr>Overdamped and critically damped system response.</vt:lpstr>
      <vt:lpstr>Polar vs. Cartesian representations.</vt:lpstr>
      <vt:lpstr>Polar vs. Cartesian representations.</vt:lpstr>
      <vt:lpstr>Polar vs. Cartesian representations.</vt:lpstr>
      <vt:lpstr>Polar vs. Cartesian representations.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Camilo Sesto</dc:creator>
  <cp:lastModifiedBy>Zeyad Al-Obaidi</cp:lastModifiedBy>
  <cp:revision>257</cp:revision>
  <dcterms:created xsi:type="dcterms:W3CDTF">2004-08-11T18:39:15Z</dcterms:created>
  <dcterms:modified xsi:type="dcterms:W3CDTF">2019-10-21T07:48:57Z</dcterms:modified>
</cp:coreProperties>
</file>