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31" r:id="rId2"/>
    <p:sldId id="432" r:id="rId3"/>
    <p:sldId id="433" r:id="rId4"/>
    <p:sldId id="434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45" r:id="rId16"/>
    <p:sldId id="446" r:id="rId17"/>
    <p:sldId id="447" r:id="rId18"/>
    <p:sldId id="448" r:id="rId19"/>
  </p:sldIdLst>
  <p:sldSz cx="9144000" cy="6858000" type="screen4x3"/>
  <p:notesSz cx="7315200" cy="96012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99FF"/>
    <a:srgbClr val="CCECFF"/>
    <a:srgbClr val="FF0000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45" autoAdjust="0"/>
    <p:restoredTop sz="93005" autoAdjust="0"/>
  </p:normalViewPr>
  <p:slideViewPr>
    <p:cSldViewPr>
      <p:cViewPr varScale="1">
        <p:scale>
          <a:sx n="59" d="100"/>
          <a:sy n="59" d="100"/>
        </p:scale>
        <p:origin x="248" y="176"/>
      </p:cViewPr>
      <p:guideLst>
        <p:guide orient="horz" pos="33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312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FBD512A-27CC-42B5-9EEC-0AEA089A27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293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3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E2D0A58-A8A1-40F0-8769-EB86BAC74B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CFBD63-F2C1-420D-AC9C-627ED3F981F9}" type="slidenum">
              <a:rPr lang="en-US"/>
              <a:pPr/>
              <a:t>14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Equate coefficients and solve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52400"/>
            <a:ext cx="9144000" cy="5334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9144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0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z="4800" dirty="0"/>
              <a:t>PI</a:t>
            </a:r>
            <a:r>
              <a:rPr lang="en-US" dirty="0"/>
              <a:t> </a:t>
            </a:r>
            <a:r>
              <a:rPr lang="en-US" sz="5400" dirty="0"/>
              <a:t>Compensation</a:t>
            </a:r>
            <a:br>
              <a:rPr lang="ar-SA" sz="5400" dirty="0"/>
            </a:br>
            <a:r>
              <a:rPr lang="en-GB" sz="5400" dirty="0"/>
              <a:t>(PI Controller)</a:t>
            </a:r>
            <a:endParaRPr lang="en-US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5.6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2286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/>
              <a:t>	Design a controller for the position control system to perfectly track a ramp input with a dominant pair  with </a:t>
            </a:r>
            <a:r>
              <a:rPr lang="en-US" i="1">
                <a:sym typeface="Symbol" pitchFamily="18" charset="2"/>
              </a:rPr>
              <a:t></a:t>
            </a:r>
            <a:r>
              <a:rPr lang="en-US"/>
              <a:t> = 0.7 &amp; </a:t>
            </a:r>
            <a:r>
              <a:rPr lang="en-US" sz="3600" i="1">
                <a:latin typeface="Symbol" pitchFamily="18" charset="2"/>
              </a:rPr>
              <a:t>w</a:t>
            </a:r>
            <a:r>
              <a:rPr lang="en-US" sz="3600" i="1" baseline="-25000">
                <a:latin typeface="Times" pitchFamily="18" charset="0"/>
              </a:rPr>
              <a:t>n</a:t>
            </a:r>
            <a:r>
              <a:rPr lang="en-US"/>
              <a:t> =4 rad/s.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2743200" y="3733800"/>
          <a:ext cx="350520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43" name="Equation" r:id="rId3" imgW="2032000" imgH="787400" progId="Equation.3">
                  <p:embed/>
                </p:oleObj>
              </mc:Choice>
              <mc:Fallback>
                <p:oleObj name="Equation" r:id="rId3" imgW="2032000" imgH="787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733800"/>
                        <a:ext cx="3505200" cy="1365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Solution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3763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Procedure 5.1 with modified transfer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Unstable for all gains (see root locus plot).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Controller must provide an angle </a:t>
            </a:r>
            <a:r>
              <a:rPr lang="en-US" sz="2800">
                <a:sym typeface="Symbol" pitchFamily="18" charset="2"/>
              </a:rPr>
              <a:t> </a:t>
            </a:r>
            <a:r>
              <a:rPr lang="en-US" sz="2800"/>
              <a:t>249</a:t>
            </a:r>
            <a:r>
              <a:rPr lang="en-US" sz="2800">
                <a:sym typeface="Symbol" pitchFamily="18" charset="2"/>
              </a:rPr>
              <a:t></a:t>
            </a:r>
            <a:r>
              <a:rPr lang="en-US" sz="2800"/>
              <a:t> at the desired closed-loop pole location.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Zero at </a:t>
            </a:r>
            <a:r>
              <a:rPr lang="en-US" sz="2800">
                <a:sym typeface="Symbol" pitchFamily="18" charset="2"/>
              </a:rPr>
              <a:t></a:t>
            </a:r>
            <a:r>
              <a:rPr lang="en-US" sz="2800"/>
              <a:t>1.732.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Cursor at desired pole location on compensated system RL gives a gain of about 40.6.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3276600" y="1219200"/>
          <a:ext cx="2895600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167" name="Equation" r:id="rId3" imgW="2273300" imgH="787400" progId="Equation.3">
                  <p:embed/>
                </p:oleObj>
              </mc:Choice>
              <mc:Fallback>
                <p:oleObj name="Equation" r:id="rId3" imgW="2273300" imgH="787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219200"/>
                        <a:ext cx="2895600" cy="1004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RL of System With Integrator</a:t>
            </a:r>
          </a:p>
        </p:txBody>
      </p:sp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789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RL of PI-compensated System</a:t>
            </a:r>
          </a:p>
        </p:txBody>
      </p:sp>
      <p:sp>
        <p:nvSpPr>
          <p:cNvPr id="38916" name="Rectangle 6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891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Analytical Design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5486400"/>
            <a:ext cx="7848600" cy="533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/>
              <a:t>Values obtained earlier, approximately.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242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3314" name="Object 6"/>
          <p:cNvGraphicFramePr>
            <a:graphicFrameLocks noChangeAspect="1"/>
          </p:cNvGraphicFramePr>
          <p:nvPr/>
        </p:nvGraphicFramePr>
        <p:xfrm>
          <a:off x="1524000" y="3352800"/>
          <a:ext cx="6230938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04" name="Equation" r:id="rId4" imgW="5854680" imgH="1688760" progId="Equation.3">
                  <p:embed/>
                </p:oleObj>
              </mc:Choice>
              <mc:Fallback>
                <p:oleObj name="Equation" r:id="rId4" imgW="5854680" imgH="16887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352800"/>
                        <a:ext cx="6230938" cy="181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21" name="Rectangle 10"/>
          <p:cNvSpPr>
            <a:spLocks noChangeArrowheads="1"/>
          </p:cNvSpPr>
          <p:nvPr/>
        </p:nvSpPr>
        <p:spPr bwMode="auto">
          <a:xfrm>
            <a:off x="0" y="3971925"/>
            <a:ext cx="306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>
                <a:cs typeface="Times New Roman" pitchFamily="18" charset="0"/>
              </a:rPr>
              <a:t> </a:t>
            </a:r>
            <a:r>
              <a:rPr lang="en-US" sz="1100"/>
              <a:t> </a:t>
            </a:r>
            <a:endParaRPr lang="en-US"/>
          </a:p>
        </p:txBody>
      </p:sp>
      <p:sp>
        <p:nvSpPr>
          <p:cNvPr id="13322" name="Rectangle 12"/>
          <p:cNvSpPr>
            <a:spLocks noChangeArrowheads="1"/>
          </p:cNvSpPr>
          <p:nvPr/>
        </p:nvSpPr>
        <p:spPr bwMode="auto">
          <a:xfrm>
            <a:off x="0" y="2900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3315" name="Object 11"/>
          <p:cNvGraphicFramePr>
            <a:graphicFrameLocks noChangeAspect="1"/>
          </p:cNvGraphicFramePr>
          <p:nvPr/>
        </p:nvGraphicFramePr>
        <p:xfrm>
          <a:off x="1066800" y="2057400"/>
          <a:ext cx="7580313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05" name="Equation" r:id="rId6" imgW="7581600" imgH="914400" progId="Equation.3">
                  <p:embed/>
                </p:oleObj>
              </mc:Choice>
              <mc:Fallback>
                <p:oleObj name="Equation" r:id="rId6" imgW="7581600" imgH="914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057400"/>
                        <a:ext cx="7580313" cy="91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13"/>
          <p:cNvSpPr>
            <a:spLocks noChangeArrowheads="1"/>
          </p:cNvSpPr>
          <p:nvPr/>
        </p:nvSpPr>
        <p:spPr bwMode="auto">
          <a:xfrm>
            <a:off x="914400" y="1295400"/>
            <a:ext cx="784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3200"/>
              <a:t>Closed-loop characteristic polynomial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MATLAB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» </a:t>
            </a:r>
            <a:r>
              <a:rPr lang="en-US" sz="2400" b="1"/>
              <a:t>scl = 4*exp(j*(pi </a:t>
            </a:r>
            <a:r>
              <a:rPr lang="en-US" sz="2400" b="1">
                <a:sym typeface="Symbol" pitchFamily="18" charset="2"/>
              </a:rPr>
              <a:t></a:t>
            </a:r>
            <a:r>
              <a:rPr lang="en-US" sz="2400" b="1"/>
              <a:t> acos( 0.7)) )</a:t>
            </a:r>
            <a:endParaRPr 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scl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	-2.8000 + 2.8566i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» </a:t>
            </a:r>
            <a:r>
              <a:rPr lang="en-US" sz="2400" b="1"/>
              <a:t>theta = pi + angle( polyval( [ 1, 10, 0, 0], scl ) )</a:t>
            </a:r>
            <a:endParaRPr 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theta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	1.9285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» </a:t>
            </a:r>
            <a:r>
              <a:rPr lang="en-US" sz="2400" b="1"/>
              <a:t>a = 4*sqrt(1-.7^2)/tan(theta)+ 4*.7</a:t>
            </a:r>
            <a:endParaRPr 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a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	1.7323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» </a:t>
            </a:r>
            <a:r>
              <a:rPr lang="en-US" sz="2400" b="1"/>
              <a:t>k = abs(polyval( [ 1, 10, 0,0], scl )/ polyval([1,a], scl) )</a:t>
            </a:r>
            <a:endParaRPr 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k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/>
              <a:t>	40.6400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Design I Results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457200" y="1371600"/>
            <a:ext cx="8207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cs typeface="Times New Roman" pitchFamily="18" charset="0"/>
              </a:rPr>
              <a:t>Closed-loop transfer function for Design I</a:t>
            </a:r>
            <a:endParaRPr lang="en-US" sz="3200"/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2362200" y="2362200"/>
          <a:ext cx="4295775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15" name="Equation" r:id="rId3" imgW="4292600" imgH="1778000" progId="Equation.3">
                  <p:embed/>
                </p:oleObj>
              </mc:Choice>
              <mc:Fallback>
                <p:oleObj name="Equation" r:id="rId3" imgW="4292600" imgH="1778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362200"/>
                        <a:ext cx="4295775" cy="178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57200" y="4572000"/>
            <a:ext cx="845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cs typeface="Times New Roman" pitchFamily="18" charset="0"/>
              </a:rPr>
              <a:t>Zero close to the closed-loop poles 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800">
                <a:cs typeface="Times New Roman" pitchFamily="18" charset="0"/>
              </a:rPr>
              <a:t> excessive PO</a:t>
            </a:r>
            <a:endParaRPr lang="en-US" sz="2800">
              <a:latin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(see step response together with the response for a later design: Design II).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Step Response of PI-compensated System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87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1752600" y="1524000"/>
          <a:ext cx="5705475" cy="427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39" name="Picture" r:id="rId3" imgW="4754880" imgH="3563112" progId="Word.Picture.8">
                  <p:embed/>
                </p:oleObj>
              </mc:Choice>
              <mc:Fallback>
                <p:oleObj name="Picture" r:id="rId3" imgW="4754880" imgH="3563112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524000"/>
                        <a:ext cx="5705475" cy="427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2286000" y="5715000"/>
            <a:ext cx="481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>
                <a:cs typeface="Times New Roman" pitchFamily="18" charset="0"/>
              </a:rPr>
              <a:t>Design I (dotted), Design II (solid).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Design II: </a:t>
            </a:r>
            <a:r>
              <a:rPr lang="en-US" b="1">
                <a:solidFill>
                  <a:schemeClr val="tx1"/>
                </a:solidFill>
              </a:rPr>
              <a:t>Procedure 5.3</a:t>
            </a:r>
            <a:r>
              <a:rPr lang="en-US"/>
              <a:t> </a:t>
            </a: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1219200" y="1219200"/>
            <a:ext cx="73152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300" i="1">
                <a:latin typeface="Times" pitchFamily="18" charset="0"/>
                <a:cs typeface="Times New Roman" pitchFamily="18" charset="0"/>
                <a:sym typeface="Symbol" pitchFamily="18" charset="2"/>
              </a:rPr>
              <a:t> </a:t>
            </a:r>
            <a:r>
              <a:rPr lang="en-US" sz="2300">
                <a:latin typeface="Times" pitchFamily="18" charset="0"/>
                <a:cs typeface="Times New Roman" pitchFamily="18" charset="0"/>
              </a:rPr>
              <a:t>= 0.7, </a:t>
            </a:r>
            <a:r>
              <a:rPr lang="en-US" sz="2300" i="1">
                <a:latin typeface="Times" pitchFamily="18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en-US" sz="2300">
                <a:latin typeface="Times" pitchFamily="18" charset="0"/>
                <a:cs typeface="Times New Roman" pitchFamily="18" charset="0"/>
                <a:sym typeface="Symbol" pitchFamily="18" charset="2"/>
              </a:rPr>
              <a:t> </a:t>
            </a:r>
            <a:r>
              <a:rPr lang="en-US" sz="2300" i="1">
                <a:latin typeface="Times" pitchFamily="18" charset="0"/>
                <a:cs typeface="Times New Roman" pitchFamily="18" charset="0"/>
              </a:rPr>
              <a:t> 51.02 &amp; </a:t>
            </a:r>
            <a:r>
              <a:rPr lang="en-US" sz="2300" i="1">
                <a:latin typeface="Times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sz="2300" i="1" baseline="-30000">
                <a:latin typeface="Times" pitchFamily="18" charset="0"/>
                <a:cs typeface="Times New Roman" pitchFamily="18" charset="0"/>
              </a:rPr>
              <a:t>n</a:t>
            </a:r>
            <a:r>
              <a:rPr lang="en-US" sz="2300">
                <a:latin typeface="Times" pitchFamily="18" charset="0"/>
                <a:cs typeface="Times New Roman" pitchFamily="18" charset="0"/>
                <a:sym typeface="Symbol" pitchFamily="18" charset="2"/>
              </a:rPr>
              <a:t> = 7.143 </a:t>
            </a:r>
            <a:r>
              <a:rPr lang="en-US" sz="23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rad/s. (acceptable design) </a:t>
            </a:r>
            <a:endParaRPr lang="en-US" sz="2300" i="1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US" sz="23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zero location</a:t>
            </a:r>
          </a:p>
        </p:txBody>
      </p:sp>
      <p:graphicFrame>
        <p:nvGraphicFramePr>
          <p:cNvPr id="16386" name="Object 6"/>
          <p:cNvGraphicFramePr>
            <a:graphicFrameLocks noChangeAspect="1"/>
          </p:cNvGraphicFramePr>
          <p:nvPr/>
        </p:nvGraphicFramePr>
        <p:xfrm>
          <a:off x="1231900" y="2057400"/>
          <a:ext cx="6538913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76" name="Equation" r:id="rId3" imgW="6540480" imgH="825480" progId="Equation.3">
                  <p:embed/>
                </p:oleObj>
              </mc:Choice>
              <mc:Fallback>
                <p:oleObj name="Equation" r:id="rId3" imgW="6540480" imgH="825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2057400"/>
                        <a:ext cx="6538913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914400" y="2955925"/>
            <a:ext cx="42624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300" b="1">
                <a:cs typeface="Times New Roman" pitchFamily="18" charset="0"/>
              </a:rPr>
              <a:t>Closed-loop transfer function</a:t>
            </a:r>
            <a:endParaRPr lang="en-US"/>
          </a:p>
        </p:txBody>
      </p:sp>
      <p:graphicFrame>
        <p:nvGraphicFramePr>
          <p:cNvPr id="16387" name="Object 5"/>
          <p:cNvGraphicFramePr>
            <a:graphicFrameLocks noChangeAspect="1"/>
          </p:cNvGraphicFramePr>
          <p:nvPr/>
        </p:nvGraphicFramePr>
        <p:xfrm>
          <a:off x="457200" y="3505200"/>
          <a:ext cx="8153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77" name="Equation" r:id="rId5" imgW="8153400" imgH="825500" progId="Equation.3">
                  <p:embed/>
                </p:oleObj>
              </mc:Choice>
              <mc:Fallback>
                <p:oleObj name="Equation" r:id="rId5" imgW="8153400" imgH="825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05200"/>
                        <a:ext cx="8153400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685800" y="4640263"/>
            <a:ext cx="8305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cs typeface="Times New Roman" pitchFamily="18" charset="0"/>
              </a:rPr>
              <a:t>Gain slightly reduced to improve response.</a:t>
            </a:r>
            <a:endParaRPr lang="en-US" sz="2400">
              <a:cs typeface="Times New Roman" pitchFamily="18" charset="0"/>
            </a:endParaRPr>
          </a:p>
          <a:p>
            <a:r>
              <a:rPr lang="en-US" sz="2400">
                <a:cs typeface="Times New Roman" pitchFamily="18" charset="0"/>
              </a:rPr>
              <a:t>Dominant poles </a:t>
            </a:r>
            <a:r>
              <a:rPr lang="en-US" sz="24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</a:t>
            </a:r>
            <a:r>
              <a:rPr lang="en-US" sz="2400">
                <a:cs typeface="Times New Roman" pitchFamily="18" charset="0"/>
              </a:rPr>
              <a:t> </a:t>
            </a:r>
            <a:r>
              <a:rPr lang="en-US" sz="2400">
                <a:latin typeface="Times" pitchFamily="18" charset="0"/>
                <a:cs typeface="Times New Roman" pitchFamily="18" charset="0"/>
                <a:sym typeface="Symbol" pitchFamily="18" charset="2"/>
              </a:rPr>
              <a:t></a:t>
            </a:r>
            <a:r>
              <a:rPr lang="en-US" sz="2400">
                <a:latin typeface="Times" pitchFamily="18" charset="0"/>
                <a:cs typeface="Times New Roman" pitchFamily="18" charset="0"/>
              </a:rPr>
              <a:t>0.7,</a:t>
            </a:r>
            <a:r>
              <a:rPr lang="en-US" sz="2400" i="1">
                <a:latin typeface="Times" pitchFamily="18" charset="0"/>
                <a:cs typeface="Times New Roman" pitchFamily="18" charset="0"/>
              </a:rPr>
              <a:t> </a:t>
            </a:r>
            <a:r>
              <a:rPr lang="en-US" sz="2400" i="1">
                <a:latin typeface="Times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sz="2400" i="1" baseline="-30000">
                <a:latin typeface="Times" pitchFamily="18" charset="0"/>
                <a:cs typeface="Times New Roman" pitchFamily="18" charset="0"/>
              </a:rPr>
              <a:t>n</a:t>
            </a:r>
            <a:r>
              <a:rPr lang="en-US" sz="2400">
                <a:latin typeface="Times" pitchFamily="18" charset="0"/>
                <a:cs typeface="Times New Roman" pitchFamily="18" charset="0"/>
                <a:sym typeface="Symbol" pitchFamily="18" charset="2"/>
              </a:rPr>
              <a:t>= 6.6875 </a:t>
            </a:r>
            <a:r>
              <a:rPr lang="en-US" sz="24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rad/s </a:t>
            </a:r>
            <a:endParaRPr lang="en-US" sz="2400" i="1">
              <a:latin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400" b="1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Time response for Designs I and II</a:t>
            </a:r>
            <a:endParaRPr lang="en-US" sz="2400" i="1">
              <a:latin typeface="Times New Roman" pitchFamily="18" charset="0"/>
              <a:sym typeface="Symbol" pitchFamily="18" charset="2"/>
            </a:endParaRPr>
          </a:p>
          <a:p>
            <a:r>
              <a:rPr lang="en-US" sz="24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PO for Design II </a:t>
            </a:r>
            <a:r>
              <a:rPr lang="en-US">
                <a:sym typeface="Symbol" pitchFamily="18" charset="2"/>
              </a:rPr>
              <a:t>(almost pole-zero cancellation) </a:t>
            </a:r>
            <a:r>
              <a:rPr lang="en-US" sz="24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&lt;&lt; Design I (II better)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PI Control</a:t>
            </a:r>
            <a:r>
              <a:rPr lang="en-US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3886200"/>
          </a:xfrm>
        </p:spPr>
        <p:txBody>
          <a:bodyPr/>
          <a:lstStyle/>
          <a:p>
            <a:pPr marL="609600" indent="-609600" eaLnBrk="1" hangingPunct="1"/>
            <a:r>
              <a:rPr lang="en-US"/>
              <a:t>Integral control to improve </a:t>
            </a:r>
            <a:r>
              <a:rPr lang="en-US" i="1">
                <a:latin typeface="Times" pitchFamily="18" charset="0"/>
              </a:rPr>
              <a:t>e</a:t>
            </a:r>
            <a:r>
              <a:rPr lang="en-US">
                <a:latin typeface="Times" pitchFamily="18" charset="0"/>
              </a:rPr>
              <a:t>(</a:t>
            </a:r>
            <a:r>
              <a:rPr lang="en-US">
                <a:latin typeface="Times" pitchFamily="18" charset="0"/>
                <a:sym typeface="Symbol" pitchFamily="18" charset="2"/>
              </a:rPr>
              <a:t>)</a:t>
            </a:r>
            <a:r>
              <a:rPr lang="en-US"/>
              <a:t>, (increases type by one) </a:t>
            </a:r>
            <a:r>
              <a:rPr lang="en-US">
                <a:sym typeface="Symbol" pitchFamily="18" charset="2"/>
              </a:rPr>
              <a:t></a:t>
            </a:r>
            <a:r>
              <a:rPr lang="en-US"/>
              <a:t> worse transient response or instability.</a:t>
            </a:r>
          </a:p>
          <a:p>
            <a:pPr marL="609600" indent="-609600" eaLnBrk="1" hangingPunct="1"/>
            <a:r>
              <a:rPr lang="en-US"/>
              <a:t>Add proportional control </a:t>
            </a:r>
            <a:r>
              <a:rPr lang="en-US">
                <a:sym typeface="Symbol" pitchFamily="18" charset="2"/>
              </a:rPr>
              <a:t></a:t>
            </a:r>
            <a:r>
              <a:rPr lang="en-US"/>
              <a:t> controller has a pole and a zero.</a:t>
            </a:r>
          </a:p>
          <a:p>
            <a:pPr marL="609600" indent="-609600" eaLnBrk="1" hangingPunct="1"/>
            <a:r>
              <a:rPr lang="en-US"/>
              <a:t>Transfer function of proportional-plus-integral (PI) controller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2805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895600" y="5181600"/>
          <a:ext cx="33528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99" name="Equation" r:id="rId3" imgW="3352800" imgH="1244600" progId="Equation.3">
                  <p:embed/>
                </p:oleObj>
              </mc:Choice>
              <mc:Fallback>
                <p:oleObj name="Equation" r:id="rId3" imgW="3352800" imgH="1244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181600"/>
                        <a:ext cx="3352800" cy="124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PI Remarks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3886200"/>
          </a:xfrm>
        </p:spPr>
        <p:txBody>
          <a:bodyPr/>
          <a:lstStyle/>
          <a:p>
            <a:pPr eaLnBrk="1" hangingPunct="1"/>
            <a:r>
              <a:rPr lang="en-US" sz="2800"/>
              <a:t>Used in </a:t>
            </a:r>
            <a:r>
              <a:rPr lang="en-US" sz="2800" i="1"/>
              <a:t>cascade compensation</a:t>
            </a:r>
            <a:r>
              <a:rPr lang="en-US" sz="2800"/>
              <a:t> (integral term in the feedback path is equivalent to a differentiator in the forward path)</a:t>
            </a:r>
          </a:p>
          <a:p>
            <a:pPr eaLnBrk="1" hangingPunct="1"/>
            <a:r>
              <a:rPr lang="en-US" sz="2800"/>
              <a:t>PI design for a plant transfer function </a:t>
            </a:r>
            <a:r>
              <a:rPr lang="en-US" sz="2800" i="1">
                <a:latin typeface="Times New Roman" pitchFamily="18" charset="0"/>
              </a:rPr>
              <a:t>G</a:t>
            </a:r>
            <a:r>
              <a:rPr lang="en-US" sz="2800">
                <a:latin typeface="Times New Roman" pitchFamily="18" charset="0"/>
              </a:rPr>
              <a:t>(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>
                <a:latin typeface="Times New Roman" pitchFamily="18" charset="0"/>
              </a:rPr>
              <a:t>)</a:t>
            </a:r>
            <a:r>
              <a:rPr lang="en-US" sz="2800"/>
              <a:t> = PD design of </a:t>
            </a:r>
            <a:r>
              <a:rPr lang="en-US" sz="2800" i="1">
                <a:latin typeface="Times New Roman" pitchFamily="18" charset="0"/>
              </a:rPr>
              <a:t>G</a:t>
            </a:r>
            <a:r>
              <a:rPr lang="en-US" sz="2800">
                <a:latin typeface="Times New Roman" pitchFamily="18" charset="0"/>
              </a:rPr>
              <a:t>(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>
                <a:latin typeface="Times New Roman" pitchFamily="18" charset="0"/>
              </a:rPr>
              <a:t>)/ 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/>
              <a:t>.</a:t>
            </a:r>
          </a:p>
          <a:p>
            <a:pPr eaLnBrk="1" hangingPunct="1"/>
            <a:r>
              <a:rPr lang="en-US" sz="2800"/>
              <a:t>A better design is often possible by "almost canceling" the controller zero and the controller pole (negligible effect on time response).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Procedure 5.3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3276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/>
              <a:t>Design a proportional controller for the system to meet the transient response specifications, i.e. place the dominant closed-loop system poles at 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 i="1" baseline="-25000">
                <a:latin typeface="Times New Roman" pitchFamily="18" charset="0"/>
              </a:rPr>
              <a:t>cl</a:t>
            </a:r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</a:rPr>
              <a:t>= 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Symbol" pitchFamily="18" charset="2"/>
              </a:rPr>
              <a:t>z</a:t>
            </a:r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latin typeface="Symbol" pitchFamily="18" charset="2"/>
              </a:rPr>
              <a:t>w</a:t>
            </a:r>
            <a:r>
              <a:rPr lang="en-US" sz="2800" i="1" baseline="-25000">
                <a:latin typeface="Times New Roman" pitchFamily="18" charset="0"/>
              </a:rPr>
              <a:t>n</a:t>
            </a:r>
            <a:r>
              <a:rPr lang="en-US" sz="2800">
                <a:latin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</a:t>
            </a: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j</a:t>
            </a: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Symbol" pitchFamily="18" charset="2"/>
              </a:rPr>
              <a:t>w</a:t>
            </a:r>
            <a:r>
              <a:rPr lang="en-US" sz="2800" i="1" baseline="-25000">
                <a:latin typeface="Times New Roman" pitchFamily="18" charset="0"/>
              </a:rPr>
              <a:t>d</a:t>
            </a:r>
            <a:r>
              <a:rPr lang="en-US" sz="2800"/>
              <a:t> 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/>
              <a:t>Add a PI controller with the zero location (</a:t>
            </a:r>
            <a:r>
              <a:rPr lang="en-US" sz="2800">
                <a:latin typeface="Symbol" pitchFamily="18" charset="2"/>
              </a:rPr>
              <a:t>- </a:t>
            </a:r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800"/>
              <a:t>)    </a:t>
            </a:r>
            <a:r>
              <a:rPr lang="en-US" sz="2800" i="1">
                <a:sym typeface="Symbol" pitchFamily="18" charset="2"/>
              </a:rPr>
              <a:t></a:t>
            </a:r>
            <a:r>
              <a:rPr lang="en-US" sz="2800"/>
              <a:t> = small angle ( 3 </a:t>
            </a:r>
            <a:r>
              <a:rPr lang="en-US" sz="2800">
                <a:sym typeface="Symbol" pitchFamily="18" charset="2"/>
              </a:rPr>
              <a:t></a:t>
            </a:r>
            <a:r>
              <a:rPr lang="en-US" sz="2800"/>
              <a:t> 5</a:t>
            </a:r>
            <a:r>
              <a:rPr lang="en-US" sz="2800">
                <a:sym typeface="Symbol" pitchFamily="18" charset="2"/>
              </a:rPr>
              <a:t></a:t>
            </a:r>
            <a:r>
              <a:rPr lang="en-US" sz="2800"/>
              <a:t>).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/>
              <a:t>Tune the gain of the system to move the closed-loop pole closer to 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 i="1" baseline="-25000">
                <a:latin typeface="Times New Roman" pitchFamily="18" charset="0"/>
              </a:rPr>
              <a:t>cl</a:t>
            </a:r>
            <a:r>
              <a:rPr lang="en-US" sz="2800"/>
              <a:t>.</a:t>
            </a: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133600" y="5029200"/>
          <a:ext cx="468153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23" name="Equation" r:id="rId3" imgW="4686120" imgH="825480" progId="Equation.3">
                  <p:embed/>
                </p:oleObj>
              </mc:Choice>
              <mc:Fallback>
                <p:oleObj name="Equation" r:id="rId3" imgW="4686120" imgH="825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029200"/>
                        <a:ext cx="4681538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/>
          <a:lstStyle/>
          <a:p>
            <a:pPr eaLnBrk="1" hangingPunct="1"/>
            <a:r>
              <a:rPr lang="en-US" b="1"/>
              <a:t>Comments</a:t>
            </a:r>
            <a:endParaRPr lang="en-US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276600"/>
          </a:xfrm>
        </p:spPr>
        <p:txBody>
          <a:bodyPr/>
          <a:lstStyle/>
          <a:p>
            <a:pPr eaLnBrk="1" hangingPunct="1"/>
            <a:r>
              <a:rPr lang="en-US"/>
              <a:t>Use PI control only if P-control meets the transient response but not the steady-state error specifications.  Otherwise, use another control.</a:t>
            </a:r>
          </a:p>
          <a:p>
            <a:pPr eaLnBrk="1" hangingPunct="1"/>
            <a:r>
              <a:rPr lang="en-US"/>
              <a:t>Use pole-zero diagram to prove zero location formula.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solidFill>
                  <a:schemeClr val="tx1"/>
                </a:solidFill>
              </a:rPr>
              <a:t>Pole-zero Diagram of PI Controller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1143000" y="1295400"/>
          <a:ext cx="75438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47" name="Picture" r:id="rId3" imgW="3657600" imgH="2400480" progId="Word.Picture.8">
                  <p:embed/>
                </p:oleObj>
              </mc:Choice>
              <mc:Fallback>
                <p:oleObj name="Picture" r:id="rId3" imgW="3657600" imgH="240048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295400"/>
                        <a:ext cx="7543800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eaLnBrk="1" hangingPunct="1"/>
            <a:r>
              <a:rPr lang="en-US"/>
              <a:t>Proof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762000" y="1447800"/>
            <a:ext cx="3506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>
                <a:cs typeface="Times New Roman" pitchFamily="18" charset="0"/>
              </a:rPr>
              <a:t>Controller angle at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i="1" baseline="-30000">
                <a:latin typeface="Times New Roman" pitchFamily="18" charset="0"/>
                <a:cs typeface="Times New Roman" pitchFamily="18" charset="0"/>
              </a:rPr>
              <a:t>cl</a:t>
            </a:r>
            <a:endParaRPr lang="en-US" sz="2800"/>
          </a:p>
        </p:txBody>
      </p:sp>
      <p:graphicFrame>
        <p:nvGraphicFramePr>
          <p:cNvPr id="8194" name="Object 7"/>
          <p:cNvGraphicFramePr>
            <a:graphicFrameLocks noChangeAspect="1"/>
          </p:cNvGraphicFramePr>
          <p:nvPr/>
        </p:nvGraphicFramePr>
        <p:xfrm>
          <a:off x="2362200" y="2209800"/>
          <a:ext cx="51054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084" name="Equation" r:id="rId3" imgW="5105400" imgH="482600" progId="Equation.3">
                  <p:embed/>
                </p:oleObj>
              </mc:Choice>
              <mc:Fallback>
                <p:oleObj name="Equation" r:id="rId3" imgW="51054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209800"/>
                        <a:ext cx="5105400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1066800" y="3200400"/>
            <a:ext cx="152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cs typeface="Times New Roman" pitchFamily="18" charset="0"/>
              </a:rPr>
              <a:t>From Figure</a:t>
            </a:r>
            <a:endParaRPr lang="en-US" sz="2800"/>
          </a:p>
        </p:txBody>
      </p:sp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3200400" y="2895600"/>
          <a:ext cx="4421188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085" name="Equation" r:id="rId5" imgW="4152600" imgH="2717640" progId="Equation.3">
                  <p:embed/>
                </p:oleObj>
              </mc:Choice>
              <mc:Fallback>
                <p:oleObj name="Equation" r:id="rId5" imgW="4152600" imgH="2717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895600"/>
                        <a:ext cx="4421188" cy="300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0" y="449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Proof (Cont.)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1087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3810000" y="1371600"/>
          <a:ext cx="4267200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21" name="Equation" r:id="rId3" imgW="3784600" imgH="850900" progId="Equation.3">
                  <p:embed/>
                </p:oleObj>
              </mc:Choice>
              <mc:Fallback>
                <p:oleObj name="Equation" r:id="rId3" imgW="3784600" imgH="850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371600"/>
                        <a:ext cx="4267200" cy="957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193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9" name="Object 5"/>
          <p:cNvGraphicFramePr>
            <a:graphicFrameLocks noChangeAspect="1"/>
          </p:cNvGraphicFramePr>
          <p:nvPr/>
        </p:nvGraphicFramePr>
        <p:xfrm>
          <a:off x="1828800" y="2590800"/>
          <a:ext cx="5105400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22" name="Equation" r:id="rId5" imgW="4851400" imgH="1803400" progId="Equation.3">
                  <p:embed/>
                </p:oleObj>
              </mc:Choice>
              <mc:Fallback>
                <p:oleObj name="Equation" r:id="rId5" imgW="4851400" imgH="1803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90800"/>
                        <a:ext cx="5105400" cy="189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914400" y="4800600"/>
            <a:ext cx="2079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200">
                <a:cs typeface="Times New Roman" pitchFamily="18" charset="0"/>
              </a:rPr>
              <a:t>Solve for </a:t>
            </a:r>
            <a:r>
              <a:rPr lang="en-US" sz="3200" i="1">
                <a:latin typeface="Times" pitchFamily="18" charset="0"/>
                <a:cs typeface="Times New Roman" pitchFamily="18" charset="0"/>
              </a:rPr>
              <a:t>x</a:t>
            </a:r>
            <a:endParaRPr lang="en-US" sz="3200">
              <a:latin typeface="Times" pitchFamily="18" charset="0"/>
            </a:endParaRP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114800" y="4572000"/>
          <a:ext cx="30480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23" name="Equation" r:id="rId7" imgW="2857500" imgH="850900" progId="Equation.3">
                  <p:embed/>
                </p:oleObj>
              </mc:Choice>
              <mc:Fallback>
                <p:oleObj name="Equation" r:id="rId7" imgW="2857500" imgH="850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572000"/>
                        <a:ext cx="3048000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990600" y="5614988"/>
            <a:ext cx="7162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657600" algn="l"/>
              </a:tabLst>
            </a:pPr>
            <a:r>
              <a:rPr lang="en-US" sz="3200" i="1">
                <a:latin typeface="Times" pitchFamily="18" charset="0"/>
                <a:cs typeface="Times New Roman" pitchFamily="18" charset="0"/>
              </a:rPr>
              <a:t>x</a:t>
            </a:r>
            <a:r>
              <a:rPr lang="en-US" sz="3200">
                <a:latin typeface="Times" pitchFamily="18" charset="0"/>
                <a:cs typeface="Times New Roman" pitchFamily="18" charset="0"/>
              </a:rPr>
              <a:t> = ( </a:t>
            </a:r>
            <a:r>
              <a:rPr lang="en-US" sz="3200" i="1">
                <a:latin typeface="Times" pitchFamily="18" charset="0"/>
                <a:cs typeface="Times New Roman" pitchFamily="18" charset="0"/>
              </a:rPr>
              <a:t>a/ </a:t>
            </a:r>
            <a:r>
              <a:rPr lang="en-US" sz="3200" i="1">
                <a:latin typeface="Times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sz="3200" i="1" baseline="-25000">
                <a:latin typeface="Times" pitchFamily="18" charset="0"/>
                <a:cs typeface="Times New Roman" pitchFamily="18" charset="0"/>
              </a:rPr>
              <a:t>n</a:t>
            </a:r>
            <a:r>
              <a:rPr lang="en-US" sz="3200">
                <a:latin typeface="Times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lang="en-US" sz="3200">
                <a:latin typeface="Times" pitchFamily="18" charset="0"/>
                <a:sym typeface="Symbol" pitchFamily="18" charset="2"/>
              </a:rPr>
              <a:t> </a:t>
            </a:r>
            <a:r>
              <a:rPr lang="en-US" sz="3200">
                <a:cs typeface="Times New Roman" pitchFamily="18" charset="0"/>
              </a:rPr>
              <a:t>Multiplying by </a:t>
            </a:r>
            <a:r>
              <a:rPr lang="en-US" sz="3200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sz="3200" i="1" baseline="-30000">
                <a:latin typeface="Times" pitchFamily="18" charset="0"/>
                <a:cs typeface="Times New Roman" pitchFamily="18" charset="0"/>
              </a:rPr>
              <a:t>n 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3200">
                <a:cs typeface="Times New Roman" pitchFamily="18" charset="0"/>
                <a:sym typeface="Symbol" pitchFamily="18" charset="2"/>
              </a:rPr>
              <a:t>gives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3200" i="1">
                <a:latin typeface="Times" pitchFamily="18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en-US" sz="3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219200" y="1524000"/>
            <a:ext cx="236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cs typeface="Arial" charset="0"/>
                <a:sym typeface="Symbol" pitchFamily="18" charset="2"/>
              </a:rPr>
              <a:t>Trig. identity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Controller Angle at </a:t>
            </a:r>
            <a:r>
              <a:rPr lang="en-US" sz="4000">
                <a:latin typeface="Times New Roman" pitchFamily="18" charset="0"/>
              </a:rPr>
              <a:t>s</a:t>
            </a:r>
            <a:r>
              <a:rPr lang="en-US" sz="4000" baseline="-25000">
                <a:latin typeface="Times New Roman" pitchFamily="18" charset="0"/>
              </a:rPr>
              <a:t>cl</a:t>
            </a:r>
            <a:r>
              <a:rPr lang="en-US" sz="4000"/>
              <a:t> </a:t>
            </a:r>
            <a:r>
              <a:rPr lang="en-US" sz="4000" i="1">
                <a:sym typeface="Symbol" pitchFamily="18" charset="2"/>
              </a:rPr>
              <a:t></a:t>
            </a:r>
            <a:r>
              <a:rPr lang="en-US" sz="4000"/>
              <a:t> (&lt; 3</a:t>
            </a:r>
            <a:r>
              <a:rPr lang="en-US" sz="4000">
                <a:sym typeface="Symbol" pitchFamily="18" charset="2"/>
              </a:rPr>
              <a:t></a:t>
            </a:r>
            <a:r>
              <a:rPr lang="en-US" sz="4000"/>
              <a:t>) vs. </a:t>
            </a:r>
            <a:r>
              <a:rPr lang="en-US" sz="4000" i="1">
                <a:sym typeface="Symbol" pitchFamily="18" charset="2"/>
              </a:rPr>
              <a:t></a:t>
            </a:r>
            <a:r>
              <a:rPr lang="en-US" sz="4000"/>
              <a:t> </a:t>
            </a:r>
          </a:p>
        </p:txBody>
      </p:sp>
      <p:graphicFrame>
        <p:nvGraphicFramePr>
          <p:cNvPr id="10242" name="Object 6"/>
          <p:cNvGraphicFramePr>
            <a:graphicFrameLocks noChangeAspect="1"/>
          </p:cNvGraphicFramePr>
          <p:nvPr/>
        </p:nvGraphicFramePr>
        <p:xfrm>
          <a:off x="457200" y="2209800"/>
          <a:ext cx="3094038" cy="204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32" name="Equation" r:id="rId3" imgW="2539800" imgH="1879560" progId="Equation.3">
                  <p:embed/>
                </p:oleObj>
              </mc:Choice>
              <mc:Fallback>
                <p:oleObj name="Equation" r:id="rId3" imgW="2539800" imgH="18795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9800"/>
                        <a:ext cx="3094038" cy="204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3" name="Object 5"/>
          <p:cNvGraphicFramePr>
            <a:graphicFrameLocks noChangeAspect="1"/>
          </p:cNvGraphicFramePr>
          <p:nvPr/>
        </p:nvGraphicFramePr>
        <p:xfrm>
          <a:off x="3505200" y="1524000"/>
          <a:ext cx="5380038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33" name="Picture" r:id="rId5" imgW="4750200" imgH="3721680" progId="Word.Picture.8">
                  <p:embed/>
                </p:oleObj>
              </mc:Choice>
              <mc:Fallback>
                <p:oleObj name="Picture" r:id="rId5" imgW="4750200" imgH="372168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524000"/>
                        <a:ext cx="5380038" cy="422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566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raditional Arabic"/>
        <a:ea typeface=""/>
        <a:cs typeface="Times New Roman"/>
      </a:majorFont>
      <a:minorFont>
        <a:latin typeface="Traditional Arabic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3350</TotalTime>
  <Words>492</Words>
  <Application>Microsoft Macintosh PowerPoint</Application>
  <PresentationFormat>On-screen Show (4:3)</PresentationFormat>
  <Paragraphs>68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Symbol</vt:lpstr>
      <vt:lpstr>Times</vt:lpstr>
      <vt:lpstr>Times New Roman</vt:lpstr>
      <vt:lpstr>Traditional Arabic</vt:lpstr>
      <vt:lpstr>Default Design</vt:lpstr>
      <vt:lpstr>Equation</vt:lpstr>
      <vt:lpstr>Picture</vt:lpstr>
      <vt:lpstr>PI Compensation (PI Controller)</vt:lpstr>
      <vt:lpstr>PI Control </vt:lpstr>
      <vt:lpstr>PI Remarks</vt:lpstr>
      <vt:lpstr>Procedure 5.3</vt:lpstr>
      <vt:lpstr>Comments</vt:lpstr>
      <vt:lpstr>Pole-zero Diagram of PI Controller</vt:lpstr>
      <vt:lpstr>Proof</vt:lpstr>
      <vt:lpstr>Proof (Cont.)</vt:lpstr>
      <vt:lpstr>Controller Angle at scl  (&lt; 3) vs.  </vt:lpstr>
      <vt:lpstr>Example 5.6</vt:lpstr>
      <vt:lpstr>Solution</vt:lpstr>
      <vt:lpstr>RL of System With Integrator</vt:lpstr>
      <vt:lpstr>RL of PI-compensated System</vt:lpstr>
      <vt:lpstr>Analytical Design</vt:lpstr>
      <vt:lpstr>MATLAB</vt:lpstr>
      <vt:lpstr>Design I Results</vt:lpstr>
      <vt:lpstr>Step Response of PI-compensated System</vt:lpstr>
      <vt:lpstr>Design II: Procedure 5.3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Camilo Sesto</dc:creator>
  <cp:lastModifiedBy>Zeyad Al-Obaidi</cp:lastModifiedBy>
  <cp:revision>259</cp:revision>
  <dcterms:created xsi:type="dcterms:W3CDTF">2004-08-11T18:39:15Z</dcterms:created>
  <dcterms:modified xsi:type="dcterms:W3CDTF">2019-10-21T07:50:51Z</dcterms:modified>
</cp:coreProperties>
</file>