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50" r:id="rId2"/>
    <p:sldId id="451" r:id="rId3"/>
    <p:sldId id="452" r:id="rId4"/>
    <p:sldId id="453" r:id="rId5"/>
    <p:sldId id="454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</p:sldIdLst>
  <p:sldSz cx="9144000" cy="6858000" type="screen4x3"/>
  <p:notesSz cx="7315200" cy="96012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99FF"/>
    <a:srgbClr val="CCECFF"/>
    <a:srgbClr val="FF0000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245" autoAdjust="0"/>
    <p:restoredTop sz="93005" autoAdjust="0"/>
  </p:normalViewPr>
  <p:slideViewPr>
    <p:cSldViewPr>
      <p:cViewPr varScale="1">
        <p:scale>
          <a:sx n="59" d="100"/>
          <a:sy n="59" d="100"/>
        </p:scale>
        <p:origin x="248" y="176"/>
      </p:cViewPr>
      <p:guideLst>
        <p:guide orient="horz" pos="33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312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FBD512A-27CC-42B5-9EEC-0AEA089A27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293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3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3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1E2D0A58-A8A1-40F0-8769-EB86BAC74B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152400"/>
            <a:ext cx="9144000" cy="5334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9144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z="4800" dirty="0"/>
              <a:t>PD</a:t>
            </a:r>
            <a:r>
              <a:rPr lang="ar-SA" sz="4800" dirty="0"/>
              <a:t> </a:t>
            </a:r>
            <a:r>
              <a:rPr lang="en-US" sz="4800" dirty="0"/>
              <a:t>Compensation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RL of PD-compensated System</a:t>
            </a:r>
          </a:p>
        </p:txBody>
      </p:sp>
      <p:pic>
        <p:nvPicPr>
          <p:cNvPr id="3277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219200"/>
            <a:ext cx="7162800" cy="5372100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(b) </a:t>
            </a:r>
            <a:r>
              <a:rPr lang="en-US" sz="4000" i="1">
                <a:sym typeface="Symbol" pitchFamily="18" charset="2"/>
              </a:rPr>
              <a:t></a:t>
            </a:r>
            <a:r>
              <a:rPr lang="en-US" sz="4000"/>
              <a:t> =0.7, </a:t>
            </a:r>
            <a:r>
              <a:rPr lang="en-US" sz="4000" i="1">
                <a:latin typeface="Times" pitchFamily="18" charset="0"/>
              </a:rPr>
              <a:t>e</a:t>
            </a:r>
            <a:r>
              <a:rPr lang="en-US" sz="4000">
                <a:latin typeface="Times" pitchFamily="18" charset="0"/>
              </a:rPr>
              <a:t>(</a:t>
            </a:r>
            <a:r>
              <a:rPr lang="en-US" sz="4000">
                <a:latin typeface="Times" pitchFamily="18" charset="0"/>
                <a:sym typeface="Symbol" pitchFamily="18" charset="2"/>
              </a:rPr>
              <a:t>)=</a:t>
            </a:r>
            <a:r>
              <a:rPr lang="en-US" sz="4000">
                <a:latin typeface="Times" pitchFamily="18" charset="0"/>
              </a:rPr>
              <a:t>4</a:t>
            </a:r>
            <a:r>
              <a:rPr lang="en-US" sz="4000"/>
              <a:t>% for unit ramp</a:t>
            </a:r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1676400" y="1447800"/>
          <a:ext cx="501967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85" name="Equation" r:id="rId3" imgW="5016500" imgH="723900" progId="Equation.3">
                  <p:embed/>
                </p:oleObj>
              </mc:Choice>
              <mc:Fallback>
                <p:oleObj name="Equation" r:id="rId3" imgW="5016500" imgH="7239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447800"/>
                        <a:ext cx="5019675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Rectangle 9"/>
          <p:cNvSpPr>
            <a:spLocks noChangeArrowheads="1"/>
          </p:cNvSpPr>
          <p:nvPr/>
        </p:nvSpPr>
        <p:spPr bwMode="auto">
          <a:xfrm>
            <a:off x="1066800" y="2362200"/>
            <a:ext cx="617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>
                <a:cs typeface="Times New Roman" pitchFamily="18" charset="0"/>
              </a:rPr>
              <a:t> Closed-loop characteristic equation with PD</a:t>
            </a:r>
            <a:endParaRPr lang="en-US"/>
          </a:p>
        </p:txBody>
      </p:sp>
      <p:graphicFrame>
        <p:nvGraphicFramePr>
          <p:cNvPr id="4099" name="Object 6"/>
          <p:cNvGraphicFramePr>
            <a:graphicFrameLocks noChangeAspect="1"/>
          </p:cNvGraphicFramePr>
          <p:nvPr/>
        </p:nvGraphicFramePr>
        <p:xfrm>
          <a:off x="2971800" y="2895600"/>
          <a:ext cx="21336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86" name="Equation" r:id="rId5" imgW="2133600" imgH="787400" progId="Equation.3">
                  <p:embed/>
                </p:oleObj>
              </mc:Choice>
              <mc:Fallback>
                <p:oleObj name="Equation" r:id="rId5" imgW="2133600" imgH="787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895600"/>
                        <a:ext cx="2133600" cy="79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Rectangle 10"/>
          <p:cNvSpPr>
            <a:spLocks noChangeArrowheads="1"/>
          </p:cNvSpPr>
          <p:nvPr/>
        </p:nvSpPr>
        <p:spPr bwMode="auto">
          <a:xfrm>
            <a:off x="1600200" y="3810000"/>
            <a:ext cx="578167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>
                <a:cs typeface="Times New Roman" pitchFamily="18" charset="0"/>
              </a:rPr>
              <a:t>Assume that </a:t>
            </a:r>
            <a:r>
              <a:rPr lang="en-US" sz="2400" i="1">
                <a:latin typeface="Times" pitchFamily="18" charset="0"/>
                <a:cs typeface="Times New Roman" pitchFamily="18" charset="0"/>
              </a:rPr>
              <a:t>K</a:t>
            </a:r>
            <a:r>
              <a:rPr lang="en-US" sz="2400">
                <a:cs typeface="Times New Roman" pitchFamily="18" charset="0"/>
              </a:rPr>
              <a:t> varies with </a:t>
            </a:r>
            <a:r>
              <a:rPr lang="en-US" sz="2400" i="1">
                <a:latin typeface="Times" pitchFamily="18" charset="0"/>
                <a:cs typeface="Times New Roman" pitchFamily="18" charset="0"/>
              </a:rPr>
              <a:t>K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400">
                <a:cs typeface="Times New Roman" pitchFamily="18" charset="0"/>
              </a:rPr>
              <a:t> fixed, then </a:t>
            </a:r>
            <a:endParaRPr lang="en-US" sz="1100"/>
          </a:p>
          <a:p>
            <a:pPr eaLnBrk="0" hangingPunct="0"/>
            <a:endParaRPr lang="en-US"/>
          </a:p>
        </p:txBody>
      </p:sp>
      <p:graphicFrame>
        <p:nvGraphicFramePr>
          <p:cNvPr id="4100" name="Object 5"/>
          <p:cNvGraphicFramePr>
            <a:graphicFrameLocks noChangeAspect="1"/>
          </p:cNvGraphicFramePr>
          <p:nvPr/>
        </p:nvGraphicFramePr>
        <p:xfrm>
          <a:off x="3200400" y="4495800"/>
          <a:ext cx="28194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87" name="Equation" r:id="rId7" imgW="2819400" imgH="749300" progId="Equation.3">
                  <p:embed/>
                </p:oleObj>
              </mc:Choice>
              <mc:Fallback>
                <p:oleObj name="Equation" r:id="rId7" imgW="2819400" imgH="749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495800"/>
                        <a:ext cx="2819400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Rectangle 11"/>
          <p:cNvSpPr>
            <a:spLocks noChangeArrowheads="1"/>
          </p:cNvSpPr>
          <p:nvPr/>
        </p:nvSpPr>
        <p:spPr bwMode="auto">
          <a:xfrm>
            <a:off x="1676400" y="5561013"/>
            <a:ext cx="42751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200">
                <a:cs typeface="Times New Roman" pitchFamily="18" charset="0"/>
              </a:rPr>
              <a:t>RL= circle centered at the origin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1295400"/>
            <a:ext cx="7162800" cy="5372100"/>
          </a:xfrm>
          <a:noFill/>
        </p:spPr>
      </p:pic>
      <p:sp>
        <p:nvSpPr>
          <p:cNvPr id="33796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838200"/>
          </a:xfrm>
        </p:spPr>
        <p:txBody>
          <a:bodyPr/>
          <a:lstStyle/>
          <a:p>
            <a:pPr eaLnBrk="1" hangingPunct="1"/>
            <a:r>
              <a:rPr lang="en-US" sz="4000"/>
              <a:t>RL of PD-compensated System</a:t>
            </a:r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838200" y="1143000"/>
            <a:ext cx="2176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Times" pitchFamily="18" charset="0"/>
              </a:rPr>
              <a:t>K </a:t>
            </a:r>
            <a:r>
              <a:rPr lang="en-US" sz="3200">
                <a:latin typeface="Times" pitchFamily="18" charset="0"/>
                <a:sym typeface="Symbol" pitchFamily="18" charset="2"/>
              </a:rPr>
              <a:t></a:t>
            </a:r>
            <a:r>
              <a:rPr lang="en-US" sz="3200">
                <a:latin typeface="Times" pitchFamily="18" charset="0"/>
              </a:rPr>
              <a:t> </a:t>
            </a:r>
            <a:r>
              <a:rPr lang="en-US" sz="3200" i="1">
                <a:latin typeface="Times" pitchFamily="18" charset="0"/>
              </a:rPr>
              <a:t>a</a:t>
            </a:r>
            <a:r>
              <a:rPr lang="en-US" sz="3200">
                <a:latin typeface="Times" pitchFamily="18" charset="0"/>
              </a:rPr>
              <a:t> </a:t>
            </a:r>
            <a:r>
              <a:rPr lang="en-US" sz="3200"/>
              <a:t>fixed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(b) Design Cont.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84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>
                <a:solidFill>
                  <a:srgbClr val="FF0000"/>
                </a:solidFill>
              </a:rPr>
              <a:t>Desired location</a:t>
            </a:r>
            <a:r>
              <a:rPr lang="en-US" sz="2800">
                <a:solidFill>
                  <a:srgbClr val="FF0000"/>
                </a:solidFill>
              </a:rPr>
              <a:t>: </a:t>
            </a:r>
            <a:r>
              <a:rPr lang="en-US" sz="2800"/>
              <a:t>intersection of root locus with </a:t>
            </a:r>
            <a:r>
              <a:rPr lang="en-US" sz="2800" i="1">
                <a:sym typeface="Symbol" pitchFamily="18" charset="2"/>
              </a:rPr>
              <a:t> </a:t>
            </a:r>
            <a:r>
              <a:rPr lang="en-US" sz="2800">
                <a:latin typeface="Times New Roman" pitchFamily="18" charset="0"/>
              </a:rPr>
              <a:t>= 0.7</a:t>
            </a:r>
            <a:r>
              <a:rPr lang="en-US" sz="2800"/>
              <a:t> radial line.</a:t>
            </a:r>
          </a:p>
          <a:p>
            <a:pPr eaLnBrk="1" hangingPunct="1">
              <a:buFontTx/>
              <a:buNone/>
            </a:pP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" pitchFamily="18" charset="0"/>
              </a:rPr>
              <a:t>K</a:t>
            </a:r>
            <a:r>
              <a:rPr lang="en-US" sz="2800">
                <a:latin typeface="Times New Roman" pitchFamily="18" charset="0"/>
              </a:rPr>
              <a:t> = 10, </a:t>
            </a:r>
            <a:r>
              <a:rPr lang="en-US" sz="2800" i="1">
                <a:latin typeface="Times" pitchFamily="18" charset="0"/>
              </a:rPr>
              <a:t>a</a:t>
            </a:r>
            <a:r>
              <a:rPr lang="en-US" sz="2800">
                <a:latin typeface="Times New Roman" pitchFamily="18" charset="0"/>
              </a:rPr>
              <a:t> =10</a:t>
            </a:r>
            <a:r>
              <a:rPr lang="en-US" sz="2800"/>
              <a:t> (same values as in Example 5.3).</a:t>
            </a:r>
          </a:p>
          <a:p>
            <a:pPr eaLnBrk="1" hangingPunct="1">
              <a:buFontTx/>
              <a:buNone/>
            </a:pPr>
            <a:r>
              <a:rPr lang="en-US" sz="2800"/>
              <a:t>MATLAB command to obtain the gain</a:t>
            </a:r>
          </a:p>
          <a:p>
            <a:pPr eaLnBrk="1" hangingPunct="1">
              <a:buFontTx/>
              <a:buNone/>
            </a:pPr>
            <a:r>
              <a:rPr lang="en-US" sz="2800"/>
              <a:t>» </a:t>
            </a:r>
            <a:r>
              <a:rPr lang="en-US" sz="2800" b="1"/>
              <a:t>k = 1/abs( evalfr( tf([1,10],[ 1, 4, 0]), scl) )</a:t>
            </a:r>
          </a:p>
          <a:p>
            <a:pPr eaLnBrk="1" hangingPunct="1">
              <a:buFontTx/>
              <a:buNone/>
            </a:pPr>
            <a:r>
              <a:rPr lang="en-US" sz="2800"/>
              <a:t>k =</a:t>
            </a:r>
          </a:p>
          <a:p>
            <a:pPr eaLnBrk="1" hangingPunct="1">
              <a:buFontTx/>
              <a:buNone/>
            </a:pPr>
            <a:r>
              <a:rPr lang="en-US" sz="2800"/>
              <a:t>	10.0000</a:t>
            </a:r>
          </a:p>
          <a:p>
            <a:pPr eaLnBrk="1" hangingPunct="1"/>
            <a:r>
              <a:rPr lang="en-US" sz="2800"/>
              <a:t>Time responses of two designs are identical.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PD Control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2895600"/>
          </a:xfrm>
        </p:spPr>
        <p:txBody>
          <a:bodyPr/>
          <a:lstStyle/>
          <a:p>
            <a:pPr eaLnBrk="1" hangingPunct="1"/>
            <a:r>
              <a:rPr lang="en-US" i="1">
                <a:latin typeface="Times New Roman" pitchFamily="18" charset="0"/>
              </a:rPr>
              <a:t>L</a:t>
            </a:r>
            <a:r>
              <a:rPr lang="en-US">
                <a:latin typeface="Times New Roman" pitchFamily="18" charset="0"/>
              </a:rPr>
              <a:t>=</a:t>
            </a:r>
            <a:r>
              <a:rPr lang="en-US"/>
              <a:t> loop gain = </a:t>
            </a:r>
            <a:r>
              <a:rPr lang="en-US" i="1">
                <a:latin typeface="Times New Roman" pitchFamily="18" charset="0"/>
              </a:rPr>
              <a:t>N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/>
              <a:t>/ </a:t>
            </a:r>
            <a:r>
              <a:rPr lang="en-US" i="1">
                <a:latin typeface="Times New Roman" pitchFamily="18" charset="0"/>
              </a:rPr>
              <a:t>D</a:t>
            </a:r>
            <a:r>
              <a:rPr lang="en-US"/>
              <a:t>.</a:t>
            </a:r>
          </a:p>
          <a:p>
            <a:pPr eaLnBrk="1" hangingPunct="1"/>
            <a:r>
              <a:rPr lang="en-US" i="1">
                <a:latin typeface="Times New Roman" pitchFamily="18" charset="0"/>
                <a:sym typeface="Symbol" pitchFamily="18" charset="2"/>
              </a:rPr>
              <a:t>s</a:t>
            </a:r>
            <a:r>
              <a:rPr lang="en-US" i="1" baseline="-25000">
                <a:latin typeface="Times New Roman" pitchFamily="18" charset="0"/>
                <a:sym typeface="Symbol" pitchFamily="18" charset="2"/>
              </a:rPr>
              <a:t>cl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 = </a:t>
            </a:r>
            <a:r>
              <a:rPr lang="en-US"/>
              <a:t>desired closed-loop pole location.</a:t>
            </a:r>
          </a:p>
          <a:p>
            <a:pPr eaLnBrk="1" hangingPunct="1"/>
            <a:r>
              <a:rPr lang="en-US"/>
              <a:t>Find a controller </a:t>
            </a:r>
            <a:r>
              <a:rPr lang="en-US" i="1">
                <a:latin typeface="Times New Roman" pitchFamily="18" charset="0"/>
              </a:rPr>
              <a:t>C</a:t>
            </a:r>
            <a:r>
              <a:rPr lang="en-US"/>
              <a:t> s.t. </a:t>
            </a:r>
            <a:r>
              <a:rPr lang="en-US">
                <a:sym typeface="Symbol" pitchFamily="18" charset="2"/>
              </a:rPr>
              <a:t> 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L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C</a:t>
            </a:r>
            <a:r>
              <a:rPr lang="en-US">
                <a:latin typeface="Times New Roman" pitchFamily="18" charset="0"/>
                <a:sym typeface="Symbol" pitchFamily="18" charset="2"/>
              </a:rPr>
              <a:t>(</a:t>
            </a:r>
            <a:r>
              <a:rPr lang="en-US" i="1">
                <a:latin typeface="Times New Roman" pitchFamily="18" charset="0"/>
                <a:sym typeface="Symbol" pitchFamily="18" charset="2"/>
              </a:rPr>
              <a:t>s</a:t>
            </a:r>
            <a:r>
              <a:rPr lang="en-US" i="1" baseline="-25000">
                <a:latin typeface="Times New Roman" pitchFamily="18" charset="0"/>
                <a:sym typeface="Symbol" pitchFamily="18" charset="2"/>
              </a:rPr>
              <a:t>cl</a:t>
            </a:r>
            <a:r>
              <a:rPr lang="en-US">
                <a:latin typeface="Times New Roman" pitchFamily="18" charset="0"/>
                <a:sym typeface="Symbol" pitchFamily="18" charset="2"/>
              </a:rPr>
              <a:t>)</a:t>
            </a:r>
            <a:r>
              <a:rPr lang="en-US" baseline="-25000">
                <a:sym typeface="Symbol" pitchFamily="18" charset="2"/>
              </a:rPr>
              <a:t> </a:t>
            </a:r>
            <a:r>
              <a:rPr lang="en-US">
                <a:latin typeface="Times New Roman" pitchFamily="18" charset="0"/>
              </a:rPr>
              <a:t>= </a:t>
            </a:r>
            <a:r>
              <a:rPr lang="en-US">
                <a:sym typeface="Symbol" pitchFamily="18" charset="2"/>
              </a:rPr>
              <a:t></a:t>
            </a:r>
            <a:r>
              <a:rPr lang="en-US">
                <a:latin typeface="Times New Roman" pitchFamily="18" charset="0"/>
              </a:rPr>
              <a:t>180</a:t>
            </a:r>
            <a:r>
              <a:rPr lang="en-US">
                <a:latin typeface="Times New Roman" pitchFamily="18" charset="0"/>
                <a:sym typeface="Symbol" pitchFamily="18" charset="2"/>
              </a:rPr>
              <a:t></a:t>
            </a:r>
            <a:r>
              <a:rPr lang="en-US"/>
              <a:t> or its odd multiple (angle condition).</a:t>
            </a:r>
          </a:p>
          <a:p>
            <a:pPr eaLnBrk="1" hangingPunct="1"/>
            <a:r>
              <a:rPr lang="en-US"/>
              <a:t>Controller Angle for </a:t>
            </a:r>
            <a:r>
              <a:rPr lang="en-US" i="1">
                <a:latin typeface="Times New Roman" pitchFamily="18" charset="0"/>
              </a:rPr>
              <a:t>s</a:t>
            </a:r>
            <a:r>
              <a:rPr lang="en-US" i="1" baseline="-25000">
                <a:latin typeface="Times New Roman" pitchFamily="18" charset="0"/>
              </a:rPr>
              <a:t>cl</a:t>
            </a:r>
            <a:r>
              <a:rPr lang="en-US"/>
              <a:t> </a:t>
            </a: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1143000" y="4495800"/>
          <a:ext cx="64770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00" name="Equation" r:id="rId3" imgW="6477000" imgH="419100" progId="Equation.3">
                  <p:embed/>
                </p:oleObj>
              </mc:Choice>
              <mc:Fallback>
                <p:oleObj name="Equation" r:id="rId3" imgW="6477000" imgH="419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495800"/>
                        <a:ext cx="64770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1219200" y="5410200"/>
            <a:ext cx="2590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/>
              <a:t>Zero location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4343400" y="5334000"/>
          <a:ext cx="21431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01" name="Equation" r:id="rId5" imgW="2145960" imgH="799920" progId="Equation.3">
                  <p:embed/>
                </p:oleObj>
              </mc:Choice>
              <mc:Fallback>
                <p:oleObj name="Equation" r:id="rId5" imgW="2145960" imgH="7999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5334000"/>
                        <a:ext cx="2143125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Remarks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Graphical procedures are no longer needed.</a:t>
            </a:r>
          </a:p>
          <a:p>
            <a:pPr eaLnBrk="1" hangingPunct="1"/>
            <a:r>
              <a:rPr lang="en-US"/>
              <a:t>CAD procedure to obtain the design parameters for specified </a:t>
            </a:r>
            <a:r>
              <a:rPr lang="en-US" i="1">
                <a:sym typeface="Symbol" pitchFamily="18" charset="2"/>
              </a:rPr>
              <a:t></a:t>
            </a:r>
            <a:r>
              <a:rPr lang="en-US"/>
              <a:t> &amp; </a:t>
            </a:r>
            <a:r>
              <a:rPr lang="en-US" i="1">
                <a:sym typeface="Symbol" pitchFamily="18" charset="2"/>
              </a:rPr>
              <a:t></a:t>
            </a:r>
            <a:r>
              <a:rPr lang="en-US" i="1" baseline="-25000">
                <a:sym typeface="Symbol" pitchFamily="18" charset="2"/>
              </a:rPr>
              <a:t>n</a:t>
            </a:r>
            <a:r>
              <a:rPr lang="en-US"/>
              <a:t>.</a:t>
            </a:r>
            <a:endParaRPr lang="en-US" b="1"/>
          </a:p>
          <a:p>
            <a:pPr eaLnBrk="1" hangingPunct="1">
              <a:buFontTx/>
              <a:buNone/>
            </a:pPr>
            <a:r>
              <a:rPr lang="en-US">
                <a:latin typeface="Times New Roman" pitchFamily="18" charset="0"/>
              </a:rPr>
              <a:t>»</a:t>
            </a:r>
            <a:r>
              <a:rPr lang="en-US" b="1"/>
              <a:t> evalfr(l,scl) % Evaluate l at scl</a:t>
            </a:r>
            <a:endParaRPr lang="en-US"/>
          </a:p>
          <a:p>
            <a:pPr eaLnBrk="1" hangingPunct="1">
              <a:buFontTx/>
              <a:buNone/>
            </a:pPr>
            <a:r>
              <a:rPr lang="en-US">
                <a:latin typeface="Times New Roman" pitchFamily="18" charset="0"/>
              </a:rPr>
              <a:t>»</a:t>
            </a:r>
            <a:r>
              <a:rPr lang="en-US"/>
              <a:t> </a:t>
            </a:r>
            <a:r>
              <a:rPr lang="en-US" b="1"/>
              <a:t>polyval( num,scl) % Evaluate num at scl</a:t>
            </a:r>
            <a:endParaRPr lang="en-US"/>
          </a:p>
          <a:p>
            <a:pPr eaLnBrk="1" hangingPunct="1"/>
            <a:r>
              <a:rPr lang="en-US"/>
              <a:t>The complex value and its angle can also be evaluated using any hand calculator.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Procedure:</a:t>
            </a:r>
            <a:r>
              <a:rPr lang="en-US" sz="4000" b="1"/>
              <a:t>MATLAB or Calculator</a:t>
            </a:r>
            <a:r>
              <a:rPr lang="en-US" sz="4000"/>
              <a:t> 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648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/>
              <a:t>Calculate </a:t>
            </a:r>
            <a:r>
              <a:rPr lang="en-US" sz="2800" i="1">
                <a:sym typeface="Symbol" pitchFamily="18" charset="2"/>
              </a:rPr>
              <a:t></a:t>
            </a:r>
            <a:r>
              <a:rPr lang="en-US" sz="2800" i="1"/>
              <a:t> </a:t>
            </a:r>
            <a:r>
              <a:rPr lang="en-US" sz="2800">
                <a:sym typeface="Symbol" pitchFamily="18" charset="2"/>
              </a:rPr>
              <a:t> </a:t>
            </a:r>
            <a:r>
              <a:rPr lang="en-US" sz="2800" i="1">
                <a:latin typeface="Times New Roman" pitchFamily="18" charset="0"/>
                <a:sym typeface="Symbol" pitchFamily="18" charset="2"/>
              </a:rPr>
              <a:t>L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 (</a:t>
            </a:r>
            <a:r>
              <a:rPr lang="en-US" sz="2800" i="1">
                <a:latin typeface="Times New Roman" pitchFamily="18" charset="0"/>
                <a:sym typeface="Symbol" pitchFamily="18" charset="2"/>
              </a:rPr>
              <a:t>s</a:t>
            </a:r>
            <a:r>
              <a:rPr lang="en-US" sz="2800" i="1" baseline="-25000">
                <a:latin typeface="Times New Roman" pitchFamily="18" charset="0"/>
                <a:sym typeface="Symbol" pitchFamily="18" charset="2"/>
              </a:rPr>
              <a:t>cl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)</a:t>
            </a:r>
            <a:r>
              <a:rPr lang="en-US" sz="2800" baseline="-25000">
                <a:sym typeface="Symbol" pitchFamily="18" charset="2"/>
              </a:rPr>
              <a:t> </a:t>
            </a:r>
            <a:endParaRPr lang="en-US" sz="2800"/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n-US" sz="2800"/>
              <a:t>»</a:t>
            </a:r>
            <a:r>
              <a:rPr lang="en-US" sz="2800" b="1"/>
              <a:t>theta = pi</a:t>
            </a:r>
            <a:r>
              <a:rPr lang="en-US" sz="2800"/>
              <a:t> </a:t>
            </a:r>
            <a:r>
              <a:rPr lang="en-US" sz="2800" b="1">
                <a:sym typeface="Symbol" pitchFamily="18" charset="2"/>
              </a:rPr>
              <a:t></a:t>
            </a:r>
            <a:r>
              <a:rPr lang="en-US" sz="2800"/>
              <a:t> </a:t>
            </a:r>
            <a:r>
              <a:rPr lang="en-US" sz="2800" b="1"/>
              <a:t>angle(evalfr(l, scl) )</a:t>
            </a:r>
            <a:endParaRPr lang="en-US" sz="280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sz="2800"/>
              <a:t>Calculate zero location using (5.14).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sz="2800"/>
              <a:t>Calculate new loop gain (with zero)</a:t>
            </a:r>
            <a:endParaRPr lang="en-US" sz="2800" b="1"/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/>
              <a:t>» lc = tf( [1, a],1)*l</a:t>
            </a:r>
            <a:endParaRPr lang="en-US" sz="280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sz="2800"/>
              <a:t>Calculate gain (magnitude condition)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» </a:t>
            </a:r>
            <a:r>
              <a:rPr lang="en-US" sz="2800" b="1"/>
              <a:t>K = 1/abs( evalfr( lc, scl))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/>
              <a:t>5.	</a:t>
            </a:r>
            <a:r>
              <a:rPr lang="en-US" sz="2800"/>
              <a:t>Check time response of PD-compensated system.  Modify the design to meet the desired specifications if necessary (MATLAB).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/>
              <a:t>Procedure 5.2: </a:t>
            </a:r>
            <a:r>
              <a:rPr lang="en-US"/>
              <a:t>Given </a:t>
            </a:r>
            <a:r>
              <a:rPr lang="en-US" i="1">
                <a:latin typeface="Times" pitchFamily="18" charset="0"/>
              </a:rPr>
              <a:t>e</a:t>
            </a:r>
            <a:r>
              <a:rPr lang="en-US">
                <a:latin typeface="Times" pitchFamily="18" charset="0"/>
              </a:rPr>
              <a:t>(</a:t>
            </a:r>
            <a:r>
              <a:rPr lang="en-US">
                <a:latin typeface="Times" pitchFamily="18" charset="0"/>
                <a:sym typeface="Symbol" pitchFamily="18" charset="2"/>
              </a:rPr>
              <a:t>) </a:t>
            </a:r>
            <a:r>
              <a:rPr lang="en-US">
                <a:sym typeface="Symbol" pitchFamily="18" charset="2"/>
              </a:rPr>
              <a:t>&amp;</a:t>
            </a:r>
            <a:r>
              <a:rPr lang="en-US"/>
              <a:t> </a:t>
            </a:r>
            <a:r>
              <a:rPr lang="en-US" i="1">
                <a:sym typeface="Symbol" pitchFamily="18" charset="2"/>
              </a:rPr>
              <a:t></a:t>
            </a:r>
            <a:r>
              <a:rPr lang="en-US"/>
              <a:t> 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048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Obtain error constant </a:t>
            </a:r>
            <a:r>
              <a:rPr lang="en-US" i="1">
                <a:latin typeface="Times" pitchFamily="18" charset="0"/>
              </a:rPr>
              <a:t>K</a:t>
            </a:r>
            <a:r>
              <a:rPr lang="en-US" i="1" baseline="-25000">
                <a:latin typeface="Times" pitchFamily="18" charset="0"/>
              </a:rPr>
              <a:t>e</a:t>
            </a:r>
            <a:r>
              <a:rPr lang="en-US"/>
              <a:t> from </a:t>
            </a:r>
            <a:r>
              <a:rPr lang="en-US" i="1">
                <a:latin typeface="Times" pitchFamily="18" charset="0"/>
              </a:rPr>
              <a:t>e</a:t>
            </a:r>
            <a:r>
              <a:rPr lang="en-US">
                <a:latin typeface="Times" pitchFamily="18" charset="0"/>
              </a:rPr>
              <a:t>(</a:t>
            </a:r>
            <a:r>
              <a:rPr lang="en-US">
                <a:latin typeface="Times" pitchFamily="18" charset="0"/>
                <a:sym typeface="Symbol" pitchFamily="18" charset="2"/>
              </a:rPr>
              <a:t>)</a:t>
            </a:r>
            <a:r>
              <a:rPr lang="en-US">
                <a:sym typeface="Symbol" pitchFamily="18" charset="2"/>
              </a:rPr>
              <a:t> </a:t>
            </a:r>
            <a:r>
              <a:rPr lang="en-US"/>
              <a:t>and determine a system parameter </a:t>
            </a:r>
            <a:r>
              <a:rPr lang="en-US" i="1">
                <a:latin typeface="Times" pitchFamily="18" charset="0"/>
              </a:rPr>
              <a:t>K</a:t>
            </a:r>
            <a:r>
              <a:rPr lang="en-US" i="1" baseline="-25000">
                <a:latin typeface="Times" pitchFamily="18" charset="0"/>
              </a:rPr>
              <a:t>f</a:t>
            </a:r>
            <a:r>
              <a:rPr lang="en-US">
                <a:latin typeface="Times" pitchFamily="18" charset="0"/>
              </a:rPr>
              <a:t> </a:t>
            </a:r>
            <a:r>
              <a:rPr lang="en-US"/>
              <a:t>that remains free after </a:t>
            </a:r>
            <a:r>
              <a:rPr lang="en-US" i="1">
                <a:latin typeface="Times" pitchFamily="18" charset="0"/>
              </a:rPr>
              <a:t>K</a:t>
            </a:r>
            <a:r>
              <a:rPr lang="en-US" i="1" baseline="-25000">
                <a:latin typeface="Times" pitchFamily="18" charset="0"/>
              </a:rPr>
              <a:t>e</a:t>
            </a:r>
            <a:r>
              <a:rPr lang="en-US"/>
              <a:t> is fixed for the system with PD control.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/>
              <a:t>2-	Rewrite the closed-loop characteristic equation of the PD controlled system as </a:t>
            </a: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895600" y="4953000"/>
          <a:ext cx="35052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11" name="Equation" r:id="rId3" imgW="2057400" imgH="419100" progId="Equation.3">
                  <p:embed/>
                </p:oleObj>
              </mc:Choice>
              <mc:Fallback>
                <p:oleObj name="Equation" r:id="rId3" imgW="2057400" imgH="419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953000"/>
                        <a:ext cx="35052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Procedure  5.2 (Cont.)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AutoNum type="arabicPeriod" startAt="3"/>
            </a:pPr>
            <a:r>
              <a:rPr lang="en-US" sz="2800"/>
              <a:t>Obtain </a:t>
            </a:r>
            <a:r>
              <a:rPr lang="en-US" sz="2800" i="1">
                <a:latin typeface="Times" pitchFamily="18" charset="0"/>
              </a:rPr>
              <a:t>K</a:t>
            </a:r>
            <a:r>
              <a:rPr lang="en-US" sz="2800" i="1" baseline="-25000">
                <a:latin typeface="Times" pitchFamily="18" charset="0"/>
              </a:rPr>
              <a:t>f </a:t>
            </a:r>
            <a:r>
              <a:rPr lang="en-US" sz="2800"/>
              <a:t> corresponding to the desired closed-loop pole location.  As in Procedure 5.1, </a:t>
            </a:r>
            <a:r>
              <a:rPr lang="en-US" sz="2800" i="1">
                <a:latin typeface="Times" pitchFamily="18" charset="0"/>
              </a:rPr>
              <a:t>K</a:t>
            </a:r>
            <a:r>
              <a:rPr lang="en-US" sz="2800" i="1" baseline="-25000">
                <a:latin typeface="Times" pitchFamily="18" charset="0"/>
              </a:rPr>
              <a:t>f</a:t>
            </a:r>
            <a:r>
              <a:rPr lang="en-US" sz="2800">
                <a:latin typeface="Times" pitchFamily="18" charset="0"/>
              </a:rPr>
              <a:t> </a:t>
            </a:r>
            <a:r>
              <a:rPr lang="en-US" sz="2800"/>
              <a:t>can be obtained by clicking on the MATLAB root locus plot  or applying the magnitude condition using MATLAB or a calculator.</a:t>
            </a:r>
          </a:p>
          <a:p>
            <a:pPr marL="533400" indent="-533400" eaLnBrk="1" hangingPunct="1">
              <a:buFontTx/>
              <a:buAutoNum type="arabicPeriod" startAt="3"/>
            </a:pPr>
            <a:r>
              <a:rPr lang="en-US" sz="2800"/>
              <a:t>Calculate the free parameter from the gain </a:t>
            </a:r>
            <a:r>
              <a:rPr lang="en-US" sz="2800" i="1">
                <a:latin typeface="Times" pitchFamily="18" charset="0"/>
              </a:rPr>
              <a:t>K</a:t>
            </a:r>
            <a:r>
              <a:rPr lang="en-US" sz="2800" i="1" baseline="-25000">
                <a:latin typeface="Times" pitchFamily="18" charset="0"/>
              </a:rPr>
              <a:t>f</a:t>
            </a:r>
            <a:r>
              <a:rPr lang="en-US" sz="2800" i="1">
                <a:latin typeface="Times" pitchFamily="18" charset="0"/>
              </a:rPr>
              <a:t> </a:t>
            </a:r>
            <a:r>
              <a:rPr lang="en-US" sz="2800" i="1"/>
              <a:t>.</a:t>
            </a:r>
            <a:endParaRPr lang="en-US" sz="2800"/>
          </a:p>
          <a:p>
            <a:pPr marL="533400" indent="-533400" eaLnBrk="1" hangingPunct="1">
              <a:buFontTx/>
              <a:buAutoNum type="arabicPeriod" startAt="3"/>
            </a:pPr>
            <a:r>
              <a:rPr lang="en-US" sz="2800"/>
              <a:t>Check the time response of the PD compensated system and modify the design to meet the desired specifications if necessary.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5.5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/>
              <a:t>	Use a CAD package to design a PD controller for the type I system</a:t>
            </a: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3352800" y="2819400"/>
          <a:ext cx="193357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35" name="Equation" r:id="rId3" imgW="1930400" imgH="787400" progId="Equation.3">
                  <p:embed/>
                </p:oleObj>
              </mc:Choice>
              <mc:Fallback>
                <p:oleObj name="Equation" r:id="rId3" imgW="1930400" imgH="787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819400"/>
                        <a:ext cx="1933575" cy="79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914400" y="3886200"/>
            <a:ext cx="7315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85750">
              <a:tabLst>
                <a:tab pos="2114550" algn="l"/>
                <a:tab pos="2457450" algn="l"/>
              </a:tabLst>
            </a:pPr>
            <a:r>
              <a:rPr lang="en-US" sz="2800"/>
              <a:t>to meet the following specifications	</a:t>
            </a:r>
          </a:p>
          <a:p>
            <a:pPr indent="285750">
              <a:tabLst>
                <a:tab pos="2114550" algn="l"/>
                <a:tab pos="2457450" algn="l"/>
              </a:tabLst>
            </a:pPr>
            <a:r>
              <a:rPr lang="en-US" sz="2800"/>
              <a:t>(a) </a:t>
            </a:r>
            <a:r>
              <a:rPr lang="en-US" sz="2800" i="1">
                <a:sym typeface="Symbol" pitchFamily="18" charset="2"/>
              </a:rPr>
              <a:t></a:t>
            </a:r>
            <a:r>
              <a:rPr lang="en-US" sz="2800"/>
              <a:t> = 0.7 &amp; </a:t>
            </a:r>
            <a:r>
              <a:rPr lang="en-US" sz="2800" i="1">
                <a:sym typeface="Symbol" pitchFamily="18" charset="2"/>
              </a:rPr>
              <a:t></a:t>
            </a:r>
            <a:r>
              <a:rPr lang="en-US" sz="2800" i="1" baseline="-25000">
                <a:latin typeface="Times" pitchFamily="18" charset="0"/>
                <a:sym typeface="Symbol" pitchFamily="18" charset="2"/>
              </a:rPr>
              <a:t>n</a:t>
            </a:r>
            <a:r>
              <a:rPr lang="en-US" sz="2800"/>
              <a:t> = 10 rad/s.</a:t>
            </a:r>
          </a:p>
          <a:p>
            <a:pPr indent="285750">
              <a:tabLst>
                <a:tab pos="2114550" algn="l"/>
                <a:tab pos="2457450" algn="l"/>
              </a:tabLst>
            </a:pPr>
            <a:r>
              <a:rPr lang="en-US" sz="2800"/>
              <a:t>(b) </a:t>
            </a:r>
            <a:r>
              <a:rPr lang="en-US" sz="2800" i="1">
                <a:sym typeface="Symbol" pitchFamily="18" charset="2"/>
              </a:rPr>
              <a:t></a:t>
            </a:r>
            <a:r>
              <a:rPr lang="en-US" sz="2800"/>
              <a:t>  = 0.7 &amp; </a:t>
            </a:r>
            <a:r>
              <a:rPr lang="en-US" sz="2800" i="1">
                <a:latin typeface="Times" pitchFamily="18" charset="0"/>
              </a:rPr>
              <a:t>e</a:t>
            </a:r>
            <a:r>
              <a:rPr lang="en-US" sz="2800">
                <a:latin typeface="Times" pitchFamily="18" charset="0"/>
              </a:rPr>
              <a:t>(</a:t>
            </a:r>
            <a:r>
              <a:rPr lang="en-US" sz="2800">
                <a:latin typeface="Times" pitchFamily="18" charset="0"/>
                <a:sym typeface="Symbol" pitchFamily="18" charset="2"/>
              </a:rPr>
              <a:t>)=</a:t>
            </a:r>
            <a:r>
              <a:rPr lang="en-US" sz="2800">
                <a:latin typeface="Times" pitchFamily="18" charset="0"/>
              </a:rPr>
              <a:t> </a:t>
            </a:r>
            <a:r>
              <a:rPr lang="en-US" sz="2800">
                <a:latin typeface="Times New Roman" pitchFamily="18" charset="0"/>
              </a:rPr>
              <a:t>4%</a:t>
            </a:r>
            <a:r>
              <a:rPr lang="en-US" sz="2800"/>
              <a:t> due to a unit ramp.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FF0000"/>
                </a:solidFill>
              </a:rPr>
              <a:t>(a) </a:t>
            </a:r>
            <a:r>
              <a:rPr lang="en-US" i="1">
                <a:solidFill>
                  <a:srgbClr val="FF0000"/>
                </a:solidFill>
                <a:sym typeface="Symbol" pitchFamily="18" charset="2"/>
              </a:rPr>
              <a:t></a:t>
            </a:r>
            <a:r>
              <a:rPr lang="en-US">
                <a:solidFill>
                  <a:srgbClr val="FF0000"/>
                </a:solidFill>
              </a:rPr>
              <a:t> =0.7 &amp; </a:t>
            </a:r>
            <a:r>
              <a:rPr lang="en-US" i="1">
                <a:solidFill>
                  <a:srgbClr val="FF0000"/>
                </a:solidFill>
                <a:sym typeface="Symbol" pitchFamily="18" charset="2"/>
              </a:rPr>
              <a:t></a:t>
            </a:r>
            <a:r>
              <a:rPr lang="en-US" i="1" baseline="-25000">
                <a:solidFill>
                  <a:srgbClr val="FF0000"/>
                </a:solidFill>
                <a:latin typeface="Times" pitchFamily="18" charset="0"/>
                <a:sym typeface="Symbol" pitchFamily="18" charset="2"/>
              </a:rPr>
              <a:t>n</a:t>
            </a:r>
            <a:r>
              <a:rPr lang="en-US">
                <a:solidFill>
                  <a:srgbClr val="FF0000"/>
                </a:solidFill>
              </a:rPr>
              <a:t>=10 rad/s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 i="1"/>
              <a:t>MATLAB</a:t>
            </a:r>
            <a:r>
              <a:rPr lang="en-US" sz="2600"/>
              <a:t>: calculate pole location &amp; corresponding gain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»</a:t>
            </a:r>
            <a:r>
              <a:rPr lang="en-US" sz="2600" b="1"/>
              <a:t> scl = 10*exp( j*( pi-acos(0.7) ) )</a:t>
            </a:r>
            <a:endParaRPr lang="en-US" sz="26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scl =</a:t>
            </a:r>
            <a:endParaRPr lang="en-US" sz="26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 b="1"/>
              <a:t>	</a:t>
            </a:r>
            <a:r>
              <a:rPr lang="en-US" sz="2600" b="1">
                <a:sym typeface="Symbol" pitchFamily="18" charset="2"/>
              </a:rPr>
              <a:t></a:t>
            </a:r>
            <a:r>
              <a:rPr lang="en-US" sz="2600"/>
              <a:t>7.0000 + 7.1414I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 b="1"/>
              <a:t>» g=zpk([ ],[0,-4],1);</a:t>
            </a:r>
            <a:r>
              <a:rPr lang="en-US" sz="2600"/>
              <a:t> </a:t>
            </a:r>
            <a:r>
              <a:rPr lang="en-US" sz="2600" b="1"/>
              <a:t>theta=pi</a:t>
            </a:r>
            <a:r>
              <a:rPr lang="en-US" sz="2600" b="1">
                <a:sym typeface="Symbol" pitchFamily="18" charset="2"/>
              </a:rPr>
              <a:t></a:t>
            </a:r>
            <a:r>
              <a:rPr lang="en-US" sz="2600" b="1"/>
              <a:t>( angle( evalfr( g, scl) ) )</a:t>
            </a:r>
            <a:endParaRPr lang="en-US" sz="26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theta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	1.1731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» </a:t>
            </a:r>
            <a:r>
              <a:rPr lang="en-US" sz="2600" b="1"/>
              <a:t>a = 10 * sqrt(1-0.7^2)/ tan(theta) + 7</a:t>
            </a:r>
            <a:endParaRPr lang="en-US" sz="26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a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	10.0000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» </a:t>
            </a:r>
            <a:r>
              <a:rPr lang="en-US" sz="2600" b="1"/>
              <a:t>k =</a:t>
            </a:r>
            <a:r>
              <a:rPr lang="en-US" sz="2800" b="1"/>
              <a:t>1/abs(evalfr(tf( [1, a],1)*l,scl)) % Gain at scl</a:t>
            </a:r>
            <a:endParaRPr lang="en-US" sz="26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k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600"/>
              <a:t>	10.0000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RL of Uncompensated System</a:t>
            </a: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174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71600"/>
            <a:ext cx="647700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566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raditional Arabic"/>
        <a:ea typeface=""/>
        <a:cs typeface="Times New Roman"/>
      </a:majorFont>
      <a:minorFont>
        <a:latin typeface="Traditional Arabic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3350</TotalTime>
  <Words>468</Words>
  <Application>Microsoft Macintosh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Symbol</vt:lpstr>
      <vt:lpstr>Times</vt:lpstr>
      <vt:lpstr>Times New Roman</vt:lpstr>
      <vt:lpstr>Traditional Arabic</vt:lpstr>
      <vt:lpstr>Wingdings</vt:lpstr>
      <vt:lpstr>Default Design</vt:lpstr>
      <vt:lpstr>Equation</vt:lpstr>
      <vt:lpstr>PD Compensation</vt:lpstr>
      <vt:lpstr>PD Control</vt:lpstr>
      <vt:lpstr>Remarks</vt:lpstr>
      <vt:lpstr>Procedure:MATLAB or Calculator </vt:lpstr>
      <vt:lpstr>Procedure 5.2: Given e() &amp;  </vt:lpstr>
      <vt:lpstr>Procedure  5.2 (Cont.)</vt:lpstr>
      <vt:lpstr>Example 5.5</vt:lpstr>
      <vt:lpstr>(a)  =0.7 &amp; n=10 rad/s</vt:lpstr>
      <vt:lpstr>RL of Uncompensated System</vt:lpstr>
      <vt:lpstr>RL of PD-compensated System</vt:lpstr>
      <vt:lpstr>(b)  =0.7, e()=4% for unit ramp</vt:lpstr>
      <vt:lpstr>RL of PD-compensated System</vt:lpstr>
      <vt:lpstr>(b) Design Cont.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Camilo Sesto</dc:creator>
  <cp:lastModifiedBy>Zeyad Al-Obaidi</cp:lastModifiedBy>
  <cp:revision>260</cp:revision>
  <dcterms:created xsi:type="dcterms:W3CDTF">2004-08-11T18:39:15Z</dcterms:created>
  <dcterms:modified xsi:type="dcterms:W3CDTF">2019-10-21T07:52:04Z</dcterms:modified>
</cp:coreProperties>
</file>