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464" r:id="rId2"/>
    <p:sldId id="465" r:id="rId3"/>
    <p:sldId id="466" r:id="rId4"/>
    <p:sldId id="467" r:id="rId5"/>
    <p:sldId id="468" r:id="rId6"/>
    <p:sldId id="469" r:id="rId7"/>
    <p:sldId id="470" r:id="rId8"/>
    <p:sldId id="471" r:id="rId9"/>
    <p:sldId id="472" r:id="rId10"/>
    <p:sldId id="473" r:id="rId11"/>
    <p:sldId id="474" r:id="rId12"/>
    <p:sldId id="475" r:id="rId13"/>
    <p:sldId id="476" r:id="rId14"/>
    <p:sldId id="477" r:id="rId15"/>
    <p:sldId id="478" r:id="rId16"/>
    <p:sldId id="479" r:id="rId17"/>
    <p:sldId id="480" r:id="rId18"/>
    <p:sldId id="481" r:id="rId19"/>
    <p:sldId id="482" r:id="rId20"/>
    <p:sldId id="483" r:id="rId21"/>
  </p:sldIdLst>
  <p:sldSz cx="9144000" cy="6858000" type="screen4x3"/>
  <p:notesSz cx="7315200" cy="9601200"/>
  <p:custDataLst>
    <p:tags r:id="rId24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31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9999FF"/>
    <a:srgbClr val="CCECFF"/>
    <a:srgbClr val="FF0000"/>
    <a:srgbClr val="FFFFCC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9245" autoAdjust="0"/>
    <p:restoredTop sz="93005" autoAdjust="0"/>
  </p:normalViewPr>
  <p:slideViewPr>
    <p:cSldViewPr>
      <p:cViewPr varScale="1">
        <p:scale>
          <a:sx n="59" d="100"/>
          <a:sy n="59" d="100"/>
        </p:scale>
        <p:origin x="248" y="176"/>
      </p:cViewPr>
      <p:guideLst>
        <p:guide orient="horz" pos="331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312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/>
          </a:p>
        </p:txBody>
      </p:sp>
      <p:sp>
        <p:nvSpPr>
          <p:cNvPr id="312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312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BFBD512A-27CC-42B5-9EEC-0AEA089A271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293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/>
          </a:p>
        </p:txBody>
      </p:sp>
      <p:sp>
        <p:nvSpPr>
          <p:cNvPr id="2938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3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93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293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1E2D0A58-A8A1-40F0-8769-EB86BAC74B0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52400"/>
            <a:ext cx="2209800" cy="6553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152400"/>
            <a:ext cx="6477000" cy="6553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609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19100" y="914400"/>
            <a:ext cx="4076700" cy="579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76700" cy="579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9100" y="914400"/>
            <a:ext cx="40767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767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152400"/>
            <a:ext cx="9144000" cy="5334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52400"/>
            <a:ext cx="8839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0" y="914400"/>
            <a:ext cx="83058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raditional Arabic" pitchFamily="18" charset="-78"/>
          <a:cs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raditional Arabic" pitchFamily="18" charset="-78"/>
          <a:cs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raditional Arabic" pitchFamily="18" charset="-78"/>
          <a:cs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raditional Arabic" pitchFamily="18" charset="-78"/>
          <a:cs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raditional Arabic" pitchFamily="18" charset="-78"/>
          <a:cs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raditional Arabic" pitchFamily="18" charset="-78"/>
          <a:cs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raditional Arabic" pitchFamily="18" charset="-78"/>
          <a:cs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raditional Arabic" pitchFamily="18" charset="-78"/>
          <a:cs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gin.umich.edu/group/ctm/extras/step.html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file:///H:\ENGR315\PIDtuteq2.GIF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2051828" y="879475"/>
            <a:ext cx="5379999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lvl="1" algn="ctr"/>
            <a:endParaRPr lang="en-US" sz="4400" b="1" dirty="0"/>
          </a:p>
          <a:p>
            <a:pPr lvl="1" algn="ctr"/>
            <a:endParaRPr lang="en-US" sz="4400" b="1" dirty="0"/>
          </a:p>
          <a:p>
            <a:pPr lvl="1" algn="ctr"/>
            <a:r>
              <a:rPr lang="en-US" sz="4400" b="1" dirty="0"/>
              <a:t>PID  Compensation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http://www.engin.umich.edu/group/ctm/PID/PIDtutplot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2895600"/>
            <a:ext cx="4191000" cy="3586163"/>
          </a:xfrm>
          <a:prstGeom prst="rect">
            <a:avLst/>
          </a:prstGeom>
          <a:noFill/>
        </p:spPr>
      </p:pic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381000" y="2438400"/>
            <a:ext cx="9144000" cy="143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600">
              <a:latin typeface="Arial Unicode MS" pitchFamily="34" charset="-128"/>
            </a:endParaRPr>
          </a:p>
          <a:p>
            <a:pPr lvl="1" eaLnBrk="0" hangingPunct="0"/>
            <a:r>
              <a:rPr lang="en-US" sz="1600">
                <a:latin typeface="Arial Unicode MS" pitchFamily="34" charset="-128"/>
              </a:rPr>
              <a:t>num=1; </a:t>
            </a:r>
          </a:p>
          <a:p>
            <a:pPr lvl="1" eaLnBrk="0" hangingPunct="0"/>
            <a:r>
              <a:rPr lang="en-US" sz="1600">
                <a:latin typeface="Arial Unicode MS" pitchFamily="34" charset="-128"/>
              </a:rPr>
              <a:t>den=[1 10 20]; </a:t>
            </a:r>
          </a:p>
          <a:p>
            <a:pPr lvl="1" eaLnBrk="0" hangingPunct="0"/>
            <a:r>
              <a:rPr lang="en-US" sz="1600">
                <a:solidFill>
                  <a:srgbClr val="FF0000"/>
                </a:solidFill>
                <a:latin typeface="Arial Unicode MS" pitchFamily="34" charset="-128"/>
                <a:hlinkClick r:id="rId3"/>
              </a:rPr>
              <a:t>step</a:t>
            </a:r>
            <a:r>
              <a:rPr lang="en-US" sz="1600">
                <a:latin typeface="Arial Unicode MS" pitchFamily="34" charset="-128"/>
              </a:rPr>
              <a:t>(num,den)</a:t>
            </a:r>
            <a:r>
              <a:rPr lang="en-US" sz="1000">
                <a:latin typeface="Arial Unicode MS" pitchFamily="34" charset="-128"/>
              </a:rPr>
              <a:t> </a:t>
            </a:r>
          </a:p>
          <a:p>
            <a:pPr eaLnBrk="0" hangingPunct="0"/>
            <a:endParaRPr lang="en-US"/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457200" y="609600"/>
            <a:ext cx="8458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/>
              <a:t>Open-Loop Control - Example</a:t>
            </a:r>
          </a:p>
          <a:p>
            <a:endParaRPr lang="en-US" b="1"/>
          </a:p>
        </p:txBody>
      </p:sp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0" y="1447800"/>
            <a:ext cx="25908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457200" y="609600"/>
            <a:ext cx="84582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/>
              <a:t>Proportional Control - Example</a:t>
            </a:r>
          </a:p>
          <a:p>
            <a:endParaRPr lang="en-US" b="1"/>
          </a:p>
          <a:p>
            <a:pPr eaLnBrk="0" hangingPunct="0"/>
            <a:r>
              <a:rPr lang="en-US">
                <a:cs typeface="Times New Roman" pitchFamily="18" charset="0"/>
              </a:rPr>
              <a:t>The proportional controller (Kp) reduces the rise time, increases the overshoot, and reduces the steady-state error.  </a:t>
            </a:r>
          </a:p>
          <a:p>
            <a:pPr eaLnBrk="0" hangingPunct="0"/>
            <a:endParaRPr lang="en-US">
              <a:cs typeface="Times New Roman" pitchFamily="18" charset="0"/>
            </a:endParaRPr>
          </a:p>
          <a:p>
            <a:pPr eaLnBrk="0" hangingPunct="0"/>
            <a:r>
              <a:rPr lang="en-US">
                <a:cs typeface="Times New Roman" pitchFamily="18" charset="0"/>
              </a:rPr>
              <a:t>MATLAB Example</a:t>
            </a:r>
          </a:p>
          <a:p>
            <a:pPr eaLnBrk="0" hangingPunct="0"/>
            <a:endParaRPr lang="en-US"/>
          </a:p>
        </p:txBody>
      </p:sp>
      <p:pic>
        <p:nvPicPr>
          <p:cNvPr id="11266" name="Picture 2" descr="H:\ENGR315\PIDtuteq2.GIF"/>
          <p:cNvPicPr>
            <a:picLocks noChangeAspect="1" noChangeArrowheads="1"/>
          </p:cNvPicPr>
          <p:nvPr/>
        </p:nvPicPr>
        <p:blipFill>
          <a:blip r:link="rId2"/>
          <a:srcRect/>
          <a:stretch>
            <a:fillRect/>
          </a:stretch>
        </p:blipFill>
        <p:spPr bwMode="auto">
          <a:xfrm>
            <a:off x="0" y="2233613"/>
            <a:ext cx="304800" cy="304800"/>
          </a:xfrm>
          <a:prstGeom prst="rect">
            <a:avLst/>
          </a:prstGeom>
          <a:noFill/>
        </p:spPr>
      </p:pic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3543300"/>
            <a:ext cx="91440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57056" tIns="0" rIns="0" bIns="0">
            <a:spAutoFit/>
          </a:bodyPr>
          <a:lstStyle/>
          <a:p>
            <a:r>
              <a:rPr lang="en-US" sz="1000">
                <a:latin typeface="Arial Unicode MS" pitchFamily="34" charset="-128"/>
                <a:cs typeface="Courier New" pitchFamily="49" charset="0"/>
              </a:rPr>
              <a:t> </a:t>
            </a:r>
            <a:endParaRPr lang="en-US"/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0" y="4152900"/>
            <a:ext cx="91440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57056" tIns="0" rIns="0" bIns="0">
            <a:spAutoFit/>
          </a:bodyPr>
          <a:lstStyle/>
          <a:p>
            <a:r>
              <a:rPr lang="en-US" sz="1000">
                <a:latin typeface="Arial Unicode MS" pitchFamily="34" charset="-128"/>
                <a:cs typeface="Courier New" pitchFamily="49" charset="0"/>
              </a:rPr>
              <a:t>	</a:t>
            </a:r>
            <a:endParaRPr lang="en-US"/>
          </a:p>
        </p:txBody>
      </p:sp>
      <p:sp>
        <p:nvSpPr>
          <p:cNvPr id="11287" name="Rectangle 23"/>
          <p:cNvSpPr>
            <a:spLocks noChangeArrowheads="1"/>
          </p:cNvSpPr>
          <p:nvPr/>
        </p:nvSpPr>
        <p:spPr bwMode="auto">
          <a:xfrm>
            <a:off x="457200" y="3581400"/>
            <a:ext cx="45720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Kp=300;</a:t>
            </a:r>
          </a:p>
          <a:p>
            <a:pPr>
              <a:spcBef>
                <a:spcPct val="50000"/>
              </a:spcBef>
            </a:pPr>
            <a:r>
              <a:rPr lang="en-US" sz="2000"/>
              <a:t>num=[Kp];</a:t>
            </a:r>
          </a:p>
          <a:p>
            <a:pPr>
              <a:spcBef>
                <a:spcPct val="50000"/>
              </a:spcBef>
            </a:pPr>
            <a:r>
              <a:rPr lang="en-US" sz="2000"/>
              <a:t>den=[1 10 20+Kp];</a:t>
            </a:r>
          </a:p>
          <a:p>
            <a:pPr>
              <a:spcBef>
                <a:spcPct val="50000"/>
              </a:spcBef>
            </a:pPr>
            <a:r>
              <a:rPr lang="en-US" sz="2000"/>
              <a:t>t=0:0.01:2;</a:t>
            </a:r>
          </a:p>
          <a:p>
            <a:pPr>
              <a:spcBef>
                <a:spcPct val="50000"/>
              </a:spcBef>
            </a:pPr>
            <a:r>
              <a:rPr lang="en-US" sz="2000"/>
              <a:t>step(num,den,t)</a:t>
            </a:r>
          </a:p>
        </p:txBody>
      </p:sp>
      <p:pic>
        <p:nvPicPr>
          <p:cNvPr id="11293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0" y="3276600"/>
            <a:ext cx="3962400" cy="297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99" name="Picture 3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2133600"/>
            <a:ext cx="3276600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300" name="Picture 3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10200" y="3810000"/>
            <a:ext cx="37338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301" name="Text Box 37"/>
          <p:cNvSpPr txBox="1">
            <a:spLocks noChangeArrowheads="1"/>
          </p:cNvSpPr>
          <p:nvPr/>
        </p:nvSpPr>
        <p:spPr bwMode="auto">
          <a:xfrm>
            <a:off x="3794125" y="5299075"/>
            <a:ext cx="1033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K=300</a:t>
            </a:r>
          </a:p>
        </p:txBody>
      </p:sp>
      <p:sp>
        <p:nvSpPr>
          <p:cNvPr id="11302" name="Text Box 38"/>
          <p:cNvSpPr txBox="1">
            <a:spLocks noChangeArrowheads="1"/>
          </p:cNvSpPr>
          <p:nvPr/>
        </p:nvSpPr>
        <p:spPr bwMode="auto">
          <a:xfrm>
            <a:off x="7070725" y="5222875"/>
            <a:ext cx="1033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K=100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3048000"/>
            <a:ext cx="3962400" cy="297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304800" y="3733800"/>
            <a:ext cx="4572000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Kp=300;</a:t>
            </a:r>
          </a:p>
          <a:p>
            <a:pPr>
              <a:spcBef>
                <a:spcPct val="50000"/>
              </a:spcBef>
            </a:pPr>
            <a:r>
              <a:rPr lang="en-US" sz="2000"/>
              <a:t>Kd=10;</a:t>
            </a:r>
          </a:p>
          <a:p>
            <a:pPr>
              <a:spcBef>
                <a:spcPct val="50000"/>
              </a:spcBef>
            </a:pPr>
            <a:r>
              <a:rPr lang="en-US" sz="2000"/>
              <a:t>num=[Kd Kp];</a:t>
            </a:r>
          </a:p>
          <a:p>
            <a:pPr>
              <a:spcBef>
                <a:spcPct val="50000"/>
              </a:spcBef>
            </a:pPr>
            <a:r>
              <a:rPr lang="en-US" sz="2000"/>
              <a:t>den=[1 10+Kd 20+Kp];</a:t>
            </a:r>
          </a:p>
          <a:p>
            <a:pPr>
              <a:spcBef>
                <a:spcPct val="50000"/>
              </a:spcBef>
            </a:pPr>
            <a:r>
              <a:rPr lang="en-US" sz="2000"/>
              <a:t>t=0:0.01:2;</a:t>
            </a:r>
          </a:p>
          <a:p>
            <a:pPr>
              <a:spcBef>
                <a:spcPct val="50000"/>
              </a:spcBef>
            </a:pPr>
            <a:r>
              <a:rPr lang="en-US" sz="2000"/>
              <a:t>step(num,den,t)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457200" y="609600"/>
            <a:ext cx="84582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/>
              <a:t>Proportional - Derivative - Example</a:t>
            </a:r>
          </a:p>
          <a:p>
            <a:endParaRPr lang="en-US" b="1"/>
          </a:p>
          <a:p>
            <a:pPr eaLnBrk="0" hangingPunct="0"/>
            <a:r>
              <a:rPr lang="en-US">
                <a:cs typeface="Times New Roman" pitchFamily="18" charset="0"/>
              </a:rPr>
              <a:t>The derivative controller (Kd) reduces both the overshoot and the settling time.</a:t>
            </a:r>
          </a:p>
          <a:p>
            <a:pPr eaLnBrk="0" hangingPunct="0"/>
            <a:endParaRPr lang="en-US">
              <a:cs typeface="Times New Roman" pitchFamily="18" charset="0"/>
            </a:endParaRPr>
          </a:p>
          <a:p>
            <a:pPr eaLnBrk="0" hangingPunct="0"/>
            <a:r>
              <a:rPr lang="en-US">
                <a:cs typeface="Times New Roman" pitchFamily="18" charset="0"/>
              </a:rPr>
              <a:t>MATLAB Example</a:t>
            </a:r>
          </a:p>
          <a:p>
            <a:pPr eaLnBrk="0" hangingPunct="0"/>
            <a:endParaRPr lang="en-US"/>
          </a:p>
        </p:txBody>
      </p:sp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2209800"/>
            <a:ext cx="4038600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30813" y="3924300"/>
            <a:ext cx="3913187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3641725" y="4841875"/>
            <a:ext cx="1033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Kd=10</a:t>
            </a: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7315200" y="5791200"/>
            <a:ext cx="1033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Kd=20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457200" y="609600"/>
            <a:ext cx="845820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/>
              <a:t>Proportional - Integral - Example</a:t>
            </a:r>
          </a:p>
          <a:p>
            <a:endParaRPr lang="en-US" b="1"/>
          </a:p>
          <a:p>
            <a:pPr eaLnBrk="0" hangingPunct="0"/>
            <a:r>
              <a:rPr lang="en-US">
                <a:cs typeface="Times New Roman" pitchFamily="18" charset="0"/>
              </a:rPr>
              <a:t>The integral controller (Ki) decreases the rise time, increases both the overshoot and the settling time, and eliminates the steady-state error</a:t>
            </a:r>
          </a:p>
          <a:p>
            <a:pPr eaLnBrk="0" hangingPunct="0"/>
            <a:endParaRPr lang="en-US">
              <a:cs typeface="Times New Roman" pitchFamily="18" charset="0"/>
            </a:endParaRPr>
          </a:p>
          <a:p>
            <a:pPr eaLnBrk="0" hangingPunct="0"/>
            <a:r>
              <a:rPr lang="en-US">
                <a:cs typeface="Times New Roman" pitchFamily="18" charset="0"/>
              </a:rPr>
              <a:t>MATLAB Example</a:t>
            </a:r>
          </a:p>
          <a:p>
            <a:pPr eaLnBrk="0" hangingPunct="0"/>
            <a:endParaRPr lang="en-US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3276600"/>
            <a:ext cx="3810000" cy="272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457200" y="3733800"/>
            <a:ext cx="3352800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Kp=30;</a:t>
            </a:r>
          </a:p>
          <a:p>
            <a:pPr>
              <a:spcBef>
                <a:spcPct val="50000"/>
              </a:spcBef>
            </a:pPr>
            <a:r>
              <a:rPr lang="en-US" sz="2000"/>
              <a:t>Ki=70;</a:t>
            </a:r>
          </a:p>
          <a:p>
            <a:pPr>
              <a:spcBef>
                <a:spcPct val="50000"/>
              </a:spcBef>
            </a:pPr>
            <a:r>
              <a:rPr lang="en-US" sz="2000"/>
              <a:t>num=[Kp Ki];</a:t>
            </a:r>
          </a:p>
          <a:p>
            <a:pPr>
              <a:spcBef>
                <a:spcPct val="50000"/>
              </a:spcBef>
            </a:pPr>
            <a:r>
              <a:rPr lang="en-US" sz="2000"/>
              <a:t>den=[1 10 20+Kp Ki];</a:t>
            </a:r>
          </a:p>
          <a:p>
            <a:pPr>
              <a:spcBef>
                <a:spcPct val="50000"/>
              </a:spcBef>
            </a:pPr>
            <a:r>
              <a:rPr lang="en-US" sz="2000"/>
              <a:t>t=0:0.01:2;</a:t>
            </a:r>
          </a:p>
          <a:p>
            <a:pPr>
              <a:spcBef>
                <a:spcPct val="50000"/>
              </a:spcBef>
            </a:pPr>
            <a:r>
              <a:rPr lang="en-US" sz="2000"/>
              <a:t>step(num,den,t)</a:t>
            </a: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286000"/>
            <a:ext cx="4114800" cy="89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54613" y="3867150"/>
            <a:ext cx="3989387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3657600" y="4800600"/>
            <a:ext cx="96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Ki=70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6934200" y="5562600"/>
            <a:ext cx="111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Ki=100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685800" y="990600"/>
            <a:ext cx="8001000" cy="183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spcAft>
                <a:spcPts val="500"/>
              </a:spcAft>
            </a:pPr>
            <a:r>
              <a:rPr lang="en-US" sz="2000"/>
              <a:t>Syntax </a:t>
            </a:r>
          </a:p>
          <a:p>
            <a:pPr lvl="2">
              <a:spcBef>
                <a:spcPct val="50000"/>
              </a:spcBef>
            </a:pPr>
            <a:r>
              <a:rPr lang="en-US" sz="2000"/>
              <a:t>rltool</a:t>
            </a:r>
          </a:p>
          <a:p>
            <a:pPr lvl="2">
              <a:spcBef>
                <a:spcPct val="50000"/>
              </a:spcBef>
            </a:pPr>
            <a:r>
              <a:rPr lang="en-US" sz="2000"/>
              <a:t>rltool(sys)</a:t>
            </a:r>
          </a:p>
          <a:p>
            <a:pPr lvl="2">
              <a:spcBef>
                <a:spcPct val="50000"/>
              </a:spcBef>
            </a:pPr>
            <a:r>
              <a:rPr lang="en-US" sz="2000"/>
              <a:t>rltool(sys,comp)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609600" y="533400"/>
            <a:ext cx="1487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/>
              <a:t>RLTOOL</a:t>
            </a:r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2971800"/>
            <a:ext cx="5191125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609600" y="533400"/>
            <a:ext cx="1487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/>
              <a:t>RLTOOL</a:t>
            </a: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066800"/>
            <a:ext cx="7772400" cy="490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143000"/>
            <a:ext cx="6505575" cy="507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609600" y="533400"/>
            <a:ext cx="1487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/>
              <a:t>RLTOOL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609600" y="533400"/>
            <a:ext cx="1487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/>
              <a:t>RLTOOL</a:t>
            </a: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219200"/>
            <a:ext cx="6172200" cy="506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609600" y="533400"/>
            <a:ext cx="1487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/>
              <a:t>RLTOOL</a:t>
            </a: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219200"/>
            <a:ext cx="6248400" cy="512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457200" y="1524000"/>
            <a:ext cx="7315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  <a:cs typeface="Times New Roman" pitchFamily="18" charset="0"/>
              </a:rPr>
              <a:t>Consider the following configuration: </a:t>
            </a:r>
            <a:endParaRPr lang="en-US">
              <a:cs typeface="Times New Roman" pitchFamily="18" charset="0"/>
            </a:endParaRPr>
          </a:p>
          <a:p>
            <a:pPr eaLnBrk="0" hangingPunct="0"/>
            <a:r>
              <a:rPr lang="en-US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/>
              <a:t> 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381000" y="533400"/>
            <a:ext cx="2652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/>
              <a:t>Example - Practice</a:t>
            </a: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2209800"/>
            <a:ext cx="7696200" cy="380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609600" y="685800"/>
            <a:ext cx="58674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>
                <a:cs typeface="Times New Roman" pitchFamily="18" charset="0"/>
              </a:rPr>
              <a:t>Different Types of Feedback Control</a:t>
            </a:r>
          </a:p>
          <a:p>
            <a:pPr eaLnBrk="0" hangingPunct="0"/>
            <a:endParaRPr lang="en-US" b="1">
              <a:cs typeface="Times New Roman" pitchFamily="18" charset="0"/>
            </a:endParaRPr>
          </a:p>
          <a:p>
            <a:pPr eaLnBrk="0" hangingPunct="0"/>
            <a:r>
              <a:rPr lang="en-US">
                <a:cs typeface="Times New Roman" pitchFamily="18" charset="0"/>
              </a:rPr>
              <a:t>On-Off Control</a:t>
            </a:r>
          </a:p>
          <a:p>
            <a:pPr eaLnBrk="0" hangingPunct="0"/>
            <a:endParaRPr lang="en-US">
              <a:cs typeface="Times New Roman" pitchFamily="18" charset="0"/>
            </a:endParaRPr>
          </a:p>
          <a:p>
            <a:pPr eaLnBrk="0" hangingPunct="0"/>
            <a:r>
              <a:rPr lang="en-US">
                <a:cs typeface="Times New Roman" pitchFamily="18" charset="0"/>
              </a:rPr>
              <a:t>This is the simplest form of control. </a:t>
            </a:r>
          </a:p>
          <a:p>
            <a:pPr eaLnBrk="0" hangingPunct="0"/>
            <a:r>
              <a:rPr lang="en-US">
                <a:cs typeface="Times New Roman" pitchFamily="18" charset="0"/>
              </a:rPr>
              <a:t> </a:t>
            </a:r>
          </a:p>
          <a:p>
            <a:pPr eaLnBrk="0" hangingPunct="0"/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2667000"/>
            <a:ext cx="6400800" cy="3648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381000" y="1676400"/>
            <a:ext cx="7924800" cy="223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The design a system for the following specifications:</a:t>
            </a:r>
            <a:r>
              <a:rPr lang="en-US" sz="1600"/>
              <a:t> </a:t>
            </a:r>
          </a:p>
          <a:p>
            <a:pPr>
              <a:spcBef>
                <a:spcPct val="50000"/>
              </a:spcBef>
            </a:pPr>
            <a:endParaRPr lang="en-US" sz="1600"/>
          </a:p>
          <a:p>
            <a:pPr>
              <a:spcBef>
                <a:spcPct val="50000"/>
              </a:spcBef>
            </a:pPr>
            <a:r>
              <a:rPr lang="en-US" sz="1600"/>
              <a:t>·	Zero steady state error </a:t>
            </a:r>
          </a:p>
          <a:p>
            <a:pPr>
              <a:spcBef>
                <a:spcPct val="50000"/>
              </a:spcBef>
            </a:pPr>
            <a:r>
              <a:rPr lang="en-US" sz="1600"/>
              <a:t>·	Settling time within 5 seconds </a:t>
            </a:r>
          </a:p>
          <a:p>
            <a:pPr>
              <a:spcBef>
                <a:spcPct val="50000"/>
              </a:spcBef>
            </a:pPr>
            <a:r>
              <a:rPr lang="en-US" sz="1600"/>
              <a:t>·	Rise time within 2 seconds </a:t>
            </a:r>
          </a:p>
          <a:p>
            <a:pPr>
              <a:spcBef>
                <a:spcPct val="50000"/>
              </a:spcBef>
            </a:pPr>
            <a:r>
              <a:rPr lang="en-US" sz="1600"/>
              <a:t>·	Only some overshoot permitted </a:t>
            </a: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381000" y="533400"/>
            <a:ext cx="2652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/>
              <a:t>Example - Practice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304800" y="457200"/>
            <a:ext cx="8610600" cy="280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>
                <a:cs typeface="Times New Roman" pitchFamily="18" charset="0"/>
              </a:rPr>
              <a:t>Proportional Control</a:t>
            </a:r>
          </a:p>
          <a:p>
            <a:pPr eaLnBrk="0" hangingPunct="0"/>
            <a:r>
              <a:rPr lang="en-US" sz="2000">
                <a:cs typeface="Times New Roman" pitchFamily="18" charset="0"/>
              </a:rPr>
              <a:t>A proportional controller attempts to perform better than the On-off type by applying power in proportion to the difference in temperature between the measured and the set-point.  As the gain is increased the system responds faster to changes in set-point but becomes progressively underdamped and eventually unstable. The final temperature lies below the set-point for this system because some difference is required to keep the heater supplying power.  </a:t>
            </a:r>
          </a:p>
          <a:p>
            <a:pPr eaLnBrk="0" hangingPunct="0"/>
            <a:r>
              <a:rPr lang="en-US" sz="1000">
                <a:cs typeface="Times New Roman" pitchFamily="18" charset="0"/>
              </a:rPr>
              <a:t> </a:t>
            </a:r>
          </a:p>
          <a:p>
            <a:pPr eaLnBrk="0" hangingPunct="0"/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3389313"/>
            <a:ext cx="5257800" cy="31162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0" y="2157413"/>
            <a:ext cx="9144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200">
                <a:cs typeface="Times New Roman" pitchFamily="18" charset="0"/>
              </a:rPr>
              <a:t> </a:t>
            </a:r>
            <a:endParaRPr lang="en-US" sz="1000">
              <a:cs typeface="Times New Roman" pitchFamily="18" charset="0"/>
            </a:endParaRPr>
          </a:p>
          <a:p>
            <a:pPr eaLnBrk="0" hangingPunct="0"/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3276600"/>
            <a:ext cx="5257800" cy="3311525"/>
          </a:xfrm>
          <a:prstGeom prst="rect">
            <a:avLst/>
          </a:prstGeom>
          <a:noFill/>
        </p:spPr>
      </p:pic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609600" y="685800"/>
            <a:ext cx="8077200" cy="201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Proportional,  Derivative Control</a:t>
            </a:r>
          </a:p>
          <a:p>
            <a:pPr>
              <a:spcBef>
                <a:spcPct val="50000"/>
              </a:spcBef>
            </a:pPr>
            <a:r>
              <a:rPr lang="en-US" sz="800"/>
              <a:t> </a:t>
            </a:r>
          </a:p>
          <a:p>
            <a:pPr>
              <a:spcBef>
                <a:spcPct val="50000"/>
              </a:spcBef>
            </a:pPr>
            <a:r>
              <a:rPr lang="en-US" sz="2000"/>
              <a:t>The stability and overshoot problems that arise when a  proportional controller is used at high gain can be mitigated by adding a term proportional to the time-derivative of the error signal. The value of the damping can be adjusted to achieve a critically damped response.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1027"/>
          <p:cNvSpPr>
            <a:spLocks noChangeArrowheads="1"/>
          </p:cNvSpPr>
          <p:nvPr/>
        </p:nvSpPr>
        <p:spPr bwMode="auto">
          <a:xfrm>
            <a:off x="533400" y="533400"/>
            <a:ext cx="7696200" cy="233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Proportional+Integral+Derivative Control</a:t>
            </a:r>
          </a:p>
          <a:p>
            <a:pPr>
              <a:spcBef>
                <a:spcPct val="50000"/>
              </a:spcBef>
            </a:pPr>
            <a:endParaRPr lang="en-US" sz="900" b="1"/>
          </a:p>
          <a:p>
            <a:pPr>
              <a:spcBef>
                <a:spcPct val="50000"/>
              </a:spcBef>
            </a:pPr>
            <a:r>
              <a:rPr lang="en-US" sz="2000"/>
              <a:t>Although PD control deals neatly with the overshoot and ringing problems associated with proportional control it does not cure the problem with the steady-state error. Fortunately it is possible to eliminate this while using relatively low gain by adding an integral term to the control function which becomes </a:t>
            </a:r>
          </a:p>
        </p:txBody>
      </p:sp>
      <p:pic>
        <p:nvPicPr>
          <p:cNvPr id="8197" name="Picture 1029" descr="PID control graph (4kB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3200400"/>
            <a:ext cx="5867400" cy="3432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457200" y="762000"/>
            <a:ext cx="8382000" cy="484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The Characteristics of P, I, and D controllers</a:t>
            </a:r>
          </a:p>
          <a:p>
            <a:pPr>
              <a:spcBef>
                <a:spcPct val="50000"/>
              </a:spcBef>
            </a:pPr>
            <a:endParaRPr lang="en-US" b="1"/>
          </a:p>
          <a:p>
            <a:pPr>
              <a:spcBef>
                <a:spcPct val="50000"/>
              </a:spcBef>
            </a:pPr>
            <a:r>
              <a:rPr lang="en-US"/>
              <a:t>A proportional controller (Kp) will have the effect of reducing the rise time and will reduce, but never eliminate, the steady-state error. </a:t>
            </a:r>
          </a:p>
          <a:p>
            <a:pPr>
              <a:spcBef>
                <a:spcPct val="50000"/>
              </a:spcBef>
            </a:pPr>
            <a:endParaRPr lang="en-US" sz="800"/>
          </a:p>
          <a:p>
            <a:pPr>
              <a:spcBef>
                <a:spcPct val="50000"/>
              </a:spcBef>
            </a:pPr>
            <a:r>
              <a:rPr lang="en-US"/>
              <a:t>An integral control (Ki) will have the effect of eliminating the steady-state error, but it may make the transient response worse. </a:t>
            </a:r>
          </a:p>
          <a:p>
            <a:pPr>
              <a:spcBef>
                <a:spcPct val="50000"/>
              </a:spcBef>
            </a:pPr>
            <a:endParaRPr lang="en-US" sz="800"/>
          </a:p>
          <a:p>
            <a:pPr>
              <a:spcBef>
                <a:spcPct val="50000"/>
              </a:spcBef>
            </a:pPr>
            <a:r>
              <a:rPr lang="en-US"/>
              <a:t>A derivative control (Kd) will have the effect of increasing the stability of the system, reducing the overshoot, and improving the transient response.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685800" y="838200"/>
            <a:ext cx="7543800" cy="502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Proportional Control</a:t>
            </a:r>
          </a:p>
          <a:p>
            <a:pPr>
              <a:spcBef>
                <a:spcPct val="50000"/>
              </a:spcBef>
            </a:pPr>
            <a:r>
              <a:rPr lang="en-US"/>
              <a:t>By only employing proportional control, a steady state error occurs.</a:t>
            </a:r>
          </a:p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r>
              <a:rPr lang="en-US" b="1"/>
              <a:t>Proportional and Integral Control </a:t>
            </a:r>
          </a:p>
          <a:p>
            <a:pPr>
              <a:spcBef>
                <a:spcPct val="50000"/>
              </a:spcBef>
            </a:pPr>
            <a:r>
              <a:rPr lang="en-US"/>
              <a:t>The response becomes more oscillatory and needs longer to settle, the error disappears.</a:t>
            </a:r>
          </a:p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r>
              <a:rPr lang="en-US" b="1"/>
              <a:t>Proportional, Integral and Derivative Control</a:t>
            </a:r>
          </a:p>
          <a:p>
            <a:pPr>
              <a:spcBef>
                <a:spcPct val="50000"/>
              </a:spcBef>
            </a:pPr>
            <a:r>
              <a:rPr lang="en-US"/>
              <a:t>All design specifications can be reached.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4"/>
          <p:cNvGrpSpPr>
            <a:grpSpLocks/>
          </p:cNvGrpSpPr>
          <p:nvPr/>
        </p:nvGrpSpPr>
        <p:grpSpPr bwMode="auto">
          <a:xfrm>
            <a:off x="304800" y="1524000"/>
            <a:ext cx="8458200" cy="4343400"/>
            <a:chOff x="-3" y="-3"/>
            <a:chExt cx="3784" cy="1654"/>
          </a:xfrm>
        </p:grpSpPr>
        <p:grpSp>
          <p:nvGrpSpPr>
            <p:cNvPr id="3" name="Group 62"/>
            <p:cNvGrpSpPr>
              <a:grpSpLocks/>
            </p:cNvGrpSpPr>
            <p:nvPr/>
          </p:nvGrpSpPr>
          <p:grpSpPr bwMode="auto">
            <a:xfrm>
              <a:off x="0" y="0"/>
              <a:ext cx="3778" cy="1648"/>
              <a:chOff x="0" y="0"/>
              <a:chExt cx="3778" cy="1648"/>
            </a:xfrm>
          </p:grpSpPr>
          <p:grpSp>
            <p:nvGrpSpPr>
              <p:cNvPr id="4" name="Group 23"/>
              <p:cNvGrpSpPr>
                <a:grpSpLocks/>
              </p:cNvGrpSpPr>
              <p:nvPr/>
            </p:nvGrpSpPr>
            <p:grpSpPr bwMode="auto">
              <a:xfrm>
                <a:off x="0" y="0"/>
                <a:ext cx="791" cy="403"/>
                <a:chOff x="0" y="0"/>
                <a:chExt cx="791" cy="403"/>
              </a:xfrm>
            </p:grpSpPr>
            <p:sp>
              <p:nvSpPr>
                <p:cNvPr id="5122" name="Rectangle 2"/>
                <p:cNvSpPr>
                  <a:spLocks noChangeArrowheads="1"/>
                </p:cNvSpPr>
                <p:nvPr/>
              </p:nvSpPr>
              <p:spPr bwMode="auto">
                <a:xfrm>
                  <a:off x="6" y="6"/>
                  <a:ext cx="779" cy="3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en-US" sz="1600" b="1">
                      <a:cs typeface="Times New Roman" pitchFamily="18" charset="0"/>
                    </a:rPr>
                    <a:t>CL RESPONSE</a:t>
                  </a:r>
                  <a:endParaRPr lang="en-US" sz="16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600"/>
                </a:p>
              </p:txBody>
            </p:sp>
            <p:sp>
              <p:nvSpPr>
                <p:cNvPr id="5142" name="Rectangle 22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791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" name="Group 25"/>
              <p:cNvGrpSpPr>
                <a:grpSpLocks/>
              </p:cNvGrpSpPr>
              <p:nvPr/>
            </p:nvGrpSpPr>
            <p:grpSpPr bwMode="auto">
              <a:xfrm>
                <a:off x="791" y="0"/>
                <a:ext cx="671" cy="403"/>
                <a:chOff x="791" y="0"/>
                <a:chExt cx="671" cy="403"/>
              </a:xfrm>
            </p:grpSpPr>
            <p:sp>
              <p:nvSpPr>
                <p:cNvPr id="5123" name="Rectangle 3"/>
                <p:cNvSpPr>
                  <a:spLocks noChangeArrowheads="1"/>
                </p:cNvSpPr>
                <p:nvPr/>
              </p:nvSpPr>
              <p:spPr bwMode="auto">
                <a:xfrm>
                  <a:off x="797" y="6"/>
                  <a:ext cx="659" cy="3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en-US" sz="1600" b="1">
                      <a:cs typeface="Times New Roman" pitchFamily="18" charset="0"/>
                    </a:rPr>
                    <a:t>RISE TIME</a:t>
                  </a:r>
                  <a:endParaRPr lang="en-US" sz="16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600"/>
                </a:p>
              </p:txBody>
            </p:sp>
            <p:sp>
              <p:nvSpPr>
                <p:cNvPr id="5144" name="Rectangle 24"/>
                <p:cNvSpPr>
                  <a:spLocks noChangeArrowheads="1"/>
                </p:cNvSpPr>
                <p:nvPr/>
              </p:nvSpPr>
              <p:spPr bwMode="auto">
                <a:xfrm>
                  <a:off x="791" y="0"/>
                  <a:ext cx="671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" name="Group 27"/>
              <p:cNvGrpSpPr>
                <a:grpSpLocks/>
              </p:cNvGrpSpPr>
              <p:nvPr/>
            </p:nvGrpSpPr>
            <p:grpSpPr bwMode="auto">
              <a:xfrm>
                <a:off x="1462" y="0"/>
                <a:ext cx="747" cy="403"/>
                <a:chOff x="1462" y="0"/>
                <a:chExt cx="747" cy="403"/>
              </a:xfrm>
            </p:grpSpPr>
            <p:sp>
              <p:nvSpPr>
                <p:cNvPr id="5124" name="Rectangle 4"/>
                <p:cNvSpPr>
                  <a:spLocks noChangeArrowheads="1"/>
                </p:cNvSpPr>
                <p:nvPr/>
              </p:nvSpPr>
              <p:spPr bwMode="auto">
                <a:xfrm>
                  <a:off x="1468" y="6"/>
                  <a:ext cx="735" cy="3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en-US" sz="1600" b="1">
                      <a:cs typeface="Times New Roman" pitchFamily="18" charset="0"/>
                    </a:rPr>
                    <a:t>OVERSHOOT</a:t>
                  </a:r>
                  <a:endParaRPr lang="en-US" sz="16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600"/>
                </a:p>
              </p:txBody>
            </p:sp>
            <p:sp>
              <p:nvSpPr>
                <p:cNvPr id="5146" name="Rectangle 26"/>
                <p:cNvSpPr>
                  <a:spLocks noChangeArrowheads="1"/>
                </p:cNvSpPr>
                <p:nvPr/>
              </p:nvSpPr>
              <p:spPr bwMode="auto">
                <a:xfrm>
                  <a:off x="1462" y="0"/>
                  <a:ext cx="747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" name="Group 29"/>
              <p:cNvGrpSpPr>
                <a:grpSpLocks/>
              </p:cNvGrpSpPr>
              <p:nvPr/>
            </p:nvGrpSpPr>
            <p:grpSpPr bwMode="auto">
              <a:xfrm>
                <a:off x="2209" y="0"/>
                <a:ext cx="898" cy="403"/>
                <a:chOff x="2209" y="0"/>
                <a:chExt cx="898" cy="403"/>
              </a:xfrm>
            </p:grpSpPr>
            <p:sp>
              <p:nvSpPr>
                <p:cNvPr id="5125" name="Rectangle 5"/>
                <p:cNvSpPr>
                  <a:spLocks noChangeArrowheads="1"/>
                </p:cNvSpPr>
                <p:nvPr/>
              </p:nvSpPr>
              <p:spPr bwMode="auto">
                <a:xfrm>
                  <a:off x="2215" y="6"/>
                  <a:ext cx="886" cy="3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en-US" sz="1600" b="1">
                      <a:cs typeface="Times New Roman" pitchFamily="18" charset="0"/>
                    </a:rPr>
                    <a:t>SETTLING TIME</a:t>
                  </a:r>
                  <a:endParaRPr lang="en-US" sz="16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600"/>
                </a:p>
              </p:txBody>
            </p:sp>
            <p:sp>
              <p:nvSpPr>
                <p:cNvPr id="5148" name="Rectangle 28"/>
                <p:cNvSpPr>
                  <a:spLocks noChangeArrowheads="1"/>
                </p:cNvSpPr>
                <p:nvPr/>
              </p:nvSpPr>
              <p:spPr bwMode="auto">
                <a:xfrm>
                  <a:off x="2209" y="0"/>
                  <a:ext cx="89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8" name="Group 31"/>
              <p:cNvGrpSpPr>
                <a:grpSpLocks/>
              </p:cNvGrpSpPr>
              <p:nvPr/>
            </p:nvGrpSpPr>
            <p:grpSpPr bwMode="auto">
              <a:xfrm>
                <a:off x="3107" y="0"/>
                <a:ext cx="671" cy="403"/>
                <a:chOff x="3107" y="0"/>
                <a:chExt cx="671" cy="403"/>
              </a:xfrm>
            </p:grpSpPr>
            <p:sp>
              <p:nvSpPr>
                <p:cNvPr id="5126" name="Rectangle 6"/>
                <p:cNvSpPr>
                  <a:spLocks noChangeArrowheads="1"/>
                </p:cNvSpPr>
                <p:nvPr/>
              </p:nvSpPr>
              <p:spPr bwMode="auto">
                <a:xfrm>
                  <a:off x="3113" y="6"/>
                  <a:ext cx="659" cy="3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en-US" sz="1600" b="1">
                      <a:cs typeface="Times New Roman" pitchFamily="18" charset="0"/>
                    </a:rPr>
                    <a:t>S-S ERROR</a:t>
                  </a:r>
                  <a:endParaRPr lang="en-US" sz="16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600"/>
                </a:p>
              </p:txBody>
            </p:sp>
            <p:sp>
              <p:nvSpPr>
                <p:cNvPr id="5150" name="Rectangle 30"/>
                <p:cNvSpPr>
                  <a:spLocks noChangeArrowheads="1"/>
                </p:cNvSpPr>
                <p:nvPr/>
              </p:nvSpPr>
              <p:spPr bwMode="auto">
                <a:xfrm>
                  <a:off x="3107" y="0"/>
                  <a:ext cx="671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9" name="Group 33"/>
              <p:cNvGrpSpPr>
                <a:grpSpLocks/>
              </p:cNvGrpSpPr>
              <p:nvPr/>
            </p:nvGrpSpPr>
            <p:grpSpPr bwMode="auto">
              <a:xfrm>
                <a:off x="0" y="415"/>
                <a:ext cx="791" cy="403"/>
                <a:chOff x="0" y="415"/>
                <a:chExt cx="791" cy="403"/>
              </a:xfrm>
            </p:grpSpPr>
            <p:sp>
              <p:nvSpPr>
                <p:cNvPr id="5127" name="Rectangle 7"/>
                <p:cNvSpPr>
                  <a:spLocks noChangeArrowheads="1"/>
                </p:cNvSpPr>
                <p:nvPr/>
              </p:nvSpPr>
              <p:spPr bwMode="auto">
                <a:xfrm>
                  <a:off x="6" y="421"/>
                  <a:ext cx="779" cy="3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en-US" sz="1600" b="1">
                      <a:cs typeface="Times New Roman" pitchFamily="18" charset="0"/>
                    </a:rPr>
                    <a:t>Kp</a:t>
                  </a:r>
                  <a:endParaRPr lang="en-US" sz="16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600"/>
                </a:p>
              </p:txBody>
            </p:sp>
            <p:sp>
              <p:nvSpPr>
                <p:cNvPr id="5152" name="Rectangle 32"/>
                <p:cNvSpPr>
                  <a:spLocks noChangeArrowheads="1"/>
                </p:cNvSpPr>
                <p:nvPr/>
              </p:nvSpPr>
              <p:spPr bwMode="auto">
                <a:xfrm>
                  <a:off x="0" y="415"/>
                  <a:ext cx="791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0" name="Group 35"/>
              <p:cNvGrpSpPr>
                <a:grpSpLocks/>
              </p:cNvGrpSpPr>
              <p:nvPr/>
            </p:nvGrpSpPr>
            <p:grpSpPr bwMode="auto">
              <a:xfrm>
                <a:off x="791" y="415"/>
                <a:ext cx="671" cy="403"/>
                <a:chOff x="791" y="415"/>
                <a:chExt cx="671" cy="403"/>
              </a:xfrm>
            </p:grpSpPr>
            <p:sp>
              <p:nvSpPr>
                <p:cNvPr id="5128" name="Rectangle 8"/>
                <p:cNvSpPr>
                  <a:spLocks noChangeArrowheads="1"/>
                </p:cNvSpPr>
                <p:nvPr/>
              </p:nvSpPr>
              <p:spPr bwMode="auto">
                <a:xfrm>
                  <a:off x="797" y="421"/>
                  <a:ext cx="659" cy="3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Decrease</a:t>
                  </a:r>
                </a:p>
                <a:p>
                  <a:pPr algn="ctr" eaLnBrk="0" hangingPunct="0"/>
                  <a:endParaRPr lang="en-US" sz="1600"/>
                </a:p>
              </p:txBody>
            </p:sp>
            <p:sp>
              <p:nvSpPr>
                <p:cNvPr id="5154" name="Rectangle 34"/>
                <p:cNvSpPr>
                  <a:spLocks noChangeArrowheads="1"/>
                </p:cNvSpPr>
                <p:nvPr/>
              </p:nvSpPr>
              <p:spPr bwMode="auto">
                <a:xfrm>
                  <a:off x="791" y="415"/>
                  <a:ext cx="671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1" name="Group 37"/>
              <p:cNvGrpSpPr>
                <a:grpSpLocks/>
              </p:cNvGrpSpPr>
              <p:nvPr/>
            </p:nvGrpSpPr>
            <p:grpSpPr bwMode="auto">
              <a:xfrm>
                <a:off x="1462" y="415"/>
                <a:ext cx="747" cy="403"/>
                <a:chOff x="1462" y="415"/>
                <a:chExt cx="747" cy="403"/>
              </a:xfrm>
            </p:grpSpPr>
            <p:sp>
              <p:nvSpPr>
                <p:cNvPr id="5129" name="Rectangle 9"/>
                <p:cNvSpPr>
                  <a:spLocks noChangeArrowheads="1"/>
                </p:cNvSpPr>
                <p:nvPr/>
              </p:nvSpPr>
              <p:spPr bwMode="auto">
                <a:xfrm>
                  <a:off x="1468" y="421"/>
                  <a:ext cx="735" cy="3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Increase</a:t>
                  </a:r>
                </a:p>
                <a:p>
                  <a:pPr algn="ctr" eaLnBrk="0" hangingPunct="0"/>
                  <a:endParaRPr lang="en-US" sz="1600"/>
                </a:p>
              </p:txBody>
            </p:sp>
            <p:sp>
              <p:nvSpPr>
                <p:cNvPr id="5156" name="Rectangle 36"/>
                <p:cNvSpPr>
                  <a:spLocks noChangeArrowheads="1"/>
                </p:cNvSpPr>
                <p:nvPr/>
              </p:nvSpPr>
              <p:spPr bwMode="auto">
                <a:xfrm>
                  <a:off x="1462" y="415"/>
                  <a:ext cx="747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2" name="Group 39"/>
              <p:cNvGrpSpPr>
                <a:grpSpLocks/>
              </p:cNvGrpSpPr>
              <p:nvPr/>
            </p:nvGrpSpPr>
            <p:grpSpPr bwMode="auto">
              <a:xfrm>
                <a:off x="2209" y="415"/>
                <a:ext cx="898" cy="403"/>
                <a:chOff x="2209" y="415"/>
                <a:chExt cx="898" cy="403"/>
              </a:xfrm>
            </p:grpSpPr>
            <p:sp>
              <p:nvSpPr>
                <p:cNvPr id="5130" name="Rectangle 10"/>
                <p:cNvSpPr>
                  <a:spLocks noChangeArrowheads="1"/>
                </p:cNvSpPr>
                <p:nvPr/>
              </p:nvSpPr>
              <p:spPr bwMode="auto">
                <a:xfrm>
                  <a:off x="2215" y="421"/>
                  <a:ext cx="886" cy="3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Small Change</a:t>
                  </a:r>
                </a:p>
                <a:p>
                  <a:pPr algn="ctr" eaLnBrk="0" hangingPunct="0"/>
                  <a:endParaRPr lang="en-US" sz="1600"/>
                </a:p>
              </p:txBody>
            </p:sp>
            <p:sp>
              <p:nvSpPr>
                <p:cNvPr id="5158" name="Rectangle 38"/>
                <p:cNvSpPr>
                  <a:spLocks noChangeArrowheads="1"/>
                </p:cNvSpPr>
                <p:nvPr/>
              </p:nvSpPr>
              <p:spPr bwMode="auto">
                <a:xfrm>
                  <a:off x="2209" y="415"/>
                  <a:ext cx="89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3" name="Group 41"/>
              <p:cNvGrpSpPr>
                <a:grpSpLocks/>
              </p:cNvGrpSpPr>
              <p:nvPr/>
            </p:nvGrpSpPr>
            <p:grpSpPr bwMode="auto">
              <a:xfrm>
                <a:off x="3107" y="415"/>
                <a:ext cx="671" cy="403"/>
                <a:chOff x="3107" y="415"/>
                <a:chExt cx="671" cy="403"/>
              </a:xfrm>
            </p:grpSpPr>
            <p:sp>
              <p:nvSpPr>
                <p:cNvPr id="5131" name="Rectangle 11"/>
                <p:cNvSpPr>
                  <a:spLocks noChangeArrowheads="1"/>
                </p:cNvSpPr>
                <p:nvPr/>
              </p:nvSpPr>
              <p:spPr bwMode="auto">
                <a:xfrm>
                  <a:off x="3113" y="421"/>
                  <a:ext cx="659" cy="3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Decrease</a:t>
                  </a:r>
                </a:p>
                <a:p>
                  <a:pPr algn="ctr" eaLnBrk="0" hangingPunct="0"/>
                  <a:endParaRPr lang="en-US" sz="1600"/>
                </a:p>
              </p:txBody>
            </p:sp>
            <p:sp>
              <p:nvSpPr>
                <p:cNvPr id="5160" name="Rectangle 40"/>
                <p:cNvSpPr>
                  <a:spLocks noChangeArrowheads="1"/>
                </p:cNvSpPr>
                <p:nvPr/>
              </p:nvSpPr>
              <p:spPr bwMode="auto">
                <a:xfrm>
                  <a:off x="3107" y="415"/>
                  <a:ext cx="671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4" name="Group 43"/>
              <p:cNvGrpSpPr>
                <a:grpSpLocks/>
              </p:cNvGrpSpPr>
              <p:nvPr/>
            </p:nvGrpSpPr>
            <p:grpSpPr bwMode="auto">
              <a:xfrm>
                <a:off x="0" y="830"/>
                <a:ext cx="791" cy="403"/>
                <a:chOff x="0" y="830"/>
                <a:chExt cx="791" cy="403"/>
              </a:xfrm>
            </p:grpSpPr>
            <p:sp>
              <p:nvSpPr>
                <p:cNvPr id="5132" name="Rectangle 12"/>
                <p:cNvSpPr>
                  <a:spLocks noChangeArrowheads="1"/>
                </p:cNvSpPr>
                <p:nvPr/>
              </p:nvSpPr>
              <p:spPr bwMode="auto">
                <a:xfrm>
                  <a:off x="6" y="836"/>
                  <a:ext cx="779" cy="3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en-US" sz="1600" b="1">
                      <a:cs typeface="Times New Roman" pitchFamily="18" charset="0"/>
                    </a:rPr>
                    <a:t>Ki</a:t>
                  </a:r>
                  <a:endParaRPr lang="en-US" sz="16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600"/>
                </a:p>
              </p:txBody>
            </p:sp>
            <p:sp>
              <p:nvSpPr>
                <p:cNvPr id="5162" name="Rectangle 42"/>
                <p:cNvSpPr>
                  <a:spLocks noChangeArrowheads="1"/>
                </p:cNvSpPr>
                <p:nvPr/>
              </p:nvSpPr>
              <p:spPr bwMode="auto">
                <a:xfrm>
                  <a:off x="0" y="830"/>
                  <a:ext cx="791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5" name="Group 45"/>
              <p:cNvGrpSpPr>
                <a:grpSpLocks/>
              </p:cNvGrpSpPr>
              <p:nvPr/>
            </p:nvGrpSpPr>
            <p:grpSpPr bwMode="auto">
              <a:xfrm>
                <a:off x="791" y="830"/>
                <a:ext cx="671" cy="403"/>
                <a:chOff x="791" y="830"/>
                <a:chExt cx="671" cy="403"/>
              </a:xfrm>
            </p:grpSpPr>
            <p:sp>
              <p:nvSpPr>
                <p:cNvPr id="5133" name="Rectangle 13"/>
                <p:cNvSpPr>
                  <a:spLocks noChangeArrowheads="1"/>
                </p:cNvSpPr>
                <p:nvPr/>
              </p:nvSpPr>
              <p:spPr bwMode="auto">
                <a:xfrm>
                  <a:off x="797" y="836"/>
                  <a:ext cx="659" cy="3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Decrease</a:t>
                  </a:r>
                </a:p>
                <a:p>
                  <a:pPr algn="ctr" eaLnBrk="0" hangingPunct="0"/>
                  <a:endParaRPr lang="en-US" sz="1600"/>
                </a:p>
              </p:txBody>
            </p:sp>
            <p:sp>
              <p:nvSpPr>
                <p:cNvPr id="5164" name="Rectangle 44"/>
                <p:cNvSpPr>
                  <a:spLocks noChangeArrowheads="1"/>
                </p:cNvSpPr>
                <p:nvPr/>
              </p:nvSpPr>
              <p:spPr bwMode="auto">
                <a:xfrm>
                  <a:off x="791" y="830"/>
                  <a:ext cx="671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" name="Group 47"/>
              <p:cNvGrpSpPr>
                <a:grpSpLocks/>
              </p:cNvGrpSpPr>
              <p:nvPr/>
            </p:nvGrpSpPr>
            <p:grpSpPr bwMode="auto">
              <a:xfrm>
                <a:off x="1462" y="830"/>
                <a:ext cx="747" cy="403"/>
                <a:chOff x="1462" y="830"/>
                <a:chExt cx="747" cy="403"/>
              </a:xfrm>
            </p:grpSpPr>
            <p:sp>
              <p:nvSpPr>
                <p:cNvPr id="5134" name="Rectangle 14"/>
                <p:cNvSpPr>
                  <a:spLocks noChangeArrowheads="1"/>
                </p:cNvSpPr>
                <p:nvPr/>
              </p:nvSpPr>
              <p:spPr bwMode="auto">
                <a:xfrm>
                  <a:off x="1468" y="836"/>
                  <a:ext cx="735" cy="3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Increase</a:t>
                  </a:r>
                </a:p>
                <a:p>
                  <a:pPr algn="ctr" eaLnBrk="0" hangingPunct="0"/>
                  <a:endParaRPr lang="en-US" sz="1600"/>
                </a:p>
              </p:txBody>
            </p:sp>
            <p:sp>
              <p:nvSpPr>
                <p:cNvPr id="5166" name="Rectangle 46"/>
                <p:cNvSpPr>
                  <a:spLocks noChangeArrowheads="1"/>
                </p:cNvSpPr>
                <p:nvPr/>
              </p:nvSpPr>
              <p:spPr bwMode="auto">
                <a:xfrm>
                  <a:off x="1462" y="830"/>
                  <a:ext cx="747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7" name="Group 49"/>
              <p:cNvGrpSpPr>
                <a:grpSpLocks/>
              </p:cNvGrpSpPr>
              <p:nvPr/>
            </p:nvGrpSpPr>
            <p:grpSpPr bwMode="auto">
              <a:xfrm>
                <a:off x="2209" y="830"/>
                <a:ext cx="898" cy="403"/>
                <a:chOff x="2209" y="830"/>
                <a:chExt cx="898" cy="403"/>
              </a:xfrm>
            </p:grpSpPr>
            <p:sp>
              <p:nvSpPr>
                <p:cNvPr id="5135" name="Rectangle 15"/>
                <p:cNvSpPr>
                  <a:spLocks noChangeArrowheads="1"/>
                </p:cNvSpPr>
                <p:nvPr/>
              </p:nvSpPr>
              <p:spPr bwMode="auto">
                <a:xfrm>
                  <a:off x="2215" y="836"/>
                  <a:ext cx="886" cy="3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Increase</a:t>
                  </a:r>
                </a:p>
                <a:p>
                  <a:pPr algn="ctr" eaLnBrk="0" hangingPunct="0"/>
                  <a:endParaRPr lang="en-US" sz="1600"/>
                </a:p>
              </p:txBody>
            </p:sp>
            <p:sp>
              <p:nvSpPr>
                <p:cNvPr id="5168" name="Rectangle 48"/>
                <p:cNvSpPr>
                  <a:spLocks noChangeArrowheads="1"/>
                </p:cNvSpPr>
                <p:nvPr/>
              </p:nvSpPr>
              <p:spPr bwMode="auto">
                <a:xfrm>
                  <a:off x="2209" y="830"/>
                  <a:ext cx="89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8" name="Group 51"/>
              <p:cNvGrpSpPr>
                <a:grpSpLocks/>
              </p:cNvGrpSpPr>
              <p:nvPr/>
            </p:nvGrpSpPr>
            <p:grpSpPr bwMode="auto">
              <a:xfrm>
                <a:off x="3107" y="830"/>
                <a:ext cx="671" cy="403"/>
                <a:chOff x="3107" y="830"/>
                <a:chExt cx="671" cy="403"/>
              </a:xfrm>
            </p:grpSpPr>
            <p:sp>
              <p:nvSpPr>
                <p:cNvPr id="5136" name="Rectangle 16"/>
                <p:cNvSpPr>
                  <a:spLocks noChangeArrowheads="1"/>
                </p:cNvSpPr>
                <p:nvPr/>
              </p:nvSpPr>
              <p:spPr bwMode="auto">
                <a:xfrm>
                  <a:off x="3113" y="836"/>
                  <a:ext cx="659" cy="3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Eliminate</a:t>
                  </a:r>
                </a:p>
                <a:p>
                  <a:pPr algn="ctr" eaLnBrk="0" hangingPunct="0"/>
                  <a:endParaRPr lang="en-US" sz="1600"/>
                </a:p>
              </p:txBody>
            </p:sp>
            <p:sp>
              <p:nvSpPr>
                <p:cNvPr id="5170" name="Rectangle 50"/>
                <p:cNvSpPr>
                  <a:spLocks noChangeArrowheads="1"/>
                </p:cNvSpPr>
                <p:nvPr/>
              </p:nvSpPr>
              <p:spPr bwMode="auto">
                <a:xfrm>
                  <a:off x="3107" y="830"/>
                  <a:ext cx="671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9" name="Group 53"/>
              <p:cNvGrpSpPr>
                <a:grpSpLocks/>
              </p:cNvGrpSpPr>
              <p:nvPr/>
            </p:nvGrpSpPr>
            <p:grpSpPr bwMode="auto">
              <a:xfrm>
                <a:off x="0" y="1245"/>
                <a:ext cx="791" cy="403"/>
                <a:chOff x="0" y="1245"/>
                <a:chExt cx="791" cy="403"/>
              </a:xfrm>
            </p:grpSpPr>
            <p:sp>
              <p:nvSpPr>
                <p:cNvPr id="5137" name="Rectangle 17"/>
                <p:cNvSpPr>
                  <a:spLocks noChangeArrowheads="1"/>
                </p:cNvSpPr>
                <p:nvPr/>
              </p:nvSpPr>
              <p:spPr bwMode="auto">
                <a:xfrm>
                  <a:off x="6" y="1251"/>
                  <a:ext cx="779" cy="3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en-US" sz="1600" b="1">
                      <a:cs typeface="Times New Roman" pitchFamily="18" charset="0"/>
                    </a:rPr>
                    <a:t>Kd</a:t>
                  </a:r>
                  <a:endParaRPr lang="en-US" sz="1600"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600"/>
                </a:p>
              </p:txBody>
            </p:sp>
            <p:sp>
              <p:nvSpPr>
                <p:cNvPr id="5172" name="Rectangle 52"/>
                <p:cNvSpPr>
                  <a:spLocks noChangeArrowheads="1"/>
                </p:cNvSpPr>
                <p:nvPr/>
              </p:nvSpPr>
              <p:spPr bwMode="auto">
                <a:xfrm>
                  <a:off x="0" y="1245"/>
                  <a:ext cx="791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0" name="Group 55"/>
              <p:cNvGrpSpPr>
                <a:grpSpLocks/>
              </p:cNvGrpSpPr>
              <p:nvPr/>
            </p:nvGrpSpPr>
            <p:grpSpPr bwMode="auto">
              <a:xfrm>
                <a:off x="791" y="1245"/>
                <a:ext cx="671" cy="403"/>
                <a:chOff x="791" y="1245"/>
                <a:chExt cx="671" cy="403"/>
              </a:xfrm>
            </p:grpSpPr>
            <p:sp>
              <p:nvSpPr>
                <p:cNvPr id="5138" name="Rectangle 18"/>
                <p:cNvSpPr>
                  <a:spLocks noChangeArrowheads="1"/>
                </p:cNvSpPr>
                <p:nvPr/>
              </p:nvSpPr>
              <p:spPr bwMode="auto">
                <a:xfrm>
                  <a:off x="797" y="1251"/>
                  <a:ext cx="659" cy="3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Small Change</a:t>
                  </a:r>
                </a:p>
                <a:p>
                  <a:pPr algn="ctr" eaLnBrk="0" hangingPunct="0"/>
                  <a:endParaRPr lang="en-US" sz="1600"/>
                </a:p>
              </p:txBody>
            </p:sp>
            <p:sp>
              <p:nvSpPr>
                <p:cNvPr id="5174" name="Rectangle 54"/>
                <p:cNvSpPr>
                  <a:spLocks noChangeArrowheads="1"/>
                </p:cNvSpPr>
                <p:nvPr/>
              </p:nvSpPr>
              <p:spPr bwMode="auto">
                <a:xfrm>
                  <a:off x="791" y="1245"/>
                  <a:ext cx="671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1" name="Group 57"/>
              <p:cNvGrpSpPr>
                <a:grpSpLocks/>
              </p:cNvGrpSpPr>
              <p:nvPr/>
            </p:nvGrpSpPr>
            <p:grpSpPr bwMode="auto">
              <a:xfrm>
                <a:off x="1462" y="1245"/>
                <a:ext cx="747" cy="403"/>
                <a:chOff x="1462" y="1245"/>
                <a:chExt cx="747" cy="403"/>
              </a:xfrm>
            </p:grpSpPr>
            <p:sp>
              <p:nvSpPr>
                <p:cNvPr id="5139" name="Rectangle 19"/>
                <p:cNvSpPr>
                  <a:spLocks noChangeArrowheads="1"/>
                </p:cNvSpPr>
                <p:nvPr/>
              </p:nvSpPr>
              <p:spPr bwMode="auto">
                <a:xfrm>
                  <a:off x="1468" y="1251"/>
                  <a:ext cx="735" cy="3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Decrease</a:t>
                  </a:r>
                </a:p>
                <a:p>
                  <a:pPr algn="ctr" eaLnBrk="0" hangingPunct="0"/>
                  <a:endParaRPr lang="en-US" sz="1600"/>
                </a:p>
              </p:txBody>
            </p:sp>
            <p:sp>
              <p:nvSpPr>
                <p:cNvPr id="5176" name="Rectangle 56"/>
                <p:cNvSpPr>
                  <a:spLocks noChangeArrowheads="1"/>
                </p:cNvSpPr>
                <p:nvPr/>
              </p:nvSpPr>
              <p:spPr bwMode="auto">
                <a:xfrm>
                  <a:off x="1462" y="1245"/>
                  <a:ext cx="747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" name="Group 59"/>
              <p:cNvGrpSpPr>
                <a:grpSpLocks/>
              </p:cNvGrpSpPr>
              <p:nvPr/>
            </p:nvGrpSpPr>
            <p:grpSpPr bwMode="auto">
              <a:xfrm>
                <a:off x="2209" y="1245"/>
                <a:ext cx="898" cy="403"/>
                <a:chOff x="2209" y="1245"/>
                <a:chExt cx="898" cy="403"/>
              </a:xfrm>
            </p:grpSpPr>
            <p:sp>
              <p:nvSpPr>
                <p:cNvPr id="5140" name="Rectangle 20"/>
                <p:cNvSpPr>
                  <a:spLocks noChangeArrowheads="1"/>
                </p:cNvSpPr>
                <p:nvPr/>
              </p:nvSpPr>
              <p:spPr bwMode="auto">
                <a:xfrm>
                  <a:off x="2215" y="1251"/>
                  <a:ext cx="886" cy="3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en-US" sz="1600">
                      <a:cs typeface="Times New Roman" pitchFamily="18" charset="0"/>
                    </a:rPr>
                    <a:t>Decrease</a:t>
                  </a:r>
                </a:p>
                <a:p>
                  <a:pPr algn="ctr" eaLnBrk="0" hangingPunct="0"/>
                  <a:endParaRPr lang="en-US" sz="1600"/>
                </a:p>
              </p:txBody>
            </p:sp>
            <p:sp>
              <p:nvSpPr>
                <p:cNvPr id="5178" name="Rectangle 58"/>
                <p:cNvSpPr>
                  <a:spLocks noChangeArrowheads="1"/>
                </p:cNvSpPr>
                <p:nvPr/>
              </p:nvSpPr>
              <p:spPr bwMode="auto">
                <a:xfrm>
                  <a:off x="2209" y="1245"/>
                  <a:ext cx="89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3" name="Group 61"/>
              <p:cNvGrpSpPr>
                <a:grpSpLocks/>
              </p:cNvGrpSpPr>
              <p:nvPr/>
            </p:nvGrpSpPr>
            <p:grpSpPr bwMode="auto">
              <a:xfrm>
                <a:off x="3107" y="1245"/>
                <a:ext cx="671" cy="403"/>
                <a:chOff x="3107" y="1245"/>
                <a:chExt cx="671" cy="403"/>
              </a:xfrm>
            </p:grpSpPr>
            <p:sp>
              <p:nvSpPr>
                <p:cNvPr id="5141" name="Rectangle 21"/>
                <p:cNvSpPr>
                  <a:spLocks noChangeArrowheads="1"/>
                </p:cNvSpPr>
                <p:nvPr/>
              </p:nvSpPr>
              <p:spPr bwMode="auto">
                <a:xfrm>
                  <a:off x="3113" y="1251"/>
                  <a:ext cx="659" cy="3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lang="en-US" sz="1600">
                      <a:cs typeface="Times New Roman" pitchFamily="18" charset="0"/>
                    </a:rPr>
                    <a:t>Small Change</a:t>
                  </a:r>
                </a:p>
                <a:p>
                  <a:pPr eaLnBrk="0" hangingPunct="0"/>
                  <a:endParaRPr lang="en-US" sz="1600"/>
                </a:p>
              </p:txBody>
            </p:sp>
            <p:sp>
              <p:nvSpPr>
                <p:cNvPr id="5180" name="Rectangle 60"/>
                <p:cNvSpPr>
                  <a:spLocks noChangeArrowheads="1"/>
                </p:cNvSpPr>
                <p:nvPr/>
              </p:nvSpPr>
              <p:spPr bwMode="auto">
                <a:xfrm>
                  <a:off x="3107" y="1245"/>
                  <a:ext cx="671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5183" name="Rectangle 63"/>
            <p:cNvSpPr>
              <a:spLocks noChangeArrowheads="1"/>
            </p:cNvSpPr>
            <p:nvPr/>
          </p:nvSpPr>
          <p:spPr bwMode="auto">
            <a:xfrm>
              <a:off x="-3" y="-3"/>
              <a:ext cx="3784" cy="1654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85" name="Line 65"/>
          <p:cNvSpPr>
            <a:spLocks noChangeShapeType="1"/>
          </p:cNvSpPr>
          <p:nvPr/>
        </p:nvSpPr>
        <p:spPr bwMode="auto">
          <a:xfrm flipH="1" flipV="1">
            <a:off x="1600200" y="27432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86" name="Rectangle 66"/>
          <p:cNvSpPr>
            <a:spLocks noChangeArrowheads="1"/>
          </p:cNvSpPr>
          <p:nvPr/>
        </p:nvSpPr>
        <p:spPr bwMode="auto">
          <a:xfrm>
            <a:off x="457200" y="609600"/>
            <a:ext cx="6032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The Characteristics of P, I, and D controllers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609600" y="381000"/>
            <a:ext cx="815340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n-US" b="1"/>
              <a:t>Tips for Designing a PID Controller</a:t>
            </a:r>
          </a:p>
          <a:p>
            <a:pPr marL="457200" indent="-457200">
              <a:spcBef>
                <a:spcPct val="50000"/>
              </a:spcBef>
            </a:pPr>
            <a:endParaRPr lang="en-US" sz="1800"/>
          </a:p>
          <a:p>
            <a:pPr marL="457200" indent="-457200">
              <a:spcBef>
                <a:spcPct val="50000"/>
              </a:spcBef>
            </a:pPr>
            <a:r>
              <a:rPr lang="en-US" sz="2000"/>
              <a:t>1.	Obtain an open-loop response and determine what needs to be improved </a:t>
            </a:r>
          </a:p>
          <a:p>
            <a:pPr marL="457200" indent="-457200">
              <a:spcBef>
                <a:spcPct val="50000"/>
              </a:spcBef>
            </a:pPr>
            <a:r>
              <a:rPr lang="en-US" sz="2000"/>
              <a:t>2.	Add a proportional control to improve the rise time </a:t>
            </a:r>
          </a:p>
          <a:p>
            <a:pPr marL="457200" indent="-457200">
              <a:spcBef>
                <a:spcPct val="50000"/>
              </a:spcBef>
            </a:pPr>
            <a:r>
              <a:rPr lang="en-US" sz="2000"/>
              <a:t>3.	Add a derivative control to improve the overshoot </a:t>
            </a:r>
          </a:p>
          <a:p>
            <a:pPr marL="457200" indent="-457200">
              <a:spcBef>
                <a:spcPct val="50000"/>
              </a:spcBef>
            </a:pPr>
            <a:r>
              <a:rPr lang="en-US" sz="2000"/>
              <a:t>4.	Add an integral control to eliminate the steady-state error </a:t>
            </a:r>
          </a:p>
          <a:p>
            <a:pPr marL="457200" indent="-457200">
              <a:spcBef>
                <a:spcPct val="50000"/>
              </a:spcBef>
              <a:buFontTx/>
              <a:buAutoNum type="arabicPeriod" startAt="5"/>
            </a:pPr>
            <a:r>
              <a:rPr lang="en-US" sz="2000"/>
              <a:t>Adjust each of Kp, Ki, and Kd until you obtain a desired overall response.  </a:t>
            </a:r>
          </a:p>
          <a:p>
            <a:pPr marL="457200" indent="-457200">
              <a:spcBef>
                <a:spcPct val="50000"/>
              </a:spcBef>
            </a:pPr>
            <a:endParaRPr lang="en-US" sz="2000"/>
          </a:p>
          <a:p>
            <a:pPr marL="457200" indent="-457200">
              <a:spcBef>
                <a:spcPct val="50000"/>
              </a:spcBef>
            </a:pPr>
            <a:r>
              <a:rPr lang="en-US" sz="1800"/>
              <a:t>Lastly, please keep in mind that you do not need to implement all three controllers (proportional, derivative, and integral) into a single system, if not necessary. For example, if a PI controller gives a good enough response (like the above example), then you don't need to implement derivative controller to the system. Keep the controller as simple as possible. </a:t>
            </a:r>
            <a:endParaRPr lang="en-US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FONTSIZE" val="10"/>
  <p:tag name="DEFAULTWIDTH" val="348"/>
  <p:tag name="DEFAULTHEIGHT" val="566"/>
</p:tagLst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raditional Arabic"/>
        <a:ea typeface=""/>
        <a:cs typeface="Times New Roman"/>
      </a:majorFont>
      <a:minorFont>
        <a:latin typeface="Traditional Arabic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3351</TotalTime>
  <Words>585</Words>
  <Application>Microsoft Macintosh PowerPoint</Application>
  <PresentationFormat>On-screen Show (4:3)</PresentationFormat>
  <Paragraphs>128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 Unicode MS</vt:lpstr>
      <vt:lpstr>Courier New</vt:lpstr>
      <vt:lpstr>Times New Roman</vt:lpstr>
      <vt:lpstr>Traditional Arabic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Camilo Sesto</dc:creator>
  <cp:lastModifiedBy>Zeyad Al-Obaidi</cp:lastModifiedBy>
  <cp:revision>261</cp:revision>
  <dcterms:created xsi:type="dcterms:W3CDTF">2004-08-11T18:39:15Z</dcterms:created>
  <dcterms:modified xsi:type="dcterms:W3CDTF">2019-10-21T07:53:59Z</dcterms:modified>
</cp:coreProperties>
</file>