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484" r:id="rId2"/>
    <p:sldId id="485" r:id="rId3"/>
    <p:sldId id="486" r:id="rId4"/>
    <p:sldId id="487" r:id="rId5"/>
    <p:sldId id="488" r:id="rId6"/>
    <p:sldId id="489" r:id="rId7"/>
    <p:sldId id="490" r:id="rId8"/>
    <p:sldId id="491" r:id="rId9"/>
    <p:sldId id="492" r:id="rId10"/>
    <p:sldId id="493" r:id="rId11"/>
    <p:sldId id="494" r:id="rId12"/>
    <p:sldId id="495" r:id="rId13"/>
    <p:sldId id="496" r:id="rId14"/>
    <p:sldId id="497" r:id="rId15"/>
    <p:sldId id="498" r:id="rId16"/>
    <p:sldId id="499" r:id="rId17"/>
  </p:sldIdLst>
  <p:sldSz cx="9144000" cy="6858000" type="screen4x3"/>
  <p:notesSz cx="7315200" cy="9601200"/>
  <p:custDataLst>
    <p:tags r:id="rId20"/>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331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FF"/>
    <a:srgbClr val="9999FF"/>
    <a:srgbClr val="CCECFF"/>
    <a:srgbClr val="FF0000"/>
    <a:srgbClr val="FFFF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245" autoAdjust="0"/>
    <p:restoredTop sz="93005" autoAdjust="0"/>
  </p:normalViewPr>
  <p:slideViewPr>
    <p:cSldViewPr>
      <p:cViewPr varScale="1">
        <p:scale>
          <a:sx n="59" d="100"/>
          <a:sy n="59" d="100"/>
        </p:scale>
        <p:origin x="248" y="176"/>
      </p:cViewPr>
      <p:guideLst>
        <p:guide orient="horz" pos="331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23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defTabSz="966788">
              <a:defRPr sz="1300"/>
            </a:lvl1pPr>
          </a:lstStyle>
          <a:p>
            <a:endParaRPr lang="en-US"/>
          </a:p>
        </p:txBody>
      </p:sp>
      <p:sp>
        <p:nvSpPr>
          <p:cNvPr id="312323"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algn="r" defTabSz="966788">
              <a:defRPr sz="1300"/>
            </a:lvl1pPr>
          </a:lstStyle>
          <a:p>
            <a:endParaRPr lang="en-US"/>
          </a:p>
        </p:txBody>
      </p:sp>
      <p:sp>
        <p:nvSpPr>
          <p:cNvPr id="312324"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defTabSz="966788">
              <a:defRPr sz="1300"/>
            </a:lvl1pPr>
          </a:lstStyle>
          <a:p>
            <a:endParaRPr lang="en-US"/>
          </a:p>
        </p:txBody>
      </p:sp>
      <p:sp>
        <p:nvSpPr>
          <p:cNvPr id="312325"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algn="r" defTabSz="966788">
              <a:defRPr sz="1300"/>
            </a:lvl1pPr>
          </a:lstStyle>
          <a:p>
            <a:fld id="{BFBD512A-27CC-42B5-9EEC-0AEA089A271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389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defTabSz="966788">
              <a:defRPr sz="1300"/>
            </a:lvl1pPr>
          </a:lstStyle>
          <a:p>
            <a:endParaRPr lang="en-US"/>
          </a:p>
        </p:txBody>
      </p:sp>
      <p:sp>
        <p:nvSpPr>
          <p:cNvPr id="29389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algn="r" defTabSz="966788">
              <a:defRPr sz="1300"/>
            </a:lvl1pPr>
          </a:lstStyle>
          <a:p>
            <a:endParaRPr lang="en-US"/>
          </a:p>
        </p:txBody>
      </p:sp>
      <p:sp>
        <p:nvSpPr>
          <p:cNvPr id="29389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29389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389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defTabSz="966788">
              <a:defRPr sz="1300"/>
            </a:lvl1pPr>
          </a:lstStyle>
          <a:p>
            <a:endParaRPr lang="en-US"/>
          </a:p>
        </p:txBody>
      </p:sp>
      <p:sp>
        <p:nvSpPr>
          <p:cNvPr id="29389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algn="r" defTabSz="966788">
              <a:defRPr sz="1300"/>
            </a:lvl1pPr>
          </a:lstStyle>
          <a:p>
            <a:fld id="{1E2D0A58-A8A1-40F0-8769-EB86BAC74B0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209800" cy="6553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152400"/>
            <a:ext cx="6477000" cy="6553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609600"/>
          </a:xfrm>
        </p:spPr>
        <p:txBody>
          <a:bodyPr/>
          <a:lstStyle/>
          <a:p>
            <a:r>
              <a:rPr lang="en-US"/>
              <a:t>Click to edit Master title style</a:t>
            </a:r>
          </a:p>
        </p:txBody>
      </p:sp>
      <p:sp>
        <p:nvSpPr>
          <p:cNvPr id="3" name="Text Placeholder 2"/>
          <p:cNvSpPr>
            <a:spLocks noGrp="1"/>
          </p:cNvSpPr>
          <p:nvPr>
            <p:ph type="body" sz="half" idx="1"/>
          </p:nvPr>
        </p:nvSpPr>
        <p:spPr>
          <a:xfrm>
            <a:off x="419100" y="914400"/>
            <a:ext cx="4076700" cy="579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14400"/>
            <a:ext cx="4076700" cy="579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19100" y="914400"/>
            <a:ext cx="40767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14400"/>
            <a:ext cx="40767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152400"/>
            <a:ext cx="9144000" cy="533400"/>
          </a:xfrm>
          <a:prstGeom prst="rect">
            <a:avLst/>
          </a:prstGeom>
          <a:solidFill>
            <a:schemeClr val="hlink">
              <a:alpha val="50000"/>
            </a:schemeClr>
          </a:solidFill>
          <a:ln w="9525">
            <a:noFill/>
            <a:miter lim="800000"/>
            <a:headEnd/>
            <a:tailEnd/>
          </a:ln>
          <a:effectLst/>
        </p:spPr>
        <p:txBody>
          <a:bodyPr wrap="none" anchor="ctr"/>
          <a:lstStyle/>
          <a:p>
            <a:endParaRPr lang="en-US"/>
          </a:p>
        </p:txBody>
      </p:sp>
      <p:sp>
        <p:nvSpPr>
          <p:cNvPr id="1026" name="Rectangle 2"/>
          <p:cNvSpPr>
            <a:spLocks noGrp="1" noChangeArrowheads="1"/>
          </p:cNvSpPr>
          <p:nvPr>
            <p:ph type="title"/>
          </p:nvPr>
        </p:nvSpPr>
        <p:spPr bwMode="auto">
          <a:xfrm>
            <a:off x="152400" y="152400"/>
            <a:ext cx="88392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19100" y="914400"/>
            <a:ext cx="8305800" cy="5791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Traditional Arabic" pitchFamily="18" charset="-78"/>
          <a:cs typeface="Times New Roman" pitchFamily="18" charset="0"/>
        </a:defRPr>
      </a:lvl2pPr>
      <a:lvl3pPr algn="l" rtl="0" fontAlgn="base">
        <a:spcBef>
          <a:spcPct val="0"/>
        </a:spcBef>
        <a:spcAft>
          <a:spcPct val="0"/>
        </a:spcAft>
        <a:defRPr sz="3200" b="1">
          <a:solidFill>
            <a:schemeClr val="tx2"/>
          </a:solidFill>
          <a:latin typeface="Traditional Arabic" pitchFamily="18" charset="-78"/>
          <a:cs typeface="Times New Roman" pitchFamily="18" charset="0"/>
        </a:defRPr>
      </a:lvl3pPr>
      <a:lvl4pPr algn="l" rtl="0" fontAlgn="base">
        <a:spcBef>
          <a:spcPct val="0"/>
        </a:spcBef>
        <a:spcAft>
          <a:spcPct val="0"/>
        </a:spcAft>
        <a:defRPr sz="3200" b="1">
          <a:solidFill>
            <a:schemeClr val="tx2"/>
          </a:solidFill>
          <a:latin typeface="Traditional Arabic" pitchFamily="18" charset="-78"/>
          <a:cs typeface="Times New Roman" pitchFamily="18" charset="0"/>
        </a:defRPr>
      </a:lvl4pPr>
      <a:lvl5pPr algn="l" rtl="0" fontAlgn="base">
        <a:spcBef>
          <a:spcPct val="0"/>
        </a:spcBef>
        <a:spcAft>
          <a:spcPct val="0"/>
        </a:spcAft>
        <a:defRPr sz="3200" b="1">
          <a:solidFill>
            <a:schemeClr val="tx2"/>
          </a:solidFill>
          <a:latin typeface="Traditional Arabic" pitchFamily="18" charset="-78"/>
          <a:cs typeface="Times New Roman" pitchFamily="18" charset="0"/>
        </a:defRPr>
      </a:lvl5pPr>
      <a:lvl6pPr marL="457200" algn="l" rtl="0" fontAlgn="base">
        <a:spcBef>
          <a:spcPct val="0"/>
        </a:spcBef>
        <a:spcAft>
          <a:spcPct val="0"/>
        </a:spcAft>
        <a:defRPr sz="3200" b="1">
          <a:solidFill>
            <a:schemeClr val="tx2"/>
          </a:solidFill>
          <a:latin typeface="Traditional Arabic" pitchFamily="18" charset="-78"/>
          <a:cs typeface="Times New Roman" pitchFamily="18" charset="0"/>
        </a:defRPr>
      </a:lvl6pPr>
      <a:lvl7pPr marL="914400" algn="l" rtl="0" fontAlgn="base">
        <a:spcBef>
          <a:spcPct val="0"/>
        </a:spcBef>
        <a:spcAft>
          <a:spcPct val="0"/>
        </a:spcAft>
        <a:defRPr sz="3200" b="1">
          <a:solidFill>
            <a:schemeClr val="tx2"/>
          </a:solidFill>
          <a:latin typeface="Traditional Arabic" pitchFamily="18" charset="-78"/>
          <a:cs typeface="Times New Roman" pitchFamily="18" charset="0"/>
        </a:defRPr>
      </a:lvl7pPr>
      <a:lvl8pPr marL="1371600" algn="l" rtl="0" fontAlgn="base">
        <a:spcBef>
          <a:spcPct val="0"/>
        </a:spcBef>
        <a:spcAft>
          <a:spcPct val="0"/>
        </a:spcAft>
        <a:defRPr sz="3200" b="1">
          <a:solidFill>
            <a:schemeClr val="tx2"/>
          </a:solidFill>
          <a:latin typeface="Traditional Arabic" pitchFamily="18" charset="-78"/>
          <a:cs typeface="Times New Roman" pitchFamily="18" charset="0"/>
        </a:defRPr>
      </a:lvl8pPr>
      <a:lvl9pPr marL="1828800" algn="l" rtl="0" fontAlgn="base">
        <a:spcBef>
          <a:spcPct val="0"/>
        </a:spcBef>
        <a:spcAft>
          <a:spcPct val="0"/>
        </a:spcAft>
        <a:defRPr sz="3200" b="1">
          <a:solidFill>
            <a:schemeClr val="tx2"/>
          </a:solidFill>
          <a:latin typeface="Traditional Arabic" pitchFamily="18" charset="-78"/>
          <a:cs typeface="Times New Roman" pitchFamily="18"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400">
          <a:solidFill>
            <a:schemeClr val="tx1"/>
          </a:solidFill>
          <a:latin typeface="+mn-lt"/>
          <a:cs typeface="+mn-cs"/>
        </a:defRPr>
      </a:lvl4pPr>
      <a:lvl5pPr marL="2057400" indent="-228600" algn="l" rtl="0" fontAlgn="base">
        <a:spcBef>
          <a:spcPct val="20000"/>
        </a:spcBef>
        <a:spcAft>
          <a:spcPct val="0"/>
        </a:spcAft>
        <a:buChar char="»"/>
        <a:defRPr sz="2400">
          <a:solidFill>
            <a:schemeClr val="tx1"/>
          </a:solidFill>
          <a:latin typeface="+mn-lt"/>
          <a:cs typeface="+mn-cs"/>
        </a:defRPr>
      </a:lvl5pPr>
      <a:lvl6pPr marL="2514600" indent="-228600" algn="l" rtl="0" fontAlgn="base">
        <a:spcBef>
          <a:spcPct val="20000"/>
        </a:spcBef>
        <a:spcAft>
          <a:spcPct val="0"/>
        </a:spcAft>
        <a:buChar char="»"/>
        <a:defRPr sz="2400">
          <a:solidFill>
            <a:schemeClr val="tx1"/>
          </a:solidFill>
          <a:latin typeface="+mn-lt"/>
          <a:cs typeface="+mn-cs"/>
        </a:defRPr>
      </a:lvl6pPr>
      <a:lvl7pPr marL="2971800" indent="-228600" algn="l" rtl="0" fontAlgn="base">
        <a:spcBef>
          <a:spcPct val="20000"/>
        </a:spcBef>
        <a:spcAft>
          <a:spcPct val="0"/>
        </a:spcAft>
        <a:buChar char="»"/>
        <a:defRPr sz="2400">
          <a:solidFill>
            <a:schemeClr val="tx1"/>
          </a:solidFill>
          <a:latin typeface="+mn-lt"/>
          <a:cs typeface="+mn-cs"/>
        </a:defRPr>
      </a:lvl7pPr>
      <a:lvl8pPr marL="3429000" indent="-228600" algn="l" rtl="0" fontAlgn="base">
        <a:spcBef>
          <a:spcPct val="20000"/>
        </a:spcBef>
        <a:spcAft>
          <a:spcPct val="0"/>
        </a:spcAft>
        <a:buChar char="»"/>
        <a:defRPr sz="2400">
          <a:solidFill>
            <a:schemeClr val="tx1"/>
          </a:solidFill>
          <a:latin typeface="+mn-lt"/>
          <a:cs typeface="+mn-cs"/>
        </a:defRPr>
      </a:lvl8pPr>
      <a:lvl9pPr marL="3886200" indent="-228600" algn="l" rtl="0" fontAlgn="base">
        <a:spcBef>
          <a:spcPct val="20000"/>
        </a:spcBef>
        <a:spcAft>
          <a:spcPct val="0"/>
        </a:spcAft>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file:///H:\ENGR315\lead1.GIF"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file:///H:\ENGR315\lag2.GIF" TargetMode="Externa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304800" y="685800"/>
            <a:ext cx="8458200" cy="5491163"/>
          </a:xfrm>
          <a:prstGeom prst="rect">
            <a:avLst/>
          </a:prstGeom>
          <a:noFill/>
          <a:ln w="9525">
            <a:noFill/>
            <a:miter lim="800000"/>
            <a:headEnd/>
            <a:tailEnd/>
          </a:ln>
          <a:effectLst/>
        </p:spPr>
        <p:txBody>
          <a:bodyPr>
            <a:spAutoFit/>
          </a:bodyPr>
          <a:lstStyle/>
          <a:p>
            <a:r>
              <a:rPr lang="en-US" b="1">
                <a:cs typeface="Times New Roman" pitchFamily="18" charset="0"/>
              </a:rPr>
              <a:t>Lead or Phase-Lead Compensator Using Root Locus</a:t>
            </a:r>
          </a:p>
          <a:p>
            <a:endParaRPr lang="en-US" b="1">
              <a:cs typeface="Times New Roman" pitchFamily="18" charset="0"/>
            </a:endParaRPr>
          </a:p>
          <a:p>
            <a:pPr eaLnBrk="0" hangingPunct="0"/>
            <a:r>
              <a:rPr lang="en-US" sz="1800">
                <a:cs typeface="Times New Roman" pitchFamily="18" charset="0"/>
              </a:rPr>
              <a:t>A first-order lead compensator can be designed using the root locus. A lead compensator in root locus form is given by </a:t>
            </a:r>
          </a:p>
          <a:p>
            <a:pPr eaLnBrk="0" hangingPunct="0"/>
            <a:endParaRPr lang="en-US" sz="1800">
              <a:cs typeface="Times New Roman" pitchFamily="18" charset="0"/>
            </a:endParaRPr>
          </a:p>
          <a:p>
            <a:pPr eaLnBrk="0" hangingPunct="0"/>
            <a:endParaRPr lang="en-US" sz="1800">
              <a:cs typeface="Times New Roman" pitchFamily="18" charset="0"/>
            </a:endParaRPr>
          </a:p>
          <a:p>
            <a:pPr eaLnBrk="0" hangingPunct="0"/>
            <a:endParaRPr lang="en-US" sz="1800" u="sng">
              <a:cs typeface="Times New Roman" pitchFamily="18" charset="0"/>
            </a:endParaRPr>
          </a:p>
          <a:p>
            <a:pPr eaLnBrk="0" hangingPunct="0"/>
            <a:r>
              <a:rPr lang="en-US" sz="1800" u="sng">
                <a:cs typeface="Times New Roman" pitchFamily="18" charset="0"/>
              </a:rPr>
              <a:t>where the magnitude of z is less than the magnitude of p</a:t>
            </a:r>
            <a:r>
              <a:rPr lang="en-US" sz="1800">
                <a:cs typeface="Times New Roman" pitchFamily="18" charset="0"/>
              </a:rPr>
              <a:t>.   </a:t>
            </a:r>
            <a:r>
              <a:rPr lang="en-US" sz="1800" u="sng">
                <a:cs typeface="Times New Roman" pitchFamily="18" charset="0"/>
              </a:rPr>
              <a:t>A phase-lead compensator tends to shift the root locus toward the left half plane. This results in an improvement in the system's stability and an increase in the response speed. </a:t>
            </a:r>
            <a:endParaRPr lang="en-US" sz="1800">
              <a:cs typeface="Times New Roman" pitchFamily="18" charset="0"/>
            </a:endParaRPr>
          </a:p>
          <a:p>
            <a:pPr eaLnBrk="0" hangingPunct="0"/>
            <a:r>
              <a:rPr lang="en-US" sz="1800">
                <a:cs typeface="Times New Roman" pitchFamily="18" charset="0"/>
              </a:rPr>
              <a:t> </a:t>
            </a:r>
          </a:p>
          <a:p>
            <a:pPr eaLnBrk="0" hangingPunct="0"/>
            <a:endParaRPr lang="en-US" sz="1800">
              <a:cs typeface="Times New Roman" pitchFamily="18" charset="0"/>
            </a:endParaRPr>
          </a:p>
          <a:p>
            <a:pPr eaLnBrk="0" hangingPunct="0"/>
            <a:r>
              <a:rPr lang="en-US" sz="1800">
                <a:cs typeface="Times New Roman" pitchFamily="18" charset="0"/>
              </a:rPr>
              <a:t>When a lead compensator is added to a system, the value of this intersection will be a larger negative number than it was before. The net number of zeros and poles will be the same (one zero and one pole are added), but the added pole is a larger negative number than the added zero. Thus, the result of a lead compensator is that the asymptotes' intersection is moved further into the left half plane, and the entire root locus will be shifted to the left. This can increase the region of stability as well as the response speed. </a:t>
            </a:r>
          </a:p>
          <a:p>
            <a:pPr eaLnBrk="0" hangingPunct="0"/>
            <a:endParaRPr lang="en-US" sz="1800"/>
          </a:p>
        </p:txBody>
      </p:sp>
      <p:pic>
        <p:nvPicPr>
          <p:cNvPr id="22533" name="Picture 5"/>
          <p:cNvPicPr>
            <a:picLocks noChangeAspect="1" noChangeArrowheads="1"/>
          </p:cNvPicPr>
          <p:nvPr/>
        </p:nvPicPr>
        <p:blipFill>
          <a:blip r:embed="rId2"/>
          <a:srcRect/>
          <a:stretch>
            <a:fillRect/>
          </a:stretch>
        </p:blipFill>
        <p:spPr bwMode="auto">
          <a:xfrm>
            <a:off x="4648200" y="1828800"/>
            <a:ext cx="2133600" cy="858838"/>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304800" y="914400"/>
            <a:ext cx="8382000" cy="2835275"/>
          </a:xfrm>
          <a:prstGeom prst="rect">
            <a:avLst/>
          </a:prstGeom>
          <a:noFill/>
          <a:ln w="9525">
            <a:noFill/>
            <a:miter lim="800000"/>
            <a:headEnd/>
            <a:tailEnd/>
          </a:ln>
          <a:effectLst/>
        </p:spPr>
        <p:txBody>
          <a:bodyPr>
            <a:spAutoFit/>
          </a:bodyPr>
          <a:lstStyle/>
          <a:p>
            <a:r>
              <a:rPr lang="en-US" b="1">
                <a:cs typeface="Times New Roman" pitchFamily="18" charset="0"/>
              </a:rPr>
              <a:t>Lead-lag Compensator using either Root Locus or Frequency Response</a:t>
            </a:r>
            <a:r>
              <a:rPr lang="en-US">
                <a:cs typeface="Times New Roman" pitchFamily="18" charset="0"/>
              </a:rPr>
              <a:t> </a:t>
            </a:r>
          </a:p>
          <a:p>
            <a:endParaRPr lang="en-US">
              <a:cs typeface="Times New Roman" pitchFamily="18" charset="0"/>
            </a:endParaRPr>
          </a:p>
          <a:p>
            <a:endParaRPr lang="en-US" sz="1800">
              <a:cs typeface="Times New Roman" pitchFamily="18" charset="0"/>
            </a:endParaRPr>
          </a:p>
          <a:p>
            <a:pPr eaLnBrk="0" hangingPunct="0"/>
            <a:r>
              <a:rPr lang="en-US" sz="1800">
                <a:cs typeface="Times New Roman" pitchFamily="18" charset="0"/>
              </a:rPr>
              <a:t>A lead-lag compensator combines the effects of a lead compensator with those of a lag compensator. The result is a system with improved transient response, stability and steady-state error. To implement a lead-lag compensator, first design the lead compensator to achieve the desired transient response and stability, and then add on a lag compensator to improve the steady-state response</a:t>
            </a:r>
            <a:r>
              <a:rPr lang="en-US" sz="180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srcRect/>
          <a:stretch>
            <a:fillRect/>
          </a:stretch>
        </p:blipFill>
        <p:spPr bwMode="auto">
          <a:xfrm>
            <a:off x="762000" y="609600"/>
            <a:ext cx="7620000" cy="5527675"/>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srcRect/>
          <a:stretch>
            <a:fillRect/>
          </a:stretch>
        </p:blipFill>
        <p:spPr bwMode="auto">
          <a:xfrm>
            <a:off x="609600" y="685800"/>
            <a:ext cx="7391400" cy="5767388"/>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srcRect/>
          <a:stretch>
            <a:fillRect/>
          </a:stretch>
        </p:blipFill>
        <p:spPr bwMode="auto">
          <a:xfrm>
            <a:off x="381000" y="1066800"/>
            <a:ext cx="8382000" cy="495300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ChangeArrowheads="1"/>
          </p:cNvSpPr>
          <p:nvPr/>
        </p:nvSpPr>
        <p:spPr bwMode="auto">
          <a:xfrm>
            <a:off x="381000" y="533400"/>
            <a:ext cx="7543800" cy="1644650"/>
          </a:xfrm>
          <a:prstGeom prst="rect">
            <a:avLst/>
          </a:prstGeom>
          <a:noFill/>
          <a:ln w="9525">
            <a:noFill/>
            <a:miter lim="800000"/>
            <a:headEnd/>
            <a:tailEnd/>
          </a:ln>
          <a:effectLst/>
        </p:spPr>
        <p:txBody>
          <a:bodyPr lIns="0" tIns="0" rIns="0" bIns="0">
            <a:spAutoFit/>
          </a:bodyPr>
          <a:lstStyle/>
          <a:p>
            <a:r>
              <a:rPr lang="en-US" b="1">
                <a:cs typeface="Times New Roman" pitchFamily="18" charset="0"/>
              </a:rPr>
              <a:t>Problem 10.36</a:t>
            </a:r>
          </a:p>
          <a:p>
            <a:pPr eaLnBrk="0" hangingPunct="0"/>
            <a:r>
              <a:rPr lang="en-US" sz="1200">
                <a:cs typeface="Times New Roman" pitchFamily="18" charset="0"/>
              </a:rPr>
              <a:t> </a:t>
            </a:r>
            <a:endParaRPr lang="en-US" sz="1000">
              <a:cs typeface="Times New Roman" pitchFamily="18" charset="0"/>
            </a:endParaRPr>
          </a:p>
          <a:p>
            <a:pPr eaLnBrk="0" hangingPunct="0"/>
            <a:r>
              <a:rPr lang="en-US" sz="1800">
                <a:cs typeface="Times New Roman" pitchFamily="18" charset="0"/>
              </a:rPr>
              <a:t>Determine a compensator so that the percent overshoot is less than 20% and Kv (velocity constant) is greater  than  8.</a:t>
            </a:r>
          </a:p>
          <a:p>
            <a:pPr eaLnBrk="0" hangingPunct="0"/>
            <a:r>
              <a:rPr lang="en-US" sz="1200">
                <a:cs typeface="Times New Roman" pitchFamily="18" charset="0"/>
              </a:rPr>
              <a:t> </a:t>
            </a:r>
            <a:endParaRPr lang="en-US" sz="1000">
              <a:cs typeface="Times New Roman" pitchFamily="18" charset="0"/>
            </a:endParaRPr>
          </a:p>
          <a:p>
            <a:pPr eaLnBrk="0" hangingPunct="0"/>
            <a:endParaRPr lang="en-US"/>
          </a:p>
        </p:txBody>
      </p:sp>
      <p:pic>
        <p:nvPicPr>
          <p:cNvPr id="32770" name="Picture 2"/>
          <p:cNvPicPr>
            <a:picLocks noChangeAspect="1" noChangeArrowheads="1"/>
          </p:cNvPicPr>
          <p:nvPr/>
        </p:nvPicPr>
        <p:blipFill>
          <a:blip r:embed="rId2"/>
          <a:srcRect/>
          <a:stretch>
            <a:fillRect/>
          </a:stretch>
        </p:blipFill>
        <p:spPr bwMode="auto">
          <a:xfrm>
            <a:off x="1219200" y="1905000"/>
            <a:ext cx="6096000" cy="423545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ChangeArrowheads="1"/>
          </p:cNvSpPr>
          <p:nvPr/>
        </p:nvSpPr>
        <p:spPr bwMode="auto">
          <a:xfrm>
            <a:off x="0" y="1984375"/>
            <a:ext cx="9144000" cy="822325"/>
          </a:xfrm>
          <a:prstGeom prst="rect">
            <a:avLst/>
          </a:prstGeom>
          <a:noFill/>
          <a:ln w="9525">
            <a:noFill/>
            <a:miter lim="800000"/>
            <a:headEnd/>
            <a:tailEnd/>
          </a:ln>
          <a:effectLst/>
        </p:spPr>
        <p:txBody>
          <a:bodyPr>
            <a:spAutoFit/>
          </a:bodyPr>
          <a:lstStyle/>
          <a:p>
            <a:r>
              <a:rPr lang="en-US" sz="1200">
                <a:cs typeface="Times New Roman" pitchFamily="18" charset="0"/>
              </a:rPr>
              <a:t> </a:t>
            </a:r>
            <a:endParaRPr lang="en-US" sz="1000">
              <a:cs typeface="Times New Roman" pitchFamily="18" charset="0"/>
            </a:endParaRPr>
          </a:p>
          <a:p>
            <a:pPr eaLnBrk="0" hangingPunct="0"/>
            <a:r>
              <a:rPr lang="en-US" sz="1200">
                <a:cs typeface="Times New Roman" pitchFamily="18" charset="0"/>
              </a:rPr>
              <a:t> </a:t>
            </a:r>
            <a:endParaRPr lang="en-US" sz="1000">
              <a:cs typeface="Times New Roman" pitchFamily="18" charset="0"/>
            </a:endParaRPr>
          </a:p>
          <a:p>
            <a:pPr eaLnBrk="0" hangingPunct="0"/>
            <a:endParaRPr lang="en-US"/>
          </a:p>
        </p:txBody>
      </p:sp>
      <p:pic>
        <p:nvPicPr>
          <p:cNvPr id="33795" name="Picture 3"/>
          <p:cNvPicPr>
            <a:picLocks noChangeAspect="1" noChangeArrowheads="1"/>
          </p:cNvPicPr>
          <p:nvPr/>
        </p:nvPicPr>
        <p:blipFill>
          <a:blip r:embed="rId2"/>
          <a:srcRect/>
          <a:stretch>
            <a:fillRect/>
          </a:stretch>
        </p:blipFill>
        <p:spPr bwMode="auto">
          <a:xfrm>
            <a:off x="1371600" y="762000"/>
            <a:ext cx="6781800" cy="3451225"/>
          </a:xfrm>
          <a:prstGeom prst="rect">
            <a:avLst/>
          </a:prstGeom>
          <a:noFill/>
        </p:spPr>
      </p:pic>
      <p:pic>
        <p:nvPicPr>
          <p:cNvPr id="33794" name="Picture 2"/>
          <p:cNvPicPr>
            <a:picLocks noChangeAspect="1" noChangeArrowheads="1"/>
          </p:cNvPicPr>
          <p:nvPr/>
        </p:nvPicPr>
        <p:blipFill>
          <a:blip r:embed="rId3"/>
          <a:srcRect/>
          <a:stretch>
            <a:fillRect/>
          </a:stretch>
        </p:blipFill>
        <p:spPr bwMode="auto">
          <a:xfrm>
            <a:off x="2971800" y="3276600"/>
            <a:ext cx="4038600" cy="325755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ChangeArrowheads="1"/>
          </p:cNvSpPr>
          <p:nvPr/>
        </p:nvSpPr>
        <p:spPr bwMode="auto">
          <a:xfrm>
            <a:off x="0" y="654050"/>
            <a:ext cx="9144000" cy="762000"/>
          </a:xfrm>
          <a:prstGeom prst="rect">
            <a:avLst/>
          </a:prstGeom>
          <a:noFill/>
          <a:ln w="9525">
            <a:noFill/>
            <a:miter lim="800000"/>
            <a:headEnd/>
            <a:tailEnd/>
          </a:ln>
          <a:effectLst/>
        </p:spPr>
        <p:txBody>
          <a:bodyPr lIns="0" tIns="0" rIns="0" bIns="0">
            <a:spAutoFit/>
          </a:bodyPr>
          <a:lstStyle/>
          <a:p>
            <a:endParaRPr lang="en-US" sz="2600" b="1">
              <a:cs typeface="Times New Roman" pitchFamily="18" charset="0"/>
            </a:endParaRPr>
          </a:p>
          <a:p>
            <a:pPr eaLnBrk="0" hangingPunct="0"/>
            <a:endParaRPr lang="en-US"/>
          </a:p>
        </p:txBody>
      </p:sp>
      <p:pic>
        <p:nvPicPr>
          <p:cNvPr id="34819" name="Picture 3"/>
          <p:cNvPicPr>
            <a:picLocks noChangeAspect="1" noChangeArrowheads="1"/>
          </p:cNvPicPr>
          <p:nvPr/>
        </p:nvPicPr>
        <p:blipFill>
          <a:blip r:embed="rId2"/>
          <a:srcRect/>
          <a:stretch>
            <a:fillRect/>
          </a:stretch>
        </p:blipFill>
        <p:spPr bwMode="auto">
          <a:xfrm>
            <a:off x="457200" y="685800"/>
            <a:ext cx="7315200" cy="3724275"/>
          </a:xfrm>
          <a:prstGeom prst="rect">
            <a:avLst/>
          </a:prstGeom>
          <a:noFill/>
        </p:spPr>
      </p:pic>
      <p:sp>
        <p:nvSpPr>
          <p:cNvPr id="34821" name="Rectangle 5"/>
          <p:cNvSpPr>
            <a:spLocks noChangeArrowheads="1"/>
          </p:cNvSpPr>
          <p:nvPr/>
        </p:nvSpPr>
        <p:spPr bwMode="auto">
          <a:xfrm>
            <a:off x="0" y="1416050"/>
            <a:ext cx="9144000" cy="1158875"/>
          </a:xfrm>
          <a:prstGeom prst="rect">
            <a:avLst/>
          </a:prstGeom>
          <a:noFill/>
          <a:ln w="9525">
            <a:noFill/>
            <a:miter lim="800000"/>
            <a:headEnd/>
            <a:tailEnd/>
          </a:ln>
          <a:effectLst/>
        </p:spPr>
        <p:txBody>
          <a:bodyPr lIns="0" tIns="0" rIns="0" bIns="0">
            <a:spAutoFit/>
          </a:bodyPr>
          <a:lstStyle/>
          <a:p>
            <a:endParaRPr lang="en-US" sz="2600" b="1">
              <a:cs typeface="Times New Roman" pitchFamily="18" charset="0"/>
            </a:endParaRPr>
          </a:p>
          <a:p>
            <a:pPr eaLnBrk="0" hangingPunct="0"/>
            <a:r>
              <a:rPr lang="en-US" sz="2600">
                <a:cs typeface="Times New Roman" pitchFamily="18" charset="0"/>
              </a:rPr>
              <a:t> </a:t>
            </a:r>
            <a:endParaRPr lang="en-US" sz="2600" b="1">
              <a:cs typeface="Times New Roman" pitchFamily="18" charset="0"/>
            </a:endParaRPr>
          </a:p>
          <a:p>
            <a:pPr eaLnBrk="0" hangingPunct="0"/>
            <a:endParaRPr lang="en-US"/>
          </a:p>
        </p:txBody>
      </p:sp>
      <p:sp>
        <p:nvSpPr>
          <p:cNvPr id="34822" name="Rectangle 6"/>
          <p:cNvSpPr>
            <a:spLocks noChangeArrowheads="1"/>
          </p:cNvSpPr>
          <p:nvPr/>
        </p:nvSpPr>
        <p:spPr bwMode="auto">
          <a:xfrm>
            <a:off x="0" y="2574925"/>
            <a:ext cx="9144000" cy="1158875"/>
          </a:xfrm>
          <a:prstGeom prst="rect">
            <a:avLst/>
          </a:prstGeom>
          <a:noFill/>
          <a:ln w="9525">
            <a:noFill/>
            <a:miter lim="800000"/>
            <a:headEnd/>
            <a:tailEnd/>
          </a:ln>
          <a:effectLst/>
        </p:spPr>
        <p:txBody>
          <a:bodyPr lIns="0" tIns="0" rIns="0" bIns="0">
            <a:spAutoFit/>
          </a:bodyPr>
          <a:lstStyle/>
          <a:p>
            <a:endParaRPr lang="en-US" sz="2600" b="1">
              <a:cs typeface="Times New Roman" pitchFamily="18" charset="0"/>
            </a:endParaRPr>
          </a:p>
          <a:p>
            <a:pPr eaLnBrk="0" hangingPunct="0"/>
            <a:r>
              <a:rPr lang="en-US" sz="2600">
                <a:cs typeface="Times New Roman" pitchFamily="18" charset="0"/>
              </a:rPr>
              <a:t> </a:t>
            </a:r>
            <a:endParaRPr lang="en-US" sz="2600" b="1">
              <a:cs typeface="Times New Roman" pitchFamily="18" charset="0"/>
            </a:endParaRPr>
          </a:p>
          <a:p>
            <a:pPr eaLnBrk="0" hangingPunct="0"/>
            <a:endParaRPr lang="en-US"/>
          </a:p>
        </p:txBody>
      </p:sp>
      <p:sp>
        <p:nvSpPr>
          <p:cNvPr id="34823" name="Rectangle 7"/>
          <p:cNvSpPr>
            <a:spLocks noChangeArrowheads="1"/>
          </p:cNvSpPr>
          <p:nvPr/>
        </p:nvSpPr>
        <p:spPr bwMode="auto">
          <a:xfrm>
            <a:off x="0" y="3733800"/>
            <a:ext cx="9144000" cy="1158875"/>
          </a:xfrm>
          <a:prstGeom prst="rect">
            <a:avLst/>
          </a:prstGeom>
          <a:noFill/>
          <a:ln w="9525">
            <a:noFill/>
            <a:miter lim="800000"/>
            <a:headEnd/>
            <a:tailEnd/>
          </a:ln>
          <a:effectLst/>
        </p:spPr>
        <p:txBody>
          <a:bodyPr lIns="0" tIns="0" rIns="0" bIns="0">
            <a:spAutoFit/>
          </a:bodyPr>
          <a:lstStyle/>
          <a:p>
            <a:endParaRPr lang="en-US" sz="2600" b="1">
              <a:cs typeface="Times New Roman" pitchFamily="18" charset="0"/>
            </a:endParaRPr>
          </a:p>
          <a:p>
            <a:pPr eaLnBrk="0" hangingPunct="0"/>
            <a:r>
              <a:rPr lang="en-US" sz="2600">
                <a:cs typeface="Times New Roman" pitchFamily="18" charset="0"/>
              </a:rPr>
              <a:t> </a:t>
            </a:r>
            <a:endParaRPr lang="en-US" sz="2600" b="1">
              <a:cs typeface="Times New Roman" pitchFamily="18" charset="0"/>
            </a:endParaRPr>
          </a:p>
          <a:p>
            <a:pPr eaLnBrk="0" hangingPunct="0"/>
            <a:endParaRPr lang="en-US"/>
          </a:p>
        </p:txBody>
      </p:sp>
      <p:sp>
        <p:nvSpPr>
          <p:cNvPr id="34824" name="Rectangle 8"/>
          <p:cNvSpPr>
            <a:spLocks noChangeArrowheads="1"/>
          </p:cNvSpPr>
          <p:nvPr/>
        </p:nvSpPr>
        <p:spPr bwMode="auto">
          <a:xfrm>
            <a:off x="0" y="4892675"/>
            <a:ext cx="9144000" cy="1311275"/>
          </a:xfrm>
          <a:prstGeom prst="rect">
            <a:avLst/>
          </a:prstGeom>
          <a:noFill/>
          <a:ln w="9525">
            <a:noFill/>
            <a:miter lim="800000"/>
            <a:headEnd/>
            <a:tailEnd/>
          </a:ln>
          <a:effectLst/>
        </p:spPr>
        <p:txBody>
          <a:bodyPr lIns="0" tIns="0" rIns="0" bIns="0">
            <a:spAutoFit/>
          </a:bodyPr>
          <a:lstStyle/>
          <a:p>
            <a:endParaRPr lang="en-US" sz="2600" b="1">
              <a:cs typeface="Times New Roman" pitchFamily="18" charset="0"/>
            </a:endParaRPr>
          </a:p>
          <a:p>
            <a:pPr eaLnBrk="0" hangingPunct="0"/>
            <a:r>
              <a:rPr lang="en-US" sz="2600">
                <a:cs typeface="Times New Roman" pitchFamily="18" charset="0"/>
              </a:rPr>
              <a:t> </a:t>
            </a:r>
            <a:endParaRPr lang="en-US" sz="2600" b="1">
              <a:cs typeface="Times New Roman" pitchFamily="18" charset="0"/>
            </a:endParaRPr>
          </a:p>
          <a:p>
            <a:pPr eaLnBrk="0" hangingPunct="0"/>
            <a:br>
              <a:rPr lang="en-US" sz="1000">
                <a:cs typeface="Times New Roman" pitchFamily="18" charset="0"/>
              </a:rPr>
            </a:br>
            <a:endParaRPr lang="en-US"/>
          </a:p>
        </p:txBody>
      </p:sp>
      <p:pic>
        <p:nvPicPr>
          <p:cNvPr id="34818" name="Picture 2"/>
          <p:cNvPicPr>
            <a:picLocks noChangeAspect="1" noChangeArrowheads="1"/>
          </p:cNvPicPr>
          <p:nvPr/>
        </p:nvPicPr>
        <p:blipFill>
          <a:blip r:embed="rId3"/>
          <a:srcRect/>
          <a:stretch>
            <a:fillRect/>
          </a:stretch>
        </p:blipFill>
        <p:spPr bwMode="auto">
          <a:xfrm>
            <a:off x="2667000" y="3581400"/>
            <a:ext cx="3810000" cy="305276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838200" y="2057400"/>
            <a:ext cx="7162800" cy="2292350"/>
          </a:xfrm>
          <a:prstGeom prst="rect">
            <a:avLst/>
          </a:prstGeom>
          <a:noFill/>
          <a:ln w="9525">
            <a:noFill/>
            <a:miter lim="800000"/>
            <a:headEnd/>
            <a:tailEnd/>
          </a:ln>
          <a:effectLst/>
        </p:spPr>
        <p:txBody>
          <a:bodyPr>
            <a:spAutoFit/>
          </a:bodyPr>
          <a:lstStyle/>
          <a:p>
            <a:pPr>
              <a:tabLst>
                <a:tab pos="0" algn="l"/>
                <a:tab pos="609600" algn="l"/>
                <a:tab pos="1217613" algn="l"/>
                <a:tab pos="1827213" algn="l"/>
                <a:tab pos="2435225" algn="l"/>
                <a:tab pos="3044825" algn="l"/>
                <a:tab pos="3654425" algn="l"/>
                <a:tab pos="4262438" algn="l"/>
                <a:tab pos="4872038" algn="l"/>
                <a:tab pos="5480050" algn="l"/>
                <a:tab pos="6089650" algn="l"/>
              </a:tabLst>
            </a:pPr>
            <a:r>
              <a:rPr lang="en-US" sz="1600">
                <a:cs typeface="Times New Roman" pitchFamily="18" charset="0"/>
              </a:rPr>
              <a:t>In Matlab a phase lead compensator in root locus form is implemented by using the transfer function in the form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600">
                <a:latin typeface="Courier New" pitchFamily="49" charset="0"/>
                <a:cs typeface="Courier New" pitchFamily="49" charset="0"/>
              </a:rPr>
              <a:t>     numlead=kc*[1 z];</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600">
                <a:latin typeface="Courier New" pitchFamily="49" charset="0"/>
                <a:cs typeface="Courier New" pitchFamily="49" charset="0"/>
              </a:rPr>
              <a:t>     denlead=[1 p];</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endParaRPr lang="en-US" sz="1600">
              <a:latin typeface="Courier New" pitchFamily="49" charset="0"/>
              <a:cs typeface="Courier New" pitchFamily="49" charset="0"/>
            </a:endParaRP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600">
                <a:cs typeface="Times New Roman" pitchFamily="18" charset="0"/>
              </a:rPr>
              <a:t>and using the </a:t>
            </a:r>
            <a:r>
              <a:rPr lang="en-US" sz="1600">
                <a:latin typeface="Courier New" pitchFamily="49" charset="0"/>
                <a:cs typeface="Times New Roman" pitchFamily="18" charset="0"/>
              </a:rPr>
              <a:t>conv()</a:t>
            </a:r>
            <a:r>
              <a:rPr lang="en-US" sz="1600">
                <a:cs typeface="Times New Roman" pitchFamily="18" charset="0"/>
              </a:rPr>
              <a:t> function to implement it with the numerator and denominator of the plant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600">
                <a:latin typeface="Courier New" pitchFamily="49" charset="0"/>
                <a:cs typeface="Courier New" pitchFamily="49" charset="0"/>
              </a:rPr>
              <a:t>     newnum=conv(num,numlead);</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600">
                <a:cs typeface="Times New Roman" pitchFamily="18" charset="0"/>
              </a:rPr>
              <a:t>     newden=conv(den,denlead);</a:t>
            </a:r>
            <a:r>
              <a:rPr lang="en-US" sz="1600"/>
              <a:t> </a:t>
            </a:r>
          </a:p>
        </p:txBody>
      </p:sp>
      <p:sp>
        <p:nvSpPr>
          <p:cNvPr id="23555" name="Rectangle 3"/>
          <p:cNvSpPr>
            <a:spLocks noChangeArrowheads="1"/>
          </p:cNvSpPr>
          <p:nvPr/>
        </p:nvSpPr>
        <p:spPr bwMode="auto">
          <a:xfrm>
            <a:off x="457200" y="609600"/>
            <a:ext cx="7027863" cy="457200"/>
          </a:xfrm>
          <a:prstGeom prst="rect">
            <a:avLst/>
          </a:prstGeom>
          <a:noFill/>
          <a:ln w="9525">
            <a:noFill/>
            <a:miter lim="800000"/>
            <a:headEnd/>
            <a:tailEnd/>
          </a:ln>
          <a:effectLst/>
        </p:spPr>
        <p:txBody>
          <a:bodyPr wrap="none">
            <a:spAutoFit/>
          </a:bodyPr>
          <a:lstStyle/>
          <a:p>
            <a:r>
              <a:rPr lang="en-US" b="1">
                <a:cs typeface="Times New Roman" pitchFamily="18" charset="0"/>
              </a:rPr>
              <a:t>Lead or Phase-Lead Compensator Using Root Locus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5"/>
          <p:cNvSpPr>
            <a:spLocks noChangeArrowheads="1"/>
          </p:cNvSpPr>
          <p:nvPr/>
        </p:nvSpPr>
        <p:spPr bwMode="auto">
          <a:xfrm>
            <a:off x="304800" y="457200"/>
            <a:ext cx="8686800" cy="3568700"/>
          </a:xfrm>
          <a:prstGeom prst="rect">
            <a:avLst/>
          </a:prstGeom>
          <a:noFill/>
          <a:ln w="9525">
            <a:noFill/>
            <a:miter lim="800000"/>
            <a:headEnd/>
            <a:tailEnd/>
          </a:ln>
          <a:effectLst/>
        </p:spPr>
        <p:txBody>
          <a:bodyPr>
            <a:spAutoFit/>
          </a:bodyPr>
          <a:lstStyle/>
          <a:p>
            <a:r>
              <a:rPr lang="en-US" b="1">
                <a:cs typeface="Times New Roman" pitchFamily="18" charset="0"/>
              </a:rPr>
              <a:t>Lead or Phase-Lead Compensator Using Frequency Response</a:t>
            </a:r>
          </a:p>
          <a:p>
            <a:endParaRPr lang="en-US" b="1">
              <a:cs typeface="Times New Roman" pitchFamily="18" charset="0"/>
            </a:endParaRPr>
          </a:p>
          <a:p>
            <a:pPr eaLnBrk="0" hangingPunct="0"/>
            <a:r>
              <a:rPr lang="en-US" sz="1800">
                <a:cs typeface="Times New Roman" pitchFamily="18" charset="0"/>
              </a:rPr>
              <a:t>A first-order phase-lead compensator can be designed using the frequency response. A lead compensator in frequency response form is given by </a:t>
            </a:r>
          </a:p>
          <a:p>
            <a:pPr eaLnBrk="0" hangingPunct="0"/>
            <a:endParaRPr lang="en-US" sz="1800">
              <a:cs typeface="Times New Roman" pitchFamily="18" charset="0"/>
            </a:endParaRPr>
          </a:p>
          <a:p>
            <a:pPr eaLnBrk="0" hangingPunct="0"/>
            <a:endParaRPr lang="en-US" sz="1800">
              <a:cs typeface="Times New Roman" pitchFamily="18" charset="0"/>
            </a:endParaRPr>
          </a:p>
          <a:p>
            <a:pPr eaLnBrk="0" hangingPunct="0"/>
            <a:endParaRPr lang="en-US" sz="1800">
              <a:cs typeface="Times New Roman" pitchFamily="18" charset="0"/>
            </a:endParaRPr>
          </a:p>
          <a:p>
            <a:pPr eaLnBrk="0" hangingPunct="0"/>
            <a:endParaRPr lang="en-US" sz="1800">
              <a:cs typeface="Times New Roman" pitchFamily="18" charset="0"/>
            </a:endParaRPr>
          </a:p>
          <a:p>
            <a:pPr eaLnBrk="0" hangingPunct="0"/>
            <a:endParaRPr lang="en-US" sz="1800">
              <a:cs typeface="Times New Roman" pitchFamily="18" charset="0"/>
            </a:endParaRPr>
          </a:p>
          <a:p>
            <a:pPr eaLnBrk="0" hangingPunct="0"/>
            <a:r>
              <a:rPr lang="en-US" sz="1800">
                <a:cs typeface="Times New Roman" pitchFamily="18" charset="0"/>
              </a:rPr>
              <a:t>In frequency response design, </a:t>
            </a:r>
            <a:r>
              <a:rPr lang="en-US" sz="1800" u="sng">
                <a:cs typeface="Times New Roman" pitchFamily="18" charset="0"/>
              </a:rPr>
              <a:t>the phase-lead compensator adds positive phase to the system over the frequency range</a:t>
            </a:r>
            <a:r>
              <a:rPr lang="en-US" sz="1800">
                <a:cs typeface="Times New Roman" pitchFamily="18" charset="0"/>
              </a:rPr>
              <a:t>. A bode plot of a phase-lead compensator looks like the following </a:t>
            </a:r>
          </a:p>
          <a:p>
            <a:pPr eaLnBrk="0" hangingPunct="0"/>
            <a:endParaRPr lang="en-US" sz="1800"/>
          </a:p>
        </p:txBody>
      </p:sp>
      <p:pic>
        <p:nvPicPr>
          <p:cNvPr id="24578" name="Picture 2" descr="H:\ENGR315\lead1.GIF"/>
          <p:cNvPicPr>
            <a:picLocks noChangeAspect="1" noChangeArrowheads="1"/>
          </p:cNvPicPr>
          <p:nvPr/>
        </p:nvPicPr>
        <p:blipFill>
          <a:blip r:embed="rId2" r:link="rId3"/>
          <a:srcRect/>
          <a:stretch>
            <a:fillRect/>
          </a:stretch>
        </p:blipFill>
        <p:spPr bwMode="auto">
          <a:xfrm>
            <a:off x="2971800" y="3886200"/>
            <a:ext cx="3352800" cy="2673350"/>
          </a:xfrm>
          <a:prstGeom prst="rect">
            <a:avLst/>
          </a:prstGeom>
          <a:noFill/>
        </p:spPr>
      </p:pic>
      <p:pic>
        <p:nvPicPr>
          <p:cNvPr id="24583" name="Picture 7"/>
          <p:cNvPicPr>
            <a:picLocks noChangeAspect="1" noChangeArrowheads="1"/>
          </p:cNvPicPr>
          <p:nvPr/>
        </p:nvPicPr>
        <p:blipFill>
          <a:blip r:embed="rId4"/>
          <a:srcRect/>
          <a:stretch>
            <a:fillRect/>
          </a:stretch>
        </p:blipFill>
        <p:spPr bwMode="auto">
          <a:xfrm>
            <a:off x="838200" y="1981200"/>
            <a:ext cx="7848600" cy="871538"/>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81000" y="609600"/>
            <a:ext cx="8229600" cy="457200"/>
          </a:xfrm>
          <a:prstGeom prst="rect">
            <a:avLst/>
          </a:prstGeom>
          <a:noFill/>
          <a:ln w="9525">
            <a:noFill/>
            <a:miter lim="800000"/>
            <a:headEnd/>
            <a:tailEnd/>
          </a:ln>
          <a:effectLst/>
        </p:spPr>
        <p:txBody>
          <a:bodyPr wrap="none">
            <a:spAutoFit/>
          </a:bodyPr>
          <a:lstStyle/>
          <a:p>
            <a:r>
              <a:rPr lang="en-US" b="1">
                <a:cs typeface="Times New Roman" pitchFamily="18" charset="0"/>
              </a:rPr>
              <a:t>Lead or Phase-Lead Compensator Using Frequency Response</a:t>
            </a:r>
          </a:p>
        </p:txBody>
      </p:sp>
      <p:sp>
        <p:nvSpPr>
          <p:cNvPr id="25605" name="Rectangle 5"/>
          <p:cNvSpPr>
            <a:spLocks noChangeArrowheads="1"/>
          </p:cNvSpPr>
          <p:nvPr/>
        </p:nvSpPr>
        <p:spPr bwMode="auto">
          <a:xfrm>
            <a:off x="304800" y="1524000"/>
            <a:ext cx="8458200" cy="3113088"/>
          </a:xfrm>
          <a:prstGeom prst="rect">
            <a:avLst/>
          </a:prstGeom>
          <a:noFill/>
          <a:ln w="9525">
            <a:noFill/>
            <a:miter lim="800000"/>
            <a:headEnd/>
            <a:tailEnd/>
          </a:ln>
          <a:effectLst/>
        </p:spPr>
        <p:txBody>
          <a:bodyPr>
            <a:spAutoFit/>
          </a:bodyPr>
          <a:lstStyle/>
          <a:p>
            <a:pPr eaLnBrk="0" hangingPunct="0"/>
            <a:endParaRPr lang="en-US" sz="1800">
              <a:cs typeface="Times New Roman" pitchFamily="18" charset="0"/>
            </a:endParaRPr>
          </a:p>
          <a:p>
            <a:pPr eaLnBrk="0" hangingPunct="0"/>
            <a:r>
              <a:rPr lang="en-US" sz="1800" u="sng">
                <a:cs typeface="Times New Roman" pitchFamily="18" charset="0"/>
              </a:rPr>
              <a:t>Additional positive phase increases the phase margin and thus increases the stability of the system. This type of compensator is designed by determining </a:t>
            </a:r>
            <a:r>
              <a:rPr lang="en-US" sz="1800" b="1" u="sng">
                <a:cs typeface="Times New Roman" pitchFamily="18" charset="0"/>
              </a:rPr>
              <a:t>alfa</a:t>
            </a:r>
            <a:r>
              <a:rPr lang="en-US" sz="1800" u="sng">
                <a:cs typeface="Times New Roman" pitchFamily="18" charset="0"/>
              </a:rPr>
              <a:t> from the amount of phase needed to satisfy the phase margin requirements, and determining </a:t>
            </a:r>
            <a:r>
              <a:rPr lang="en-US" sz="1800" b="1" u="sng">
                <a:cs typeface="Times New Roman" pitchFamily="18" charset="0"/>
              </a:rPr>
              <a:t>tal</a:t>
            </a:r>
            <a:r>
              <a:rPr lang="en-US" sz="1800" u="sng">
                <a:cs typeface="Times New Roman" pitchFamily="18" charset="0"/>
              </a:rPr>
              <a:t> to place the added phase at the new gain-crossover frequency. </a:t>
            </a:r>
          </a:p>
          <a:p>
            <a:pPr eaLnBrk="0" hangingPunct="0"/>
            <a:endParaRPr lang="en-US" sz="1800">
              <a:cs typeface="Times New Roman" pitchFamily="18" charset="0"/>
            </a:endParaRPr>
          </a:p>
          <a:p>
            <a:pPr eaLnBrk="0" hangingPunct="0"/>
            <a:r>
              <a:rPr lang="en-US" sz="1800" u="sng">
                <a:cs typeface="Times New Roman" pitchFamily="18" charset="0"/>
              </a:rPr>
              <a:t>Another effect of the lead compensator can be seen in the magnitude plot. The lead compensator increases the gain of the system at high frequencies (the amount of this gain is equal to alfa. This can increase the crossover frequency, which will help to decrease the rise time and settling time of the system. </a:t>
            </a:r>
          </a:p>
          <a:p>
            <a:pPr eaLnBrk="0" hangingPunct="0"/>
            <a:endParaRPr lang="en-US" sz="1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609600" y="1981200"/>
            <a:ext cx="7467600" cy="2289175"/>
          </a:xfrm>
          <a:prstGeom prst="rect">
            <a:avLst/>
          </a:prstGeom>
          <a:noFill/>
          <a:ln w="9525">
            <a:noFill/>
            <a:miter lim="800000"/>
            <a:headEnd/>
            <a:tailEnd/>
          </a:ln>
          <a:effectLst/>
        </p:spPr>
        <p:txBody>
          <a:bodyPr>
            <a:spAutoFit/>
          </a:bodyPr>
          <a:lstStyle/>
          <a:p>
            <a:pPr>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In Matlab, a phase lead compensator in frequency response form is implemented by using the transfer function in the form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numlead=[aT 1];</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denlead=[T 1];</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and using the </a:t>
            </a:r>
            <a:r>
              <a:rPr lang="en-US" sz="1800">
                <a:latin typeface="Courier New" pitchFamily="49" charset="0"/>
                <a:cs typeface="Times New Roman" pitchFamily="18" charset="0"/>
              </a:rPr>
              <a:t>conv()</a:t>
            </a:r>
            <a:r>
              <a:rPr lang="en-US" sz="1800">
                <a:cs typeface="Times New Roman" pitchFamily="18" charset="0"/>
              </a:rPr>
              <a:t> function to multiply it by the numerator and denominator of the plant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newnum=conv(num,numlead);</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     newden=conv(den,denlead);</a:t>
            </a:r>
            <a:r>
              <a:rPr lang="en-US" sz="1800"/>
              <a:t> </a:t>
            </a:r>
          </a:p>
        </p:txBody>
      </p:sp>
      <p:sp>
        <p:nvSpPr>
          <p:cNvPr id="26627" name="Rectangle 3"/>
          <p:cNvSpPr>
            <a:spLocks noChangeArrowheads="1"/>
          </p:cNvSpPr>
          <p:nvPr/>
        </p:nvSpPr>
        <p:spPr bwMode="auto">
          <a:xfrm>
            <a:off x="381000" y="609600"/>
            <a:ext cx="8229600" cy="457200"/>
          </a:xfrm>
          <a:prstGeom prst="rect">
            <a:avLst/>
          </a:prstGeom>
          <a:noFill/>
          <a:ln w="9525">
            <a:noFill/>
            <a:miter lim="800000"/>
            <a:headEnd/>
            <a:tailEnd/>
          </a:ln>
          <a:effectLst/>
        </p:spPr>
        <p:txBody>
          <a:bodyPr wrap="none">
            <a:spAutoFit/>
          </a:bodyPr>
          <a:lstStyle/>
          <a:p>
            <a:r>
              <a:rPr lang="en-US" b="1">
                <a:cs typeface="Times New Roman" pitchFamily="18" charset="0"/>
              </a:rPr>
              <a:t>Lead or Phase-Lead Compensator Using Frequency Response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ChangeArrowheads="1"/>
          </p:cNvSpPr>
          <p:nvPr/>
        </p:nvSpPr>
        <p:spPr bwMode="auto">
          <a:xfrm>
            <a:off x="228600" y="762000"/>
            <a:ext cx="8915400" cy="4941888"/>
          </a:xfrm>
          <a:prstGeom prst="rect">
            <a:avLst/>
          </a:prstGeom>
          <a:noFill/>
          <a:ln w="9525">
            <a:noFill/>
            <a:miter lim="800000"/>
            <a:headEnd/>
            <a:tailEnd/>
          </a:ln>
          <a:effectLst/>
        </p:spPr>
        <p:txBody>
          <a:bodyPr>
            <a:spAutoFit/>
          </a:bodyPr>
          <a:lstStyle/>
          <a:p>
            <a:r>
              <a:rPr lang="en-US" b="1">
                <a:cs typeface="Times New Roman" pitchFamily="18" charset="0"/>
              </a:rPr>
              <a:t>Lag or Phase-Lag Compensator Using Root Locus</a:t>
            </a:r>
          </a:p>
          <a:p>
            <a:endParaRPr lang="en-US" b="1">
              <a:cs typeface="Times New Roman" pitchFamily="18" charset="0"/>
            </a:endParaRPr>
          </a:p>
          <a:p>
            <a:pPr eaLnBrk="0" hangingPunct="0"/>
            <a:r>
              <a:rPr lang="en-US" sz="1800">
                <a:cs typeface="Times New Roman" pitchFamily="18" charset="0"/>
              </a:rPr>
              <a:t>A first-order lag compensator can be designed using the root locus. A lag compensator in root locus form is given by </a:t>
            </a:r>
          </a:p>
          <a:p>
            <a:pPr eaLnBrk="0" hangingPunct="0"/>
            <a:endParaRPr lang="en-US" sz="1800">
              <a:cs typeface="Times New Roman" pitchFamily="18" charset="0"/>
            </a:endParaRPr>
          </a:p>
          <a:p>
            <a:pPr eaLnBrk="0" hangingPunct="0"/>
            <a:endParaRPr lang="en-US" sz="1800">
              <a:cs typeface="Times New Roman" pitchFamily="18" charset="0"/>
            </a:endParaRPr>
          </a:p>
          <a:p>
            <a:pPr eaLnBrk="0" hangingPunct="0"/>
            <a:endParaRPr lang="en-US" sz="1800">
              <a:cs typeface="Times New Roman" pitchFamily="18" charset="0"/>
            </a:endParaRPr>
          </a:p>
          <a:p>
            <a:pPr eaLnBrk="0" hangingPunct="0"/>
            <a:r>
              <a:rPr lang="en-US" sz="1800">
                <a:cs typeface="Times New Roman" pitchFamily="18" charset="0"/>
              </a:rPr>
              <a:t>where the magnitude of z is greater than the magnitude of p. A phase-lag compensator tends to shift the root locus to the right, which is undesirable. For this reason, the pole and zero of a lag compensator must be placed close together (usually near the origin) so they do not appreciably change the transient response or stability characteristics of the system. </a:t>
            </a:r>
          </a:p>
          <a:p>
            <a:pPr eaLnBrk="0" hangingPunct="0"/>
            <a:r>
              <a:rPr lang="en-US" sz="1800">
                <a:cs typeface="Times New Roman" pitchFamily="18" charset="0"/>
              </a:rPr>
              <a:t> </a:t>
            </a:r>
          </a:p>
          <a:p>
            <a:pPr eaLnBrk="0" hangingPunct="0"/>
            <a:r>
              <a:rPr lang="en-US" sz="1800">
                <a:cs typeface="Times New Roman" pitchFamily="18" charset="0"/>
              </a:rPr>
              <a:t>When a lag compensator is added to a system, the value of this intersection will be a smaller negative number than it was before. The net number of zeros and poles will be the same (one zero and one pole are added), but the added pole is a smaller negative number than the added zero. Thus, the result of a lag compensator is that the asymptotes' intersection is moved closer to the right half plane, and the entire root locus will be shifted to the right. </a:t>
            </a:r>
            <a:endParaRPr lang="en-US" sz="1800"/>
          </a:p>
        </p:txBody>
      </p:sp>
      <p:pic>
        <p:nvPicPr>
          <p:cNvPr id="27653" name="Picture 5"/>
          <p:cNvPicPr>
            <a:picLocks noChangeAspect="1" noChangeArrowheads="1"/>
          </p:cNvPicPr>
          <p:nvPr/>
        </p:nvPicPr>
        <p:blipFill>
          <a:blip r:embed="rId2"/>
          <a:srcRect/>
          <a:stretch>
            <a:fillRect/>
          </a:stretch>
        </p:blipFill>
        <p:spPr bwMode="auto">
          <a:xfrm>
            <a:off x="4495800" y="1905000"/>
            <a:ext cx="2133600" cy="858838"/>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533400" y="1371600"/>
            <a:ext cx="7848600" cy="4486275"/>
          </a:xfrm>
          <a:prstGeom prst="rect">
            <a:avLst/>
          </a:prstGeom>
          <a:noFill/>
          <a:ln w="9525">
            <a:noFill/>
            <a:miter lim="800000"/>
            <a:headEnd/>
            <a:tailEnd/>
          </a:ln>
          <a:effectLst/>
        </p:spPr>
        <p:txBody>
          <a:bodyPr>
            <a:spAutoFit/>
          </a:bodyPr>
          <a:lstStyle/>
          <a:p>
            <a:pPr>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It was previously stated that that lag controller should only minimally change the transient response because of its negative effect. If the phase-lag compensator is not supposed to change the transient response noticeably, what is it good for? The answer is that a phase-lag compensator can improve the system's steady-state response. It works in the following manner. At high frequencies, the lag controller will have unity gain. At low frequencies, the gain will be z0/p0 which is greater than 1. This factor z/p will multiply the position, velocity, or acceleration constant (Kp, Kv, or Ka), and the steady-state error will thus decrease by the factor z0/p0.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In Matlab, a phase lead compensator in root locus form is implemented by using the transfer function in the form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numlag=[1 z];</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denlag=[1 p];</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and using the </a:t>
            </a:r>
            <a:r>
              <a:rPr lang="en-US" sz="1800">
                <a:latin typeface="Courier New" pitchFamily="49" charset="0"/>
                <a:cs typeface="Times New Roman" pitchFamily="18" charset="0"/>
              </a:rPr>
              <a:t>conv()</a:t>
            </a:r>
            <a:r>
              <a:rPr lang="en-US" sz="1800">
                <a:cs typeface="Times New Roman" pitchFamily="18" charset="0"/>
              </a:rPr>
              <a:t> function to implement it with the numerator and denominator of the plant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newnum=conv(num,numlag);</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     newden=conv(den,denlag);</a:t>
            </a:r>
            <a:r>
              <a:rPr lang="en-US" sz="1800"/>
              <a:t> </a:t>
            </a:r>
          </a:p>
        </p:txBody>
      </p:sp>
      <p:sp>
        <p:nvSpPr>
          <p:cNvPr id="28675" name="Rectangle 3"/>
          <p:cNvSpPr>
            <a:spLocks noChangeArrowheads="1"/>
          </p:cNvSpPr>
          <p:nvPr/>
        </p:nvSpPr>
        <p:spPr bwMode="auto">
          <a:xfrm>
            <a:off x="609600" y="609600"/>
            <a:ext cx="6723063" cy="457200"/>
          </a:xfrm>
          <a:prstGeom prst="rect">
            <a:avLst/>
          </a:prstGeom>
          <a:noFill/>
          <a:ln w="9525">
            <a:noFill/>
            <a:miter lim="800000"/>
            <a:headEnd/>
            <a:tailEnd/>
          </a:ln>
          <a:effectLst/>
        </p:spPr>
        <p:txBody>
          <a:bodyPr wrap="none">
            <a:spAutoFit/>
          </a:bodyPr>
          <a:lstStyle/>
          <a:p>
            <a:r>
              <a:rPr lang="en-US" b="1">
                <a:cs typeface="Times New Roman" pitchFamily="18" charset="0"/>
              </a:rPr>
              <a:t>Lag or Phase-Lag Compensator Using Root Locus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ChangeArrowheads="1"/>
          </p:cNvSpPr>
          <p:nvPr/>
        </p:nvSpPr>
        <p:spPr bwMode="auto">
          <a:xfrm>
            <a:off x="457200" y="685800"/>
            <a:ext cx="8229600" cy="3722688"/>
          </a:xfrm>
          <a:prstGeom prst="rect">
            <a:avLst/>
          </a:prstGeom>
          <a:noFill/>
          <a:ln w="9525">
            <a:noFill/>
            <a:miter lim="800000"/>
            <a:headEnd/>
            <a:tailEnd/>
          </a:ln>
          <a:effectLst/>
        </p:spPr>
        <p:txBody>
          <a:bodyPr>
            <a:spAutoFit/>
          </a:bodyPr>
          <a:lstStyle/>
          <a:p>
            <a:r>
              <a:rPr lang="en-US" sz="2000" b="1">
                <a:cs typeface="Times New Roman" pitchFamily="18" charset="0"/>
              </a:rPr>
              <a:t>Lag or Phase-Lag Compensator using Frequency Response</a:t>
            </a:r>
          </a:p>
          <a:p>
            <a:endParaRPr lang="en-US" sz="2000" b="1">
              <a:cs typeface="Times New Roman" pitchFamily="18" charset="0"/>
            </a:endParaRPr>
          </a:p>
          <a:p>
            <a:pPr eaLnBrk="0" hangingPunct="0"/>
            <a:r>
              <a:rPr lang="en-US" sz="1800">
                <a:cs typeface="Times New Roman" pitchFamily="18" charset="0"/>
              </a:rPr>
              <a:t>A first-order phase-lag compensator can be designed using the frequency response. A lag compensator in frequency response form is given by </a:t>
            </a:r>
          </a:p>
          <a:p>
            <a:pPr eaLnBrk="0" hangingPunct="0"/>
            <a:endParaRPr lang="en-US" sz="1800">
              <a:cs typeface="Times New Roman" pitchFamily="18" charset="0"/>
            </a:endParaRPr>
          </a:p>
          <a:p>
            <a:pPr algn="ctr" eaLnBrk="0" hangingPunct="0"/>
            <a:r>
              <a:rPr lang="en-US" sz="1800">
                <a:cs typeface="Times New Roman" pitchFamily="18" charset="0"/>
              </a:rPr>
              <a:t> </a:t>
            </a:r>
          </a:p>
          <a:p>
            <a:pPr eaLnBrk="0" hangingPunct="0"/>
            <a:endParaRPr lang="en-US" sz="1800">
              <a:cs typeface="Times New Roman" pitchFamily="18" charset="0"/>
            </a:endParaRPr>
          </a:p>
          <a:p>
            <a:pPr eaLnBrk="0" hangingPunct="0"/>
            <a:r>
              <a:rPr lang="en-US" sz="1800">
                <a:cs typeface="Times New Roman" pitchFamily="18" charset="0"/>
              </a:rPr>
              <a:t>The phase-lag compensator looks similar to a phase-lead compensator, except that a is now less than 1. The main difference is that the lag compensator adds negative phase to the system over the specified frequency range, while a lead compensator adds positive phase over the specified frequency. A bode plot of a phase-lag compensator looks like the following </a:t>
            </a:r>
          </a:p>
          <a:p>
            <a:pPr eaLnBrk="0" hangingPunct="0"/>
            <a:endParaRPr lang="en-US" sz="1800"/>
          </a:p>
        </p:txBody>
      </p:sp>
      <p:pic>
        <p:nvPicPr>
          <p:cNvPr id="29698" name="Picture 2" descr="H:\ENGR315\lag2.GIF"/>
          <p:cNvPicPr>
            <a:picLocks noChangeAspect="1" noChangeArrowheads="1"/>
          </p:cNvPicPr>
          <p:nvPr/>
        </p:nvPicPr>
        <p:blipFill>
          <a:blip r:embed="rId2" r:link="rId3"/>
          <a:srcRect/>
          <a:stretch>
            <a:fillRect/>
          </a:stretch>
        </p:blipFill>
        <p:spPr bwMode="auto">
          <a:xfrm>
            <a:off x="2895600" y="4067175"/>
            <a:ext cx="3886200" cy="2790825"/>
          </a:xfrm>
          <a:prstGeom prst="rect">
            <a:avLst/>
          </a:prstGeom>
          <a:noFill/>
        </p:spPr>
      </p:pic>
      <p:pic>
        <p:nvPicPr>
          <p:cNvPr id="29700" name="Picture 4"/>
          <p:cNvPicPr>
            <a:picLocks noChangeAspect="1" noChangeArrowheads="1"/>
          </p:cNvPicPr>
          <p:nvPr/>
        </p:nvPicPr>
        <p:blipFill>
          <a:blip r:embed="rId4"/>
          <a:srcRect/>
          <a:stretch>
            <a:fillRect/>
          </a:stretch>
        </p:blipFill>
        <p:spPr bwMode="auto">
          <a:xfrm>
            <a:off x="6096000" y="1752600"/>
            <a:ext cx="2362200" cy="809625"/>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533400" y="2133600"/>
            <a:ext cx="6934200" cy="2563813"/>
          </a:xfrm>
          <a:prstGeom prst="rect">
            <a:avLst/>
          </a:prstGeom>
          <a:noFill/>
          <a:ln w="9525">
            <a:noFill/>
            <a:miter lim="800000"/>
            <a:headEnd/>
            <a:tailEnd/>
          </a:ln>
          <a:effectLst/>
        </p:spPr>
        <p:txBody>
          <a:bodyPr>
            <a:spAutoFit/>
          </a:bodyPr>
          <a:lstStyle/>
          <a:p>
            <a:pPr>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In Matlab, a phase-lag compensator in frequency response form is implemented by using the transfer function in the form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numlead=[a*T 1];</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denlead=a*[T 1];</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cs typeface="Times New Roman" pitchFamily="18" charset="0"/>
              </a:rPr>
              <a:t>and using the </a:t>
            </a:r>
            <a:r>
              <a:rPr lang="en-US" sz="1800">
                <a:latin typeface="Courier New" pitchFamily="49" charset="0"/>
                <a:cs typeface="Times New Roman" pitchFamily="18" charset="0"/>
              </a:rPr>
              <a:t>conv()</a:t>
            </a:r>
            <a:r>
              <a:rPr lang="en-US" sz="1800">
                <a:cs typeface="Times New Roman" pitchFamily="18" charset="0"/>
              </a:rPr>
              <a:t> function to implement it with the numerator and denominator of the plant </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newnum=conv(num,numlead);</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r>
              <a:rPr lang="en-US" sz="1800">
                <a:latin typeface="Courier New" pitchFamily="49" charset="0"/>
                <a:cs typeface="Courier New" pitchFamily="49" charset="0"/>
              </a:rPr>
              <a:t>     newden=conv(den,denlead);</a:t>
            </a:r>
          </a:p>
          <a:p>
            <a:pPr eaLnBrk="0" hangingPunct="0">
              <a:tabLst>
                <a:tab pos="0" algn="l"/>
                <a:tab pos="609600" algn="l"/>
                <a:tab pos="1217613" algn="l"/>
                <a:tab pos="1827213" algn="l"/>
                <a:tab pos="2435225" algn="l"/>
                <a:tab pos="3044825" algn="l"/>
                <a:tab pos="3654425" algn="l"/>
                <a:tab pos="4262438" algn="l"/>
                <a:tab pos="4872038" algn="l"/>
                <a:tab pos="5480050" algn="l"/>
                <a:tab pos="6089650" algn="l"/>
              </a:tabLst>
            </a:pPr>
            <a:endParaRPr lang="en-US" sz="1800"/>
          </a:p>
        </p:txBody>
      </p:sp>
      <p:sp>
        <p:nvSpPr>
          <p:cNvPr id="30724" name="Rectangle 4"/>
          <p:cNvSpPr>
            <a:spLocks noChangeArrowheads="1"/>
          </p:cNvSpPr>
          <p:nvPr/>
        </p:nvSpPr>
        <p:spPr bwMode="auto">
          <a:xfrm>
            <a:off x="533400" y="914400"/>
            <a:ext cx="6589713" cy="396875"/>
          </a:xfrm>
          <a:prstGeom prst="rect">
            <a:avLst/>
          </a:prstGeom>
          <a:noFill/>
          <a:ln w="9525">
            <a:noFill/>
            <a:miter lim="800000"/>
            <a:headEnd/>
            <a:tailEnd/>
          </a:ln>
          <a:effectLst/>
        </p:spPr>
        <p:txBody>
          <a:bodyPr wrap="none">
            <a:spAutoFit/>
          </a:bodyPr>
          <a:lstStyle/>
          <a:p>
            <a:r>
              <a:rPr lang="en-US" sz="2000" b="1">
                <a:cs typeface="Times New Roman" pitchFamily="18" charset="0"/>
              </a:rPr>
              <a:t>Lag or Phase-Lag Compensator using Frequency Response</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EFAULTFONTSIZE" val="10"/>
  <p:tag name="DEFAULTWIDTH" val="348"/>
  <p:tag name="DEFAULTHEIGHT" val="566"/>
</p:tagLst>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raditional Arabic"/>
        <a:ea typeface=""/>
        <a:cs typeface="Times New Roman"/>
      </a:majorFont>
      <a:minorFont>
        <a:latin typeface="Traditional Arabic"/>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3351</TotalTime>
  <Words>885</Words>
  <Application>Microsoft Macintosh PowerPoint</Application>
  <PresentationFormat>On-screen Show (4:3)</PresentationFormat>
  <Paragraphs>89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Courier New</vt:lpstr>
      <vt:lpstr>Times New Roman</vt:lpstr>
      <vt:lpstr>Traditional Arabic</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Camilo Sesto</dc:creator>
  <cp:lastModifiedBy>Zeyad Al-Obaidi</cp:lastModifiedBy>
  <cp:revision>261</cp:revision>
  <dcterms:created xsi:type="dcterms:W3CDTF">2004-08-11T18:39:15Z</dcterms:created>
  <dcterms:modified xsi:type="dcterms:W3CDTF">2019-10-21T07:54:24Z</dcterms:modified>
</cp:coreProperties>
</file>