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</p:sldIdLst>
  <p:sldSz cx="9144000" cy="6858000"/>
  <p:notesSz cx="9144000" cy="68580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9" Type="http://schemas.openxmlformats.org/officeDocument/2006/relationships/slide" Target="slides/slide4.xml"/><Relationship Id="rId10" Type="http://schemas.openxmlformats.org/officeDocument/2006/relationships/slide" Target="slides/slide5.xml"/><Relationship Id="rId11" Type="http://schemas.openxmlformats.org/officeDocument/2006/relationships/slide" Target="slides/slide6.xml"/><Relationship Id="rId12" Type="http://schemas.openxmlformats.org/officeDocument/2006/relationships/slide" Target="slides/slide7.xml"/><Relationship Id="rId13" Type="http://schemas.openxmlformats.org/officeDocument/2006/relationships/slide" Target="slides/slide8.xml"/><Relationship Id="rId14" Type="http://schemas.openxmlformats.org/officeDocument/2006/relationships/slide" Target="slides/slide9.xml"/><Relationship Id="rId15" Type="http://schemas.openxmlformats.org/officeDocument/2006/relationships/slide" Target="slides/slide10.xml"/><Relationship Id="rId16" Type="http://schemas.openxmlformats.org/officeDocument/2006/relationships/slide" Target="slides/slide11.xml"/><Relationship Id="rId17" Type="http://schemas.openxmlformats.org/officeDocument/2006/relationships/slide" Target="slides/slide12.xml"/><Relationship Id="rId18" Type="http://schemas.openxmlformats.org/officeDocument/2006/relationships/slide" Target="slides/slide13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14401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8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>
              <a:defRPr sz="1600" b="0" i="0">
                <a:solidFill>
                  <a:schemeClr val="tx1"/>
                </a:solidFill>
                <a:latin typeface="Comic Sans MS"/>
                <a:cs typeface="Comic Sans MS"/>
              </a:defRPr>
            </a:lvl1pPr>
          </a:lstStyle>
          <a:p>
            <a:pPr marL="12700">
              <a:lnSpc>
                <a:spcPct val="100000"/>
              </a:lnSpc>
              <a:spcBef>
                <a:spcPts val="254"/>
              </a:spcBef>
            </a:pPr>
            <a:r>
              <a:rPr dirty="0" spc="-10"/>
              <a:t>Microprocessors </a:t>
            </a:r>
            <a:r>
              <a:rPr dirty="0" spc="-5"/>
              <a:t>&amp;</a:t>
            </a:r>
            <a:r>
              <a:rPr dirty="0"/>
              <a:t> </a:t>
            </a:r>
            <a:r>
              <a:rPr dirty="0" spc="-5"/>
              <a:t>Interfacing</a:t>
            </a:r>
          </a:p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1400" b="0" i="0">
                <a:solidFill>
                  <a:schemeClr val="tx1"/>
                </a:solidFill>
                <a:latin typeface="Comic Sans MS"/>
                <a:cs typeface="Comic Sans MS"/>
              </a:defRPr>
            </a:lvl1pPr>
          </a:lstStyle>
          <a:p>
            <a:pPr marL="25400">
              <a:lnSpc>
                <a:spcPct val="100000"/>
              </a:lnSpc>
              <a:spcBef>
                <a:spcPts val="245"/>
              </a:spcBef>
            </a:pPr>
            <a:fld id="{81D60167-4931-47E6-BA6A-407CBD079E47}" type="slidenum">
              <a:rPr dirty="0"/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2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26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>
              <a:defRPr sz="1600" b="0" i="0">
                <a:solidFill>
                  <a:schemeClr val="tx1"/>
                </a:solidFill>
                <a:latin typeface="Comic Sans MS"/>
                <a:cs typeface="Comic Sans MS"/>
              </a:defRPr>
            </a:lvl1pPr>
          </a:lstStyle>
          <a:p>
            <a:pPr marL="12700">
              <a:lnSpc>
                <a:spcPct val="100000"/>
              </a:lnSpc>
              <a:spcBef>
                <a:spcPts val="254"/>
              </a:spcBef>
            </a:pPr>
            <a:r>
              <a:rPr dirty="0" spc="-10"/>
              <a:t>Microprocessors </a:t>
            </a:r>
            <a:r>
              <a:rPr dirty="0" spc="-5"/>
              <a:t>&amp;</a:t>
            </a:r>
            <a:r>
              <a:rPr dirty="0"/>
              <a:t> </a:t>
            </a:r>
            <a:r>
              <a:rPr dirty="0" spc="-5"/>
              <a:t>Interfacing</a:t>
            </a:r>
          </a:p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1400" b="0" i="0">
                <a:solidFill>
                  <a:schemeClr val="tx1"/>
                </a:solidFill>
                <a:latin typeface="Comic Sans MS"/>
                <a:cs typeface="Comic Sans MS"/>
              </a:defRPr>
            </a:lvl1pPr>
          </a:lstStyle>
          <a:p>
            <a:pPr marL="25400">
              <a:lnSpc>
                <a:spcPct val="100000"/>
              </a:lnSpc>
              <a:spcBef>
                <a:spcPts val="245"/>
              </a:spcBef>
            </a:pPr>
            <a:fld id="{81D60167-4931-47E6-BA6A-407CBD079E47}" type="slidenum">
              <a:rPr dirty="0"/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2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470916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>
              <a:defRPr sz="1600" b="0" i="0">
                <a:solidFill>
                  <a:schemeClr val="tx1"/>
                </a:solidFill>
                <a:latin typeface="Comic Sans MS"/>
                <a:cs typeface="Comic Sans MS"/>
              </a:defRPr>
            </a:lvl1pPr>
          </a:lstStyle>
          <a:p>
            <a:pPr marL="12700">
              <a:lnSpc>
                <a:spcPct val="100000"/>
              </a:lnSpc>
              <a:spcBef>
                <a:spcPts val="254"/>
              </a:spcBef>
            </a:pPr>
            <a:r>
              <a:rPr dirty="0" spc="-10"/>
              <a:t>Microprocessors </a:t>
            </a:r>
            <a:r>
              <a:rPr dirty="0" spc="-5"/>
              <a:t>&amp;</a:t>
            </a:r>
            <a:r>
              <a:rPr dirty="0"/>
              <a:t> </a:t>
            </a:r>
            <a:r>
              <a:rPr dirty="0" spc="-5"/>
              <a:t>Interfacing</a:t>
            </a:r>
          </a:p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1400" b="0" i="0">
                <a:solidFill>
                  <a:schemeClr val="tx1"/>
                </a:solidFill>
                <a:latin typeface="Comic Sans MS"/>
                <a:cs typeface="Comic Sans MS"/>
              </a:defRPr>
            </a:lvl1pPr>
          </a:lstStyle>
          <a:p>
            <a:pPr marL="25400">
              <a:lnSpc>
                <a:spcPct val="100000"/>
              </a:lnSpc>
              <a:spcBef>
                <a:spcPts val="245"/>
              </a:spcBef>
            </a:pPr>
            <a:fld id="{81D60167-4931-47E6-BA6A-407CBD079E47}" type="slidenum">
              <a:rPr dirty="0"/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2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>
              <a:defRPr sz="1600" b="0" i="0">
                <a:solidFill>
                  <a:schemeClr val="tx1"/>
                </a:solidFill>
                <a:latin typeface="Comic Sans MS"/>
                <a:cs typeface="Comic Sans MS"/>
              </a:defRPr>
            </a:lvl1pPr>
          </a:lstStyle>
          <a:p>
            <a:pPr marL="12700">
              <a:lnSpc>
                <a:spcPct val="100000"/>
              </a:lnSpc>
              <a:spcBef>
                <a:spcPts val="254"/>
              </a:spcBef>
            </a:pPr>
            <a:r>
              <a:rPr dirty="0" spc="-10"/>
              <a:t>Microprocessors </a:t>
            </a:r>
            <a:r>
              <a:rPr dirty="0" spc="-5"/>
              <a:t>&amp;</a:t>
            </a:r>
            <a:r>
              <a:rPr dirty="0"/>
              <a:t> </a:t>
            </a:r>
            <a:r>
              <a:rPr dirty="0" spc="-5"/>
              <a:t>Interfacing</a:t>
            </a:r>
          </a:p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1400" b="0" i="0">
                <a:solidFill>
                  <a:schemeClr val="tx1"/>
                </a:solidFill>
                <a:latin typeface="Comic Sans MS"/>
                <a:cs typeface="Comic Sans MS"/>
              </a:defRPr>
            </a:lvl1pPr>
          </a:lstStyle>
          <a:p>
            <a:pPr marL="25400">
              <a:lnSpc>
                <a:spcPct val="100000"/>
              </a:lnSpc>
              <a:spcBef>
                <a:spcPts val="245"/>
              </a:spcBef>
            </a:pPr>
            <a:fld id="{81D60167-4931-47E6-BA6A-407CBD079E47}" type="slidenum">
              <a:rPr dirty="0"/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>
              <a:defRPr sz="1600" b="0" i="0">
                <a:solidFill>
                  <a:schemeClr val="tx1"/>
                </a:solidFill>
                <a:latin typeface="Comic Sans MS"/>
                <a:cs typeface="Comic Sans MS"/>
              </a:defRPr>
            </a:lvl1pPr>
          </a:lstStyle>
          <a:p>
            <a:pPr marL="12700">
              <a:lnSpc>
                <a:spcPct val="100000"/>
              </a:lnSpc>
              <a:spcBef>
                <a:spcPts val="254"/>
              </a:spcBef>
            </a:pPr>
            <a:r>
              <a:rPr dirty="0" spc="-10"/>
              <a:t>Microprocessors </a:t>
            </a:r>
            <a:r>
              <a:rPr dirty="0" spc="-5"/>
              <a:t>&amp;</a:t>
            </a:r>
            <a:r>
              <a:rPr dirty="0"/>
              <a:t> </a:t>
            </a:r>
            <a:r>
              <a:rPr dirty="0" spc="-5"/>
              <a:t>Interfacing</a:t>
            </a:r>
          </a:p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1400" b="0" i="0">
                <a:solidFill>
                  <a:schemeClr val="tx1"/>
                </a:solidFill>
                <a:latin typeface="Comic Sans MS"/>
                <a:cs typeface="Comic Sans MS"/>
              </a:defRPr>
            </a:lvl1pPr>
          </a:lstStyle>
          <a:p>
            <a:pPr marL="25400">
              <a:lnSpc>
                <a:spcPct val="100000"/>
              </a:lnSpc>
              <a:spcBef>
                <a:spcPts val="245"/>
              </a:spcBef>
            </a:pPr>
            <a:fld id="{81D60167-4931-47E6-BA6A-407CBD079E47}" type="slidenum">
              <a:rPr dirty="0"/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685800" y="6225235"/>
            <a:ext cx="7772400" cy="0"/>
          </a:xfrm>
          <a:custGeom>
            <a:avLst/>
            <a:gdLst/>
            <a:ahLst/>
            <a:cxnLst/>
            <a:rect l="l" t="t" r="r" b="b"/>
            <a:pathLst>
              <a:path w="7772400" h="0">
                <a:moveTo>
                  <a:pt x="0" y="0"/>
                </a:moveTo>
                <a:lnTo>
                  <a:pt x="7772400" y="0"/>
                </a:lnTo>
              </a:path>
            </a:pathLst>
          </a:custGeom>
          <a:ln w="11582">
            <a:solidFill>
              <a:srgbClr val="0000F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7" name="bk object 17"/>
          <p:cNvSpPr/>
          <p:nvPr/>
        </p:nvSpPr>
        <p:spPr>
          <a:xfrm>
            <a:off x="685800" y="6259982"/>
            <a:ext cx="7772400" cy="0"/>
          </a:xfrm>
          <a:custGeom>
            <a:avLst/>
            <a:gdLst/>
            <a:ahLst/>
            <a:cxnLst/>
            <a:rect l="l" t="t" r="r" b="b"/>
            <a:pathLst>
              <a:path w="7772400" h="0">
                <a:moveTo>
                  <a:pt x="0" y="0"/>
                </a:moveTo>
                <a:lnTo>
                  <a:pt x="7772400" y="0"/>
                </a:lnTo>
              </a:path>
            </a:pathLst>
          </a:custGeom>
          <a:ln w="34747">
            <a:solidFill>
              <a:srgbClr val="0000F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8" name="bk object 18"/>
          <p:cNvSpPr/>
          <p:nvPr/>
        </p:nvSpPr>
        <p:spPr>
          <a:xfrm>
            <a:off x="685800" y="967422"/>
            <a:ext cx="7772400" cy="0"/>
          </a:xfrm>
          <a:custGeom>
            <a:avLst/>
            <a:gdLst/>
            <a:ahLst/>
            <a:cxnLst/>
            <a:rect l="l" t="t" r="r" b="b"/>
            <a:pathLst>
              <a:path w="7772400" h="0">
                <a:moveTo>
                  <a:pt x="0" y="0"/>
                </a:moveTo>
                <a:lnTo>
                  <a:pt x="7772400" y="0"/>
                </a:lnTo>
              </a:path>
            </a:pathLst>
          </a:custGeom>
          <a:ln w="11556">
            <a:solidFill>
              <a:srgbClr val="0000F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9" name="bk object 19"/>
          <p:cNvSpPr/>
          <p:nvPr/>
        </p:nvSpPr>
        <p:spPr>
          <a:xfrm>
            <a:off x="685800" y="1002157"/>
            <a:ext cx="7772400" cy="0"/>
          </a:xfrm>
          <a:custGeom>
            <a:avLst/>
            <a:gdLst/>
            <a:ahLst/>
            <a:cxnLst/>
            <a:rect l="l" t="t" r="r" b="b"/>
            <a:pathLst>
              <a:path w="7772400" h="0">
                <a:moveTo>
                  <a:pt x="0" y="0"/>
                </a:moveTo>
                <a:lnTo>
                  <a:pt x="7772400" y="0"/>
                </a:lnTo>
              </a:path>
            </a:pathLst>
          </a:custGeom>
          <a:ln w="34797">
            <a:solidFill>
              <a:srgbClr val="0000F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328796" y="379221"/>
            <a:ext cx="2486406" cy="51371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2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764540" y="1090930"/>
            <a:ext cx="7421880" cy="218630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6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537463" y="6252810"/>
            <a:ext cx="2955925" cy="3079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600" b="0" i="0">
                <a:solidFill>
                  <a:schemeClr val="tx1"/>
                </a:solidFill>
                <a:latin typeface="Comic Sans MS"/>
                <a:cs typeface="Comic Sans MS"/>
              </a:defRPr>
            </a:lvl1pPr>
          </a:lstStyle>
          <a:p>
            <a:pPr marL="12700">
              <a:lnSpc>
                <a:spcPct val="100000"/>
              </a:lnSpc>
              <a:spcBef>
                <a:spcPts val="254"/>
              </a:spcBef>
            </a:pPr>
            <a:r>
              <a:rPr dirty="0" spc="-10"/>
              <a:t>Microprocessors </a:t>
            </a:r>
            <a:r>
              <a:rPr dirty="0" spc="-5"/>
              <a:t>&amp;</a:t>
            </a:r>
            <a:r>
              <a:rPr dirty="0"/>
              <a:t> </a:t>
            </a:r>
            <a:r>
              <a:rPr dirty="0" spc="-5"/>
              <a:t>Interfacing</a:t>
            </a:r>
          </a:p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8152130" y="6255298"/>
            <a:ext cx="241300" cy="2743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400" b="0" i="0">
                <a:solidFill>
                  <a:schemeClr val="tx1"/>
                </a:solidFill>
                <a:latin typeface="Comic Sans MS"/>
                <a:cs typeface="Comic Sans MS"/>
              </a:defRPr>
            </a:lvl1pPr>
          </a:lstStyle>
          <a:p>
            <a:pPr marL="25400">
              <a:lnSpc>
                <a:spcPct val="100000"/>
              </a:lnSpc>
              <a:spcBef>
                <a:spcPts val="245"/>
              </a:spcBef>
            </a:pPr>
            <a:fld id="{81D60167-4931-47E6-BA6A-407CBD079E47}" type="slidenum">
              <a:rPr dirty="0"/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
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820036" y="2589402"/>
            <a:ext cx="5506085" cy="513715"/>
          </a:xfrm>
          <a:prstGeom prst="rect"/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/>
              <a:t>The </a:t>
            </a:r>
            <a:r>
              <a:rPr dirty="0" spc="-10"/>
              <a:t>8085 </a:t>
            </a:r>
            <a:r>
              <a:rPr dirty="0" spc="-5"/>
              <a:t>Programming</a:t>
            </a:r>
            <a:r>
              <a:rPr dirty="0" spc="-70"/>
              <a:t> </a:t>
            </a:r>
            <a:r>
              <a:rPr dirty="0" spc="-5"/>
              <a:t>Model</a:t>
            </a:r>
          </a:p>
        </p:txBody>
      </p:sp>
      <p:sp>
        <p:nvSpPr>
          <p:cNvPr id="3" name="object 3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32384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254"/>
              </a:spcBef>
            </a:pPr>
            <a:r>
              <a:rPr dirty="0" spc="-10"/>
              <a:t>Microprocessors </a:t>
            </a:r>
            <a:r>
              <a:rPr dirty="0" spc="-5"/>
              <a:t>&amp;</a:t>
            </a:r>
            <a:r>
              <a:rPr dirty="0"/>
              <a:t> </a:t>
            </a:r>
            <a:r>
              <a:rPr dirty="0" spc="-5"/>
              <a:t>Interfacing</a:t>
            </a:r>
          </a:p>
        </p:txBody>
      </p:sp>
      <p:sp>
        <p:nvSpPr>
          <p:cNvPr id="4" name="object 4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31115" rIns="0" bIns="0" rtlCol="0" vert="horz">
            <a:spAutoFit/>
          </a:bodyPr>
          <a:lstStyle/>
          <a:p>
            <a:pPr marL="25400">
              <a:lnSpc>
                <a:spcPct val="100000"/>
              </a:lnSpc>
              <a:spcBef>
                <a:spcPts val="245"/>
              </a:spcBef>
            </a:pPr>
            <a:fld id="{81D60167-4931-47E6-BA6A-407CBD079E47}" type="slidenum">
              <a:rPr dirty="0"/>
              <a:t>10</a:t>
            </a:fld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455800" y="379221"/>
            <a:ext cx="6229985" cy="513715"/>
          </a:xfrm>
          <a:prstGeom prst="rect"/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pc="-5"/>
              <a:t>Instruction </a:t>
            </a:r>
            <a:r>
              <a:rPr dirty="0"/>
              <a:t>with a </a:t>
            </a:r>
            <a:r>
              <a:rPr dirty="0" spc="-5"/>
              <a:t>Memory</a:t>
            </a:r>
            <a:r>
              <a:rPr dirty="0" spc="-229"/>
              <a:t> </a:t>
            </a:r>
            <a:r>
              <a:rPr dirty="0" spc="-5"/>
              <a:t>Address</a:t>
            </a:r>
          </a:p>
        </p:txBody>
      </p:sp>
      <p:sp>
        <p:nvSpPr>
          <p:cNvPr id="9" name="object 9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32384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254"/>
              </a:spcBef>
            </a:pPr>
            <a:r>
              <a:rPr dirty="0" spc="-10"/>
              <a:t>Microprocessors </a:t>
            </a:r>
            <a:r>
              <a:rPr dirty="0" spc="-5"/>
              <a:t>&amp;</a:t>
            </a:r>
            <a:r>
              <a:rPr dirty="0"/>
              <a:t> </a:t>
            </a:r>
            <a:r>
              <a:rPr dirty="0" spc="-5"/>
              <a:t>Interfacing</a:t>
            </a:r>
          </a:p>
        </p:txBody>
      </p:sp>
      <p:sp>
        <p:nvSpPr>
          <p:cNvPr id="10" name="object 10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31115" rIns="0" bIns="0" rtlCol="0" vert="horz">
            <a:spAutoFit/>
          </a:bodyPr>
          <a:lstStyle/>
          <a:p>
            <a:pPr marL="25400">
              <a:lnSpc>
                <a:spcPct val="100000"/>
              </a:lnSpc>
              <a:spcBef>
                <a:spcPts val="245"/>
              </a:spcBef>
            </a:pPr>
            <a:fld id="{81D60167-4931-47E6-BA6A-407CBD079E47}" type="slidenum">
              <a:rPr dirty="0"/>
              <a:t>10</a:t>
            </a:fld>
          </a:p>
        </p:txBody>
      </p:sp>
      <p:sp>
        <p:nvSpPr>
          <p:cNvPr id="3" name="object 3"/>
          <p:cNvSpPr txBox="1"/>
          <p:nvPr/>
        </p:nvSpPr>
        <p:spPr>
          <a:xfrm>
            <a:off x="764540" y="1090930"/>
            <a:ext cx="4932680" cy="232664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355600" indent="-342900">
              <a:lnSpc>
                <a:spcPct val="100000"/>
              </a:lnSpc>
              <a:spcBef>
                <a:spcPts val="105"/>
              </a:spcBef>
              <a:buClr>
                <a:srgbClr val="9900CC"/>
              </a:buClr>
              <a:buSzPct val="128846"/>
              <a:buChar char="•"/>
              <a:tabLst>
                <a:tab pos="355600" algn="l"/>
                <a:tab pos="356235" algn="l"/>
              </a:tabLst>
            </a:pPr>
            <a:r>
              <a:rPr dirty="0" sz="2600">
                <a:latin typeface="Arial"/>
                <a:cs typeface="Arial"/>
              </a:rPr>
              <a:t>Operation: go to address</a:t>
            </a:r>
            <a:r>
              <a:rPr dirty="0" sz="2600" spc="-40">
                <a:latin typeface="Arial"/>
                <a:cs typeface="Arial"/>
              </a:rPr>
              <a:t> </a:t>
            </a:r>
            <a:r>
              <a:rPr dirty="0" sz="2600">
                <a:latin typeface="Arial"/>
                <a:cs typeface="Arial"/>
              </a:rPr>
              <a:t>2085.</a:t>
            </a:r>
            <a:endParaRPr sz="26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10"/>
              </a:spcBef>
              <a:buClr>
                <a:srgbClr val="9900CC"/>
              </a:buClr>
              <a:buFont typeface="Arial"/>
              <a:buChar char="•"/>
            </a:pPr>
            <a:endParaRPr sz="3000">
              <a:latin typeface="Times New Roman"/>
              <a:cs typeface="Times New Roman"/>
            </a:endParaRPr>
          </a:p>
          <a:p>
            <a:pPr lvl="1" marL="756285" indent="-286385">
              <a:lnSpc>
                <a:spcPct val="100000"/>
              </a:lnSpc>
              <a:buClr>
                <a:srgbClr val="FF0066"/>
              </a:buClr>
              <a:buChar char="–"/>
              <a:tabLst>
                <a:tab pos="756920" algn="l"/>
              </a:tabLst>
            </a:pPr>
            <a:r>
              <a:rPr dirty="0" sz="2400">
                <a:latin typeface="Arial"/>
                <a:cs typeface="Arial"/>
              </a:rPr>
              <a:t>Instruction: JMP</a:t>
            </a:r>
            <a:r>
              <a:rPr dirty="0" sz="2400" spc="-80">
                <a:latin typeface="Arial"/>
                <a:cs typeface="Arial"/>
              </a:rPr>
              <a:t> </a:t>
            </a:r>
            <a:r>
              <a:rPr dirty="0" sz="2400" spc="-5">
                <a:latin typeface="Arial"/>
                <a:cs typeface="Arial"/>
              </a:rPr>
              <a:t>2085</a:t>
            </a:r>
            <a:endParaRPr sz="2400">
              <a:latin typeface="Arial"/>
              <a:cs typeface="Arial"/>
            </a:endParaRPr>
          </a:p>
          <a:p>
            <a:pPr lvl="2" marL="1155700" indent="-228600">
              <a:lnSpc>
                <a:spcPct val="100000"/>
              </a:lnSpc>
              <a:spcBef>
                <a:spcPts val="490"/>
              </a:spcBef>
              <a:buChar char="•"/>
              <a:tabLst>
                <a:tab pos="1155700" algn="l"/>
                <a:tab pos="1156335" algn="l"/>
              </a:tabLst>
            </a:pPr>
            <a:r>
              <a:rPr dirty="0" sz="2000">
                <a:latin typeface="Arial"/>
                <a:cs typeface="Arial"/>
              </a:rPr>
              <a:t>Opcode:</a:t>
            </a:r>
            <a:r>
              <a:rPr dirty="0" sz="2000" spc="-45">
                <a:latin typeface="Arial"/>
                <a:cs typeface="Arial"/>
              </a:rPr>
              <a:t> </a:t>
            </a:r>
            <a:r>
              <a:rPr dirty="0" sz="2000">
                <a:latin typeface="Arial"/>
                <a:cs typeface="Arial"/>
              </a:rPr>
              <a:t>JMP</a:t>
            </a:r>
            <a:endParaRPr sz="2000">
              <a:latin typeface="Arial"/>
              <a:cs typeface="Arial"/>
            </a:endParaRPr>
          </a:p>
          <a:p>
            <a:pPr lvl="2" marL="1155700" indent="-228600">
              <a:lnSpc>
                <a:spcPct val="100000"/>
              </a:lnSpc>
              <a:spcBef>
                <a:spcPts val="480"/>
              </a:spcBef>
              <a:buChar char="•"/>
              <a:tabLst>
                <a:tab pos="1155700" algn="l"/>
                <a:tab pos="1156335" algn="l"/>
              </a:tabLst>
            </a:pPr>
            <a:r>
              <a:rPr dirty="0" sz="2000">
                <a:latin typeface="Arial"/>
                <a:cs typeface="Arial"/>
              </a:rPr>
              <a:t>Operand:</a:t>
            </a:r>
            <a:r>
              <a:rPr dirty="0" sz="2000" spc="-45">
                <a:latin typeface="Arial"/>
                <a:cs typeface="Arial"/>
              </a:rPr>
              <a:t> </a:t>
            </a:r>
            <a:r>
              <a:rPr dirty="0" sz="2000">
                <a:latin typeface="Arial"/>
                <a:cs typeface="Arial"/>
              </a:rPr>
              <a:t>2085</a:t>
            </a:r>
            <a:endParaRPr sz="2000">
              <a:latin typeface="Arial"/>
              <a:cs typeface="Arial"/>
            </a:endParaRPr>
          </a:p>
          <a:p>
            <a:pPr lvl="2" marL="1155700" indent="-228600">
              <a:lnSpc>
                <a:spcPct val="100000"/>
              </a:lnSpc>
              <a:spcBef>
                <a:spcPts val="480"/>
              </a:spcBef>
              <a:buChar char="•"/>
              <a:tabLst>
                <a:tab pos="1155700" algn="l"/>
                <a:tab pos="1156335" algn="l"/>
              </a:tabLst>
            </a:pPr>
            <a:r>
              <a:rPr dirty="0" sz="2000">
                <a:latin typeface="Arial"/>
                <a:cs typeface="Arial"/>
              </a:rPr>
              <a:t>Binary</a:t>
            </a:r>
            <a:r>
              <a:rPr dirty="0" sz="2000" spc="-15">
                <a:latin typeface="Arial"/>
                <a:cs typeface="Arial"/>
              </a:rPr>
              <a:t> </a:t>
            </a:r>
            <a:r>
              <a:rPr dirty="0" sz="2000">
                <a:latin typeface="Arial"/>
                <a:cs typeface="Arial"/>
              </a:rPr>
              <a:t>code:</a:t>
            </a:r>
            <a:endParaRPr sz="20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679194" y="3463874"/>
            <a:ext cx="2244090" cy="3917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841500" algn="l"/>
              </a:tabLst>
            </a:pPr>
            <a:r>
              <a:rPr dirty="0" sz="2400" spc="-185">
                <a:latin typeface="Arial"/>
                <a:cs typeface="Arial"/>
              </a:rPr>
              <a:t>1</a:t>
            </a:r>
            <a:r>
              <a:rPr dirty="0" sz="2400">
                <a:latin typeface="Arial"/>
                <a:cs typeface="Arial"/>
              </a:rPr>
              <a:t>1</a:t>
            </a:r>
            <a:r>
              <a:rPr dirty="0" sz="2400" spc="-10">
                <a:latin typeface="Arial"/>
                <a:cs typeface="Arial"/>
              </a:rPr>
              <a:t>0</a:t>
            </a:r>
            <a:r>
              <a:rPr dirty="0" sz="2400">
                <a:latin typeface="Arial"/>
                <a:cs typeface="Arial"/>
              </a:rPr>
              <a:t>0</a:t>
            </a:r>
            <a:r>
              <a:rPr dirty="0" sz="2400" spc="10">
                <a:latin typeface="Arial"/>
                <a:cs typeface="Arial"/>
              </a:rPr>
              <a:t> </a:t>
            </a:r>
            <a:r>
              <a:rPr dirty="0" sz="2400">
                <a:latin typeface="Arial"/>
                <a:cs typeface="Arial"/>
              </a:rPr>
              <a:t>0</a:t>
            </a:r>
            <a:r>
              <a:rPr dirty="0" sz="2400" spc="-10">
                <a:latin typeface="Arial"/>
                <a:cs typeface="Arial"/>
              </a:rPr>
              <a:t>0</a:t>
            </a:r>
            <a:r>
              <a:rPr dirty="0" sz="2400" spc="-185">
                <a:latin typeface="Arial"/>
                <a:cs typeface="Arial"/>
              </a:rPr>
              <a:t>1</a:t>
            </a:r>
            <a:r>
              <a:rPr dirty="0" sz="2400">
                <a:latin typeface="Arial"/>
                <a:cs typeface="Arial"/>
              </a:rPr>
              <a:t>1</a:t>
            </a:r>
            <a:r>
              <a:rPr dirty="0" sz="2400">
                <a:latin typeface="Arial"/>
                <a:cs typeface="Arial"/>
              </a:rPr>
              <a:t>	</a:t>
            </a:r>
            <a:r>
              <a:rPr dirty="0" sz="2400" spc="-10">
                <a:latin typeface="Arial"/>
                <a:cs typeface="Arial"/>
              </a:rPr>
              <a:t>C</a:t>
            </a:r>
            <a:r>
              <a:rPr dirty="0" sz="2400">
                <a:latin typeface="Arial"/>
                <a:cs typeface="Arial"/>
              </a:rPr>
              <a:t>3</a:t>
            </a:r>
            <a:endParaRPr sz="24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4422775" y="3372434"/>
            <a:ext cx="353060" cy="3917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baseline="-16203" sz="3600" spc="-7">
                <a:latin typeface="Arial"/>
                <a:cs typeface="Arial"/>
              </a:rPr>
              <a:t>1</a:t>
            </a:r>
            <a:r>
              <a:rPr dirty="0" sz="1600" spc="-5">
                <a:latin typeface="Arial"/>
                <a:cs typeface="Arial"/>
              </a:rPr>
              <a:t>s</a:t>
            </a:r>
            <a:r>
              <a:rPr dirty="0" sz="1600" spc="-5">
                <a:latin typeface="Arial"/>
                <a:cs typeface="Arial"/>
              </a:rPr>
              <a:t>t</a:t>
            </a:r>
            <a:endParaRPr sz="16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4892166" y="3463874"/>
            <a:ext cx="687070" cy="3917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400">
                <a:latin typeface="Arial"/>
                <a:cs typeface="Arial"/>
              </a:rPr>
              <a:t>byte.</a:t>
            </a:r>
            <a:endParaRPr sz="2400">
              <a:latin typeface="Arial"/>
              <a:cs typeface="Arial"/>
            </a:endParaRPr>
          </a:p>
        </p:txBody>
      </p:sp>
      <p:graphicFrame>
        <p:nvGraphicFramePr>
          <p:cNvPr id="7" name="object 7"/>
          <p:cNvGraphicFramePr>
            <a:graphicFrameLocks noGrp="1"/>
          </p:cNvGraphicFramePr>
          <p:nvPr/>
        </p:nvGraphicFramePr>
        <p:xfrm>
          <a:off x="1660144" y="3944917"/>
          <a:ext cx="3863340" cy="77978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684020"/>
                <a:gridCol w="821055"/>
                <a:gridCol w="1358264"/>
              </a:tblGrid>
              <a:tr h="389715">
                <a:tc>
                  <a:txBody>
                    <a:bodyPr/>
                    <a:lstStyle/>
                    <a:p>
                      <a:pPr marL="31750">
                        <a:lnSpc>
                          <a:spcPts val="2655"/>
                        </a:lnSpc>
                      </a:pPr>
                      <a:r>
                        <a:rPr dirty="0" sz="2400" spc="-5">
                          <a:latin typeface="Arial"/>
                          <a:cs typeface="Arial"/>
                        </a:rPr>
                        <a:t>1000</a:t>
                      </a:r>
                      <a:r>
                        <a:rPr dirty="0" sz="2400" spc="-1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2400" spc="-5">
                          <a:latin typeface="Arial"/>
                          <a:cs typeface="Arial"/>
                        </a:rPr>
                        <a:t>0101</a:t>
                      </a:r>
                      <a:endParaRPr sz="2400">
                        <a:latin typeface="Arial"/>
                        <a:cs typeface="Arial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 marL="211454">
                        <a:lnSpc>
                          <a:spcPts val="2655"/>
                        </a:lnSpc>
                      </a:pPr>
                      <a:r>
                        <a:rPr dirty="0" sz="2400" spc="-5">
                          <a:latin typeface="Arial"/>
                          <a:cs typeface="Arial"/>
                        </a:rPr>
                        <a:t>85</a:t>
                      </a:r>
                      <a:endParaRPr sz="2400">
                        <a:latin typeface="Arial"/>
                        <a:cs typeface="Arial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 marL="269875">
                        <a:lnSpc>
                          <a:spcPts val="2655"/>
                        </a:lnSpc>
                      </a:pPr>
                      <a:r>
                        <a:rPr dirty="0" sz="2400" spc="-5">
                          <a:latin typeface="Arial"/>
                          <a:cs typeface="Arial"/>
                        </a:rPr>
                        <a:t>2</a:t>
                      </a:r>
                      <a:r>
                        <a:rPr dirty="0" baseline="24305" sz="2400" spc="-7">
                          <a:latin typeface="Arial"/>
                          <a:cs typeface="Arial"/>
                        </a:rPr>
                        <a:t>nd</a:t>
                      </a:r>
                      <a:r>
                        <a:rPr dirty="0" baseline="24305" sz="2400" spc="232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2400">
                          <a:latin typeface="Arial"/>
                          <a:cs typeface="Arial"/>
                        </a:rPr>
                        <a:t>byte</a:t>
                      </a:r>
                      <a:endParaRPr sz="2400">
                        <a:latin typeface="Arial"/>
                        <a:cs typeface="Arial"/>
                      </a:endParaRPr>
                    </a:p>
                  </a:txBody>
                  <a:tcPr marL="0" marR="0" marB="0" marT="0"/>
                </a:tc>
              </a:tr>
              <a:tr h="389715">
                <a:tc>
                  <a:txBody>
                    <a:bodyPr/>
                    <a:lstStyle/>
                    <a:p>
                      <a:pPr marL="31750">
                        <a:lnSpc>
                          <a:spcPts val="2810"/>
                        </a:lnSpc>
                        <a:spcBef>
                          <a:spcPts val="160"/>
                        </a:spcBef>
                      </a:pPr>
                      <a:r>
                        <a:rPr dirty="0" sz="2400" spc="-5">
                          <a:latin typeface="Arial"/>
                          <a:cs typeface="Arial"/>
                        </a:rPr>
                        <a:t>0010</a:t>
                      </a:r>
                      <a:r>
                        <a:rPr dirty="0" sz="2400" spc="-1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2400" spc="-5">
                          <a:latin typeface="Arial"/>
                          <a:cs typeface="Arial"/>
                        </a:rPr>
                        <a:t>0000</a:t>
                      </a:r>
                      <a:endParaRPr sz="2400">
                        <a:latin typeface="Arial"/>
                        <a:cs typeface="Arial"/>
                      </a:endParaRPr>
                    </a:p>
                  </a:txBody>
                  <a:tcPr marL="0" marR="0" marB="0" marT="20320"/>
                </a:tc>
                <a:tc>
                  <a:txBody>
                    <a:bodyPr/>
                    <a:lstStyle/>
                    <a:p>
                      <a:pPr marL="211454">
                        <a:lnSpc>
                          <a:spcPts val="2810"/>
                        </a:lnSpc>
                        <a:spcBef>
                          <a:spcPts val="160"/>
                        </a:spcBef>
                      </a:pPr>
                      <a:r>
                        <a:rPr dirty="0" sz="2400" spc="-5">
                          <a:latin typeface="Arial"/>
                          <a:cs typeface="Arial"/>
                        </a:rPr>
                        <a:t>20</a:t>
                      </a:r>
                      <a:endParaRPr sz="2400">
                        <a:latin typeface="Arial"/>
                        <a:cs typeface="Arial"/>
                      </a:endParaRPr>
                    </a:p>
                  </a:txBody>
                  <a:tcPr marL="0" marR="0" marB="0" marT="20320"/>
                </a:tc>
                <a:tc>
                  <a:txBody>
                    <a:bodyPr/>
                    <a:lstStyle/>
                    <a:p>
                      <a:pPr marL="269875">
                        <a:lnSpc>
                          <a:spcPts val="2810"/>
                        </a:lnSpc>
                        <a:spcBef>
                          <a:spcPts val="160"/>
                        </a:spcBef>
                      </a:pPr>
                      <a:r>
                        <a:rPr dirty="0" sz="2400" spc="-5">
                          <a:latin typeface="Arial"/>
                          <a:cs typeface="Arial"/>
                        </a:rPr>
                        <a:t>3</a:t>
                      </a:r>
                      <a:r>
                        <a:rPr dirty="0" baseline="24305" sz="2400" spc="-7">
                          <a:latin typeface="Arial"/>
                          <a:cs typeface="Arial"/>
                        </a:rPr>
                        <a:t>rd</a:t>
                      </a:r>
                      <a:r>
                        <a:rPr dirty="0" baseline="24305" sz="2400" spc="254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2400">
                          <a:latin typeface="Arial"/>
                          <a:cs typeface="Arial"/>
                        </a:rPr>
                        <a:t>byte</a:t>
                      </a:r>
                      <a:endParaRPr sz="2400">
                        <a:latin typeface="Arial"/>
                        <a:cs typeface="Arial"/>
                      </a:endParaRPr>
                    </a:p>
                  </a:txBody>
                  <a:tcPr marL="0" marR="0" marB="0" marT="20320"/>
                </a:tc>
              </a:tr>
            </a:tbl>
          </a:graphicData>
        </a:graphic>
      </p:graphicFrame>
      <p:sp>
        <p:nvSpPr>
          <p:cNvPr id="8" name="object 8"/>
          <p:cNvSpPr txBox="1"/>
          <p:nvPr/>
        </p:nvSpPr>
        <p:spPr>
          <a:xfrm>
            <a:off x="764540" y="5737047"/>
            <a:ext cx="4879340" cy="42227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u="heavy" sz="2600" b="1">
                <a:solidFill>
                  <a:srgbClr val="800000"/>
                </a:solidFill>
                <a:uFill>
                  <a:solidFill>
                    <a:srgbClr val="800000"/>
                  </a:solidFill>
                </a:uFill>
                <a:latin typeface="Arial"/>
                <a:cs typeface="Arial"/>
              </a:rPr>
              <a:t>Note:</a:t>
            </a:r>
            <a:r>
              <a:rPr dirty="0" sz="2600" b="1">
                <a:solidFill>
                  <a:srgbClr val="800000"/>
                </a:solidFill>
                <a:latin typeface="Arial"/>
                <a:cs typeface="Arial"/>
              </a:rPr>
              <a:t> </a:t>
            </a:r>
            <a:r>
              <a:rPr dirty="0" sz="2600">
                <a:latin typeface="Arial"/>
                <a:cs typeface="Arial"/>
              </a:rPr>
              <a:t>Error in book on page</a:t>
            </a:r>
            <a:r>
              <a:rPr dirty="0" sz="2600" spc="-60">
                <a:latin typeface="Arial"/>
                <a:cs typeface="Arial"/>
              </a:rPr>
              <a:t> </a:t>
            </a:r>
            <a:r>
              <a:rPr dirty="0" sz="2600">
                <a:latin typeface="Arial"/>
                <a:cs typeface="Arial"/>
              </a:rPr>
              <a:t>146.</a:t>
            </a:r>
            <a:endParaRPr sz="26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878073" y="379221"/>
            <a:ext cx="3387090" cy="513715"/>
          </a:xfrm>
          <a:prstGeom prst="rect"/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/>
              <a:t>Addressing</a:t>
            </a:r>
            <a:r>
              <a:rPr dirty="0" spc="-110"/>
              <a:t> </a:t>
            </a:r>
            <a:r>
              <a:rPr dirty="0" spc="-5"/>
              <a:t>Modes</a:t>
            </a:r>
          </a:p>
        </p:txBody>
      </p:sp>
      <p:sp>
        <p:nvSpPr>
          <p:cNvPr id="7" name="object 7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32384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254"/>
              </a:spcBef>
            </a:pPr>
            <a:r>
              <a:rPr dirty="0" spc="-10"/>
              <a:t>Microprocessors </a:t>
            </a:r>
            <a:r>
              <a:rPr dirty="0" spc="-5"/>
              <a:t>&amp;</a:t>
            </a:r>
            <a:r>
              <a:rPr dirty="0"/>
              <a:t> </a:t>
            </a:r>
            <a:r>
              <a:rPr dirty="0" spc="-5"/>
              <a:t>Interfacing</a:t>
            </a:r>
          </a:p>
        </p:txBody>
      </p:sp>
      <p:sp>
        <p:nvSpPr>
          <p:cNvPr id="8" name="object 8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31115" rIns="0" bIns="0" rtlCol="0" vert="horz">
            <a:spAutoFit/>
          </a:bodyPr>
          <a:lstStyle/>
          <a:p>
            <a:pPr marL="25400">
              <a:lnSpc>
                <a:spcPct val="100000"/>
              </a:lnSpc>
              <a:spcBef>
                <a:spcPts val="245"/>
              </a:spcBef>
            </a:pPr>
            <a:fld id="{81D60167-4931-47E6-BA6A-407CBD079E47}" type="slidenum">
              <a:rPr dirty="0"/>
              <a:t>10</a:t>
            </a:fld>
          </a:p>
        </p:txBody>
      </p:sp>
      <p:sp>
        <p:nvSpPr>
          <p:cNvPr id="3" name="object 3"/>
          <p:cNvSpPr txBox="1">
            <a:spLocks noGrp="1"/>
          </p:cNvSpPr>
          <p:nvPr>
            <p:ph type="body" idx="1"/>
          </p:nvPr>
        </p:nvSpPr>
        <p:spPr>
          <a:prstGeom prst="rect"/>
        </p:spPr>
        <p:txBody>
          <a:bodyPr wrap="square" lIns="0" tIns="13335" rIns="0" bIns="0" rtlCol="0" vert="horz">
            <a:spAutoFit/>
          </a:bodyPr>
          <a:lstStyle/>
          <a:p>
            <a:pPr marL="355600" marR="5080" indent="-342900">
              <a:lnSpc>
                <a:spcPct val="100000"/>
              </a:lnSpc>
              <a:spcBef>
                <a:spcPts val="105"/>
              </a:spcBef>
              <a:buClr>
                <a:srgbClr val="9900CC"/>
              </a:buClr>
              <a:buSzPct val="128846"/>
              <a:buChar char="•"/>
              <a:tabLst>
                <a:tab pos="355600" algn="l"/>
                <a:tab pos="356235" algn="l"/>
              </a:tabLst>
            </a:pPr>
            <a:r>
              <a:rPr dirty="0"/>
              <a:t>The microprocessor has </a:t>
            </a:r>
            <a:r>
              <a:rPr dirty="0" spc="-5"/>
              <a:t>different </a:t>
            </a:r>
            <a:r>
              <a:rPr dirty="0"/>
              <a:t>ways of  specifying the data for the instruction. These</a:t>
            </a:r>
            <a:r>
              <a:rPr dirty="0" spc="-90"/>
              <a:t> </a:t>
            </a:r>
            <a:r>
              <a:rPr dirty="0"/>
              <a:t>are  called “</a:t>
            </a:r>
            <a:r>
              <a:rPr dirty="0">
                <a:solidFill>
                  <a:srgbClr val="800000"/>
                </a:solidFill>
              </a:rPr>
              <a:t>addressing</a:t>
            </a:r>
            <a:r>
              <a:rPr dirty="0" spc="-40">
                <a:solidFill>
                  <a:srgbClr val="800000"/>
                </a:solidFill>
              </a:rPr>
              <a:t> </a:t>
            </a:r>
            <a:r>
              <a:rPr dirty="0" spc="5">
                <a:solidFill>
                  <a:srgbClr val="800000"/>
                </a:solidFill>
              </a:rPr>
              <a:t>modes</a:t>
            </a:r>
            <a:r>
              <a:rPr dirty="0" spc="5"/>
              <a:t>”.</a:t>
            </a:r>
          </a:p>
          <a:p>
            <a:pPr>
              <a:lnSpc>
                <a:spcPct val="100000"/>
              </a:lnSpc>
              <a:buClr>
                <a:srgbClr val="9900CC"/>
              </a:buClr>
              <a:buFont typeface="Arial"/>
              <a:buChar char="•"/>
            </a:pPr>
            <a:endParaRPr sz="3800">
              <a:latin typeface="Times New Roman"/>
              <a:cs typeface="Times New Roman"/>
            </a:endParaRPr>
          </a:p>
          <a:p>
            <a:pPr marL="355600" indent="-342900">
              <a:lnSpc>
                <a:spcPct val="100000"/>
              </a:lnSpc>
              <a:buClr>
                <a:srgbClr val="9900CC"/>
              </a:buClr>
              <a:buSzPct val="128846"/>
              <a:buChar char="•"/>
              <a:tabLst>
                <a:tab pos="355600" algn="l"/>
                <a:tab pos="356235" algn="l"/>
              </a:tabLst>
            </a:pPr>
            <a:r>
              <a:rPr dirty="0" spc="5"/>
              <a:t>The </a:t>
            </a:r>
            <a:r>
              <a:rPr dirty="0"/>
              <a:t>8085 has four addressing</a:t>
            </a:r>
            <a:r>
              <a:rPr dirty="0" spc="-50"/>
              <a:t> </a:t>
            </a:r>
            <a:r>
              <a:rPr dirty="0"/>
              <a:t>modes: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1222044" y="3231959"/>
            <a:ext cx="1736089" cy="1782445"/>
          </a:xfrm>
          <a:prstGeom prst="rect">
            <a:avLst/>
          </a:prstGeom>
        </p:spPr>
        <p:txBody>
          <a:bodyPr wrap="square" lIns="0" tIns="86360" rIns="0" bIns="0" rtlCol="0" vert="horz">
            <a:spAutoFit/>
          </a:bodyPr>
          <a:lstStyle/>
          <a:p>
            <a:pPr marL="299085" indent="-286385">
              <a:lnSpc>
                <a:spcPct val="100000"/>
              </a:lnSpc>
              <a:spcBef>
                <a:spcPts val="680"/>
              </a:spcBef>
              <a:buClr>
                <a:srgbClr val="FF0066"/>
              </a:buClr>
              <a:buChar char="–"/>
              <a:tabLst>
                <a:tab pos="299720" algn="l"/>
              </a:tabLst>
            </a:pPr>
            <a:r>
              <a:rPr dirty="0" sz="2400" spc="-5">
                <a:solidFill>
                  <a:srgbClr val="990000"/>
                </a:solidFill>
                <a:latin typeface="Arial"/>
                <a:cs typeface="Arial"/>
              </a:rPr>
              <a:t>Implied</a:t>
            </a:r>
            <a:endParaRPr sz="2400">
              <a:latin typeface="Arial"/>
              <a:cs typeface="Arial"/>
            </a:endParaRPr>
          </a:p>
          <a:p>
            <a:pPr marL="299085" indent="-286385">
              <a:lnSpc>
                <a:spcPct val="100000"/>
              </a:lnSpc>
              <a:spcBef>
                <a:spcPts val="575"/>
              </a:spcBef>
              <a:buClr>
                <a:srgbClr val="FF0066"/>
              </a:buClr>
              <a:buChar char="–"/>
              <a:tabLst>
                <a:tab pos="299720" algn="l"/>
              </a:tabLst>
            </a:pPr>
            <a:r>
              <a:rPr dirty="0" sz="2400">
                <a:solidFill>
                  <a:srgbClr val="990000"/>
                </a:solidFill>
                <a:latin typeface="Arial"/>
                <a:cs typeface="Arial"/>
              </a:rPr>
              <a:t>I</a:t>
            </a:r>
            <a:r>
              <a:rPr dirty="0" sz="2400" spc="5">
                <a:solidFill>
                  <a:srgbClr val="990000"/>
                </a:solidFill>
                <a:latin typeface="Arial"/>
                <a:cs typeface="Arial"/>
              </a:rPr>
              <a:t>m</a:t>
            </a:r>
            <a:r>
              <a:rPr dirty="0" sz="2400" spc="-5">
                <a:solidFill>
                  <a:srgbClr val="990000"/>
                </a:solidFill>
                <a:latin typeface="Arial"/>
                <a:cs typeface="Arial"/>
              </a:rPr>
              <a:t>mediate</a:t>
            </a:r>
            <a:endParaRPr sz="2400">
              <a:latin typeface="Arial"/>
              <a:cs typeface="Arial"/>
            </a:endParaRPr>
          </a:p>
          <a:p>
            <a:pPr marL="299085" indent="-286385">
              <a:lnSpc>
                <a:spcPct val="100000"/>
              </a:lnSpc>
              <a:spcBef>
                <a:spcPts val="580"/>
              </a:spcBef>
              <a:buClr>
                <a:srgbClr val="FF0066"/>
              </a:buClr>
              <a:buChar char="–"/>
              <a:tabLst>
                <a:tab pos="299720" algn="l"/>
              </a:tabLst>
            </a:pPr>
            <a:r>
              <a:rPr dirty="0" sz="2400" spc="-5">
                <a:solidFill>
                  <a:srgbClr val="990000"/>
                </a:solidFill>
                <a:latin typeface="Arial"/>
                <a:cs typeface="Arial"/>
              </a:rPr>
              <a:t>Direct</a:t>
            </a:r>
            <a:endParaRPr sz="2400">
              <a:latin typeface="Arial"/>
              <a:cs typeface="Arial"/>
            </a:endParaRPr>
          </a:p>
          <a:p>
            <a:pPr marL="299085" indent="-286385">
              <a:lnSpc>
                <a:spcPct val="100000"/>
              </a:lnSpc>
              <a:spcBef>
                <a:spcPts val="575"/>
              </a:spcBef>
              <a:buClr>
                <a:srgbClr val="FF0066"/>
              </a:buClr>
              <a:buChar char="–"/>
              <a:tabLst>
                <a:tab pos="299720" algn="l"/>
              </a:tabLst>
            </a:pPr>
            <a:r>
              <a:rPr dirty="0" sz="2400">
                <a:solidFill>
                  <a:srgbClr val="990000"/>
                </a:solidFill>
                <a:latin typeface="Arial"/>
                <a:cs typeface="Arial"/>
              </a:rPr>
              <a:t>Indirect</a:t>
            </a:r>
            <a:endParaRPr sz="24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3508375" y="3231959"/>
            <a:ext cx="1363980" cy="1782445"/>
          </a:xfrm>
          <a:prstGeom prst="rect">
            <a:avLst/>
          </a:prstGeom>
        </p:spPr>
        <p:txBody>
          <a:bodyPr wrap="square" lIns="0" tIns="8636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680"/>
              </a:spcBef>
            </a:pPr>
            <a:r>
              <a:rPr dirty="0" sz="2400">
                <a:latin typeface="Arial"/>
                <a:cs typeface="Arial"/>
              </a:rPr>
              <a:t>CMA</a:t>
            </a:r>
            <a:endParaRPr sz="24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575"/>
              </a:spcBef>
            </a:pPr>
            <a:r>
              <a:rPr dirty="0" sz="2400">
                <a:latin typeface="Arial"/>
                <a:cs typeface="Arial"/>
              </a:rPr>
              <a:t>MVI B,</a:t>
            </a:r>
            <a:r>
              <a:rPr dirty="0" sz="2400" spc="-110">
                <a:latin typeface="Arial"/>
                <a:cs typeface="Arial"/>
              </a:rPr>
              <a:t> </a:t>
            </a:r>
            <a:r>
              <a:rPr dirty="0" sz="2400" spc="-10">
                <a:latin typeface="Arial"/>
                <a:cs typeface="Arial"/>
              </a:rPr>
              <a:t>45</a:t>
            </a:r>
            <a:endParaRPr sz="2400">
              <a:latin typeface="Arial"/>
              <a:cs typeface="Arial"/>
            </a:endParaRPr>
          </a:p>
          <a:p>
            <a:pPr marL="12700" marR="5080">
              <a:lnSpc>
                <a:spcPct val="120000"/>
              </a:lnSpc>
            </a:pPr>
            <a:r>
              <a:rPr dirty="0" sz="2400" spc="-5">
                <a:latin typeface="Arial"/>
                <a:cs typeface="Arial"/>
              </a:rPr>
              <a:t>LDA</a:t>
            </a:r>
            <a:r>
              <a:rPr dirty="0" sz="2400" spc="-195">
                <a:latin typeface="Arial"/>
                <a:cs typeface="Arial"/>
              </a:rPr>
              <a:t> </a:t>
            </a:r>
            <a:r>
              <a:rPr dirty="0" sz="2400" spc="-10">
                <a:latin typeface="Arial"/>
                <a:cs typeface="Arial"/>
              </a:rPr>
              <a:t>4000  </a:t>
            </a:r>
            <a:r>
              <a:rPr dirty="0" sz="2400" spc="-5">
                <a:latin typeface="Arial"/>
                <a:cs typeface="Arial"/>
              </a:rPr>
              <a:t>LDAX</a:t>
            </a:r>
            <a:r>
              <a:rPr dirty="0" sz="2400" spc="-20">
                <a:latin typeface="Arial"/>
                <a:cs typeface="Arial"/>
              </a:rPr>
              <a:t> </a:t>
            </a:r>
            <a:r>
              <a:rPr dirty="0" sz="2400">
                <a:latin typeface="Arial"/>
                <a:cs typeface="Arial"/>
              </a:rPr>
              <a:t>B</a:t>
            </a:r>
            <a:endParaRPr sz="24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1679194" y="5049088"/>
            <a:ext cx="6614159" cy="63627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241300" indent="-228600">
              <a:lnSpc>
                <a:spcPct val="100000"/>
              </a:lnSpc>
              <a:spcBef>
                <a:spcPts val="105"/>
              </a:spcBef>
              <a:buChar char="•"/>
              <a:tabLst>
                <a:tab pos="240665" algn="l"/>
                <a:tab pos="241300" algn="l"/>
              </a:tabLst>
            </a:pPr>
            <a:r>
              <a:rPr dirty="0" sz="2000">
                <a:latin typeface="Arial"/>
                <a:cs typeface="Arial"/>
              </a:rPr>
              <a:t>Load the accumulator with the contents of the</a:t>
            </a:r>
            <a:r>
              <a:rPr dirty="0" sz="2000" spc="-180">
                <a:latin typeface="Arial"/>
                <a:cs typeface="Arial"/>
              </a:rPr>
              <a:t> </a:t>
            </a:r>
            <a:r>
              <a:rPr dirty="0" sz="2000">
                <a:latin typeface="Arial"/>
                <a:cs typeface="Arial"/>
              </a:rPr>
              <a:t>memory</a:t>
            </a:r>
            <a:endParaRPr sz="2000">
              <a:latin typeface="Arial"/>
              <a:cs typeface="Arial"/>
            </a:endParaRPr>
          </a:p>
          <a:p>
            <a:pPr marL="241300">
              <a:lnSpc>
                <a:spcPct val="100000"/>
              </a:lnSpc>
              <a:spcBef>
                <a:spcPts val="5"/>
              </a:spcBef>
            </a:pPr>
            <a:r>
              <a:rPr dirty="0" sz="2000">
                <a:latin typeface="Arial"/>
                <a:cs typeface="Arial"/>
              </a:rPr>
              <a:t>location whose address is stored in </a:t>
            </a:r>
            <a:r>
              <a:rPr dirty="0" sz="2000" spc="-5">
                <a:latin typeface="Arial"/>
                <a:cs typeface="Arial"/>
              </a:rPr>
              <a:t>the </a:t>
            </a:r>
            <a:r>
              <a:rPr dirty="0" sz="2000">
                <a:latin typeface="Arial"/>
                <a:cs typeface="Arial"/>
              </a:rPr>
              <a:t>register pair</a:t>
            </a:r>
            <a:r>
              <a:rPr dirty="0" sz="2000" spc="-185">
                <a:latin typeface="Arial"/>
                <a:cs typeface="Arial"/>
              </a:rPr>
              <a:t> </a:t>
            </a:r>
            <a:r>
              <a:rPr dirty="0" sz="2000">
                <a:latin typeface="Arial"/>
                <a:cs typeface="Arial"/>
              </a:rPr>
              <a:t>BC).</a:t>
            </a:r>
            <a:endParaRPr sz="20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/>
              <a:t>Data</a:t>
            </a:r>
            <a:r>
              <a:rPr dirty="0" spc="-105"/>
              <a:t> </a:t>
            </a:r>
            <a:r>
              <a:rPr dirty="0"/>
              <a:t>Formats</a:t>
            </a:r>
          </a:p>
        </p:txBody>
      </p:sp>
      <p:sp>
        <p:nvSpPr>
          <p:cNvPr id="4" name="object 4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32384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254"/>
              </a:spcBef>
            </a:pPr>
            <a:r>
              <a:rPr dirty="0" spc="-10"/>
              <a:t>Microprocessors </a:t>
            </a:r>
            <a:r>
              <a:rPr dirty="0" spc="-5"/>
              <a:t>&amp;</a:t>
            </a:r>
            <a:r>
              <a:rPr dirty="0"/>
              <a:t> </a:t>
            </a:r>
            <a:r>
              <a:rPr dirty="0" spc="-5"/>
              <a:t>Interfacing</a:t>
            </a:r>
          </a:p>
        </p:txBody>
      </p:sp>
      <p:sp>
        <p:nvSpPr>
          <p:cNvPr id="5" name="object 5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31115" rIns="0" bIns="0" rtlCol="0" vert="horz">
            <a:spAutoFit/>
          </a:bodyPr>
          <a:lstStyle/>
          <a:p>
            <a:pPr marL="25400">
              <a:lnSpc>
                <a:spcPct val="100000"/>
              </a:lnSpc>
              <a:spcBef>
                <a:spcPts val="245"/>
              </a:spcBef>
            </a:pPr>
            <a:fld id="{81D60167-4931-47E6-BA6A-407CBD079E47}" type="slidenum">
              <a:rPr dirty="0"/>
              <a:t>10</a:t>
            </a:fld>
          </a:p>
        </p:txBody>
      </p:sp>
      <p:sp>
        <p:nvSpPr>
          <p:cNvPr id="3" name="object 3"/>
          <p:cNvSpPr txBox="1"/>
          <p:nvPr/>
        </p:nvSpPr>
        <p:spPr>
          <a:xfrm>
            <a:off x="764540" y="1090930"/>
            <a:ext cx="7611745" cy="425894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355600" marR="1532255" indent="-342900">
              <a:lnSpc>
                <a:spcPct val="100000"/>
              </a:lnSpc>
              <a:spcBef>
                <a:spcPts val="105"/>
              </a:spcBef>
              <a:buClr>
                <a:srgbClr val="9900CC"/>
              </a:buClr>
              <a:buSzPct val="128846"/>
              <a:buChar char="•"/>
              <a:tabLst>
                <a:tab pos="355600" algn="l"/>
                <a:tab pos="356235" algn="l"/>
              </a:tabLst>
            </a:pPr>
            <a:r>
              <a:rPr dirty="0" sz="2600">
                <a:latin typeface="Arial"/>
                <a:cs typeface="Arial"/>
              </a:rPr>
              <a:t>In an 8-bit </a:t>
            </a:r>
            <a:r>
              <a:rPr dirty="0" sz="2600" spc="-10">
                <a:latin typeface="Arial"/>
                <a:cs typeface="Arial"/>
              </a:rPr>
              <a:t>microprocessor, </a:t>
            </a:r>
            <a:r>
              <a:rPr dirty="0" sz="2600">
                <a:latin typeface="Arial"/>
                <a:cs typeface="Arial"/>
              </a:rPr>
              <a:t>data can</a:t>
            </a:r>
            <a:r>
              <a:rPr dirty="0" sz="2600" spc="-55">
                <a:latin typeface="Arial"/>
                <a:cs typeface="Arial"/>
              </a:rPr>
              <a:t> </a:t>
            </a:r>
            <a:r>
              <a:rPr dirty="0" sz="2600">
                <a:latin typeface="Arial"/>
                <a:cs typeface="Arial"/>
              </a:rPr>
              <a:t>be  represented in one of four</a:t>
            </a:r>
            <a:r>
              <a:rPr dirty="0" sz="2600" spc="-25">
                <a:latin typeface="Arial"/>
                <a:cs typeface="Arial"/>
              </a:rPr>
              <a:t> </a:t>
            </a:r>
            <a:r>
              <a:rPr dirty="0" sz="2600">
                <a:latin typeface="Arial"/>
                <a:cs typeface="Arial"/>
              </a:rPr>
              <a:t>formats:</a:t>
            </a:r>
            <a:endParaRPr sz="2600">
              <a:latin typeface="Arial"/>
              <a:cs typeface="Arial"/>
            </a:endParaRPr>
          </a:p>
          <a:p>
            <a:pPr lvl="1" marL="1155700" indent="-228600">
              <a:lnSpc>
                <a:spcPct val="100000"/>
              </a:lnSpc>
              <a:spcBef>
                <a:spcPts val="490"/>
              </a:spcBef>
              <a:buChar char="•"/>
              <a:tabLst>
                <a:tab pos="1155700" algn="l"/>
                <a:tab pos="1156335" algn="l"/>
              </a:tabLst>
            </a:pPr>
            <a:r>
              <a:rPr dirty="0" sz="2000" spc="-5">
                <a:latin typeface="Arial"/>
                <a:cs typeface="Arial"/>
              </a:rPr>
              <a:t>ASCII</a:t>
            </a:r>
            <a:endParaRPr sz="2000">
              <a:latin typeface="Arial"/>
              <a:cs typeface="Arial"/>
            </a:endParaRPr>
          </a:p>
          <a:p>
            <a:pPr lvl="1" marL="1155700" indent="-228600">
              <a:lnSpc>
                <a:spcPct val="100000"/>
              </a:lnSpc>
              <a:spcBef>
                <a:spcPts val="480"/>
              </a:spcBef>
              <a:buChar char="•"/>
              <a:tabLst>
                <a:tab pos="1155700" algn="l"/>
                <a:tab pos="1156335" algn="l"/>
              </a:tabLst>
            </a:pPr>
            <a:r>
              <a:rPr dirty="0" sz="2000">
                <a:latin typeface="Arial"/>
                <a:cs typeface="Arial"/>
              </a:rPr>
              <a:t>BCD</a:t>
            </a:r>
            <a:endParaRPr sz="2000">
              <a:latin typeface="Arial"/>
              <a:cs typeface="Arial"/>
            </a:endParaRPr>
          </a:p>
          <a:p>
            <a:pPr lvl="1" marL="1155700" indent="-228600">
              <a:lnSpc>
                <a:spcPct val="100000"/>
              </a:lnSpc>
              <a:spcBef>
                <a:spcPts val="484"/>
              </a:spcBef>
              <a:buChar char="•"/>
              <a:tabLst>
                <a:tab pos="1155700" algn="l"/>
                <a:tab pos="1156335" algn="l"/>
              </a:tabLst>
            </a:pPr>
            <a:r>
              <a:rPr dirty="0" sz="2000">
                <a:latin typeface="Arial"/>
                <a:cs typeface="Arial"/>
              </a:rPr>
              <a:t>Signed</a:t>
            </a:r>
            <a:r>
              <a:rPr dirty="0" sz="2000" spc="-5">
                <a:latin typeface="Arial"/>
                <a:cs typeface="Arial"/>
              </a:rPr>
              <a:t> </a:t>
            </a:r>
            <a:r>
              <a:rPr dirty="0" sz="2000">
                <a:latin typeface="Arial"/>
                <a:cs typeface="Arial"/>
              </a:rPr>
              <a:t>Integer</a:t>
            </a:r>
            <a:endParaRPr sz="2000">
              <a:latin typeface="Arial"/>
              <a:cs typeface="Arial"/>
            </a:endParaRPr>
          </a:p>
          <a:p>
            <a:pPr lvl="1" marL="1155700" indent="-228600">
              <a:lnSpc>
                <a:spcPct val="100000"/>
              </a:lnSpc>
              <a:spcBef>
                <a:spcPts val="480"/>
              </a:spcBef>
              <a:buChar char="•"/>
              <a:tabLst>
                <a:tab pos="1155700" algn="l"/>
                <a:tab pos="1156335" algn="l"/>
              </a:tabLst>
            </a:pPr>
            <a:r>
              <a:rPr dirty="0" sz="2000">
                <a:latin typeface="Arial"/>
                <a:cs typeface="Arial"/>
              </a:rPr>
              <a:t>Unsigned</a:t>
            </a:r>
            <a:r>
              <a:rPr dirty="0" sz="2000" spc="-30">
                <a:latin typeface="Arial"/>
                <a:cs typeface="Arial"/>
              </a:rPr>
              <a:t> </a:t>
            </a:r>
            <a:r>
              <a:rPr dirty="0" sz="2000" spc="-15">
                <a:latin typeface="Arial"/>
                <a:cs typeface="Arial"/>
              </a:rPr>
              <a:t>Integer.</a:t>
            </a:r>
            <a:endParaRPr sz="2000">
              <a:latin typeface="Arial"/>
              <a:cs typeface="Arial"/>
            </a:endParaRPr>
          </a:p>
          <a:p>
            <a:pPr>
              <a:lnSpc>
                <a:spcPct val="100000"/>
              </a:lnSpc>
            </a:pPr>
            <a:endParaRPr sz="2200">
              <a:latin typeface="Times New Roman"/>
              <a:cs typeface="Times New Roman"/>
            </a:endParaRPr>
          </a:p>
          <a:p>
            <a:pPr marL="756285" marR="5080" indent="-286385">
              <a:lnSpc>
                <a:spcPct val="100000"/>
              </a:lnSpc>
              <a:spcBef>
                <a:spcPts val="1500"/>
              </a:spcBef>
              <a:buClr>
                <a:srgbClr val="FF0066"/>
              </a:buClr>
              <a:buChar char="–"/>
              <a:tabLst>
                <a:tab pos="756920" algn="l"/>
              </a:tabLst>
            </a:pPr>
            <a:r>
              <a:rPr dirty="0" sz="2400">
                <a:latin typeface="Arial"/>
                <a:cs typeface="Arial"/>
              </a:rPr>
              <a:t>It </a:t>
            </a:r>
            <a:r>
              <a:rPr dirty="0" sz="2400" spc="-5">
                <a:latin typeface="Arial"/>
                <a:cs typeface="Arial"/>
              </a:rPr>
              <a:t>is important </a:t>
            </a:r>
            <a:r>
              <a:rPr dirty="0" sz="2400">
                <a:latin typeface="Arial"/>
                <a:cs typeface="Arial"/>
              </a:rPr>
              <a:t>to </a:t>
            </a:r>
            <a:r>
              <a:rPr dirty="0" sz="2400" spc="-5">
                <a:latin typeface="Arial"/>
                <a:cs typeface="Arial"/>
              </a:rPr>
              <a:t>recognize </a:t>
            </a:r>
            <a:r>
              <a:rPr dirty="0" sz="2400">
                <a:latin typeface="Arial"/>
                <a:cs typeface="Arial"/>
              </a:rPr>
              <a:t>that the </a:t>
            </a:r>
            <a:r>
              <a:rPr dirty="0" sz="2400" spc="-5">
                <a:latin typeface="Arial"/>
                <a:cs typeface="Arial"/>
              </a:rPr>
              <a:t>microprocessor  deals with </a:t>
            </a:r>
            <a:r>
              <a:rPr dirty="0" sz="2400" spc="-20">
                <a:latin typeface="Arial"/>
                <a:cs typeface="Arial"/>
              </a:rPr>
              <a:t>0’s </a:t>
            </a:r>
            <a:r>
              <a:rPr dirty="0" sz="2400" spc="-5">
                <a:latin typeface="Arial"/>
                <a:cs typeface="Arial"/>
              </a:rPr>
              <a:t>and</a:t>
            </a:r>
            <a:r>
              <a:rPr dirty="0" sz="2400" spc="65">
                <a:latin typeface="Arial"/>
                <a:cs typeface="Arial"/>
              </a:rPr>
              <a:t> </a:t>
            </a:r>
            <a:r>
              <a:rPr dirty="0" sz="2400" spc="-15">
                <a:latin typeface="Arial"/>
                <a:cs typeface="Arial"/>
              </a:rPr>
              <a:t>1’s.</a:t>
            </a:r>
            <a:endParaRPr sz="2400">
              <a:latin typeface="Arial"/>
              <a:cs typeface="Arial"/>
            </a:endParaRPr>
          </a:p>
          <a:p>
            <a:pPr lvl="1" marL="1155700" indent="-228600">
              <a:lnSpc>
                <a:spcPct val="100000"/>
              </a:lnSpc>
              <a:spcBef>
                <a:spcPts val="480"/>
              </a:spcBef>
              <a:buChar char="•"/>
              <a:tabLst>
                <a:tab pos="1155700" algn="l"/>
                <a:tab pos="1156335" algn="l"/>
              </a:tabLst>
            </a:pPr>
            <a:r>
              <a:rPr dirty="0" sz="2000">
                <a:latin typeface="Arial"/>
                <a:cs typeface="Arial"/>
              </a:rPr>
              <a:t>It deals with values as strings of</a:t>
            </a:r>
            <a:r>
              <a:rPr dirty="0" sz="2000" spc="-120">
                <a:latin typeface="Arial"/>
                <a:cs typeface="Arial"/>
              </a:rPr>
              <a:t> </a:t>
            </a:r>
            <a:r>
              <a:rPr dirty="0" sz="2000">
                <a:latin typeface="Arial"/>
                <a:cs typeface="Arial"/>
              </a:rPr>
              <a:t>bits.</a:t>
            </a:r>
            <a:endParaRPr sz="2000">
              <a:latin typeface="Arial"/>
              <a:cs typeface="Arial"/>
            </a:endParaRPr>
          </a:p>
          <a:p>
            <a:pPr lvl="1" marL="1155700" indent="-228600">
              <a:lnSpc>
                <a:spcPct val="100000"/>
              </a:lnSpc>
              <a:spcBef>
                <a:spcPts val="480"/>
              </a:spcBef>
              <a:buChar char="•"/>
              <a:tabLst>
                <a:tab pos="1155700" algn="l"/>
                <a:tab pos="1156335" algn="l"/>
              </a:tabLst>
            </a:pPr>
            <a:r>
              <a:rPr dirty="0" sz="2000">
                <a:latin typeface="Arial"/>
                <a:cs typeface="Arial"/>
              </a:rPr>
              <a:t>It is </a:t>
            </a:r>
            <a:r>
              <a:rPr dirty="0" sz="2000" spc="-5">
                <a:latin typeface="Arial"/>
                <a:cs typeface="Arial"/>
              </a:rPr>
              <a:t>the </a:t>
            </a:r>
            <a:r>
              <a:rPr dirty="0" sz="2000">
                <a:latin typeface="Arial"/>
                <a:cs typeface="Arial"/>
              </a:rPr>
              <a:t>job of the user to add a meaning to these</a:t>
            </a:r>
            <a:r>
              <a:rPr dirty="0" sz="2000" spc="-195">
                <a:latin typeface="Arial"/>
                <a:cs typeface="Arial"/>
              </a:rPr>
              <a:t> </a:t>
            </a:r>
            <a:r>
              <a:rPr dirty="0" sz="2000">
                <a:latin typeface="Arial"/>
                <a:cs typeface="Arial"/>
              </a:rPr>
              <a:t>strings.</a:t>
            </a:r>
            <a:endParaRPr sz="20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/>
              <a:t>Data</a:t>
            </a:r>
            <a:r>
              <a:rPr dirty="0" spc="-105"/>
              <a:t> </a:t>
            </a:r>
            <a:r>
              <a:rPr dirty="0"/>
              <a:t>Formats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764540" y="1090930"/>
            <a:ext cx="7591425" cy="3942079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355600" marR="335915" indent="-342900">
              <a:lnSpc>
                <a:spcPct val="100000"/>
              </a:lnSpc>
              <a:spcBef>
                <a:spcPts val="105"/>
              </a:spcBef>
              <a:buClr>
                <a:srgbClr val="9900CC"/>
              </a:buClr>
              <a:buSzPct val="128846"/>
              <a:buChar char="•"/>
              <a:tabLst>
                <a:tab pos="355600" algn="l"/>
                <a:tab pos="356235" algn="l"/>
              </a:tabLst>
            </a:pPr>
            <a:r>
              <a:rPr dirty="0" sz="2600">
                <a:latin typeface="Arial"/>
                <a:cs typeface="Arial"/>
              </a:rPr>
              <a:t>Assume the accumulator contains the</a:t>
            </a:r>
            <a:r>
              <a:rPr dirty="0" sz="2600" spc="-55">
                <a:latin typeface="Arial"/>
                <a:cs typeface="Arial"/>
              </a:rPr>
              <a:t> </a:t>
            </a:r>
            <a:r>
              <a:rPr dirty="0" sz="2600">
                <a:latin typeface="Arial"/>
                <a:cs typeface="Arial"/>
              </a:rPr>
              <a:t>following  value: 0100</a:t>
            </a:r>
            <a:r>
              <a:rPr dirty="0" sz="2600" spc="-15">
                <a:latin typeface="Arial"/>
                <a:cs typeface="Arial"/>
              </a:rPr>
              <a:t> </a:t>
            </a:r>
            <a:r>
              <a:rPr dirty="0" sz="2600" spc="5">
                <a:latin typeface="Arial"/>
                <a:cs typeface="Arial"/>
              </a:rPr>
              <a:t>0001.</a:t>
            </a:r>
            <a:endParaRPr sz="2600">
              <a:latin typeface="Arial"/>
              <a:cs typeface="Arial"/>
            </a:endParaRPr>
          </a:p>
          <a:p>
            <a:pPr lvl="1" marL="756285" indent="-286385">
              <a:lnSpc>
                <a:spcPct val="100000"/>
              </a:lnSpc>
              <a:spcBef>
                <a:spcPts val="580"/>
              </a:spcBef>
              <a:buClr>
                <a:srgbClr val="FF0066"/>
              </a:buClr>
              <a:buChar char="–"/>
              <a:tabLst>
                <a:tab pos="756920" algn="l"/>
              </a:tabLst>
            </a:pPr>
            <a:r>
              <a:rPr dirty="0" sz="2400" spc="-5">
                <a:latin typeface="Arial"/>
                <a:cs typeface="Arial"/>
              </a:rPr>
              <a:t>There </a:t>
            </a:r>
            <a:r>
              <a:rPr dirty="0" sz="2400">
                <a:latin typeface="Arial"/>
                <a:cs typeface="Arial"/>
              </a:rPr>
              <a:t>are four </a:t>
            </a:r>
            <a:r>
              <a:rPr dirty="0" sz="2400" spc="-5">
                <a:latin typeface="Arial"/>
                <a:cs typeface="Arial"/>
              </a:rPr>
              <a:t>ways </a:t>
            </a:r>
            <a:r>
              <a:rPr dirty="0" sz="2400">
                <a:latin typeface="Arial"/>
                <a:cs typeface="Arial"/>
              </a:rPr>
              <a:t>of </a:t>
            </a:r>
            <a:r>
              <a:rPr dirty="0" sz="2400" spc="-5">
                <a:latin typeface="Arial"/>
                <a:cs typeface="Arial"/>
              </a:rPr>
              <a:t>reading </a:t>
            </a:r>
            <a:r>
              <a:rPr dirty="0" sz="2400">
                <a:latin typeface="Arial"/>
                <a:cs typeface="Arial"/>
              </a:rPr>
              <a:t>this</a:t>
            </a:r>
            <a:r>
              <a:rPr dirty="0" sz="2400" spc="15">
                <a:latin typeface="Arial"/>
                <a:cs typeface="Arial"/>
              </a:rPr>
              <a:t> </a:t>
            </a:r>
            <a:r>
              <a:rPr dirty="0" sz="2400" spc="-5">
                <a:latin typeface="Arial"/>
                <a:cs typeface="Arial"/>
              </a:rPr>
              <a:t>value:</a:t>
            </a:r>
            <a:endParaRPr sz="2400">
              <a:latin typeface="Arial"/>
              <a:cs typeface="Arial"/>
            </a:endParaRPr>
          </a:p>
          <a:p>
            <a:pPr lvl="2" marL="1155700" marR="987425" indent="-228600">
              <a:lnSpc>
                <a:spcPct val="100000"/>
              </a:lnSpc>
              <a:spcBef>
                <a:spcPts val="490"/>
              </a:spcBef>
              <a:buChar char="•"/>
              <a:tabLst>
                <a:tab pos="1155700" algn="l"/>
                <a:tab pos="1156335" algn="l"/>
              </a:tabLst>
            </a:pPr>
            <a:r>
              <a:rPr dirty="0" sz="2000">
                <a:latin typeface="Arial"/>
                <a:cs typeface="Arial"/>
              </a:rPr>
              <a:t>It is an unsigned integer expressed in </a:t>
            </a:r>
            <a:r>
              <a:rPr dirty="0" sz="2000" spc="-20">
                <a:latin typeface="Arial"/>
                <a:cs typeface="Arial"/>
              </a:rPr>
              <a:t>binary,</a:t>
            </a:r>
            <a:r>
              <a:rPr dirty="0" sz="2000" spc="-185">
                <a:latin typeface="Arial"/>
                <a:cs typeface="Arial"/>
              </a:rPr>
              <a:t> </a:t>
            </a:r>
            <a:r>
              <a:rPr dirty="0" sz="2000">
                <a:latin typeface="Arial"/>
                <a:cs typeface="Arial"/>
              </a:rPr>
              <a:t>the  equivalent decimal number would be</a:t>
            </a:r>
            <a:r>
              <a:rPr dirty="0" sz="2000" spc="-90">
                <a:latin typeface="Arial"/>
                <a:cs typeface="Arial"/>
              </a:rPr>
              <a:t> </a:t>
            </a:r>
            <a:r>
              <a:rPr dirty="0" sz="2000">
                <a:latin typeface="Arial"/>
                <a:cs typeface="Arial"/>
              </a:rPr>
              <a:t>65.</a:t>
            </a:r>
            <a:endParaRPr sz="2000">
              <a:latin typeface="Arial"/>
              <a:cs typeface="Arial"/>
            </a:endParaRPr>
          </a:p>
          <a:p>
            <a:pPr lvl="2" marL="1155700" indent="-228600">
              <a:lnSpc>
                <a:spcPct val="100000"/>
              </a:lnSpc>
              <a:spcBef>
                <a:spcPts val="480"/>
              </a:spcBef>
              <a:buChar char="•"/>
              <a:tabLst>
                <a:tab pos="1155700" algn="l"/>
                <a:tab pos="1156335" algn="l"/>
              </a:tabLst>
            </a:pPr>
            <a:r>
              <a:rPr dirty="0" sz="2000">
                <a:latin typeface="Arial"/>
                <a:cs typeface="Arial"/>
              </a:rPr>
              <a:t>It is a number expressed in </a:t>
            </a:r>
            <a:r>
              <a:rPr dirty="0" sz="2000" spc="-5">
                <a:latin typeface="Arial"/>
                <a:cs typeface="Arial"/>
              </a:rPr>
              <a:t>BCD </a:t>
            </a:r>
            <a:r>
              <a:rPr dirty="0" sz="2000">
                <a:latin typeface="Arial"/>
                <a:cs typeface="Arial"/>
              </a:rPr>
              <a:t>(</a:t>
            </a:r>
            <a:r>
              <a:rPr dirty="0" sz="2000">
                <a:solidFill>
                  <a:srgbClr val="990000"/>
                </a:solidFill>
                <a:latin typeface="Arial"/>
                <a:cs typeface="Arial"/>
              </a:rPr>
              <a:t>B</a:t>
            </a:r>
            <a:r>
              <a:rPr dirty="0" sz="2000">
                <a:latin typeface="Arial"/>
                <a:cs typeface="Arial"/>
              </a:rPr>
              <a:t>inary </a:t>
            </a:r>
            <a:r>
              <a:rPr dirty="0" sz="2000">
                <a:solidFill>
                  <a:srgbClr val="990000"/>
                </a:solidFill>
                <a:latin typeface="Arial"/>
                <a:cs typeface="Arial"/>
              </a:rPr>
              <a:t>C</a:t>
            </a:r>
            <a:r>
              <a:rPr dirty="0" sz="2000">
                <a:latin typeface="Arial"/>
                <a:cs typeface="Arial"/>
              </a:rPr>
              <a:t>oded</a:t>
            </a:r>
            <a:r>
              <a:rPr dirty="0" sz="2000" spc="-125">
                <a:latin typeface="Arial"/>
                <a:cs typeface="Arial"/>
              </a:rPr>
              <a:t> </a:t>
            </a:r>
            <a:r>
              <a:rPr dirty="0" sz="2000">
                <a:solidFill>
                  <a:srgbClr val="990000"/>
                </a:solidFill>
                <a:latin typeface="Arial"/>
                <a:cs typeface="Arial"/>
              </a:rPr>
              <a:t>D</a:t>
            </a:r>
            <a:r>
              <a:rPr dirty="0" sz="2000">
                <a:latin typeface="Arial"/>
                <a:cs typeface="Arial"/>
              </a:rPr>
              <a:t>ecimal)</a:t>
            </a:r>
            <a:endParaRPr sz="2000">
              <a:latin typeface="Arial"/>
              <a:cs typeface="Arial"/>
            </a:endParaRPr>
          </a:p>
          <a:p>
            <a:pPr marL="1155700">
              <a:lnSpc>
                <a:spcPct val="100000"/>
              </a:lnSpc>
            </a:pPr>
            <a:r>
              <a:rPr dirty="0" sz="2000">
                <a:latin typeface="Arial"/>
                <a:cs typeface="Arial"/>
              </a:rPr>
              <a:t>format. That would make </a:t>
            </a:r>
            <a:r>
              <a:rPr dirty="0" sz="2000" spc="-5">
                <a:latin typeface="Arial"/>
                <a:cs typeface="Arial"/>
              </a:rPr>
              <a:t>it,</a:t>
            </a:r>
            <a:r>
              <a:rPr dirty="0" sz="2000" spc="-155">
                <a:latin typeface="Arial"/>
                <a:cs typeface="Arial"/>
              </a:rPr>
              <a:t> </a:t>
            </a:r>
            <a:r>
              <a:rPr dirty="0" sz="2000">
                <a:latin typeface="Arial"/>
                <a:cs typeface="Arial"/>
              </a:rPr>
              <a:t>41.</a:t>
            </a:r>
            <a:endParaRPr sz="2000">
              <a:latin typeface="Arial"/>
              <a:cs typeface="Arial"/>
            </a:endParaRPr>
          </a:p>
          <a:p>
            <a:pPr lvl="2" marL="1155700" marR="87630" indent="-228600">
              <a:lnSpc>
                <a:spcPct val="100000"/>
              </a:lnSpc>
              <a:spcBef>
                <a:spcPts val="480"/>
              </a:spcBef>
              <a:buChar char="•"/>
              <a:tabLst>
                <a:tab pos="1155700" algn="l"/>
                <a:tab pos="1156335" algn="l"/>
              </a:tabLst>
            </a:pPr>
            <a:r>
              <a:rPr dirty="0" sz="2000">
                <a:latin typeface="Arial"/>
                <a:cs typeface="Arial"/>
              </a:rPr>
              <a:t>It is an </a:t>
            </a:r>
            <a:r>
              <a:rPr dirty="0" sz="2000">
                <a:solidFill>
                  <a:srgbClr val="990000"/>
                </a:solidFill>
                <a:latin typeface="Arial"/>
                <a:cs typeface="Arial"/>
              </a:rPr>
              <a:t>ASCII </a:t>
            </a:r>
            <a:r>
              <a:rPr dirty="0" sz="2000">
                <a:latin typeface="Arial"/>
                <a:cs typeface="Arial"/>
              </a:rPr>
              <a:t>representation of a </a:t>
            </a:r>
            <a:r>
              <a:rPr dirty="0" sz="2000" spc="-20">
                <a:latin typeface="Arial"/>
                <a:cs typeface="Arial"/>
              </a:rPr>
              <a:t>letter. </a:t>
            </a:r>
            <a:r>
              <a:rPr dirty="0" sz="2000">
                <a:latin typeface="Arial"/>
                <a:cs typeface="Arial"/>
              </a:rPr>
              <a:t>That would</a:t>
            </a:r>
            <a:r>
              <a:rPr dirty="0" sz="2000" spc="-310">
                <a:latin typeface="Arial"/>
                <a:cs typeface="Arial"/>
              </a:rPr>
              <a:t> </a:t>
            </a:r>
            <a:r>
              <a:rPr dirty="0" sz="2000">
                <a:latin typeface="Arial"/>
                <a:cs typeface="Arial"/>
              </a:rPr>
              <a:t>make  it the </a:t>
            </a:r>
            <a:r>
              <a:rPr dirty="0" sz="2000" spc="-5">
                <a:latin typeface="Arial"/>
                <a:cs typeface="Arial"/>
              </a:rPr>
              <a:t>letter</a:t>
            </a:r>
            <a:r>
              <a:rPr dirty="0" sz="2000" spc="-160">
                <a:latin typeface="Arial"/>
                <a:cs typeface="Arial"/>
              </a:rPr>
              <a:t> </a:t>
            </a:r>
            <a:r>
              <a:rPr dirty="0" sz="2000">
                <a:latin typeface="Arial"/>
                <a:cs typeface="Arial"/>
              </a:rPr>
              <a:t>A.</a:t>
            </a:r>
            <a:endParaRPr sz="2000">
              <a:latin typeface="Arial"/>
              <a:cs typeface="Arial"/>
            </a:endParaRPr>
          </a:p>
          <a:p>
            <a:pPr lvl="2" marL="1155700" marR="299720" indent="-228600">
              <a:lnSpc>
                <a:spcPct val="100000"/>
              </a:lnSpc>
              <a:spcBef>
                <a:spcPts val="480"/>
              </a:spcBef>
              <a:buChar char="•"/>
              <a:tabLst>
                <a:tab pos="1155700" algn="l"/>
                <a:tab pos="1156335" algn="l"/>
              </a:tabLst>
            </a:pPr>
            <a:r>
              <a:rPr dirty="0" sz="2000">
                <a:latin typeface="Arial"/>
                <a:cs typeface="Arial"/>
              </a:rPr>
              <a:t>It is a string of </a:t>
            </a:r>
            <a:r>
              <a:rPr dirty="0" sz="2000" spc="-15">
                <a:latin typeface="Arial"/>
                <a:cs typeface="Arial"/>
              </a:rPr>
              <a:t>0’s </a:t>
            </a:r>
            <a:r>
              <a:rPr dirty="0" sz="2000">
                <a:latin typeface="Arial"/>
                <a:cs typeface="Arial"/>
              </a:rPr>
              <a:t>and </a:t>
            </a:r>
            <a:r>
              <a:rPr dirty="0" sz="2000" spc="-15">
                <a:latin typeface="Arial"/>
                <a:cs typeface="Arial"/>
              </a:rPr>
              <a:t>1’s </a:t>
            </a:r>
            <a:r>
              <a:rPr dirty="0" sz="2000">
                <a:latin typeface="Arial"/>
                <a:cs typeface="Arial"/>
              </a:rPr>
              <a:t>where the </a:t>
            </a:r>
            <a:r>
              <a:rPr dirty="0" sz="2000" spc="5">
                <a:latin typeface="Arial"/>
                <a:cs typeface="Arial"/>
              </a:rPr>
              <a:t>0</a:t>
            </a:r>
            <a:r>
              <a:rPr dirty="0" baseline="25641" sz="1950" spc="7">
                <a:latin typeface="Arial"/>
                <a:cs typeface="Arial"/>
              </a:rPr>
              <a:t>th </a:t>
            </a:r>
            <a:r>
              <a:rPr dirty="0" sz="2000">
                <a:latin typeface="Arial"/>
                <a:cs typeface="Arial"/>
              </a:rPr>
              <a:t>and the </a:t>
            </a:r>
            <a:r>
              <a:rPr dirty="0" sz="2000" spc="5">
                <a:latin typeface="Arial"/>
                <a:cs typeface="Arial"/>
              </a:rPr>
              <a:t>6</a:t>
            </a:r>
            <a:r>
              <a:rPr dirty="0" baseline="25641" sz="1950" spc="7">
                <a:latin typeface="Arial"/>
                <a:cs typeface="Arial"/>
              </a:rPr>
              <a:t>th</a:t>
            </a:r>
            <a:r>
              <a:rPr dirty="0" baseline="25641" sz="1950" spc="-165">
                <a:latin typeface="Arial"/>
                <a:cs typeface="Arial"/>
              </a:rPr>
              <a:t> </a:t>
            </a:r>
            <a:r>
              <a:rPr dirty="0" sz="2000">
                <a:latin typeface="Arial"/>
                <a:cs typeface="Arial"/>
              </a:rPr>
              <a:t>bits  are set to 1 while all other bits are set to</a:t>
            </a:r>
            <a:r>
              <a:rPr dirty="0" sz="2000" spc="-190">
                <a:latin typeface="Arial"/>
                <a:cs typeface="Arial"/>
              </a:rPr>
              <a:t> </a:t>
            </a:r>
            <a:r>
              <a:rPr dirty="0" sz="2000">
                <a:latin typeface="Arial"/>
                <a:cs typeface="Arial"/>
              </a:rPr>
              <a:t>0.</a:t>
            </a:r>
            <a:endParaRPr sz="2000">
              <a:latin typeface="Arial"/>
              <a:cs typeface="Arial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4404359" y="5992367"/>
            <a:ext cx="50800" cy="9525"/>
          </a:xfrm>
          <a:custGeom>
            <a:avLst/>
            <a:gdLst/>
            <a:ahLst/>
            <a:cxnLst/>
            <a:rect l="l" t="t" r="r" b="b"/>
            <a:pathLst>
              <a:path w="50800" h="9525">
                <a:moveTo>
                  <a:pt x="0" y="9143"/>
                </a:moveTo>
                <a:lnTo>
                  <a:pt x="50291" y="9143"/>
                </a:lnTo>
                <a:lnTo>
                  <a:pt x="50291" y="0"/>
                </a:lnTo>
                <a:lnTo>
                  <a:pt x="0" y="0"/>
                </a:lnTo>
                <a:lnTo>
                  <a:pt x="0" y="9143"/>
                </a:lnTo>
                <a:close/>
              </a:path>
            </a:pathLst>
          </a:custGeom>
          <a:solidFill>
            <a:srgbClr val="99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5340096" y="5992367"/>
            <a:ext cx="50800" cy="9525"/>
          </a:xfrm>
          <a:custGeom>
            <a:avLst/>
            <a:gdLst/>
            <a:ahLst/>
            <a:cxnLst/>
            <a:rect l="l" t="t" r="r" b="b"/>
            <a:pathLst>
              <a:path w="50800" h="9525">
                <a:moveTo>
                  <a:pt x="0" y="9143"/>
                </a:moveTo>
                <a:lnTo>
                  <a:pt x="50291" y="9143"/>
                </a:lnTo>
                <a:lnTo>
                  <a:pt x="50291" y="0"/>
                </a:lnTo>
                <a:lnTo>
                  <a:pt x="0" y="0"/>
                </a:lnTo>
                <a:lnTo>
                  <a:pt x="0" y="9143"/>
                </a:lnTo>
                <a:close/>
              </a:path>
            </a:pathLst>
          </a:custGeom>
          <a:solidFill>
            <a:srgbClr val="99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 txBox="1"/>
          <p:nvPr/>
        </p:nvSpPr>
        <p:spPr>
          <a:xfrm>
            <a:off x="764540" y="5782767"/>
            <a:ext cx="5577840" cy="2393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400">
                <a:solidFill>
                  <a:srgbClr val="990000"/>
                </a:solidFill>
                <a:latin typeface="Arial"/>
                <a:cs typeface="Arial"/>
              </a:rPr>
              <a:t>ASCII </a:t>
            </a:r>
            <a:r>
              <a:rPr dirty="0" sz="1400">
                <a:latin typeface="Arial"/>
                <a:cs typeface="Arial"/>
              </a:rPr>
              <a:t>stands for </a:t>
            </a:r>
            <a:r>
              <a:rPr dirty="0" u="sng" sz="1400">
                <a:solidFill>
                  <a:srgbClr val="990000"/>
                </a:solidFill>
                <a:uFill>
                  <a:solidFill>
                    <a:srgbClr val="990000"/>
                  </a:solidFill>
                </a:uFill>
                <a:latin typeface="Arial"/>
                <a:cs typeface="Arial"/>
              </a:rPr>
              <a:t>A</a:t>
            </a:r>
            <a:r>
              <a:rPr dirty="0" sz="1400">
                <a:latin typeface="Arial"/>
                <a:cs typeface="Arial"/>
              </a:rPr>
              <a:t>merican </a:t>
            </a:r>
            <a:r>
              <a:rPr dirty="0" u="sng" sz="1400">
                <a:solidFill>
                  <a:srgbClr val="990000"/>
                </a:solidFill>
                <a:uFill>
                  <a:solidFill>
                    <a:srgbClr val="990000"/>
                  </a:solidFill>
                </a:uFill>
                <a:latin typeface="Arial"/>
                <a:cs typeface="Arial"/>
              </a:rPr>
              <a:t>S</a:t>
            </a:r>
            <a:r>
              <a:rPr dirty="0" sz="1400">
                <a:latin typeface="Arial"/>
                <a:cs typeface="Arial"/>
              </a:rPr>
              <a:t>tandard </a:t>
            </a:r>
            <a:r>
              <a:rPr dirty="0" u="sng" sz="1400" spc="-5">
                <a:solidFill>
                  <a:srgbClr val="990000"/>
                </a:solidFill>
                <a:uFill>
                  <a:solidFill>
                    <a:srgbClr val="990000"/>
                  </a:solidFill>
                </a:uFill>
                <a:latin typeface="Arial"/>
                <a:cs typeface="Arial"/>
              </a:rPr>
              <a:t>C</a:t>
            </a:r>
            <a:r>
              <a:rPr dirty="0" sz="1400" spc="-5">
                <a:latin typeface="Arial"/>
                <a:cs typeface="Arial"/>
              </a:rPr>
              <a:t>ode </a:t>
            </a:r>
            <a:r>
              <a:rPr dirty="0" sz="1400">
                <a:latin typeface="Arial"/>
                <a:cs typeface="Arial"/>
              </a:rPr>
              <a:t>for </a:t>
            </a:r>
            <a:r>
              <a:rPr dirty="0" sz="1400">
                <a:solidFill>
                  <a:srgbClr val="990000"/>
                </a:solidFill>
                <a:latin typeface="Arial"/>
                <a:cs typeface="Arial"/>
              </a:rPr>
              <a:t>I</a:t>
            </a:r>
            <a:r>
              <a:rPr dirty="0" sz="1400">
                <a:latin typeface="Arial"/>
                <a:cs typeface="Arial"/>
              </a:rPr>
              <a:t>nformation</a:t>
            </a:r>
            <a:r>
              <a:rPr dirty="0" sz="1400" spc="-280">
                <a:latin typeface="Arial"/>
                <a:cs typeface="Arial"/>
              </a:rPr>
              <a:t> </a:t>
            </a:r>
            <a:r>
              <a:rPr dirty="0" sz="1400" spc="-5">
                <a:solidFill>
                  <a:srgbClr val="990000"/>
                </a:solidFill>
                <a:latin typeface="Arial"/>
                <a:cs typeface="Arial"/>
              </a:rPr>
              <a:t>I</a:t>
            </a:r>
            <a:r>
              <a:rPr dirty="0" sz="1400" spc="-5">
                <a:latin typeface="Arial"/>
                <a:cs typeface="Arial"/>
              </a:rPr>
              <a:t>nterchange.</a:t>
            </a:r>
            <a:endParaRPr sz="1400">
              <a:latin typeface="Arial"/>
              <a:cs typeface="Arial"/>
            </a:endParaRPr>
          </a:p>
        </p:txBody>
      </p:sp>
      <p:sp>
        <p:nvSpPr>
          <p:cNvPr id="7" name="object 7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32384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254"/>
              </a:spcBef>
            </a:pPr>
            <a:r>
              <a:rPr dirty="0" spc="-10"/>
              <a:t>Microprocessors </a:t>
            </a:r>
            <a:r>
              <a:rPr dirty="0" spc="-5"/>
              <a:t>&amp;</a:t>
            </a:r>
            <a:r>
              <a:rPr dirty="0"/>
              <a:t> </a:t>
            </a:r>
            <a:r>
              <a:rPr dirty="0" spc="-5"/>
              <a:t>Interfacing</a:t>
            </a:r>
          </a:p>
        </p:txBody>
      </p:sp>
      <p:sp>
        <p:nvSpPr>
          <p:cNvPr id="8" name="object 8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31115" rIns="0" bIns="0" rtlCol="0" vert="horz">
            <a:spAutoFit/>
          </a:bodyPr>
          <a:lstStyle/>
          <a:p>
            <a:pPr marL="25400">
              <a:lnSpc>
                <a:spcPct val="100000"/>
              </a:lnSpc>
              <a:spcBef>
                <a:spcPts val="245"/>
              </a:spcBef>
            </a:pPr>
            <a:fld id="{81D60167-4931-47E6-BA6A-407CBD079E47}" type="slidenum">
              <a:rPr dirty="0"/>
              <a:t>10</a:t>
            </a:fld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257425" y="379221"/>
            <a:ext cx="4631055" cy="513715"/>
          </a:xfrm>
          <a:prstGeom prst="rect"/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/>
              <a:t>The </a:t>
            </a:r>
            <a:r>
              <a:rPr dirty="0" spc="-10"/>
              <a:t>8085</a:t>
            </a:r>
            <a:r>
              <a:rPr dirty="0" spc="-100"/>
              <a:t> </a:t>
            </a:r>
            <a:r>
              <a:rPr dirty="0"/>
              <a:t>Microprocessor</a:t>
            </a:r>
          </a:p>
        </p:txBody>
      </p:sp>
      <p:sp>
        <p:nvSpPr>
          <p:cNvPr id="7" name="object 7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32384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254"/>
              </a:spcBef>
            </a:pPr>
            <a:r>
              <a:rPr dirty="0" spc="-10"/>
              <a:t>Microprocessors </a:t>
            </a:r>
            <a:r>
              <a:rPr dirty="0" spc="-5"/>
              <a:t>&amp;</a:t>
            </a:r>
            <a:r>
              <a:rPr dirty="0"/>
              <a:t> </a:t>
            </a:r>
            <a:r>
              <a:rPr dirty="0" spc="-5"/>
              <a:t>Interfacing</a:t>
            </a:r>
          </a:p>
        </p:txBody>
      </p:sp>
      <p:sp>
        <p:nvSpPr>
          <p:cNvPr id="8" name="object 8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31115" rIns="0" bIns="0" rtlCol="0" vert="horz">
            <a:spAutoFit/>
          </a:bodyPr>
          <a:lstStyle/>
          <a:p>
            <a:pPr marL="25400">
              <a:lnSpc>
                <a:spcPct val="100000"/>
              </a:lnSpc>
              <a:spcBef>
                <a:spcPts val="245"/>
              </a:spcBef>
            </a:pPr>
            <a:fld id="{81D60167-4931-47E6-BA6A-407CBD079E47}" type="slidenum">
              <a:rPr dirty="0"/>
              <a:t>10</a:t>
            </a:fld>
          </a:p>
        </p:txBody>
      </p:sp>
      <p:sp>
        <p:nvSpPr>
          <p:cNvPr id="3" name="object 3"/>
          <p:cNvSpPr txBox="1"/>
          <p:nvPr/>
        </p:nvSpPr>
        <p:spPr>
          <a:xfrm>
            <a:off x="764540" y="1092454"/>
            <a:ext cx="7515225" cy="4064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355600" indent="-342900">
              <a:lnSpc>
                <a:spcPct val="100000"/>
              </a:lnSpc>
              <a:spcBef>
                <a:spcPts val="95"/>
              </a:spcBef>
              <a:buClr>
                <a:srgbClr val="9900CC"/>
              </a:buClr>
              <a:buSzPct val="130000"/>
              <a:buChar char="•"/>
              <a:tabLst>
                <a:tab pos="355600" algn="l"/>
                <a:tab pos="356235" algn="l"/>
              </a:tabLst>
            </a:pPr>
            <a:r>
              <a:rPr dirty="0" sz="2500" spc="-5">
                <a:latin typeface="Arial"/>
                <a:cs typeface="Arial"/>
              </a:rPr>
              <a:t>The 8085 is an 8-bit microprocessor made by</a:t>
            </a:r>
            <a:r>
              <a:rPr dirty="0" sz="2500" spc="90">
                <a:latin typeface="Arial"/>
                <a:cs typeface="Arial"/>
              </a:rPr>
              <a:t> </a:t>
            </a:r>
            <a:r>
              <a:rPr dirty="0" sz="2500" spc="-5">
                <a:latin typeface="Arial"/>
                <a:cs typeface="Arial"/>
              </a:rPr>
              <a:t>Intel.</a:t>
            </a:r>
            <a:endParaRPr sz="25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764540" y="1946684"/>
            <a:ext cx="4482465" cy="2698750"/>
          </a:xfrm>
          <a:prstGeom prst="rect">
            <a:avLst/>
          </a:prstGeom>
        </p:spPr>
        <p:txBody>
          <a:bodyPr wrap="square" lIns="0" tIns="93345" rIns="0" bIns="0" rtlCol="0" vert="horz">
            <a:spAutoFit/>
          </a:bodyPr>
          <a:lstStyle/>
          <a:p>
            <a:pPr marL="355600" indent="-342900">
              <a:lnSpc>
                <a:spcPct val="100000"/>
              </a:lnSpc>
              <a:spcBef>
                <a:spcPts val="735"/>
              </a:spcBef>
              <a:buClr>
                <a:srgbClr val="9900CC"/>
              </a:buClr>
              <a:buSzPct val="128846"/>
              <a:buChar char="•"/>
              <a:tabLst>
                <a:tab pos="355600" algn="l"/>
                <a:tab pos="356235" algn="l"/>
              </a:tabLst>
            </a:pPr>
            <a:r>
              <a:rPr dirty="0" sz="2600">
                <a:latin typeface="Arial"/>
                <a:cs typeface="Arial"/>
              </a:rPr>
              <a:t>It</a:t>
            </a:r>
            <a:r>
              <a:rPr dirty="0" sz="2600" spc="-10">
                <a:latin typeface="Arial"/>
                <a:cs typeface="Arial"/>
              </a:rPr>
              <a:t> </a:t>
            </a:r>
            <a:r>
              <a:rPr dirty="0" sz="2600">
                <a:latin typeface="Arial"/>
                <a:cs typeface="Arial"/>
              </a:rPr>
              <a:t>has:</a:t>
            </a:r>
            <a:endParaRPr sz="2600">
              <a:latin typeface="Arial"/>
              <a:cs typeface="Arial"/>
            </a:endParaRPr>
          </a:p>
          <a:p>
            <a:pPr lvl="1" marL="756285" indent="-286385">
              <a:lnSpc>
                <a:spcPct val="100000"/>
              </a:lnSpc>
              <a:spcBef>
                <a:spcPts val="585"/>
              </a:spcBef>
              <a:buClr>
                <a:srgbClr val="FF0066"/>
              </a:buClr>
              <a:buChar char="–"/>
              <a:tabLst>
                <a:tab pos="756920" algn="l"/>
              </a:tabLst>
            </a:pPr>
            <a:r>
              <a:rPr dirty="0" sz="2400" spc="-5">
                <a:latin typeface="Arial"/>
                <a:cs typeface="Arial"/>
              </a:rPr>
              <a:t>6 general purpose</a:t>
            </a:r>
            <a:r>
              <a:rPr dirty="0" sz="2400" spc="35">
                <a:latin typeface="Arial"/>
                <a:cs typeface="Arial"/>
              </a:rPr>
              <a:t> </a:t>
            </a:r>
            <a:r>
              <a:rPr dirty="0" sz="2400" spc="-5">
                <a:latin typeface="Arial"/>
                <a:cs typeface="Arial"/>
              </a:rPr>
              <a:t>registers</a:t>
            </a:r>
            <a:endParaRPr sz="2400">
              <a:latin typeface="Arial"/>
              <a:cs typeface="Arial"/>
            </a:endParaRPr>
          </a:p>
          <a:p>
            <a:pPr lvl="1" marL="756285" indent="-286385">
              <a:lnSpc>
                <a:spcPct val="100000"/>
              </a:lnSpc>
              <a:spcBef>
                <a:spcPts val="575"/>
              </a:spcBef>
              <a:buClr>
                <a:srgbClr val="FF0066"/>
              </a:buClr>
              <a:buChar char="–"/>
              <a:tabLst>
                <a:tab pos="756920" algn="l"/>
              </a:tabLst>
            </a:pPr>
            <a:r>
              <a:rPr dirty="0" sz="2400" spc="-5">
                <a:latin typeface="Arial"/>
                <a:cs typeface="Arial"/>
              </a:rPr>
              <a:t>An</a:t>
            </a:r>
            <a:r>
              <a:rPr dirty="0" sz="2400" spc="-15">
                <a:latin typeface="Arial"/>
                <a:cs typeface="Arial"/>
              </a:rPr>
              <a:t> </a:t>
            </a:r>
            <a:r>
              <a:rPr dirty="0" sz="2400" spc="-5">
                <a:latin typeface="Arial"/>
                <a:cs typeface="Arial"/>
              </a:rPr>
              <a:t>accumulator</a:t>
            </a:r>
            <a:endParaRPr sz="2400">
              <a:latin typeface="Arial"/>
              <a:cs typeface="Arial"/>
            </a:endParaRPr>
          </a:p>
          <a:p>
            <a:pPr lvl="1" marL="756285" indent="-286385">
              <a:lnSpc>
                <a:spcPct val="100000"/>
              </a:lnSpc>
              <a:spcBef>
                <a:spcPts val="575"/>
              </a:spcBef>
              <a:buClr>
                <a:srgbClr val="FF0066"/>
              </a:buClr>
              <a:buChar char="–"/>
              <a:tabLst>
                <a:tab pos="756920" algn="l"/>
              </a:tabLst>
            </a:pPr>
            <a:r>
              <a:rPr dirty="0" sz="2400">
                <a:latin typeface="Arial"/>
                <a:cs typeface="Arial"/>
              </a:rPr>
              <a:t>A flag</a:t>
            </a:r>
            <a:r>
              <a:rPr dirty="0" sz="2400" spc="-150">
                <a:latin typeface="Arial"/>
                <a:cs typeface="Arial"/>
              </a:rPr>
              <a:t> </a:t>
            </a:r>
            <a:r>
              <a:rPr dirty="0" sz="2400" spc="-5">
                <a:latin typeface="Arial"/>
                <a:cs typeface="Arial"/>
              </a:rPr>
              <a:t>register</a:t>
            </a:r>
            <a:endParaRPr sz="2400">
              <a:latin typeface="Arial"/>
              <a:cs typeface="Arial"/>
            </a:endParaRPr>
          </a:p>
          <a:p>
            <a:pPr lvl="1" marL="756285" indent="-286385">
              <a:lnSpc>
                <a:spcPct val="100000"/>
              </a:lnSpc>
              <a:spcBef>
                <a:spcPts val="580"/>
              </a:spcBef>
              <a:buClr>
                <a:srgbClr val="FF0066"/>
              </a:buClr>
              <a:buChar char="–"/>
              <a:tabLst>
                <a:tab pos="756920" algn="l"/>
              </a:tabLst>
            </a:pPr>
            <a:r>
              <a:rPr dirty="0" sz="2400">
                <a:latin typeface="Arial"/>
                <a:cs typeface="Arial"/>
              </a:rPr>
              <a:t>A </a:t>
            </a:r>
            <a:r>
              <a:rPr dirty="0" sz="2400" spc="-5">
                <a:latin typeface="Arial"/>
                <a:cs typeface="Arial"/>
              </a:rPr>
              <a:t>stack</a:t>
            </a:r>
            <a:r>
              <a:rPr dirty="0" sz="2400" spc="-150">
                <a:latin typeface="Arial"/>
                <a:cs typeface="Arial"/>
              </a:rPr>
              <a:t> </a:t>
            </a:r>
            <a:r>
              <a:rPr dirty="0" sz="2400" spc="-5">
                <a:latin typeface="Arial"/>
                <a:cs typeface="Arial"/>
              </a:rPr>
              <a:t>pointer</a:t>
            </a:r>
            <a:endParaRPr sz="2400">
              <a:latin typeface="Arial"/>
              <a:cs typeface="Arial"/>
            </a:endParaRPr>
          </a:p>
          <a:p>
            <a:pPr lvl="1" marL="756285" indent="-286385">
              <a:lnSpc>
                <a:spcPct val="100000"/>
              </a:lnSpc>
              <a:spcBef>
                <a:spcPts val="575"/>
              </a:spcBef>
              <a:buClr>
                <a:srgbClr val="FF0066"/>
              </a:buClr>
              <a:buChar char="–"/>
              <a:tabLst>
                <a:tab pos="756920" algn="l"/>
              </a:tabLst>
            </a:pPr>
            <a:r>
              <a:rPr dirty="0" sz="2400">
                <a:latin typeface="Arial"/>
                <a:cs typeface="Arial"/>
              </a:rPr>
              <a:t>A </a:t>
            </a:r>
            <a:r>
              <a:rPr dirty="0" sz="2400" spc="-5">
                <a:latin typeface="Arial"/>
                <a:cs typeface="Arial"/>
              </a:rPr>
              <a:t>program</a:t>
            </a:r>
            <a:r>
              <a:rPr dirty="0" sz="2400" spc="-130">
                <a:latin typeface="Arial"/>
                <a:cs typeface="Arial"/>
              </a:rPr>
              <a:t> </a:t>
            </a:r>
            <a:r>
              <a:rPr dirty="0" sz="2400" spc="-5">
                <a:latin typeface="Arial"/>
                <a:cs typeface="Arial"/>
              </a:rPr>
              <a:t>counter</a:t>
            </a:r>
            <a:endParaRPr sz="24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5979414" y="3768485"/>
            <a:ext cx="1457325" cy="482600"/>
          </a:xfrm>
          <a:prstGeom prst="rect">
            <a:avLst/>
          </a:prstGeom>
        </p:spPr>
        <p:txBody>
          <a:bodyPr wrap="square" lIns="0" tIns="57785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455"/>
              </a:spcBef>
              <a:tabLst>
                <a:tab pos="1346200" algn="l"/>
              </a:tabLst>
            </a:pPr>
            <a:r>
              <a:rPr dirty="0" sz="1200" spc="-5">
                <a:latin typeface="Arial"/>
                <a:cs typeface="Arial"/>
              </a:rPr>
              <a:t>H</a:t>
            </a:r>
            <a:r>
              <a:rPr dirty="0" sz="1200" spc="-5">
                <a:latin typeface="Arial"/>
                <a:cs typeface="Arial"/>
              </a:rPr>
              <a:t>	</a:t>
            </a:r>
            <a:r>
              <a:rPr dirty="0" sz="1200" spc="-5">
                <a:latin typeface="Arial"/>
                <a:cs typeface="Arial"/>
              </a:rPr>
              <a:t>L</a:t>
            </a:r>
            <a:endParaRPr sz="1200">
              <a:latin typeface="Arial"/>
              <a:cs typeface="Arial"/>
            </a:endParaRPr>
          </a:p>
          <a:p>
            <a:pPr algn="ctr" marR="16510">
              <a:lnSpc>
                <a:spcPct val="100000"/>
              </a:lnSpc>
              <a:spcBef>
                <a:spcPts val="360"/>
              </a:spcBef>
            </a:pPr>
            <a:r>
              <a:rPr dirty="0" sz="1200" spc="-5">
                <a:latin typeface="Arial"/>
                <a:cs typeface="Arial"/>
              </a:rPr>
              <a:t>Program</a:t>
            </a:r>
            <a:r>
              <a:rPr dirty="0" sz="1200" spc="-3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Counter</a:t>
            </a:r>
            <a:endParaRPr sz="1200">
              <a:latin typeface="Arial"/>
              <a:cs typeface="Arial"/>
            </a:endParaRPr>
          </a:p>
        </p:txBody>
      </p:sp>
      <p:graphicFrame>
        <p:nvGraphicFramePr>
          <p:cNvPr id="6" name="object 6"/>
          <p:cNvGraphicFramePr>
            <a:graphicFrameLocks noGrp="1"/>
          </p:cNvGraphicFramePr>
          <p:nvPr/>
        </p:nvGraphicFramePr>
        <p:xfrm>
          <a:off x="5405628" y="3119627"/>
          <a:ext cx="2604770" cy="138112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295400"/>
                <a:gridCol w="1295400"/>
              </a:tblGrid>
              <a:tr h="228600">
                <a:tc>
                  <a:txBody>
                    <a:bodyPr/>
                    <a:lstStyle/>
                    <a:p>
                      <a:pPr algn="ctr" marR="11430">
                        <a:lnSpc>
                          <a:spcPct val="100000"/>
                        </a:lnSpc>
                        <a:spcBef>
                          <a:spcPts val="225"/>
                        </a:spcBef>
                      </a:pPr>
                      <a:r>
                        <a:rPr dirty="0" sz="1200">
                          <a:latin typeface="Arial"/>
                          <a:cs typeface="Arial"/>
                        </a:rPr>
                        <a:t>Accumulator</a:t>
                      </a:r>
                      <a:endParaRPr sz="1200">
                        <a:latin typeface="Arial"/>
                        <a:cs typeface="Arial"/>
                      </a:endParaRPr>
                    </a:p>
                  </a:txBody>
                  <a:tcPr marL="0" marR="0" marB="0" marT="28575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marL="55244">
                        <a:lnSpc>
                          <a:spcPct val="100000"/>
                        </a:lnSpc>
                        <a:spcBef>
                          <a:spcPts val="225"/>
                        </a:spcBef>
                      </a:pPr>
                      <a:r>
                        <a:rPr dirty="0" sz="1200" spc="-5">
                          <a:latin typeface="Arial"/>
                          <a:cs typeface="Arial"/>
                        </a:rPr>
                        <a:t>Flags</a:t>
                      </a:r>
                      <a:endParaRPr sz="1200">
                        <a:latin typeface="Arial"/>
                        <a:cs typeface="Arial"/>
                      </a:endParaRPr>
                    </a:p>
                  </a:txBody>
                  <a:tcPr marL="0" marR="0" marB="0" marT="28575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CCEBFF"/>
                    </a:solidFill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ctr" marR="12065">
                        <a:lnSpc>
                          <a:spcPct val="100000"/>
                        </a:lnSpc>
                        <a:spcBef>
                          <a:spcPts val="130"/>
                        </a:spcBef>
                      </a:pPr>
                      <a:r>
                        <a:rPr dirty="0" sz="1200">
                          <a:latin typeface="Arial"/>
                          <a:cs typeface="Arial"/>
                        </a:rPr>
                        <a:t>B</a:t>
                      </a:r>
                      <a:endParaRPr sz="1200">
                        <a:latin typeface="Arial"/>
                        <a:cs typeface="Arial"/>
                      </a:endParaRPr>
                    </a:p>
                  </a:txBody>
                  <a:tcPr marL="0" marR="0" marB="0" marT="1651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marL="54610">
                        <a:lnSpc>
                          <a:spcPct val="100000"/>
                        </a:lnSpc>
                        <a:spcBef>
                          <a:spcPts val="130"/>
                        </a:spcBef>
                      </a:pPr>
                      <a:r>
                        <a:rPr dirty="0" sz="1200">
                          <a:latin typeface="Arial"/>
                          <a:cs typeface="Arial"/>
                        </a:rPr>
                        <a:t>C</a:t>
                      </a:r>
                      <a:endParaRPr sz="1200">
                        <a:latin typeface="Arial"/>
                        <a:cs typeface="Arial"/>
                      </a:endParaRPr>
                    </a:p>
                  </a:txBody>
                  <a:tcPr marL="0" marR="0" marB="0" marT="1651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99FF99"/>
                    </a:solidFill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ctr" marR="13335">
                        <a:lnSpc>
                          <a:spcPct val="100000"/>
                        </a:lnSpc>
                        <a:spcBef>
                          <a:spcPts val="130"/>
                        </a:spcBef>
                      </a:pPr>
                      <a:r>
                        <a:rPr dirty="0" sz="1200">
                          <a:latin typeface="Arial"/>
                          <a:cs typeface="Arial"/>
                        </a:rPr>
                        <a:t>D</a:t>
                      </a:r>
                      <a:endParaRPr sz="1200">
                        <a:latin typeface="Arial"/>
                        <a:cs typeface="Arial"/>
                      </a:endParaRPr>
                    </a:p>
                  </a:txBody>
                  <a:tcPr marL="0" marR="0" marB="0" marT="1651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marL="55880">
                        <a:lnSpc>
                          <a:spcPct val="100000"/>
                        </a:lnSpc>
                        <a:spcBef>
                          <a:spcPts val="130"/>
                        </a:spcBef>
                      </a:pPr>
                      <a:r>
                        <a:rPr dirty="0" sz="1200">
                          <a:latin typeface="Arial"/>
                          <a:cs typeface="Arial"/>
                        </a:rPr>
                        <a:t>E</a:t>
                      </a:r>
                      <a:endParaRPr sz="1200">
                        <a:latin typeface="Arial"/>
                        <a:cs typeface="Arial"/>
                      </a:endParaRPr>
                    </a:p>
                  </a:txBody>
                  <a:tcPr marL="0" marR="0" marB="0" marT="1651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99FF99"/>
                    </a:solidFill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99FF99"/>
                    </a:solidFill>
                  </a:tcPr>
                </a:tc>
              </a:tr>
              <a:tr h="228600"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99CCFF"/>
                    </a:solidFill>
                  </a:tcPr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  <a:tr h="228600">
                <a:tc gridSpan="2">
                  <a:txBody>
                    <a:bodyPr/>
                    <a:lstStyle/>
                    <a:p>
                      <a:pPr marL="830580">
                        <a:lnSpc>
                          <a:spcPct val="100000"/>
                        </a:lnSpc>
                        <a:spcBef>
                          <a:spcPts val="130"/>
                        </a:spcBef>
                      </a:pPr>
                      <a:r>
                        <a:rPr dirty="0" sz="1200">
                          <a:latin typeface="Arial"/>
                          <a:cs typeface="Arial"/>
                        </a:rPr>
                        <a:t>Stack</a:t>
                      </a:r>
                      <a:r>
                        <a:rPr dirty="0" sz="1200" spc="-1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200" spc="-5">
                          <a:latin typeface="Arial"/>
                          <a:cs typeface="Arial"/>
                        </a:rPr>
                        <a:t>Pointer</a:t>
                      </a:r>
                      <a:endParaRPr sz="1200">
                        <a:latin typeface="Arial"/>
                        <a:cs typeface="Arial"/>
                      </a:endParaRPr>
                    </a:p>
                  </a:txBody>
                  <a:tcPr marL="0" marR="0" marB="0" marT="1651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99CCFF"/>
                    </a:solidFill>
                  </a:tcPr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</a:tbl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820036" y="379221"/>
            <a:ext cx="5506085" cy="513715"/>
          </a:xfrm>
          <a:prstGeom prst="rect"/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/>
              <a:t>The </a:t>
            </a:r>
            <a:r>
              <a:rPr dirty="0" spc="-10"/>
              <a:t>8085 </a:t>
            </a:r>
            <a:r>
              <a:rPr dirty="0" spc="-5"/>
              <a:t>Programming</a:t>
            </a:r>
            <a:r>
              <a:rPr dirty="0" spc="-70"/>
              <a:t> </a:t>
            </a:r>
            <a:r>
              <a:rPr dirty="0" spc="-5"/>
              <a:t>Model</a:t>
            </a:r>
          </a:p>
        </p:txBody>
      </p:sp>
      <p:sp>
        <p:nvSpPr>
          <p:cNvPr id="4" name="object 4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32384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254"/>
              </a:spcBef>
            </a:pPr>
            <a:r>
              <a:rPr dirty="0" spc="-10"/>
              <a:t>Microprocessors </a:t>
            </a:r>
            <a:r>
              <a:rPr dirty="0" spc="-5"/>
              <a:t>&amp;</a:t>
            </a:r>
            <a:r>
              <a:rPr dirty="0"/>
              <a:t> </a:t>
            </a:r>
            <a:r>
              <a:rPr dirty="0" spc="-5"/>
              <a:t>Interfacing</a:t>
            </a:r>
          </a:p>
        </p:txBody>
      </p:sp>
      <p:sp>
        <p:nvSpPr>
          <p:cNvPr id="5" name="object 5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31115" rIns="0" bIns="0" rtlCol="0" vert="horz">
            <a:spAutoFit/>
          </a:bodyPr>
          <a:lstStyle/>
          <a:p>
            <a:pPr marL="25400">
              <a:lnSpc>
                <a:spcPct val="100000"/>
              </a:lnSpc>
              <a:spcBef>
                <a:spcPts val="245"/>
              </a:spcBef>
            </a:pPr>
            <a:fld id="{81D60167-4931-47E6-BA6A-407CBD079E47}" type="slidenum">
              <a:rPr dirty="0"/>
              <a:t>10</a:t>
            </a:fld>
          </a:p>
        </p:txBody>
      </p:sp>
      <p:sp>
        <p:nvSpPr>
          <p:cNvPr id="3" name="object 3"/>
          <p:cNvSpPr txBox="1"/>
          <p:nvPr/>
        </p:nvSpPr>
        <p:spPr>
          <a:xfrm>
            <a:off x="764540" y="1010567"/>
            <a:ext cx="7234555" cy="4748530"/>
          </a:xfrm>
          <a:prstGeom prst="rect">
            <a:avLst/>
          </a:prstGeom>
        </p:spPr>
        <p:txBody>
          <a:bodyPr wrap="square" lIns="0" tIns="93345" rIns="0" bIns="0" rtlCol="0" vert="horz">
            <a:spAutoFit/>
          </a:bodyPr>
          <a:lstStyle/>
          <a:p>
            <a:pPr marL="355600" indent="-342900">
              <a:lnSpc>
                <a:spcPct val="100000"/>
              </a:lnSpc>
              <a:spcBef>
                <a:spcPts val="735"/>
              </a:spcBef>
              <a:buClr>
                <a:srgbClr val="9900CC"/>
              </a:buClr>
              <a:buSzPct val="128846"/>
              <a:buChar char="•"/>
              <a:tabLst>
                <a:tab pos="355600" algn="l"/>
                <a:tab pos="356235" algn="l"/>
              </a:tabLst>
            </a:pPr>
            <a:r>
              <a:rPr dirty="0" sz="2600">
                <a:latin typeface="Arial"/>
                <a:cs typeface="Arial"/>
              </a:rPr>
              <a:t>The</a:t>
            </a:r>
            <a:r>
              <a:rPr dirty="0" sz="2600" spc="-20">
                <a:latin typeface="Arial"/>
                <a:cs typeface="Arial"/>
              </a:rPr>
              <a:t> </a:t>
            </a:r>
            <a:r>
              <a:rPr dirty="0" sz="2600">
                <a:latin typeface="Arial"/>
                <a:cs typeface="Arial"/>
              </a:rPr>
              <a:t>Registers</a:t>
            </a:r>
            <a:endParaRPr sz="2600">
              <a:latin typeface="Arial"/>
              <a:cs typeface="Arial"/>
            </a:endParaRPr>
          </a:p>
          <a:p>
            <a:pPr lvl="1" marL="756285" marR="80010" indent="-286385">
              <a:lnSpc>
                <a:spcPct val="100000"/>
              </a:lnSpc>
              <a:spcBef>
                <a:spcPts val="585"/>
              </a:spcBef>
              <a:buClr>
                <a:srgbClr val="FF0066"/>
              </a:buClr>
              <a:buChar char="–"/>
              <a:tabLst>
                <a:tab pos="756920" algn="l"/>
              </a:tabLst>
            </a:pPr>
            <a:r>
              <a:rPr dirty="0" sz="2400" spc="-5">
                <a:latin typeface="Arial"/>
                <a:cs typeface="Arial"/>
              </a:rPr>
              <a:t>The 6 general purpose registers are 8-bits </a:t>
            </a:r>
            <a:r>
              <a:rPr dirty="0" sz="2400" spc="-10">
                <a:latin typeface="Arial"/>
                <a:cs typeface="Arial"/>
              </a:rPr>
              <a:t>wide  </a:t>
            </a:r>
            <a:r>
              <a:rPr dirty="0" sz="2400" spc="-5">
                <a:latin typeface="Arial"/>
                <a:cs typeface="Arial"/>
              </a:rPr>
              <a:t>each.</a:t>
            </a:r>
            <a:endParaRPr sz="2400">
              <a:latin typeface="Arial"/>
              <a:cs typeface="Arial"/>
            </a:endParaRPr>
          </a:p>
          <a:p>
            <a:pPr lvl="2" marL="1099185" indent="-228600">
              <a:lnSpc>
                <a:spcPct val="100000"/>
              </a:lnSpc>
              <a:spcBef>
                <a:spcPts val="484"/>
              </a:spcBef>
              <a:buChar char="•"/>
              <a:tabLst>
                <a:tab pos="1099185" algn="l"/>
                <a:tab pos="1099820" algn="l"/>
              </a:tabLst>
            </a:pPr>
            <a:r>
              <a:rPr dirty="0" sz="2000">
                <a:latin typeface="Arial"/>
                <a:cs typeface="Arial"/>
              </a:rPr>
              <a:t>They are to be used as</a:t>
            </a:r>
            <a:r>
              <a:rPr dirty="0" sz="2000" spc="-110">
                <a:latin typeface="Arial"/>
                <a:cs typeface="Arial"/>
              </a:rPr>
              <a:t> </a:t>
            </a:r>
            <a:r>
              <a:rPr dirty="0" sz="2000">
                <a:latin typeface="Arial"/>
                <a:cs typeface="Arial"/>
              </a:rPr>
              <a:t>needed.</a:t>
            </a:r>
            <a:endParaRPr sz="2000">
              <a:latin typeface="Arial"/>
              <a:cs typeface="Arial"/>
            </a:endParaRPr>
          </a:p>
          <a:p>
            <a:pPr lvl="2" marL="1099185" indent="-228600">
              <a:lnSpc>
                <a:spcPct val="100000"/>
              </a:lnSpc>
              <a:spcBef>
                <a:spcPts val="480"/>
              </a:spcBef>
              <a:buChar char="•"/>
              <a:tabLst>
                <a:tab pos="1099185" algn="l"/>
                <a:tab pos="1099820" algn="l"/>
              </a:tabLst>
            </a:pPr>
            <a:r>
              <a:rPr dirty="0" sz="2000">
                <a:latin typeface="Arial"/>
                <a:cs typeface="Arial"/>
              </a:rPr>
              <a:t>They are called </a:t>
            </a:r>
            <a:r>
              <a:rPr dirty="0" sz="2000" spc="-5">
                <a:solidFill>
                  <a:srgbClr val="990000"/>
                </a:solidFill>
                <a:latin typeface="Arial"/>
                <a:cs typeface="Arial"/>
              </a:rPr>
              <a:t>B</a:t>
            </a:r>
            <a:r>
              <a:rPr dirty="0" sz="2000" spc="-5">
                <a:latin typeface="Arial"/>
                <a:cs typeface="Arial"/>
              </a:rPr>
              <a:t>, </a:t>
            </a:r>
            <a:r>
              <a:rPr dirty="0" sz="2000">
                <a:solidFill>
                  <a:srgbClr val="990000"/>
                </a:solidFill>
                <a:latin typeface="Arial"/>
                <a:cs typeface="Arial"/>
              </a:rPr>
              <a:t>C</a:t>
            </a:r>
            <a:r>
              <a:rPr dirty="0" sz="2000">
                <a:latin typeface="Arial"/>
                <a:cs typeface="Arial"/>
              </a:rPr>
              <a:t>, </a:t>
            </a:r>
            <a:r>
              <a:rPr dirty="0" sz="2000">
                <a:solidFill>
                  <a:srgbClr val="990000"/>
                </a:solidFill>
                <a:latin typeface="Arial"/>
                <a:cs typeface="Arial"/>
              </a:rPr>
              <a:t>D</a:t>
            </a:r>
            <a:r>
              <a:rPr dirty="0" sz="2000">
                <a:latin typeface="Arial"/>
                <a:cs typeface="Arial"/>
              </a:rPr>
              <a:t>, </a:t>
            </a:r>
            <a:r>
              <a:rPr dirty="0" sz="2000" spc="-5">
                <a:solidFill>
                  <a:srgbClr val="990000"/>
                </a:solidFill>
                <a:latin typeface="Arial"/>
                <a:cs typeface="Arial"/>
              </a:rPr>
              <a:t>E</a:t>
            </a:r>
            <a:r>
              <a:rPr dirty="0" sz="2000" spc="-5">
                <a:latin typeface="Arial"/>
                <a:cs typeface="Arial"/>
              </a:rPr>
              <a:t>, </a:t>
            </a:r>
            <a:r>
              <a:rPr dirty="0" sz="2000">
                <a:solidFill>
                  <a:srgbClr val="990000"/>
                </a:solidFill>
                <a:latin typeface="Arial"/>
                <a:cs typeface="Arial"/>
              </a:rPr>
              <a:t>H</a:t>
            </a:r>
            <a:r>
              <a:rPr dirty="0" sz="2000">
                <a:latin typeface="Arial"/>
                <a:cs typeface="Arial"/>
              </a:rPr>
              <a:t>, and</a:t>
            </a:r>
            <a:r>
              <a:rPr dirty="0" sz="2000" spc="-130">
                <a:latin typeface="Arial"/>
                <a:cs typeface="Arial"/>
              </a:rPr>
              <a:t> </a:t>
            </a:r>
            <a:r>
              <a:rPr dirty="0" sz="2000">
                <a:solidFill>
                  <a:srgbClr val="990000"/>
                </a:solidFill>
                <a:latin typeface="Arial"/>
                <a:cs typeface="Arial"/>
              </a:rPr>
              <a:t>L</a:t>
            </a:r>
            <a:r>
              <a:rPr dirty="0" sz="2000">
                <a:latin typeface="Arial"/>
                <a:cs typeface="Arial"/>
              </a:rPr>
              <a:t>.</a:t>
            </a:r>
            <a:endParaRPr sz="2000">
              <a:latin typeface="Arial"/>
              <a:cs typeface="Arial"/>
            </a:endParaRPr>
          </a:p>
          <a:p>
            <a:pPr lvl="2" marL="1099185" indent="-228600">
              <a:lnSpc>
                <a:spcPct val="100000"/>
              </a:lnSpc>
              <a:spcBef>
                <a:spcPts val="480"/>
              </a:spcBef>
              <a:buChar char="•"/>
              <a:tabLst>
                <a:tab pos="1099185" algn="l"/>
                <a:tab pos="1099820" algn="l"/>
              </a:tabLst>
            </a:pPr>
            <a:r>
              <a:rPr dirty="0" sz="2000">
                <a:latin typeface="Arial"/>
                <a:cs typeface="Arial"/>
              </a:rPr>
              <a:t>They can be used as 16-bit register pairs: </a:t>
            </a:r>
            <a:r>
              <a:rPr dirty="0" sz="2000">
                <a:solidFill>
                  <a:srgbClr val="990000"/>
                </a:solidFill>
                <a:latin typeface="Arial"/>
                <a:cs typeface="Arial"/>
              </a:rPr>
              <a:t>BC</a:t>
            </a:r>
            <a:r>
              <a:rPr dirty="0" sz="2000">
                <a:latin typeface="Arial"/>
                <a:cs typeface="Arial"/>
              </a:rPr>
              <a:t>, </a:t>
            </a:r>
            <a:r>
              <a:rPr dirty="0" sz="2000">
                <a:solidFill>
                  <a:srgbClr val="990000"/>
                </a:solidFill>
                <a:latin typeface="Arial"/>
                <a:cs typeface="Arial"/>
              </a:rPr>
              <a:t>DE</a:t>
            </a:r>
            <a:r>
              <a:rPr dirty="0" sz="2000">
                <a:latin typeface="Arial"/>
                <a:cs typeface="Arial"/>
              </a:rPr>
              <a:t>,</a:t>
            </a:r>
            <a:r>
              <a:rPr dirty="0" sz="2000" spc="-185">
                <a:latin typeface="Arial"/>
                <a:cs typeface="Arial"/>
              </a:rPr>
              <a:t> </a:t>
            </a:r>
            <a:r>
              <a:rPr dirty="0" sz="2000">
                <a:solidFill>
                  <a:srgbClr val="990000"/>
                </a:solidFill>
                <a:latin typeface="Arial"/>
                <a:cs typeface="Arial"/>
              </a:rPr>
              <a:t>HL</a:t>
            </a:r>
            <a:r>
              <a:rPr dirty="0" sz="2000">
                <a:latin typeface="Arial"/>
                <a:cs typeface="Arial"/>
              </a:rPr>
              <a:t>.</a:t>
            </a:r>
            <a:endParaRPr sz="2000">
              <a:latin typeface="Arial"/>
              <a:cs typeface="Arial"/>
            </a:endParaRPr>
          </a:p>
          <a:p>
            <a:pPr lvl="2">
              <a:lnSpc>
                <a:spcPct val="100000"/>
              </a:lnSpc>
              <a:buFont typeface="Arial"/>
              <a:buChar char="•"/>
            </a:pPr>
            <a:endParaRPr sz="2200">
              <a:latin typeface="Times New Roman"/>
              <a:cs typeface="Times New Roman"/>
            </a:endParaRPr>
          </a:p>
          <a:p>
            <a:pPr lvl="1" marL="756285" indent="-286385">
              <a:lnSpc>
                <a:spcPct val="100000"/>
              </a:lnSpc>
              <a:spcBef>
                <a:spcPts val="1500"/>
              </a:spcBef>
              <a:buClr>
                <a:srgbClr val="FF0066"/>
              </a:buClr>
              <a:buChar char="–"/>
              <a:tabLst>
                <a:tab pos="756920" algn="l"/>
              </a:tabLst>
            </a:pPr>
            <a:r>
              <a:rPr dirty="0" sz="2400">
                <a:latin typeface="Arial"/>
                <a:cs typeface="Arial"/>
              </a:rPr>
              <a:t>The </a:t>
            </a:r>
            <a:r>
              <a:rPr dirty="0" sz="2400" spc="-5">
                <a:latin typeface="Arial"/>
                <a:cs typeface="Arial"/>
              </a:rPr>
              <a:t>accumulator is technically </a:t>
            </a:r>
            <a:r>
              <a:rPr dirty="0" sz="2400">
                <a:latin typeface="Arial"/>
                <a:cs typeface="Arial"/>
              </a:rPr>
              <a:t>part of the</a:t>
            </a:r>
            <a:r>
              <a:rPr dirty="0" sz="2400" spc="-90">
                <a:latin typeface="Arial"/>
                <a:cs typeface="Arial"/>
              </a:rPr>
              <a:t> </a:t>
            </a:r>
            <a:r>
              <a:rPr dirty="0" sz="2400" spc="-5">
                <a:latin typeface="Arial"/>
                <a:cs typeface="Arial"/>
              </a:rPr>
              <a:t>ALU.</a:t>
            </a:r>
            <a:endParaRPr sz="2400">
              <a:latin typeface="Arial"/>
              <a:cs typeface="Arial"/>
            </a:endParaRPr>
          </a:p>
          <a:p>
            <a:pPr lvl="2" marL="1099185" indent="-228600">
              <a:lnSpc>
                <a:spcPct val="100000"/>
              </a:lnSpc>
              <a:spcBef>
                <a:spcPts val="484"/>
              </a:spcBef>
              <a:buChar char="•"/>
              <a:tabLst>
                <a:tab pos="1099185" algn="l"/>
                <a:tab pos="1099820" algn="l"/>
              </a:tabLst>
            </a:pPr>
            <a:r>
              <a:rPr dirty="0" sz="2000">
                <a:latin typeface="Arial"/>
                <a:cs typeface="Arial"/>
              </a:rPr>
              <a:t>It is 8-bits</a:t>
            </a:r>
            <a:r>
              <a:rPr dirty="0" sz="2000" spc="-65">
                <a:latin typeface="Arial"/>
                <a:cs typeface="Arial"/>
              </a:rPr>
              <a:t> </a:t>
            </a:r>
            <a:r>
              <a:rPr dirty="0" sz="2000">
                <a:latin typeface="Arial"/>
                <a:cs typeface="Arial"/>
              </a:rPr>
              <a:t>wide.</a:t>
            </a:r>
            <a:endParaRPr sz="2000">
              <a:latin typeface="Arial"/>
              <a:cs typeface="Arial"/>
            </a:endParaRPr>
          </a:p>
          <a:p>
            <a:pPr lvl="2" marL="1099185" indent="-228600">
              <a:lnSpc>
                <a:spcPct val="100000"/>
              </a:lnSpc>
              <a:spcBef>
                <a:spcPts val="480"/>
              </a:spcBef>
              <a:buChar char="•"/>
              <a:tabLst>
                <a:tab pos="1099185" algn="l"/>
                <a:tab pos="1099820" algn="l"/>
              </a:tabLst>
            </a:pPr>
            <a:r>
              <a:rPr dirty="0" sz="2000">
                <a:latin typeface="Arial"/>
                <a:cs typeface="Arial"/>
              </a:rPr>
              <a:t>It is one of the inputs to every ALU</a:t>
            </a:r>
            <a:r>
              <a:rPr dirty="0" sz="2000" spc="-265">
                <a:latin typeface="Arial"/>
                <a:cs typeface="Arial"/>
              </a:rPr>
              <a:t> </a:t>
            </a:r>
            <a:r>
              <a:rPr dirty="0" sz="2000">
                <a:latin typeface="Arial"/>
                <a:cs typeface="Arial"/>
              </a:rPr>
              <a:t>operation.</a:t>
            </a:r>
            <a:endParaRPr sz="2000">
              <a:latin typeface="Arial"/>
              <a:cs typeface="Arial"/>
            </a:endParaRPr>
          </a:p>
          <a:p>
            <a:pPr lvl="2" marL="1099185" indent="-228600">
              <a:lnSpc>
                <a:spcPct val="100000"/>
              </a:lnSpc>
              <a:spcBef>
                <a:spcPts val="480"/>
              </a:spcBef>
              <a:buChar char="•"/>
              <a:tabLst>
                <a:tab pos="1099185" algn="l"/>
                <a:tab pos="1099820" algn="l"/>
              </a:tabLst>
            </a:pPr>
            <a:r>
              <a:rPr dirty="0" sz="2000">
                <a:latin typeface="Arial"/>
                <a:cs typeface="Arial"/>
              </a:rPr>
              <a:t>The result of any operation is always stored in</a:t>
            </a:r>
            <a:r>
              <a:rPr dirty="0" sz="2000" spc="-170">
                <a:latin typeface="Arial"/>
                <a:cs typeface="Arial"/>
              </a:rPr>
              <a:t> </a:t>
            </a:r>
            <a:r>
              <a:rPr dirty="0" sz="2000" spc="-5">
                <a:latin typeface="Arial"/>
                <a:cs typeface="Arial"/>
              </a:rPr>
              <a:t>it.</a:t>
            </a:r>
            <a:endParaRPr sz="2000">
              <a:latin typeface="Arial"/>
              <a:cs typeface="Arial"/>
            </a:endParaRPr>
          </a:p>
          <a:p>
            <a:pPr lvl="2" marL="1099185" indent="-228600">
              <a:lnSpc>
                <a:spcPct val="100000"/>
              </a:lnSpc>
              <a:spcBef>
                <a:spcPts val="484"/>
              </a:spcBef>
              <a:buChar char="•"/>
              <a:tabLst>
                <a:tab pos="1099185" algn="l"/>
                <a:tab pos="1099820" algn="l"/>
              </a:tabLst>
            </a:pPr>
            <a:r>
              <a:rPr dirty="0" sz="2000">
                <a:latin typeface="Arial"/>
                <a:cs typeface="Arial"/>
              </a:rPr>
              <a:t>It is known as Register</a:t>
            </a:r>
            <a:r>
              <a:rPr dirty="0" sz="2000" spc="-200">
                <a:latin typeface="Arial"/>
                <a:cs typeface="Arial"/>
              </a:rPr>
              <a:t> </a:t>
            </a:r>
            <a:r>
              <a:rPr dirty="0" sz="2000" spc="-5">
                <a:solidFill>
                  <a:srgbClr val="990000"/>
                </a:solidFill>
                <a:latin typeface="Arial"/>
                <a:cs typeface="Arial"/>
              </a:rPr>
              <a:t>A</a:t>
            </a:r>
            <a:r>
              <a:rPr dirty="0" sz="2000" spc="-5">
                <a:latin typeface="Arial"/>
                <a:cs typeface="Arial"/>
              </a:rPr>
              <a:t>.</a:t>
            </a:r>
            <a:endParaRPr sz="20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820036" y="379221"/>
            <a:ext cx="5506085" cy="513715"/>
          </a:xfrm>
          <a:prstGeom prst="rect"/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/>
              <a:t>The </a:t>
            </a:r>
            <a:r>
              <a:rPr dirty="0" spc="-10"/>
              <a:t>8085 </a:t>
            </a:r>
            <a:r>
              <a:rPr dirty="0" spc="-5"/>
              <a:t>Programming</a:t>
            </a:r>
            <a:r>
              <a:rPr dirty="0" spc="-70"/>
              <a:t> </a:t>
            </a:r>
            <a:r>
              <a:rPr dirty="0" spc="-5"/>
              <a:t>Model</a:t>
            </a:r>
          </a:p>
        </p:txBody>
      </p:sp>
      <p:sp>
        <p:nvSpPr>
          <p:cNvPr id="4" name="object 4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32384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254"/>
              </a:spcBef>
            </a:pPr>
            <a:r>
              <a:rPr dirty="0" spc="-10"/>
              <a:t>Microprocessors </a:t>
            </a:r>
            <a:r>
              <a:rPr dirty="0" spc="-5"/>
              <a:t>&amp;</a:t>
            </a:r>
            <a:r>
              <a:rPr dirty="0"/>
              <a:t> </a:t>
            </a:r>
            <a:r>
              <a:rPr dirty="0" spc="-5"/>
              <a:t>Interfacing</a:t>
            </a:r>
          </a:p>
        </p:txBody>
      </p:sp>
      <p:sp>
        <p:nvSpPr>
          <p:cNvPr id="5" name="object 5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31115" rIns="0" bIns="0" rtlCol="0" vert="horz">
            <a:spAutoFit/>
          </a:bodyPr>
          <a:lstStyle/>
          <a:p>
            <a:pPr marL="25400">
              <a:lnSpc>
                <a:spcPct val="100000"/>
              </a:lnSpc>
              <a:spcBef>
                <a:spcPts val="245"/>
              </a:spcBef>
            </a:pPr>
            <a:fld id="{81D60167-4931-47E6-BA6A-407CBD079E47}" type="slidenum">
              <a:rPr dirty="0"/>
              <a:t>10</a:t>
            </a:fld>
          </a:p>
        </p:txBody>
      </p:sp>
      <p:sp>
        <p:nvSpPr>
          <p:cNvPr id="3" name="object 3"/>
          <p:cNvSpPr txBox="1"/>
          <p:nvPr/>
        </p:nvSpPr>
        <p:spPr>
          <a:xfrm>
            <a:off x="1222044" y="1092453"/>
            <a:ext cx="7022465" cy="246507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299085" marR="5080" indent="-286385">
              <a:lnSpc>
                <a:spcPct val="100000"/>
              </a:lnSpc>
              <a:spcBef>
                <a:spcPts val="100"/>
              </a:spcBef>
              <a:buClr>
                <a:srgbClr val="FF0066"/>
              </a:buClr>
              <a:buChar char="–"/>
              <a:tabLst>
                <a:tab pos="299720" algn="l"/>
              </a:tabLst>
            </a:pPr>
            <a:r>
              <a:rPr dirty="0" sz="2400">
                <a:latin typeface="Arial"/>
                <a:cs typeface="Arial"/>
              </a:rPr>
              <a:t>The </a:t>
            </a:r>
            <a:r>
              <a:rPr dirty="0" sz="2400" spc="-5">
                <a:latin typeface="Arial"/>
                <a:cs typeface="Arial"/>
              </a:rPr>
              <a:t>ALU includes </a:t>
            </a:r>
            <a:r>
              <a:rPr dirty="0" sz="2400">
                <a:latin typeface="Arial"/>
                <a:cs typeface="Arial"/>
              </a:rPr>
              <a:t>five </a:t>
            </a:r>
            <a:r>
              <a:rPr dirty="0" sz="2400" spc="-5">
                <a:latin typeface="Arial"/>
                <a:cs typeface="Arial"/>
              </a:rPr>
              <a:t>flag flip-flops </a:t>
            </a:r>
            <a:r>
              <a:rPr dirty="0" sz="2400">
                <a:latin typeface="Arial"/>
                <a:cs typeface="Arial"/>
              </a:rPr>
              <a:t>that </a:t>
            </a:r>
            <a:r>
              <a:rPr dirty="0" sz="2400" spc="-5">
                <a:latin typeface="Arial"/>
                <a:cs typeface="Arial"/>
              </a:rPr>
              <a:t>are </a:t>
            </a:r>
            <a:r>
              <a:rPr dirty="0" sz="2400">
                <a:latin typeface="Arial"/>
                <a:cs typeface="Arial"/>
              </a:rPr>
              <a:t>set</a:t>
            </a:r>
            <a:r>
              <a:rPr dirty="0" sz="2400" spc="-85">
                <a:latin typeface="Arial"/>
                <a:cs typeface="Arial"/>
              </a:rPr>
              <a:t> </a:t>
            </a:r>
            <a:r>
              <a:rPr dirty="0" sz="2400" spc="-5">
                <a:latin typeface="Arial"/>
                <a:cs typeface="Arial"/>
              </a:rPr>
              <a:t>or  reset after an</a:t>
            </a:r>
            <a:r>
              <a:rPr dirty="0" sz="2400" spc="-10">
                <a:latin typeface="Arial"/>
                <a:cs typeface="Arial"/>
              </a:rPr>
              <a:t> </a:t>
            </a:r>
            <a:r>
              <a:rPr dirty="0" sz="2400" spc="-5">
                <a:latin typeface="Arial"/>
                <a:cs typeface="Arial"/>
              </a:rPr>
              <a:t>operation.</a:t>
            </a:r>
            <a:endParaRPr sz="2400">
              <a:latin typeface="Arial"/>
              <a:cs typeface="Arial"/>
            </a:endParaRPr>
          </a:p>
          <a:p>
            <a:pPr lvl="1" marL="641985" indent="-228600">
              <a:lnSpc>
                <a:spcPct val="100000"/>
              </a:lnSpc>
              <a:spcBef>
                <a:spcPts val="484"/>
              </a:spcBef>
              <a:buChar char="•"/>
              <a:tabLst>
                <a:tab pos="641985" algn="l"/>
                <a:tab pos="642620" algn="l"/>
              </a:tabLst>
            </a:pPr>
            <a:r>
              <a:rPr dirty="0" sz="2000">
                <a:latin typeface="Arial"/>
                <a:cs typeface="Arial"/>
              </a:rPr>
              <a:t>They are </a:t>
            </a:r>
            <a:r>
              <a:rPr dirty="0" sz="2000">
                <a:solidFill>
                  <a:srgbClr val="990000"/>
                </a:solidFill>
                <a:latin typeface="Arial"/>
                <a:cs typeface="Arial"/>
              </a:rPr>
              <a:t>Z </a:t>
            </a:r>
            <a:r>
              <a:rPr dirty="0" sz="2000">
                <a:latin typeface="Arial"/>
                <a:cs typeface="Arial"/>
              </a:rPr>
              <a:t>(zero), </a:t>
            </a:r>
            <a:r>
              <a:rPr dirty="0" sz="2000">
                <a:solidFill>
                  <a:srgbClr val="990000"/>
                </a:solidFill>
                <a:latin typeface="Arial"/>
                <a:cs typeface="Arial"/>
              </a:rPr>
              <a:t>CY </a:t>
            </a:r>
            <a:r>
              <a:rPr dirty="0" sz="2000">
                <a:latin typeface="Arial"/>
                <a:cs typeface="Arial"/>
              </a:rPr>
              <a:t>(carry), </a:t>
            </a:r>
            <a:r>
              <a:rPr dirty="0" sz="2000">
                <a:solidFill>
                  <a:srgbClr val="990000"/>
                </a:solidFill>
                <a:latin typeface="Arial"/>
                <a:cs typeface="Arial"/>
              </a:rPr>
              <a:t>S </a:t>
            </a:r>
            <a:r>
              <a:rPr dirty="0" sz="2000">
                <a:latin typeface="Arial"/>
                <a:cs typeface="Arial"/>
              </a:rPr>
              <a:t>(sign), </a:t>
            </a:r>
            <a:r>
              <a:rPr dirty="0" sz="2000">
                <a:solidFill>
                  <a:srgbClr val="990000"/>
                </a:solidFill>
                <a:latin typeface="Arial"/>
                <a:cs typeface="Arial"/>
              </a:rPr>
              <a:t>P </a:t>
            </a:r>
            <a:r>
              <a:rPr dirty="0" sz="2000">
                <a:latin typeface="Arial"/>
                <a:cs typeface="Arial"/>
              </a:rPr>
              <a:t>(parity) and</a:t>
            </a:r>
            <a:r>
              <a:rPr dirty="0" sz="2000" spc="-409">
                <a:latin typeface="Arial"/>
                <a:cs typeface="Arial"/>
              </a:rPr>
              <a:t> </a:t>
            </a:r>
            <a:r>
              <a:rPr dirty="0" sz="2000" spc="-10">
                <a:solidFill>
                  <a:srgbClr val="990000"/>
                </a:solidFill>
                <a:latin typeface="Arial"/>
                <a:cs typeface="Arial"/>
              </a:rPr>
              <a:t>AC</a:t>
            </a:r>
            <a:endParaRPr sz="2000">
              <a:latin typeface="Arial"/>
              <a:cs typeface="Arial"/>
            </a:endParaRPr>
          </a:p>
          <a:p>
            <a:pPr marL="641985">
              <a:lnSpc>
                <a:spcPct val="100000"/>
              </a:lnSpc>
            </a:pPr>
            <a:r>
              <a:rPr dirty="0" sz="2000">
                <a:latin typeface="Arial"/>
                <a:cs typeface="Arial"/>
              </a:rPr>
              <a:t>(Auxiliary</a:t>
            </a:r>
            <a:r>
              <a:rPr dirty="0" sz="2000" spc="-20">
                <a:latin typeface="Arial"/>
                <a:cs typeface="Arial"/>
              </a:rPr>
              <a:t> </a:t>
            </a:r>
            <a:r>
              <a:rPr dirty="0" sz="2000">
                <a:latin typeface="Arial"/>
                <a:cs typeface="Arial"/>
              </a:rPr>
              <a:t>Carry).</a:t>
            </a:r>
            <a:endParaRPr sz="2000">
              <a:latin typeface="Arial"/>
              <a:cs typeface="Arial"/>
            </a:endParaRPr>
          </a:p>
          <a:p>
            <a:pPr lvl="1" marL="641985" marR="127635" indent="-228600">
              <a:lnSpc>
                <a:spcPct val="100000"/>
              </a:lnSpc>
              <a:spcBef>
                <a:spcPts val="480"/>
              </a:spcBef>
              <a:buChar char="•"/>
              <a:tabLst>
                <a:tab pos="641985" algn="l"/>
                <a:tab pos="642620" algn="l"/>
              </a:tabLst>
            </a:pPr>
            <a:r>
              <a:rPr dirty="0" sz="2000">
                <a:latin typeface="Arial"/>
                <a:cs typeface="Arial"/>
              </a:rPr>
              <a:t>These flags are used when the microprocessor tests</a:t>
            </a:r>
            <a:r>
              <a:rPr dirty="0" sz="2000" spc="-210">
                <a:latin typeface="Arial"/>
                <a:cs typeface="Arial"/>
              </a:rPr>
              <a:t> </a:t>
            </a:r>
            <a:r>
              <a:rPr dirty="0" sz="2000">
                <a:latin typeface="Arial"/>
                <a:cs typeface="Arial"/>
              </a:rPr>
              <a:t>for  data</a:t>
            </a:r>
            <a:r>
              <a:rPr dirty="0" sz="2000" spc="-20">
                <a:latin typeface="Arial"/>
                <a:cs typeface="Arial"/>
              </a:rPr>
              <a:t> </a:t>
            </a:r>
            <a:r>
              <a:rPr dirty="0" sz="2000">
                <a:latin typeface="Arial"/>
                <a:cs typeface="Arial"/>
              </a:rPr>
              <a:t>conditions.</a:t>
            </a:r>
            <a:endParaRPr sz="2000">
              <a:latin typeface="Arial"/>
              <a:cs typeface="Arial"/>
            </a:endParaRPr>
          </a:p>
          <a:p>
            <a:pPr lvl="1" marL="641985" indent="-228600">
              <a:lnSpc>
                <a:spcPct val="100000"/>
              </a:lnSpc>
              <a:spcBef>
                <a:spcPts val="480"/>
              </a:spcBef>
              <a:buChar char="•"/>
              <a:tabLst>
                <a:tab pos="641985" algn="l"/>
                <a:tab pos="642620" algn="l"/>
              </a:tabLst>
            </a:pPr>
            <a:r>
              <a:rPr dirty="0" sz="2000">
                <a:latin typeface="Arial"/>
                <a:cs typeface="Arial"/>
              </a:rPr>
              <a:t>These make up </a:t>
            </a:r>
            <a:r>
              <a:rPr dirty="0" sz="2000" spc="-5">
                <a:latin typeface="Arial"/>
                <a:cs typeface="Arial"/>
              </a:rPr>
              <a:t>the </a:t>
            </a:r>
            <a:r>
              <a:rPr dirty="0" sz="2000">
                <a:latin typeface="Arial"/>
                <a:cs typeface="Arial"/>
              </a:rPr>
              <a:t>Flags</a:t>
            </a:r>
            <a:r>
              <a:rPr dirty="0" sz="2000" spc="-90">
                <a:latin typeface="Arial"/>
                <a:cs typeface="Arial"/>
              </a:rPr>
              <a:t> </a:t>
            </a:r>
            <a:r>
              <a:rPr dirty="0" sz="2000" spc="-15">
                <a:latin typeface="Arial"/>
                <a:cs typeface="Arial"/>
              </a:rPr>
              <a:t>Register.</a:t>
            </a:r>
            <a:endParaRPr sz="20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606420" y="379221"/>
            <a:ext cx="3932554" cy="513715"/>
          </a:xfrm>
          <a:prstGeom prst="rect"/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/>
              <a:t>The </a:t>
            </a:r>
            <a:r>
              <a:rPr dirty="0" spc="-10"/>
              <a:t>8085</a:t>
            </a:r>
            <a:r>
              <a:rPr dirty="0" spc="-90"/>
              <a:t> </a:t>
            </a:r>
            <a:r>
              <a:rPr dirty="0"/>
              <a:t>Instructions</a:t>
            </a:r>
          </a:p>
        </p:txBody>
      </p:sp>
      <p:sp>
        <p:nvSpPr>
          <p:cNvPr id="4" name="object 4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32384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254"/>
              </a:spcBef>
            </a:pPr>
            <a:r>
              <a:rPr dirty="0" spc="-10"/>
              <a:t>Microprocessors </a:t>
            </a:r>
            <a:r>
              <a:rPr dirty="0" spc="-5"/>
              <a:t>&amp;</a:t>
            </a:r>
            <a:r>
              <a:rPr dirty="0"/>
              <a:t> </a:t>
            </a:r>
            <a:r>
              <a:rPr dirty="0" spc="-5"/>
              <a:t>Interfacing</a:t>
            </a:r>
          </a:p>
        </p:txBody>
      </p:sp>
      <p:sp>
        <p:nvSpPr>
          <p:cNvPr id="5" name="object 5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31115" rIns="0" bIns="0" rtlCol="0" vert="horz">
            <a:spAutoFit/>
          </a:bodyPr>
          <a:lstStyle/>
          <a:p>
            <a:pPr marL="25400">
              <a:lnSpc>
                <a:spcPct val="100000"/>
              </a:lnSpc>
              <a:spcBef>
                <a:spcPts val="245"/>
              </a:spcBef>
            </a:pPr>
            <a:fld id="{81D60167-4931-47E6-BA6A-407CBD079E47}" type="slidenum">
              <a:rPr dirty="0"/>
              <a:t>10</a:t>
            </a:fld>
          </a:p>
        </p:txBody>
      </p:sp>
      <p:sp>
        <p:nvSpPr>
          <p:cNvPr id="3" name="object 3"/>
          <p:cNvSpPr txBox="1"/>
          <p:nvPr/>
        </p:nvSpPr>
        <p:spPr>
          <a:xfrm>
            <a:off x="1222044" y="1090930"/>
            <a:ext cx="6744970" cy="481711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299085" marR="5080" indent="-286385">
              <a:lnSpc>
                <a:spcPts val="2870"/>
              </a:lnSpc>
              <a:spcBef>
                <a:spcPts val="105"/>
              </a:spcBef>
              <a:buClr>
                <a:srgbClr val="FF0066"/>
              </a:buClr>
              <a:buChar char="–"/>
              <a:tabLst>
                <a:tab pos="299720" algn="l"/>
              </a:tabLst>
            </a:pPr>
            <a:r>
              <a:rPr dirty="0" sz="2300">
                <a:latin typeface="Arial"/>
                <a:cs typeface="Arial"/>
              </a:rPr>
              <a:t>Since the 8085 is an 8-bit device it can have up</a:t>
            </a:r>
            <a:r>
              <a:rPr dirty="0" sz="2300" spc="-254">
                <a:latin typeface="Arial"/>
                <a:cs typeface="Arial"/>
              </a:rPr>
              <a:t> </a:t>
            </a:r>
            <a:r>
              <a:rPr dirty="0" sz="2300">
                <a:latin typeface="Arial"/>
                <a:cs typeface="Arial"/>
              </a:rPr>
              <a:t>to  </a:t>
            </a:r>
            <a:r>
              <a:rPr dirty="0" sz="2300" spc="10">
                <a:latin typeface="Arial"/>
                <a:cs typeface="Arial"/>
              </a:rPr>
              <a:t>2</a:t>
            </a:r>
            <a:r>
              <a:rPr dirty="0" baseline="25925" sz="2250" spc="15">
                <a:latin typeface="Arial"/>
                <a:cs typeface="Arial"/>
              </a:rPr>
              <a:t>8 </a:t>
            </a:r>
            <a:r>
              <a:rPr dirty="0" sz="2300">
                <a:latin typeface="Arial"/>
                <a:cs typeface="Arial"/>
              </a:rPr>
              <a:t>(256)</a:t>
            </a:r>
            <a:r>
              <a:rPr dirty="0" sz="2300" spc="-70">
                <a:latin typeface="Arial"/>
                <a:cs typeface="Arial"/>
              </a:rPr>
              <a:t> </a:t>
            </a:r>
            <a:r>
              <a:rPr dirty="0" sz="2300">
                <a:latin typeface="Arial"/>
                <a:cs typeface="Arial"/>
              </a:rPr>
              <a:t>instructions.</a:t>
            </a:r>
            <a:endParaRPr sz="2300">
              <a:latin typeface="Arial"/>
              <a:cs typeface="Arial"/>
            </a:endParaRPr>
          </a:p>
          <a:p>
            <a:pPr lvl="1" marL="697865" indent="-228600">
              <a:lnSpc>
                <a:spcPct val="100000"/>
              </a:lnSpc>
              <a:spcBef>
                <a:spcPts val="390"/>
              </a:spcBef>
              <a:buChar char="•"/>
              <a:tabLst>
                <a:tab pos="697865" algn="l"/>
                <a:tab pos="698500" algn="l"/>
              </a:tabLst>
            </a:pPr>
            <a:r>
              <a:rPr dirty="0" sz="2000" spc="-15">
                <a:latin typeface="Arial"/>
                <a:cs typeface="Arial"/>
              </a:rPr>
              <a:t>However, </a:t>
            </a:r>
            <a:r>
              <a:rPr dirty="0" sz="2000">
                <a:latin typeface="Arial"/>
                <a:cs typeface="Arial"/>
              </a:rPr>
              <a:t>the 8085 only uses 246 combinations</a:t>
            </a:r>
            <a:r>
              <a:rPr dirty="0" sz="2000" spc="-135">
                <a:latin typeface="Arial"/>
                <a:cs typeface="Arial"/>
              </a:rPr>
              <a:t> </a:t>
            </a:r>
            <a:r>
              <a:rPr dirty="0" sz="2000">
                <a:latin typeface="Arial"/>
                <a:cs typeface="Arial"/>
              </a:rPr>
              <a:t>that</a:t>
            </a:r>
            <a:endParaRPr sz="2000">
              <a:latin typeface="Arial"/>
              <a:cs typeface="Arial"/>
            </a:endParaRPr>
          </a:p>
          <a:p>
            <a:pPr marL="697865">
              <a:lnSpc>
                <a:spcPct val="100000"/>
              </a:lnSpc>
              <a:spcBef>
                <a:spcPts val="5"/>
              </a:spcBef>
            </a:pPr>
            <a:r>
              <a:rPr dirty="0" sz="2000">
                <a:latin typeface="Arial"/>
                <a:cs typeface="Arial"/>
              </a:rPr>
              <a:t>represent a </a:t>
            </a:r>
            <a:r>
              <a:rPr dirty="0" sz="2000" spc="-5">
                <a:latin typeface="Arial"/>
                <a:cs typeface="Arial"/>
              </a:rPr>
              <a:t>total </a:t>
            </a:r>
            <a:r>
              <a:rPr dirty="0" sz="2000">
                <a:latin typeface="Arial"/>
                <a:cs typeface="Arial"/>
              </a:rPr>
              <a:t>of 74</a:t>
            </a:r>
            <a:r>
              <a:rPr dirty="0" sz="2000" spc="-85">
                <a:latin typeface="Arial"/>
                <a:cs typeface="Arial"/>
              </a:rPr>
              <a:t> </a:t>
            </a:r>
            <a:r>
              <a:rPr dirty="0" sz="2000">
                <a:latin typeface="Arial"/>
                <a:cs typeface="Arial"/>
              </a:rPr>
              <a:t>instructions.</a:t>
            </a:r>
            <a:endParaRPr sz="2000">
              <a:latin typeface="Arial"/>
              <a:cs typeface="Arial"/>
            </a:endParaRPr>
          </a:p>
          <a:p>
            <a:pPr marL="926465">
              <a:lnSpc>
                <a:spcPct val="100000"/>
              </a:lnSpc>
              <a:spcBef>
                <a:spcPts val="439"/>
              </a:spcBef>
            </a:pPr>
            <a:r>
              <a:rPr dirty="0" sz="1800">
                <a:solidFill>
                  <a:srgbClr val="33CC33"/>
                </a:solidFill>
                <a:latin typeface="Arial"/>
                <a:cs typeface="Arial"/>
              </a:rPr>
              <a:t>– </a:t>
            </a:r>
            <a:r>
              <a:rPr dirty="0" sz="1800">
                <a:latin typeface="Arial"/>
                <a:cs typeface="Arial"/>
              </a:rPr>
              <a:t>Most of the </a:t>
            </a:r>
            <a:r>
              <a:rPr dirty="0" sz="1800" spc="-5">
                <a:latin typeface="Arial"/>
                <a:cs typeface="Arial"/>
              </a:rPr>
              <a:t>instructions have more than one</a:t>
            </a:r>
            <a:r>
              <a:rPr dirty="0" sz="1800" spc="-190">
                <a:latin typeface="Arial"/>
                <a:cs typeface="Arial"/>
              </a:rPr>
              <a:t> </a:t>
            </a:r>
            <a:r>
              <a:rPr dirty="0" sz="1800" spc="-5">
                <a:latin typeface="Arial"/>
                <a:cs typeface="Arial"/>
              </a:rPr>
              <a:t>format.</a:t>
            </a:r>
            <a:endParaRPr sz="1800">
              <a:latin typeface="Arial"/>
              <a:cs typeface="Arial"/>
            </a:endParaRPr>
          </a:p>
          <a:p>
            <a:pPr>
              <a:lnSpc>
                <a:spcPct val="100000"/>
              </a:lnSpc>
            </a:pPr>
            <a:endParaRPr sz="2000">
              <a:latin typeface="Times New Roman"/>
              <a:cs typeface="Times New Roman"/>
            </a:endParaRPr>
          </a:p>
          <a:p>
            <a:pPr marL="299085" indent="-286385">
              <a:lnSpc>
                <a:spcPct val="100000"/>
              </a:lnSpc>
              <a:spcBef>
                <a:spcPts val="1720"/>
              </a:spcBef>
              <a:buClr>
                <a:srgbClr val="FF0066"/>
              </a:buClr>
              <a:buChar char="–"/>
              <a:tabLst>
                <a:tab pos="299720" algn="l"/>
              </a:tabLst>
            </a:pPr>
            <a:r>
              <a:rPr dirty="0" sz="2400" spc="-5">
                <a:latin typeface="Arial"/>
                <a:cs typeface="Arial"/>
              </a:rPr>
              <a:t>These </a:t>
            </a:r>
            <a:r>
              <a:rPr dirty="0" sz="2400">
                <a:latin typeface="Arial"/>
                <a:cs typeface="Arial"/>
              </a:rPr>
              <a:t>instructions can be </a:t>
            </a:r>
            <a:r>
              <a:rPr dirty="0" sz="2400" spc="-5">
                <a:latin typeface="Arial"/>
                <a:cs typeface="Arial"/>
              </a:rPr>
              <a:t>grouped into</a:t>
            </a:r>
            <a:r>
              <a:rPr dirty="0" sz="2400" spc="10">
                <a:latin typeface="Arial"/>
                <a:cs typeface="Arial"/>
              </a:rPr>
              <a:t> </a:t>
            </a:r>
            <a:r>
              <a:rPr dirty="0" sz="2400">
                <a:latin typeface="Arial"/>
                <a:cs typeface="Arial"/>
              </a:rPr>
              <a:t>five</a:t>
            </a:r>
            <a:endParaRPr sz="2400">
              <a:latin typeface="Arial"/>
              <a:cs typeface="Arial"/>
            </a:endParaRPr>
          </a:p>
          <a:p>
            <a:pPr marL="299085">
              <a:lnSpc>
                <a:spcPct val="100000"/>
              </a:lnSpc>
            </a:pPr>
            <a:r>
              <a:rPr dirty="0" sz="2400" spc="-10">
                <a:latin typeface="Arial"/>
                <a:cs typeface="Arial"/>
              </a:rPr>
              <a:t>different</a:t>
            </a:r>
            <a:r>
              <a:rPr dirty="0" sz="2400" spc="-15">
                <a:latin typeface="Arial"/>
                <a:cs typeface="Arial"/>
              </a:rPr>
              <a:t> </a:t>
            </a:r>
            <a:r>
              <a:rPr dirty="0" sz="2400" spc="-5">
                <a:latin typeface="Arial"/>
                <a:cs typeface="Arial"/>
              </a:rPr>
              <a:t>groups:</a:t>
            </a:r>
            <a:endParaRPr sz="2400">
              <a:latin typeface="Arial"/>
              <a:cs typeface="Arial"/>
            </a:endParaRPr>
          </a:p>
          <a:p>
            <a:pPr lvl="1" marL="697865" indent="-228600">
              <a:lnSpc>
                <a:spcPct val="100000"/>
              </a:lnSpc>
              <a:spcBef>
                <a:spcPts val="484"/>
              </a:spcBef>
              <a:buChar char="•"/>
              <a:tabLst>
                <a:tab pos="697865" algn="l"/>
                <a:tab pos="698500" algn="l"/>
              </a:tabLst>
            </a:pPr>
            <a:r>
              <a:rPr dirty="0" sz="2000">
                <a:latin typeface="Arial"/>
                <a:cs typeface="Arial"/>
              </a:rPr>
              <a:t>Data </a:t>
            </a:r>
            <a:r>
              <a:rPr dirty="0" sz="2000" spc="-10">
                <a:latin typeface="Arial"/>
                <a:cs typeface="Arial"/>
              </a:rPr>
              <a:t>Transfer</a:t>
            </a:r>
            <a:r>
              <a:rPr dirty="0" sz="2000" spc="-114">
                <a:latin typeface="Arial"/>
                <a:cs typeface="Arial"/>
              </a:rPr>
              <a:t> </a:t>
            </a:r>
            <a:r>
              <a:rPr dirty="0" sz="2000">
                <a:latin typeface="Arial"/>
                <a:cs typeface="Arial"/>
              </a:rPr>
              <a:t>Operations</a:t>
            </a:r>
            <a:endParaRPr sz="2000">
              <a:latin typeface="Arial"/>
              <a:cs typeface="Arial"/>
            </a:endParaRPr>
          </a:p>
          <a:p>
            <a:pPr lvl="1" marL="697865" indent="-228600">
              <a:lnSpc>
                <a:spcPct val="100000"/>
              </a:lnSpc>
              <a:spcBef>
                <a:spcPts val="480"/>
              </a:spcBef>
              <a:buChar char="•"/>
              <a:tabLst>
                <a:tab pos="697865" algn="l"/>
                <a:tab pos="698500" algn="l"/>
              </a:tabLst>
            </a:pPr>
            <a:r>
              <a:rPr dirty="0" sz="2000">
                <a:latin typeface="Arial"/>
                <a:cs typeface="Arial"/>
              </a:rPr>
              <a:t>Arithmetic</a:t>
            </a:r>
            <a:r>
              <a:rPr dirty="0" sz="2000" spc="-30">
                <a:latin typeface="Arial"/>
                <a:cs typeface="Arial"/>
              </a:rPr>
              <a:t> </a:t>
            </a:r>
            <a:r>
              <a:rPr dirty="0" sz="2000">
                <a:latin typeface="Arial"/>
                <a:cs typeface="Arial"/>
              </a:rPr>
              <a:t>Operations</a:t>
            </a:r>
            <a:endParaRPr sz="2000">
              <a:latin typeface="Arial"/>
              <a:cs typeface="Arial"/>
            </a:endParaRPr>
          </a:p>
          <a:p>
            <a:pPr lvl="1" marL="697865" indent="-228600">
              <a:lnSpc>
                <a:spcPct val="100000"/>
              </a:lnSpc>
              <a:spcBef>
                <a:spcPts val="480"/>
              </a:spcBef>
              <a:buChar char="•"/>
              <a:tabLst>
                <a:tab pos="697865" algn="l"/>
                <a:tab pos="698500" algn="l"/>
              </a:tabLst>
            </a:pPr>
            <a:r>
              <a:rPr dirty="0" sz="2000">
                <a:latin typeface="Arial"/>
                <a:cs typeface="Arial"/>
              </a:rPr>
              <a:t>Logic</a:t>
            </a:r>
            <a:r>
              <a:rPr dirty="0" sz="2000" spc="-20">
                <a:latin typeface="Arial"/>
                <a:cs typeface="Arial"/>
              </a:rPr>
              <a:t> </a:t>
            </a:r>
            <a:r>
              <a:rPr dirty="0" sz="2000">
                <a:latin typeface="Arial"/>
                <a:cs typeface="Arial"/>
              </a:rPr>
              <a:t>Operations</a:t>
            </a:r>
            <a:endParaRPr sz="2000">
              <a:latin typeface="Arial"/>
              <a:cs typeface="Arial"/>
            </a:endParaRPr>
          </a:p>
          <a:p>
            <a:pPr lvl="1" marL="697865" indent="-228600">
              <a:lnSpc>
                <a:spcPct val="100000"/>
              </a:lnSpc>
              <a:spcBef>
                <a:spcPts val="480"/>
              </a:spcBef>
              <a:buChar char="•"/>
              <a:tabLst>
                <a:tab pos="697865" algn="l"/>
                <a:tab pos="698500" algn="l"/>
              </a:tabLst>
            </a:pPr>
            <a:r>
              <a:rPr dirty="0" sz="2000">
                <a:latin typeface="Arial"/>
                <a:cs typeface="Arial"/>
              </a:rPr>
              <a:t>Branch</a:t>
            </a:r>
            <a:r>
              <a:rPr dirty="0" sz="2000" spc="-35">
                <a:latin typeface="Arial"/>
                <a:cs typeface="Arial"/>
              </a:rPr>
              <a:t> </a:t>
            </a:r>
            <a:r>
              <a:rPr dirty="0" sz="2000">
                <a:latin typeface="Arial"/>
                <a:cs typeface="Arial"/>
              </a:rPr>
              <a:t>Operations</a:t>
            </a:r>
            <a:endParaRPr sz="2000">
              <a:latin typeface="Arial"/>
              <a:cs typeface="Arial"/>
            </a:endParaRPr>
          </a:p>
          <a:p>
            <a:pPr lvl="1" marL="697865" indent="-228600">
              <a:lnSpc>
                <a:spcPct val="100000"/>
              </a:lnSpc>
              <a:spcBef>
                <a:spcPts val="480"/>
              </a:spcBef>
              <a:buChar char="•"/>
              <a:tabLst>
                <a:tab pos="697865" algn="l"/>
                <a:tab pos="698500" algn="l"/>
              </a:tabLst>
            </a:pPr>
            <a:r>
              <a:rPr dirty="0" sz="2000">
                <a:latin typeface="Arial"/>
                <a:cs typeface="Arial"/>
              </a:rPr>
              <a:t>Machine Control</a:t>
            </a:r>
            <a:r>
              <a:rPr dirty="0" sz="2000" spc="-55">
                <a:latin typeface="Arial"/>
                <a:cs typeface="Arial"/>
              </a:rPr>
              <a:t> </a:t>
            </a:r>
            <a:r>
              <a:rPr dirty="0" sz="2000">
                <a:latin typeface="Arial"/>
                <a:cs typeface="Arial"/>
              </a:rPr>
              <a:t>Operations</a:t>
            </a:r>
            <a:endParaRPr sz="20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941957" y="379221"/>
            <a:ext cx="5259705" cy="513715"/>
          </a:xfrm>
          <a:prstGeom prst="rect"/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pc="-5"/>
              <a:t>Instruction and Data</a:t>
            </a:r>
            <a:r>
              <a:rPr dirty="0" spc="-65"/>
              <a:t> </a:t>
            </a:r>
            <a:r>
              <a:rPr dirty="0"/>
              <a:t>Formats</a:t>
            </a:r>
          </a:p>
        </p:txBody>
      </p:sp>
      <p:sp>
        <p:nvSpPr>
          <p:cNvPr id="4" name="object 4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32384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254"/>
              </a:spcBef>
            </a:pPr>
            <a:r>
              <a:rPr dirty="0" spc="-10"/>
              <a:t>Microprocessors </a:t>
            </a:r>
            <a:r>
              <a:rPr dirty="0" spc="-5"/>
              <a:t>&amp;</a:t>
            </a:r>
            <a:r>
              <a:rPr dirty="0"/>
              <a:t> </a:t>
            </a:r>
            <a:r>
              <a:rPr dirty="0" spc="-5"/>
              <a:t>Interfacing</a:t>
            </a:r>
          </a:p>
        </p:txBody>
      </p:sp>
      <p:sp>
        <p:nvSpPr>
          <p:cNvPr id="5" name="object 5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31115" rIns="0" bIns="0" rtlCol="0" vert="horz">
            <a:spAutoFit/>
          </a:bodyPr>
          <a:lstStyle/>
          <a:p>
            <a:pPr marL="25400">
              <a:lnSpc>
                <a:spcPct val="100000"/>
              </a:lnSpc>
              <a:spcBef>
                <a:spcPts val="245"/>
              </a:spcBef>
            </a:pPr>
            <a:fld id="{81D60167-4931-47E6-BA6A-407CBD079E47}" type="slidenum">
              <a:rPr dirty="0"/>
              <a:t>10</a:t>
            </a:fld>
          </a:p>
        </p:txBody>
      </p:sp>
      <p:sp>
        <p:nvSpPr>
          <p:cNvPr id="3" name="object 3"/>
          <p:cNvSpPr txBox="1"/>
          <p:nvPr/>
        </p:nvSpPr>
        <p:spPr>
          <a:xfrm>
            <a:off x="764540" y="1010567"/>
            <a:ext cx="6936740" cy="2919095"/>
          </a:xfrm>
          <a:prstGeom prst="rect">
            <a:avLst/>
          </a:prstGeom>
        </p:spPr>
        <p:txBody>
          <a:bodyPr wrap="square" lIns="0" tIns="93345" rIns="0" bIns="0" rtlCol="0" vert="horz">
            <a:spAutoFit/>
          </a:bodyPr>
          <a:lstStyle/>
          <a:p>
            <a:pPr marL="355600" indent="-342900">
              <a:lnSpc>
                <a:spcPct val="100000"/>
              </a:lnSpc>
              <a:spcBef>
                <a:spcPts val="735"/>
              </a:spcBef>
              <a:buClr>
                <a:srgbClr val="9900CC"/>
              </a:buClr>
              <a:buSzPct val="128846"/>
              <a:buChar char="•"/>
              <a:tabLst>
                <a:tab pos="355600" algn="l"/>
                <a:tab pos="356235" algn="l"/>
              </a:tabLst>
            </a:pPr>
            <a:r>
              <a:rPr dirty="0" sz="2600">
                <a:latin typeface="Arial"/>
                <a:cs typeface="Arial"/>
              </a:rPr>
              <a:t>Each instruction has two</a:t>
            </a:r>
            <a:r>
              <a:rPr dirty="0" sz="2600" spc="-30">
                <a:latin typeface="Arial"/>
                <a:cs typeface="Arial"/>
              </a:rPr>
              <a:t> </a:t>
            </a:r>
            <a:r>
              <a:rPr dirty="0" sz="2600">
                <a:latin typeface="Arial"/>
                <a:cs typeface="Arial"/>
              </a:rPr>
              <a:t>parts.</a:t>
            </a:r>
            <a:endParaRPr sz="2600">
              <a:latin typeface="Arial"/>
              <a:cs typeface="Arial"/>
            </a:endParaRPr>
          </a:p>
          <a:p>
            <a:pPr lvl="1" marL="756285" marR="533400" indent="-286385">
              <a:lnSpc>
                <a:spcPct val="100000"/>
              </a:lnSpc>
              <a:spcBef>
                <a:spcPts val="585"/>
              </a:spcBef>
              <a:buClr>
                <a:srgbClr val="FF0066"/>
              </a:buClr>
              <a:buChar char="–"/>
              <a:tabLst>
                <a:tab pos="756920" algn="l"/>
              </a:tabLst>
            </a:pPr>
            <a:r>
              <a:rPr dirty="0" sz="2400">
                <a:latin typeface="Arial"/>
                <a:cs typeface="Arial"/>
              </a:rPr>
              <a:t>The first part </a:t>
            </a:r>
            <a:r>
              <a:rPr dirty="0" sz="2400" spc="-10">
                <a:latin typeface="Arial"/>
                <a:cs typeface="Arial"/>
              </a:rPr>
              <a:t>is </a:t>
            </a:r>
            <a:r>
              <a:rPr dirty="0" sz="2400">
                <a:latin typeface="Arial"/>
                <a:cs typeface="Arial"/>
              </a:rPr>
              <a:t>the task </a:t>
            </a:r>
            <a:r>
              <a:rPr dirty="0" sz="2400" spc="-5">
                <a:latin typeface="Arial"/>
                <a:cs typeface="Arial"/>
              </a:rPr>
              <a:t>or operation </a:t>
            </a:r>
            <a:r>
              <a:rPr dirty="0" sz="2400">
                <a:latin typeface="Arial"/>
                <a:cs typeface="Arial"/>
              </a:rPr>
              <a:t>to</a:t>
            </a:r>
            <a:r>
              <a:rPr dirty="0" sz="2400" spc="-35">
                <a:latin typeface="Arial"/>
                <a:cs typeface="Arial"/>
              </a:rPr>
              <a:t> </a:t>
            </a:r>
            <a:r>
              <a:rPr dirty="0" sz="2400" spc="-10">
                <a:latin typeface="Arial"/>
                <a:cs typeface="Arial"/>
              </a:rPr>
              <a:t>be  </a:t>
            </a:r>
            <a:r>
              <a:rPr dirty="0" sz="2400">
                <a:latin typeface="Arial"/>
                <a:cs typeface="Arial"/>
              </a:rPr>
              <a:t>performed.</a:t>
            </a:r>
            <a:endParaRPr sz="2400">
              <a:latin typeface="Arial"/>
              <a:cs typeface="Arial"/>
            </a:endParaRPr>
          </a:p>
          <a:p>
            <a:pPr lvl="2" marL="1155700" indent="-228600">
              <a:lnSpc>
                <a:spcPct val="100000"/>
              </a:lnSpc>
              <a:spcBef>
                <a:spcPts val="484"/>
              </a:spcBef>
              <a:buChar char="•"/>
              <a:tabLst>
                <a:tab pos="1155700" algn="l"/>
                <a:tab pos="1156335" algn="l"/>
              </a:tabLst>
            </a:pPr>
            <a:r>
              <a:rPr dirty="0" sz="2000">
                <a:latin typeface="Arial"/>
                <a:cs typeface="Arial"/>
              </a:rPr>
              <a:t>This part is called </a:t>
            </a:r>
            <a:r>
              <a:rPr dirty="0" sz="2000" spc="-5">
                <a:latin typeface="Arial"/>
                <a:cs typeface="Arial"/>
              </a:rPr>
              <a:t>the </a:t>
            </a:r>
            <a:r>
              <a:rPr dirty="0" sz="2000">
                <a:latin typeface="Arial"/>
                <a:cs typeface="Arial"/>
              </a:rPr>
              <a:t>“</a:t>
            </a:r>
            <a:r>
              <a:rPr dirty="0" sz="2000">
                <a:solidFill>
                  <a:srgbClr val="990000"/>
                </a:solidFill>
                <a:latin typeface="Arial"/>
                <a:cs typeface="Arial"/>
              </a:rPr>
              <a:t>opcode</a:t>
            </a:r>
            <a:r>
              <a:rPr dirty="0" sz="2000">
                <a:latin typeface="Arial"/>
                <a:cs typeface="Arial"/>
              </a:rPr>
              <a:t>” (</a:t>
            </a:r>
            <a:r>
              <a:rPr dirty="0" u="sng" sz="2000">
                <a:solidFill>
                  <a:srgbClr val="990000"/>
                </a:solidFill>
                <a:uFill>
                  <a:solidFill>
                    <a:srgbClr val="990000"/>
                  </a:solidFill>
                </a:uFill>
                <a:latin typeface="Arial"/>
                <a:cs typeface="Arial"/>
              </a:rPr>
              <a:t>op</a:t>
            </a:r>
            <a:r>
              <a:rPr dirty="0" sz="2000">
                <a:latin typeface="Arial"/>
                <a:cs typeface="Arial"/>
              </a:rPr>
              <a:t>eration</a:t>
            </a:r>
            <a:r>
              <a:rPr dirty="0" sz="2000" spc="-145">
                <a:solidFill>
                  <a:srgbClr val="990000"/>
                </a:solidFill>
                <a:latin typeface="Arial"/>
                <a:cs typeface="Arial"/>
              </a:rPr>
              <a:t> </a:t>
            </a:r>
            <a:r>
              <a:rPr dirty="0" u="sng" sz="2000">
                <a:solidFill>
                  <a:srgbClr val="990000"/>
                </a:solidFill>
                <a:uFill>
                  <a:solidFill>
                    <a:srgbClr val="990000"/>
                  </a:solidFill>
                </a:uFill>
                <a:latin typeface="Arial"/>
                <a:cs typeface="Arial"/>
              </a:rPr>
              <a:t>code</a:t>
            </a:r>
            <a:r>
              <a:rPr dirty="0" sz="2000">
                <a:latin typeface="Arial"/>
                <a:cs typeface="Arial"/>
              </a:rPr>
              <a:t>).</a:t>
            </a:r>
            <a:endParaRPr sz="2000">
              <a:latin typeface="Arial"/>
              <a:cs typeface="Arial"/>
            </a:endParaRPr>
          </a:p>
          <a:p>
            <a:pPr lvl="2">
              <a:lnSpc>
                <a:spcPct val="100000"/>
              </a:lnSpc>
              <a:buFont typeface="Arial"/>
              <a:buChar char="•"/>
            </a:pPr>
            <a:endParaRPr sz="2200">
              <a:latin typeface="Times New Roman"/>
              <a:cs typeface="Times New Roman"/>
            </a:endParaRPr>
          </a:p>
          <a:p>
            <a:pPr lvl="1" marL="756285" indent="-286385">
              <a:lnSpc>
                <a:spcPct val="100000"/>
              </a:lnSpc>
              <a:spcBef>
                <a:spcPts val="1500"/>
              </a:spcBef>
              <a:buClr>
                <a:srgbClr val="FF0066"/>
              </a:buClr>
              <a:buChar char="–"/>
              <a:tabLst>
                <a:tab pos="756920" algn="l"/>
              </a:tabLst>
            </a:pPr>
            <a:r>
              <a:rPr dirty="0" sz="2400">
                <a:latin typeface="Arial"/>
                <a:cs typeface="Arial"/>
              </a:rPr>
              <a:t>The </a:t>
            </a:r>
            <a:r>
              <a:rPr dirty="0" sz="2400" spc="-5">
                <a:latin typeface="Arial"/>
                <a:cs typeface="Arial"/>
              </a:rPr>
              <a:t>second </a:t>
            </a:r>
            <a:r>
              <a:rPr dirty="0" sz="2400">
                <a:latin typeface="Arial"/>
                <a:cs typeface="Arial"/>
              </a:rPr>
              <a:t>part </a:t>
            </a:r>
            <a:r>
              <a:rPr dirty="0" sz="2400" spc="-10">
                <a:latin typeface="Arial"/>
                <a:cs typeface="Arial"/>
              </a:rPr>
              <a:t>is </a:t>
            </a:r>
            <a:r>
              <a:rPr dirty="0" sz="2400">
                <a:latin typeface="Arial"/>
                <a:cs typeface="Arial"/>
              </a:rPr>
              <a:t>the </a:t>
            </a:r>
            <a:r>
              <a:rPr dirty="0" sz="2400" spc="-5">
                <a:latin typeface="Arial"/>
                <a:cs typeface="Arial"/>
              </a:rPr>
              <a:t>data </a:t>
            </a:r>
            <a:r>
              <a:rPr dirty="0" sz="2400">
                <a:latin typeface="Arial"/>
                <a:cs typeface="Arial"/>
              </a:rPr>
              <a:t>to </a:t>
            </a:r>
            <a:r>
              <a:rPr dirty="0" sz="2400" spc="-5">
                <a:latin typeface="Arial"/>
                <a:cs typeface="Arial"/>
              </a:rPr>
              <a:t>be operated</a:t>
            </a:r>
            <a:r>
              <a:rPr dirty="0" sz="2400" spc="25">
                <a:latin typeface="Arial"/>
                <a:cs typeface="Arial"/>
              </a:rPr>
              <a:t> </a:t>
            </a:r>
            <a:r>
              <a:rPr dirty="0" sz="2400" spc="-5">
                <a:latin typeface="Arial"/>
                <a:cs typeface="Arial"/>
              </a:rPr>
              <a:t>on</a:t>
            </a:r>
            <a:endParaRPr sz="2400">
              <a:latin typeface="Arial"/>
              <a:cs typeface="Arial"/>
            </a:endParaRPr>
          </a:p>
          <a:p>
            <a:pPr lvl="2" marL="1155700" indent="-228600">
              <a:lnSpc>
                <a:spcPct val="100000"/>
              </a:lnSpc>
              <a:spcBef>
                <a:spcPts val="484"/>
              </a:spcBef>
              <a:buChar char="•"/>
              <a:tabLst>
                <a:tab pos="1155700" algn="l"/>
                <a:tab pos="1156335" algn="l"/>
              </a:tabLst>
            </a:pPr>
            <a:r>
              <a:rPr dirty="0" sz="2000">
                <a:latin typeface="Arial"/>
                <a:cs typeface="Arial"/>
              </a:rPr>
              <a:t>Called </a:t>
            </a:r>
            <a:r>
              <a:rPr dirty="0" sz="2000" spc="-5">
                <a:latin typeface="Arial"/>
                <a:cs typeface="Arial"/>
              </a:rPr>
              <a:t>the</a:t>
            </a:r>
            <a:r>
              <a:rPr dirty="0" sz="2000" spc="-15">
                <a:latin typeface="Arial"/>
                <a:cs typeface="Arial"/>
              </a:rPr>
              <a:t> </a:t>
            </a:r>
            <a:r>
              <a:rPr dirty="0" sz="2000">
                <a:latin typeface="Arial"/>
                <a:cs typeface="Arial"/>
              </a:rPr>
              <a:t>“</a:t>
            </a:r>
            <a:r>
              <a:rPr dirty="0" sz="2000">
                <a:solidFill>
                  <a:srgbClr val="990000"/>
                </a:solidFill>
                <a:latin typeface="Arial"/>
                <a:cs typeface="Arial"/>
              </a:rPr>
              <a:t>operand</a:t>
            </a:r>
            <a:r>
              <a:rPr dirty="0" sz="2000">
                <a:latin typeface="Arial"/>
                <a:cs typeface="Arial"/>
              </a:rPr>
              <a:t>”.</a:t>
            </a:r>
            <a:endParaRPr sz="20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175254" y="379221"/>
            <a:ext cx="2794635" cy="513715"/>
          </a:xfrm>
          <a:prstGeom prst="rect"/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pc="-5"/>
              <a:t>Operand</a:t>
            </a:r>
            <a:r>
              <a:rPr dirty="0" spc="-145"/>
              <a:t> </a:t>
            </a:r>
            <a:r>
              <a:rPr dirty="0" spc="-35"/>
              <a:t>Types</a:t>
            </a:r>
          </a:p>
        </p:txBody>
      </p:sp>
      <p:sp>
        <p:nvSpPr>
          <p:cNvPr id="4" name="object 4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32384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254"/>
              </a:spcBef>
            </a:pPr>
            <a:r>
              <a:rPr dirty="0" spc="-10"/>
              <a:t>Microprocessors </a:t>
            </a:r>
            <a:r>
              <a:rPr dirty="0" spc="-5"/>
              <a:t>&amp;</a:t>
            </a:r>
            <a:r>
              <a:rPr dirty="0"/>
              <a:t> </a:t>
            </a:r>
            <a:r>
              <a:rPr dirty="0" spc="-5"/>
              <a:t>Interfacing</a:t>
            </a:r>
          </a:p>
        </p:txBody>
      </p:sp>
      <p:sp>
        <p:nvSpPr>
          <p:cNvPr id="5" name="object 5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31115" rIns="0" bIns="0" rtlCol="0" vert="horz">
            <a:spAutoFit/>
          </a:bodyPr>
          <a:lstStyle/>
          <a:p>
            <a:pPr marL="25400">
              <a:lnSpc>
                <a:spcPct val="100000"/>
              </a:lnSpc>
              <a:spcBef>
                <a:spcPts val="245"/>
              </a:spcBef>
            </a:pPr>
            <a:fld id="{81D60167-4931-47E6-BA6A-407CBD079E47}" type="slidenum">
              <a:rPr dirty="0"/>
              <a:t>10</a:t>
            </a:fld>
          </a:p>
        </p:txBody>
      </p:sp>
      <p:sp>
        <p:nvSpPr>
          <p:cNvPr id="3" name="object 3"/>
          <p:cNvSpPr txBox="1"/>
          <p:nvPr/>
        </p:nvSpPr>
        <p:spPr>
          <a:xfrm>
            <a:off x="764540" y="1090930"/>
            <a:ext cx="7501890" cy="477139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355600" marR="988060" indent="-342900">
              <a:lnSpc>
                <a:spcPct val="100000"/>
              </a:lnSpc>
              <a:spcBef>
                <a:spcPts val="105"/>
              </a:spcBef>
              <a:buClr>
                <a:srgbClr val="9900CC"/>
              </a:buClr>
              <a:buSzPct val="128846"/>
              <a:buChar char="•"/>
              <a:tabLst>
                <a:tab pos="355600" algn="l"/>
                <a:tab pos="356235" algn="l"/>
              </a:tabLst>
            </a:pPr>
            <a:r>
              <a:rPr dirty="0" sz="2600">
                <a:latin typeface="Arial"/>
                <a:cs typeface="Arial"/>
              </a:rPr>
              <a:t>There are </a:t>
            </a:r>
            <a:r>
              <a:rPr dirty="0" sz="2600" spc="-5">
                <a:latin typeface="Arial"/>
                <a:cs typeface="Arial"/>
              </a:rPr>
              <a:t>different </a:t>
            </a:r>
            <a:r>
              <a:rPr dirty="0" sz="2600">
                <a:latin typeface="Arial"/>
                <a:cs typeface="Arial"/>
              </a:rPr>
              <a:t>ways for specifying</a:t>
            </a:r>
            <a:r>
              <a:rPr dirty="0" sz="2600" spc="-65">
                <a:latin typeface="Arial"/>
                <a:cs typeface="Arial"/>
              </a:rPr>
              <a:t> </a:t>
            </a:r>
            <a:r>
              <a:rPr dirty="0" sz="2600">
                <a:latin typeface="Arial"/>
                <a:cs typeface="Arial"/>
              </a:rPr>
              <a:t>the  operand:</a:t>
            </a:r>
            <a:endParaRPr sz="2600">
              <a:latin typeface="Arial"/>
              <a:cs typeface="Arial"/>
            </a:endParaRPr>
          </a:p>
          <a:p>
            <a:pPr lvl="1" marL="756285" indent="-286385">
              <a:lnSpc>
                <a:spcPct val="100000"/>
              </a:lnSpc>
              <a:spcBef>
                <a:spcPts val="580"/>
              </a:spcBef>
              <a:buClr>
                <a:srgbClr val="FF0066"/>
              </a:buClr>
              <a:buChar char="–"/>
              <a:tabLst>
                <a:tab pos="756920" algn="l"/>
              </a:tabLst>
            </a:pPr>
            <a:r>
              <a:rPr dirty="0" sz="2400" spc="-5">
                <a:latin typeface="Arial"/>
                <a:cs typeface="Arial"/>
              </a:rPr>
              <a:t>There </a:t>
            </a:r>
            <a:r>
              <a:rPr dirty="0" sz="2400">
                <a:latin typeface="Arial"/>
                <a:cs typeface="Arial"/>
              </a:rPr>
              <a:t>may </a:t>
            </a:r>
            <a:r>
              <a:rPr dirty="0" sz="2400" spc="-5">
                <a:latin typeface="Arial"/>
                <a:cs typeface="Arial"/>
              </a:rPr>
              <a:t>not </a:t>
            </a:r>
            <a:r>
              <a:rPr dirty="0" sz="2400">
                <a:latin typeface="Arial"/>
                <a:cs typeface="Arial"/>
              </a:rPr>
              <a:t>be an </a:t>
            </a:r>
            <a:r>
              <a:rPr dirty="0" sz="2400" spc="-5">
                <a:latin typeface="Arial"/>
                <a:cs typeface="Arial"/>
              </a:rPr>
              <a:t>operand (</a:t>
            </a:r>
            <a:r>
              <a:rPr dirty="0" sz="2400" spc="-5">
                <a:solidFill>
                  <a:srgbClr val="990000"/>
                </a:solidFill>
                <a:latin typeface="Arial"/>
                <a:cs typeface="Arial"/>
              </a:rPr>
              <a:t>implied</a:t>
            </a:r>
            <a:r>
              <a:rPr dirty="0" sz="2400" spc="60">
                <a:solidFill>
                  <a:srgbClr val="990000"/>
                </a:solidFill>
                <a:latin typeface="Arial"/>
                <a:cs typeface="Arial"/>
              </a:rPr>
              <a:t> </a:t>
            </a:r>
            <a:r>
              <a:rPr dirty="0" sz="2400" spc="-5">
                <a:solidFill>
                  <a:srgbClr val="990000"/>
                </a:solidFill>
                <a:latin typeface="Arial"/>
                <a:cs typeface="Arial"/>
              </a:rPr>
              <a:t>operand</a:t>
            </a:r>
            <a:r>
              <a:rPr dirty="0" sz="2400" spc="-5">
                <a:latin typeface="Arial"/>
                <a:cs typeface="Arial"/>
              </a:rPr>
              <a:t>)</a:t>
            </a:r>
            <a:endParaRPr sz="2400">
              <a:latin typeface="Arial"/>
              <a:cs typeface="Arial"/>
            </a:endParaRPr>
          </a:p>
          <a:p>
            <a:pPr lvl="2" marL="1155700" indent="-228600">
              <a:lnSpc>
                <a:spcPct val="100000"/>
              </a:lnSpc>
              <a:spcBef>
                <a:spcPts val="490"/>
              </a:spcBef>
              <a:buChar char="•"/>
              <a:tabLst>
                <a:tab pos="1155700" algn="l"/>
                <a:tab pos="1156335" algn="l"/>
              </a:tabLst>
            </a:pPr>
            <a:r>
              <a:rPr dirty="0" sz="2000">
                <a:latin typeface="Arial"/>
                <a:cs typeface="Arial"/>
              </a:rPr>
              <a:t>CMA</a:t>
            </a:r>
            <a:endParaRPr sz="2000">
              <a:latin typeface="Arial"/>
              <a:cs typeface="Arial"/>
            </a:endParaRPr>
          </a:p>
          <a:p>
            <a:pPr lvl="1" marL="756285" marR="109220" indent="-286385">
              <a:lnSpc>
                <a:spcPct val="100000"/>
              </a:lnSpc>
              <a:spcBef>
                <a:spcPts val="570"/>
              </a:spcBef>
              <a:buClr>
                <a:srgbClr val="FF0066"/>
              </a:buClr>
              <a:buChar char="–"/>
              <a:tabLst>
                <a:tab pos="756920" algn="l"/>
              </a:tabLst>
            </a:pPr>
            <a:r>
              <a:rPr dirty="0" sz="2400">
                <a:latin typeface="Arial"/>
                <a:cs typeface="Arial"/>
              </a:rPr>
              <a:t>The </a:t>
            </a:r>
            <a:r>
              <a:rPr dirty="0" sz="2400" spc="-5">
                <a:latin typeface="Arial"/>
                <a:cs typeface="Arial"/>
              </a:rPr>
              <a:t>operand </a:t>
            </a:r>
            <a:r>
              <a:rPr dirty="0" sz="2400">
                <a:latin typeface="Arial"/>
                <a:cs typeface="Arial"/>
              </a:rPr>
              <a:t>may </a:t>
            </a:r>
            <a:r>
              <a:rPr dirty="0" sz="2400" spc="-5">
                <a:latin typeface="Arial"/>
                <a:cs typeface="Arial"/>
              </a:rPr>
              <a:t>be an 8-bit number </a:t>
            </a:r>
            <a:r>
              <a:rPr dirty="0" sz="2400">
                <a:latin typeface="Arial"/>
                <a:cs typeface="Arial"/>
              </a:rPr>
              <a:t>(</a:t>
            </a:r>
            <a:r>
              <a:rPr dirty="0" sz="2400">
                <a:solidFill>
                  <a:srgbClr val="990000"/>
                </a:solidFill>
                <a:latin typeface="Arial"/>
                <a:cs typeface="Arial"/>
              </a:rPr>
              <a:t>immediate  </a:t>
            </a:r>
            <a:r>
              <a:rPr dirty="0" sz="2400" spc="-5">
                <a:solidFill>
                  <a:srgbClr val="990000"/>
                </a:solidFill>
                <a:latin typeface="Arial"/>
                <a:cs typeface="Arial"/>
              </a:rPr>
              <a:t>data</a:t>
            </a:r>
            <a:r>
              <a:rPr dirty="0" sz="2400" spc="-5">
                <a:latin typeface="Arial"/>
                <a:cs typeface="Arial"/>
              </a:rPr>
              <a:t>)</a:t>
            </a:r>
            <a:endParaRPr sz="2400">
              <a:latin typeface="Arial"/>
              <a:cs typeface="Arial"/>
            </a:endParaRPr>
          </a:p>
          <a:p>
            <a:pPr lvl="2" marL="1155700" indent="-228600">
              <a:lnSpc>
                <a:spcPct val="100000"/>
              </a:lnSpc>
              <a:spcBef>
                <a:spcPts val="484"/>
              </a:spcBef>
              <a:buChar char="•"/>
              <a:tabLst>
                <a:tab pos="1155700" algn="l"/>
                <a:tab pos="1156335" algn="l"/>
                <a:tab pos="1891664" algn="l"/>
              </a:tabLst>
            </a:pPr>
            <a:r>
              <a:rPr dirty="0" sz="2000">
                <a:latin typeface="Arial"/>
                <a:cs typeface="Arial"/>
              </a:rPr>
              <a:t>ADI	4FH</a:t>
            </a:r>
            <a:endParaRPr sz="2000">
              <a:latin typeface="Arial"/>
              <a:cs typeface="Arial"/>
            </a:endParaRPr>
          </a:p>
          <a:p>
            <a:pPr lvl="1" marL="756285" indent="-286385">
              <a:lnSpc>
                <a:spcPct val="100000"/>
              </a:lnSpc>
              <a:spcBef>
                <a:spcPts val="575"/>
              </a:spcBef>
              <a:buClr>
                <a:srgbClr val="FF0066"/>
              </a:buClr>
              <a:buChar char="–"/>
              <a:tabLst>
                <a:tab pos="756920" algn="l"/>
              </a:tabLst>
            </a:pPr>
            <a:r>
              <a:rPr dirty="0" sz="2400">
                <a:latin typeface="Arial"/>
                <a:cs typeface="Arial"/>
              </a:rPr>
              <a:t>The </a:t>
            </a:r>
            <a:r>
              <a:rPr dirty="0" sz="2400" spc="-5">
                <a:latin typeface="Arial"/>
                <a:cs typeface="Arial"/>
              </a:rPr>
              <a:t>operand </a:t>
            </a:r>
            <a:r>
              <a:rPr dirty="0" sz="2400">
                <a:latin typeface="Arial"/>
                <a:cs typeface="Arial"/>
              </a:rPr>
              <a:t>may </a:t>
            </a:r>
            <a:r>
              <a:rPr dirty="0" sz="2400" spc="-5">
                <a:latin typeface="Arial"/>
                <a:cs typeface="Arial"/>
              </a:rPr>
              <a:t>be an internal register</a:t>
            </a:r>
            <a:r>
              <a:rPr dirty="0" sz="2400" spc="90">
                <a:latin typeface="Arial"/>
                <a:cs typeface="Arial"/>
              </a:rPr>
              <a:t> </a:t>
            </a:r>
            <a:r>
              <a:rPr dirty="0" sz="2400">
                <a:latin typeface="Arial"/>
                <a:cs typeface="Arial"/>
              </a:rPr>
              <a:t>(</a:t>
            </a:r>
            <a:r>
              <a:rPr dirty="0" sz="2400">
                <a:solidFill>
                  <a:srgbClr val="990000"/>
                </a:solidFill>
                <a:latin typeface="Arial"/>
                <a:cs typeface="Arial"/>
              </a:rPr>
              <a:t>register</a:t>
            </a:r>
            <a:r>
              <a:rPr dirty="0" sz="2400">
                <a:latin typeface="Arial"/>
                <a:cs typeface="Arial"/>
              </a:rPr>
              <a:t>)</a:t>
            </a:r>
            <a:endParaRPr sz="2400">
              <a:latin typeface="Arial"/>
              <a:cs typeface="Arial"/>
            </a:endParaRPr>
          </a:p>
          <a:p>
            <a:pPr lvl="2" marL="1155700" indent="-228600">
              <a:lnSpc>
                <a:spcPct val="100000"/>
              </a:lnSpc>
              <a:spcBef>
                <a:spcPts val="480"/>
              </a:spcBef>
              <a:buChar char="•"/>
              <a:tabLst>
                <a:tab pos="1155700" algn="l"/>
                <a:tab pos="1156335" algn="l"/>
                <a:tab pos="1891664" algn="l"/>
              </a:tabLst>
            </a:pPr>
            <a:r>
              <a:rPr dirty="0" sz="2000">
                <a:latin typeface="Arial"/>
                <a:cs typeface="Arial"/>
              </a:rPr>
              <a:t>SUB	B</a:t>
            </a:r>
            <a:endParaRPr sz="2000">
              <a:latin typeface="Arial"/>
              <a:cs typeface="Arial"/>
            </a:endParaRPr>
          </a:p>
          <a:p>
            <a:pPr lvl="1" marL="756285" marR="361950" indent="-286385">
              <a:lnSpc>
                <a:spcPct val="100000"/>
              </a:lnSpc>
              <a:spcBef>
                <a:spcPts val="575"/>
              </a:spcBef>
              <a:buClr>
                <a:srgbClr val="FF0066"/>
              </a:buClr>
              <a:buChar char="–"/>
              <a:tabLst>
                <a:tab pos="756920" algn="l"/>
              </a:tabLst>
            </a:pPr>
            <a:r>
              <a:rPr dirty="0" sz="2400">
                <a:latin typeface="Arial"/>
                <a:cs typeface="Arial"/>
              </a:rPr>
              <a:t>The </a:t>
            </a:r>
            <a:r>
              <a:rPr dirty="0" sz="2400" spc="-5">
                <a:latin typeface="Arial"/>
                <a:cs typeface="Arial"/>
              </a:rPr>
              <a:t>operand </a:t>
            </a:r>
            <a:r>
              <a:rPr dirty="0" sz="2400">
                <a:latin typeface="Arial"/>
                <a:cs typeface="Arial"/>
              </a:rPr>
              <a:t>may </a:t>
            </a:r>
            <a:r>
              <a:rPr dirty="0" sz="2400" spc="-5">
                <a:latin typeface="Arial"/>
                <a:cs typeface="Arial"/>
              </a:rPr>
              <a:t>be a 16-bit address </a:t>
            </a:r>
            <a:r>
              <a:rPr dirty="0" sz="2400">
                <a:latin typeface="Arial"/>
                <a:cs typeface="Arial"/>
              </a:rPr>
              <a:t>(</a:t>
            </a:r>
            <a:r>
              <a:rPr dirty="0" sz="2400">
                <a:solidFill>
                  <a:srgbClr val="990000"/>
                </a:solidFill>
                <a:latin typeface="Arial"/>
                <a:cs typeface="Arial"/>
              </a:rPr>
              <a:t>memory  </a:t>
            </a:r>
            <a:r>
              <a:rPr dirty="0" sz="2400" spc="-5">
                <a:solidFill>
                  <a:srgbClr val="990000"/>
                </a:solidFill>
                <a:latin typeface="Arial"/>
                <a:cs typeface="Arial"/>
              </a:rPr>
              <a:t>address</a:t>
            </a:r>
            <a:r>
              <a:rPr dirty="0" sz="2400" spc="-5">
                <a:latin typeface="Arial"/>
                <a:cs typeface="Arial"/>
              </a:rPr>
              <a:t>)</a:t>
            </a:r>
            <a:endParaRPr sz="2400">
              <a:latin typeface="Arial"/>
              <a:cs typeface="Arial"/>
            </a:endParaRPr>
          </a:p>
          <a:p>
            <a:pPr lvl="2" marL="1155700" indent="-228600">
              <a:lnSpc>
                <a:spcPct val="100000"/>
              </a:lnSpc>
              <a:spcBef>
                <a:spcPts val="484"/>
              </a:spcBef>
              <a:buChar char="•"/>
              <a:tabLst>
                <a:tab pos="1155700" algn="l"/>
                <a:tab pos="1156335" algn="l"/>
                <a:tab pos="1891664" algn="l"/>
              </a:tabLst>
            </a:pPr>
            <a:r>
              <a:rPr dirty="0" sz="2000">
                <a:latin typeface="Arial"/>
                <a:cs typeface="Arial"/>
              </a:rPr>
              <a:t>LDA	4000H</a:t>
            </a:r>
            <a:endParaRPr sz="20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172205" y="379221"/>
            <a:ext cx="2800985" cy="513715"/>
          </a:xfrm>
          <a:prstGeom prst="rect"/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pc="-5"/>
              <a:t>Instruction</a:t>
            </a:r>
            <a:r>
              <a:rPr dirty="0" spc="-75"/>
              <a:t> </a:t>
            </a:r>
            <a:r>
              <a:rPr dirty="0"/>
              <a:t>Size</a:t>
            </a:r>
          </a:p>
        </p:txBody>
      </p:sp>
      <p:sp>
        <p:nvSpPr>
          <p:cNvPr id="4" name="object 4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32384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254"/>
              </a:spcBef>
            </a:pPr>
            <a:r>
              <a:rPr dirty="0" spc="-10"/>
              <a:t>Microprocessors </a:t>
            </a:r>
            <a:r>
              <a:rPr dirty="0" spc="-5"/>
              <a:t>&amp;</a:t>
            </a:r>
            <a:r>
              <a:rPr dirty="0"/>
              <a:t> </a:t>
            </a:r>
            <a:r>
              <a:rPr dirty="0" spc="-5"/>
              <a:t>Interfacing</a:t>
            </a:r>
          </a:p>
        </p:txBody>
      </p:sp>
      <p:sp>
        <p:nvSpPr>
          <p:cNvPr id="5" name="object 5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31115" rIns="0" bIns="0" rtlCol="0" vert="horz">
            <a:spAutoFit/>
          </a:bodyPr>
          <a:lstStyle/>
          <a:p>
            <a:pPr marL="25400">
              <a:lnSpc>
                <a:spcPct val="100000"/>
              </a:lnSpc>
              <a:spcBef>
                <a:spcPts val="245"/>
              </a:spcBef>
            </a:pPr>
            <a:fld id="{81D60167-4931-47E6-BA6A-407CBD079E47}" type="slidenum">
              <a:rPr dirty="0"/>
              <a:t>10</a:t>
            </a:fld>
          </a:p>
        </p:txBody>
      </p:sp>
      <p:sp>
        <p:nvSpPr>
          <p:cNvPr id="3" name="object 3"/>
          <p:cNvSpPr txBox="1"/>
          <p:nvPr/>
        </p:nvSpPr>
        <p:spPr>
          <a:xfrm>
            <a:off x="764540" y="1090930"/>
            <a:ext cx="7538720" cy="443103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355600" marR="5080" indent="-342900">
              <a:lnSpc>
                <a:spcPct val="100000"/>
              </a:lnSpc>
              <a:spcBef>
                <a:spcPts val="105"/>
              </a:spcBef>
              <a:buClr>
                <a:srgbClr val="9900CC"/>
              </a:buClr>
              <a:buSzPct val="128846"/>
              <a:buChar char="•"/>
              <a:tabLst>
                <a:tab pos="355600" algn="l"/>
                <a:tab pos="356235" algn="l"/>
              </a:tabLst>
            </a:pPr>
            <a:r>
              <a:rPr dirty="0" sz="2600">
                <a:latin typeface="Arial"/>
                <a:cs typeface="Arial"/>
              </a:rPr>
              <a:t>Depending on the operand type, the instruction  may have </a:t>
            </a:r>
            <a:r>
              <a:rPr dirty="0" sz="2600" spc="-5">
                <a:latin typeface="Arial"/>
                <a:cs typeface="Arial"/>
              </a:rPr>
              <a:t>different </a:t>
            </a:r>
            <a:r>
              <a:rPr dirty="0" sz="2600">
                <a:latin typeface="Arial"/>
                <a:cs typeface="Arial"/>
              </a:rPr>
              <a:t>sizes. It will occupy a</a:t>
            </a:r>
            <a:r>
              <a:rPr dirty="0" sz="2600" spc="-85">
                <a:latin typeface="Arial"/>
                <a:cs typeface="Arial"/>
              </a:rPr>
              <a:t> </a:t>
            </a:r>
            <a:r>
              <a:rPr dirty="0" sz="2600" spc="-5">
                <a:latin typeface="Arial"/>
                <a:cs typeface="Arial"/>
              </a:rPr>
              <a:t>different  </a:t>
            </a:r>
            <a:r>
              <a:rPr dirty="0" sz="2600">
                <a:latin typeface="Arial"/>
                <a:cs typeface="Arial"/>
              </a:rPr>
              <a:t>number of memory</a:t>
            </a:r>
            <a:r>
              <a:rPr dirty="0" sz="2600" spc="-60">
                <a:latin typeface="Arial"/>
                <a:cs typeface="Arial"/>
              </a:rPr>
              <a:t> </a:t>
            </a:r>
            <a:r>
              <a:rPr dirty="0" sz="2600">
                <a:latin typeface="Arial"/>
                <a:cs typeface="Arial"/>
              </a:rPr>
              <a:t>bytes.</a:t>
            </a:r>
            <a:endParaRPr sz="2600">
              <a:latin typeface="Arial"/>
              <a:cs typeface="Arial"/>
            </a:endParaRPr>
          </a:p>
          <a:p>
            <a:pPr lvl="1" marL="756285" indent="-286385">
              <a:lnSpc>
                <a:spcPct val="100000"/>
              </a:lnSpc>
              <a:spcBef>
                <a:spcPts val="585"/>
              </a:spcBef>
              <a:buClr>
                <a:srgbClr val="FF0066"/>
              </a:buClr>
              <a:buChar char="–"/>
              <a:tabLst>
                <a:tab pos="756920" algn="l"/>
              </a:tabLst>
            </a:pPr>
            <a:r>
              <a:rPr dirty="0" sz="2400" spc="-35">
                <a:latin typeface="Arial"/>
                <a:cs typeface="Arial"/>
              </a:rPr>
              <a:t>Typically, </a:t>
            </a:r>
            <a:r>
              <a:rPr dirty="0" sz="2400" spc="-5">
                <a:latin typeface="Arial"/>
                <a:cs typeface="Arial"/>
              </a:rPr>
              <a:t>all instructions occupy </a:t>
            </a:r>
            <a:r>
              <a:rPr dirty="0" sz="2400" spc="-5">
                <a:solidFill>
                  <a:srgbClr val="800000"/>
                </a:solidFill>
                <a:latin typeface="Arial"/>
                <a:cs typeface="Arial"/>
              </a:rPr>
              <a:t>one </a:t>
            </a:r>
            <a:r>
              <a:rPr dirty="0" sz="2400">
                <a:solidFill>
                  <a:srgbClr val="800000"/>
                </a:solidFill>
                <a:latin typeface="Arial"/>
                <a:cs typeface="Arial"/>
              </a:rPr>
              <a:t>byte</a:t>
            </a:r>
            <a:r>
              <a:rPr dirty="0" sz="2400" spc="120">
                <a:solidFill>
                  <a:srgbClr val="800000"/>
                </a:solidFill>
                <a:latin typeface="Arial"/>
                <a:cs typeface="Arial"/>
              </a:rPr>
              <a:t> </a:t>
            </a:r>
            <a:r>
              <a:rPr dirty="0" sz="2400" spc="-40">
                <a:latin typeface="Arial"/>
                <a:cs typeface="Arial"/>
              </a:rPr>
              <a:t>only.</a:t>
            </a:r>
            <a:endParaRPr sz="2400">
              <a:latin typeface="Arial"/>
              <a:cs typeface="Arial"/>
            </a:endParaRPr>
          </a:p>
          <a:p>
            <a:pPr lvl="1" marL="756285" marR="691515" indent="-286385">
              <a:lnSpc>
                <a:spcPct val="100000"/>
              </a:lnSpc>
              <a:spcBef>
                <a:spcPts val="575"/>
              </a:spcBef>
              <a:buClr>
                <a:srgbClr val="FF0066"/>
              </a:buClr>
              <a:buChar char="–"/>
              <a:tabLst>
                <a:tab pos="756920" algn="l"/>
              </a:tabLst>
            </a:pPr>
            <a:r>
              <a:rPr dirty="0" sz="2400">
                <a:latin typeface="Arial"/>
                <a:cs typeface="Arial"/>
              </a:rPr>
              <a:t>The </a:t>
            </a:r>
            <a:r>
              <a:rPr dirty="0" sz="2400" spc="-5">
                <a:latin typeface="Arial"/>
                <a:cs typeface="Arial"/>
              </a:rPr>
              <a:t>exception is any instruction </a:t>
            </a:r>
            <a:r>
              <a:rPr dirty="0" sz="2400">
                <a:latin typeface="Arial"/>
                <a:cs typeface="Arial"/>
              </a:rPr>
              <a:t>that </a:t>
            </a:r>
            <a:r>
              <a:rPr dirty="0" sz="2400" spc="-5">
                <a:latin typeface="Arial"/>
                <a:cs typeface="Arial"/>
              </a:rPr>
              <a:t>contains </a:t>
            </a:r>
            <a:r>
              <a:rPr dirty="0" sz="2400" spc="-5">
                <a:solidFill>
                  <a:srgbClr val="990000"/>
                </a:solidFill>
                <a:latin typeface="Arial"/>
                <a:cs typeface="Arial"/>
              </a:rPr>
              <a:t> immediate data </a:t>
            </a:r>
            <a:r>
              <a:rPr dirty="0" sz="2400" spc="-5">
                <a:latin typeface="Arial"/>
                <a:cs typeface="Arial"/>
              </a:rPr>
              <a:t>or a </a:t>
            </a:r>
            <a:r>
              <a:rPr dirty="0" sz="2400" spc="-5">
                <a:solidFill>
                  <a:srgbClr val="990000"/>
                </a:solidFill>
                <a:latin typeface="Arial"/>
                <a:cs typeface="Arial"/>
              </a:rPr>
              <a:t>memory</a:t>
            </a:r>
            <a:r>
              <a:rPr dirty="0" sz="2400" spc="40">
                <a:solidFill>
                  <a:srgbClr val="990000"/>
                </a:solidFill>
                <a:latin typeface="Arial"/>
                <a:cs typeface="Arial"/>
              </a:rPr>
              <a:t> </a:t>
            </a:r>
            <a:r>
              <a:rPr dirty="0" sz="2400" spc="-5">
                <a:solidFill>
                  <a:srgbClr val="990000"/>
                </a:solidFill>
                <a:latin typeface="Arial"/>
                <a:cs typeface="Arial"/>
              </a:rPr>
              <a:t>address</a:t>
            </a:r>
            <a:r>
              <a:rPr dirty="0" sz="2400" spc="-5">
                <a:latin typeface="Arial"/>
                <a:cs typeface="Arial"/>
              </a:rPr>
              <a:t>.</a:t>
            </a:r>
            <a:endParaRPr sz="2400">
              <a:latin typeface="Arial"/>
              <a:cs typeface="Arial"/>
            </a:endParaRPr>
          </a:p>
          <a:p>
            <a:pPr lvl="2" marL="1155700" indent="-228600">
              <a:lnSpc>
                <a:spcPct val="100000"/>
              </a:lnSpc>
              <a:spcBef>
                <a:spcPts val="484"/>
              </a:spcBef>
              <a:buChar char="•"/>
              <a:tabLst>
                <a:tab pos="1155700" algn="l"/>
                <a:tab pos="1156335" algn="l"/>
              </a:tabLst>
            </a:pPr>
            <a:r>
              <a:rPr dirty="0" sz="2000">
                <a:latin typeface="Arial"/>
                <a:cs typeface="Arial"/>
              </a:rPr>
              <a:t>Instructions that include immediate data use </a:t>
            </a:r>
            <a:r>
              <a:rPr dirty="0" sz="2000">
                <a:solidFill>
                  <a:srgbClr val="800000"/>
                </a:solidFill>
                <a:latin typeface="Arial"/>
                <a:cs typeface="Arial"/>
              </a:rPr>
              <a:t>two</a:t>
            </a:r>
            <a:r>
              <a:rPr dirty="0" sz="2000" spc="-165">
                <a:solidFill>
                  <a:srgbClr val="800000"/>
                </a:solidFill>
                <a:latin typeface="Arial"/>
                <a:cs typeface="Arial"/>
              </a:rPr>
              <a:t> </a:t>
            </a:r>
            <a:r>
              <a:rPr dirty="0" sz="2000">
                <a:solidFill>
                  <a:srgbClr val="800000"/>
                </a:solidFill>
                <a:latin typeface="Arial"/>
                <a:cs typeface="Arial"/>
              </a:rPr>
              <a:t>bytes</a:t>
            </a:r>
            <a:r>
              <a:rPr dirty="0" sz="2000">
                <a:latin typeface="Arial"/>
                <a:cs typeface="Arial"/>
              </a:rPr>
              <a:t>.</a:t>
            </a:r>
            <a:endParaRPr sz="2000">
              <a:latin typeface="Arial"/>
              <a:cs typeface="Arial"/>
            </a:endParaRPr>
          </a:p>
          <a:p>
            <a:pPr lvl="3" marL="1612900" indent="-228600">
              <a:lnSpc>
                <a:spcPct val="100000"/>
              </a:lnSpc>
              <a:spcBef>
                <a:spcPts val="440"/>
              </a:spcBef>
              <a:buClr>
                <a:srgbClr val="33CC33"/>
              </a:buClr>
              <a:buChar char="–"/>
              <a:tabLst>
                <a:tab pos="1613535" algn="l"/>
              </a:tabLst>
            </a:pPr>
            <a:r>
              <a:rPr dirty="0" sz="1800">
                <a:latin typeface="Arial"/>
                <a:cs typeface="Arial"/>
              </a:rPr>
              <a:t>One for the </a:t>
            </a:r>
            <a:r>
              <a:rPr dirty="0" sz="1800" spc="-5">
                <a:latin typeface="Arial"/>
                <a:cs typeface="Arial"/>
              </a:rPr>
              <a:t>opcode and </a:t>
            </a:r>
            <a:r>
              <a:rPr dirty="0" sz="1800">
                <a:latin typeface="Arial"/>
                <a:cs typeface="Arial"/>
              </a:rPr>
              <a:t>the </a:t>
            </a:r>
            <a:r>
              <a:rPr dirty="0" sz="1800" spc="-5">
                <a:latin typeface="Arial"/>
                <a:cs typeface="Arial"/>
              </a:rPr>
              <a:t>other </a:t>
            </a:r>
            <a:r>
              <a:rPr dirty="0" sz="1800">
                <a:latin typeface="Arial"/>
                <a:cs typeface="Arial"/>
              </a:rPr>
              <a:t>for the </a:t>
            </a:r>
            <a:r>
              <a:rPr dirty="0" sz="1800" spc="-5">
                <a:latin typeface="Arial"/>
                <a:cs typeface="Arial"/>
              </a:rPr>
              <a:t>8-bit</a:t>
            </a:r>
            <a:r>
              <a:rPr dirty="0" sz="1800" spc="-15">
                <a:latin typeface="Arial"/>
                <a:cs typeface="Arial"/>
              </a:rPr>
              <a:t> </a:t>
            </a:r>
            <a:r>
              <a:rPr dirty="0" sz="1800" spc="-5">
                <a:latin typeface="Arial"/>
                <a:cs typeface="Arial"/>
              </a:rPr>
              <a:t>data.</a:t>
            </a:r>
            <a:endParaRPr sz="1800">
              <a:latin typeface="Arial"/>
              <a:cs typeface="Arial"/>
            </a:endParaRPr>
          </a:p>
          <a:p>
            <a:pPr lvl="2" marL="1155700" marR="13335" indent="-228600">
              <a:lnSpc>
                <a:spcPct val="100000"/>
              </a:lnSpc>
              <a:spcBef>
                <a:spcPts val="475"/>
              </a:spcBef>
              <a:buChar char="•"/>
              <a:tabLst>
                <a:tab pos="1155700" algn="l"/>
                <a:tab pos="1156335" algn="l"/>
              </a:tabLst>
            </a:pPr>
            <a:r>
              <a:rPr dirty="0" sz="2000">
                <a:latin typeface="Arial"/>
                <a:cs typeface="Arial"/>
              </a:rPr>
              <a:t>Instructions that include a memory address occupy</a:t>
            </a:r>
            <a:r>
              <a:rPr dirty="0" sz="2000" spc="-170">
                <a:latin typeface="Arial"/>
                <a:cs typeface="Arial"/>
              </a:rPr>
              <a:t> </a:t>
            </a:r>
            <a:r>
              <a:rPr dirty="0" sz="2000">
                <a:solidFill>
                  <a:srgbClr val="990000"/>
                </a:solidFill>
                <a:latin typeface="Arial"/>
                <a:cs typeface="Arial"/>
              </a:rPr>
              <a:t>three  bytes</a:t>
            </a:r>
            <a:r>
              <a:rPr dirty="0" sz="2000">
                <a:latin typeface="Arial"/>
                <a:cs typeface="Arial"/>
              </a:rPr>
              <a:t>.</a:t>
            </a:r>
            <a:endParaRPr sz="2000">
              <a:latin typeface="Arial"/>
              <a:cs typeface="Arial"/>
            </a:endParaRPr>
          </a:p>
          <a:p>
            <a:pPr lvl="3" marL="1612900" marR="724535" indent="-228600">
              <a:lnSpc>
                <a:spcPct val="100000"/>
              </a:lnSpc>
              <a:spcBef>
                <a:spcPts val="440"/>
              </a:spcBef>
              <a:buClr>
                <a:srgbClr val="33CC33"/>
              </a:buClr>
              <a:buChar char="–"/>
              <a:tabLst>
                <a:tab pos="1613535" algn="l"/>
              </a:tabLst>
            </a:pPr>
            <a:r>
              <a:rPr dirty="0" sz="1800">
                <a:latin typeface="Arial"/>
                <a:cs typeface="Arial"/>
              </a:rPr>
              <a:t>One for the </a:t>
            </a:r>
            <a:r>
              <a:rPr dirty="0" sz="1800" spc="-5">
                <a:latin typeface="Arial"/>
                <a:cs typeface="Arial"/>
              </a:rPr>
              <a:t>opcode, and </a:t>
            </a:r>
            <a:r>
              <a:rPr dirty="0" sz="1800">
                <a:latin typeface="Arial"/>
                <a:cs typeface="Arial"/>
              </a:rPr>
              <a:t>the </a:t>
            </a:r>
            <a:r>
              <a:rPr dirty="0" sz="1800" spc="-5">
                <a:latin typeface="Arial"/>
                <a:cs typeface="Arial"/>
              </a:rPr>
              <a:t>other </a:t>
            </a:r>
            <a:r>
              <a:rPr dirty="0" sz="1800" spc="-15">
                <a:latin typeface="Arial"/>
                <a:cs typeface="Arial"/>
              </a:rPr>
              <a:t>two </a:t>
            </a:r>
            <a:r>
              <a:rPr dirty="0" sz="1800">
                <a:latin typeface="Arial"/>
                <a:cs typeface="Arial"/>
              </a:rPr>
              <a:t>for the </a:t>
            </a:r>
            <a:r>
              <a:rPr dirty="0" sz="1800" spc="-5">
                <a:latin typeface="Arial"/>
                <a:cs typeface="Arial"/>
              </a:rPr>
              <a:t>16-bit  address.</a:t>
            </a:r>
            <a:endParaRPr sz="18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716404" y="379221"/>
            <a:ext cx="5711190" cy="513715"/>
          </a:xfrm>
          <a:prstGeom prst="rect"/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pc="-5"/>
              <a:t>Instruction </a:t>
            </a:r>
            <a:r>
              <a:rPr dirty="0"/>
              <a:t>with </a:t>
            </a:r>
            <a:r>
              <a:rPr dirty="0" spc="-5"/>
              <a:t>Immediate</a:t>
            </a:r>
            <a:r>
              <a:rPr dirty="0" spc="-50"/>
              <a:t> </a:t>
            </a:r>
            <a:r>
              <a:rPr dirty="0" spc="-5"/>
              <a:t>Date</a:t>
            </a:r>
          </a:p>
        </p:txBody>
      </p:sp>
      <p:sp>
        <p:nvSpPr>
          <p:cNvPr id="6" name="object 6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32384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254"/>
              </a:spcBef>
            </a:pPr>
            <a:r>
              <a:rPr dirty="0" spc="-10"/>
              <a:t>Microprocessors </a:t>
            </a:r>
            <a:r>
              <a:rPr dirty="0" spc="-5"/>
              <a:t>&amp;</a:t>
            </a:r>
            <a:r>
              <a:rPr dirty="0"/>
              <a:t> </a:t>
            </a:r>
            <a:r>
              <a:rPr dirty="0" spc="-5"/>
              <a:t>Interfacing</a:t>
            </a:r>
          </a:p>
        </p:txBody>
      </p:sp>
      <p:sp>
        <p:nvSpPr>
          <p:cNvPr id="7" name="object 7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31115" rIns="0" bIns="0" rtlCol="0" vert="horz">
            <a:spAutoFit/>
          </a:bodyPr>
          <a:lstStyle/>
          <a:p>
            <a:pPr marL="25400">
              <a:lnSpc>
                <a:spcPct val="100000"/>
              </a:lnSpc>
              <a:spcBef>
                <a:spcPts val="245"/>
              </a:spcBef>
            </a:pPr>
            <a:fld id="{81D60167-4931-47E6-BA6A-407CBD079E47}" type="slidenum">
              <a:rPr dirty="0"/>
              <a:t>10</a:t>
            </a:fld>
          </a:p>
        </p:txBody>
      </p:sp>
      <p:sp>
        <p:nvSpPr>
          <p:cNvPr id="3" name="object 3"/>
          <p:cNvSpPr txBox="1"/>
          <p:nvPr/>
        </p:nvSpPr>
        <p:spPr>
          <a:xfrm>
            <a:off x="764540" y="1090930"/>
            <a:ext cx="6327140" cy="327088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355600" marR="5080" indent="-342900">
              <a:lnSpc>
                <a:spcPct val="100000"/>
              </a:lnSpc>
              <a:spcBef>
                <a:spcPts val="105"/>
              </a:spcBef>
              <a:buClr>
                <a:srgbClr val="9900CC"/>
              </a:buClr>
              <a:buSzPct val="128846"/>
              <a:buChar char="•"/>
              <a:tabLst>
                <a:tab pos="355600" algn="l"/>
                <a:tab pos="356235" algn="l"/>
              </a:tabLst>
            </a:pPr>
            <a:r>
              <a:rPr dirty="0" sz="2600">
                <a:latin typeface="Arial"/>
                <a:cs typeface="Arial"/>
              </a:rPr>
              <a:t>Operation: Load an 8-bit number into</a:t>
            </a:r>
            <a:r>
              <a:rPr dirty="0" sz="2600" spc="-40">
                <a:latin typeface="Arial"/>
                <a:cs typeface="Arial"/>
              </a:rPr>
              <a:t> </a:t>
            </a:r>
            <a:r>
              <a:rPr dirty="0" sz="2600">
                <a:latin typeface="Arial"/>
                <a:cs typeface="Arial"/>
              </a:rPr>
              <a:t>the  </a:t>
            </a:r>
            <a:r>
              <a:rPr dirty="0" sz="2600" spc="-10">
                <a:latin typeface="Arial"/>
                <a:cs typeface="Arial"/>
              </a:rPr>
              <a:t>accumulator.</a:t>
            </a:r>
            <a:endParaRPr sz="26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15"/>
              </a:spcBef>
              <a:buClr>
                <a:srgbClr val="9900CC"/>
              </a:buClr>
              <a:buFont typeface="Arial"/>
              <a:buChar char="•"/>
            </a:pPr>
            <a:endParaRPr sz="3750">
              <a:latin typeface="Times New Roman"/>
              <a:cs typeface="Times New Roman"/>
            </a:endParaRPr>
          </a:p>
          <a:p>
            <a:pPr lvl="1" marL="756285" indent="-286385">
              <a:lnSpc>
                <a:spcPct val="100000"/>
              </a:lnSpc>
              <a:buClr>
                <a:srgbClr val="FF0066"/>
              </a:buClr>
              <a:buChar char="–"/>
              <a:tabLst>
                <a:tab pos="756920" algn="l"/>
                <a:tab pos="1669414" algn="l"/>
              </a:tabLst>
            </a:pPr>
            <a:r>
              <a:rPr dirty="0" sz="2400">
                <a:latin typeface="Arial"/>
                <a:cs typeface="Arial"/>
              </a:rPr>
              <a:t>MVI	A,</a:t>
            </a:r>
            <a:r>
              <a:rPr dirty="0" sz="2400" spc="-15">
                <a:latin typeface="Arial"/>
                <a:cs typeface="Arial"/>
              </a:rPr>
              <a:t> </a:t>
            </a:r>
            <a:r>
              <a:rPr dirty="0" sz="2400" spc="-10">
                <a:latin typeface="Arial"/>
                <a:cs typeface="Arial"/>
              </a:rPr>
              <a:t>32</a:t>
            </a:r>
            <a:endParaRPr sz="2400">
              <a:latin typeface="Arial"/>
              <a:cs typeface="Arial"/>
            </a:endParaRPr>
          </a:p>
          <a:p>
            <a:pPr lvl="2" marL="1155700" indent="-228600">
              <a:lnSpc>
                <a:spcPct val="100000"/>
              </a:lnSpc>
              <a:spcBef>
                <a:spcPts val="484"/>
              </a:spcBef>
              <a:buChar char="•"/>
              <a:tabLst>
                <a:tab pos="1155700" algn="l"/>
                <a:tab pos="1156335" algn="l"/>
                <a:tab pos="3100705" algn="l"/>
              </a:tabLst>
            </a:pPr>
            <a:r>
              <a:rPr dirty="0" sz="2000">
                <a:latin typeface="Arial"/>
                <a:cs typeface="Arial"/>
              </a:rPr>
              <a:t>Operation:</a:t>
            </a:r>
            <a:r>
              <a:rPr dirty="0" sz="2000" spc="-20">
                <a:latin typeface="Arial"/>
                <a:cs typeface="Arial"/>
              </a:rPr>
              <a:t> </a:t>
            </a:r>
            <a:r>
              <a:rPr dirty="0" sz="2000">
                <a:latin typeface="Arial"/>
                <a:cs typeface="Arial"/>
              </a:rPr>
              <a:t>MVI	A</a:t>
            </a:r>
            <a:endParaRPr sz="2000">
              <a:latin typeface="Arial"/>
              <a:cs typeface="Arial"/>
            </a:endParaRPr>
          </a:p>
          <a:p>
            <a:pPr lvl="2" marL="1155700" indent="-228600">
              <a:lnSpc>
                <a:spcPct val="100000"/>
              </a:lnSpc>
              <a:spcBef>
                <a:spcPts val="480"/>
              </a:spcBef>
              <a:buChar char="•"/>
              <a:tabLst>
                <a:tab pos="1155700" algn="l"/>
                <a:tab pos="1156335" algn="l"/>
              </a:tabLst>
            </a:pPr>
            <a:r>
              <a:rPr dirty="0" sz="2000">
                <a:latin typeface="Arial"/>
                <a:cs typeface="Arial"/>
              </a:rPr>
              <a:t>Operand: The number</a:t>
            </a:r>
            <a:r>
              <a:rPr dirty="0" sz="2000" spc="-125">
                <a:latin typeface="Arial"/>
                <a:cs typeface="Arial"/>
              </a:rPr>
              <a:t> </a:t>
            </a:r>
            <a:r>
              <a:rPr dirty="0" sz="2000">
                <a:latin typeface="Arial"/>
                <a:cs typeface="Arial"/>
              </a:rPr>
              <a:t>32</a:t>
            </a:r>
            <a:endParaRPr sz="2000">
              <a:latin typeface="Arial"/>
              <a:cs typeface="Arial"/>
            </a:endParaRPr>
          </a:p>
          <a:p>
            <a:pPr lvl="2" marL="1155700" indent="-228600">
              <a:lnSpc>
                <a:spcPct val="100000"/>
              </a:lnSpc>
              <a:spcBef>
                <a:spcPts val="480"/>
              </a:spcBef>
              <a:buChar char="•"/>
              <a:tabLst>
                <a:tab pos="1155700" algn="l"/>
                <a:tab pos="1156335" algn="l"/>
              </a:tabLst>
            </a:pPr>
            <a:r>
              <a:rPr dirty="0" sz="2000">
                <a:latin typeface="Arial"/>
                <a:cs typeface="Arial"/>
              </a:rPr>
              <a:t>Binary</a:t>
            </a:r>
            <a:r>
              <a:rPr dirty="0" sz="2000" spc="-15">
                <a:latin typeface="Arial"/>
                <a:cs typeface="Arial"/>
              </a:rPr>
              <a:t> </a:t>
            </a:r>
            <a:r>
              <a:rPr dirty="0" sz="2000">
                <a:latin typeface="Arial"/>
                <a:cs typeface="Arial"/>
              </a:rPr>
              <a:t>Code:</a:t>
            </a:r>
            <a:endParaRPr sz="2000">
              <a:latin typeface="Arial"/>
              <a:cs typeface="Arial"/>
            </a:endParaRPr>
          </a:p>
          <a:p>
            <a:pPr marL="1669414">
              <a:lnSpc>
                <a:spcPct val="100000"/>
              </a:lnSpc>
              <a:spcBef>
                <a:spcPts val="575"/>
              </a:spcBef>
              <a:tabLst>
                <a:tab pos="3670300" algn="l"/>
                <a:tab pos="4140200" algn="l"/>
              </a:tabLst>
            </a:pPr>
            <a:r>
              <a:rPr dirty="0" sz="2400" spc="-50">
                <a:latin typeface="Arial"/>
                <a:cs typeface="Arial"/>
              </a:rPr>
              <a:t>0011</a:t>
            </a:r>
            <a:r>
              <a:rPr dirty="0" sz="2400" spc="15">
                <a:latin typeface="Arial"/>
                <a:cs typeface="Arial"/>
              </a:rPr>
              <a:t> </a:t>
            </a:r>
            <a:r>
              <a:rPr dirty="0" sz="2400" spc="-95">
                <a:latin typeface="Arial"/>
                <a:cs typeface="Arial"/>
              </a:rPr>
              <a:t>1110</a:t>
            </a:r>
            <a:r>
              <a:rPr dirty="0" sz="2400" spc="-200">
                <a:latin typeface="Arial"/>
                <a:cs typeface="Arial"/>
              </a:rPr>
              <a:t> </a:t>
            </a:r>
            <a:r>
              <a:rPr dirty="0" sz="2400" spc="-5">
                <a:latin typeface="Arial"/>
                <a:cs typeface="Arial"/>
              </a:rPr>
              <a:t>3E	1</a:t>
            </a:r>
            <a:r>
              <a:rPr dirty="0" baseline="24305" sz="2400" spc="-7">
                <a:latin typeface="Arial"/>
                <a:cs typeface="Arial"/>
              </a:rPr>
              <a:t>st	</a:t>
            </a:r>
            <a:r>
              <a:rPr dirty="0" sz="2400">
                <a:latin typeface="Arial"/>
                <a:cs typeface="Arial"/>
              </a:rPr>
              <a:t>byte.</a:t>
            </a:r>
            <a:endParaRPr sz="24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4422775" y="4317872"/>
            <a:ext cx="420370" cy="3911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baseline="-16203" sz="3600" spc="-15">
                <a:latin typeface="Arial"/>
                <a:cs typeface="Arial"/>
              </a:rPr>
              <a:t>2</a:t>
            </a:r>
            <a:r>
              <a:rPr dirty="0" sz="1600" spc="-5">
                <a:latin typeface="Arial"/>
                <a:cs typeface="Arial"/>
              </a:rPr>
              <a:t>nd</a:t>
            </a:r>
            <a:endParaRPr sz="16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2421382" y="4409313"/>
            <a:ext cx="3255645" cy="3911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2580640" algn="l"/>
              </a:tabLst>
            </a:pPr>
            <a:r>
              <a:rPr dirty="0" sz="2400" spc="-5">
                <a:latin typeface="Arial"/>
                <a:cs typeface="Arial"/>
              </a:rPr>
              <a:t>00</a:t>
            </a:r>
            <a:r>
              <a:rPr dirty="0" sz="2400" spc="-195">
                <a:latin typeface="Arial"/>
                <a:cs typeface="Arial"/>
              </a:rPr>
              <a:t>1</a:t>
            </a:r>
            <a:r>
              <a:rPr dirty="0" sz="2400" spc="-5">
                <a:latin typeface="Arial"/>
                <a:cs typeface="Arial"/>
              </a:rPr>
              <a:t>1</a:t>
            </a:r>
            <a:r>
              <a:rPr dirty="0" sz="2400" spc="10">
                <a:latin typeface="Arial"/>
                <a:cs typeface="Arial"/>
              </a:rPr>
              <a:t> </a:t>
            </a:r>
            <a:r>
              <a:rPr dirty="0" sz="2400" spc="-5">
                <a:latin typeface="Arial"/>
                <a:cs typeface="Arial"/>
              </a:rPr>
              <a:t>00</a:t>
            </a:r>
            <a:r>
              <a:rPr dirty="0" sz="2400" spc="-15">
                <a:latin typeface="Arial"/>
                <a:cs typeface="Arial"/>
              </a:rPr>
              <a:t>1</a:t>
            </a:r>
            <a:r>
              <a:rPr dirty="0" sz="2400" spc="105">
                <a:latin typeface="Arial"/>
                <a:cs typeface="Arial"/>
              </a:rPr>
              <a:t>0</a:t>
            </a:r>
            <a:r>
              <a:rPr dirty="0" sz="2400" spc="-10">
                <a:latin typeface="Arial"/>
                <a:cs typeface="Arial"/>
              </a:rPr>
              <a:t>3</a:t>
            </a:r>
            <a:r>
              <a:rPr dirty="0" sz="2400" spc="-5">
                <a:latin typeface="Arial"/>
                <a:cs typeface="Arial"/>
              </a:rPr>
              <a:t>2</a:t>
            </a:r>
            <a:r>
              <a:rPr dirty="0" sz="2400">
                <a:latin typeface="Arial"/>
                <a:cs typeface="Arial"/>
              </a:rPr>
              <a:t>	by</a:t>
            </a:r>
            <a:r>
              <a:rPr dirty="0" sz="2400" spc="5">
                <a:latin typeface="Arial"/>
                <a:cs typeface="Arial"/>
              </a:rPr>
              <a:t>t</a:t>
            </a:r>
            <a:r>
              <a:rPr dirty="0" sz="2400">
                <a:latin typeface="Arial"/>
                <a:cs typeface="Arial"/>
              </a:rPr>
              <a:t>e.</a:t>
            </a:r>
            <a:endParaRPr sz="24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Bassel Soudan</dc:creator>
  <dc:title>Chapter 5 The 8085 Programming Model</dc:title>
  <dcterms:created xsi:type="dcterms:W3CDTF">2018-11-13T09:11:53Z</dcterms:created>
  <dcterms:modified xsi:type="dcterms:W3CDTF">2018-11-13T09:11:53Z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2017-02-21T00:00:00Z</vt:filetime>
  </property>
  <property fmtid="{D5CDD505-2E9C-101B-9397-08002B2CF9AE}" pid="3" name="Creator">
    <vt:lpwstr>Microsoft® PowerPoint® 2013</vt:lpwstr>
  </property>
  <property fmtid="{D5CDD505-2E9C-101B-9397-08002B2CF9AE}" pid="4" name="LastSaved">
    <vt:filetime>2018-11-13T00:00:00Z</vt:filetime>
  </property>
</Properties>
</file>