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</p:sldIdLst>
  <p:sldSz cx="9144000" cy="6858000"/>
  <p:notesSz cx="9144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71063" y="379221"/>
            <a:ext cx="3801872" cy="5137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64539" y="1309522"/>
            <a:ext cx="7614920" cy="38849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8144509" y="6293433"/>
            <a:ext cx="248920" cy="2247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3" Type="http://schemas.openxmlformats.org/officeDocument/2006/relationships/image" Target="../media/image19.png"/><Relationship Id="rId4" Type="http://schemas.openxmlformats.org/officeDocument/2006/relationships/image" Target="../media/image21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7" Type="http://schemas.openxmlformats.org/officeDocument/2006/relationships/image" Target="../media/image33.pn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7" Type="http://schemas.openxmlformats.org/officeDocument/2006/relationships/image" Target="../media/image40.png"/><Relationship Id="rId8" Type="http://schemas.openxmlformats.org/officeDocument/2006/relationships/image" Target="../media/image41.png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
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3" Type="http://schemas.openxmlformats.org/officeDocument/2006/relationships/image" Target="../media/image49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70786" y="407924"/>
            <a:ext cx="5829935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latin typeface="Times New Roman"/>
                <a:cs typeface="Times New Roman"/>
              </a:rPr>
              <a:t>Device Selection and Data</a:t>
            </a:r>
            <a:r>
              <a:rPr dirty="0" spc="-9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Transfer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05511" rIns="0" bIns="0" rtlCol="0" vert="horz">
            <a:spAutoFit/>
          </a:bodyPr>
          <a:lstStyle/>
          <a:p>
            <a:pPr marL="355600" indent="-342900">
              <a:lnSpc>
                <a:spcPts val="3535"/>
              </a:lnSpc>
              <a:buClr>
                <a:srgbClr val="9900CC"/>
              </a:buClr>
              <a:buSzPct val="125000"/>
              <a:buFont typeface="Wingdings"/>
              <a:buChar char=""/>
              <a:tabLst>
                <a:tab pos="377825" algn="l"/>
                <a:tab pos="1069975" algn="l"/>
                <a:tab pos="2515235" algn="l"/>
                <a:tab pos="2952750" algn="l"/>
                <a:tab pos="4356735" algn="l"/>
                <a:tab pos="4830445" algn="l"/>
                <a:tab pos="5880735" algn="l"/>
                <a:tab pos="6949440" algn="l"/>
                <a:tab pos="7327265" algn="l"/>
              </a:tabLst>
            </a:pPr>
            <a:r>
              <a:rPr dirty="0" sz="2800" spc="-5">
                <a:latin typeface="Times New Roman"/>
                <a:cs typeface="Times New Roman"/>
              </a:rPr>
              <a:t>The</a:t>
            </a:r>
            <a:r>
              <a:rPr dirty="0" sz="2800" spc="-5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o</a:t>
            </a:r>
            <a:r>
              <a:rPr dirty="0" sz="2800">
                <a:latin typeface="Times New Roman"/>
                <a:cs typeface="Times New Roman"/>
              </a:rPr>
              <a:t>b</a:t>
            </a:r>
            <a:r>
              <a:rPr dirty="0" sz="2800" spc="-5">
                <a:latin typeface="Times New Roman"/>
                <a:cs typeface="Times New Roman"/>
              </a:rPr>
              <a:t>jective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>
                <a:latin typeface="Times New Roman"/>
                <a:cs typeface="Times New Roman"/>
              </a:rPr>
              <a:t>o</a:t>
            </a:r>
            <a:r>
              <a:rPr dirty="0" sz="2800" spc="-5">
                <a:latin typeface="Times New Roman"/>
                <a:cs typeface="Times New Roman"/>
              </a:rPr>
              <a:t>f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se</a:t>
            </a:r>
            <a:r>
              <a:rPr dirty="0" sz="2800" spc="-20">
                <a:latin typeface="Times New Roman"/>
                <a:cs typeface="Times New Roman"/>
              </a:rPr>
              <a:t>l</a:t>
            </a:r>
            <a:r>
              <a:rPr dirty="0" sz="2800" spc="-5">
                <a:latin typeface="Times New Roman"/>
                <a:cs typeface="Times New Roman"/>
              </a:rPr>
              <a:t>e</a:t>
            </a:r>
            <a:r>
              <a:rPr dirty="0" sz="2800" spc="-20">
                <a:latin typeface="Times New Roman"/>
                <a:cs typeface="Times New Roman"/>
              </a:rPr>
              <a:t>c</a:t>
            </a:r>
            <a:r>
              <a:rPr dirty="0" sz="2800" spc="-5">
                <a:latin typeface="Times New Roman"/>
                <a:cs typeface="Times New Roman"/>
              </a:rPr>
              <a:t>ti</a:t>
            </a:r>
            <a:r>
              <a:rPr dirty="0" sz="2800">
                <a:latin typeface="Times New Roman"/>
                <a:cs typeface="Times New Roman"/>
              </a:rPr>
              <a:t>n</a:t>
            </a:r>
            <a:r>
              <a:rPr dirty="0" sz="2800" spc="-5">
                <a:latin typeface="Times New Roman"/>
                <a:cs typeface="Times New Roman"/>
              </a:rPr>
              <a:t>g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25">
                <a:latin typeface="Times New Roman"/>
                <a:cs typeface="Times New Roman"/>
              </a:rPr>
              <a:t>a</a:t>
            </a:r>
            <a:r>
              <a:rPr dirty="0" sz="2800" spc="-5">
                <a:latin typeface="Times New Roman"/>
                <a:cs typeface="Times New Roman"/>
              </a:rPr>
              <a:t>n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o</a:t>
            </a:r>
            <a:r>
              <a:rPr dirty="0" sz="2800">
                <a:latin typeface="Times New Roman"/>
                <a:cs typeface="Times New Roman"/>
              </a:rPr>
              <a:t>u</a:t>
            </a:r>
            <a:r>
              <a:rPr dirty="0" sz="2800" spc="-5">
                <a:latin typeface="Times New Roman"/>
                <a:cs typeface="Times New Roman"/>
              </a:rPr>
              <a:t>tput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dev</a:t>
            </a:r>
            <a:r>
              <a:rPr dirty="0" sz="2800">
                <a:latin typeface="Times New Roman"/>
                <a:cs typeface="Times New Roman"/>
              </a:rPr>
              <a:t>i</a:t>
            </a:r>
            <a:r>
              <a:rPr dirty="0" sz="2800" spc="-5">
                <a:latin typeface="Times New Roman"/>
                <a:cs typeface="Times New Roman"/>
              </a:rPr>
              <a:t>ce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is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15">
                <a:latin typeface="Times New Roman"/>
                <a:cs typeface="Times New Roman"/>
              </a:rPr>
              <a:t>to</a:t>
            </a:r>
            <a:endParaRPr sz="2800">
              <a:latin typeface="Times New Roman"/>
              <a:cs typeface="Times New Roman"/>
            </a:endParaRPr>
          </a:p>
          <a:p>
            <a:pPr marL="355600" marR="5080">
              <a:lnSpc>
                <a:spcPts val="3360"/>
              </a:lnSpc>
              <a:spcBef>
                <a:spcPts val="30"/>
              </a:spcBef>
            </a:pPr>
            <a:r>
              <a:rPr dirty="0" sz="2800" spc="-5">
                <a:latin typeface="Times New Roman"/>
                <a:cs typeface="Times New Roman"/>
              </a:rPr>
              <a:t>get information or a result out of the processor and  </a:t>
            </a:r>
            <a:r>
              <a:rPr dirty="0" sz="2800">
                <a:latin typeface="Times New Roman"/>
                <a:cs typeface="Times New Roman"/>
              </a:rPr>
              <a:t>store </a:t>
            </a:r>
            <a:r>
              <a:rPr dirty="0" sz="2800" spc="-5">
                <a:latin typeface="Times New Roman"/>
                <a:cs typeface="Times New Roman"/>
              </a:rPr>
              <a:t>it </a:t>
            </a:r>
            <a:r>
              <a:rPr dirty="0" sz="2800">
                <a:latin typeface="Times New Roman"/>
                <a:cs typeface="Times New Roman"/>
              </a:rPr>
              <a:t>or </a:t>
            </a:r>
            <a:r>
              <a:rPr dirty="0" sz="2800" spc="-5">
                <a:latin typeface="Times New Roman"/>
                <a:cs typeface="Times New Roman"/>
              </a:rPr>
              <a:t>display</a:t>
            </a:r>
            <a:r>
              <a:rPr dirty="0" sz="2800" spc="-40">
                <a:latin typeface="Times New Roman"/>
                <a:cs typeface="Times New Roman"/>
              </a:rPr>
              <a:t> </a:t>
            </a:r>
            <a:r>
              <a:rPr dirty="0" sz="2800" spc="-5">
                <a:latin typeface="Times New Roman"/>
                <a:cs typeface="Times New Roman"/>
              </a:rPr>
              <a:t>it.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350">
              <a:latin typeface="Times New Roman"/>
              <a:cs typeface="Times New Roman"/>
            </a:endParaRPr>
          </a:p>
          <a:p>
            <a:pPr algn="just" marL="355600" marR="5715" indent="-342900">
              <a:lnSpc>
                <a:spcPct val="98500"/>
              </a:lnSpc>
              <a:buClr>
                <a:srgbClr val="9900CC"/>
              </a:buClr>
              <a:buSzPct val="125000"/>
              <a:buFont typeface="Wingdings"/>
              <a:buChar char=""/>
              <a:tabLst>
                <a:tab pos="377825" algn="l"/>
              </a:tabLst>
            </a:pPr>
            <a:r>
              <a:rPr dirty="0" sz="2800" spc="-5">
                <a:latin typeface="Times New Roman"/>
                <a:cs typeface="Times New Roman"/>
              </a:rPr>
              <a:t>The </a:t>
            </a:r>
            <a:r>
              <a:rPr dirty="0" sz="2800">
                <a:latin typeface="Times New Roman"/>
                <a:cs typeface="Times New Roman"/>
              </a:rPr>
              <a:t>OUT </a:t>
            </a:r>
            <a:r>
              <a:rPr dirty="0" sz="2800" spc="-5">
                <a:latin typeface="Times New Roman"/>
                <a:cs typeface="Times New Roman"/>
              </a:rPr>
              <a:t>instruction serves that purpose. </a:t>
            </a:r>
            <a:r>
              <a:rPr dirty="0" sz="2800">
                <a:latin typeface="Times New Roman"/>
                <a:cs typeface="Times New Roman"/>
              </a:rPr>
              <a:t>During  the </a:t>
            </a:r>
            <a:r>
              <a:rPr dirty="0" sz="2800" spc="-5">
                <a:latin typeface="Times New Roman"/>
                <a:cs typeface="Times New Roman"/>
              </a:rPr>
              <a:t>execution </a:t>
            </a:r>
            <a:r>
              <a:rPr dirty="0" sz="2800">
                <a:latin typeface="Times New Roman"/>
                <a:cs typeface="Times New Roman"/>
              </a:rPr>
              <a:t>of </a:t>
            </a:r>
            <a:r>
              <a:rPr dirty="0" sz="2800" spc="-5">
                <a:latin typeface="Times New Roman"/>
                <a:cs typeface="Times New Roman"/>
              </a:rPr>
              <a:t>this instruction, </a:t>
            </a:r>
            <a:r>
              <a:rPr dirty="0" sz="2800">
                <a:latin typeface="Times New Roman"/>
                <a:cs typeface="Times New Roman"/>
              </a:rPr>
              <a:t>the </a:t>
            </a:r>
            <a:r>
              <a:rPr dirty="0" sz="2800" spc="-5">
                <a:latin typeface="Times New Roman"/>
                <a:cs typeface="Times New Roman"/>
              </a:rPr>
              <a:t>processor  places </a:t>
            </a:r>
            <a:r>
              <a:rPr dirty="0" sz="2800" spc="-10">
                <a:latin typeface="Times New Roman"/>
                <a:cs typeface="Times New Roman"/>
              </a:rPr>
              <a:t>that </a:t>
            </a:r>
            <a:r>
              <a:rPr dirty="0" sz="2800" spc="-5">
                <a:latin typeface="Times New Roman"/>
                <a:cs typeface="Times New Roman"/>
              </a:rPr>
              <a:t>information (accumulator contents) </a:t>
            </a:r>
            <a:r>
              <a:rPr dirty="0" sz="2800" spc="-15">
                <a:latin typeface="Times New Roman"/>
                <a:cs typeface="Times New Roman"/>
              </a:rPr>
              <a:t>on </a:t>
            </a:r>
            <a:r>
              <a:rPr dirty="0" sz="2800" spc="670">
                <a:latin typeface="Times New Roman"/>
                <a:cs typeface="Times New Roman"/>
              </a:rPr>
              <a:t> </a:t>
            </a:r>
            <a:r>
              <a:rPr dirty="0" sz="2800">
                <a:latin typeface="Times New Roman"/>
                <a:cs typeface="Times New Roman"/>
              </a:rPr>
              <a:t>the </a:t>
            </a:r>
            <a:r>
              <a:rPr dirty="0" sz="2800" spc="-5">
                <a:latin typeface="Times New Roman"/>
                <a:cs typeface="Times New Roman"/>
              </a:rPr>
              <a:t>data</a:t>
            </a:r>
            <a:r>
              <a:rPr dirty="0" sz="2800" spc="-20">
                <a:latin typeface="Times New Roman"/>
                <a:cs typeface="Times New Roman"/>
              </a:rPr>
              <a:t> </a:t>
            </a:r>
            <a:r>
              <a:rPr dirty="0" sz="2800">
                <a:latin typeface="Times New Roman"/>
                <a:cs typeface="Times New Roman"/>
              </a:rPr>
              <a:t>bus.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80766" y="379221"/>
            <a:ext cx="2981960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pc="-5"/>
              <a:t>Tri-State</a:t>
            </a:r>
            <a:r>
              <a:rPr dirty="0" spc="-45"/>
              <a:t> </a:t>
            </a:r>
            <a:r>
              <a:rPr dirty="0" spc="-5"/>
              <a:t>Buffers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4540" y="1090930"/>
            <a:ext cx="7606665" cy="290512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5"/>
              </a:spcBef>
              <a:buClr>
                <a:srgbClr val="9900CC"/>
              </a:buClr>
              <a:buSzPct val="128846"/>
              <a:buChar char="•"/>
              <a:tabLst>
                <a:tab pos="355600" algn="l"/>
                <a:tab pos="356235" algn="l"/>
              </a:tabLst>
            </a:pPr>
            <a:r>
              <a:rPr dirty="0" sz="2600">
                <a:latin typeface="Arial"/>
                <a:cs typeface="Arial"/>
              </a:rPr>
              <a:t>An important circuit element that is used widely</a:t>
            </a:r>
            <a:r>
              <a:rPr dirty="0" sz="2600" spc="-70">
                <a:latin typeface="Arial"/>
                <a:cs typeface="Arial"/>
              </a:rPr>
              <a:t> </a:t>
            </a:r>
            <a:r>
              <a:rPr dirty="0" sz="2600">
                <a:latin typeface="Arial"/>
                <a:cs typeface="Arial"/>
              </a:rPr>
              <a:t>in  memory.</a:t>
            </a:r>
            <a:endParaRPr sz="26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25"/>
              </a:spcBef>
              <a:buClr>
                <a:srgbClr val="9900CC"/>
              </a:buClr>
              <a:buSzPct val="128846"/>
              <a:buChar char="•"/>
              <a:tabLst>
                <a:tab pos="355600" algn="l"/>
                <a:tab pos="356235" algn="l"/>
              </a:tabLst>
            </a:pPr>
            <a:r>
              <a:rPr dirty="0" sz="2600">
                <a:latin typeface="Arial"/>
                <a:cs typeface="Arial"/>
              </a:rPr>
              <a:t>This buffer is a logic circuit that has three</a:t>
            </a:r>
            <a:r>
              <a:rPr dirty="0" sz="2600" spc="-55">
                <a:latin typeface="Arial"/>
                <a:cs typeface="Arial"/>
              </a:rPr>
              <a:t> </a:t>
            </a:r>
            <a:r>
              <a:rPr dirty="0" sz="2600">
                <a:latin typeface="Arial"/>
                <a:cs typeface="Arial"/>
              </a:rPr>
              <a:t>states:</a:t>
            </a:r>
            <a:endParaRPr sz="26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585"/>
              </a:spcBef>
              <a:buClr>
                <a:srgbClr val="FF0066"/>
              </a:buClr>
              <a:buChar char="–"/>
              <a:tabLst>
                <a:tab pos="756920" algn="l"/>
              </a:tabLst>
            </a:pPr>
            <a:r>
              <a:rPr dirty="0" sz="2400" spc="-5">
                <a:latin typeface="Arial"/>
                <a:cs typeface="Arial"/>
              </a:rPr>
              <a:t>Logic 0, logic1, and high</a:t>
            </a:r>
            <a:r>
              <a:rPr dirty="0" sz="2400" spc="60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impedance.</a:t>
            </a:r>
            <a:endParaRPr sz="2400">
              <a:latin typeface="Arial"/>
              <a:cs typeface="Arial"/>
            </a:endParaRPr>
          </a:p>
          <a:p>
            <a:pPr lvl="1" marL="756285" marR="655320" indent="-286385">
              <a:lnSpc>
                <a:spcPct val="100000"/>
              </a:lnSpc>
              <a:spcBef>
                <a:spcPts val="575"/>
              </a:spcBef>
              <a:buClr>
                <a:srgbClr val="FF0066"/>
              </a:buClr>
              <a:buChar char="–"/>
              <a:tabLst>
                <a:tab pos="756920" algn="l"/>
              </a:tabLst>
            </a:pPr>
            <a:r>
              <a:rPr dirty="0" sz="2400" spc="-5">
                <a:latin typeface="Arial"/>
                <a:cs typeface="Arial"/>
              </a:rPr>
              <a:t>When </a:t>
            </a:r>
            <a:r>
              <a:rPr dirty="0" sz="2400">
                <a:latin typeface="Arial"/>
                <a:cs typeface="Arial"/>
              </a:rPr>
              <a:t>this </a:t>
            </a:r>
            <a:r>
              <a:rPr dirty="0" sz="2400" spc="-5">
                <a:latin typeface="Arial"/>
                <a:cs typeface="Arial"/>
              </a:rPr>
              <a:t>circuit is in high impedance mode </a:t>
            </a:r>
            <a:r>
              <a:rPr dirty="0" sz="2400">
                <a:latin typeface="Arial"/>
                <a:cs typeface="Arial"/>
              </a:rPr>
              <a:t>it  </a:t>
            </a:r>
            <a:r>
              <a:rPr dirty="0" sz="2400" spc="-5">
                <a:latin typeface="Arial"/>
                <a:cs typeface="Arial"/>
              </a:rPr>
              <a:t>looks </a:t>
            </a:r>
            <a:r>
              <a:rPr dirty="0" sz="2400">
                <a:latin typeface="Arial"/>
                <a:cs typeface="Arial"/>
              </a:rPr>
              <a:t>as if it is </a:t>
            </a:r>
            <a:r>
              <a:rPr dirty="0" sz="2400" spc="-5">
                <a:latin typeface="Arial"/>
                <a:cs typeface="Arial"/>
              </a:rPr>
              <a:t>disconnected </a:t>
            </a:r>
            <a:r>
              <a:rPr dirty="0" sz="2400">
                <a:latin typeface="Arial"/>
                <a:cs typeface="Arial"/>
              </a:rPr>
              <a:t>from the </a:t>
            </a:r>
            <a:r>
              <a:rPr dirty="0" sz="2400" spc="-5">
                <a:latin typeface="Arial"/>
                <a:cs typeface="Arial"/>
              </a:rPr>
              <a:t>output  completely.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173223" y="4738115"/>
            <a:ext cx="731520" cy="640080"/>
          </a:xfrm>
          <a:custGeom>
            <a:avLst/>
            <a:gdLst/>
            <a:ahLst/>
            <a:cxnLst/>
            <a:rect l="l" t="t" r="r" b="b"/>
            <a:pathLst>
              <a:path w="731519" h="640079">
                <a:moveTo>
                  <a:pt x="0" y="640079"/>
                </a:moveTo>
                <a:lnTo>
                  <a:pt x="731519" y="640079"/>
                </a:lnTo>
                <a:lnTo>
                  <a:pt x="731519" y="0"/>
                </a:lnTo>
                <a:lnTo>
                  <a:pt x="0" y="0"/>
                </a:lnTo>
                <a:lnTo>
                  <a:pt x="0" y="6400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173223" y="4738115"/>
            <a:ext cx="731520" cy="640080"/>
          </a:xfrm>
          <a:custGeom>
            <a:avLst/>
            <a:gdLst/>
            <a:ahLst/>
            <a:cxnLst/>
            <a:rect l="l" t="t" r="r" b="b"/>
            <a:pathLst>
              <a:path w="731519" h="640079">
                <a:moveTo>
                  <a:pt x="0" y="640079"/>
                </a:moveTo>
                <a:lnTo>
                  <a:pt x="731519" y="640079"/>
                </a:lnTo>
                <a:lnTo>
                  <a:pt x="731519" y="0"/>
                </a:lnTo>
                <a:lnTo>
                  <a:pt x="0" y="0"/>
                </a:lnTo>
                <a:lnTo>
                  <a:pt x="0" y="640079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215384" y="4738115"/>
            <a:ext cx="731520" cy="640080"/>
          </a:xfrm>
          <a:custGeom>
            <a:avLst/>
            <a:gdLst/>
            <a:ahLst/>
            <a:cxnLst/>
            <a:rect l="l" t="t" r="r" b="b"/>
            <a:pathLst>
              <a:path w="731520" h="640079">
                <a:moveTo>
                  <a:pt x="0" y="640079"/>
                </a:moveTo>
                <a:lnTo>
                  <a:pt x="731520" y="640079"/>
                </a:lnTo>
                <a:lnTo>
                  <a:pt x="731520" y="0"/>
                </a:lnTo>
                <a:lnTo>
                  <a:pt x="0" y="0"/>
                </a:lnTo>
                <a:lnTo>
                  <a:pt x="0" y="6400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215384" y="4738115"/>
            <a:ext cx="731520" cy="640080"/>
          </a:xfrm>
          <a:custGeom>
            <a:avLst/>
            <a:gdLst/>
            <a:ahLst/>
            <a:cxnLst/>
            <a:rect l="l" t="t" r="r" b="b"/>
            <a:pathLst>
              <a:path w="731520" h="640079">
                <a:moveTo>
                  <a:pt x="0" y="640079"/>
                </a:moveTo>
                <a:lnTo>
                  <a:pt x="731520" y="640079"/>
                </a:lnTo>
                <a:lnTo>
                  <a:pt x="731520" y="0"/>
                </a:lnTo>
                <a:lnTo>
                  <a:pt x="0" y="0"/>
                </a:lnTo>
                <a:lnTo>
                  <a:pt x="0" y="640079"/>
                </a:lnTo>
                <a:close/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6352032" y="4738115"/>
            <a:ext cx="731520" cy="640080"/>
          </a:xfrm>
          <a:custGeom>
            <a:avLst/>
            <a:gdLst/>
            <a:ahLst/>
            <a:cxnLst/>
            <a:rect l="l" t="t" r="r" b="b"/>
            <a:pathLst>
              <a:path w="731520" h="640079">
                <a:moveTo>
                  <a:pt x="0" y="640079"/>
                </a:moveTo>
                <a:lnTo>
                  <a:pt x="731519" y="640079"/>
                </a:lnTo>
                <a:lnTo>
                  <a:pt x="731519" y="0"/>
                </a:lnTo>
                <a:lnTo>
                  <a:pt x="0" y="0"/>
                </a:lnTo>
                <a:lnTo>
                  <a:pt x="0" y="6400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6352032" y="4738115"/>
            <a:ext cx="731520" cy="640080"/>
          </a:xfrm>
          <a:custGeom>
            <a:avLst/>
            <a:gdLst/>
            <a:ahLst/>
            <a:cxnLst/>
            <a:rect l="l" t="t" r="r" b="b"/>
            <a:pathLst>
              <a:path w="731520" h="640079">
                <a:moveTo>
                  <a:pt x="0" y="640079"/>
                </a:moveTo>
                <a:lnTo>
                  <a:pt x="731519" y="640079"/>
                </a:lnTo>
                <a:lnTo>
                  <a:pt x="731519" y="0"/>
                </a:lnTo>
                <a:lnTo>
                  <a:pt x="0" y="0"/>
                </a:lnTo>
                <a:lnTo>
                  <a:pt x="0" y="640079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2542032" y="5052059"/>
            <a:ext cx="699770" cy="5080"/>
          </a:xfrm>
          <a:custGeom>
            <a:avLst/>
            <a:gdLst/>
            <a:ahLst/>
            <a:cxnLst/>
            <a:rect l="l" t="t" r="r" b="b"/>
            <a:pathLst>
              <a:path w="699769" h="5079">
                <a:moveTo>
                  <a:pt x="0" y="0"/>
                </a:moveTo>
                <a:lnTo>
                  <a:pt x="699516" y="4571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2542032" y="5058155"/>
            <a:ext cx="0" cy="90170"/>
          </a:xfrm>
          <a:custGeom>
            <a:avLst/>
            <a:gdLst/>
            <a:ahLst/>
            <a:cxnLst/>
            <a:rect l="l" t="t" r="r" b="b"/>
            <a:pathLst>
              <a:path w="0" h="90170">
                <a:moveTo>
                  <a:pt x="0" y="0"/>
                </a:moveTo>
                <a:lnTo>
                  <a:pt x="0" y="89916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2436876" y="5160264"/>
            <a:ext cx="182880" cy="0"/>
          </a:xfrm>
          <a:custGeom>
            <a:avLst/>
            <a:gdLst/>
            <a:ahLst/>
            <a:cxnLst/>
            <a:rect l="l" t="t" r="r" b="b"/>
            <a:pathLst>
              <a:path w="182880" h="0">
                <a:moveTo>
                  <a:pt x="0" y="0"/>
                </a:moveTo>
                <a:lnTo>
                  <a:pt x="18288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2496311" y="5215128"/>
            <a:ext cx="91440" cy="0"/>
          </a:xfrm>
          <a:custGeom>
            <a:avLst/>
            <a:gdLst/>
            <a:ahLst/>
            <a:cxnLst/>
            <a:rect l="l" t="t" r="r" b="b"/>
            <a:pathLst>
              <a:path w="91439" h="0">
                <a:moveTo>
                  <a:pt x="91439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4575047" y="5045964"/>
            <a:ext cx="567055" cy="10795"/>
          </a:xfrm>
          <a:custGeom>
            <a:avLst/>
            <a:gdLst/>
            <a:ahLst/>
            <a:cxnLst/>
            <a:rect l="l" t="t" r="r" b="b"/>
            <a:pathLst>
              <a:path w="567054" h="10795">
                <a:moveTo>
                  <a:pt x="0" y="10668"/>
                </a:moveTo>
                <a:lnTo>
                  <a:pt x="566927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4532629" y="4867655"/>
            <a:ext cx="76200" cy="18453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6768083" y="5052059"/>
            <a:ext cx="638810" cy="5080"/>
          </a:xfrm>
          <a:custGeom>
            <a:avLst/>
            <a:gdLst/>
            <a:ahLst/>
            <a:cxnLst/>
            <a:rect l="l" t="t" r="r" b="b"/>
            <a:pathLst>
              <a:path w="638809" h="5079">
                <a:moveTo>
                  <a:pt x="0" y="0"/>
                </a:moveTo>
                <a:lnTo>
                  <a:pt x="638556" y="4571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1789302" y="5462117"/>
            <a:ext cx="1464310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5">
                <a:latin typeface="Arial"/>
                <a:cs typeface="Arial"/>
              </a:rPr>
              <a:t>The </a:t>
            </a:r>
            <a:r>
              <a:rPr dirty="0" sz="1400">
                <a:latin typeface="Arial"/>
                <a:cs typeface="Arial"/>
              </a:rPr>
              <a:t>Output is</a:t>
            </a:r>
            <a:r>
              <a:rPr dirty="0" sz="1400" spc="-12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Low</a:t>
            </a:r>
            <a:endParaRPr sz="1400">
              <a:latin typeface="Arial"/>
              <a:cs typeface="Arial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  <p:sp>
        <p:nvSpPr>
          <p:cNvPr id="19" name="object 19"/>
          <p:cNvSpPr txBox="1"/>
          <p:nvPr/>
        </p:nvSpPr>
        <p:spPr>
          <a:xfrm>
            <a:off x="3840860" y="5462117"/>
            <a:ext cx="1503045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5">
                <a:latin typeface="Arial"/>
                <a:cs typeface="Arial"/>
              </a:rPr>
              <a:t>The </a:t>
            </a:r>
            <a:r>
              <a:rPr dirty="0" sz="1400">
                <a:latin typeface="Arial"/>
                <a:cs typeface="Arial"/>
              </a:rPr>
              <a:t>Output is</a:t>
            </a:r>
            <a:r>
              <a:rPr dirty="0" sz="1400" spc="-114">
                <a:latin typeface="Arial"/>
                <a:cs typeface="Arial"/>
              </a:rPr>
              <a:t> </a:t>
            </a:r>
            <a:r>
              <a:rPr dirty="0" sz="1400" spc="-5">
                <a:latin typeface="Arial"/>
                <a:cs typeface="Arial"/>
              </a:rPr>
              <a:t>High</a:t>
            </a:r>
            <a:endParaRPr sz="14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063488" y="5462117"/>
            <a:ext cx="1324610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latin typeface="Arial"/>
                <a:cs typeface="Arial"/>
              </a:rPr>
              <a:t>High</a:t>
            </a:r>
            <a:r>
              <a:rPr dirty="0" sz="1400" spc="-6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Impedance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77108" y="379221"/>
            <a:ext cx="3589654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The </a:t>
            </a:r>
            <a:r>
              <a:rPr dirty="0" spc="-5"/>
              <a:t>Tri-State</a:t>
            </a:r>
            <a:r>
              <a:rPr dirty="0" spc="-70"/>
              <a:t> </a:t>
            </a:r>
            <a:r>
              <a:rPr dirty="0" spc="-5"/>
              <a:t>Buffer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64540" y="1010567"/>
            <a:ext cx="7273925" cy="3089910"/>
          </a:xfrm>
          <a:prstGeom prst="rect">
            <a:avLst/>
          </a:prstGeom>
        </p:spPr>
        <p:txBody>
          <a:bodyPr wrap="square" lIns="0" tIns="93345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35"/>
              </a:spcBef>
              <a:buClr>
                <a:srgbClr val="9900CC"/>
              </a:buClr>
              <a:buSzPct val="128846"/>
              <a:buChar char="•"/>
              <a:tabLst>
                <a:tab pos="355600" algn="l"/>
                <a:tab pos="356235" algn="l"/>
              </a:tabLst>
            </a:pPr>
            <a:r>
              <a:rPr dirty="0" sz="2600">
                <a:latin typeface="Arial"/>
                <a:cs typeface="Arial"/>
              </a:rPr>
              <a:t>This circuit has two inputs and one</a:t>
            </a:r>
            <a:r>
              <a:rPr dirty="0" sz="2600" spc="-45">
                <a:latin typeface="Arial"/>
                <a:cs typeface="Arial"/>
              </a:rPr>
              <a:t> </a:t>
            </a:r>
            <a:r>
              <a:rPr dirty="0" sz="2600">
                <a:latin typeface="Arial"/>
                <a:cs typeface="Arial"/>
              </a:rPr>
              <a:t>output.</a:t>
            </a:r>
            <a:endParaRPr sz="2600">
              <a:latin typeface="Arial"/>
              <a:cs typeface="Arial"/>
            </a:endParaRPr>
          </a:p>
          <a:p>
            <a:pPr lvl="1" marL="756285" marR="171450" indent="-286385">
              <a:lnSpc>
                <a:spcPct val="100000"/>
              </a:lnSpc>
              <a:spcBef>
                <a:spcPts val="585"/>
              </a:spcBef>
              <a:buClr>
                <a:srgbClr val="FF0066"/>
              </a:buClr>
              <a:buChar char="–"/>
              <a:tabLst>
                <a:tab pos="756920" algn="l"/>
              </a:tabLst>
            </a:pPr>
            <a:r>
              <a:rPr dirty="0" sz="2400">
                <a:latin typeface="Arial"/>
                <a:cs typeface="Arial"/>
              </a:rPr>
              <a:t>The first </a:t>
            </a:r>
            <a:r>
              <a:rPr dirty="0" sz="2400" spc="-5">
                <a:latin typeface="Arial"/>
                <a:cs typeface="Arial"/>
              </a:rPr>
              <a:t>input behaves like </a:t>
            </a:r>
            <a:r>
              <a:rPr dirty="0" sz="2400">
                <a:latin typeface="Arial"/>
                <a:cs typeface="Arial"/>
              </a:rPr>
              <a:t>the normal </a:t>
            </a:r>
            <a:r>
              <a:rPr dirty="0" sz="2400" spc="-5">
                <a:latin typeface="Arial"/>
                <a:cs typeface="Arial"/>
              </a:rPr>
              <a:t>input </a:t>
            </a:r>
            <a:r>
              <a:rPr dirty="0" sz="2400">
                <a:latin typeface="Arial"/>
                <a:cs typeface="Arial"/>
              </a:rPr>
              <a:t>for  the</a:t>
            </a:r>
            <a:r>
              <a:rPr dirty="0" sz="2400" spc="-20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circuit.</a:t>
            </a:r>
            <a:endParaRPr sz="24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580"/>
              </a:spcBef>
              <a:buClr>
                <a:srgbClr val="FF0066"/>
              </a:buClr>
              <a:buChar char="–"/>
              <a:tabLst>
                <a:tab pos="756920" algn="l"/>
              </a:tabLst>
            </a:pP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5">
                <a:latin typeface="Arial"/>
                <a:cs typeface="Arial"/>
              </a:rPr>
              <a:t>second input is an</a:t>
            </a:r>
            <a:r>
              <a:rPr dirty="0" sz="2400" spc="25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“</a:t>
            </a:r>
            <a:r>
              <a:rPr dirty="0" sz="2400" spc="-5" b="1">
                <a:latin typeface="Arial"/>
                <a:cs typeface="Arial"/>
              </a:rPr>
              <a:t>enable</a:t>
            </a:r>
            <a:r>
              <a:rPr dirty="0" sz="2400" spc="-5">
                <a:latin typeface="Arial"/>
                <a:cs typeface="Arial"/>
              </a:rPr>
              <a:t>”.</a:t>
            </a:r>
            <a:endParaRPr sz="2400">
              <a:latin typeface="Arial"/>
              <a:cs typeface="Arial"/>
            </a:endParaRPr>
          </a:p>
          <a:p>
            <a:pPr lvl="2" marL="1155700" marR="485140" indent="-228600">
              <a:lnSpc>
                <a:spcPct val="100000"/>
              </a:lnSpc>
              <a:spcBef>
                <a:spcPts val="480"/>
              </a:spcBef>
              <a:buChar char="•"/>
              <a:tabLst>
                <a:tab pos="1155700" algn="l"/>
                <a:tab pos="1156335" algn="l"/>
              </a:tabLst>
            </a:pPr>
            <a:r>
              <a:rPr dirty="0" sz="2000">
                <a:latin typeface="Arial"/>
                <a:cs typeface="Arial"/>
              </a:rPr>
              <a:t>If it is set high, the output follows the proper</a:t>
            </a:r>
            <a:r>
              <a:rPr dirty="0" sz="2000" spc="-215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circuit  behavior.</a:t>
            </a:r>
            <a:endParaRPr sz="2000">
              <a:latin typeface="Arial"/>
              <a:cs typeface="Arial"/>
            </a:endParaRPr>
          </a:p>
          <a:p>
            <a:pPr lvl="2" marL="1155700" indent="-228600">
              <a:lnSpc>
                <a:spcPct val="100000"/>
              </a:lnSpc>
              <a:spcBef>
                <a:spcPts val="480"/>
              </a:spcBef>
              <a:buChar char="•"/>
              <a:tabLst>
                <a:tab pos="1155700" algn="l"/>
                <a:tab pos="1156335" algn="l"/>
              </a:tabLst>
            </a:pPr>
            <a:r>
              <a:rPr dirty="0" sz="2000">
                <a:latin typeface="Arial"/>
                <a:cs typeface="Arial"/>
              </a:rPr>
              <a:t>If it is set low, the output looks like a wire connected</a:t>
            </a:r>
            <a:r>
              <a:rPr dirty="0" sz="2000" spc="-195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to</a:t>
            </a:r>
            <a:endParaRPr sz="2000">
              <a:latin typeface="Arial"/>
              <a:cs typeface="Arial"/>
            </a:endParaRPr>
          </a:p>
          <a:p>
            <a:pPr marL="1155700">
              <a:lnSpc>
                <a:spcPct val="100000"/>
              </a:lnSpc>
              <a:spcBef>
                <a:spcPts val="5"/>
              </a:spcBef>
            </a:pPr>
            <a:r>
              <a:rPr dirty="0" sz="2000">
                <a:latin typeface="Arial"/>
                <a:cs typeface="Arial"/>
              </a:rPr>
              <a:t>nothing.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074164" y="4483608"/>
            <a:ext cx="533400" cy="736600"/>
          </a:xfrm>
          <a:custGeom>
            <a:avLst/>
            <a:gdLst/>
            <a:ahLst/>
            <a:cxnLst/>
            <a:rect l="l" t="t" r="r" b="b"/>
            <a:pathLst>
              <a:path w="533400" h="736600">
                <a:moveTo>
                  <a:pt x="0" y="0"/>
                </a:moveTo>
                <a:lnTo>
                  <a:pt x="533400" y="368046"/>
                </a:lnTo>
                <a:lnTo>
                  <a:pt x="0" y="736092"/>
                </a:lnTo>
                <a:lnTo>
                  <a:pt x="0" y="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64563" y="4850891"/>
            <a:ext cx="609600" cy="0"/>
          </a:xfrm>
          <a:custGeom>
            <a:avLst/>
            <a:gdLst/>
            <a:ahLst/>
            <a:cxnLst/>
            <a:rect l="l" t="t" r="r" b="b"/>
            <a:pathLst>
              <a:path w="609600" h="0">
                <a:moveTo>
                  <a:pt x="609600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607564" y="4850891"/>
            <a:ext cx="433070" cy="0"/>
          </a:xfrm>
          <a:custGeom>
            <a:avLst/>
            <a:gdLst/>
            <a:ahLst/>
            <a:cxnLst/>
            <a:rect l="l" t="t" r="r" b="b"/>
            <a:pathLst>
              <a:path w="433069" h="0">
                <a:moveTo>
                  <a:pt x="0" y="0"/>
                </a:moveTo>
                <a:lnTo>
                  <a:pt x="432816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354579" y="5017008"/>
            <a:ext cx="0" cy="367665"/>
          </a:xfrm>
          <a:custGeom>
            <a:avLst/>
            <a:gdLst/>
            <a:ahLst/>
            <a:cxnLst/>
            <a:rect l="l" t="t" r="r" b="b"/>
            <a:pathLst>
              <a:path w="0" h="367664">
                <a:moveTo>
                  <a:pt x="0" y="0"/>
                </a:moveTo>
                <a:lnTo>
                  <a:pt x="0" y="367284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867867" y="4725415"/>
            <a:ext cx="422909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latin typeface="Arial"/>
                <a:cs typeface="Arial"/>
              </a:rPr>
              <a:t>I</a:t>
            </a:r>
            <a:r>
              <a:rPr dirty="0" sz="1400">
                <a:latin typeface="Arial"/>
                <a:cs typeface="Arial"/>
              </a:rPr>
              <a:t>nput</a:t>
            </a:r>
            <a:endParaRPr sz="14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66998" y="4729988"/>
            <a:ext cx="561340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latin typeface="Arial"/>
                <a:cs typeface="Arial"/>
              </a:rPr>
              <a:t>Out</a:t>
            </a:r>
            <a:r>
              <a:rPr dirty="0" sz="1400">
                <a:latin typeface="Arial"/>
                <a:cs typeface="Arial"/>
              </a:rPr>
              <a:t>put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063623" y="5557215"/>
            <a:ext cx="580390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5">
                <a:latin typeface="Arial"/>
                <a:cs typeface="Arial"/>
              </a:rPr>
              <a:t>Enable</a:t>
            </a:r>
            <a:endParaRPr sz="14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545580" y="4483608"/>
            <a:ext cx="533400" cy="736600"/>
          </a:xfrm>
          <a:custGeom>
            <a:avLst/>
            <a:gdLst/>
            <a:ahLst/>
            <a:cxnLst/>
            <a:rect l="l" t="t" r="r" b="b"/>
            <a:pathLst>
              <a:path w="533400" h="736600">
                <a:moveTo>
                  <a:pt x="0" y="0"/>
                </a:moveTo>
                <a:lnTo>
                  <a:pt x="533400" y="368046"/>
                </a:lnTo>
                <a:lnTo>
                  <a:pt x="0" y="736092"/>
                </a:lnTo>
                <a:lnTo>
                  <a:pt x="0" y="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935979" y="4850891"/>
            <a:ext cx="609600" cy="0"/>
          </a:xfrm>
          <a:custGeom>
            <a:avLst/>
            <a:gdLst/>
            <a:ahLst/>
            <a:cxnLst/>
            <a:rect l="l" t="t" r="r" b="b"/>
            <a:pathLst>
              <a:path w="609600" h="0">
                <a:moveTo>
                  <a:pt x="609600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7078980" y="4850891"/>
            <a:ext cx="431800" cy="0"/>
          </a:xfrm>
          <a:custGeom>
            <a:avLst/>
            <a:gdLst/>
            <a:ahLst/>
            <a:cxnLst/>
            <a:rect l="l" t="t" r="r" b="b"/>
            <a:pathLst>
              <a:path w="431800" h="0">
                <a:moveTo>
                  <a:pt x="0" y="0"/>
                </a:moveTo>
                <a:lnTo>
                  <a:pt x="431292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6825995" y="5105400"/>
            <a:ext cx="1905" cy="277495"/>
          </a:xfrm>
          <a:custGeom>
            <a:avLst/>
            <a:gdLst/>
            <a:ahLst/>
            <a:cxnLst/>
            <a:rect l="l" t="t" r="r" b="b"/>
            <a:pathLst>
              <a:path w="1904" h="277495">
                <a:moveTo>
                  <a:pt x="0" y="0"/>
                </a:moveTo>
                <a:lnTo>
                  <a:pt x="1524" y="277368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5338953" y="4725415"/>
            <a:ext cx="422909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latin typeface="Arial"/>
                <a:cs typeface="Arial"/>
              </a:rPr>
              <a:t>I</a:t>
            </a:r>
            <a:r>
              <a:rPr dirty="0" sz="1400">
                <a:latin typeface="Arial"/>
                <a:cs typeface="Arial"/>
              </a:rPr>
              <a:t>nput</a:t>
            </a:r>
            <a:endParaRPr sz="14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625333" y="4729988"/>
            <a:ext cx="561340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latin typeface="Arial"/>
                <a:cs typeface="Arial"/>
              </a:rPr>
              <a:t>Out</a:t>
            </a:r>
            <a:r>
              <a:rPr dirty="0" sz="1400">
                <a:latin typeface="Arial"/>
                <a:cs typeface="Arial"/>
              </a:rPr>
              <a:t>put</a:t>
            </a:r>
            <a:endParaRPr sz="14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534657" y="5557215"/>
            <a:ext cx="580390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5">
                <a:latin typeface="Arial"/>
                <a:cs typeface="Arial"/>
              </a:rPr>
              <a:t>Enable</a:t>
            </a:r>
            <a:endParaRPr sz="140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778752" y="5018532"/>
            <a:ext cx="82296" cy="838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6519671" y="5550408"/>
            <a:ext cx="571500" cy="0"/>
          </a:xfrm>
          <a:custGeom>
            <a:avLst/>
            <a:gdLst/>
            <a:ahLst/>
            <a:cxnLst/>
            <a:rect l="l" t="t" r="r" b="b"/>
            <a:pathLst>
              <a:path w="571500" h="0">
                <a:moveTo>
                  <a:pt x="0" y="0"/>
                </a:moveTo>
                <a:lnTo>
                  <a:pt x="5715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4373626" y="4661661"/>
            <a:ext cx="36957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Arial"/>
                <a:cs typeface="Arial"/>
              </a:rPr>
              <a:t>OR</a:t>
            </a:r>
            <a:endParaRPr sz="1800">
              <a:latin typeface="Arial"/>
              <a:cs typeface="Arial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066925" y="379221"/>
            <a:ext cx="5011420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The Basic </a:t>
            </a:r>
            <a:r>
              <a:rPr dirty="0" spc="-5"/>
              <a:t>Memory</a:t>
            </a:r>
            <a:r>
              <a:rPr dirty="0" spc="-95"/>
              <a:t> </a:t>
            </a:r>
            <a:r>
              <a:rPr dirty="0" spc="-5"/>
              <a:t>Element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4540" y="1090930"/>
            <a:ext cx="7585709" cy="169100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Clr>
                <a:srgbClr val="9900CC"/>
              </a:buClr>
              <a:buSzPct val="128846"/>
              <a:buChar char="•"/>
              <a:tabLst>
                <a:tab pos="355600" algn="l"/>
                <a:tab pos="356235" algn="l"/>
              </a:tabLst>
            </a:pPr>
            <a:r>
              <a:rPr dirty="0" sz="2600">
                <a:latin typeface="Arial"/>
                <a:cs typeface="Arial"/>
              </a:rPr>
              <a:t>The basic memory element is similar to a D</a:t>
            </a:r>
            <a:r>
              <a:rPr dirty="0" sz="2600" spc="-85">
                <a:latin typeface="Arial"/>
                <a:cs typeface="Arial"/>
              </a:rPr>
              <a:t> </a:t>
            </a:r>
            <a:r>
              <a:rPr dirty="0" sz="2600">
                <a:latin typeface="Arial"/>
                <a:cs typeface="Arial"/>
              </a:rPr>
              <a:t>latch.</a:t>
            </a:r>
            <a:endParaRPr sz="2600">
              <a:latin typeface="Arial"/>
              <a:cs typeface="Arial"/>
            </a:endParaRPr>
          </a:p>
          <a:p>
            <a:pPr marL="355600" marR="127635" indent="-342900">
              <a:lnSpc>
                <a:spcPct val="100000"/>
              </a:lnSpc>
              <a:spcBef>
                <a:spcPts val="620"/>
              </a:spcBef>
              <a:buClr>
                <a:srgbClr val="9900CC"/>
              </a:buClr>
              <a:buSzPct val="128846"/>
              <a:buChar char="•"/>
              <a:tabLst>
                <a:tab pos="355600" algn="l"/>
                <a:tab pos="356235" algn="l"/>
              </a:tabLst>
            </a:pPr>
            <a:r>
              <a:rPr dirty="0" sz="2600">
                <a:latin typeface="Arial"/>
                <a:cs typeface="Arial"/>
              </a:rPr>
              <a:t>This latch has an input where the data comes</a:t>
            </a:r>
            <a:r>
              <a:rPr dirty="0" sz="2600" spc="-55">
                <a:latin typeface="Arial"/>
                <a:cs typeface="Arial"/>
              </a:rPr>
              <a:t> </a:t>
            </a:r>
            <a:r>
              <a:rPr dirty="0" sz="2600">
                <a:latin typeface="Arial"/>
                <a:cs typeface="Arial"/>
              </a:rPr>
              <a:t>in.  It has an enable input and an output on which  data comes</a:t>
            </a:r>
            <a:r>
              <a:rPr dirty="0" sz="2600" spc="-25">
                <a:latin typeface="Arial"/>
                <a:cs typeface="Arial"/>
              </a:rPr>
              <a:t> </a:t>
            </a:r>
            <a:r>
              <a:rPr dirty="0" sz="2600">
                <a:latin typeface="Arial"/>
                <a:cs typeface="Arial"/>
              </a:rPr>
              <a:t>out.</a:t>
            </a:r>
            <a:endParaRPr sz="26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178808" y="3467100"/>
            <a:ext cx="1231900" cy="1714500"/>
          </a:xfrm>
          <a:custGeom>
            <a:avLst/>
            <a:gdLst/>
            <a:ahLst/>
            <a:cxnLst/>
            <a:rect l="l" t="t" r="r" b="b"/>
            <a:pathLst>
              <a:path w="1231900" h="1714500">
                <a:moveTo>
                  <a:pt x="0" y="1714500"/>
                </a:moveTo>
                <a:lnTo>
                  <a:pt x="1231391" y="1714500"/>
                </a:lnTo>
                <a:lnTo>
                  <a:pt x="1231391" y="0"/>
                </a:lnTo>
                <a:lnTo>
                  <a:pt x="0" y="0"/>
                </a:lnTo>
                <a:lnTo>
                  <a:pt x="0" y="171450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5129529" y="3675634"/>
            <a:ext cx="151765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latin typeface="Arial"/>
                <a:cs typeface="Arial"/>
              </a:rPr>
              <a:t>Q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54703" y="3663188"/>
            <a:ext cx="141605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latin typeface="Arial"/>
                <a:cs typeface="Arial"/>
              </a:rPr>
              <a:t>D</a:t>
            </a:r>
            <a:endParaRPr sz="14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505200" y="3784091"/>
            <a:ext cx="673735" cy="0"/>
          </a:xfrm>
          <a:custGeom>
            <a:avLst/>
            <a:gdLst/>
            <a:ahLst/>
            <a:cxnLst/>
            <a:rect l="l" t="t" r="r" b="b"/>
            <a:pathLst>
              <a:path w="673735" h="0">
                <a:moveTo>
                  <a:pt x="673608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5410200" y="3797808"/>
            <a:ext cx="609600" cy="0"/>
          </a:xfrm>
          <a:custGeom>
            <a:avLst/>
            <a:gdLst/>
            <a:ahLst/>
            <a:cxnLst/>
            <a:rect l="l" t="t" r="r" b="b"/>
            <a:pathLst>
              <a:path w="609600" h="0">
                <a:moveTo>
                  <a:pt x="0" y="0"/>
                </a:moveTo>
                <a:lnTo>
                  <a:pt x="6096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505200" y="4826508"/>
            <a:ext cx="673735" cy="0"/>
          </a:xfrm>
          <a:custGeom>
            <a:avLst/>
            <a:gdLst/>
            <a:ahLst/>
            <a:cxnLst/>
            <a:rect l="l" t="t" r="r" b="b"/>
            <a:pathLst>
              <a:path w="673735" h="0">
                <a:moveTo>
                  <a:pt x="673608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3225800" y="3505961"/>
            <a:ext cx="846455" cy="2393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 spc="-5">
                <a:latin typeface="Arial"/>
                <a:cs typeface="Arial"/>
              </a:rPr>
              <a:t>Data</a:t>
            </a:r>
            <a:r>
              <a:rPr dirty="0" sz="1400" spc="-8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Input</a:t>
            </a:r>
            <a:endParaRPr sz="1400">
              <a:latin typeface="Arial"/>
              <a:cs typeface="Arial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  <p:sp>
        <p:nvSpPr>
          <p:cNvPr id="12" name="object 12"/>
          <p:cNvSpPr txBox="1"/>
          <p:nvPr/>
        </p:nvSpPr>
        <p:spPr>
          <a:xfrm>
            <a:off x="5499353" y="3505961"/>
            <a:ext cx="984885" cy="2393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 spc="-5">
                <a:latin typeface="Arial"/>
                <a:cs typeface="Arial"/>
              </a:rPr>
              <a:t>Data</a:t>
            </a:r>
            <a:r>
              <a:rPr dirty="0" sz="1400" spc="-7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Output</a:t>
            </a:r>
            <a:endParaRPr sz="14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479672" y="4534915"/>
            <a:ext cx="1102360" cy="406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495"/>
              </a:lnSpc>
              <a:spcBef>
                <a:spcPts val="100"/>
              </a:spcBef>
            </a:pPr>
            <a:r>
              <a:rPr dirty="0" sz="1400" spc="-5">
                <a:latin typeface="Arial"/>
                <a:cs typeface="Arial"/>
              </a:rPr>
              <a:t>Enable</a:t>
            </a:r>
            <a:endParaRPr sz="1400">
              <a:latin typeface="Arial"/>
              <a:cs typeface="Arial"/>
            </a:endParaRPr>
          </a:p>
          <a:p>
            <a:pPr algn="r" marR="5080">
              <a:lnSpc>
                <a:spcPts val="1495"/>
              </a:lnSpc>
            </a:pPr>
            <a:r>
              <a:rPr dirty="0" sz="1400" spc="-5">
                <a:latin typeface="Arial"/>
                <a:cs typeface="Arial"/>
              </a:rPr>
              <a:t>EN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66925" y="379221"/>
            <a:ext cx="5011420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The Basic </a:t>
            </a:r>
            <a:r>
              <a:rPr dirty="0" spc="-5"/>
              <a:t>Memory</a:t>
            </a:r>
            <a:r>
              <a:rPr dirty="0" spc="-95"/>
              <a:t> </a:t>
            </a:r>
            <a:r>
              <a:rPr dirty="0" spc="-5"/>
              <a:t>Element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64540" y="1090930"/>
            <a:ext cx="7512050" cy="2240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Clr>
                <a:srgbClr val="9900CC"/>
              </a:buClr>
              <a:buSzPct val="128846"/>
              <a:buChar char="•"/>
              <a:tabLst>
                <a:tab pos="355600" algn="l"/>
                <a:tab pos="356235" algn="l"/>
              </a:tabLst>
            </a:pPr>
            <a:r>
              <a:rPr dirty="0" sz="2600">
                <a:latin typeface="Arial"/>
                <a:cs typeface="Arial"/>
              </a:rPr>
              <a:t>However, this is not</a:t>
            </a:r>
            <a:r>
              <a:rPr dirty="0" sz="2600" spc="-50">
                <a:latin typeface="Arial"/>
                <a:cs typeface="Arial"/>
              </a:rPr>
              <a:t> </a:t>
            </a:r>
            <a:r>
              <a:rPr dirty="0" sz="2600">
                <a:latin typeface="Arial"/>
                <a:cs typeface="Arial"/>
              </a:rPr>
              <a:t>safe.</a:t>
            </a:r>
            <a:endParaRPr sz="2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9900CC"/>
              </a:buClr>
              <a:buFont typeface="Arial"/>
              <a:buChar char="•"/>
            </a:pPr>
            <a:endParaRPr sz="3650">
              <a:latin typeface="Times New Roman"/>
              <a:cs typeface="Times New Roman"/>
            </a:endParaRPr>
          </a:p>
          <a:p>
            <a:pPr lvl="1" marL="756285" marR="5080" indent="-286385">
              <a:lnSpc>
                <a:spcPct val="100000"/>
              </a:lnSpc>
              <a:buClr>
                <a:srgbClr val="FF0066"/>
              </a:buClr>
              <a:buChar char="–"/>
              <a:tabLst>
                <a:tab pos="756285" algn="l"/>
                <a:tab pos="756920" algn="l"/>
              </a:tabLst>
            </a:pPr>
            <a:r>
              <a:rPr dirty="0" sz="2000">
                <a:latin typeface="Arial"/>
                <a:cs typeface="Arial"/>
              </a:rPr>
              <a:t>Data is always present on the input and the output is</a:t>
            </a:r>
            <a:r>
              <a:rPr dirty="0" sz="2000" spc="-190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always  set to the contents of the</a:t>
            </a:r>
            <a:r>
              <a:rPr dirty="0" sz="2000" spc="-140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latch.</a:t>
            </a:r>
            <a:endParaRPr sz="2000">
              <a:latin typeface="Arial"/>
              <a:cs typeface="Arial"/>
            </a:endParaRPr>
          </a:p>
          <a:p>
            <a:pPr lvl="1" marL="756285" marR="448309" indent="-286385">
              <a:lnSpc>
                <a:spcPct val="100000"/>
              </a:lnSpc>
              <a:spcBef>
                <a:spcPts val="480"/>
              </a:spcBef>
              <a:buClr>
                <a:srgbClr val="FF0066"/>
              </a:buClr>
              <a:buChar char="–"/>
              <a:tabLst>
                <a:tab pos="756285" algn="l"/>
                <a:tab pos="756920" algn="l"/>
              </a:tabLst>
            </a:pPr>
            <a:r>
              <a:rPr dirty="0" sz="2000">
                <a:latin typeface="Arial"/>
                <a:cs typeface="Arial"/>
              </a:rPr>
              <a:t>To </a:t>
            </a:r>
            <a:r>
              <a:rPr dirty="0" sz="2000" spc="-5">
                <a:latin typeface="Arial"/>
                <a:cs typeface="Arial"/>
              </a:rPr>
              <a:t>avoid </a:t>
            </a:r>
            <a:r>
              <a:rPr dirty="0" sz="2000">
                <a:latin typeface="Arial"/>
                <a:cs typeface="Arial"/>
              </a:rPr>
              <a:t>this, tri-state buffers are added at the input</a:t>
            </a:r>
            <a:r>
              <a:rPr dirty="0" sz="2000" spc="-220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and  output of the</a:t>
            </a:r>
            <a:r>
              <a:rPr dirty="0" sz="2000" spc="-70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latch.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893820" y="3467100"/>
            <a:ext cx="1234440" cy="1714500"/>
          </a:xfrm>
          <a:custGeom>
            <a:avLst/>
            <a:gdLst/>
            <a:ahLst/>
            <a:cxnLst/>
            <a:rect l="l" t="t" r="r" b="b"/>
            <a:pathLst>
              <a:path w="1234439" h="1714500">
                <a:moveTo>
                  <a:pt x="0" y="1714500"/>
                </a:moveTo>
                <a:lnTo>
                  <a:pt x="1234439" y="1714500"/>
                </a:lnTo>
                <a:lnTo>
                  <a:pt x="1234439" y="0"/>
                </a:lnTo>
                <a:lnTo>
                  <a:pt x="0" y="0"/>
                </a:lnTo>
                <a:lnTo>
                  <a:pt x="0" y="171450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221735" y="3784091"/>
            <a:ext cx="672465" cy="0"/>
          </a:xfrm>
          <a:custGeom>
            <a:avLst/>
            <a:gdLst/>
            <a:ahLst/>
            <a:cxnLst/>
            <a:rect l="l" t="t" r="r" b="b"/>
            <a:pathLst>
              <a:path w="672464" h="0">
                <a:moveTo>
                  <a:pt x="672084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6347459" y="3797808"/>
            <a:ext cx="609600" cy="0"/>
          </a:xfrm>
          <a:custGeom>
            <a:avLst/>
            <a:gdLst/>
            <a:ahLst/>
            <a:cxnLst/>
            <a:rect l="l" t="t" r="r" b="b"/>
            <a:pathLst>
              <a:path w="609600" h="0">
                <a:moveTo>
                  <a:pt x="0" y="0"/>
                </a:moveTo>
                <a:lnTo>
                  <a:pt x="609599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221735" y="4826508"/>
            <a:ext cx="672465" cy="0"/>
          </a:xfrm>
          <a:custGeom>
            <a:avLst/>
            <a:gdLst/>
            <a:ahLst/>
            <a:cxnLst/>
            <a:rect l="l" t="t" r="r" b="b"/>
            <a:pathLst>
              <a:path w="672464" h="0">
                <a:moveTo>
                  <a:pt x="672084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912747" y="3505961"/>
            <a:ext cx="5572125" cy="4095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ts val="1510"/>
              </a:lnSpc>
              <a:spcBef>
                <a:spcPts val="105"/>
              </a:spcBef>
              <a:tabLst>
                <a:tab pos="4599305" algn="l"/>
              </a:tabLst>
            </a:pPr>
            <a:r>
              <a:rPr dirty="0" sz="1400" spc="-5">
                <a:latin typeface="Arial"/>
                <a:cs typeface="Arial"/>
              </a:rPr>
              <a:t>Data</a:t>
            </a:r>
            <a:r>
              <a:rPr dirty="0" sz="1400" spc="-15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Input	</a:t>
            </a:r>
            <a:r>
              <a:rPr dirty="0" sz="1400" spc="-5">
                <a:latin typeface="Arial"/>
                <a:cs typeface="Arial"/>
              </a:rPr>
              <a:t>Data</a:t>
            </a:r>
            <a:r>
              <a:rPr dirty="0" sz="1400" spc="-7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Output</a:t>
            </a:r>
            <a:endParaRPr sz="1400">
              <a:latin typeface="Arial"/>
              <a:cs typeface="Arial"/>
            </a:endParaRPr>
          </a:p>
          <a:p>
            <a:pPr algn="ctr" marR="335280">
              <a:lnSpc>
                <a:spcPts val="1510"/>
              </a:lnSpc>
              <a:tabLst>
                <a:tab pos="774065" algn="l"/>
              </a:tabLst>
            </a:pPr>
            <a:r>
              <a:rPr dirty="0" baseline="3968" sz="2100">
                <a:latin typeface="Arial"/>
                <a:cs typeface="Arial"/>
              </a:rPr>
              <a:t>D	</a:t>
            </a:r>
            <a:r>
              <a:rPr dirty="0" sz="1400">
                <a:latin typeface="Arial"/>
                <a:cs typeface="Arial"/>
              </a:rPr>
              <a:t>Q</a:t>
            </a:r>
            <a:endParaRPr sz="14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97098" y="4534915"/>
            <a:ext cx="1102360" cy="406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495"/>
              </a:lnSpc>
              <a:spcBef>
                <a:spcPts val="100"/>
              </a:spcBef>
            </a:pPr>
            <a:r>
              <a:rPr dirty="0" sz="1400" spc="-5">
                <a:latin typeface="Arial"/>
                <a:cs typeface="Arial"/>
              </a:rPr>
              <a:t>Enable</a:t>
            </a:r>
            <a:endParaRPr sz="1400">
              <a:latin typeface="Arial"/>
              <a:cs typeface="Arial"/>
            </a:endParaRPr>
          </a:p>
          <a:p>
            <a:pPr algn="r" marR="5080">
              <a:lnSpc>
                <a:spcPts val="1495"/>
              </a:lnSpc>
            </a:pPr>
            <a:r>
              <a:rPr dirty="0" sz="1400" spc="-5">
                <a:latin typeface="Arial"/>
                <a:cs typeface="Arial"/>
              </a:rPr>
              <a:t>EN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974848" y="3631691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0" y="0"/>
                </a:moveTo>
                <a:lnTo>
                  <a:pt x="266700" y="152399"/>
                </a:lnTo>
                <a:lnTo>
                  <a:pt x="0" y="304799"/>
                </a:lnTo>
                <a:lnTo>
                  <a:pt x="0" y="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078479" y="3849623"/>
            <a:ext cx="85344" cy="2392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2499360" y="4088891"/>
            <a:ext cx="620395" cy="0"/>
          </a:xfrm>
          <a:custGeom>
            <a:avLst/>
            <a:gdLst/>
            <a:ahLst/>
            <a:cxnLst/>
            <a:rect l="l" t="t" r="r" b="b"/>
            <a:pathLst>
              <a:path w="620394" h="0">
                <a:moveTo>
                  <a:pt x="620267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2101595" y="3785615"/>
            <a:ext cx="866140" cy="6350"/>
          </a:xfrm>
          <a:custGeom>
            <a:avLst/>
            <a:gdLst/>
            <a:ahLst/>
            <a:cxnLst/>
            <a:rect l="l" t="t" r="r" b="b"/>
            <a:pathLst>
              <a:path w="866139" h="6350">
                <a:moveTo>
                  <a:pt x="865632" y="6095"/>
                </a:move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6091428" y="3639311"/>
            <a:ext cx="268605" cy="304800"/>
          </a:xfrm>
          <a:custGeom>
            <a:avLst/>
            <a:gdLst/>
            <a:ahLst/>
            <a:cxnLst/>
            <a:rect l="l" t="t" r="r" b="b"/>
            <a:pathLst>
              <a:path w="268604" h="304800">
                <a:moveTo>
                  <a:pt x="0" y="0"/>
                </a:moveTo>
                <a:lnTo>
                  <a:pt x="268224" y="1524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6196584" y="3855720"/>
            <a:ext cx="85344" cy="2453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673852" y="4087367"/>
            <a:ext cx="563880" cy="9525"/>
          </a:xfrm>
          <a:custGeom>
            <a:avLst/>
            <a:gdLst/>
            <a:ahLst/>
            <a:cxnLst/>
            <a:rect l="l" t="t" r="r" b="b"/>
            <a:pathLst>
              <a:path w="563879" h="9525">
                <a:moveTo>
                  <a:pt x="563880" y="9143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5119115" y="3797808"/>
            <a:ext cx="967740" cy="0"/>
          </a:xfrm>
          <a:custGeom>
            <a:avLst/>
            <a:gdLst/>
            <a:ahLst/>
            <a:cxnLst/>
            <a:rect l="l" t="t" r="r" b="b"/>
            <a:pathLst>
              <a:path w="967739" h="0">
                <a:moveTo>
                  <a:pt x="967739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2458973" y="4166361"/>
            <a:ext cx="327660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15">
                <a:latin typeface="Arial"/>
                <a:cs typeface="Arial"/>
              </a:rPr>
              <a:t>WR</a:t>
            </a:r>
            <a:endParaRPr sz="14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659628" y="4179189"/>
            <a:ext cx="281940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10">
                <a:latin typeface="Arial"/>
                <a:cs typeface="Arial"/>
              </a:rPr>
              <a:t>RD</a:t>
            </a:r>
            <a:endParaRPr sz="140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433827" y="4165091"/>
            <a:ext cx="330835" cy="0"/>
          </a:xfrm>
          <a:custGeom>
            <a:avLst/>
            <a:gdLst/>
            <a:ahLst/>
            <a:cxnLst/>
            <a:rect l="l" t="t" r="r" b="b"/>
            <a:pathLst>
              <a:path w="330835" h="0">
                <a:moveTo>
                  <a:pt x="0" y="0"/>
                </a:moveTo>
                <a:lnTo>
                  <a:pt x="330708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5661659" y="4191000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4" h="0">
                <a:moveTo>
                  <a:pt x="0" y="0"/>
                </a:moveTo>
                <a:lnTo>
                  <a:pt x="252984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66925" y="379221"/>
            <a:ext cx="5011420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The Basic </a:t>
            </a:r>
            <a:r>
              <a:rPr dirty="0" spc="-5"/>
              <a:t>Memory</a:t>
            </a:r>
            <a:r>
              <a:rPr dirty="0" spc="-95"/>
              <a:t> </a:t>
            </a:r>
            <a:r>
              <a:rPr dirty="0" spc="-5"/>
              <a:t>Element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  <p:sp>
        <p:nvSpPr>
          <p:cNvPr id="3" name="object 3"/>
          <p:cNvSpPr txBox="1"/>
          <p:nvPr/>
        </p:nvSpPr>
        <p:spPr>
          <a:xfrm>
            <a:off x="764540" y="1090930"/>
            <a:ext cx="7616825" cy="353822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Clr>
                <a:srgbClr val="9900CC"/>
              </a:buClr>
              <a:buSzPct val="128846"/>
              <a:buChar char="•"/>
              <a:tabLst>
                <a:tab pos="355600" algn="l"/>
                <a:tab pos="356235" algn="l"/>
              </a:tabLst>
            </a:pPr>
            <a:r>
              <a:rPr dirty="0" sz="2600" spc="5">
                <a:latin typeface="Arial"/>
                <a:cs typeface="Arial"/>
              </a:rPr>
              <a:t>The </a:t>
            </a:r>
            <a:r>
              <a:rPr dirty="0" sz="2600">
                <a:latin typeface="Arial"/>
                <a:cs typeface="Arial"/>
              </a:rPr>
              <a:t>WR signal controls the input</a:t>
            </a:r>
            <a:r>
              <a:rPr dirty="0" sz="2600" spc="-55">
                <a:latin typeface="Arial"/>
                <a:cs typeface="Arial"/>
              </a:rPr>
              <a:t> </a:t>
            </a:r>
            <a:r>
              <a:rPr dirty="0" sz="2600">
                <a:latin typeface="Arial"/>
                <a:cs typeface="Arial"/>
              </a:rPr>
              <a:t>buffer.</a:t>
            </a:r>
            <a:endParaRPr sz="2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9900CC"/>
              </a:buClr>
              <a:buFont typeface="Arial"/>
              <a:buChar char="•"/>
            </a:pPr>
            <a:endParaRPr sz="3650">
              <a:latin typeface="Times New Roman"/>
              <a:cs typeface="Times New Roman"/>
            </a:endParaRPr>
          </a:p>
          <a:p>
            <a:pPr lvl="1" marL="756285" indent="-286385">
              <a:lnSpc>
                <a:spcPct val="100000"/>
              </a:lnSpc>
              <a:buClr>
                <a:srgbClr val="FF0066"/>
              </a:buClr>
              <a:buChar char="–"/>
              <a:tabLst>
                <a:tab pos="756285" algn="l"/>
                <a:tab pos="756920" algn="l"/>
              </a:tabLst>
            </a:pPr>
            <a:r>
              <a:rPr dirty="0" sz="2000">
                <a:latin typeface="Arial"/>
                <a:cs typeface="Arial"/>
              </a:rPr>
              <a:t>The bar over WR means that this </a:t>
            </a:r>
            <a:r>
              <a:rPr dirty="0" sz="2000" spc="-5">
                <a:latin typeface="Arial"/>
                <a:cs typeface="Arial"/>
              </a:rPr>
              <a:t>is </a:t>
            </a:r>
            <a:r>
              <a:rPr dirty="0" sz="2000">
                <a:latin typeface="Arial"/>
                <a:cs typeface="Arial"/>
              </a:rPr>
              <a:t>an active low</a:t>
            </a:r>
            <a:r>
              <a:rPr dirty="0" sz="2000" spc="-150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signal.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480"/>
              </a:spcBef>
              <a:buClr>
                <a:srgbClr val="FF0066"/>
              </a:buClr>
              <a:buChar char="–"/>
              <a:tabLst>
                <a:tab pos="756285" algn="l"/>
                <a:tab pos="756920" algn="l"/>
              </a:tabLst>
            </a:pPr>
            <a:r>
              <a:rPr dirty="0" sz="2000">
                <a:latin typeface="Arial"/>
                <a:cs typeface="Arial"/>
              </a:rPr>
              <a:t>So, </a:t>
            </a:r>
            <a:r>
              <a:rPr dirty="0" sz="2000" spc="-5">
                <a:latin typeface="Arial"/>
                <a:cs typeface="Arial"/>
              </a:rPr>
              <a:t>if </a:t>
            </a:r>
            <a:r>
              <a:rPr dirty="0" sz="2000">
                <a:latin typeface="Arial"/>
                <a:cs typeface="Arial"/>
              </a:rPr>
              <a:t>WR </a:t>
            </a:r>
            <a:r>
              <a:rPr dirty="0" sz="2000" spc="-5">
                <a:latin typeface="Arial"/>
                <a:cs typeface="Arial"/>
              </a:rPr>
              <a:t>is </a:t>
            </a:r>
            <a:r>
              <a:rPr dirty="0" sz="2000">
                <a:latin typeface="Arial"/>
                <a:cs typeface="Arial"/>
              </a:rPr>
              <a:t>0 the input data reaches the latch</a:t>
            </a:r>
            <a:r>
              <a:rPr dirty="0" sz="2000" spc="-165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input.</a:t>
            </a:r>
            <a:endParaRPr sz="2000">
              <a:latin typeface="Arial"/>
              <a:cs typeface="Arial"/>
            </a:endParaRPr>
          </a:p>
          <a:p>
            <a:pPr lvl="1" marL="756285" marR="6985" indent="-286385">
              <a:lnSpc>
                <a:spcPct val="100000"/>
              </a:lnSpc>
              <a:spcBef>
                <a:spcPts val="480"/>
              </a:spcBef>
              <a:buClr>
                <a:srgbClr val="FF0066"/>
              </a:buClr>
              <a:buChar char="–"/>
              <a:tabLst>
                <a:tab pos="756285" algn="l"/>
                <a:tab pos="756920" algn="l"/>
              </a:tabLst>
            </a:pPr>
            <a:r>
              <a:rPr dirty="0" sz="2000" spc="-5">
                <a:latin typeface="Arial"/>
                <a:cs typeface="Arial"/>
              </a:rPr>
              <a:t>If </a:t>
            </a:r>
            <a:r>
              <a:rPr dirty="0" sz="2000">
                <a:latin typeface="Arial"/>
                <a:cs typeface="Arial"/>
              </a:rPr>
              <a:t>WR </a:t>
            </a:r>
            <a:r>
              <a:rPr dirty="0" sz="2000" spc="-5">
                <a:latin typeface="Arial"/>
                <a:cs typeface="Arial"/>
              </a:rPr>
              <a:t>is </a:t>
            </a:r>
            <a:r>
              <a:rPr dirty="0" sz="2000">
                <a:latin typeface="Arial"/>
                <a:cs typeface="Arial"/>
              </a:rPr>
              <a:t>1 </a:t>
            </a:r>
            <a:r>
              <a:rPr dirty="0" sz="2000" spc="-5">
                <a:latin typeface="Arial"/>
                <a:cs typeface="Arial"/>
              </a:rPr>
              <a:t>the </a:t>
            </a:r>
            <a:r>
              <a:rPr dirty="0" sz="2000">
                <a:latin typeface="Arial"/>
                <a:cs typeface="Arial"/>
              </a:rPr>
              <a:t>input of the latch </a:t>
            </a:r>
            <a:r>
              <a:rPr dirty="0" sz="2000" spc="-5">
                <a:latin typeface="Arial"/>
                <a:cs typeface="Arial"/>
              </a:rPr>
              <a:t>looks </a:t>
            </a:r>
            <a:r>
              <a:rPr dirty="0" sz="2000">
                <a:latin typeface="Arial"/>
                <a:cs typeface="Arial"/>
              </a:rPr>
              <a:t>like a wire </a:t>
            </a:r>
            <a:r>
              <a:rPr dirty="0" sz="2000" spc="-5">
                <a:latin typeface="Arial"/>
                <a:cs typeface="Arial"/>
              </a:rPr>
              <a:t>connected </a:t>
            </a:r>
            <a:r>
              <a:rPr dirty="0" sz="2000" spc="-20">
                <a:latin typeface="Arial"/>
                <a:cs typeface="Arial"/>
              </a:rPr>
              <a:t>to  </a:t>
            </a:r>
            <a:r>
              <a:rPr dirty="0" sz="2000">
                <a:latin typeface="Arial"/>
                <a:cs typeface="Arial"/>
              </a:rPr>
              <a:t>nothing.</a:t>
            </a:r>
            <a:endParaRPr sz="200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spcBef>
                <a:spcPts val="45"/>
              </a:spcBef>
              <a:buClr>
                <a:srgbClr val="FF0066"/>
              </a:buClr>
              <a:buFont typeface="Arial"/>
              <a:buChar char="–"/>
            </a:pPr>
            <a:endParaRPr sz="3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buClr>
                <a:srgbClr val="9900CC"/>
              </a:buClr>
              <a:buSzPct val="128846"/>
              <a:buChar char="•"/>
              <a:tabLst>
                <a:tab pos="355600" algn="l"/>
                <a:tab pos="356235" algn="l"/>
                <a:tab pos="1100455" algn="l"/>
                <a:tab pos="1753235" algn="l"/>
                <a:tab pos="2792730" algn="l"/>
                <a:tab pos="4126229" algn="l"/>
                <a:tab pos="4760595" algn="l"/>
                <a:tab pos="5855970" algn="l"/>
                <a:tab pos="6289040" algn="l"/>
                <a:tab pos="6649084" algn="l"/>
              </a:tabLst>
            </a:pPr>
            <a:r>
              <a:rPr dirty="0" sz="2600" spc="5">
                <a:latin typeface="Arial"/>
                <a:cs typeface="Arial"/>
              </a:rPr>
              <a:t>Th</a:t>
            </a:r>
            <a:r>
              <a:rPr dirty="0" sz="2600">
                <a:latin typeface="Arial"/>
                <a:cs typeface="Arial"/>
              </a:rPr>
              <a:t>e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RD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si</a:t>
            </a:r>
            <a:r>
              <a:rPr dirty="0" sz="2600" spc="5">
                <a:latin typeface="Arial"/>
                <a:cs typeface="Arial"/>
              </a:rPr>
              <a:t>g</a:t>
            </a:r>
            <a:r>
              <a:rPr dirty="0" sz="2600">
                <a:latin typeface="Arial"/>
                <a:cs typeface="Arial"/>
              </a:rPr>
              <a:t>n</a:t>
            </a:r>
            <a:r>
              <a:rPr dirty="0" sz="2600" spc="5">
                <a:latin typeface="Arial"/>
                <a:cs typeface="Arial"/>
              </a:rPr>
              <a:t>a</a:t>
            </a:r>
            <a:r>
              <a:rPr dirty="0" sz="2600">
                <a:latin typeface="Arial"/>
                <a:cs typeface="Arial"/>
              </a:rPr>
              <a:t>l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controls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the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o</a:t>
            </a:r>
            <a:r>
              <a:rPr dirty="0" sz="2600" spc="5">
                <a:latin typeface="Arial"/>
                <a:cs typeface="Arial"/>
              </a:rPr>
              <a:t>u</a:t>
            </a:r>
            <a:r>
              <a:rPr dirty="0" sz="2600">
                <a:latin typeface="Arial"/>
                <a:cs typeface="Arial"/>
              </a:rPr>
              <a:t>tput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 spc="-5">
                <a:latin typeface="Arial"/>
                <a:cs typeface="Arial"/>
              </a:rPr>
              <a:t>i</a:t>
            </a:r>
            <a:r>
              <a:rPr dirty="0" sz="2600">
                <a:latin typeface="Arial"/>
                <a:cs typeface="Arial"/>
              </a:rPr>
              <a:t>n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a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s</a:t>
            </a:r>
            <a:r>
              <a:rPr dirty="0" sz="2600" spc="-10">
                <a:latin typeface="Arial"/>
                <a:cs typeface="Arial"/>
              </a:rPr>
              <a:t>i</a:t>
            </a:r>
            <a:r>
              <a:rPr dirty="0" sz="2600">
                <a:latin typeface="Arial"/>
                <a:cs typeface="Arial"/>
              </a:rPr>
              <a:t>milar  </a:t>
            </a:r>
            <a:r>
              <a:rPr dirty="0" sz="2600">
                <a:latin typeface="Arial"/>
                <a:cs typeface="Arial"/>
              </a:rPr>
              <a:t>manner.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85669" y="379221"/>
            <a:ext cx="3773804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A </a:t>
            </a:r>
            <a:r>
              <a:rPr dirty="0" spc="-5"/>
              <a:t>Memory</a:t>
            </a:r>
            <a:r>
              <a:rPr dirty="0" spc="-80"/>
              <a:t> </a:t>
            </a:r>
            <a:r>
              <a:rPr dirty="0"/>
              <a:t>“Register”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4540" y="1090930"/>
            <a:ext cx="7615555" cy="8185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5"/>
              </a:spcBef>
              <a:buClr>
                <a:srgbClr val="9900CC"/>
              </a:buClr>
              <a:buSzPct val="128846"/>
              <a:buChar char="•"/>
              <a:tabLst>
                <a:tab pos="355600" algn="l"/>
                <a:tab pos="356235" algn="l"/>
              </a:tabLst>
            </a:pPr>
            <a:r>
              <a:rPr dirty="0" sz="2600" spc="-5">
                <a:latin typeface="Arial"/>
                <a:cs typeface="Arial"/>
              </a:rPr>
              <a:t>If </a:t>
            </a:r>
            <a:r>
              <a:rPr dirty="0" sz="2600">
                <a:latin typeface="Arial"/>
                <a:cs typeface="Arial"/>
              </a:rPr>
              <a:t>we take four of these latches and connect them  together, we would have a 4-bit memory</a:t>
            </a:r>
            <a:r>
              <a:rPr dirty="0" sz="2600" spc="-30">
                <a:latin typeface="Arial"/>
                <a:cs typeface="Arial"/>
              </a:rPr>
              <a:t> </a:t>
            </a:r>
            <a:r>
              <a:rPr dirty="0" sz="2600">
                <a:latin typeface="Arial"/>
                <a:cs typeface="Arial"/>
              </a:rPr>
              <a:t>register.</a:t>
            </a:r>
            <a:endParaRPr sz="26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97051" y="4239767"/>
            <a:ext cx="6240780" cy="3175"/>
          </a:xfrm>
          <a:custGeom>
            <a:avLst/>
            <a:gdLst/>
            <a:ahLst/>
            <a:cxnLst/>
            <a:rect l="l" t="t" r="r" b="b"/>
            <a:pathLst>
              <a:path w="6240780" h="3175">
                <a:moveTo>
                  <a:pt x="6240780" y="3047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567639" y="2918205"/>
            <a:ext cx="2914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45">
                <a:latin typeface="Arial"/>
                <a:cs typeface="Arial"/>
              </a:rPr>
              <a:t>WR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86816" y="4569714"/>
            <a:ext cx="2451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>
                <a:latin typeface="Arial"/>
                <a:cs typeface="Arial"/>
              </a:rPr>
              <a:t>RD</a:t>
            </a:r>
            <a:endParaRPr sz="12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42544" y="2894076"/>
            <a:ext cx="330835" cy="0"/>
          </a:xfrm>
          <a:custGeom>
            <a:avLst/>
            <a:gdLst/>
            <a:ahLst/>
            <a:cxnLst/>
            <a:rect l="l" t="t" r="r" b="b"/>
            <a:pathLst>
              <a:path w="330834" h="0">
                <a:moveTo>
                  <a:pt x="0" y="0"/>
                </a:moveTo>
                <a:lnTo>
                  <a:pt x="330708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687323" y="4558284"/>
            <a:ext cx="254635" cy="0"/>
          </a:xfrm>
          <a:custGeom>
            <a:avLst/>
            <a:gdLst/>
            <a:ahLst/>
            <a:cxnLst/>
            <a:rect l="l" t="t" r="r" b="b"/>
            <a:pathLst>
              <a:path w="254634" h="0">
                <a:moveTo>
                  <a:pt x="0" y="0"/>
                </a:moveTo>
                <a:lnTo>
                  <a:pt x="254508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766368" y="4056633"/>
            <a:ext cx="2381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Arial"/>
                <a:cs typeface="Arial"/>
              </a:rPr>
              <a:t>EN</a:t>
            </a:r>
            <a:endParaRPr sz="12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577339" y="3052572"/>
            <a:ext cx="568960" cy="1036319"/>
          </a:xfrm>
          <a:custGeom>
            <a:avLst/>
            <a:gdLst/>
            <a:ahLst/>
            <a:cxnLst/>
            <a:rect l="l" t="t" r="r" b="b"/>
            <a:pathLst>
              <a:path w="568960" h="1036320">
                <a:moveTo>
                  <a:pt x="0" y="1036319"/>
                </a:moveTo>
                <a:lnTo>
                  <a:pt x="568452" y="1036319"/>
                </a:lnTo>
                <a:lnTo>
                  <a:pt x="568452" y="0"/>
                </a:lnTo>
                <a:lnTo>
                  <a:pt x="0" y="0"/>
                </a:lnTo>
                <a:lnTo>
                  <a:pt x="0" y="1036319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577339" y="3052572"/>
            <a:ext cx="568960" cy="1036319"/>
          </a:xfrm>
          <a:custGeom>
            <a:avLst/>
            <a:gdLst/>
            <a:ahLst/>
            <a:cxnLst/>
            <a:rect l="l" t="t" r="r" b="b"/>
            <a:pathLst>
              <a:path w="568960" h="1036320">
                <a:moveTo>
                  <a:pt x="0" y="1036319"/>
                </a:moveTo>
                <a:lnTo>
                  <a:pt x="568452" y="1036319"/>
                </a:lnTo>
                <a:lnTo>
                  <a:pt x="568452" y="0"/>
                </a:lnTo>
                <a:lnTo>
                  <a:pt x="0" y="0"/>
                </a:lnTo>
                <a:lnTo>
                  <a:pt x="0" y="1036319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1958720" y="3426028"/>
            <a:ext cx="164465" cy="240029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 spc="5">
                <a:latin typeface="Arial"/>
                <a:cs typeface="Arial"/>
              </a:rPr>
              <a:t>Q</a:t>
            </a:r>
            <a:endParaRPr sz="14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615566" y="3088386"/>
            <a:ext cx="154305" cy="2393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>
                <a:latin typeface="Arial"/>
                <a:cs typeface="Arial"/>
              </a:rPr>
              <a:t>D</a:t>
            </a:r>
            <a:endParaRPr sz="14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620392" y="3837813"/>
            <a:ext cx="273050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5">
                <a:latin typeface="Arial"/>
                <a:cs typeface="Arial"/>
              </a:rPr>
              <a:t>EN</a:t>
            </a:r>
            <a:endParaRPr sz="14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397508" y="3209544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 h="0">
                <a:moveTo>
                  <a:pt x="173735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357883" y="3962400"/>
            <a:ext cx="224154" cy="0"/>
          </a:xfrm>
          <a:custGeom>
            <a:avLst/>
            <a:gdLst/>
            <a:ahLst/>
            <a:cxnLst/>
            <a:rect l="l" t="t" r="r" b="b"/>
            <a:pathLst>
              <a:path w="224155" h="0">
                <a:moveTo>
                  <a:pt x="224028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141475" y="3057144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0" y="0"/>
                </a:moveTo>
                <a:lnTo>
                  <a:pt x="0" y="304800"/>
                </a:lnTo>
                <a:lnTo>
                  <a:pt x="266700" y="152400"/>
                </a:lnTo>
                <a:lnTo>
                  <a:pt x="0" y="0"/>
                </a:lnTo>
                <a:close/>
              </a:path>
            </a:pathLst>
          </a:custGeom>
          <a:solidFill>
            <a:srgbClr val="99FF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141475" y="3057144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0" y="0"/>
                </a:moveTo>
                <a:lnTo>
                  <a:pt x="266700" y="1524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246632" y="2822448"/>
            <a:ext cx="83820" cy="3154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664463" y="2814827"/>
            <a:ext cx="6300470" cy="0"/>
          </a:xfrm>
          <a:custGeom>
            <a:avLst/>
            <a:gdLst/>
            <a:ahLst/>
            <a:cxnLst/>
            <a:rect l="l" t="t" r="r" b="b"/>
            <a:pathLst>
              <a:path w="6300470" h="0">
                <a:moveTo>
                  <a:pt x="6300216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2311907" y="3381755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0" y="0"/>
                </a:moveTo>
                <a:lnTo>
                  <a:pt x="0" y="304800"/>
                </a:lnTo>
                <a:lnTo>
                  <a:pt x="266700" y="152400"/>
                </a:lnTo>
                <a:lnTo>
                  <a:pt x="0" y="0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2311907" y="3381755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0" y="0"/>
                </a:moveTo>
                <a:lnTo>
                  <a:pt x="266700" y="1524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2417064" y="3599688"/>
            <a:ext cx="83820" cy="838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2455164" y="3680459"/>
            <a:ext cx="3175" cy="789940"/>
          </a:xfrm>
          <a:custGeom>
            <a:avLst/>
            <a:gdLst/>
            <a:ahLst/>
            <a:cxnLst/>
            <a:rect l="l" t="t" r="r" b="b"/>
            <a:pathLst>
              <a:path w="3175" h="789939">
                <a:moveTo>
                  <a:pt x="3048" y="0"/>
                </a:moveTo>
                <a:lnTo>
                  <a:pt x="0" y="789432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2572511" y="3537203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 h="0">
                <a:moveTo>
                  <a:pt x="0" y="0"/>
                </a:moveTo>
                <a:lnTo>
                  <a:pt x="2286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2142744" y="3543300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4" h="0">
                <a:moveTo>
                  <a:pt x="170687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954024" y="3220211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 h="0">
                <a:moveTo>
                  <a:pt x="190500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961644" y="2542032"/>
            <a:ext cx="0" cy="678180"/>
          </a:xfrm>
          <a:custGeom>
            <a:avLst/>
            <a:gdLst/>
            <a:ahLst/>
            <a:cxnLst/>
            <a:rect l="l" t="t" r="r" b="b"/>
            <a:pathLst>
              <a:path w="0" h="678180">
                <a:moveTo>
                  <a:pt x="0" y="678179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2791967" y="3537203"/>
            <a:ext cx="0" cy="1278890"/>
          </a:xfrm>
          <a:custGeom>
            <a:avLst/>
            <a:gdLst/>
            <a:ahLst/>
            <a:cxnLst/>
            <a:rect l="l" t="t" r="r" b="b"/>
            <a:pathLst>
              <a:path w="0" h="1278889">
                <a:moveTo>
                  <a:pt x="0" y="0"/>
                </a:moveTo>
                <a:lnTo>
                  <a:pt x="0" y="1278636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1363980" y="3963923"/>
            <a:ext cx="0" cy="274320"/>
          </a:xfrm>
          <a:custGeom>
            <a:avLst/>
            <a:gdLst/>
            <a:ahLst/>
            <a:cxnLst/>
            <a:rect l="l" t="t" r="r" b="b"/>
            <a:pathLst>
              <a:path w="0" h="274320">
                <a:moveTo>
                  <a:pt x="0" y="0"/>
                </a:moveTo>
                <a:lnTo>
                  <a:pt x="0" y="274319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3471671" y="3052572"/>
            <a:ext cx="568960" cy="1036319"/>
          </a:xfrm>
          <a:custGeom>
            <a:avLst/>
            <a:gdLst/>
            <a:ahLst/>
            <a:cxnLst/>
            <a:rect l="l" t="t" r="r" b="b"/>
            <a:pathLst>
              <a:path w="568960" h="1036320">
                <a:moveTo>
                  <a:pt x="0" y="1036319"/>
                </a:moveTo>
                <a:lnTo>
                  <a:pt x="568451" y="1036319"/>
                </a:lnTo>
                <a:lnTo>
                  <a:pt x="568451" y="0"/>
                </a:lnTo>
                <a:lnTo>
                  <a:pt x="0" y="0"/>
                </a:lnTo>
                <a:lnTo>
                  <a:pt x="0" y="1036319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3471671" y="3052572"/>
            <a:ext cx="568960" cy="1036319"/>
          </a:xfrm>
          <a:custGeom>
            <a:avLst/>
            <a:gdLst/>
            <a:ahLst/>
            <a:cxnLst/>
            <a:rect l="l" t="t" r="r" b="b"/>
            <a:pathLst>
              <a:path w="568960" h="1036320">
                <a:moveTo>
                  <a:pt x="0" y="1036319"/>
                </a:moveTo>
                <a:lnTo>
                  <a:pt x="568451" y="1036319"/>
                </a:lnTo>
                <a:lnTo>
                  <a:pt x="568451" y="0"/>
                </a:lnTo>
                <a:lnTo>
                  <a:pt x="0" y="0"/>
                </a:lnTo>
                <a:lnTo>
                  <a:pt x="0" y="1036319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 txBox="1"/>
          <p:nvPr/>
        </p:nvSpPr>
        <p:spPr>
          <a:xfrm>
            <a:off x="3852798" y="3426028"/>
            <a:ext cx="164465" cy="240029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 spc="5">
                <a:latin typeface="Arial"/>
                <a:cs typeface="Arial"/>
              </a:rPr>
              <a:t>Q</a:t>
            </a:r>
            <a:endParaRPr sz="14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509898" y="3088386"/>
            <a:ext cx="154305" cy="2393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>
                <a:latin typeface="Arial"/>
                <a:cs typeface="Arial"/>
              </a:rPr>
              <a:t>D</a:t>
            </a:r>
            <a:endParaRPr sz="14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514725" y="3837813"/>
            <a:ext cx="273050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5">
                <a:latin typeface="Arial"/>
                <a:cs typeface="Arial"/>
              </a:rPr>
              <a:t>EN</a:t>
            </a:r>
            <a:endParaRPr sz="1400">
              <a:latin typeface="Arial"/>
              <a:cs typeface="Arial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3290315" y="3209544"/>
            <a:ext cx="175260" cy="0"/>
          </a:xfrm>
          <a:custGeom>
            <a:avLst/>
            <a:gdLst/>
            <a:ahLst/>
            <a:cxnLst/>
            <a:rect l="l" t="t" r="r" b="b"/>
            <a:pathLst>
              <a:path w="175260" h="0">
                <a:moveTo>
                  <a:pt x="175260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3250692" y="3962400"/>
            <a:ext cx="224154" cy="0"/>
          </a:xfrm>
          <a:custGeom>
            <a:avLst/>
            <a:gdLst/>
            <a:ahLst/>
            <a:cxnLst/>
            <a:rect l="l" t="t" r="r" b="b"/>
            <a:pathLst>
              <a:path w="224154" h="0">
                <a:moveTo>
                  <a:pt x="224028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3035807" y="3057144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0" y="0"/>
                </a:moveTo>
                <a:lnTo>
                  <a:pt x="0" y="304800"/>
                </a:lnTo>
                <a:lnTo>
                  <a:pt x="266700" y="152400"/>
                </a:lnTo>
                <a:lnTo>
                  <a:pt x="0" y="0"/>
                </a:lnTo>
                <a:close/>
              </a:path>
            </a:pathLst>
          </a:custGeom>
          <a:solidFill>
            <a:srgbClr val="99FF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3035807" y="3057144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0" y="0"/>
                </a:moveTo>
                <a:lnTo>
                  <a:pt x="266700" y="1524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3140964" y="2822448"/>
            <a:ext cx="83820" cy="31546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4204715" y="3381755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0" y="0"/>
                </a:moveTo>
                <a:lnTo>
                  <a:pt x="0" y="304800"/>
                </a:lnTo>
                <a:lnTo>
                  <a:pt x="266700" y="152400"/>
                </a:lnTo>
                <a:lnTo>
                  <a:pt x="0" y="0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4204715" y="3381755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0" y="0"/>
                </a:moveTo>
                <a:lnTo>
                  <a:pt x="266700" y="1524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4309871" y="3599688"/>
            <a:ext cx="83820" cy="838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4349496" y="3680459"/>
            <a:ext cx="1905" cy="789940"/>
          </a:xfrm>
          <a:custGeom>
            <a:avLst/>
            <a:gdLst/>
            <a:ahLst/>
            <a:cxnLst/>
            <a:rect l="l" t="t" r="r" b="b"/>
            <a:pathLst>
              <a:path w="1904" h="789939">
                <a:moveTo>
                  <a:pt x="1524" y="0"/>
                </a:moveTo>
                <a:lnTo>
                  <a:pt x="0" y="789432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4465320" y="3537203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 h="0">
                <a:moveTo>
                  <a:pt x="0" y="0"/>
                </a:moveTo>
                <a:lnTo>
                  <a:pt x="2286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4037076" y="3543300"/>
            <a:ext cx="169545" cy="0"/>
          </a:xfrm>
          <a:custGeom>
            <a:avLst/>
            <a:gdLst/>
            <a:ahLst/>
            <a:cxnLst/>
            <a:rect l="l" t="t" r="r" b="b"/>
            <a:pathLst>
              <a:path w="169545" h="0">
                <a:moveTo>
                  <a:pt x="169163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2848355" y="3220211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 h="0">
                <a:moveTo>
                  <a:pt x="190500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2855976" y="2542032"/>
            <a:ext cx="0" cy="678180"/>
          </a:xfrm>
          <a:custGeom>
            <a:avLst/>
            <a:gdLst/>
            <a:ahLst/>
            <a:cxnLst/>
            <a:rect l="l" t="t" r="r" b="b"/>
            <a:pathLst>
              <a:path w="0" h="678180">
                <a:moveTo>
                  <a:pt x="0" y="678179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4686300" y="3537203"/>
            <a:ext cx="0" cy="1278890"/>
          </a:xfrm>
          <a:custGeom>
            <a:avLst/>
            <a:gdLst/>
            <a:ahLst/>
            <a:cxnLst/>
            <a:rect l="l" t="t" r="r" b="b"/>
            <a:pathLst>
              <a:path w="0" h="1278889">
                <a:moveTo>
                  <a:pt x="0" y="0"/>
                </a:moveTo>
                <a:lnTo>
                  <a:pt x="0" y="1278636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3258311" y="3963923"/>
            <a:ext cx="0" cy="274320"/>
          </a:xfrm>
          <a:custGeom>
            <a:avLst/>
            <a:gdLst/>
            <a:ahLst/>
            <a:cxnLst/>
            <a:rect l="l" t="t" r="r" b="b"/>
            <a:pathLst>
              <a:path w="0" h="274320">
                <a:moveTo>
                  <a:pt x="0" y="0"/>
                </a:moveTo>
                <a:lnTo>
                  <a:pt x="0" y="274319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5376671" y="3052572"/>
            <a:ext cx="568960" cy="1036319"/>
          </a:xfrm>
          <a:custGeom>
            <a:avLst/>
            <a:gdLst/>
            <a:ahLst/>
            <a:cxnLst/>
            <a:rect l="l" t="t" r="r" b="b"/>
            <a:pathLst>
              <a:path w="568960" h="1036320">
                <a:moveTo>
                  <a:pt x="0" y="1036319"/>
                </a:moveTo>
                <a:lnTo>
                  <a:pt x="568451" y="1036319"/>
                </a:lnTo>
                <a:lnTo>
                  <a:pt x="568451" y="0"/>
                </a:lnTo>
                <a:lnTo>
                  <a:pt x="0" y="0"/>
                </a:lnTo>
                <a:lnTo>
                  <a:pt x="0" y="1036319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5376671" y="3052572"/>
            <a:ext cx="568960" cy="1036319"/>
          </a:xfrm>
          <a:custGeom>
            <a:avLst/>
            <a:gdLst/>
            <a:ahLst/>
            <a:cxnLst/>
            <a:rect l="l" t="t" r="r" b="b"/>
            <a:pathLst>
              <a:path w="568960" h="1036320">
                <a:moveTo>
                  <a:pt x="0" y="1036319"/>
                </a:moveTo>
                <a:lnTo>
                  <a:pt x="568451" y="1036319"/>
                </a:lnTo>
                <a:lnTo>
                  <a:pt x="568451" y="0"/>
                </a:lnTo>
                <a:lnTo>
                  <a:pt x="0" y="0"/>
                </a:lnTo>
                <a:lnTo>
                  <a:pt x="0" y="1036319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5758053" y="3426028"/>
            <a:ext cx="164465" cy="240029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 spc="5">
                <a:latin typeface="Arial"/>
                <a:cs typeface="Arial"/>
              </a:rPr>
              <a:t>Q</a:t>
            </a:r>
            <a:endParaRPr sz="1400">
              <a:latin typeface="Arial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5415153" y="3088386"/>
            <a:ext cx="154305" cy="2393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>
                <a:latin typeface="Arial"/>
                <a:cs typeface="Arial"/>
              </a:rPr>
              <a:t>D</a:t>
            </a:r>
            <a:endParaRPr sz="1400">
              <a:latin typeface="Arial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5420105" y="3837813"/>
            <a:ext cx="273050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5">
                <a:latin typeface="Arial"/>
                <a:cs typeface="Arial"/>
              </a:rPr>
              <a:t>EN</a:t>
            </a:r>
            <a:endParaRPr sz="1400">
              <a:latin typeface="Arial"/>
              <a:cs typeface="Arial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5195315" y="3209544"/>
            <a:ext cx="175260" cy="0"/>
          </a:xfrm>
          <a:custGeom>
            <a:avLst/>
            <a:gdLst/>
            <a:ahLst/>
            <a:cxnLst/>
            <a:rect l="l" t="t" r="r" b="b"/>
            <a:pathLst>
              <a:path w="175260" h="0">
                <a:moveTo>
                  <a:pt x="175260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5155691" y="3962400"/>
            <a:ext cx="224154" cy="0"/>
          </a:xfrm>
          <a:custGeom>
            <a:avLst/>
            <a:gdLst/>
            <a:ahLst/>
            <a:cxnLst/>
            <a:rect l="l" t="t" r="r" b="b"/>
            <a:pathLst>
              <a:path w="224154" h="0">
                <a:moveTo>
                  <a:pt x="224028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4940808" y="3057144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0" y="0"/>
                </a:moveTo>
                <a:lnTo>
                  <a:pt x="0" y="304800"/>
                </a:lnTo>
                <a:lnTo>
                  <a:pt x="266700" y="152400"/>
                </a:lnTo>
                <a:lnTo>
                  <a:pt x="0" y="0"/>
                </a:lnTo>
                <a:close/>
              </a:path>
            </a:pathLst>
          </a:custGeom>
          <a:solidFill>
            <a:srgbClr val="99FF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4940808" y="3057144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0" y="0"/>
                </a:moveTo>
                <a:lnTo>
                  <a:pt x="266700" y="1524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5045964" y="2822448"/>
            <a:ext cx="83820" cy="31546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6109715" y="3381755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0" y="0"/>
                </a:moveTo>
                <a:lnTo>
                  <a:pt x="0" y="304800"/>
                </a:lnTo>
                <a:lnTo>
                  <a:pt x="266700" y="152400"/>
                </a:lnTo>
                <a:lnTo>
                  <a:pt x="0" y="0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6109715" y="3381755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0" y="0"/>
                </a:moveTo>
                <a:lnTo>
                  <a:pt x="266700" y="1524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6214871" y="3599688"/>
            <a:ext cx="83820" cy="838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6254496" y="3680459"/>
            <a:ext cx="1905" cy="789940"/>
          </a:xfrm>
          <a:custGeom>
            <a:avLst/>
            <a:gdLst/>
            <a:ahLst/>
            <a:cxnLst/>
            <a:rect l="l" t="t" r="r" b="b"/>
            <a:pathLst>
              <a:path w="1904" h="789939">
                <a:moveTo>
                  <a:pt x="1524" y="0"/>
                </a:moveTo>
                <a:lnTo>
                  <a:pt x="0" y="789432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6370320" y="3537203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 h="0">
                <a:moveTo>
                  <a:pt x="0" y="0"/>
                </a:moveTo>
                <a:lnTo>
                  <a:pt x="2286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5942076" y="3543300"/>
            <a:ext cx="169545" cy="0"/>
          </a:xfrm>
          <a:custGeom>
            <a:avLst/>
            <a:gdLst/>
            <a:ahLst/>
            <a:cxnLst/>
            <a:rect l="l" t="t" r="r" b="b"/>
            <a:pathLst>
              <a:path w="169545" h="0">
                <a:moveTo>
                  <a:pt x="169163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4753355" y="3220211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 h="0">
                <a:moveTo>
                  <a:pt x="190500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4760976" y="2542032"/>
            <a:ext cx="0" cy="678180"/>
          </a:xfrm>
          <a:custGeom>
            <a:avLst/>
            <a:gdLst/>
            <a:ahLst/>
            <a:cxnLst/>
            <a:rect l="l" t="t" r="r" b="b"/>
            <a:pathLst>
              <a:path w="0" h="678180">
                <a:moveTo>
                  <a:pt x="0" y="678179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6591300" y="3537203"/>
            <a:ext cx="0" cy="1278890"/>
          </a:xfrm>
          <a:custGeom>
            <a:avLst/>
            <a:gdLst/>
            <a:ahLst/>
            <a:cxnLst/>
            <a:rect l="l" t="t" r="r" b="b"/>
            <a:pathLst>
              <a:path w="0" h="1278889">
                <a:moveTo>
                  <a:pt x="0" y="0"/>
                </a:moveTo>
                <a:lnTo>
                  <a:pt x="0" y="1278636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5163311" y="3963923"/>
            <a:ext cx="0" cy="274320"/>
          </a:xfrm>
          <a:custGeom>
            <a:avLst/>
            <a:gdLst/>
            <a:ahLst/>
            <a:cxnLst/>
            <a:rect l="l" t="t" r="r" b="b"/>
            <a:pathLst>
              <a:path w="0" h="274320">
                <a:moveTo>
                  <a:pt x="0" y="0"/>
                </a:moveTo>
                <a:lnTo>
                  <a:pt x="0" y="274319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7255764" y="3052572"/>
            <a:ext cx="568960" cy="1036319"/>
          </a:xfrm>
          <a:custGeom>
            <a:avLst/>
            <a:gdLst/>
            <a:ahLst/>
            <a:cxnLst/>
            <a:rect l="l" t="t" r="r" b="b"/>
            <a:pathLst>
              <a:path w="568959" h="1036320">
                <a:moveTo>
                  <a:pt x="0" y="1036319"/>
                </a:moveTo>
                <a:lnTo>
                  <a:pt x="568451" y="1036319"/>
                </a:lnTo>
                <a:lnTo>
                  <a:pt x="568451" y="0"/>
                </a:lnTo>
                <a:lnTo>
                  <a:pt x="0" y="0"/>
                </a:lnTo>
                <a:lnTo>
                  <a:pt x="0" y="1036319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7255764" y="3052572"/>
            <a:ext cx="568960" cy="1036319"/>
          </a:xfrm>
          <a:custGeom>
            <a:avLst/>
            <a:gdLst/>
            <a:ahLst/>
            <a:cxnLst/>
            <a:rect l="l" t="t" r="r" b="b"/>
            <a:pathLst>
              <a:path w="568959" h="1036320">
                <a:moveTo>
                  <a:pt x="0" y="1036319"/>
                </a:moveTo>
                <a:lnTo>
                  <a:pt x="568451" y="1036319"/>
                </a:lnTo>
                <a:lnTo>
                  <a:pt x="568451" y="0"/>
                </a:lnTo>
                <a:lnTo>
                  <a:pt x="0" y="0"/>
                </a:lnTo>
                <a:lnTo>
                  <a:pt x="0" y="1036319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 txBox="1"/>
          <p:nvPr/>
        </p:nvSpPr>
        <p:spPr>
          <a:xfrm>
            <a:off x="7638033" y="3426028"/>
            <a:ext cx="164465" cy="240029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 spc="5">
                <a:latin typeface="Arial"/>
                <a:cs typeface="Arial"/>
              </a:rPr>
              <a:t>Q</a:t>
            </a:r>
            <a:endParaRPr sz="1400">
              <a:latin typeface="Arial"/>
              <a:cs typeface="Arial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7294880" y="3088386"/>
            <a:ext cx="154305" cy="2393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>
                <a:latin typeface="Arial"/>
                <a:cs typeface="Arial"/>
              </a:rPr>
              <a:t>D</a:t>
            </a:r>
            <a:endParaRPr sz="1400">
              <a:latin typeface="Arial"/>
              <a:cs typeface="Arial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7299706" y="3837813"/>
            <a:ext cx="273050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5">
                <a:latin typeface="Arial"/>
                <a:cs typeface="Arial"/>
              </a:rPr>
              <a:t>EN</a:t>
            </a:r>
            <a:endParaRPr sz="1400">
              <a:latin typeface="Arial"/>
              <a:cs typeface="Arial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7075931" y="3209544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 h="0">
                <a:moveTo>
                  <a:pt x="173736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7036307" y="3962400"/>
            <a:ext cx="224154" cy="0"/>
          </a:xfrm>
          <a:custGeom>
            <a:avLst/>
            <a:gdLst/>
            <a:ahLst/>
            <a:cxnLst/>
            <a:rect l="l" t="t" r="r" b="b"/>
            <a:pathLst>
              <a:path w="224154" h="0">
                <a:moveTo>
                  <a:pt x="224027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6819900" y="3057144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0" y="0"/>
                </a:moveTo>
                <a:lnTo>
                  <a:pt x="0" y="304800"/>
                </a:lnTo>
                <a:lnTo>
                  <a:pt x="266700" y="152400"/>
                </a:lnTo>
                <a:lnTo>
                  <a:pt x="0" y="0"/>
                </a:lnTo>
                <a:close/>
              </a:path>
            </a:pathLst>
          </a:custGeom>
          <a:solidFill>
            <a:srgbClr val="99FF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6819900" y="3057144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0" y="0"/>
                </a:moveTo>
                <a:lnTo>
                  <a:pt x="266700" y="1524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6925056" y="2822448"/>
            <a:ext cx="83820" cy="31546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7990331" y="3381755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0" y="0"/>
                </a:moveTo>
                <a:lnTo>
                  <a:pt x="0" y="304800"/>
                </a:lnTo>
                <a:lnTo>
                  <a:pt x="266700" y="152400"/>
                </a:lnTo>
                <a:lnTo>
                  <a:pt x="0" y="0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7990331" y="3381755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0" y="0"/>
                </a:moveTo>
                <a:lnTo>
                  <a:pt x="266700" y="152400"/>
                </a:lnTo>
                <a:lnTo>
                  <a:pt x="0" y="304800"/>
                </a:lnTo>
                <a:lnTo>
                  <a:pt x="0" y="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8095488" y="3599688"/>
            <a:ext cx="83820" cy="838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8135111" y="3680459"/>
            <a:ext cx="1905" cy="789940"/>
          </a:xfrm>
          <a:custGeom>
            <a:avLst/>
            <a:gdLst/>
            <a:ahLst/>
            <a:cxnLst/>
            <a:rect l="l" t="t" r="r" b="b"/>
            <a:pathLst>
              <a:path w="1904" h="789939">
                <a:moveTo>
                  <a:pt x="1524" y="0"/>
                </a:moveTo>
                <a:lnTo>
                  <a:pt x="0" y="789432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8250935" y="3537203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 h="0">
                <a:moveTo>
                  <a:pt x="0" y="0"/>
                </a:moveTo>
                <a:lnTo>
                  <a:pt x="2286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7821168" y="3543300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5" h="0">
                <a:moveTo>
                  <a:pt x="170687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6632447" y="3220211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 h="0">
                <a:moveTo>
                  <a:pt x="190500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6640068" y="2542032"/>
            <a:ext cx="0" cy="678180"/>
          </a:xfrm>
          <a:custGeom>
            <a:avLst/>
            <a:gdLst/>
            <a:ahLst/>
            <a:cxnLst/>
            <a:rect l="l" t="t" r="r" b="b"/>
            <a:pathLst>
              <a:path w="0" h="678180">
                <a:moveTo>
                  <a:pt x="0" y="678179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8470392" y="3537203"/>
            <a:ext cx="0" cy="1278890"/>
          </a:xfrm>
          <a:custGeom>
            <a:avLst/>
            <a:gdLst/>
            <a:ahLst/>
            <a:cxnLst/>
            <a:rect l="l" t="t" r="r" b="b"/>
            <a:pathLst>
              <a:path w="0" h="1278889">
                <a:moveTo>
                  <a:pt x="0" y="0"/>
                </a:moveTo>
                <a:lnTo>
                  <a:pt x="0" y="1278636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7042404" y="3963923"/>
            <a:ext cx="0" cy="274320"/>
          </a:xfrm>
          <a:custGeom>
            <a:avLst/>
            <a:gdLst/>
            <a:ahLst/>
            <a:cxnLst/>
            <a:rect l="l" t="t" r="r" b="b"/>
            <a:pathLst>
              <a:path w="0" h="274320">
                <a:moveTo>
                  <a:pt x="0" y="0"/>
                </a:moveTo>
                <a:lnTo>
                  <a:pt x="0" y="274319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708659" y="4462271"/>
            <a:ext cx="7421880" cy="0"/>
          </a:xfrm>
          <a:custGeom>
            <a:avLst/>
            <a:gdLst/>
            <a:ahLst/>
            <a:cxnLst/>
            <a:rect l="l" t="t" r="r" b="b"/>
            <a:pathLst>
              <a:path w="7421880" h="0">
                <a:moveTo>
                  <a:pt x="7421880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 txBox="1"/>
          <p:nvPr/>
        </p:nvSpPr>
        <p:spPr>
          <a:xfrm>
            <a:off x="996492" y="2500629"/>
            <a:ext cx="1250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Arial"/>
                <a:cs typeface="Arial"/>
              </a:rPr>
              <a:t>I</a:t>
            </a:r>
            <a:r>
              <a:rPr dirty="0" baseline="-20833" sz="1200">
                <a:latin typeface="Arial"/>
                <a:cs typeface="Arial"/>
              </a:rPr>
              <a:t>0</a:t>
            </a:r>
            <a:endParaRPr baseline="-20833" sz="1200">
              <a:latin typeface="Arial"/>
              <a:cs typeface="Arial"/>
            </a:endParaRPr>
          </a:p>
        </p:txBody>
      </p:sp>
      <p:sp>
        <p:nvSpPr>
          <p:cNvPr id="101" name="object 101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  <p:sp>
        <p:nvSpPr>
          <p:cNvPr id="94" name="object 94"/>
          <p:cNvSpPr txBox="1"/>
          <p:nvPr/>
        </p:nvSpPr>
        <p:spPr>
          <a:xfrm>
            <a:off x="2912745" y="2500629"/>
            <a:ext cx="1250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Arial"/>
                <a:cs typeface="Arial"/>
              </a:rPr>
              <a:t>I</a:t>
            </a:r>
            <a:r>
              <a:rPr dirty="0" baseline="-20833" sz="1200">
                <a:latin typeface="Arial"/>
                <a:cs typeface="Arial"/>
              </a:rPr>
              <a:t>1</a:t>
            </a:r>
            <a:endParaRPr baseline="-20833" sz="1200">
              <a:latin typeface="Arial"/>
              <a:cs typeface="Arial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4818126" y="2500629"/>
            <a:ext cx="1250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Arial"/>
                <a:cs typeface="Arial"/>
              </a:rPr>
              <a:t>I</a:t>
            </a:r>
            <a:r>
              <a:rPr dirty="0" baseline="-20833" sz="1200">
                <a:latin typeface="Arial"/>
                <a:cs typeface="Arial"/>
              </a:rPr>
              <a:t>2</a:t>
            </a:r>
            <a:endParaRPr baseline="-20833" sz="1200">
              <a:latin typeface="Arial"/>
              <a:cs typeface="Arial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6712457" y="2500629"/>
            <a:ext cx="1250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Arial"/>
                <a:cs typeface="Arial"/>
              </a:rPr>
              <a:t>I</a:t>
            </a:r>
            <a:r>
              <a:rPr dirty="0" baseline="-20833" sz="1200">
                <a:latin typeface="Arial"/>
                <a:cs typeface="Arial"/>
              </a:rPr>
              <a:t>3</a:t>
            </a:r>
            <a:endParaRPr baseline="-20833" sz="1200">
              <a:latin typeface="Arial"/>
              <a:cs typeface="Arial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2557017" y="4602860"/>
            <a:ext cx="2019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5">
                <a:latin typeface="Arial"/>
                <a:cs typeface="Arial"/>
              </a:rPr>
              <a:t>O</a:t>
            </a:r>
            <a:r>
              <a:rPr dirty="0" baseline="-20833" sz="1200">
                <a:latin typeface="Arial"/>
                <a:cs typeface="Arial"/>
              </a:rPr>
              <a:t>0</a:t>
            </a:r>
            <a:endParaRPr baseline="-20833" sz="1200">
              <a:latin typeface="Arial"/>
              <a:cs typeface="Arial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4473702" y="4602860"/>
            <a:ext cx="2012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Arial"/>
                <a:cs typeface="Arial"/>
              </a:rPr>
              <a:t>O</a:t>
            </a:r>
            <a:r>
              <a:rPr dirty="0" baseline="-20833" sz="1200">
                <a:latin typeface="Arial"/>
                <a:cs typeface="Arial"/>
              </a:rPr>
              <a:t>1</a:t>
            </a:r>
            <a:endParaRPr baseline="-20833" sz="1200">
              <a:latin typeface="Arial"/>
              <a:cs typeface="Arial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6356730" y="4602860"/>
            <a:ext cx="2012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Arial"/>
                <a:cs typeface="Arial"/>
              </a:rPr>
              <a:t>O</a:t>
            </a:r>
            <a:r>
              <a:rPr dirty="0" baseline="-20833" sz="1200">
                <a:latin typeface="Arial"/>
                <a:cs typeface="Arial"/>
              </a:rPr>
              <a:t>2</a:t>
            </a:r>
            <a:endParaRPr baseline="-20833" sz="1200">
              <a:latin typeface="Arial"/>
              <a:cs typeface="Arial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8250681" y="4602860"/>
            <a:ext cx="2012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Arial"/>
                <a:cs typeface="Arial"/>
              </a:rPr>
              <a:t>O</a:t>
            </a:r>
            <a:r>
              <a:rPr dirty="0" baseline="-20833" sz="1200">
                <a:latin typeface="Arial"/>
                <a:cs typeface="Arial"/>
              </a:rPr>
              <a:t>3</a:t>
            </a:r>
            <a:endParaRPr baseline="-20833"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998345" y="379221"/>
            <a:ext cx="5147310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A </a:t>
            </a:r>
            <a:r>
              <a:rPr dirty="0" spc="-5"/>
              <a:t>group </a:t>
            </a:r>
            <a:r>
              <a:rPr dirty="0"/>
              <a:t>of </a:t>
            </a:r>
            <a:r>
              <a:rPr dirty="0" spc="-5"/>
              <a:t>memory</a:t>
            </a:r>
            <a:r>
              <a:rPr dirty="0" spc="-50"/>
              <a:t> </a:t>
            </a:r>
            <a:r>
              <a:rPr dirty="0" spc="-5"/>
              <a:t>registers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222044" y="2495524"/>
            <a:ext cx="3522979" cy="11233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0000"/>
              </a:lnSpc>
              <a:spcBef>
                <a:spcPts val="100"/>
              </a:spcBef>
            </a:pPr>
            <a:r>
              <a:rPr dirty="0" sz="2000">
                <a:latin typeface="Arial"/>
                <a:cs typeface="Arial"/>
              </a:rPr>
              <a:t>Expanding on </a:t>
            </a:r>
            <a:r>
              <a:rPr dirty="0" sz="2000" spc="-5">
                <a:latin typeface="Arial"/>
                <a:cs typeface="Arial"/>
              </a:rPr>
              <a:t>this </a:t>
            </a:r>
            <a:r>
              <a:rPr dirty="0" sz="2000">
                <a:latin typeface="Arial"/>
                <a:cs typeface="Arial"/>
              </a:rPr>
              <a:t>scheme to  add more memory registers  we get the diagram to the</a:t>
            </a:r>
            <a:r>
              <a:rPr dirty="0" sz="2000" spc="-145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right.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296691" y="1804554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5" h="405764">
                <a:moveTo>
                  <a:pt x="0" y="405416"/>
                </a:moveTo>
                <a:lnTo>
                  <a:pt x="286219" y="405416"/>
                </a:lnTo>
                <a:lnTo>
                  <a:pt x="286219" y="0"/>
                </a:lnTo>
                <a:lnTo>
                  <a:pt x="0" y="0"/>
                </a:lnTo>
                <a:lnTo>
                  <a:pt x="0" y="40541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296691" y="1804553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5" h="405764">
                <a:moveTo>
                  <a:pt x="0" y="405416"/>
                </a:moveTo>
                <a:lnTo>
                  <a:pt x="286219" y="405416"/>
                </a:lnTo>
                <a:lnTo>
                  <a:pt x="286219" y="0"/>
                </a:lnTo>
                <a:lnTo>
                  <a:pt x="0" y="0"/>
                </a:lnTo>
                <a:lnTo>
                  <a:pt x="0" y="405416"/>
                </a:lnTo>
                <a:close/>
              </a:path>
            </a:pathLst>
          </a:custGeom>
          <a:ln w="61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5316148" y="2080225"/>
            <a:ext cx="14478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0">
                <a:latin typeface="Arial"/>
                <a:cs typeface="Arial"/>
              </a:rPr>
              <a:t>EN</a:t>
            </a:r>
            <a:endParaRPr sz="65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10829" y="1826090"/>
            <a:ext cx="27432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5">
                <a:latin typeface="Arial"/>
                <a:cs typeface="Arial"/>
              </a:rPr>
              <a:t>D</a:t>
            </a:r>
            <a:r>
              <a:rPr dirty="0" sz="650" spc="85">
                <a:latin typeface="Arial"/>
                <a:cs typeface="Arial"/>
              </a:rPr>
              <a:t> </a:t>
            </a:r>
            <a:r>
              <a:rPr dirty="0" baseline="4273" sz="975" spc="30">
                <a:latin typeface="Arial"/>
                <a:cs typeface="Arial"/>
              </a:rPr>
              <a:t>Q</a:t>
            </a:r>
            <a:endParaRPr baseline="4273" sz="975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089955" y="1809947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5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6089955" y="1809947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5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ln w="61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6109464" y="2085316"/>
            <a:ext cx="14478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0">
                <a:latin typeface="Arial"/>
                <a:cs typeface="Arial"/>
              </a:rPr>
              <a:t>EN</a:t>
            </a:r>
            <a:endParaRPr sz="6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104283" y="1831440"/>
            <a:ext cx="27432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5">
                <a:latin typeface="Arial"/>
                <a:cs typeface="Arial"/>
              </a:rPr>
              <a:t>D</a:t>
            </a:r>
            <a:r>
              <a:rPr dirty="0" sz="650" spc="85">
                <a:latin typeface="Arial"/>
                <a:cs typeface="Arial"/>
              </a:rPr>
              <a:t> </a:t>
            </a:r>
            <a:r>
              <a:rPr dirty="0" baseline="4273" sz="975" spc="30">
                <a:latin typeface="Arial"/>
                <a:cs typeface="Arial"/>
              </a:rPr>
              <a:t>Q</a:t>
            </a:r>
            <a:endParaRPr baseline="4273" sz="975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883262" y="1815038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4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6883262" y="1815038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4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ln w="61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6902684" y="2090408"/>
            <a:ext cx="14478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0">
                <a:latin typeface="Arial"/>
                <a:cs typeface="Arial"/>
              </a:rPr>
              <a:t>EN</a:t>
            </a:r>
            <a:endParaRPr sz="65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897589" y="1836618"/>
            <a:ext cx="27432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5">
                <a:latin typeface="Arial"/>
                <a:cs typeface="Arial"/>
              </a:rPr>
              <a:t>D</a:t>
            </a:r>
            <a:r>
              <a:rPr dirty="0" sz="650" spc="85">
                <a:latin typeface="Arial"/>
                <a:cs typeface="Arial"/>
              </a:rPr>
              <a:t> </a:t>
            </a:r>
            <a:r>
              <a:rPr dirty="0" baseline="4273" sz="975" spc="30">
                <a:latin typeface="Arial"/>
                <a:cs typeface="Arial"/>
              </a:rPr>
              <a:t>Q</a:t>
            </a:r>
            <a:endParaRPr baseline="4273" sz="975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7676569" y="1820130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4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7676569" y="1820129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4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ln w="61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7695991" y="2095758"/>
            <a:ext cx="14478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0">
                <a:latin typeface="Arial"/>
                <a:cs typeface="Arial"/>
              </a:rPr>
              <a:t>EN</a:t>
            </a:r>
            <a:endParaRPr sz="65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690897" y="1841709"/>
            <a:ext cx="27432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5">
                <a:latin typeface="Arial"/>
                <a:cs typeface="Arial"/>
              </a:rPr>
              <a:t>D</a:t>
            </a:r>
            <a:r>
              <a:rPr dirty="0" sz="650" spc="85">
                <a:latin typeface="Arial"/>
                <a:cs typeface="Arial"/>
              </a:rPr>
              <a:t> </a:t>
            </a:r>
            <a:r>
              <a:rPr dirty="0" baseline="4273" sz="975" spc="30">
                <a:latin typeface="Arial"/>
                <a:cs typeface="Arial"/>
              </a:rPr>
              <a:t>Q</a:t>
            </a:r>
            <a:endParaRPr baseline="4273" sz="975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5081069" y="1453452"/>
            <a:ext cx="177183" cy="1459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5167001" y="1891805"/>
            <a:ext cx="130175" cy="1270"/>
          </a:xfrm>
          <a:custGeom>
            <a:avLst/>
            <a:gdLst/>
            <a:ahLst/>
            <a:cxnLst/>
            <a:rect l="l" t="t" r="r" b="b"/>
            <a:pathLst>
              <a:path w="130175" h="1269">
                <a:moveTo>
                  <a:pt x="129690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5167001" y="1591244"/>
            <a:ext cx="0" cy="3057525"/>
          </a:xfrm>
          <a:custGeom>
            <a:avLst/>
            <a:gdLst/>
            <a:ahLst/>
            <a:cxnLst/>
            <a:rect l="l" t="t" r="r" b="b"/>
            <a:pathLst>
              <a:path w="0" h="3057525">
                <a:moveTo>
                  <a:pt x="0" y="3057216"/>
                </a:moveTo>
                <a:lnTo>
                  <a:pt x="0" y="0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5167001" y="1337367"/>
            <a:ext cx="0" cy="119380"/>
          </a:xfrm>
          <a:custGeom>
            <a:avLst/>
            <a:gdLst/>
            <a:ahLst/>
            <a:cxnLst/>
            <a:rect l="l" t="t" r="r" b="b"/>
            <a:pathLst>
              <a:path w="0" h="119380">
                <a:moveTo>
                  <a:pt x="0" y="119171"/>
                </a:moveTo>
                <a:lnTo>
                  <a:pt x="0" y="0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5869004" y="1458544"/>
            <a:ext cx="177407" cy="1459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5955161" y="1896897"/>
            <a:ext cx="130175" cy="1270"/>
          </a:xfrm>
          <a:custGeom>
            <a:avLst/>
            <a:gdLst/>
            <a:ahLst/>
            <a:cxnLst/>
            <a:rect l="l" t="t" r="r" b="b"/>
            <a:pathLst>
              <a:path w="130175" h="1269">
                <a:moveTo>
                  <a:pt x="129699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5955161" y="1596335"/>
            <a:ext cx="0" cy="3051175"/>
          </a:xfrm>
          <a:custGeom>
            <a:avLst/>
            <a:gdLst/>
            <a:ahLst/>
            <a:cxnLst/>
            <a:rect l="l" t="t" r="r" b="b"/>
            <a:pathLst>
              <a:path w="0" h="3051175">
                <a:moveTo>
                  <a:pt x="0" y="3051089"/>
                </a:moveTo>
                <a:lnTo>
                  <a:pt x="0" y="0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5955161" y="1342459"/>
            <a:ext cx="0" cy="119380"/>
          </a:xfrm>
          <a:custGeom>
            <a:avLst/>
            <a:gdLst/>
            <a:ahLst/>
            <a:cxnLst/>
            <a:rect l="l" t="t" r="r" b="b"/>
            <a:pathLst>
              <a:path w="0" h="119380">
                <a:moveTo>
                  <a:pt x="0" y="119171"/>
                </a:moveTo>
                <a:lnTo>
                  <a:pt x="0" y="0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6657216" y="1463635"/>
            <a:ext cx="177407" cy="14622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6743373" y="1901988"/>
            <a:ext cx="129539" cy="1270"/>
          </a:xfrm>
          <a:custGeom>
            <a:avLst/>
            <a:gdLst/>
            <a:ahLst/>
            <a:cxnLst/>
            <a:rect l="l" t="t" r="r" b="b"/>
            <a:pathLst>
              <a:path w="129540" h="1269">
                <a:moveTo>
                  <a:pt x="129440" y="0"/>
                </a:moveTo>
                <a:lnTo>
                  <a:pt x="0" y="112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6743373" y="1602548"/>
            <a:ext cx="0" cy="3063875"/>
          </a:xfrm>
          <a:custGeom>
            <a:avLst/>
            <a:gdLst/>
            <a:ahLst/>
            <a:cxnLst/>
            <a:rect l="l" t="t" r="r" b="b"/>
            <a:pathLst>
              <a:path w="0" h="3063875">
                <a:moveTo>
                  <a:pt x="0" y="3063602"/>
                </a:moveTo>
                <a:lnTo>
                  <a:pt x="0" y="0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6743373" y="1347550"/>
            <a:ext cx="0" cy="119380"/>
          </a:xfrm>
          <a:custGeom>
            <a:avLst/>
            <a:gdLst/>
            <a:ahLst/>
            <a:cxnLst/>
            <a:rect l="l" t="t" r="r" b="b"/>
            <a:pathLst>
              <a:path w="0" h="119380">
                <a:moveTo>
                  <a:pt x="0" y="119171"/>
                </a:moveTo>
                <a:lnTo>
                  <a:pt x="0" y="0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7445343" y="1468985"/>
            <a:ext cx="177234" cy="14596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7531326" y="1907338"/>
            <a:ext cx="130175" cy="1270"/>
          </a:xfrm>
          <a:custGeom>
            <a:avLst/>
            <a:gdLst/>
            <a:ahLst/>
            <a:cxnLst/>
            <a:rect l="l" t="t" r="r" b="b"/>
            <a:pathLst>
              <a:path w="130175" h="1269">
                <a:moveTo>
                  <a:pt x="129699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7531326" y="1606777"/>
            <a:ext cx="0" cy="3057525"/>
          </a:xfrm>
          <a:custGeom>
            <a:avLst/>
            <a:gdLst/>
            <a:ahLst/>
            <a:cxnLst/>
            <a:rect l="l" t="t" r="r" b="b"/>
            <a:pathLst>
              <a:path w="0" h="3057525">
                <a:moveTo>
                  <a:pt x="0" y="3057303"/>
                </a:moveTo>
                <a:lnTo>
                  <a:pt x="0" y="0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7531326" y="1352900"/>
            <a:ext cx="0" cy="119380"/>
          </a:xfrm>
          <a:custGeom>
            <a:avLst/>
            <a:gdLst/>
            <a:ahLst/>
            <a:cxnLst/>
            <a:rect l="l" t="t" r="r" b="b"/>
            <a:pathLst>
              <a:path w="0" h="119380">
                <a:moveTo>
                  <a:pt x="0" y="119171"/>
                </a:moveTo>
                <a:lnTo>
                  <a:pt x="0" y="0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4840318" y="2373756"/>
            <a:ext cx="2769235" cy="1270"/>
          </a:xfrm>
          <a:custGeom>
            <a:avLst/>
            <a:gdLst/>
            <a:ahLst/>
            <a:cxnLst/>
            <a:rect l="l" t="t" r="r" b="b"/>
            <a:pathLst>
              <a:path w="2769234" h="1269">
                <a:moveTo>
                  <a:pt x="0" y="0"/>
                </a:moveTo>
                <a:lnTo>
                  <a:pt x="2768897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7603948" y="2161214"/>
            <a:ext cx="73025" cy="1270"/>
          </a:xfrm>
          <a:custGeom>
            <a:avLst/>
            <a:gdLst/>
            <a:ahLst/>
            <a:cxnLst/>
            <a:rect l="l" t="t" r="r" b="b"/>
            <a:pathLst>
              <a:path w="73025" h="1269">
                <a:moveTo>
                  <a:pt x="72621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7603948" y="2161214"/>
            <a:ext cx="0" cy="207645"/>
          </a:xfrm>
          <a:custGeom>
            <a:avLst/>
            <a:gdLst/>
            <a:ahLst/>
            <a:cxnLst/>
            <a:rect l="l" t="t" r="r" b="b"/>
            <a:pathLst>
              <a:path w="0" h="207644">
                <a:moveTo>
                  <a:pt x="0" y="0"/>
                </a:moveTo>
                <a:lnTo>
                  <a:pt x="0" y="207191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6800192" y="2150773"/>
            <a:ext cx="73025" cy="1270"/>
          </a:xfrm>
          <a:custGeom>
            <a:avLst/>
            <a:gdLst/>
            <a:ahLst/>
            <a:cxnLst/>
            <a:rect l="l" t="t" r="r" b="b"/>
            <a:pathLst>
              <a:path w="73025" h="1269">
                <a:moveTo>
                  <a:pt x="72621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6800192" y="2150773"/>
            <a:ext cx="0" cy="228600"/>
          </a:xfrm>
          <a:custGeom>
            <a:avLst/>
            <a:gdLst/>
            <a:ahLst/>
            <a:cxnLst/>
            <a:rect l="l" t="t" r="r" b="b"/>
            <a:pathLst>
              <a:path w="0" h="228600">
                <a:moveTo>
                  <a:pt x="0" y="0"/>
                </a:moveTo>
                <a:lnTo>
                  <a:pt x="0" y="228074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6012239" y="2145682"/>
            <a:ext cx="73025" cy="1270"/>
          </a:xfrm>
          <a:custGeom>
            <a:avLst/>
            <a:gdLst/>
            <a:ahLst/>
            <a:cxnLst/>
            <a:rect l="l" t="t" r="r" b="b"/>
            <a:pathLst>
              <a:path w="73025" h="1269">
                <a:moveTo>
                  <a:pt x="72621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6012239" y="2145682"/>
            <a:ext cx="0" cy="228600"/>
          </a:xfrm>
          <a:custGeom>
            <a:avLst/>
            <a:gdLst/>
            <a:ahLst/>
            <a:cxnLst/>
            <a:rect l="l" t="t" r="r" b="b"/>
            <a:pathLst>
              <a:path w="0" h="228600">
                <a:moveTo>
                  <a:pt x="0" y="0"/>
                </a:moveTo>
                <a:lnTo>
                  <a:pt x="0" y="228074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5218967" y="2145682"/>
            <a:ext cx="73025" cy="1270"/>
          </a:xfrm>
          <a:custGeom>
            <a:avLst/>
            <a:gdLst/>
            <a:ahLst/>
            <a:cxnLst/>
            <a:rect l="l" t="t" r="r" b="b"/>
            <a:pathLst>
              <a:path w="73025" h="1269">
                <a:moveTo>
                  <a:pt x="72612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5218967" y="2145682"/>
            <a:ext cx="0" cy="228600"/>
          </a:xfrm>
          <a:custGeom>
            <a:avLst/>
            <a:gdLst/>
            <a:ahLst/>
            <a:cxnLst/>
            <a:rect l="l" t="t" r="r" b="b"/>
            <a:pathLst>
              <a:path w="0" h="228600">
                <a:moveTo>
                  <a:pt x="0" y="0"/>
                </a:moveTo>
                <a:lnTo>
                  <a:pt x="0" y="228074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5296691" y="2721814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5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5296691" y="2721813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5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ln w="61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 txBox="1"/>
          <p:nvPr/>
        </p:nvSpPr>
        <p:spPr>
          <a:xfrm>
            <a:off x="5316148" y="2997442"/>
            <a:ext cx="14478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0">
                <a:latin typeface="Arial"/>
                <a:cs typeface="Arial"/>
              </a:rPr>
              <a:t>EN</a:t>
            </a:r>
            <a:endParaRPr sz="650"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5310829" y="2743306"/>
            <a:ext cx="27432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5">
                <a:latin typeface="Arial"/>
                <a:cs typeface="Arial"/>
              </a:rPr>
              <a:t>D</a:t>
            </a:r>
            <a:r>
              <a:rPr dirty="0" sz="650" spc="85">
                <a:latin typeface="Arial"/>
                <a:cs typeface="Arial"/>
              </a:rPr>
              <a:t> </a:t>
            </a:r>
            <a:r>
              <a:rPr dirty="0" baseline="4273" sz="975" spc="30">
                <a:latin typeface="Arial"/>
                <a:cs typeface="Arial"/>
              </a:rPr>
              <a:t>Q</a:t>
            </a:r>
            <a:endParaRPr baseline="4273" sz="975">
              <a:latin typeface="Arial"/>
              <a:cs typeface="Arial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6089955" y="2727103"/>
            <a:ext cx="286385" cy="404495"/>
          </a:xfrm>
          <a:custGeom>
            <a:avLst/>
            <a:gdLst/>
            <a:ahLst/>
            <a:cxnLst/>
            <a:rect l="l" t="t" r="r" b="b"/>
            <a:pathLst>
              <a:path w="286385" h="404494">
                <a:moveTo>
                  <a:pt x="0" y="404139"/>
                </a:moveTo>
                <a:lnTo>
                  <a:pt x="286219" y="404139"/>
                </a:lnTo>
                <a:lnTo>
                  <a:pt x="286219" y="0"/>
                </a:lnTo>
                <a:lnTo>
                  <a:pt x="0" y="0"/>
                </a:lnTo>
                <a:lnTo>
                  <a:pt x="0" y="40413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6089955" y="2727103"/>
            <a:ext cx="286385" cy="404495"/>
          </a:xfrm>
          <a:custGeom>
            <a:avLst/>
            <a:gdLst/>
            <a:ahLst/>
            <a:cxnLst/>
            <a:rect l="l" t="t" r="r" b="b"/>
            <a:pathLst>
              <a:path w="286385" h="404494">
                <a:moveTo>
                  <a:pt x="0" y="404139"/>
                </a:moveTo>
                <a:lnTo>
                  <a:pt x="286219" y="404139"/>
                </a:lnTo>
                <a:lnTo>
                  <a:pt x="286219" y="0"/>
                </a:lnTo>
                <a:lnTo>
                  <a:pt x="0" y="0"/>
                </a:lnTo>
                <a:lnTo>
                  <a:pt x="0" y="404139"/>
                </a:lnTo>
                <a:close/>
              </a:path>
            </a:pathLst>
          </a:custGeom>
          <a:ln w="61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 txBox="1"/>
          <p:nvPr/>
        </p:nvSpPr>
        <p:spPr>
          <a:xfrm>
            <a:off x="6109464" y="3002533"/>
            <a:ext cx="14478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0">
                <a:latin typeface="Arial"/>
                <a:cs typeface="Arial"/>
              </a:rPr>
              <a:t>EN</a:t>
            </a:r>
            <a:endParaRPr sz="650"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6104283" y="2748657"/>
            <a:ext cx="27432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5">
                <a:latin typeface="Arial"/>
                <a:cs typeface="Arial"/>
              </a:rPr>
              <a:t>D</a:t>
            </a:r>
            <a:r>
              <a:rPr dirty="0" sz="650" spc="85">
                <a:latin typeface="Arial"/>
                <a:cs typeface="Arial"/>
              </a:rPr>
              <a:t> </a:t>
            </a:r>
            <a:r>
              <a:rPr dirty="0" baseline="4273" sz="975" spc="30">
                <a:latin typeface="Arial"/>
                <a:cs typeface="Arial"/>
              </a:rPr>
              <a:t>Q</a:t>
            </a:r>
            <a:endParaRPr baseline="4273" sz="975">
              <a:latin typeface="Arial"/>
              <a:cs typeface="Arial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6883262" y="2732255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4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6883262" y="2732255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4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ln w="61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 txBox="1"/>
          <p:nvPr/>
        </p:nvSpPr>
        <p:spPr>
          <a:xfrm>
            <a:off x="6902684" y="3007624"/>
            <a:ext cx="14478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0">
                <a:latin typeface="Arial"/>
                <a:cs typeface="Arial"/>
              </a:rPr>
              <a:t>EN</a:t>
            </a:r>
            <a:endParaRPr sz="650">
              <a:latin typeface="Arial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6897589" y="2753748"/>
            <a:ext cx="27432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5">
                <a:latin typeface="Arial"/>
                <a:cs typeface="Arial"/>
              </a:rPr>
              <a:t>D</a:t>
            </a:r>
            <a:r>
              <a:rPr dirty="0" sz="650" spc="85">
                <a:latin typeface="Arial"/>
                <a:cs typeface="Arial"/>
              </a:rPr>
              <a:t> </a:t>
            </a:r>
            <a:r>
              <a:rPr dirty="0" baseline="4273" sz="975" spc="30">
                <a:latin typeface="Arial"/>
                <a:cs typeface="Arial"/>
              </a:rPr>
              <a:t>Q</a:t>
            </a:r>
            <a:endParaRPr baseline="4273" sz="975">
              <a:latin typeface="Arial"/>
              <a:cs typeface="Arial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7676569" y="2737346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4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7676569" y="2737346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4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ln w="61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 txBox="1"/>
          <p:nvPr/>
        </p:nvSpPr>
        <p:spPr>
          <a:xfrm>
            <a:off x="7695991" y="3012975"/>
            <a:ext cx="14478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0">
                <a:latin typeface="Arial"/>
                <a:cs typeface="Arial"/>
              </a:rPr>
              <a:t>EN</a:t>
            </a:r>
            <a:endParaRPr sz="650">
              <a:latin typeface="Arial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7690897" y="2758926"/>
            <a:ext cx="27432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5">
                <a:latin typeface="Arial"/>
                <a:cs typeface="Arial"/>
              </a:rPr>
              <a:t>D</a:t>
            </a:r>
            <a:r>
              <a:rPr dirty="0" sz="650" spc="85">
                <a:latin typeface="Arial"/>
                <a:cs typeface="Arial"/>
              </a:rPr>
              <a:t> </a:t>
            </a:r>
            <a:r>
              <a:rPr dirty="0" baseline="4273" sz="975" spc="30">
                <a:latin typeface="Arial"/>
                <a:cs typeface="Arial"/>
              </a:rPr>
              <a:t>Q</a:t>
            </a:r>
            <a:endParaRPr baseline="4273" sz="975">
              <a:latin typeface="Arial"/>
              <a:cs typeface="Arial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5167001" y="2808936"/>
            <a:ext cx="130175" cy="1270"/>
          </a:xfrm>
          <a:custGeom>
            <a:avLst/>
            <a:gdLst/>
            <a:ahLst/>
            <a:cxnLst/>
            <a:rect l="l" t="t" r="r" b="b"/>
            <a:pathLst>
              <a:path w="130175" h="1269">
                <a:moveTo>
                  <a:pt x="129690" y="0"/>
                </a:moveTo>
                <a:lnTo>
                  <a:pt x="0" y="112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5955161" y="2814113"/>
            <a:ext cx="130175" cy="1270"/>
          </a:xfrm>
          <a:custGeom>
            <a:avLst/>
            <a:gdLst/>
            <a:ahLst/>
            <a:cxnLst/>
            <a:rect l="l" t="t" r="r" b="b"/>
            <a:pathLst>
              <a:path w="130175" h="1269">
                <a:moveTo>
                  <a:pt x="129699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6743373" y="2819205"/>
            <a:ext cx="129539" cy="1270"/>
          </a:xfrm>
          <a:custGeom>
            <a:avLst/>
            <a:gdLst/>
            <a:ahLst/>
            <a:cxnLst/>
            <a:rect l="l" t="t" r="r" b="b"/>
            <a:pathLst>
              <a:path w="129540" h="1269">
                <a:moveTo>
                  <a:pt x="129440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7531326" y="2824555"/>
            <a:ext cx="130175" cy="1270"/>
          </a:xfrm>
          <a:custGeom>
            <a:avLst/>
            <a:gdLst/>
            <a:ahLst/>
            <a:cxnLst/>
            <a:rect l="l" t="t" r="r" b="b"/>
            <a:pathLst>
              <a:path w="130175" h="1269">
                <a:moveTo>
                  <a:pt x="129699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4840318" y="3290887"/>
            <a:ext cx="2769235" cy="1270"/>
          </a:xfrm>
          <a:custGeom>
            <a:avLst/>
            <a:gdLst/>
            <a:ahLst/>
            <a:cxnLst/>
            <a:rect l="l" t="t" r="r" b="b"/>
            <a:pathLst>
              <a:path w="2769234" h="1270">
                <a:moveTo>
                  <a:pt x="0" y="0"/>
                </a:moveTo>
                <a:lnTo>
                  <a:pt x="2768897" y="112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7603948" y="3078431"/>
            <a:ext cx="73025" cy="1270"/>
          </a:xfrm>
          <a:custGeom>
            <a:avLst/>
            <a:gdLst/>
            <a:ahLst/>
            <a:cxnLst/>
            <a:rect l="l" t="t" r="r" b="b"/>
            <a:pathLst>
              <a:path w="73025" h="1269">
                <a:moveTo>
                  <a:pt x="72621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7603948" y="3078431"/>
            <a:ext cx="0" cy="207645"/>
          </a:xfrm>
          <a:custGeom>
            <a:avLst/>
            <a:gdLst/>
            <a:ahLst/>
            <a:cxnLst/>
            <a:rect l="l" t="t" r="r" b="b"/>
            <a:pathLst>
              <a:path w="0" h="207645">
                <a:moveTo>
                  <a:pt x="0" y="0"/>
                </a:moveTo>
                <a:lnTo>
                  <a:pt x="0" y="207191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6800192" y="3067990"/>
            <a:ext cx="73025" cy="1270"/>
          </a:xfrm>
          <a:custGeom>
            <a:avLst/>
            <a:gdLst/>
            <a:ahLst/>
            <a:cxnLst/>
            <a:rect l="l" t="t" r="r" b="b"/>
            <a:pathLst>
              <a:path w="73025" h="1269">
                <a:moveTo>
                  <a:pt x="72621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6800192" y="3067990"/>
            <a:ext cx="0" cy="228600"/>
          </a:xfrm>
          <a:custGeom>
            <a:avLst/>
            <a:gdLst/>
            <a:ahLst/>
            <a:cxnLst/>
            <a:rect l="l" t="t" r="r" b="b"/>
            <a:pathLst>
              <a:path w="0" h="228600">
                <a:moveTo>
                  <a:pt x="0" y="0"/>
                </a:moveTo>
                <a:lnTo>
                  <a:pt x="0" y="228074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6012239" y="3062812"/>
            <a:ext cx="73025" cy="1270"/>
          </a:xfrm>
          <a:custGeom>
            <a:avLst/>
            <a:gdLst/>
            <a:ahLst/>
            <a:cxnLst/>
            <a:rect l="l" t="t" r="r" b="b"/>
            <a:pathLst>
              <a:path w="73025" h="1269">
                <a:moveTo>
                  <a:pt x="72621" y="0"/>
                </a:moveTo>
                <a:lnTo>
                  <a:pt x="0" y="112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6012239" y="3062812"/>
            <a:ext cx="0" cy="228600"/>
          </a:xfrm>
          <a:custGeom>
            <a:avLst/>
            <a:gdLst/>
            <a:ahLst/>
            <a:cxnLst/>
            <a:rect l="l" t="t" r="r" b="b"/>
            <a:pathLst>
              <a:path w="0" h="228600">
                <a:moveTo>
                  <a:pt x="0" y="0"/>
                </a:moveTo>
                <a:lnTo>
                  <a:pt x="0" y="228074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5218967" y="3062812"/>
            <a:ext cx="73025" cy="1270"/>
          </a:xfrm>
          <a:custGeom>
            <a:avLst/>
            <a:gdLst/>
            <a:ahLst/>
            <a:cxnLst/>
            <a:rect l="l" t="t" r="r" b="b"/>
            <a:pathLst>
              <a:path w="73025" h="1269">
                <a:moveTo>
                  <a:pt x="72612" y="0"/>
                </a:moveTo>
                <a:lnTo>
                  <a:pt x="0" y="112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5218967" y="3062812"/>
            <a:ext cx="0" cy="228600"/>
          </a:xfrm>
          <a:custGeom>
            <a:avLst/>
            <a:gdLst/>
            <a:ahLst/>
            <a:cxnLst/>
            <a:rect l="l" t="t" r="r" b="b"/>
            <a:pathLst>
              <a:path w="0" h="228600">
                <a:moveTo>
                  <a:pt x="0" y="0"/>
                </a:moveTo>
                <a:lnTo>
                  <a:pt x="0" y="228074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5296691" y="3639030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5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5296691" y="3639030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5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ln w="61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 txBox="1"/>
          <p:nvPr/>
        </p:nvSpPr>
        <p:spPr>
          <a:xfrm>
            <a:off x="5316148" y="3914572"/>
            <a:ext cx="14478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0">
                <a:latin typeface="Arial"/>
                <a:cs typeface="Arial"/>
              </a:rPr>
              <a:t>EN</a:t>
            </a:r>
            <a:endParaRPr sz="650">
              <a:latin typeface="Arial"/>
              <a:cs typeface="Arial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5310829" y="3660523"/>
            <a:ext cx="27432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5">
                <a:latin typeface="Arial"/>
                <a:cs typeface="Arial"/>
              </a:rPr>
              <a:t>D</a:t>
            </a:r>
            <a:r>
              <a:rPr dirty="0" sz="650" spc="85">
                <a:latin typeface="Arial"/>
                <a:cs typeface="Arial"/>
              </a:rPr>
              <a:t> </a:t>
            </a:r>
            <a:r>
              <a:rPr dirty="0" baseline="4273" sz="975" spc="30">
                <a:latin typeface="Arial"/>
                <a:cs typeface="Arial"/>
              </a:rPr>
              <a:t>Q</a:t>
            </a:r>
            <a:endParaRPr baseline="4273" sz="975">
              <a:latin typeface="Arial"/>
              <a:cs typeface="Arial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6089955" y="3644294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5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6089955" y="3644294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5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ln w="61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 txBox="1"/>
          <p:nvPr/>
        </p:nvSpPr>
        <p:spPr>
          <a:xfrm>
            <a:off x="6109464" y="3919750"/>
            <a:ext cx="14478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0">
                <a:latin typeface="Arial"/>
                <a:cs typeface="Arial"/>
              </a:rPr>
              <a:t>EN</a:t>
            </a:r>
            <a:endParaRPr sz="650">
              <a:latin typeface="Arial"/>
              <a:cs typeface="Arial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6104283" y="3665873"/>
            <a:ext cx="27432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5">
                <a:latin typeface="Arial"/>
                <a:cs typeface="Arial"/>
              </a:rPr>
              <a:t>D</a:t>
            </a:r>
            <a:r>
              <a:rPr dirty="0" sz="650" spc="85">
                <a:latin typeface="Arial"/>
                <a:cs typeface="Arial"/>
              </a:rPr>
              <a:t> </a:t>
            </a:r>
            <a:r>
              <a:rPr dirty="0" baseline="4273" sz="975" spc="30">
                <a:latin typeface="Arial"/>
                <a:cs typeface="Arial"/>
              </a:rPr>
              <a:t>Q</a:t>
            </a:r>
            <a:endParaRPr baseline="4273" sz="975">
              <a:latin typeface="Arial"/>
              <a:cs typeface="Arial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6883262" y="3649472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4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6883262" y="3649472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4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ln w="61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 txBox="1"/>
          <p:nvPr/>
        </p:nvSpPr>
        <p:spPr>
          <a:xfrm>
            <a:off x="6902684" y="3924841"/>
            <a:ext cx="14478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0">
                <a:latin typeface="Arial"/>
                <a:cs typeface="Arial"/>
              </a:rPr>
              <a:t>EN</a:t>
            </a:r>
            <a:endParaRPr sz="650">
              <a:latin typeface="Arial"/>
              <a:cs typeface="Aria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6897589" y="3670965"/>
            <a:ext cx="27432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5">
                <a:latin typeface="Arial"/>
                <a:cs typeface="Arial"/>
              </a:rPr>
              <a:t>D</a:t>
            </a:r>
            <a:r>
              <a:rPr dirty="0" sz="650" spc="85">
                <a:latin typeface="Arial"/>
                <a:cs typeface="Arial"/>
              </a:rPr>
              <a:t> </a:t>
            </a:r>
            <a:r>
              <a:rPr dirty="0" baseline="4273" sz="975" spc="30">
                <a:latin typeface="Arial"/>
                <a:cs typeface="Arial"/>
              </a:rPr>
              <a:t>Q</a:t>
            </a:r>
            <a:endParaRPr baseline="4273" sz="975">
              <a:latin typeface="Arial"/>
              <a:cs typeface="Arial"/>
            </a:endParaRPr>
          </a:p>
        </p:txBody>
      </p:sp>
      <p:sp>
        <p:nvSpPr>
          <p:cNvPr id="87" name="object 87"/>
          <p:cNvSpPr/>
          <p:nvPr/>
        </p:nvSpPr>
        <p:spPr>
          <a:xfrm>
            <a:off x="7676569" y="3654563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4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7676569" y="3654563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4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ln w="61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 txBox="1"/>
          <p:nvPr/>
        </p:nvSpPr>
        <p:spPr>
          <a:xfrm>
            <a:off x="7695991" y="3929932"/>
            <a:ext cx="14478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0">
                <a:latin typeface="Arial"/>
                <a:cs typeface="Arial"/>
              </a:rPr>
              <a:t>EN</a:t>
            </a:r>
            <a:endParaRPr sz="650">
              <a:latin typeface="Arial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7690897" y="3676056"/>
            <a:ext cx="27432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5">
                <a:latin typeface="Arial"/>
                <a:cs typeface="Arial"/>
              </a:rPr>
              <a:t>D</a:t>
            </a:r>
            <a:r>
              <a:rPr dirty="0" sz="650" spc="85">
                <a:latin typeface="Arial"/>
                <a:cs typeface="Arial"/>
              </a:rPr>
              <a:t> </a:t>
            </a:r>
            <a:r>
              <a:rPr dirty="0" baseline="4273" sz="975" spc="30">
                <a:latin typeface="Arial"/>
                <a:cs typeface="Arial"/>
              </a:rPr>
              <a:t>Q</a:t>
            </a:r>
            <a:endParaRPr baseline="4273" sz="975">
              <a:latin typeface="Arial"/>
              <a:cs typeface="Arial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5167001" y="3726153"/>
            <a:ext cx="130175" cy="1270"/>
          </a:xfrm>
          <a:custGeom>
            <a:avLst/>
            <a:gdLst/>
            <a:ahLst/>
            <a:cxnLst/>
            <a:rect l="l" t="t" r="r" b="b"/>
            <a:pathLst>
              <a:path w="130175" h="1270">
                <a:moveTo>
                  <a:pt x="129690" y="0"/>
                </a:moveTo>
                <a:lnTo>
                  <a:pt x="0" y="112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5955161" y="3731330"/>
            <a:ext cx="130175" cy="1270"/>
          </a:xfrm>
          <a:custGeom>
            <a:avLst/>
            <a:gdLst/>
            <a:ahLst/>
            <a:cxnLst/>
            <a:rect l="l" t="t" r="r" b="b"/>
            <a:pathLst>
              <a:path w="130175" h="1270">
                <a:moveTo>
                  <a:pt x="129699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/>
          <p:nvPr/>
        </p:nvSpPr>
        <p:spPr>
          <a:xfrm>
            <a:off x="6743373" y="3736421"/>
            <a:ext cx="129539" cy="1270"/>
          </a:xfrm>
          <a:custGeom>
            <a:avLst/>
            <a:gdLst/>
            <a:ahLst/>
            <a:cxnLst/>
            <a:rect l="l" t="t" r="r" b="b"/>
            <a:pathLst>
              <a:path w="129540" h="1270">
                <a:moveTo>
                  <a:pt x="129440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7531326" y="3741771"/>
            <a:ext cx="130175" cy="1270"/>
          </a:xfrm>
          <a:custGeom>
            <a:avLst/>
            <a:gdLst/>
            <a:ahLst/>
            <a:cxnLst/>
            <a:rect l="l" t="t" r="r" b="b"/>
            <a:pathLst>
              <a:path w="130175" h="1270">
                <a:moveTo>
                  <a:pt x="129699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4840318" y="4208103"/>
            <a:ext cx="2769235" cy="1270"/>
          </a:xfrm>
          <a:custGeom>
            <a:avLst/>
            <a:gdLst/>
            <a:ahLst/>
            <a:cxnLst/>
            <a:rect l="l" t="t" r="r" b="b"/>
            <a:pathLst>
              <a:path w="2769234" h="1270">
                <a:moveTo>
                  <a:pt x="0" y="0"/>
                </a:moveTo>
                <a:lnTo>
                  <a:pt x="2768897" y="862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7603948" y="3995562"/>
            <a:ext cx="73025" cy="1270"/>
          </a:xfrm>
          <a:custGeom>
            <a:avLst/>
            <a:gdLst/>
            <a:ahLst/>
            <a:cxnLst/>
            <a:rect l="l" t="t" r="r" b="b"/>
            <a:pathLst>
              <a:path w="73025" h="1270">
                <a:moveTo>
                  <a:pt x="72621" y="0"/>
                </a:moveTo>
                <a:lnTo>
                  <a:pt x="0" y="112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7603948" y="3995562"/>
            <a:ext cx="0" cy="207645"/>
          </a:xfrm>
          <a:custGeom>
            <a:avLst/>
            <a:gdLst/>
            <a:ahLst/>
            <a:cxnLst/>
            <a:rect l="l" t="t" r="r" b="b"/>
            <a:pathLst>
              <a:path w="0" h="207645">
                <a:moveTo>
                  <a:pt x="0" y="0"/>
                </a:moveTo>
                <a:lnTo>
                  <a:pt x="0" y="207191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6800192" y="3985120"/>
            <a:ext cx="73025" cy="1270"/>
          </a:xfrm>
          <a:custGeom>
            <a:avLst/>
            <a:gdLst/>
            <a:ahLst/>
            <a:cxnLst/>
            <a:rect l="l" t="t" r="r" b="b"/>
            <a:pathLst>
              <a:path w="73025" h="1270">
                <a:moveTo>
                  <a:pt x="72621" y="0"/>
                </a:moveTo>
                <a:lnTo>
                  <a:pt x="0" y="112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/>
          <p:nvPr/>
        </p:nvSpPr>
        <p:spPr>
          <a:xfrm>
            <a:off x="6800192" y="3985120"/>
            <a:ext cx="0" cy="228600"/>
          </a:xfrm>
          <a:custGeom>
            <a:avLst/>
            <a:gdLst/>
            <a:ahLst/>
            <a:cxnLst/>
            <a:rect l="l" t="t" r="r" b="b"/>
            <a:pathLst>
              <a:path w="0" h="228600">
                <a:moveTo>
                  <a:pt x="0" y="0"/>
                </a:moveTo>
                <a:lnTo>
                  <a:pt x="0" y="228074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/>
          <p:nvPr/>
        </p:nvSpPr>
        <p:spPr>
          <a:xfrm>
            <a:off x="6012239" y="3980029"/>
            <a:ext cx="73025" cy="1270"/>
          </a:xfrm>
          <a:custGeom>
            <a:avLst/>
            <a:gdLst/>
            <a:ahLst/>
            <a:cxnLst/>
            <a:rect l="l" t="t" r="r" b="b"/>
            <a:pathLst>
              <a:path w="73025" h="1270">
                <a:moveTo>
                  <a:pt x="72621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6012239" y="3980029"/>
            <a:ext cx="0" cy="228600"/>
          </a:xfrm>
          <a:custGeom>
            <a:avLst/>
            <a:gdLst/>
            <a:ahLst/>
            <a:cxnLst/>
            <a:rect l="l" t="t" r="r" b="b"/>
            <a:pathLst>
              <a:path w="0" h="228600">
                <a:moveTo>
                  <a:pt x="0" y="0"/>
                </a:moveTo>
                <a:lnTo>
                  <a:pt x="0" y="228074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/>
          <p:nvPr/>
        </p:nvSpPr>
        <p:spPr>
          <a:xfrm>
            <a:off x="5218967" y="3980029"/>
            <a:ext cx="73025" cy="1270"/>
          </a:xfrm>
          <a:custGeom>
            <a:avLst/>
            <a:gdLst/>
            <a:ahLst/>
            <a:cxnLst/>
            <a:rect l="l" t="t" r="r" b="b"/>
            <a:pathLst>
              <a:path w="73025" h="1270">
                <a:moveTo>
                  <a:pt x="72612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3" name="object 103"/>
          <p:cNvSpPr/>
          <p:nvPr/>
        </p:nvSpPr>
        <p:spPr>
          <a:xfrm>
            <a:off x="5218967" y="3980029"/>
            <a:ext cx="0" cy="228600"/>
          </a:xfrm>
          <a:custGeom>
            <a:avLst/>
            <a:gdLst/>
            <a:ahLst/>
            <a:cxnLst/>
            <a:rect l="l" t="t" r="r" b="b"/>
            <a:pathLst>
              <a:path w="0" h="228600">
                <a:moveTo>
                  <a:pt x="0" y="0"/>
                </a:moveTo>
                <a:lnTo>
                  <a:pt x="0" y="228074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4" name="object 104"/>
          <p:cNvSpPr/>
          <p:nvPr/>
        </p:nvSpPr>
        <p:spPr>
          <a:xfrm>
            <a:off x="5296691" y="4556161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5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/>
          <p:cNvSpPr/>
          <p:nvPr/>
        </p:nvSpPr>
        <p:spPr>
          <a:xfrm>
            <a:off x="5296691" y="4556161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5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ln w="61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6" name="object 106"/>
          <p:cNvSpPr txBox="1"/>
          <p:nvPr/>
        </p:nvSpPr>
        <p:spPr>
          <a:xfrm>
            <a:off x="5316148" y="4831617"/>
            <a:ext cx="14478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0">
                <a:latin typeface="Arial"/>
                <a:cs typeface="Arial"/>
              </a:rPr>
              <a:t>EN</a:t>
            </a:r>
            <a:endParaRPr sz="650">
              <a:latin typeface="Arial"/>
              <a:cs typeface="Arial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5310829" y="4577740"/>
            <a:ext cx="27432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5">
                <a:latin typeface="Arial"/>
                <a:cs typeface="Arial"/>
              </a:rPr>
              <a:t>D</a:t>
            </a:r>
            <a:r>
              <a:rPr dirty="0" sz="650" spc="85">
                <a:latin typeface="Arial"/>
                <a:cs typeface="Arial"/>
              </a:rPr>
              <a:t> </a:t>
            </a:r>
            <a:r>
              <a:rPr dirty="0" baseline="4273" sz="975" spc="30">
                <a:latin typeface="Arial"/>
                <a:cs typeface="Arial"/>
              </a:rPr>
              <a:t>Q</a:t>
            </a:r>
            <a:endParaRPr baseline="4273" sz="975">
              <a:latin typeface="Arial"/>
              <a:cs typeface="Arial"/>
            </a:endParaRPr>
          </a:p>
        </p:txBody>
      </p:sp>
      <p:sp>
        <p:nvSpPr>
          <p:cNvPr id="108" name="object 108"/>
          <p:cNvSpPr/>
          <p:nvPr/>
        </p:nvSpPr>
        <p:spPr>
          <a:xfrm>
            <a:off x="6089955" y="4561511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5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/>
          <p:nvPr/>
        </p:nvSpPr>
        <p:spPr>
          <a:xfrm>
            <a:off x="6089955" y="4561511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5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ln w="61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0" name="object 110"/>
          <p:cNvSpPr txBox="1"/>
          <p:nvPr/>
        </p:nvSpPr>
        <p:spPr>
          <a:xfrm>
            <a:off x="6109464" y="4836967"/>
            <a:ext cx="14478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0">
                <a:latin typeface="Arial"/>
                <a:cs typeface="Arial"/>
              </a:rPr>
              <a:t>EN</a:t>
            </a:r>
            <a:endParaRPr sz="650">
              <a:latin typeface="Arial"/>
              <a:cs typeface="Arial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6104283" y="4583090"/>
            <a:ext cx="27432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5">
                <a:latin typeface="Arial"/>
                <a:cs typeface="Arial"/>
              </a:rPr>
              <a:t>D</a:t>
            </a:r>
            <a:r>
              <a:rPr dirty="0" sz="650" spc="85">
                <a:latin typeface="Arial"/>
                <a:cs typeface="Arial"/>
              </a:rPr>
              <a:t> </a:t>
            </a:r>
            <a:r>
              <a:rPr dirty="0" baseline="4273" sz="975" spc="30">
                <a:latin typeface="Arial"/>
                <a:cs typeface="Arial"/>
              </a:rPr>
              <a:t>Q</a:t>
            </a:r>
            <a:endParaRPr baseline="4273" sz="975">
              <a:latin typeface="Arial"/>
              <a:cs typeface="Arial"/>
            </a:endParaRPr>
          </a:p>
        </p:txBody>
      </p:sp>
      <p:sp>
        <p:nvSpPr>
          <p:cNvPr id="112" name="object 112"/>
          <p:cNvSpPr/>
          <p:nvPr/>
        </p:nvSpPr>
        <p:spPr>
          <a:xfrm>
            <a:off x="6883262" y="4566603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4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/>
          <p:cNvSpPr/>
          <p:nvPr/>
        </p:nvSpPr>
        <p:spPr>
          <a:xfrm>
            <a:off x="6883262" y="4566603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4" h="405764">
                <a:moveTo>
                  <a:pt x="0" y="405201"/>
                </a:moveTo>
                <a:lnTo>
                  <a:pt x="286219" y="405201"/>
                </a:lnTo>
                <a:lnTo>
                  <a:pt x="286219" y="0"/>
                </a:lnTo>
                <a:lnTo>
                  <a:pt x="0" y="0"/>
                </a:lnTo>
                <a:lnTo>
                  <a:pt x="0" y="405201"/>
                </a:lnTo>
                <a:close/>
              </a:path>
            </a:pathLst>
          </a:custGeom>
          <a:ln w="61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4" name="object 114"/>
          <p:cNvSpPr txBox="1"/>
          <p:nvPr/>
        </p:nvSpPr>
        <p:spPr>
          <a:xfrm>
            <a:off x="6902684" y="4842058"/>
            <a:ext cx="14478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0">
                <a:latin typeface="Arial"/>
                <a:cs typeface="Arial"/>
              </a:rPr>
              <a:t>EN</a:t>
            </a:r>
            <a:endParaRPr sz="650">
              <a:latin typeface="Arial"/>
              <a:cs typeface="Arial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6897589" y="4588181"/>
            <a:ext cx="27432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5">
                <a:latin typeface="Arial"/>
                <a:cs typeface="Arial"/>
              </a:rPr>
              <a:t>D</a:t>
            </a:r>
            <a:r>
              <a:rPr dirty="0" sz="650" spc="85">
                <a:latin typeface="Arial"/>
                <a:cs typeface="Arial"/>
              </a:rPr>
              <a:t> </a:t>
            </a:r>
            <a:r>
              <a:rPr dirty="0" baseline="4273" sz="975" spc="30">
                <a:latin typeface="Arial"/>
                <a:cs typeface="Arial"/>
              </a:rPr>
              <a:t>Q</a:t>
            </a:r>
            <a:endParaRPr baseline="4273" sz="975">
              <a:latin typeface="Arial"/>
              <a:cs typeface="Arial"/>
            </a:endParaRPr>
          </a:p>
        </p:txBody>
      </p:sp>
      <p:sp>
        <p:nvSpPr>
          <p:cNvPr id="116" name="object 116"/>
          <p:cNvSpPr/>
          <p:nvPr/>
        </p:nvSpPr>
        <p:spPr>
          <a:xfrm>
            <a:off x="7676569" y="4571772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4" h="405764">
                <a:moveTo>
                  <a:pt x="0" y="405209"/>
                </a:moveTo>
                <a:lnTo>
                  <a:pt x="286219" y="405209"/>
                </a:lnTo>
                <a:lnTo>
                  <a:pt x="286219" y="0"/>
                </a:lnTo>
                <a:lnTo>
                  <a:pt x="0" y="0"/>
                </a:lnTo>
                <a:lnTo>
                  <a:pt x="0" y="40520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/>
          <p:nvPr/>
        </p:nvSpPr>
        <p:spPr>
          <a:xfrm>
            <a:off x="7676569" y="4571771"/>
            <a:ext cx="286385" cy="405765"/>
          </a:xfrm>
          <a:custGeom>
            <a:avLst/>
            <a:gdLst/>
            <a:ahLst/>
            <a:cxnLst/>
            <a:rect l="l" t="t" r="r" b="b"/>
            <a:pathLst>
              <a:path w="286384" h="405764">
                <a:moveTo>
                  <a:pt x="0" y="405209"/>
                </a:moveTo>
                <a:lnTo>
                  <a:pt x="286219" y="405209"/>
                </a:lnTo>
                <a:lnTo>
                  <a:pt x="286219" y="0"/>
                </a:lnTo>
                <a:lnTo>
                  <a:pt x="0" y="0"/>
                </a:lnTo>
                <a:lnTo>
                  <a:pt x="0" y="405209"/>
                </a:lnTo>
                <a:close/>
              </a:path>
            </a:pathLst>
          </a:custGeom>
          <a:ln w="61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 txBox="1"/>
          <p:nvPr/>
        </p:nvSpPr>
        <p:spPr>
          <a:xfrm>
            <a:off x="7695991" y="4847149"/>
            <a:ext cx="14478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0">
                <a:latin typeface="Arial"/>
                <a:cs typeface="Arial"/>
              </a:rPr>
              <a:t>EN</a:t>
            </a:r>
            <a:endParaRPr sz="650">
              <a:latin typeface="Arial"/>
              <a:cs typeface="Arial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7690897" y="4593273"/>
            <a:ext cx="27432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5">
                <a:latin typeface="Arial"/>
                <a:cs typeface="Arial"/>
              </a:rPr>
              <a:t>D</a:t>
            </a:r>
            <a:r>
              <a:rPr dirty="0" sz="650" spc="85">
                <a:latin typeface="Arial"/>
                <a:cs typeface="Arial"/>
              </a:rPr>
              <a:t> </a:t>
            </a:r>
            <a:r>
              <a:rPr dirty="0" baseline="4273" sz="975" spc="30">
                <a:latin typeface="Arial"/>
                <a:cs typeface="Arial"/>
              </a:rPr>
              <a:t>Q</a:t>
            </a:r>
            <a:endParaRPr baseline="4273" sz="975">
              <a:latin typeface="Arial"/>
              <a:cs typeface="Arial"/>
            </a:endParaRPr>
          </a:p>
        </p:txBody>
      </p:sp>
      <p:sp>
        <p:nvSpPr>
          <p:cNvPr id="120" name="object 120"/>
          <p:cNvSpPr/>
          <p:nvPr/>
        </p:nvSpPr>
        <p:spPr>
          <a:xfrm>
            <a:off x="5167001" y="4643369"/>
            <a:ext cx="130175" cy="1270"/>
          </a:xfrm>
          <a:custGeom>
            <a:avLst/>
            <a:gdLst/>
            <a:ahLst/>
            <a:cxnLst/>
            <a:rect l="l" t="t" r="r" b="b"/>
            <a:pathLst>
              <a:path w="130175" h="1270">
                <a:moveTo>
                  <a:pt x="129690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1" name="object 121"/>
          <p:cNvSpPr/>
          <p:nvPr/>
        </p:nvSpPr>
        <p:spPr>
          <a:xfrm>
            <a:off x="5955161" y="4648461"/>
            <a:ext cx="130175" cy="1270"/>
          </a:xfrm>
          <a:custGeom>
            <a:avLst/>
            <a:gdLst/>
            <a:ahLst/>
            <a:cxnLst/>
            <a:rect l="l" t="t" r="r" b="b"/>
            <a:pathLst>
              <a:path w="130175" h="1270">
                <a:moveTo>
                  <a:pt x="129699" y="0"/>
                </a:moveTo>
                <a:lnTo>
                  <a:pt x="0" y="112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2" name="object 122"/>
          <p:cNvSpPr/>
          <p:nvPr/>
        </p:nvSpPr>
        <p:spPr>
          <a:xfrm>
            <a:off x="6743373" y="4653638"/>
            <a:ext cx="129539" cy="1270"/>
          </a:xfrm>
          <a:custGeom>
            <a:avLst/>
            <a:gdLst/>
            <a:ahLst/>
            <a:cxnLst/>
            <a:rect l="l" t="t" r="r" b="b"/>
            <a:pathLst>
              <a:path w="129540" h="1270">
                <a:moveTo>
                  <a:pt x="129440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3" name="object 123"/>
          <p:cNvSpPr/>
          <p:nvPr/>
        </p:nvSpPr>
        <p:spPr>
          <a:xfrm>
            <a:off x="7531326" y="4658902"/>
            <a:ext cx="130175" cy="1270"/>
          </a:xfrm>
          <a:custGeom>
            <a:avLst/>
            <a:gdLst/>
            <a:ahLst/>
            <a:cxnLst/>
            <a:rect l="l" t="t" r="r" b="b"/>
            <a:pathLst>
              <a:path w="130175" h="1270">
                <a:moveTo>
                  <a:pt x="129699" y="0"/>
                </a:moveTo>
                <a:lnTo>
                  <a:pt x="0" y="862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4" name="object 124"/>
          <p:cNvSpPr/>
          <p:nvPr/>
        </p:nvSpPr>
        <p:spPr>
          <a:xfrm>
            <a:off x="4840318" y="5125320"/>
            <a:ext cx="2769235" cy="1270"/>
          </a:xfrm>
          <a:custGeom>
            <a:avLst/>
            <a:gdLst/>
            <a:ahLst/>
            <a:cxnLst/>
            <a:rect l="l" t="t" r="r" b="b"/>
            <a:pathLst>
              <a:path w="2769234" h="1270">
                <a:moveTo>
                  <a:pt x="0" y="0"/>
                </a:moveTo>
                <a:lnTo>
                  <a:pt x="2768897" y="862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5" name="object 125"/>
          <p:cNvSpPr/>
          <p:nvPr/>
        </p:nvSpPr>
        <p:spPr>
          <a:xfrm>
            <a:off x="7603948" y="4912779"/>
            <a:ext cx="73025" cy="1270"/>
          </a:xfrm>
          <a:custGeom>
            <a:avLst/>
            <a:gdLst/>
            <a:ahLst/>
            <a:cxnLst/>
            <a:rect l="l" t="t" r="r" b="b"/>
            <a:pathLst>
              <a:path w="73025" h="1270">
                <a:moveTo>
                  <a:pt x="72621" y="0"/>
                </a:moveTo>
                <a:lnTo>
                  <a:pt x="0" y="112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6" name="object 126"/>
          <p:cNvSpPr/>
          <p:nvPr/>
        </p:nvSpPr>
        <p:spPr>
          <a:xfrm>
            <a:off x="7603948" y="4912779"/>
            <a:ext cx="0" cy="207645"/>
          </a:xfrm>
          <a:custGeom>
            <a:avLst/>
            <a:gdLst/>
            <a:ahLst/>
            <a:cxnLst/>
            <a:rect l="l" t="t" r="r" b="b"/>
            <a:pathLst>
              <a:path w="0" h="207645">
                <a:moveTo>
                  <a:pt x="0" y="0"/>
                </a:moveTo>
                <a:lnTo>
                  <a:pt x="0" y="207191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7" name="object 127"/>
          <p:cNvSpPr/>
          <p:nvPr/>
        </p:nvSpPr>
        <p:spPr>
          <a:xfrm>
            <a:off x="6800192" y="4902337"/>
            <a:ext cx="73025" cy="1270"/>
          </a:xfrm>
          <a:custGeom>
            <a:avLst/>
            <a:gdLst/>
            <a:ahLst/>
            <a:cxnLst/>
            <a:rect l="l" t="t" r="r" b="b"/>
            <a:pathLst>
              <a:path w="73025" h="1270">
                <a:moveTo>
                  <a:pt x="72621" y="0"/>
                </a:moveTo>
                <a:lnTo>
                  <a:pt x="0" y="112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8" name="object 128"/>
          <p:cNvSpPr/>
          <p:nvPr/>
        </p:nvSpPr>
        <p:spPr>
          <a:xfrm>
            <a:off x="6800192" y="4902337"/>
            <a:ext cx="0" cy="228600"/>
          </a:xfrm>
          <a:custGeom>
            <a:avLst/>
            <a:gdLst/>
            <a:ahLst/>
            <a:cxnLst/>
            <a:rect l="l" t="t" r="r" b="b"/>
            <a:pathLst>
              <a:path w="0" h="228600">
                <a:moveTo>
                  <a:pt x="0" y="0"/>
                </a:moveTo>
                <a:lnTo>
                  <a:pt x="0" y="228074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9" name="object 129"/>
          <p:cNvSpPr/>
          <p:nvPr/>
        </p:nvSpPr>
        <p:spPr>
          <a:xfrm>
            <a:off x="6012239" y="4897246"/>
            <a:ext cx="73025" cy="1270"/>
          </a:xfrm>
          <a:custGeom>
            <a:avLst/>
            <a:gdLst/>
            <a:ahLst/>
            <a:cxnLst/>
            <a:rect l="l" t="t" r="r" b="b"/>
            <a:pathLst>
              <a:path w="73025" h="1270">
                <a:moveTo>
                  <a:pt x="72621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0" name="object 130"/>
          <p:cNvSpPr/>
          <p:nvPr/>
        </p:nvSpPr>
        <p:spPr>
          <a:xfrm>
            <a:off x="6012239" y="4897246"/>
            <a:ext cx="0" cy="228600"/>
          </a:xfrm>
          <a:custGeom>
            <a:avLst/>
            <a:gdLst/>
            <a:ahLst/>
            <a:cxnLst/>
            <a:rect l="l" t="t" r="r" b="b"/>
            <a:pathLst>
              <a:path w="0" h="228600">
                <a:moveTo>
                  <a:pt x="0" y="0"/>
                </a:moveTo>
                <a:lnTo>
                  <a:pt x="0" y="228074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1" name="object 131"/>
          <p:cNvSpPr/>
          <p:nvPr/>
        </p:nvSpPr>
        <p:spPr>
          <a:xfrm>
            <a:off x="5218967" y="4897246"/>
            <a:ext cx="73025" cy="1270"/>
          </a:xfrm>
          <a:custGeom>
            <a:avLst/>
            <a:gdLst/>
            <a:ahLst/>
            <a:cxnLst/>
            <a:rect l="l" t="t" r="r" b="b"/>
            <a:pathLst>
              <a:path w="73025" h="1270">
                <a:moveTo>
                  <a:pt x="72612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2" name="object 132"/>
          <p:cNvSpPr/>
          <p:nvPr/>
        </p:nvSpPr>
        <p:spPr>
          <a:xfrm>
            <a:off x="5218967" y="4897246"/>
            <a:ext cx="0" cy="228600"/>
          </a:xfrm>
          <a:custGeom>
            <a:avLst/>
            <a:gdLst/>
            <a:ahLst/>
            <a:cxnLst/>
            <a:rect l="l" t="t" r="r" b="b"/>
            <a:pathLst>
              <a:path w="0" h="228600">
                <a:moveTo>
                  <a:pt x="0" y="0"/>
                </a:moveTo>
                <a:lnTo>
                  <a:pt x="0" y="228074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3" name="object 133"/>
          <p:cNvSpPr/>
          <p:nvPr/>
        </p:nvSpPr>
        <p:spPr>
          <a:xfrm>
            <a:off x="5590155" y="1878343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323" y="0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4" name="object 134"/>
          <p:cNvSpPr/>
          <p:nvPr/>
        </p:nvSpPr>
        <p:spPr>
          <a:xfrm>
            <a:off x="5680478" y="1878343"/>
            <a:ext cx="0" cy="3645535"/>
          </a:xfrm>
          <a:custGeom>
            <a:avLst/>
            <a:gdLst/>
            <a:ahLst/>
            <a:cxnLst/>
            <a:rect l="l" t="t" r="r" b="b"/>
            <a:pathLst>
              <a:path w="0" h="3645535">
                <a:moveTo>
                  <a:pt x="0" y="0"/>
                </a:moveTo>
                <a:lnTo>
                  <a:pt x="0" y="3644929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5" name="object 135"/>
          <p:cNvSpPr/>
          <p:nvPr/>
        </p:nvSpPr>
        <p:spPr>
          <a:xfrm>
            <a:off x="6385535" y="1899054"/>
            <a:ext cx="89535" cy="0"/>
          </a:xfrm>
          <a:custGeom>
            <a:avLst/>
            <a:gdLst/>
            <a:ahLst/>
            <a:cxnLst/>
            <a:rect l="l" t="t" r="r" b="b"/>
            <a:pathLst>
              <a:path w="89535" h="0">
                <a:moveTo>
                  <a:pt x="0" y="0"/>
                </a:moveTo>
                <a:lnTo>
                  <a:pt x="89027" y="0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6" name="object 136"/>
          <p:cNvSpPr/>
          <p:nvPr/>
        </p:nvSpPr>
        <p:spPr>
          <a:xfrm>
            <a:off x="6474562" y="1899054"/>
            <a:ext cx="0" cy="3624579"/>
          </a:xfrm>
          <a:custGeom>
            <a:avLst/>
            <a:gdLst/>
            <a:ahLst/>
            <a:cxnLst/>
            <a:rect l="l" t="t" r="r" b="b"/>
            <a:pathLst>
              <a:path w="0" h="3624579">
                <a:moveTo>
                  <a:pt x="0" y="0"/>
                </a:moveTo>
                <a:lnTo>
                  <a:pt x="0" y="3624218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7" name="object 137"/>
          <p:cNvSpPr/>
          <p:nvPr/>
        </p:nvSpPr>
        <p:spPr>
          <a:xfrm>
            <a:off x="7179878" y="1919678"/>
            <a:ext cx="90170" cy="0"/>
          </a:xfrm>
          <a:custGeom>
            <a:avLst/>
            <a:gdLst/>
            <a:ahLst/>
            <a:cxnLst/>
            <a:rect l="l" t="t" r="r" b="b"/>
            <a:pathLst>
              <a:path w="90170" h="0">
                <a:moveTo>
                  <a:pt x="0" y="0"/>
                </a:moveTo>
                <a:lnTo>
                  <a:pt x="90150" y="0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8" name="object 138"/>
          <p:cNvSpPr/>
          <p:nvPr/>
        </p:nvSpPr>
        <p:spPr>
          <a:xfrm>
            <a:off x="7270028" y="1919678"/>
            <a:ext cx="0" cy="3609340"/>
          </a:xfrm>
          <a:custGeom>
            <a:avLst/>
            <a:gdLst/>
            <a:ahLst/>
            <a:cxnLst/>
            <a:rect l="l" t="t" r="r" b="b"/>
            <a:pathLst>
              <a:path w="0" h="3609340">
                <a:moveTo>
                  <a:pt x="0" y="0"/>
                </a:moveTo>
                <a:lnTo>
                  <a:pt x="0" y="3608711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9" name="object 139"/>
          <p:cNvSpPr/>
          <p:nvPr/>
        </p:nvSpPr>
        <p:spPr>
          <a:xfrm>
            <a:off x="7975084" y="1940389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323" y="0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0" name="object 140"/>
          <p:cNvSpPr/>
          <p:nvPr/>
        </p:nvSpPr>
        <p:spPr>
          <a:xfrm>
            <a:off x="8065407" y="1940389"/>
            <a:ext cx="0" cy="3593465"/>
          </a:xfrm>
          <a:custGeom>
            <a:avLst/>
            <a:gdLst/>
            <a:ahLst/>
            <a:cxnLst/>
            <a:rect l="l" t="t" r="r" b="b"/>
            <a:pathLst>
              <a:path w="0" h="3593465">
                <a:moveTo>
                  <a:pt x="0" y="0"/>
                </a:moveTo>
                <a:lnTo>
                  <a:pt x="0" y="3593118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1" name="object 141"/>
          <p:cNvSpPr/>
          <p:nvPr/>
        </p:nvSpPr>
        <p:spPr>
          <a:xfrm>
            <a:off x="5675125" y="5659056"/>
            <a:ext cx="0" cy="248920"/>
          </a:xfrm>
          <a:custGeom>
            <a:avLst/>
            <a:gdLst/>
            <a:ahLst/>
            <a:cxnLst/>
            <a:rect l="l" t="t" r="r" b="b"/>
            <a:pathLst>
              <a:path w="0" h="248920">
                <a:moveTo>
                  <a:pt x="0" y="0"/>
                </a:moveTo>
                <a:lnTo>
                  <a:pt x="0" y="248534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2" name="object 142"/>
          <p:cNvSpPr/>
          <p:nvPr/>
        </p:nvSpPr>
        <p:spPr>
          <a:xfrm>
            <a:off x="6474562" y="5671413"/>
            <a:ext cx="0" cy="248920"/>
          </a:xfrm>
          <a:custGeom>
            <a:avLst/>
            <a:gdLst/>
            <a:ahLst/>
            <a:cxnLst/>
            <a:rect l="l" t="t" r="r" b="b"/>
            <a:pathLst>
              <a:path w="0" h="248920">
                <a:moveTo>
                  <a:pt x="0" y="0"/>
                </a:moveTo>
                <a:lnTo>
                  <a:pt x="0" y="248750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3" name="object 143"/>
          <p:cNvSpPr/>
          <p:nvPr/>
        </p:nvSpPr>
        <p:spPr>
          <a:xfrm>
            <a:off x="7270028" y="5674399"/>
            <a:ext cx="0" cy="248920"/>
          </a:xfrm>
          <a:custGeom>
            <a:avLst/>
            <a:gdLst/>
            <a:ahLst/>
            <a:cxnLst/>
            <a:rect l="l" t="t" r="r" b="b"/>
            <a:pathLst>
              <a:path w="0" h="248920">
                <a:moveTo>
                  <a:pt x="0" y="0"/>
                </a:moveTo>
                <a:lnTo>
                  <a:pt x="0" y="248750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4" name="object 144"/>
          <p:cNvSpPr/>
          <p:nvPr/>
        </p:nvSpPr>
        <p:spPr>
          <a:xfrm>
            <a:off x="8060313" y="5684849"/>
            <a:ext cx="0" cy="248920"/>
          </a:xfrm>
          <a:custGeom>
            <a:avLst/>
            <a:gdLst/>
            <a:ahLst/>
            <a:cxnLst/>
            <a:rect l="l" t="t" r="r" b="b"/>
            <a:pathLst>
              <a:path w="0" h="248920">
                <a:moveTo>
                  <a:pt x="0" y="0"/>
                </a:moveTo>
                <a:lnTo>
                  <a:pt x="0" y="248750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5" name="object 145"/>
          <p:cNvSpPr/>
          <p:nvPr/>
        </p:nvSpPr>
        <p:spPr>
          <a:xfrm>
            <a:off x="5586960" y="2803672"/>
            <a:ext cx="93980" cy="1270"/>
          </a:xfrm>
          <a:custGeom>
            <a:avLst/>
            <a:gdLst/>
            <a:ahLst/>
            <a:cxnLst/>
            <a:rect l="l" t="t" r="r" b="b"/>
            <a:pathLst>
              <a:path w="93979" h="1269">
                <a:moveTo>
                  <a:pt x="0" y="0"/>
                </a:moveTo>
                <a:lnTo>
                  <a:pt x="93518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6" name="object 146"/>
          <p:cNvSpPr/>
          <p:nvPr/>
        </p:nvSpPr>
        <p:spPr>
          <a:xfrm>
            <a:off x="6385535" y="2798494"/>
            <a:ext cx="93345" cy="1270"/>
          </a:xfrm>
          <a:custGeom>
            <a:avLst/>
            <a:gdLst/>
            <a:ahLst/>
            <a:cxnLst/>
            <a:rect l="l" t="t" r="r" b="b"/>
            <a:pathLst>
              <a:path w="93345" h="1269">
                <a:moveTo>
                  <a:pt x="0" y="0"/>
                </a:moveTo>
                <a:lnTo>
                  <a:pt x="93345" y="112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7" name="object 147"/>
          <p:cNvSpPr/>
          <p:nvPr/>
        </p:nvSpPr>
        <p:spPr>
          <a:xfrm>
            <a:off x="7183936" y="2793403"/>
            <a:ext cx="93345" cy="1270"/>
          </a:xfrm>
          <a:custGeom>
            <a:avLst/>
            <a:gdLst/>
            <a:ahLst/>
            <a:cxnLst/>
            <a:rect l="l" t="t" r="r" b="b"/>
            <a:pathLst>
              <a:path w="93345" h="1269">
                <a:moveTo>
                  <a:pt x="0" y="0"/>
                </a:moveTo>
                <a:lnTo>
                  <a:pt x="93259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8" name="object 148"/>
          <p:cNvSpPr/>
          <p:nvPr/>
        </p:nvSpPr>
        <p:spPr>
          <a:xfrm>
            <a:off x="7966795" y="2803672"/>
            <a:ext cx="93980" cy="1270"/>
          </a:xfrm>
          <a:custGeom>
            <a:avLst/>
            <a:gdLst/>
            <a:ahLst/>
            <a:cxnLst/>
            <a:rect l="l" t="t" r="r" b="b"/>
            <a:pathLst>
              <a:path w="93979" h="1269">
                <a:moveTo>
                  <a:pt x="0" y="0"/>
                </a:moveTo>
                <a:lnTo>
                  <a:pt x="93518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9" name="object 149"/>
          <p:cNvSpPr/>
          <p:nvPr/>
        </p:nvSpPr>
        <p:spPr>
          <a:xfrm>
            <a:off x="5586960" y="3726153"/>
            <a:ext cx="93980" cy="1270"/>
          </a:xfrm>
          <a:custGeom>
            <a:avLst/>
            <a:gdLst/>
            <a:ahLst/>
            <a:cxnLst/>
            <a:rect l="l" t="t" r="r" b="b"/>
            <a:pathLst>
              <a:path w="93979" h="1270">
                <a:moveTo>
                  <a:pt x="0" y="0"/>
                </a:moveTo>
                <a:lnTo>
                  <a:pt x="93518" y="112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0" name="object 150"/>
          <p:cNvSpPr/>
          <p:nvPr/>
        </p:nvSpPr>
        <p:spPr>
          <a:xfrm>
            <a:off x="6385535" y="3720889"/>
            <a:ext cx="93345" cy="1270"/>
          </a:xfrm>
          <a:custGeom>
            <a:avLst/>
            <a:gdLst/>
            <a:ahLst/>
            <a:cxnLst/>
            <a:rect l="l" t="t" r="r" b="b"/>
            <a:pathLst>
              <a:path w="93345" h="1270">
                <a:moveTo>
                  <a:pt x="0" y="0"/>
                </a:moveTo>
                <a:lnTo>
                  <a:pt x="93345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1" name="object 151"/>
          <p:cNvSpPr/>
          <p:nvPr/>
        </p:nvSpPr>
        <p:spPr>
          <a:xfrm>
            <a:off x="7183936" y="3715711"/>
            <a:ext cx="93345" cy="1270"/>
          </a:xfrm>
          <a:custGeom>
            <a:avLst/>
            <a:gdLst/>
            <a:ahLst/>
            <a:cxnLst/>
            <a:rect l="l" t="t" r="r" b="b"/>
            <a:pathLst>
              <a:path w="93345" h="1270">
                <a:moveTo>
                  <a:pt x="0" y="0"/>
                </a:moveTo>
                <a:lnTo>
                  <a:pt x="93259" y="112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2" name="object 152"/>
          <p:cNvSpPr/>
          <p:nvPr/>
        </p:nvSpPr>
        <p:spPr>
          <a:xfrm>
            <a:off x="7966795" y="3726153"/>
            <a:ext cx="93980" cy="1270"/>
          </a:xfrm>
          <a:custGeom>
            <a:avLst/>
            <a:gdLst/>
            <a:ahLst/>
            <a:cxnLst/>
            <a:rect l="l" t="t" r="r" b="b"/>
            <a:pathLst>
              <a:path w="93979" h="1270">
                <a:moveTo>
                  <a:pt x="0" y="0"/>
                </a:moveTo>
                <a:lnTo>
                  <a:pt x="93518" y="112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3" name="object 153"/>
          <p:cNvSpPr/>
          <p:nvPr/>
        </p:nvSpPr>
        <p:spPr>
          <a:xfrm>
            <a:off x="5586960" y="4648461"/>
            <a:ext cx="93980" cy="1270"/>
          </a:xfrm>
          <a:custGeom>
            <a:avLst/>
            <a:gdLst/>
            <a:ahLst/>
            <a:cxnLst/>
            <a:rect l="l" t="t" r="r" b="b"/>
            <a:pathLst>
              <a:path w="93979" h="1270">
                <a:moveTo>
                  <a:pt x="0" y="0"/>
                </a:moveTo>
                <a:lnTo>
                  <a:pt x="93518" y="112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4" name="object 154"/>
          <p:cNvSpPr/>
          <p:nvPr/>
        </p:nvSpPr>
        <p:spPr>
          <a:xfrm>
            <a:off x="6385535" y="4643369"/>
            <a:ext cx="93345" cy="1270"/>
          </a:xfrm>
          <a:custGeom>
            <a:avLst/>
            <a:gdLst/>
            <a:ahLst/>
            <a:cxnLst/>
            <a:rect l="l" t="t" r="r" b="b"/>
            <a:pathLst>
              <a:path w="93345" h="1270">
                <a:moveTo>
                  <a:pt x="0" y="0"/>
                </a:moveTo>
                <a:lnTo>
                  <a:pt x="93345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5" name="object 155"/>
          <p:cNvSpPr/>
          <p:nvPr/>
        </p:nvSpPr>
        <p:spPr>
          <a:xfrm>
            <a:off x="7183936" y="4638019"/>
            <a:ext cx="93345" cy="1270"/>
          </a:xfrm>
          <a:custGeom>
            <a:avLst/>
            <a:gdLst/>
            <a:ahLst/>
            <a:cxnLst/>
            <a:rect l="l" t="t" r="r" b="b"/>
            <a:pathLst>
              <a:path w="93345" h="1270">
                <a:moveTo>
                  <a:pt x="0" y="0"/>
                </a:moveTo>
                <a:lnTo>
                  <a:pt x="93259" y="112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6" name="object 156"/>
          <p:cNvSpPr/>
          <p:nvPr/>
        </p:nvSpPr>
        <p:spPr>
          <a:xfrm>
            <a:off x="7966795" y="4648461"/>
            <a:ext cx="93980" cy="1270"/>
          </a:xfrm>
          <a:custGeom>
            <a:avLst/>
            <a:gdLst/>
            <a:ahLst/>
            <a:cxnLst/>
            <a:rect l="l" t="t" r="r" b="b"/>
            <a:pathLst>
              <a:path w="93979" h="1270">
                <a:moveTo>
                  <a:pt x="0" y="0"/>
                </a:moveTo>
                <a:lnTo>
                  <a:pt x="93518" y="112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7" name="object 157"/>
          <p:cNvSpPr/>
          <p:nvPr/>
        </p:nvSpPr>
        <p:spPr>
          <a:xfrm>
            <a:off x="5592314" y="5519010"/>
            <a:ext cx="171450" cy="140335"/>
          </a:xfrm>
          <a:custGeom>
            <a:avLst/>
            <a:gdLst/>
            <a:ahLst/>
            <a:cxnLst/>
            <a:rect l="l" t="t" r="r" b="b"/>
            <a:pathLst>
              <a:path w="171450" h="140335">
                <a:moveTo>
                  <a:pt x="170975" y="0"/>
                </a:moveTo>
                <a:lnTo>
                  <a:pt x="0" y="0"/>
                </a:lnTo>
                <a:lnTo>
                  <a:pt x="84969" y="140046"/>
                </a:lnTo>
                <a:lnTo>
                  <a:pt x="17097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" name="object 158"/>
          <p:cNvSpPr/>
          <p:nvPr/>
        </p:nvSpPr>
        <p:spPr>
          <a:xfrm>
            <a:off x="5592314" y="5519010"/>
            <a:ext cx="171450" cy="140335"/>
          </a:xfrm>
          <a:custGeom>
            <a:avLst/>
            <a:gdLst/>
            <a:ahLst/>
            <a:cxnLst/>
            <a:rect l="l" t="t" r="r" b="b"/>
            <a:pathLst>
              <a:path w="171450" h="140335">
                <a:moveTo>
                  <a:pt x="84969" y="140046"/>
                </a:moveTo>
                <a:lnTo>
                  <a:pt x="0" y="0"/>
                </a:lnTo>
                <a:lnTo>
                  <a:pt x="170975" y="0"/>
                </a:lnTo>
                <a:lnTo>
                  <a:pt x="84969" y="140046"/>
                </a:lnTo>
                <a:close/>
              </a:path>
            </a:pathLst>
          </a:custGeom>
          <a:ln w="617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9" name="object 159"/>
          <p:cNvSpPr/>
          <p:nvPr/>
        </p:nvSpPr>
        <p:spPr>
          <a:xfrm>
            <a:off x="6390716" y="5524127"/>
            <a:ext cx="171450" cy="140335"/>
          </a:xfrm>
          <a:custGeom>
            <a:avLst/>
            <a:gdLst/>
            <a:ahLst/>
            <a:cxnLst/>
            <a:rect l="l" t="t" r="r" b="b"/>
            <a:pathLst>
              <a:path w="171450" h="140335">
                <a:moveTo>
                  <a:pt x="170975" y="0"/>
                </a:moveTo>
                <a:lnTo>
                  <a:pt x="0" y="0"/>
                </a:lnTo>
                <a:lnTo>
                  <a:pt x="84969" y="140046"/>
                </a:lnTo>
                <a:lnTo>
                  <a:pt x="17097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" name="object 160"/>
          <p:cNvSpPr/>
          <p:nvPr/>
        </p:nvSpPr>
        <p:spPr>
          <a:xfrm>
            <a:off x="6390716" y="5524127"/>
            <a:ext cx="171450" cy="140335"/>
          </a:xfrm>
          <a:custGeom>
            <a:avLst/>
            <a:gdLst/>
            <a:ahLst/>
            <a:cxnLst/>
            <a:rect l="l" t="t" r="r" b="b"/>
            <a:pathLst>
              <a:path w="171450" h="140335">
                <a:moveTo>
                  <a:pt x="84969" y="140046"/>
                </a:moveTo>
                <a:lnTo>
                  <a:pt x="0" y="0"/>
                </a:lnTo>
                <a:lnTo>
                  <a:pt x="170975" y="0"/>
                </a:lnTo>
                <a:lnTo>
                  <a:pt x="84969" y="140046"/>
                </a:lnTo>
                <a:close/>
              </a:path>
            </a:pathLst>
          </a:custGeom>
          <a:ln w="617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1" name="object 161"/>
          <p:cNvSpPr/>
          <p:nvPr/>
        </p:nvSpPr>
        <p:spPr>
          <a:xfrm>
            <a:off x="7189030" y="5529460"/>
            <a:ext cx="171450" cy="140335"/>
          </a:xfrm>
          <a:custGeom>
            <a:avLst/>
            <a:gdLst/>
            <a:ahLst/>
            <a:cxnLst/>
            <a:rect l="l" t="t" r="r" b="b"/>
            <a:pathLst>
              <a:path w="171450" h="140335">
                <a:moveTo>
                  <a:pt x="171234" y="0"/>
                </a:moveTo>
                <a:lnTo>
                  <a:pt x="0" y="0"/>
                </a:lnTo>
                <a:lnTo>
                  <a:pt x="85228" y="139821"/>
                </a:lnTo>
                <a:lnTo>
                  <a:pt x="17123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" name="object 162"/>
          <p:cNvSpPr/>
          <p:nvPr/>
        </p:nvSpPr>
        <p:spPr>
          <a:xfrm>
            <a:off x="7189030" y="5529460"/>
            <a:ext cx="171450" cy="140335"/>
          </a:xfrm>
          <a:custGeom>
            <a:avLst/>
            <a:gdLst/>
            <a:ahLst/>
            <a:cxnLst/>
            <a:rect l="l" t="t" r="r" b="b"/>
            <a:pathLst>
              <a:path w="171450" h="140335">
                <a:moveTo>
                  <a:pt x="85228" y="139821"/>
                </a:moveTo>
                <a:lnTo>
                  <a:pt x="0" y="0"/>
                </a:lnTo>
                <a:lnTo>
                  <a:pt x="171234" y="0"/>
                </a:lnTo>
                <a:lnTo>
                  <a:pt x="85228" y="139821"/>
                </a:lnTo>
                <a:close/>
              </a:path>
            </a:pathLst>
          </a:custGeom>
          <a:ln w="617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3" name="object 163"/>
          <p:cNvSpPr/>
          <p:nvPr/>
        </p:nvSpPr>
        <p:spPr>
          <a:xfrm>
            <a:off x="7977243" y="5534569"/>
            <a:ext cx="171450" cy="140335"/>
          </a:xfrm>
          <a:custGeom>
            <a:avLst/>
            <a:gdLst/>
            <a:ahLst/>
            <a:cxnLst/>
            <a:rect l="l" t="t" r="r" b="b"/>
            <a:pathLst>
              <a:path w="171450" h="140335">
                <a:moveTo>
                  <a:pt x="171234" y="0"/>
                </a:moveTo>
                <a:lnTo>
                  <a:pt x="0" y="0"/>
                </a:lnTo>
                <a:lnTo>
                  <a:pt x="84969" y="139830"/>
                </a:lnTo>
                <a:lnTo>
                  <a:pt x="17123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" name="object 164"/>
          <p:cNvSpPr/>
          <p:nvPr/>
        </p:nvSpPr>
        <p:spPr>
          <a:xfrm>
            <a:off x="7977243" y="5534569"/>
            <a:ext cx="171450" cy="140335"/>
          </a:xfrm>
          <a:custGeom>
            <a:avLst/>
            <a:gdLst/>
            <a:ahLst/>
            <a:cxnLst/>
            <a:rect l="l" t="t" r="r" b="b"/>
            <a:pathLst>
              <a:path w="171450" h="140335">
                <a:moveTo>
                  <a:pt x="84969" y="139830"/>
                </a:moveTo>
                <a:lnTo>
                  <a:pt x="0" y="0"/>
                </a:lnTo>
                <a:lnTo>
                  <a:pt x="171234" y="0"/>
                </a:lnTo>
                <a:lnTo>
                  <a:pt x="84969" y="139830"/>
                </a:lnTo>
                <a:close/>
              </a:path>
            </a:pathLst>
          </a:custGeom>
          <a:ln w="617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5" name="object 165"/>
          <p:cNvSpPr txBox="1"/>
          <p:nvPr/>
        </p:nvSpPr>
        <p:spPr>
          <a:xfrm>
            <a:off x="5107663" y="1196059"/>
            <a:ext cx="11176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baseline="4273" sz="975" spc="22">
                <a:latin typeface="Arial"/>
                <a:cs typeface="Arial"/>
              </a:rPr>
              <a:t>D</a:t>
            </a:r>
            <a:r>
              <a:rPr dirty="0" sz="350" spc="-5">
                <a:latin typeface="Arial"/>
                <a:cs typeface="Arial"/>
              </a:rPr>
              <a:t>0</a:t>
            </a:r>
            <a:endParaRPr sz="350">
              <a:latin typeface="Arial"/>
              <a:cs typeface="Arial"/>
            </a:endParaRPr>
          </a:p>
        </p:txBody>
      </p:sp>
      <p:sp>
        <p:nvSpPr>
          <p:cNvPr id="166" name="object 166"/>
          <p:cNvSpPr txBox="1"/>
          <p:nvPr/>
        </p:nvSpPr>
        <p:spPr>
          <a:xfrm>
            <a:off x="5900926" y="1201409"/>
            <a:ext cx="11176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baseline="4273" sz="975" spc="22">
                <a:latin typeface="Arial"/>
                <a:cs typeface="Arial"/>
              </a:rPr>
              <a:t>D</a:t>
            </a:r>
            <a:r>
              <a:rPr dirty="0" sz="350" spc="-5">
                <a:latin typeface="Arial"/>
                <a:cs typeface="Arial"/>
              </a:rPr>
              <a:t>1</a:t>
            </a:r>
            <a:endParaRPr sz="350">
              <a:latin typeface="Arial"/>
              <a:cs typeface="Arial"/>
            </a:endParaRPr>
          </a:p>
        </p:txBody>
      </p:sp>
      <p:sp>
        <p:nvSpPr>
          <p:cNvPr id="167" name="object 167"/>
          <p:cNvSpPr txBox="1"/>
          <p:nvPr/>
        </p:nvSpPr>
        <p:spPr>
          <a:xfrm>
            <a:off x="6694233" y="1206500"/>
            <a:ext cx="11176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baseline="4273" sz="975" spc="22">
                <a:latin typeface="Arial"/>
                <a:cs typeface="Arial"/>
              </a:rPr>
              <a:t>D</a:t>
            </a:r>
            <a:r>
              <a:rPr dirty="0" sz="350" spc="-5">
                <a:latin typeface="Arial"/>
                <a:cs typeface="Arial"/>
              </a:rPr>
              <a:t>2</a:t>
            </a:r>
            <a:endParaRPr sz="350">
              <a:latin typeface="Arial"/>
              <a:cs typeface="Arial"/>
            </a:endParaRPr>
          </a:p>
        </p:txBody>
      </p:sp>
      <p:sp>
        <p:nvSpPr>
          <p:cNvPr id="168" name="object 168"/>
          <p:cNvSpPr txBox="1"/>
          <p:nvPr/>
        </p:nvSpPr>
        <p:spPr>
          <a:xfrm>
            <a:off x="7487540" y="1211591"/>
            <a:ext cx="11176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baseline="4273" sz="975" spc="22">
                <a:latin typeface="Arial"/>
                <a:cs typeface="Arial"/>
              </a:rPr>
              <a:t>D</a:t>
            </a:r>
            <a:r>
              <a:rPr dirty="0" sz="350" spc="-5">
                <a:latin typeface="Arial"/>
                <a:cs typeface="Arial"/>
              </a:rPr>
              <a:t>3</a:t>
            </a:r>
            <a:endParaRPr sz="350">
              <a:latin typeface="Arial"/>
              <a:cs typeface="Arial"/>
            </a:endParaRPr>
          </a:p>
        </p:txBody>
      </p:sp>
      <p:sp>
        <p:nvSpPr>
          <p:cNvPr id="169" name="object 169"/>
          <p:cNvSpPr txBox="1"/>
          <p:nvPr/>
        </p:nvSpPr>
        <p:spPr>
          <a:xfrm>
            <a:off x="5610700" y="5979008"/>
            <a:ext cx="11176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baseline="4273" sz="975" spc="22">
                <a:latin typeface="Arial"/>
                <a:cs typeface="Arial"/>
              </a:rPr>
              <a:t>D</a:t>
            </a:r>
            <a:r>
              <a:rPr dirty="0" sz="350" spc="-5">
                <a:latin typeface="Arial"/>
                <a:cs typeface="Arial"/>
              </a:rPr>
              <a:t>0</a:t>
            </a:r>
            <a:endParaRPr sz="350">
              <a:latin typeface="Arial"/>
              <a:cs typeface="Arial"/>
            </a:endParaRPr>
          </a:p>
        </p:txBody>
      </p:sp>
      <p:sp>
        <p:nvSpPr>
          <p:cNvPr id="170" name="object 170"/>
          <p:cNvSpPr txBox="1"/>
          <p:nvPr/>
        </p:nvSpPr>
        <p:spPr>
          <a:xfrm>
            <a:off x="6403921" y="5984124"/>
            <a:ext cx="112395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baseline="4273" sz="975" spc="22">
                <a:latin typeface="Arial"/>
                <a:cs typeface="Arial"/>
              </a:rPr>
              <a:t>D</a:t>
            </a:r>
            <a:r>
              <a:rPr dirty="0" sz="350" spc="-5">
                <a:latin typeface="Arial"/>
                <a:cs typeface="Arial"/>
              </a:rPr>
              <a:t>1</a:t>
            </a:r>
            <a:endParaRPr sz="350">
              <a:latin typeface="Arial"/>
              <a:cs typeface="Arial"/>
            </a:endParaRPr>
          </a:p>
        </p:txBody>
      </p:sp>
      <p:sp>
        <p:nvSpPr>
          <p:cNvPr id="171" name="object 171"/>
          <p:cNvSpPr txBox="1"/>
          <p:nvPr/>
        </p:nvSpPr>
        <p:spPr>
          <a:xfrm>
            <a:off x="7197228" y="5989240"/>
            <a:ext cx="11176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baseline="4273" sz="975" spc="22">
                <a:latin typeface="Arial"/>
                <a:cs typeface="Arial"/>
              </a:rPr>
              <a:t>D</a:t>
            </a:r>
            <a:r>
              <a:rPr dirty="0" sz="350" spc="-5">
                <a:latin typeface="Arial"/>
                <a:cs typeface="Arial"/>
              </a:rPr>
              <a:t>2</a:t>
            </a:r>
            <a:endParaRPr sz="350">
              <a:latin typeface="Arial"/>
              <a:cs typeface="Arial"/>
            </a:endParaRPr>
          </a:p>
        </p:txBody>
      </p:sp>
      <p:sp>
        <p:nvSpPr>
          <p:cNvPr id="172" name="object 172"/>
          <p:cNvSpPr txBox="1"/>
          <p:nvPr/>
        </p:nvSpPr>
        <p:spPr>
          <a:xfrm>
            <a:off x="7990534" y="5994569"/>
            <a:ext cx="11176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baseline="4273" sz="975" spc="22">
                <a:latin typeface="Arial"/>
                <a:cs typeface="Arial"/>
              </a:rPr>
              <a:t>D</a:t>
            </a:r>
            <a:r>
              <a:rPr dirty="0" sz="350" spc="-5">
                <a:latin typeface="Arial"/>
                <a:cs typeface="Arial"/>
              </a:rPr>
              <a:t>3</a:t>
            </a:r>
            <a:endParaRPr sz="350">
              <a:latin typeface="Arial"/>
              <a:cs typeface="Arial"/>
            </a:endParaRPr>
          </a:p>
        </p:txBody>
      </p:sp>
      <p:sp>
        <p:nvSpPr>
          <p:cNvPr id="173" name="object 173"/>
          <p:cNvSpPr txBox="1"/>
          <p:nvPr/>
        </p:nvSpPr>
        <p:spPr>
          <a:xfrm>
            <a:off x="7435729" y="1475926"/>
            <a:ext cx="69215" cy="1187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600" spc="5">
                <a:latin typeface="Arial"/>
                <a:cs typeface="Arial"/>
              </a:rPr>
              <a:t>o</a:t>
            </a:r>
            <a:endParaRPr sz="600">
              <a:latin typeface="Arial"/>
              <a:cs typeface="Arial"/>
            </a:endParaRPr>
          </a:p>
        </p:txBody>
      </p:sp>
      <p:sp>
        <p:nvSpPr>
          <p:cNvPr id="174" name="object 174"/>
          <p:cNvSpPr txBox="1"/>
          <p:nvPr/>
        </p:nvSpPr>
        <p:spPr>
          <a:xfrm>
            <a:off x="6647604" y="1467555"/>
            <a:ext cx="69215" cy="1187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600" spc="5">
                <a:latin typeface="Arial"/>
                <a:cs typeface="Arial"/>
              </a:rPr>
              <a:t>o</a:t>
            </a:r>
            <a:endParaRPr sz="600">
              <a:latin typeface="Arial"/>
              <a:cs typeface="Arial"/>
            </a:endParaRPr>
          </a:p>
        </p:txBody>
      </p:sp>
      <p:sp>
        <p:nvSpPr>
          <p:cNvPr id="175" name="object 175"/>
          <p:cNvSpPr/>
          <p:nvPr/>
        </p:nvSpPr>
        <p:spPr>
          <a:xfrm>
            <a:off x="6558668" y="1539468"/>
            <a:ext cx="102235" cy="1270"/>
          </a:xfrm>
          <a:custGeom>
            <a:avLst/>
            <a:gdLst/>
            <a:ahLst/>
            <a:cxnLst/>
            <a:rect l="l" t="t" r="r" b="b"/>
            <a:pathLst>
              <a:path w="102234" h="1269">
                <a:moveTo>
                  <a:pt x="101635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6" name="object 176"/>
          <p:cNvSpPr txBox="1"/>
          <p:nvPr/>
        </p:nvSpPr>
        <p:spPr>
          <a:xfrm>
            <a:off x="5859391" y="1460306"/>
            <a:ext cx="69215" cy="1187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600" spc="5">
                <a:latin typeface="Arial"/>
                <a:cs typeface="Arial"/>
              </a:rPr>
              <a:t>o</a:t>
            </a:r>
            <a:endParaRPr sz="600">
              <a:latin typeface="Arial"/>
              <a:cs typeface="Arial"/>
            </a:endParaRPr>
          </a:p>
        </p:txBody>
      </p:sp>
      <p:sp>
        <p:nvSpPr>
          <p:cNvPr id="177" name="object 177"/>
          <p:cNvSpPr txBox="1"/>
          <p:nvPr/>
        </p:nvSpPr>
        <p:spPr>
          <a:xfrm>
            <a:off x="5071455" y="1452022"/>
            <a:ext cx="69215" cy="1187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600" spc="5">
                <a:latin typeface="Arial"/>
                <a:cs typeface="Arial"/>
              </a:rPr>
              <a:t>o</a:t>
            </a:r>
            <a:endParaRPr sz="600">
              <a:latin typeface="Arial"/>
              <a:cs typeface="Arial"/>
            </a:endParaRPr>
          </a:p>
        </p:txBody>
      </p:sp>
      <p:sp>
        <p:nvSpPr>
          <p:cNvPr id="178" name="object 178"/>
          <p:cNvSpPr/>
          <p:nvPr/>
        </p:nvSpPr>
        <p:spPr>
          <a:xfrm>
            <a:off x="4982365" y="1523848"/>
            <a:ext cx="102235" cy="1270"/>
          </a:xfrm>
          <a:custGeom>
            <a:avLst/>
            <a:gdLst/>
            <a:ahLst/>
            <a:cxnLst/>
            <a:rect l="l" t="t" r="r" b="b"/>
            <a:pathLst>
              <a:path w="102235" h="1269">
                <a:moveTo>
                  <a:pt x="101790" y="0"/>
                </a:moveTo>
                <a:lnTo>
                  <a:pt x="0" y="112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9" name="object 179"/>
          <p:cNvSpPr/>
          <p:nvPr/>
        </p:nvSpPr>
        <p:spPr>
          <a:xfrm>
            <a:off x="4684860" y="1684355"/>
            <a:ext cx="2665095" cy="1270"/>
          </a:xfrm>
          <a:custGeom>
            <a:avLst/>
            <a:gdLst/>
            <a:ahLst/>
            <a:cxnLst/>
            <a:rect l="l" t="t" r="r" b="b"/>
            <a:pathLst>
              <a:path w="2665095" h="1269">
                <a:moveTo>
                  <a:pt x="2664956" y="0"/>
                </a:moveTo>
                <a:lnTo>
                  <a:pt x="0" y="112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0" name="object 180"/>
          <p:cNvSpPr/>
          <p:nvPr/>
        </p:nvSpPr>
        <p:spPr>
          <a:xfrm>
            <a:off x="4985560" y="1529026"/>
            <a:ext cx="0" cy="155575"/>
          </a:xfrm>
          <a:custGeom>
            <a:avLst/>
            <a:gdLst/>
            <a:ahLst/>
            <a:cxnLst/>
            <a:rect l="l" t="t" r="r" b="b"/>
            <a:pathLst>
              <a:path w="0" h="155575">
                <a:moveTo>
                  <a:pt x="0" y="0"/>
                </a:moveTo>
                <a:lnTo>
                  <a:pt x="0" y="155328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1" name="object 181"/>
          <p:cNvSpPr/>
          <p:nvPr/>
        </p:nvSpPr>
        <p:spPr>
          <a:xfrm>
            <a:off x="5768384" y="1539468"/>
            <a:ext cx="0" cy="155575"/>
          </a:xfrm>
          <a:custGeom>
            <a:avLst/>
            <a:gdLst/>
            <a:ahLst/>
            <a:cxnLst/>
            <a:rect l="l" t="t" r="r" b="b"/>
            <a:pathLst>
              <a:path w="0" h="155575">
                <a:moveTo>
                  <a:pt x="0" y="0"/>
                </a:moveTo>
                <a:lnTo>
                  <a:pt x="0" y="155328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2" name="object 182"/>
          <p:cNvSpPr/>
          <p:nvPr/>
        </p:nvSpPr>
        <p:spPr>
          <a:xfrm>
            <a:off x="6567044" y="1539468"/>
            <a:ext cx="0" cy="155575"/>
          </a:xfrm>
          <a:custGeom>
            <a:avLst/>
            <a:gdLst/>
            <a:ahLst/>
            <a:cxnLst/>
            <a:rect l="l" t="t" r="r" b="b"/>
            <a:pathLst>
              <a:path w="0" h="155575">
                <a:moveTo>
                  <a:pt x="0" y="0"/>
                </a:moveTo>
                <a:lnTo>
                  <a:pt x="0" y="155328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3" name="object 183"/>
          <p:cNvSpPr/>
          <p:nvPr/>
        </p:nvSpPr>
        <p:spPr>
          <a:xfrm>
            <a:off x="7349816" y="1549650"/>
            <a:ext cx="0" cy="135255"/>
          </a:xfrm>
          <a:custGeom>
            <a:avLst/>
            <a:gdLst/>
            <a:ahLst/>
            <a:cxnLst/>
            <a:rect l="l" t="t" r="r" b="b"/>
            <a:pathLst>
              <a:path w="0" h="135255">
                <a:moveTo>
                  <a:pt x="0" y="0"/>
                </a:moveTo>
                <a:lnTo>
                  <a:pt x="0" y="134704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4" name="object 184"/>
          <p:cNvSpPr/>
          <p:nvPr/>
        </p:nvSpPr>
        <p:spPr>
          <a:xfrm>
            <a:off x="7349816" y="1549650"/>
            <a:ext cx="104139" cy="1270"/>
          </a:xfrm>
          <a:custGeom>
            <a:avLst/>
            <a:gdLst/>
            <a:ahLst/>
            <a:cxnLst/>
            <a:rect l="l" t="t" r="r" b="b"/>
            <a:pathLst>
              <a:path w="104140" h="1269">
                <a:moveTo>
                  <a:pt x="103707" y="0"/>
                </a:moveTo>
                <a:lnTo>
                  <a:pt x="0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5" name="object 185"/>
          <p:cNvSpPr/>
          <p:nvPr/>
        </p:nvSpPr>
        <p:spPr>
          <a:xfrm>
            <a:off x="5768384" y="1534117"/>
            <a:ext cx="109220" cy="1270"/>
          </a:xfrm>
          <a:custGeom>
            <a:avLst/>
            <a:gdLst/>
            <a:ahLst/>
            <a:cxnLst/>
            <a:rect l="l" t="t" r="r" b="b"/>
            <a:pathLst>
              <a:path w="109220" h="1269">
                <a:moveTo>
                  <a:pt x="0" y="0"/>
                </a:moveTo>
                <a:lnTo>
                  <a:pt x="109061" y="1035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6" name="object 186"/>
          <p:cNvSpPr txBox="1"/>
          <p:nvPr/>
        </p:nvSpPr>
        <p:spPr>
          <a:xfrm>
            <a:off x="7969638" y="5538621"/>
            <a:ext cx="69215" cy="1187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600" spc="5">
                <a:latin typeface="Arial"/>
                <a:cs typeface="Arial"/>
              </a:rPr>
              <a:t>o</a:t>
            </a:r>
            <a:endParaRPr sz="600">
              <a:latin typeface="Arial"/>
              <a:cs typeface="Arial"/>
            </a:endParaRPr>
          </a:p>
        </p:txBody>
      </p:sp>
      <p:sp>
        <p:nvSpPr>
          <p:cNvPr id="187" name="object 187"/>
          <p:cNvSpPr txBox="1"/>
          <p:nvPr/>
        </p:nvSpPr>
        <p:spPr>
          <a:xfrm>
            <a:off x="7181684" y="5530311"/>
            <a:ext cx="69215" cy="1187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600" spc="5">
                <a:latin typeface="Arial"/>
                <a:cs typeface="Arial"/>
              </a:rPr>
              <a:t>o</a:t>
            </a:r>
            <a:endParaRPr sz="600">
              <a:latin typeface="Arial"/>
              <a:cs typeface="Arial"/>
            </a:endParaRPr>
          </a:p>
        </p:txBody>
      </p:sp>
      <p:sp>
        <p:nvSpPr>
          <p:cNvPr id="188" name="object 188"/>
          <p:cNvSpPr/>
          <p:nvPr/>
        </p:nvSpPr>
        <p:spPr>
          <a:xfrm>
            <a:off x="7092836" y="5601930"/>
            <a:ext cx="101600" cy="1270"/>
          </a:xfrm>
          <a:custGeom>
            <a:avLst/>
            <a:gdLst/>
            <a:ahLst/>
            <a:cxnLst/>
            <a:rect l="l" t="t" r="r" b="b"/>
            <a:pathLst>
              <a:path w="101600" h="1270">
                <a:moveTo>
                  <a:pt x="101548" y="0"/>
                </a:moveTo>
                <a:lnTo>
                  <a:pt x="0" y="106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9" name="object 189"/>
          <p:cNvSpPr txBox="1"/>
          <p:nvPr/>
        </p:nvSpPr>
        <p:spPr>
          <a:xfrm>
            <a:off x="6383110" y="5528179"/>
            <a:ext cx="69215" cy="1187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600" spc="5">
                <a:latin typeface="Arial"/>
                <a:cs typeface="Arial"/>
              </a:rPr>
              <a:t>o</a:t>
            </a:r>
            <a:endParaRPr sz="600">
              <a:latin typeface="Arial"/>
              <a:cs typeface="Arial"/>
            </a:endParaRPr>
          </a:p>
        </p:txBody>
      </p:sp>
      <p:sp>
        <p:nvSpPr>
          <p:cNvPr id="190" name="object 190"/>
          <p:cNvSpPr txBox="1"/>
          <p:nvPr/>
        </p:nvSpPr>
        <p:spPr>
          <a:xfrm>
            <a:off x="5584709" y="5519861"/>
            <a:ext cx="69215" cy="1187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600" spc="5">
                <a:latin typeface="Arial"/>
                <a:cs typeface="Arial"/>
              </a:rPr>
              <a:t>o</a:t>
            </a:r>
            <a:endParaRPr sz="600">
              <a:latin typeface="Arial"/>
              <a:cs typeface="Arial"/>
            </a:endParaRPr>
          </a:p>
        </p:txBody>
      </p:sp>
      <p:sp>
        <p:nvSpPr>
          <p:cNvPr id="191" name="object 191"/>
          <p:cNvSpPr/>
          <p:nvPr/>
        </p:nvSpPr>
        <p:spPr>
          <a:xfrm>
            <a:off x="5495773" y="5591488"/>
            <a:ext cx="102235" cy="1270"/>
          </a:xfrm>
          <a:custGeom>
            <a:avLst/>
            <a:gdLst/>
            <a:ahLst/>
            <a:cxnLst/>
            <a:rect l="l" t="t" r="r" b="b"/>
            <a:pathLst>
              <a:path w="102235" h="1270">
                <a:moveTo>
                  <a:pt x="101635" y="0"/>
                </a:moveTo>
                <a:lnTo>
                  <a:pt x="0" y="106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2" name="object 192"/>
          <p:cNvSpPr txBox="1"/>
          <p:nvPr/>
        </p:nvSpPr>
        <p:spPr>
          <a:xfrm>
            <a:off x="5104577" y="5519861"/>
            <a:ext cx="206375" cy="1187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93040" algn="l"/>
              </a:tabLst>
            </a:pPr>
            <a:r>
              <a:rPr dirty="0" u="sng" sz="60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sz="60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	</a:t>
            </a:r>
            <a:endParaRPr sz="600">
              <a:latin typeface="Arial"/>
              <a:cs typeface="Arial"/>
            </a:endParaRPr>
          </a:p>
        </p:txBody>
      </p:sp>
      <p:sp>
        <p:nvSpPr>
          <p:cNvPr id="193" name="object 193"/>
          <p:cNvSpPr/>
          <p:nvPr/>
        </p:nvSpPr>
        <p:spPr>
          <a:xfrm>
            <a:off x="5218967" y="5747084"/>
            <a:ext cx="2665095" cy="1270"/>
          </a:xfrm>
          <a:custGeom>
            <a:avLst/>
            <a:gdLst/>
            <a:ahLst/>
            <a:cxnLst/>
            <a:rect l="l" t="t" r="r" b="b"/>
            <a:pathLst>
              <a:path w="2665095" h="1270">
                <a:moveTo>
                  <a:pt x="2665017" y="0"/>
                </a:moveTo>
                <a:lnTo>
                  <a:pt x="0" y="1070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/>
          <p:nvPr/>
        </p:nvSpPr>
        <p:spPr>
          <a:xfrm>
            <a:off x="5498796" y="5596812"/>
            <a:ext cx="0" cy="155575"/>
          </a:xfrm>
          <a:custGeom>
            <a:avLst/>
            <a:gdLst/>
            <a:ahLst/>
            <a:cxnLst/>
            <a:rect l="l" t="t" r="r" b="b"/>
            <a:pathLst>
              <a:path w="0" h="155575">
                <a:moveTo>
                  <a:pt x="0" y="0"/>
                </a:moveTo>
                <a:lnTo>
                  <a:pt x="0" y="155389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5" name="object 195"/>
          <p:cNvSpPr/>
          <p:nvPr/>
        </p:nvSpPr>
        <p:spPr>
          <a:xfrm>
            <a:off x="6292103" y="5607047"/>
            <a:ext cx="0" cy="156210"/>
          </a:xfrm>
          <a:custGeom>
            <a:avLst/>
            <a:gdLst/>
            <a:ahLst/>
            <a:cxnLst/>
            <a:rect l="l" t="t" r="r" b="b"/>
            <a:pathLst>
              <a:path w="0" h="156210">
                <a:moveTo>
                  <a:pt x="0" y="0"/>
                </a:moveTo>
                <a:lnTo>
                  <a:pt x="0" y="155596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6" name="object 196"/>
          <p:cNvSpPr/>
          <p:nvPr/>
        </p:nvSpPr>
        <p:spPr>
          <a:xfrm>
            <a:off x="7101126" y="5601930"/>
            <a:ext cx="0" cy="155575"/>
          </a:xfrm>
          <a:custGeom>
            <a:avLst/>
            <a:gdLst/>
            <a:ahLst/>
            <a:cxnLst/>
            <a:rect l="l" t="t" r="r" b="b"/>
            <a:pathLst>
              <a:path w="0" h="155575">
                <a:moveTo>
                  <a:pt x="0" y="0"/>
                </a:moveTo>
                <a:lnTo>
                  <a:pt x="0" y="155389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7" name="object 197"/>
          <p:cNvSpPr/>
          <p:nvPr/>
        </p:nvSpPr>
        <p:spPr>
          <a:xfrm>
            <a:off x="7883984" y="5612371"/>
            <a:ext cx="0" cy="135255"/>
          </a:xfrm>
          <a:custGeom>
            <a:avLst/>
            <a:gdLst/>
            <a:ahLst/>
            <a:cxnLst/>
            <a:rect l="l" t="t" r="r" b="b"/>
            <a:pathLst>
              <a:path w="0" h="135254">
                <a:moveTo>
                  <a:pt x="0" y="0"/>
                </a:moveTo>
                <a:lnTo>
                  <a:pt x="0" y="134713"/>
                </a:lnTo>
              </a:path>
            </a:pathLst>
          </a:custGeom>
          <a:ln w="6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/>
          <p:nvPr/>
        </p:nvSpPr>
        <p:spPr>
          <a:xfrm>
            <a:off x="7883984" y="5612371"/>
            <a:ext cx="104139" cy="1270"/>
          </a:xfrm>
          <a:custGeom>
            <a:avLst/>
            <a:gdLst/>
            <a:ahLst/>
            <a:cxnLst/>
            <a:rect l="l" t="t" r="r" b="b"/>
            <a:pathLst>
              <a:path w="104140" h="1270">
                <a:moveTo>
                  <a:pt x="103707" y="0"/>
                </a:moveTo>
                <a:lnTo>
                  <a:pt x="0" y="1070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9" name="object 199"/>
          <p:cNvSpPr/>
          <p:nvPr/>
        </p:nvSpPr>
        <p:spPr>
          <a:xfrm>
            <a:off x="6292103" y="5601930"/>
            <a:ext cx="109220" cy="1270"/>
          </a:xfrm>
          <a:custGeom>
            <a:avLst/>
            <a:gdLst/>
            <a:ahLst/>
            <a:cxnLst/>
            <a:rect l="l" t="t" r="r" b="b"/>
            <a:pathLst>
              <a:path w="109220" h="1270">
                <a:moveTo>
                  <a:pt x="0" y="0"/>
                </a:moveTo>
                <a:lnTo>
                  <a:pt x="108974" y="106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0" name="object 200"/>
          <p:cNvSpPr txBox="1"/>
          <p:nvPr/>
        </p:nvSpPr>
        <p:spPr>
          <a:xfrm>
            <a:off x="4630628" y="1524752"/>
            <a:ext cx="174625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40">
                <a:latin typeface="Arial"/>
                <a:cs typeface="Arial"/>
              </a:rPr>
              <a:t>WR</a:t>
            </a:r>
            <a:endParaRPr sz="650">
              <a:latin typeface="Arial"/>
              <a:cs typeface="Arial"/>
            </a:endParaRPr>
          </a:p>
        </p:txBody>
      </p:sp>
      <p:sp>
        <p:nvSpPr>
          <p:cNvPr id="201" name="object 201"/>
          <p:cNvSpPr/>
          <p:nvPr/>
        </p:nvSpPr>
        <p:spPr>
          <a:xfrm>
            <a:off x="4638217" y="1513407"/>
            <a:ext cx="155575" cy="1270"/>
          </a:xfrm>
          <a:custGeom>
            <a:avLst/>
            <a:gdLst/>
            <a:ahLst/>
            <a:cxnLst/>
            <a:rect l="l" t="t" r="r" b="b"/>
            <a:pathLst>
              <a:path w="155575" h="1269">
                <a:moveTo>
                  <a:pt x="0" y="0"/>
                </a:moveTo>
                <a:lnTo>
                  <a:pt x="155462" y="1121"/>
                </a:lnTo>
              </a:path>
            </a:pathLst>
          </a:custGeom>
          <a:ln w="61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2" name="object 202"/>
          <p:cNvSpPr txBox="1"/>
          <p:nvPr/>
        </p:nvSpPr>
        <p:spPr>
          <a:xfrm>
            <a:off x="5112775" y="5613024"/>
            <a:ext cx="14986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5">
                <a:latin typeface="Arial"/>
                <a:cs typeface="Arial"/>
              </a:rPr>
              <a:t>RD</a:t>
            </a:r>
            <a:endParaRPr sz="650">
              <a:latin typeface="Arial"/>
              <a:cs typeface="Arial"/>
            </a:endParaRPr>
          </a:p>
        </p:txBody>
      </p:sp>
      <p:sp>
        <p:nvSpPr>
          <p:cNvPr id="203" name="object 20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919097" y="379221"/>
            <a:ext cx="5306060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A </a:t>
            </a:r>
            <a:r>
              <a:rPr dirty="0" spc="-5"/>
              <a:t>group </a:t>
            </a:r>
            <a:r>
              <a:rPr dirty="0"/>
              <a:t>of </a:t>
            </a:r>
            <a:r>
              <a:rPr dirty="0" spc="-5"/>
              <a:t>Memory</a:t>
            </a:r>
            <a:r>
              <a:rPr dirty="0" spc="-45"/>
              <a:t> </a:t>
            </a:r>
            <a:r>
              <a:rPr dirty="0" spc="-5"/>
              <a:t>Registers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3744467" y="2365248"/>
          <a:ext cx="2113280" cy="29311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3390"/>
                <a:gridCol w="176529"/>
                <a:gridCol w="457199"/>
                <a:gridCol w="445134"/>
                <a:gridCol w="419099"/>
                <a:gridCol w="148589"/>
              </a:tblGrid>
              <a:tr h="272795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69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5" rowSpan="2">
                  <a:txBody>
                    <a:bodyPr/>
                    <a:lstStyle/>
                    <a:p>
                      <a:pPr marL="39433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dirty="0" sz="1200">
                          <a:latin typeface="Arial"/>
                          <a:cs typeface="Arial"/>
                        </a:rPr>
                        <a:t>Input</a:t>
                      </a:r>
                      <a:r>
                        <a:rPr dirty="0" sz="1200" spc="-30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200">
                          <a:latin typeface="Arial"/>
                          <a:cs typeface="Arial"/>
                        </a:rPr>
                        <a:t>Buffers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4191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9FFCC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11734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 gridSpan="5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4191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9FFCC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163067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44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5" rowSpan="2">
                  <a:txBody>
                    <a:bodyPr/>
                    <a:lstStyle/>
                    <a:p>
                      <a:pPr marL="292735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dirty="0" sz="1200" spc="-5">
                          <a:latin typeface="Arial"/>
                          <a:cs typeface="Arial"/>
                        </a:rPr>
                        <a:t>Memory Reg.</a:t>
                      </a:r>
                      <a:r>
                        <a:rPr dirty="0" sz="1200" spc="-35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200" spc="-5">
                          <a:latin typeface="Arial"/>
                          <a:cs typeface="Arial"/>
                        </a:rPr>
                        <a:t>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8382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18135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5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382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184404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5" rowSpan="2">
                  <a:txBody>
                    <a:bodyPr/>
                    <a:lstStyle/>
                    <a:p>
                      <a:pPr marL="292735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dirty="0" sz="1200" spc="-5">
                          <a:latin typeface="Arial"/>
                          <a:cs typeface="Arial"/>
                        </a:rPr>
                        <a:t>Memory Reg.</a:t>
                      </a:r>
                      <a:r>
                        <a:rPr dirty="0" sz="1200" spc="-35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200" spc="-5">
                          <a:latin typeface="Arial"/>
                          <a:cs typeface="Arial"/>
                        </a:rPr>
                        <a:t>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81915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18288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5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1915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1336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5" rowSpan="2">
                  <a:txBody>
                    <a:bodyPr/>
                    <a:lstStyle/>
                    <a:p>
                      <a:pPr marL="292735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dirty="0" sz="1200" spc="-5">
                          <a:latin typeface="Arial"/>
                          <a:cs typeface="Arial"/>
                        </a:rPr>
                        <a:t>Memory Reg.</a:t>
                      </a:r>
                      <a:r>
                        <a:rPr dirty="0" sz="1200" spc="-35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200" spc="-5">
                          <a:latin typeface="Arial"/>
                          <a:cs typeface="Arial"/>
                        </a:rPr>
                        <a:t>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78105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15849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5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8105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19050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5" rowSpan="2">
                  <a:txBody>
                    <a:bodyPr/>
                    <a:lstStyle/>
                    <a:p>
                      <a:pPr marL="292735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dirty="0" sz="1200" spc="-5">
                          <a:latin typeface="Arial"/>
                          <a:cs typeface="Arial"/>
                        </a:rPr>
                        <a:t>Memory Reg.</a:t>
                      </a:r>
                      <a:r>
                        <a:rPr dirty="0" sz="1200" spc="-35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200" spc="-5">
                          <a:latin typeface="Arial"/>
                          <a:cs typeface="Arial"/>
                        </a:rPr>
                        <a:t>3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6985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1874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 gridSpan="5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985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163068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5" rowSpan="2">
                  <a:txBody>
                    <a:bodyPr/>
                    <a:lstStyle/>
                    <a:p>
                      <a:pPr marL="33528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dirty="0" sz="1200">
                          <a:latin typeface="Arial"/>
                          <a:cs typeface="Arial"/>
                        </a:rPr>
                        <a:t>Output</a:t>
                      </a:r>
                      <a:r>
                        <a:rPr dirty="0" sz="1200" spc="-30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200">
                          <a:latin typeface="Arial"/>
                          <a:cs typeface="Arial"/>
                        </a:rPr>
                        <a:t>Buffers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4191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914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 gridSpan="5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4191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95655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222044" y="1092453"/>
            <a:ext cx="6817359" cy="45123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solidFill>
                  <a:srgbClr val="FF0066"/>
                </a:solidFill>
                <a:latin typeface="Arial"/>
                <a:cs typeface="Arial"/>
              </a:rPr>
              <a:t>– </a:t>
            </a:r>
            <a:r>
              <a:rPr dirty="0" sz="2400">
                <a:latin typeface="Arial"/>
                <a:cs typeface="Arial"/>
              </a:rPr>
              <a:t>If </a:t>
            </a:r>
            <a:r>
              <a:rPr dirty="0" sz="2400" spc="-5">
                <a:latin typeface="Arial"/>
                <a:cs typeface="Arial"/>
              </a:rPr>
              <a:t>we </a:t>
            </a:r>
            <a:r>
              <a:rPr dirty="0" sz="2400">
                <a:latin typeface="Arial"/>
                <a:cs typeface="Arial"/>
              </a:rPr>
              <a:t>represent </a:t>
            </a:r>
            <a:r>
              <a:rPr dirty="0" sz="2400" spc="-5">
                <a:latin typeface="Arial"/>
                <a:cs typeface="Arial"/>
              </a:rPr>
              <a:t>each memory location (Register)  as a block we </a:t>
            </a:r>
            <a:r>
              <a:rPr dirty="0" sz="2400">
                <a:latin typeface="Arial"/>
                <a:cs typeface="Arial"/>
              </a:rPr>
              <a:t>get the</a:t>
            </a:r>
            <a:r>
              <a:rPr dirty="0" sz="2400" spc="10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following</a:t>
            </a:r>
            <a:endParaRPr sz="2400">
              <a:latin typeface="Arial"/>
              <a:cs typeface="Arial"/>
            </a:endParaRPr>
          </a:p>
          <a:p>
            <a:pPr algn="ctr" marL="805815">
              <a:lnSpc>
                <a:spcPct val="100000"/>
              </a:lnSpc>
              <a:spcBef>
                <a:spcPts val="1885"/>
              </a:spcBef>
              <a:tabLst>
                <a:tab pos="1263015" algn="l"/>
                <a:tab pos="1707514" algn="l"/>
                <a:tab pos="2126615" algn="l"/>
              </a:tabLst>
            </a:pPr>
            <a:r>
              <a:rPr dirty="0" sz="1400" spc="10">
                <a:latin typeface="Arial"/>
                <a:cs typeface="Arial"/>
              </a:rPr>
              <a:t>I</a:t>
            </a:r>
            <a:r>
              <a:rPr dirty="0" baseline="-21604" sz="1350" spc="15">
                <a:latin typeface="Arial"/>
                <a:cs typeface="Arial"/>
              </a:rPr>
              <a:t>0	</a:t>
            </a:r>
            <a:r>
              <a:rPr dirty="0" sz="1400" spc="10">
                <a:latin typeface="Arial"/>
                <a:cs typeface="Arial"/>
              </a:rPr>
              <a:t>I</a:t>
            </a:r>
            <a:r>
              <a:rPr dirty="0" baseline="-21604" sz="1350" spc="15">
                <a:latin typeface="Arial"/>
                <a:cs typeface="Arial"/>
              </a:rPr>
              <a:t>1	</a:t>
            </a:r>
            <a:r>
              <a:rPr dirty="0" sz="1400" spc="10">
                <a:latin typeface="Arial"/>
                <a:cs typeface="Arial"/>
              </a:rPr>
              <a:t>I</a:t>
            </a:r>
            <a:r>
              <a:rPr dirty="0" baseline="-21604" sz="1350" spc="15">
                <a:latin typeface="Arial"/>
                <a:cs typeface="Arial"/>
              </a:rPr>
              <a:t>2	</a:t>
            </a:r>
            <a:r>
              <a:rPr dirty="0" sz="1400" spc="10">
                <a:latin typeface="Arial"/>
                <a:cs typeface="Arial"/>
              </a:rPr>
              <a:t>I</a:t>
            </a:r>
            <a:r>
              <a:rPr dirty="0" baseline="-21604" sz="1350" spc="15">
                <a:latin typeface="Arial"/>
                <a:cs typeface="Arial"/>
              </a:rPr>
              <a:t>3</a:t>
            </a:r>
            <a:endParaRPr baseline="-21604" sz="13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500">
              <a:latin typeface="Times New Roman"/>
              <a:cs typeface="Times New Roman"/>
            </a:endParaRPr>
          </a:p>
          <a:p>
            <a:pPr marL="2016125" indent="5715">
              <a:lnSpc>
                <a:spcPct val="100000"/>
              </a:lnSpc>
              <a:spcBef>
                <a:spcPts val="5"/>
              </a:spcBef>
            </a:pPr>
            <a:r>
              <a:rPr dirty="0" sz="1400" spc="15">
                <a:latin typeface="Arial"/>
                <a:cs typeface="Arial"/>
              </a:rPr>
              <a:t>WR</a:t>
            </a:r>
            <a:endParaRPr sz="1400">
              <a:latin typeface="Arial"/>
              <a:cs typeface="Arial"/>
            </a:endParaRPr>
          </a:p>
          <a:p>
            <a:pPr algn="just" marL="2016125" marR="4479925">
              <a:lnSpc>
                <a:spcPct val="172700"/>
              </a:lnSpc>
              <a:spcBef>
                <a:spcPts val="894"/>
              </a:spcBef>
            </a:pPr>
            <a:r>
              <a:rPr dirty="0" sz="1400" spc="-5">
                <a:latin typeface="Arial"/>
                <a:cs typeface="Arial"/>
              </a:rPr>
              <a:t>E</a:t>
            </a:r>
            <a:r>
              <a:rPr dirty="0" sz="1400" spc="-10">
                <a:latin typeface="Arial"/>
                <a:cs typeface="Arial"/>
              </a:rPr>
              <a:t>N</a:t>
            </a:r>
            <a:r>
              <a:rPr dirty="0" baseline="-21604" sz="1350" spc="15">
                <a:latin typeface="Arial"/>
                <a:cs typeface="Arial"/>
              </a:rPr>
              <a:t>0  </a:t>
            </a:r>
            <a:r>
              <a:rPr dirty="0" sz="1400" spc="-5">
                <a:latin typeface="Arial"/>
                <a:cs typeface="Arial"/>
              </a:rPr>
              <a:t>E</a:t>
            </a:r>
            <a:r>
              <a:rPr dirty="0" sz="1400" spc="-10">
                <a:latin typeface="Arial"/>
                <a:cs typeface="Arial"/>
              </a:rPr>
              <a:t>N</a:t>
            </a:r>
            <a:r>
              <a:rPr dirty="0" baseline="-21604" sz="1350" spc="15">
                <a:latin typeface="Arial"/>
                <a:cs typeface="Arial"/>
              </a:rPr>
              <a:t>1  </a:t>
            </a:r>
            <a:r>
              <a:rPr dirty="0" sz="1400" spc="-5">
                <a:latin typeface="Arial"/>
                <a:cs typeface="Arial"/>
              </a:rPr>
              <a:t>E</a:t>
            </a:r>
            <a:r>
              <a:rPr dirty="0" sz="1400" spc="-10">
                <a:latin typeface="Arial"/>
                <a:cs typeface="Arial"/>
              </a:rPr>
              <a:t>N</a:t>
            </a:r>
            <a:r>
              <a:rPr dirty="0" baseline="-21604" sz="1350" spc="15">
                <a:latin typeface="Arial"/>
                <a:cs typeface="Arial"/>
              </a:rPr>
              <a:t>2  </a:t>
            </a:r>
            <a:r>
              <a:rPr dirty="0" sz="1400" spc="-5">
                <a:latin typeface="Arial"/>
                <a:cs typeface="Arial"/>
              </a:rPr>
              <a:t>E</a:t>
            </a:r>
            <a:r>
              <a:rPr dirty="0" sz="1400" spc="-10">
                <a:latin typeface="Arial"/>
                <a:cs typeface="Arial"/>
              </a:rPr>
              <a:t>N</a:t>
            </a:r>
            <a:r>
              <a:rPr dirty="0" baseline="-21604" sz="1350" spc="22">
                <a:latin typeface="Arial"/>
                <a:cs typeface="Arial"/>
              </a:rPr>
              <a:t>3</a:t>
            </a:r>
            <a:endParaRPr baseline="-21604" sz="13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350">
              <a:latin typeface="Times New Roman"/>
              <a:cs typeface="Times New Roman"/>
            </a:endParaRPr>
          </a:p>
          <a:p>
            <a:pPr algn="just" marL="2043430">
              <a:lnSpc>
                <a:spcPct val="100000"/>
              </a:lnSpc>
            </a:pPr>
            <a:r>
              <a:rPr dirty="0" sz="1400" spc="-10">
                <a:latin typeface="Arial"/>
                <a:cs typeface="Arial"/>
              </a:rPr>
              <a:t>RD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500">
              <a:latin typeface="Times New Roman"/>
              <a:cs typeface="Times New Roman"/>
            </a:endParaRPr>
          </a:p>
          <a:p>
            <a:pPr algn="ctr" marL="818515">
              <a:lnSpc>
                <a:spcPct val="100000"/>
              </a:lnSpc>
              <a:spcBef>
                <a:spcPts val="1095"/>
              </a:spcBef>
              <a:tabLst>
                <a:tab pos="1275080" algn="l"/>
                <a:tab pos="1719580" algn="l"/>
                <a:tab pos="2138680" algn="l"/>
              </a:tabLst>
            </a:pPr>
            <a:r>
              <a:rPr dirty="0" sz="1400" spc="5">
                <a:latin typeface="Arial"/>
                <a:cs typeface="Arial"/>
              </a:rPr>
              <a:t>O</a:t>
            </a:r>
            <a:r>
              <a:rPr dirty="0" baseline="-21604" sz="1350" spc="7">
                <a:latin typeface="Arial"/>
                <a:cs typeface="Arial"/>
              </a:rPr>
              <a:t>0	</a:t>
            </a:r>
            <a:r>
              <a:rPr dirty="0" sz="1400" spc="5">
                <a:latin typeface="Arial"/>
                <a:cs typeface="Arial"/>
              </a:rPr>
              <a:t>O</a:t>
            </a:r>
            <a:r>
              <a:rPr dirty="0" baseline="-21604" sz="1350" spc="7">
                <a:latin typeface="Arial"/>
                <a:cs typeface="Arial"/>
              </a:rPr>
              <a:t>1	</a:t>
            </a:r>
            <a:r>
              <a:rPr dirty="0" sz="1400" spc="5">
                <a:latin typeface="Arial"/>
                <a:cs typeface="Arial"/>
              </a:rPr>
              <a:t>O</a:t>
            </a:r>
            <a:r>
              <a:rPr dirty="0" baseline="-21604" sz="1350" spc="7">
                <a:latin typeface="Arial"/>
                <a:cs typeface="Arial"/>
              </a:rPr>
              <a:t>2	</a:t>
            </a:r>
            <a:r>
              <a:rPr dirty="0" sz="1400" spc="5">
                <a:latin typeface="Arial"/>
                <a:cs typeface="Arial"/>
              </a:rPr>
              <a:t>O</a:t>
            </a:r>
            <a:r>
              <a:rPr dirty="0" baseline="-21604" sz="1350" spc="7">
                <a:latin typeface="Arial"/>
                <a:cs typeface="Arial"/>
              </a:rPr>
              <a:t>3</a:t>
            </a:r>
            <a:endParaRPr baseline="-21604" sz="135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241548" y="2641092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 h="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241548" y="4774691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 h="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64232" y="379221"/>
            <a:ext cx="5417820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The Design of a </a:t>
            </a:r>
            <a:r>
              <a:rPr dirty="0" spc="-5"/>
              <a:t>Memory</a:t>
            </a:r>
            <a:r>
              <a:rPr dirty="0" spc="-135"/>
              <a:t> </a:t>
            </a:r>
            <a:r>
              <a:rPr dirty="0"/>
              <a:t>Chip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234543" rIns="0" bIns="0" rtlCol="0" vert="horz">
            <a:spAutoFit/>
          </a:bodyPr>
          <a:lstStyle/>
          <a:p>
            <a:pPr algn="just" marL="355600" marR="5080" indent="-342900">
              <a:lnSpc>
                <a:spcPct val="100000"/>
              </a:lnSpc>
              <a:spcBef>
                <a:spcPts val="100"/>
              </a:spcBef>
              <a:buClr>
                <a:srgbClr val="9900CC"/>
              </a:buClr>
              <a:buSzPct val="129166"/>
              <a:buChar char="•"/>
              <a:tabLst>
                <a:tab pos="356235" algn="l"/>
              </a:tabLst>
            </a:pPr>
            <a:r>
              <a:rPr dirty="0" spc="-5"/>
              <a:t>Using </a:t>
            </a:r>
            <a:r>
              <a:rPr dirty="0"/>
              <a:t>the RD </a:t>
            </a:r>
            <a:r>
              <a:rPr dirty="0" spc="-5"/>
              <a:t>and WR controls we can determine </a:t>
            </a:r>
            <a:r>
              <a:rPr dirty="0"/>
              <a:t>the  direction </a:t>
            </a:r>
            <a:r>
              <a:rPr dirty="0" spc="-5"/>
              <a:t>of </a:t>
            </a:r>
            <a:r>
              <a:rPr dirty="0"/>
              <a:t>flow either </a:t>
            </a:r>
            <a:r>
              <a:rPr dirty="0" spc="-5"/>
              <a:t>into or </a:t>
            </a:r>
            <a:r>
              <a:rPr dirty="0" spc="-10"/>
              <a:t>out of </a:t>
            </a:r>
            <a:r>
              <a:rPr dirty="0" spc="-5"/>
              <a:t>memory. Then  using </a:t>
            </a:r>
            <a:r>
              <a:rPr dirty="0"/>
              <a:t>the appropriate </a:t>
            </a:r>
            <a:r>
              <a:rPr dirty="0" spc="-5"/>
              <a:t>Enable input we enable </a:t>
            </a:r>
            <a:r>
              <a:rPr dirty="0"/>
              <a:t>an  </a:t>
            </a:r>
            <a:r>
              <a:rPr dirty="0" spc="-5"/>
              <a:t>individual memory</a:t>
            </a:r>
            <a:r>
              <a:rPr dirty="0" spc="55"/>
              <a:t> </a:t>
            </a:r>
            <a:r>
              <a:rPr dirty="0" spc="-5"/>
              <a:t>register.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64540" y="3946017"/>
            <a:ext cx="7616825" cy="14890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355600" marR="5080" indent="-342900">
              <a:lnSpc>
                <a:spcPct val="100000"/>
              </a:lnSpc>
              <a:spcBef>
                <a:spcPts val="100"/>
              </a:spcBef>
              <a:buClr>
                <a:srgbClr val="9900CC"/>
              </a:buClr>
              <a:buSzPct val="129166"/>
              <a:buChar char="•"/>
              <a:tabLst>
                <a:tab pos="356235" algn="l"/>
              </a:tabLst>
            </a:pPr>
            <a:r>
              <a:rPr dirty="0" sz="2400">
                <a:latin typeface="Arial"/>
                <a:cs typeface="Arial"/>
              </a:rPr>
              <a:t>What </a:t>
            </a:r>
            <a:r>
              <a:rPr dirty="0" sz="2400" spc="-5">
                <a:latin typeface="Arial"/>
                <a:cs typeface="Arial"/>
              </a:rPr>
              <a:t>we have just </a:t>
            </a:r>
            <a:r>
              <a:rPr dirty="0" sz="2400">
                <a:latin typeface="Arial"/>
                <a:cs typeface="Arial"/>
              </a:rPr>
              <a:t>designed </a:t>
            </a:r>
            <a:r>
              <a:rPr dirty="0" sz="2400" spc="-5">
                <a:latin typeface="Arial"/>
                <a:cs typeface="Arial"/>
              </a:rPr>
              <a:t>is a memory with 4  locations and each location has 4 elements</a:t>
            </a:r>
            <a:r>
              <a:rPr dirty="0" sz="2400" spc="590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(bits).  </a:t>
            </a:r>
            <a:r>
              <a:rPr dirty="0" sz="2400" spc="-5">
                <a:latin typeface="Arial"/>
                <a:cs typeface="Arial"/>
              </a:rPr>
              <a:t>This memory would be called 4 </a:t>
            </a:r>
            <a:r>
              <a:rPr dirty="0" sz="2400">
                <a:latin typeface="Arial"/>
                <a:cs typeface="Arial"/>
              </a:rPr>
              <a:t>X </a:t>
            </a:r>
            <a:r>
              <a:rPr dirty="0" sz="2400" spc="-5">
                <a:latin typeface="Arial"/>
                <a:cs typeface="Arial"/>
              </a:rPr>
              <a:t>4 [Number of  location </a:t>
            </a:r>
            <a:r>
              <a:rPr dirty="0" sz="2400">
                <a:latin typeface="Arial"/>
                <a:cs typeface="Arial"/>
              </a:rPr>
              <a:t>X </a:t>
            </a:r>
            <a:r>
              <a:rPr dirty="0" sz="2400" spc="-5">
                <a:latin typeface="Arial"/>
                <a:cs typeface="Arial"/>
              </a:rPr>
              <a:t>number of bits per</a:t>
            </a:r>
            <a:r>
              <a:rPr dirty="0" sz="2400" spc="45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location].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13126" y="379221"/>
            <a:ext cx="3318510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The </a:t>
            </a:r>
            <a:r>
              <a:rPr dirty="0" spc="-5"/>
              <a:t>Enable</a:t>
            </a:r>
            <a:r>
              <a:rPr dirty="0" spc="-95"/>
              <a:t> </a:t>
            </a:r>
            <a:r>
              <a:rPr dirty="0" spc="-5"/>
              <a:t>Inputs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  <p:sp>
        <p:nvSpPr>
          <p:cNvPr id="3" name="object 3"/>
          <p:cNvSpPr txBox="1"/>
          <p:nvPr/>
        </p:nvSpPr>
        <p:spPr>
          <a:xfrm>
            <a:off x="764540" y="1566418"/>
            <a:ext cx="7615555" cy="36791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Clr>
                <a:srgbClr val="9900CC"/>
              </a:buClr>
              <a:buSzPct val="128846"/>
              <a:buChar char="•"/>
              <a:tabLst>
                <a:tab pos="355600" algn="l"/>
                <a:tab pos="356235" algn="l"/>
              </a:tabLst>
            </a:pPr>
            <a:r>
              <a:rPr dirty="0" sz="2600">
                <a:latin typeface="Arial"/>
                <a:cs typeface="Arial"/>
              </a:rPr>
              <a:t>How do we produce these enable</a:t>
            </a:r>
            <a:r>
              <a:rPr dirty="0" sz="2600" spc="-55">
                <a:latin typeface="Arial"/>
                <a:cs typeface="Arial"/>
              </a:rPr>
              <a:t> </a:t>
            </a:r>
            <a:r>
              <a:rPr dirty="0" sz="2600">
                <a:latin typeface="Arial"/>
                <a:cs typeface="Arial"/>
              </a:rPr>
              <a:t>line?</a:t>
            </a:r>
            <a:endParaRPr sz="2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lr>
                <a:srgbClr val="9900CC"/>
              </a:buClr>
              <a:buFont typeface="Arial"/>
              <a:buChar char="•"/>
            </a:pPr>
            <a:endParaRPr sz="3750">
              <a:latin typeface="Times New Roman"/>
              <a:cs typeface="Times New Roman"/>
            </a:endParaRPr>
          </a:p>
          <a:p>
            <a:pPr algn="just" lvl="1" marL="756285" marR="5080" indent="-286385">
              <a:lnSpc>
                <a:spcPct val="100000"/>
              </a:lnSpc>
              <a:buClr>
                <a:srgbClr val="FF0066"/>
              </a:buClr>
              <a:buChar char="–"/>
              <a:tabLst>
                <a:tab pos="756920" algn="l"/>
              </a:tabLst>
            </a:pPr>
            <a:r>
              <a:rPr dirty="0" sz="2400" spc="-5">
                <a:latin typeface="Arial"/>
                <a:cs typeface="Arial"/>
              </a:rPr>
              <a:t>Since we can never have more than one of these  enables </a:t>
            </a:r>
            <a:r>
              <a:rPr dirty="0" sz="2400">
                <a:latin typeface="Arial"/>
                <a:cs typeface="Arial"/>
              </a:rPr>
              <a:t>active </a:t>
            </a:r>
            <a:r>
              <a:rPr dirty="0" sz="2400" spc="-5">
                <a:latin typeface="Arial"/>
                <a:cs typeface="Arial"/>
              </a:rPr>
              <a:t>at the same </a:t>
            </a:r>
            <a:r>
              <a:rPr dirty="0" sz="2400">
                <a:latin typeface="Arial"/>
                <a:cs typeface="Arial"/>
              </a:rPr>
              <a:t>time, </a:t>
            </a:r>
            <a:r>
              <a:rPr dirty="0" sz="2400" spc="-5">
                <a:latin typeface="Arial"/>
                <a:cs typeface="Arial"/>
              </a:rPr>
              <a:t>we can have  </a:t>
            </a:r>
            <a:r>
              <a:rPr dirty="0" sz="2400">
                <a:latin typeface="Arial"/>
                <a:cs typeface="Arial"/>
              </a:rPr>
              <a:t>them </a:t>
            </a:r>
            <a:r>
              <a:rPr dirty="0" sz="2400" spc="-5">
                <a:latin typeface="Arial"/>
                <a:cs typeface="Arial"/>
              </a:rPr>
              <a:t>encoded </a:t>
            </a:r>
            <a:r>
              <a:rPr dirty="0" sz="2400">
                <a:latin typeface="Arial"/>
                <a:cs typeface="Arial"/>
              </a:rPr>
              <a:t>to </a:t>
            </a:r>
            <a:r>
              <a:rPr dirty="0" sz="2400" spc="-5">
                <a:latin typeface="Arial"/>
                <a:cs typeface="Arial"/>
              </a:rPr>
              <a:t>reduce </a:t>
            </a: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5">
                <a:latin typeface="Arial"/>
                <a:cs typeface="Arial"/>
              </a:rPr>
              <a:t>number of </a:t>
            </a:r>
            <a:r>
              <a:rPr dirty="0" sz="2400">
                <a:latin typeface="Arial"/>
                <a:cs typeface="Arial"/>
              </a:rPr>
              <a:t>lines  </a:t>
            </a:r>
            <a:r>
              <a:rPr dirty="0" sz="2400" spc="-5">
                <a:latin typeface="Arial"/>
                <a:cs typeface="Arial"/>
              </a:rPr>
              <a:t>coming into the</a:t>
            </a:r>
            <a:r>
              <a:rPr dirty="0" sz="2400" spc="30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chip.</a:t>
            </a:r>
            <a:endParaRPr sz="240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spcBef>
                <a:spcPts val="10"/>
              </a:spcBef>
              <a:buClr>
                <a:srgbClr val="FF0066"/>
              </a:buClr>
              <a:buFont typeface="Arial"/>
              <a:buChar char="–"/>
            </a:pPr>
            <a:endParaRPr sz="3500">
              <a:latin typeface="Times New Roman"/>
              <a:cs typeface="Times New Roman"/>
            </a:endParaRPr>
          </a:p>
          <a:p>
            <a:pPr algn="just" lvl="1" marL="756285" marR="5080" indent="-286385">
              <a:lnSpc>
                <a:spcPct val="100000"/>
              </a:lnSpc>
              <a:buClr>
                <a:srgbClr val="FF0066"/>
              </a:buClr>
              <a:buChar char="–"/>
              <a:tabLst>
                <a:tab pos="756920" algn="l"/>
              </a:tabLst>
            </a:pPr>
            <a:r>
              <a:rPr dirty="0" sz="2400" spc="-5">
                <a:latin typeface="Arial"/>
                <a:cs typeface="Arial"/>
              </a:rPr>
              <a:t>These encoded lines are </a:t>
            </a: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5">
                <a:latin typeface="Arial"/>
                <a:cs typeface="Arial"/>
              </a:rPr>
              <a:t>address lines </a:t>
            </a:r>
            <a:r>
              <a:rPr dirty="0" sz="2400">
                <a:latin typeface="Arial"/>
                <a:cs typeface="Arial"/>
              </a:rPr>
              <a:t>for  memory</a:t>
            </a:r>
            <a:r>
              <a:rPr dirty="0" sz="2000">
                <a:latin typeface="Arial"/>
                <a:cs typeface="Arial"/>
              </a:rPr>
              <a:t>.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41601" y="377697"/>
            <a:ext cx="4862195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latin typeface="Times New Roman"/>
                <a:cs typeface="Times New Roman"/>
              </a:rPr>
              <a:t>Interfacing of</a:t>
            </a:r>
            <a:r>
              <a:rPr dirty="0" spc="-65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microprocesso</a:t>
            </a:r>
            <a:r>
              <a:rPr dirty="0"/>
              <a:t>r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12140" y="1438783"/>
            <a:ext cx="7945120" cy="40678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355600" marR="5080" indent="-342900">
              <a:lnSpc>
                <a:spcPct val="100000"/>
              </a:lnSpc>
              <a:spcBef>
                <a:spcPts val="100"/>
              </a:spcBef>
              <a:buClr>
                <a:srgbClr val="9900CC"/>
              </a:buClr>
              <a:buSzPct val="129166"/>
              <a:buChar char="•"/>
              <a:tabLst>
                <a:tab pos="356235" algn="l"/>
              </a:tabLst>
            </a:pPr>
            <a:r>
              <a:rPr dirty="0" sz="2400" spc="-5">
                <a:latin typeface="Times New Roman"/>
                <a:cs typeface="Times New Roman"/>
              </a:rPr>
              <a:t>A microprocessor would </a:t>
            </a:r>
            <a:r>
              <a:rPr dirty="0" sz="2400">
                <a:latin typeface="Times New Roman"/>
                <a:cs typeface="Times New Roman"/>
              </a:rPr>
              <a:t>not be of </a:t>
            </a:r>
            <a:r>
              <a:rPr dirty="0" sz="2400" spc="-5">
                <a:latin typeface="Times New Roman"/>
                <a:cs typeface="Times New Roman"/>
              </a:rPr>
              <a:t>much use </a:t>
            </a:r>
            <a:r>
              <a:rPr dirty="0" sz="2400">
                <a:latin typeface="Times New Roman"/>
                <a:cs typeface="Times New Roman"/>
              </a:rPr>
              <a:t>by </a:t>
            </a:r>
            <a:r>
              <a:rPr dirty="0" sz="2400" spc="-5">
                <a:latin typeface="Times New Roman"/>
                <a:cs typeface="Times New Roman"/>
              </a:rPr>
              <a:t>itself. To  </a:t>
            </a:r>
            <a:r>
              <a:rPr dirty="0" sz="2400">
                <a:latin typeface="Times New Roman"/>
                <a:cs typeface="Times New Roman"/>
              </a:rPr>
              <a:t>perform useful work </a:t>
            </a:r>
            <a:r>
              <a:rPr dirty="0" sz="2400" spc="-5">
                <a:latin typeface="Times New Roman"/>
                <a:cs typeface="Times New Roman"/>
              </a:rPr>
              <a:t>it needs </a:t>
            </a:r>
            <a:r>
              <a:rPr dirty="0" sz="2400">
                <a:latin typeface="Times New Roman"/>
                <a:cs typeface="Times New Roman"/>
              </a:rPr>
              <a:t>to be </a:t>
            </a:r>
            <a:r>
              <a:rPr dirty="0" sz="2400" spc="-5">
                <a:latin typeface="Times New Roman"/>
                <a:cs typeface="Times New Roman"/>
              </a:rPr>
              <a:t>connected </a:t>
            </a:r>
            <a:r>
              <a:rPr dirty="0" sz="2400">
                <a:latin typeface="Times New Roman"/>
                <a:cs typeface="Times New Roman"/>
              </a:rPr>
              <a:t>to </a:t>
            </a:r>
            <a:r>
              <a:rPr dirty="0" sz="2400" spc="-10">
                <a:latin typeface="Times New Roman"/>
                <a:cs typeface="Times New Roman"/>
              </a:rPr>
              <a:t>other  </a:t>
            </a:r>
            <a:r>
              <a:rPr dirty="0" sz="2400" spc="-5">
                <a:latin typeface="Times New Roman"/>
                <a:cs typeface="Times New Roman"/>
              </a:rPr>
              <a:t>electronic components. </a:t>
            </a:r>
            <a:r>
              <a:rPr dirty="0" sz="2400">
                <a:latin typeface="Times New Roman"/>
                <a:cs typeface="Times New Roman"/>
              </a:rPr>
              <a:t>For </a:t>
            </a:r>
            <a:r>
              <a:rPr dirty="0" sz="2400" spc="-5">
                <a:latin typeface="Times New Roman"/>
                <a:cs typeface="Times New Roman"/>
              </a:rPr>
              <a:t>example, for </a:t>
            </a:r>
            <a:r>
              <a:rPr dirty="0" sz="2400">
                <a:latin typeface="Times New Roman"/>
                <a:cs typeface="Times New Roman"/>
              </a:rPr>
              <a:t>a </a:t>
            </a:r>
            <a:r>
              <a:rPr dirty="0" sz="2400" spc="-5">
                <a:latin typeface="Times New Roman"/>
                <a:cs typeface="Times New Roman"/>
              </a:rPr>
              <a:t>computer </a:t>
            </a:r>
            <a:r>
              <a:rPr dirty="0" sz="2400">
                <a:latin typeface="Times New Roman"/>
                <a:cs typeface="Times New Roman"/>
              </a:rPr>
              <a:t>to </a:t>
            </a:r>
            <a:r>
              <a:rPr dirty="0" sz="2400" spc="-5">
                <a:latin typeface="Times New Roman"/>
                <a:cs typeface="Times New Roman"/>
              </a:rPr>
              <a:t>work,  </a:t>
            </a:r>
            <a:r>
              <a:rPr dirty="0" sz="2400">
                <a:latin typeface="Times New Roman"/>
                <a:cs typeface="Times New Roman"/>
              </a:rPr>
              <a:t>a </a:t>
            </a:r>
            <a:r>
              <a:rPr dirty="0" sz="2400" spc="-5">
                <a:latin typeface="Times New Roman"/>
                <a:cs typeface="Times New Roman"/>
              </a:rPr>
              <a:t>microprocessor </a:t>
            </a:r>
            <a:r>
              <a:rPr dirty="0" sz="2400" spc="-10">
                <a:latin typeface="Times New Roman"/>
                <a:cs typeface="Times New Roman"/>
              </a:rPr>
              <a:t>must </a:t>
            </a:r>
            <a:r>
              <a:rPr dirty="0" sz="2400">
                <a:latin typeface="Times New Roman"/>
                <a:cs typeface="Times New Roman"/>
              </a:rPr>
              <a:t>be </a:t>
            </a:r>
            <a:r>
              <a:rPr dirty="0" sz="2400" spc="-5">
                <a:latin typeface="Times New Roman"/>
                <a:cs typeface="Times New Roman"/>
              </a:rPr>
              <a:t>interfaced </a:t>
            </a:r>
            <a:r>
              <a:rPr dirty="0" sz="2400">
                <a:latin typeface="Times New Roman"/>
                <a:cs typeface="Times New Roman"/>
              </a:rPr>
              <a:t>to </a:t>
            </a:r>
            <a:r>
              <a:rPr dirty="0" sz="2400" spc="-5">
                <a:latin typeface="Times New Roman"/>
                <a:cs typeface="Times New Roman"/>
              </a:rPr>
              <a:t>main </a:t>
            </a:r>
            <a:r>
              <a:rPr dirty="0" sz="2400" spc="-10">
                <a:latin typeface="Times New Roman"/>
                <a:cs typeface="Times New Roman"/>
              </a:rPr>
              <a:t>memory, </a:t>
            </a:r>
            <a:r>
              <a:rPr dirty="0" sz="2400">
                <a:latin typeface="Times New Roman"/>
                <a:cs typeface="Times New Roman"/>
              </a:rPr>
              <a:t>a  </a:t>
            </a:r>
            <a:r>
              <a:rPr dirty="0" sz="2400" spc="-5">
                <a:latin typeface="Times New Roman"/>
                <a:cs typeface="Times New Roman"/>
              </a:rPr>
              <a:t>graphic subsystem, </a:t>
            </a:r>
            <a:r>
              <a:rPr dirty="0" sz="2400">
                <a:latin typeface="Times New Roman"/>
                <a:cs typeface="Times New Roman"/>
              </a:rPr>
              <a:t>disk </a:t>
            </a:r>
            <a:r>
              <a:rPr dirty="0" sz="2400" spc="-10">
                <a:latin typeface="Times New Roman"/>
                <a:cs typeface="Times New Roman"/>
              </a:rPr>
              <a:t>memory, </a:t>
            </a:r>
            <a:r>
              <a:rPr dirty="0" sz="2400">
                <a:latin typeface="Times New Roman"/>
                <a:cs typeface="Times New Roman"/>
              </a:rPr>
              <a:t>the </a:t>
            </a:r>
            <a:r>
              <a:rPr dirty="0" sz="2400" spc="-5">
                <a:latin typeface="Times New Roman"/>
                <a:cs typeface="Times New Roman"/>
              </a:rPr>
              <a:t>keyboard </a:t>
            </a:r>
            <a:r>
              <a:rPr dirty="0" sz="2400">
                <a:latin typeface="Times New Roman"/>
                <a:cs typeface="Times New Roman"/>
              </a:rPr>
              <a:t>and </a:t>
            </a:r>
            <a:r>
              <a:rPr dirty="0" sz="2400" spc="-5">
                <a:latin typeface="Times New Roman"/>
                <a:cs typeface="Times New Roman"/>
              </a:rPr>
              <a:t>USB  </a:t>
            </a:r>
            <a:r>
              <a:rPr dirty="0" sz="2400">
                <a:latin typeface="Times New Roman"/>
                <a:cs typeface="Times New Roman"/>
              </a:rPr>
              <a:t>ports,</a:t>
            </a:r>
            <a:r>
              <a:rPr dirty="0" sz="2400" spc="-1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etc.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har char="•"/>
            </a:pPr>
            <a:endParaRPr sz="3550">
              <a:latin typeface="Times New Roman"/>
              <a:cs typeface="Times New Roman"/>
            </a:endParaRPr>
          </a:p>
          <a:p>
            <a:pPr marL="355600" indent="-342900">
              <a:lnSpc>
                <a:spcPts val="3304"/>
              </a:lnSpc>
              <a:spcBef>
                <a:spcPts val="5"/>
              </a:spcBef>
              <a:buClr>
                <a:srgbClr val="9900CC"/>
              </a:buClr>
              <a:buSzPct val="128571"/>
              <a:buChar char="•"/>
              <a:tabLst>
                <a:tab pos="355600" algn="l"/>
                <a:tab pos="356235" algn="l"/>
              </a:tabLst>
            </a:pPr>
            <a:r>
              <a:rPr dirty="0" u="heavy" sz="28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There are two types of</a:t>
            </a:r>
            <a:r>
              <a:rPr dirty="0" u="heavy" sz="28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2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interfacing</a:t>
            </a:r>
            <a:r>
              <a:rPr dirty="0" u="heavy" sz="24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: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ts val="3535"/>
              </a:lnSpc>
              <a:buClr>
                <a:srgbClr val="9900CC"/>
              </a:buClr>
              <a:buSzPct val="129166"/>
              <a:buAutoNum type="arabicPeriod"/>
              <a:tabLst>
                <a:tab pos="356235" algn="l"/>
              </a:tabLst>
            </a:pPr>
            <a:r>
              <a:rPr dirty="0" sz="2400" spc="-5">
                <a:latin typeface="Times New Roman"/>
                <a:cs typeface="Times New Roman"/>
              </a:rPr>
              <a:t>Memory</a:t>
            </a:r>
            <a:r>
              <a:rPr dirty="0" sz="2400" spc="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interfacing.</a:t>
            </a:r>
            <a:endParaRPr sz="2400">
              <a:latin typeface="Times New Roman"/>
              <a:cs typeface="Times New Roman"/>
            </a:endParaRPr>
          </a:p>
          <a:p>
            <a:pPr marL="431800" indent="-419100">
              <a:lnSpc>
                <a:spcPts val="3590"/>
              </a:lnSpc>
              <a:buClr>
                <a:srgbClr val="9900CC"/>
              </a:buClr>
              <a:buSzPct val="129166"/>
              <a:buAutoNum type="arabicPeriod"/>
              <a:tabLst>
                <a:tab pos="432434" algn="l"/>
              </a:tabLst>
            </a:pPr>
            <a:r>
              <a:rPr dirty="0" sz="2400">
                <a:latin typeface="Times New Roman"/>
                <a:cs typeface="Times New Roman"/>
              </a:rPr>
              <a:t>I/O</a:t>
            </a:r>
            <a:r>
              <a:rPr dirty="0" sz="2400" spc="-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interfacing.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64232" y="379221"/>
            <a:ext cx="5417820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The Design of a </a:t>
            </a:r>
            <a:r>
              <a:rPr dirty="0" spc="-5"/>
              <a:t>Memory</a:t>
            </a:r>
            <a:r>
              <a:rPr dirty="0" spc="-135"/>
              <a:t> </a:t>
            </a:r>
            <a:r>
              <a:rPr dirty="0"/>
              <a:t>Chip</a:t>
            </a:r>
          </a:p>
        </p:txBody>
      </p:sp>
      <p:sp>
        <p:nvSpPr>
          <p:cNvPr id="4" name="object 4"/>
          <p:cNvSpPr/>
          <p:nvPr/>
        </p:nvSpPr>
        <p:spPr>
          <a:xfrm>
            <a:off x="3340608" y="2464307"/>
            <a:ext cx="2920365" cy="2691765"/>
          </a:xfrm>
          <a:custGeom>
            <a:avLst/>
            <a:gdLst/>
            <a:ahLst/>
            <a:cxnLst/>
            <a:rect l="l" t="t" r="r" b="b"/>
            <a:pathLst>
              <a:path w="2920365" h="2691765">
                <a:moveTo>
                  <a:pt x="0" y="2691384"/>
                </a:moveTo>
                <a:lnTo>
                  <a:pt x="2919984" y="2691384"/>
                </a:lnTo>
                <a:lnTo>
                  <a:pt x="2919984" y="0"/>
                </a:lnTo>
                <a:lnTo>
                  <a:pt x="0" y="0"/>
                </a:lnTo>
                <a:lnTo>
                  <a:pt x="0" y="2691384"/>
                </a:lnTo>
                <a:close/>
              </a:path>
            </a:pathLst>
          </a:custGeom>
          <a:solidFill>
            <a:srgbClr val="CCEB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340608" y="2464307"/>
            <a:ext cx="2920365" cy="2691765"/>
          </a:xfrm>
          <a:custGeom>
            <a:avLst/>
            <a:gdLst/>
            <a:ahLst/>
            <a:cxnLst/>
            <a:rect l="l" t="t" r="r" b="b"/>
            <a:pathLst>
              <a:path w="2920365" h="2691765">
                <a:moveTo>
                  <a:pt x="0" y="2691384"/>
                </a:moveTo>
                <a:lnTo>
                  <a:pt x="2919984" y="2691384"/>
                </a:lnTo>
                <a:lnTo>
                  <a:pt x="2919984" y="0"/>
                </a:lnTo>
                <a:lnTo>
                  <a:pt x="0" y="0"/>
                </a:lnTo>
                <a:lnTo>
                  <a:pt x="0" y="2691384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434840" y="3075432"/>
            <a:ext cx="1645920" cy="1483360"/>
          </a:xfrm>
          <a:custGeom>
            <a:avLst/>
            <a:gdLst/>
            <a:ahLst/>
            <a:cxnLst/>
            <a:rect l="l" t="t" r="r" b="b"/>
            <a:pathLst>
              <a:path w="1645920" h="1483360">
                <a:moveTo>
                  <a:pt x="0" y="1482852"/>
                </a:moveTo>
                <a:lnTo>
                  <a:pt x="1645919" y="1482852"/>
                </a:lnTo>
                <a:lnTo>
                  <a:pt x="1645919" y="0"/>
                </a:lnTo>
                <a:lnTo>
                  <a:pt x="0" y="0"/>
                </a:lnTo>
                <a:lnTo>
                  <a:pt x="0" y="1482852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434840" y="3075432"/>
            <a:ext cx="1645920" cy="1483360"/>
          </a:xfrm>
          <a:custGeom>
            <a:avLst/>
            <a:gdLst/>
            <a:ahLst/>
            <a:cxnLst/>
            <a:rect l="l" t="t" r="r" b="b"/>
            <a:pathLst>
              <a:path w="1645920" h="1483360">
                <a:moveTo>
                  <a:pt x="0" y="1482852"/>
                </a:moveTo>
                <a:lnTo>
                  <a:pt x="1645919" y="1482852"/>
                </a:lnTo>
                <a:lnTo>
                  <a:pt x="1645919" y="0"/>
                </a:lnTo>
                <a:lnTo>
                  <a:pt x="0" y="0"/>
                </a:lnTo>
                <a:lnTo>
                  <a:pt x="0" y="1482852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4443984" y="2638044"/>
            <a:ext cx="1645920" cy="274320"/>
          </a:xfrm>
          <a:prstGeom prst="rect">
            <a:avLst/>
          </a:prstGeom>
          <a:solidFill>
            <a:srgbClr val="99FFCC"/>
          </a:solidFill>
          <a:ln w="9144">
            <a:solidFill>
              <a:srgbClr val="000000"/>
            </a:solidFill>
          </a:ln>
        </p:spPr>
        <p:txBody>
          <a:bodyPr wrap="square" lIns="0" tIns="41910" rIns="0" bIns="0" rtlCol="0" vert="horz">
            <a:spAutoFit/>
          </a:bodyPr>
          <a:lstStyle/>
          <a:p>
            <a:pPr marL="393700">
              <a:lnSpc>
                <a:spcPct val="100000"/>
              </a:lnSpc>
              <a:spcBef>
                <a:spcPts val="330"/>
              </a:spcBef>
            </a:pPr>
            <a:r>
              <a:rPr dirty="0" sz="1200">
                <a:latin typeface="Arial"/>
                <a:cs typeface="Arial"/>
              </a:rPr>
              <a:t>Input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Buffers</a:t>
            </a:r>
            <a:endParaRPr sz="12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443984" y="4721352"/>
            <a:ext cx="1645920" cy="274320"/>
          </a:xfrm>
          <a:prstGeom prst="rect">
            <a:avLst/>
          </a:prstGeom>
          <a:solidFill>
            <a:srgbClr val="CCFFFF"/>
          </a:solidFill>
          <a:ln w="9144">
            <a:solidFill>
              <a:srgbClr val="000000"/>
            </a:solidFill>
          </a:ln>
        </p:spPr>
        <p:txBody>
          <a:bodyPr wrap="square" lIns="0" tIns="41910" rIns="0" bIns="0" rtlCol="0" vert="horz">
            <a:spAutoFit/>
          </a:bodyPr>
          <a:lstStyle/>
          <a:p>
            <a:pPr marL="334010">
              <a:lnSpc>
                <a:spcPct val="100000"/>
              </a:lnSpc>
              <a:spcBef>
                <a:spcPts val="330"/>
              </a:spcBef>
            </a:pPr>
            <a:r>
              <a:rPr dirty="0" sz="1200">
                <a:latin typeface="Arial"/>
                <a:cs typeface="Arial"/>
              </a:rPr>
              <a:t>Output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Buffers</a:t>
            </a:r>
            <a:endParaRPr sz="12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153155" y="2795016"/>
            <a:ext cx="1295400" cy="0"/>
          </a:xfrm>
          <a:custGeom>
            <a:avLst/>
            <a:gdLst/>
            <a:ahLst/>
            <a:cxnLst/>
            <a:rect l="l" t="t" r="r" b="b"/>
            <a:pathLst>
              <a:path w="1295400" h="0">
                <a:moveTo>
                  <a:pt x="1295399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194047" y="3259835"/>
            <a:ext cx="254635" cy="0"/>
          </a:xfrm>
          <a:custGeom>
            <a:avLst/>
            <a:gdLst/>
            <a:ahLst/>
            <a:cxnLst/>
            <a:rect l="l" t="t" r="r" b="b"/>
            <a:pathLst>
              <a:path w="254635" h="0">
                <a:moveTo>
                  <a:pt x="254507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139439" y="4904232"/>
            <a:ext cx="1309370" cy="0"/>
          </a:xfrm>
          <a:custGeom>
            <a:avLst/>
            <a:gdLst/>
            <a:ahLst/>
            <a:cxnLst/>
            <a:rect l="l" t="t" r="r" b="b"/>
            <a:pathLst>
              <a:path w="1309370" h="0">
                <a:moveTo>
                  <a:pt x="1309115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632959" y="2365248"/>
            <a:ext cx="0" cy="273050"/>
          </a:xfrm>
          <a:custGeom>
            <a:avLst/>
            <a:gdLst/>
            <a:ahLst/>
            <a:cxnLst/>
            <a:rect l="l" t="t" r="r" b="b"/>
            <a:pathLst>
              <a:path w="0" h="273050">
                <a:moveTo>
                  <a:pt x="0" y="272796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5076444" y="2365248"/>
            <a:ext cx="0" cy="273050"/>
          </a:xfrm>
          <a:custGeom>
            <a:avLst/>
            <a:gdLst/>
            <a:ahLst/>
            <a:cxnLst/>
            <a:rect l="l" t="t" r="r" b="b"/>
            <a:pathLst>
              <a:path w="0" h="273050">
                <a:moveTo>
                  <a:pt x="0" y="272796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5547359" y="2365248"/>
            <a:ext cx="0" cy="273050"/>
          </a:xfrm>
          <a:custGeom>
            <a:avLst/>
            <a:gdLst/>
            <a:ahLst/>
            <a:cxnLst/>
            <a:rect l="l" t="t" r="r" b="b"/>
            <a:pathLst>
              <a:path w="0" h="273050">
                <a:moveTo>
                  <a:pt x="0" y="272796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966459" y="2365248"/>
            <a:ext cx="0" cy="273050"/>
          </a:xfrm>
          <a:custGeom>
            <a:avLst/>
            <a:gdLst/>
            <a:ahLst/>
            <a:cxnLst/>
            <a:rect l="l" t="t" r="r" b="b"/>
            <a:pathLst>
              <a:path w="0" h="273050">
                <a:moveTo>
                  <a:pt x="0" y="272796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4632959" y="5017008"/>
            <a:ext cx="0" cy="274320"/>
          </a:xfrm>
          <a:custGeom>
            <a:avLst/>
            <a:gdLst/>
            <a:ahLst/>
            <a:cxnLst/>
            <a:rect l="l" t="t" r="r" b="b"/>
            <a:pathLst>
              <a:path w="0" h="274320">
                <a:moveTo>
                  <a:pt x="0" y="27432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5076444" y="5017008"/>
            <a:ext cx="0" cy="274320"/>
          </a:xfrm>
          <a:custGeom>
            <a:avLst/>
            <a:gdLst/>
            <a:ahLst/>
            <a:cxnLst/>
            <a:rect l="l" t="t" r="r" b="b"/>
            <a:pathLst>
              <a:path w="0" h="274320">
                <a:moveTo>
                  <a:pt x="0" y="27432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5547359" y="5017008"/>
            <a:ext cx="0" cy="274320"/>
          </a:xfrm>
          <a:custGeom>
            <a:avLst/>
            <a:gdLst/>
            <a:ahLst/>
            <a:cxnLst/>
            <a:rect l="l" t="t" r="r" b="b"/>
            <a:pathLst>
              <a:path w="0" h="274320">
                <a:moveTo>
                  <a:pt x="0" y="27432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5966459" y="5017008"/>
            <a:ext cx="0" cy="274320"/>
          </a:xfrm>
          <a:custGeom>
            <a:avLst/>
            <a:gdLst/>
            <a:ahLst/>
            <a:cxnLst/>
            <a:rect l="l" t="t" r="r" b="b"/>
            <a:pathLst>
              <a:path w="0" h="274320">
                <a:moveTo>
                  <a:pt x="0" y="27432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4632959" y="2906267"/>
            <a:ext cx="0" cy="161925"/>
          </a:xfrm>
          <a:custGeom>
            <a:avLst/>
            <a:gdLst/>
            <a:ahLst/>
            <a:cxnLst/>
            <a:rect l="l" t="t" r="r" b="b"/>
            <a:pathLst>
              <a:path w="0" h="161925">
                <a:moveTo>
                  <a:pt x="0" y="0"/>
                </a:moveTo>
                <a:lnTo>
                  <a:pt x="0" y="161544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5076444" y="2926079"/>
            <a:ext cx="0" cy="142240"/>
          </a:xfrm>
          <a:custGeom>
            <a:avLst/>
            <a:gdLst/>
            <a:ahLst/>
            <a:cxnLst/>
            <a:rect l="l" t="t" r="r" b="b"/>
            <a:pathLst>
              <a:path w="0" h="142239">
                <a:moveTo>
                  <a:pt x="0" y="0"/>
                </a:moveTo>
                <a:lnTo>
                  <a:pt x="0" y="141732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5547359" y="2912364"/>
            <a:ext cx="0" cy="167640"/>
          </a:xfrm>
          <a:custGeom>
            <a:avLst/>
            <a:gdLst/>
            <a:ahLst/>
            <a:cxnLst/>
            <a:rect l="l" t="t" r="r" b="b"/>
            <a:pathLst>
              <a:path w="0" h="167639">
                <a:moveTo>
                  <a:pt x="0" y="0"/>
                </a:moveTo>
                <a:lnTo>
                  <a:pt x="0" y="167639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5966459" y="2910839"/>
            <a:ext cx="0" cy="169545"/>
          </a:xfrm>
          <a:custGeom>
            <a:avLst/>
            <a:gdLst/>
            <a:ahLst/>
            <a:cxnLst/>
            <a:rect l="l" t="t" r="r" b="b"/>
            <a:pathLst>
              <a:path w="0" h="169544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 txBox="1"/>
          <p:nvPr/>
        </p:nvSpPr>
        <p:spPr>
          <a:xfrm>
            <a:off x="4443984" y="3074670"/>
            <a:ext cx="1645920" cy="367030"/>
          </a:xfrm>
          <a:prstGeom prst="rect">
            <a:avLst/>
          </a:prstGeom>
          <a:solidFill>
            <a:srgbClr val="FFFF99"/>
          </a:solidFill>
          <a:ln w="9144">
            <a:solidFill>
              <a:srgbClr val="000000"/>
            </a:solidFill>
          </a:ln>
        </p:spPr>
        <p:txBody>
          <a:bodyPr wrap="square" lIns="0" tIns="84455" rIns="0" bIns="0" rtlCol="0" vert="horz">
            <a:spAutoFit/>
          </a:bodyPr>
          <a:lstStyle/>
          <a:p>
            <a:pPr marL="292735">
              <a:lnSpc>
                <a:spcPct val="100000"/>
              </a:lnSpc>
              <a:spcBef>
                <a:spcPts val="665"/>
              </a:spcBef>
            </a:pPr>
            <a:r>
              <a:rPr dirty="0" sz="1200" spc="-5">
                <a:latin typeface="Arial"/>
                <a:cs typeface="Arial"/>
              </a:rPr>
              <a:t>Memory Reg.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5">
                <a:latin typeface="Arial"/>
                <a:cs typeface="Arial"/>
              </a:rPr>
              <a:t>0</a:t>
            </a:r>
            <a:endParaRPr sz="12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443984" y="3441191"/>
            <a:ext cx="1645920" cy="367665"/>
          </a:xfrm>
          <a:prstGeom prst="rect">
            <a:avLst/>
          </a:prstGeom>
          <a:solidFill>
            <a:srgbClr val="FFFF99"/>
          </a:solidFill>
          <a:ln w="9144">
            <a:solidFill>
              <a:srgbClr val="000000"/>
            </a:solidFill>
          </a:ln>
        </p:spPr>
        <p:txBody>
          <a:bodyPr wrap="square" lIns="0" tIns="81915" rIns="0" bIns="0" rtlCol="0" vert="horz">
            <a:spAutoFit/>
          </a:bodyPr>
          <a:lstStyle/>
          <a:p>
            <a:pPr marL="292735">
              <a:lnSpc>
                <a:spcPct val="100000"/>
              </a:lnSpc>
              <a:spcBef>
                <a:spcPts val="645"/>
              </a:spcBef>
            </a:pPr>
            <a:r>
              <a:rPr dirty="0" sz="1200" spc="-5">
                <a:latin typeface="Arial"/>
                <a:cs typeface="Arial"/>
              </a:rPr>
              <a:t>Memory Reg.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5">
                <a:latin typeface="Arial"/>
                <a:cs typeface="Arial"/>
              </a:rPr>
              <a:t>1</a:t>
            </a:r>
            <a:endParaRPr sz="12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443984" y="3808476"/>
            <a:ext cx="1645920" cy="372110"/>
          </a:xfrm>
          <a:prstGeom prst="rect">
            <a:avLst/>
          </a:prstGeom>
          <a:solidFill>
            <a:srgbClr val="FFFF99"/>
          </a:solidFill>
          <a:ln w="9144">
            <a:solidFill>
              <a:srgbClr val="000000"/>
            </a:solidFill>
          </a:ln>
        </p:spPr>
        <p:txBody>
          <a:bodyPr wrap="square" lIns="0" tIns="78105" rIns="0" bIns="0" rtlCol="0" vert="horz">
            <a:spAutoFit/>
          </a:bodyPr>
          <a:lstStyle/>
          <a:p>
            <a:pPr marL="292735">
              <a:lnSpc>
                <a:spcPct val="100000"/>
              </a:lnSpc>
              <a:spcBef>
                <a:spcPts val="615"/>
              </a:spcBef>
            </a:pPr>
            <a:r>
              <a:rPr dirty="0" sz="1200" spc="-5">
                <a:latin typeface="Arial"/>
                <a:cs typeface="Arial"/>
              </a:rPr>
              <a:t>Memory Reg.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5">
                <a:latin typeface="Arial"/>
                <a:cs typeface="Arial"/>
              </a:rPr>
              <a:t>2</a:t>
            </a:r>
            <a:endParaRPr sz="12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443984" y="4180332"/>
            <a:ext cx="1645920" cy="379095"/>
          </a:xfrm>
          <a:prstGeom prst="rect">
            <a:avLst/>
          </a:prstGeom>
          <a:solidFill>
            <a:srgbClr val="FFFF99"/>
          </a:solidFill>
          <a:ln w="9144">
            <a:solidFill>
              <a:srgbClr val="000000"/>
            </a:solidFill>
          </a:ln>
        </p:spPr>
        <p:txBody>
          <a:bodyPr wrap="square" lIns="0" tIns="69850" rIns="0" bIns="0" rtlCol="0" vert="horz">
            <a:spAutoFit/>
          </a:bodyPr>
          <a:lstStyle/>
          <a:p>
            <a:pPr marL="292735">
              <a:lnSpc>
                <a:spcPct val="100000"/>
              </a:lnSpc>
              <a:spcBef>
                <a:spcPts val="550"/>
              </a:spcBef>
            </a:pPr>
            <a:r>
              <a:rPr dirty="0" sz="1200" spc="-5">
                <a:latin typeface="Arial"/>
                <a:cs typeface="Arial"/>
              </a:rPr>
              <a:t>Memory Reg.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5">
                <a:latin typeface="Arial"/>
                <a:cs typeface="Arial"/>
              </a:rPr>
              <a:t>3</a:t>
            </a:r>
            <a:endParaRPr sz="12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632959" y="4558284"/>
            <a:ext cx="0" cy="160020"/>
          </a:xfrm>
          <a:custGeom>
            <a:avLst/>
            <a:gdLst/>
            <a:ahLst/>
            <a:cxnLst/>
            <a:rect l="l" t="t" r="r" b="b"/>
            <a:pathLst>
              <a:path w="0" h="160020">
                <a:moveTo>
                  <a:pt x="0" y="0"/>
                </a:moveTo>
                <a:lnTo>
                  <a:pt x="0" y="16002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5076444" y="4576571"/>
            <a:ext cx="0" cy="142240"/>
          </a:xfrm>
          <a:custGeom>
            <a:avLst/>
            <a:gdLst/>
            <a:ahLst/>
            <a:cxnLst/>
            <a:rect l="l" t="t" r="r" b="b"/>
            <a:pathLst>
              <a:path w="0" h="142239">
                <a:moveTo>
                  <a:pt x="0" y="0"/>
                </a:moveTo>
                <a:lnTo>
                  <a:pt x="0" y="141731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5547359" y="4564379"/>
            <a:ext cx="0" cy="166370"/>
          </a:xfrm>
          <a:custGeom>
            <a:avLst/>
            <a:gdLst/>
            <a:ahLst/>
            <a:cxnLst/>
            <a:rect l="l" t="t" r="r" b="b"/>
            <a:pathLst>
              <a:path w="0" h="166370">
                <a:moveTo>
                  <a:pt x="0" y="0"/>
                </a:moveTo>
                <a:lnTo>
                  <a:pt x="0" y="166116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5966459" y="4562855"/>
            <a:ext cx="0" cy="167640"/>
          </a:xfrm>
          <a:custGeom>
            <a:avLst/>
            <a:gdLst/>
            <a:ahLst/>
            <a:cxnLst/>
            <a:rect l="l" t="t" r="r" b="b"/>
            <a:pathLst>
              <a:path w="0" h="167639">
                <a:moveTo>
                  <a:pt x="0" y="0"/>
                </a:moveTo>
                <a:lnTo>
                  <a:pt x="0" y="16764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 txBox="1"/>
          <p:nvPr/>
        </p:nvSpPr>
        <p:spPr>
          <a:xfrm>
            <a:off x="1222044" y="1092453"/>
            <a:ext cx="6922770" cy="1209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solidFill>
                  <a:srgbClr val="FF0066"/>
                </a:solidFill>
                <a:latin typeface="Arial"/>
                <a:cs typeface="Arial"/>
              </a:rPr>
              <a:t>– </a:t>
            </a:r>
            <a:r>
              <a:rPr dirty="0" sz="2400" spc="-5">
                <a:latin typeface="Arial"/>
                <a:cs typeface="Arial"/>
              </a:rPr>
              <a:t>So, </a:t>
            </a: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5">
                <a:latin typeface="Arial"/>
                <a:cs typeface="Arial"/>
              </a:rPr>
              <a:t>previous diagram would now look like </a:t>
            </a:r>
            <a:r>
              <a:rPr dirty="0" sz="2400">
                <a:latin typeface="Arial"/>
                <a:cs typeface="Arial"/>
              </a:rPr>
              <a:t>the  </a:t>
            </a:r>
            <a:r>
              <a:rPr dirty="0" sz="2400" spc="-5">
                <a:latin typeface="Arial"/>
                <a:cs typeface="Arial"/>
              </a:rPr>
              <a:t>following:</a:t>
            </a:r>
            <a:endParaRPr sz="2400">
              <a:latin typeface="Arial"/>
              <a:cs typeface="Arial"/>
            </a:endParaRPr>
          </a:p>
          <a:p>
            <a:pPr marL="3346450">
              <a:lnSpc>
                <a:spcPct val="100000"/>
              </a:lnSpc>
              <a:spcBef>
                <a:spcPts val="1885"/>
              </a:spcBef>
              <a:tabLst>
                <a:tab pos="3790950" algn="l"/>
                <a:tab pos="4260850" algn="l"/>
                <a:tab pos="4679950" algn="l"/>
              </a:tabLst>
            </a:pPr>
            <a:r>
              <a:rPr dirty="0" sz="1400" spc="10">
                <a:latin typeface="Arial"/>
                <a:cs typeface="Arial"/>
              </a:rPr>
              <a:t>I</a:t>
            </a:r>
            <a:r>
              <a:rPr dirty="0" baseline="-21604" sz="1350" spc="15">
                <a:latin typeface="Arial"/>
                <a:cs typeface="Arial"/>
              </a:rPr>
              <a:t>0	</a:t>
            </a:r>
            <a:r>
              <a:rPr dirty="0" sz="1400" spc="10">
                <a:latin typeface="Arial"/>
                <a:cs typeface="Arial"/>
              </a:rPr>
              <a:t>I</a:t>
            </a:r>
            <a:r>
              <a:rPr dirty="0" baseline="-21604" sz="1350" spc="15">
                <a:latin typeface="Arial"/>
                <a:cs typeface="Arial"/>
              </a:rPr>
              <a:t>1	</a:t>
            </a:r>
            <a:r>
              <a:rPr dirty="0" sz="1400" spc="10">
                <a:latin typeface="Arial"/>
                <a:cs typeface="Arial"/>
              </a:rPr>
              <a:t>I</a:t>
            </a:r>
            <a:r>
              <a:rPr dirty="0" baseline="-21604" sz="1350" spc="15">
                <a:latin typeface="Arial"/>
                <a:cs typeface="Arial"/>
              </a:rPr>
              <a:t>2	</a:t>
            </a:r>
            <a:r>
              <a:rPr dirty="0" sz="1400" spc="10">
                <a:latin typeface="Arial"/>
                <a:cs typeface="Arial"/>
              </a:rPr>
              <a:t>I</a:t>
            </a:r>
            <a:r>
              <a:rPr dirty="0" baseline="-21604" sz="1350" spc="15">
                <a:latin typeface="Arial"/>
                <a:cs typeface="Arial"/>
              </a:rPr>
              <a:t>3</a:t>
            </a:r>
            <a:endParaRPr baseline="-21604" sz="135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518405" y="5365241"/>
            <a:ext cx="1564005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56565" algn="l"/>
                <a:tab pos="926465" algn="l"/>
                <a:tab pos="1345565" algn="l"/>
              </a:tabLst>
            </a:pPr>
            <a:r>
              <a:rPr dirty="0" sz="1400" spc="-5">
                <a:latin typeface="Arial"/>
                <a:cs typeface="Arial"/>
              </a:rPr>
              <a:t>O</a:t>
            </a:r>
            <a:r>
              <a:rPr dirty="0" baseline="-21604" sz="1350" spc="22">
                <a:latin typeface="Arial"/>
                <a:cs typeface="Arial"/>
              </a:rPr>
              <a:t>0</a:t>
            </a:r>
            <a:r>
              <a:rPr dirty="0" baseline="-21604" sz="1350">
                <a:latin typeface="Arial"/>
                <a:cs typeface="Arial"/>
              </a:rPr>
              <a:t>	</a:t>
            </a:r>
            <a:r>
              <a:rPr dirty="0" sz="1400" spc="-5">
                <a:latin typeface="Arial"/>
                <a:cs typeface="Arial"/>
              </a:rPr>
              <a:t>O</a:t>
            </a:r>
            <a:r>
              <a:rPr dirty="0" baseline="-21604" sz="1350" spc="22">
                <a:latin typeface="Arial"/>
                <a:cs typeface="Arial"/>
              </a:rPr>
              <a:t>1</a:t>
            </a:r>
            <a:r>
              <a:rPr dirty="0" baseline="-21604" sz="1350">
                <a:latin typeface="Arial"/>
                <a:cs typeface="Arial"/>
              </a:rPr>
              <a:t>	</a:t>
            </a:r>
            <a:r>
              <a:rPr dirty="0" sz="1400" spc="-5">
                <a:latin typeface="Arial"/>
                <a:cs typeface="Arial"/>
              </a:rPr>
              <a:t>O</a:t>
            </a:r>
            <a:r>
              <a:rPr dirty="0" baseline="-21604" sz="1350" spc="22">
                <a:latin typeface="Arial"/>
                <a:cs typeface="Arial"/>
              </a:rPr>
              <a:t>2</a:t>
            </a:r>
            <a:r>
              <a:rPr dirty="0" baseline="-21604" sz="1350">
                <a:latin typeface="Arial"/>
                <a:cs typeface="Arial"/>
              </a:rPr>
              <a:t>	</a:t>
            </a:r>
            <a:r>
              <a:rPr dirty="0" sz="1400" spc="-5">
                <a:latin typeface="Arial"/>
                <a:cs typeface="Arial"/>
              </a:rPr>
              <a:t>O</a:t>
            </a:r>
            <a:r>
              <a:rPr dirty="0" baseline="-21604" sz="1350" spc="22">
                <a:latin typeface="Arial"/>
                <a:cs typeface="Arial"/>
              </a:rPr>
              <a:t>3</a:t>
            </a:r>
            <a:endParaRPr baseline="-21604" sz="135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725039" y="2646933"/>
            <a:ext cx="327660" cy="2393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 spc="15">
                <a:latin typeface="Arial"/>
                <a:cs typeface="Arial"/>
              </a:rPr>
              <a:t>WR</a:t>
            </a:r>
            <a:endParaRPr sz="1400">
              <a:latin typeface="Arial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2735579" y="2641092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 h="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 txBox="1"/>
          <p:nvPr/>
        </p:nvSpPr>
        <p:spPr>
          <a:xfrm>
            <a:off x="2746375" y="4793741"/>
            <a:ext cx="281940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10">
                <a:latin typeface="Arial"/>
                <a:cs typeface="Arial"/>
              </a:rPr>
              <a:t>RD</a:t>
            </a:r>
            <a:endParaRPr sz="1400">
              <a:latin typeface="Arial"/>
              <a:cs typeface="Arial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2735579" y="4774691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 h="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 txBox="1"/>
          <p:nvPr/>
        </p:nvSpPr>
        <p:spPr>
          <a:xfrm>
            <a:off x="3493008" y="3074670"/>
            <a:ext cx="685800" cy="1484630"/>
          </a:xfrm>
          <a:prstGeom prst="rect">
            <a:avLst/>
          </a:prstGeom>
          <a:solidFill>
            <a:srgbClr val="FFCCFF"/>
          </a:solidFill>
          <a:ln w="914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151130">
              <a:lnSpc>
                <a:spcPts val="1680"/>
              </a:lnSpc>
              <a:tabLst>
                <a:tab pos="481965" algn="l"/>
              </a:tabLst>
            </a:pPr>
            <a:r>
              <a:rPr dirty="0" sz="1400">
                <a:latin typeface="Arial"/>
                <a:cs typeface="Arial"/>
              </a:rPr>
              <a:t>A	</a:t>
            </a:r>
            <a:r>
              <a:rPr dirty="0" baseline="-3968" sz="2100">
                <a:latin typeface="Arial"/>
                <a:cs typeface="Arial"/>
              </a:rPr>
              <a:t>D</a:t>
            </a:r>
            <a:endParaRPr baseline="-3968" sz="2100">
              <a:latin typeface="Arial"/>
              <a:cs typeface="Arial"/>
            </a:endParaRPr>
          </a:p>
          <a:p>
            <a:pPr marL="151130">
              <a:lnSpc>
                <a:spcPct val="100000"/>
              </a:lnSpc>
              <a:tabLst>
                <a:tab pos="481965" algn="l"/>
              </a:tabLst>
            </a:pPr>
            <a:r>
              <a:rPr dirty="0" sz="1400">
                <a:latin typeface="Arial"/>
                <a:cs typeface="Arial"/>
              </a:rPr>
              <a:t>d	</a:t>
            </a:r>
            <a:r>
              <a:rPr dirty="0" baseline="-3968" sz="2100">
                <a:latin typeface="Arial"/>
                <a:cs typeface="Arial"/>
              </a:rPr>
              <a:t>e</a:t>
            </a:r>
            <a:endParaRPr baseline="-3968" sz="2100">
              <a:latin typeface="Arial"/>
              <a:cs typeface="Arial"/>
            </a:endParaRPr>
          </a:p>
          <a:p>
            <a:pPr marL="151130">
              <a:lnSpc>
                <a:spcPct val="100000"/>
              </a:lnSpc>
              <a:spcBef>
                <a:spcPts val="100"/>
              </a:spcBef>
              <a:tabLst>
                <a:tab pos="481965" algn="l"/>
              </a:tabLst>
            </a:pPr>
            <a:r>
              <a:rPr dirty="0" baseline="3968" sz="2100">
                <a:latin typeface="Arial"/>
                <a:cs typeface="Arial"/>
              </a:rPr>
              <a:t>d	</a:t>
            </a:r>
            <a:r>
              <a:rPr dirty="0" sz="1400">
                <a:latin typeface="Arial"/>
                <a:cs typeface="Arial"/>
              </a:rPr>
              <a:t>c</a:t>
            </a:r>
            <a:endParaRPr sz="1400">
              <a:latin typeface="Arial"/>
              <a:cs typeface="Arial"/>
            </a:endParaRPr>
          </a:p>
          <a:p>
            <a:pPr marL="151130">
              <a:lnSpc>
                <a:spcPct val="100000"/>
              </a:lnSpc>
              <a:tabLst>
                <a:tab pos="481965" algn="l"/>
              </a:tabLst>
            </a:pPr>
            <a:r>
              <a:rPr dirty="0" baseline="3968" sz="2100">
                <a:latin typeface="Arial"/>
                <a:cs typeface="Arial"/>
              </a:rPr>
              <a:t>r	</a:t>
            </a:r>
            <a:r>
              <a:rPr dirty="0" sz="1400">
                <a:latin typeface="Arial"/>
                <a:cs typeface="Arial"/>
              </a:rPr>
              <a:t>o</a:t>
            </a:r>
            <a:endParaRPr sz="1400">
              <a:latin typeface="Arial"/>
              <a:cs typeface="Arial"/>
            </a:endParaRPr>
          </a:p>
          <a:p>
            <a:pPr marL="151130">
              <a:lnSpc>
                <a:spcPts val="1630"/>
              </a:lnSpc>
              <a:tabLst>
                <a:tab pos="481965" algn="l"/>
              </a:tabLst>
            </a:pPr>
            <a:r>
              <a:rPr dirty="0" baseline="3968" sz="2100">
                <a:latin typeface="Arial"/>
                <a:cs typeface="Arial"/>
              </a:rPr>
              <a:t>e	</a:t>
            </a:r>
            <a:r>
              <a:rPr dirty="0" sz="1400">
                <a:latin typeface="Arial"/>
                <a:cs typeface="Arial"/>
              </a:rPr>
              <a:t>d</a:t>
            </a:r>
            <a:endParaRPr sz="1400">
              <a:latin typeface="Arial"/>
              <a:cs typeface="Arial"/>
            </a:endParaRPr>
          </a:p>
          <a:p>
            <a:pPr marL="151130">
              <a:lnSpc>
                <a:spcPts val="1630"/>
              </a:lnSpc>
              <a:tabLst>
                <a:tab pos="481965" algn="l"/>
              </a:tabLst>
            </a:pPr>
            <a:r>
              <a:rPr dirty="0" sz="1400">
                <a:latin typeface="Arial"/>
                <a:cs typeface="Arial"/>
              </a:rPr>
              <a:t>s	</a:t>
            </a:r>
            <a:r>
              <a:rPr dirty="0" baseline="-3968" sz="2100">
                <a:latin typeface="Arial"/>
                <a:cs typeface="Arial"/>
              </a:rPr>
              <a:t>e</a:t>
            </a:r>
            <a:endParaRPr baseline="-3968" sz="2100">
              <a:latin typeface="Arial"/>
              <a:cs typeface="Arial"/>
            </a:endParaRPr>
          </a:p>
          <a:p>
            <a:pPr marL="151130">
              <a:lnSpc>
                <a:spcPts val="1610"/>
              </a:lnSpc>
              <a:tabLst>
                <a:tab pos="481965" algn="l"/>
              </a:tabLst>
            </a:pPr>
            <a:r>
              <a:rPr dirty="0" sz="1400">
                <a:latin typeface="Arial"/>
                <a:cs typeface="Arial"/>
              </a:rPr>
              <a:t>s	</a:t>
            </a:r>
            <a:r>
              <a:rPr dirty="0" baseline="-3968" sz="2100">
                <a:latin typeface="Arial"/>
                <a:cs typeface="Arial"/>
              </a:rPr>
              <a:t>r</a:t>
            </a:r>
            <a:endParaRPr baseline="-3968" sz="2100">
              <a:latin typeface="Arial"/>
              <a:cs typeface="Aria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3150107" y="3569208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 h="0">
                <a:moveTo>
                  <a:pt x="342900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3136392" y="4088891"/>
            <a:ext cx="356870" cy="0"/>
          </a:xfrm>
          <a:custGeom>
            <a:avLst/>
            <a:gdLst/>
            <a:ahLst/>
            <a:cxnLst/>
            <a:rect l="l" t="t" r="r" b="b"/>
            <a:pathLst>
              <a:path w="356870" h="0">
                <a:moveTo>
                  <a:pt x="356616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 txBox="1"/>
          <p:nvPr/>
        </p:nvSpPr>
        <p:spPr>
          <a:xfrm>
            <a:off x="2870073" y="3429761"/>
            <a:ext cx="210820" cy="2393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 spc="-5">
                <a:latin typeface="Arial"/>
                <a:cs typeface="Arial"/>
              </a:rPr>
              <a:t>A</a:t>
            </a:r>
            <a:r>
              <a:rPr dirty="0" baseline="-21604" sz="1350" spc="22">
                <a:latin typeface="Arial"/>
                <a:cs typeface="Arial"/>
              </a:rPr>
              <a:t>1</a:t>
            </a:r>
            <a:endParaRPr baseline="-21604" sz="135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870073" y="3950030"/>
            <a:ext cx="144780" cy="240029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>
                <a:latin typeface="Arial"/>
                <a:cs typeface="Arial"/>
              </a:rPr>
              <a:t>A</a:t>
            </a:r>
            <a:endParaRPr sz="1400"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988945" y="4052697"/>
            <a:ext cx="92075" cy="1682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900" spc="15">
                <a:latin typeface="Arial"/>
                <a:cs typeface="Arial"/>
              </a:rPr>
              <a:t>0</a:t>
            </a:r>
            <a:endParaRPr sz="900">
              <a:latin typeface="Arial"/>
              <a:cs typeface="Arial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4181855" y="3614928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4" h="0">
                <a:moveTo>
                  <a:pt x="252984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4168140" y="3970020"/>
            <a:ext cx="254635" cy="0"/>
          </a:xfrm>
          <a:custGeom>
            <a:avLst/>
            <a:gdLst/>
            <a:ahLst/>
            <a:cxnLst/>
            <a:rect l="l" t="t" r="r" b="b"/>
            <a:pathLst>
              <a:path w="254635" h="0">
                <a:moveTo>
                  <a:pt x="254508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4155947" y="4326635"/>
            <a:ext cx="254635" cy="0"/>
          </a:xfrm>
          <a:custGeom>
            <a:avLst/>
            <a:gdLst/>
            <a:ahLst/>
            <a:cxnLst/>
            <a:rect l="l" t="t" r="r" b="b"/>
            <a:pathLst>
              <a:path w="254635" h="0">
                <a:moveTo>
                  <a:pt x="254507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64232" y="379221"/>
            <a:ext cx="5417820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The Design of a </a:t>
            </a:r>
            <a:r>
              <a:rPr dirty="0" spc="-5"/>
              <a:t>Memory</a:t>
            </a:r>
            <a:r>
              <a:rPr dirty="0" spc="-135"/>
              <a:t> </a:t>
            </a:r>
            <a:r>
              <a:rPr dirty="0"/>
              <a:t>Chip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23443" y="1090930"/>
            <a:ext cx="7854950" cy="165544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355600" marR="5080" indent="-342900">
              <a:lnSpc>
                <a:spcPct val="100000"/>
              </a:lnSpc>
              <a:spcBef>
                <a:spcPts val="105"/>
              </a:spcBef>
              <a:buClr>
                <a:srgbClr val="9900CC"/>
              </a:buClr>
              <a:buSzPct val="128846"/>
              <a:buChar char="•"/>
              <a:tabLst>
                <a:tab pos="355600" algn="l"/>
              </a:tabLst>
            </a:pPr>
            <a:r>
              <a:rPr dirty="0" sz="2600">
                <a:latin typeface="Arial"/>
                <a:cs typeface="Arial"/>
              </a:rPr>
              <a:t>Since we have </a:t>
            </a:r>
            <a:r>
              <a:rPr dirty="0" sz="2600" spc="-5">
                <a:latin typeface="Arial"/>
                <a:cs typeface="Arial"/>
              </a:rPr>
              <a:t>tri-state </a:t>
            </a:r>
            <a:r>
              <a:rPr dirty="0" sz="2600">
                <a:latin typeface="Arial"/>
                <a:cs typeface="Arial"/>
              </a:rPr>
              <a:t>buffers on both the inputs  and outputs of the </a:t>
            </a:r>
            <a:r>
              <a:rPr dirty="0" sz="2600" spc="-5">
                <a:latin typeface="Arial"/>
                <a:cs typeface="Arial"/>
              </a:rPr>
              <a:t>flip </a:t>
            </a:r>
            <a:r>
              <a:rPr dirty="0" sz="2600">
                <a:latin typeface="Arial"/>
                <a:cs typeface="Arial"/>
              </a:rPr>
              <a:t>flops, we can actually use  one set of pins</a:t>
            </a:r>
            <a:r>
              <a:rPr dirty="0" sz="2600" spc="-10">
                <a:latin typeface="Arial"/>
                <a:cs typeface="Arial"/>
              </a:rPr>
              <a:t> </a:t>
            </a:r>
            <a:r>
              <a:rPr dirty="0" sz="2600">
                <a:latin typeface="Arial"/>
                <a:cs typeface="Arial"/>
              </a:rPr>
              <a:t>only.</a:t>
            </a:r>
            <a:endParaRPr sz="2600">
              <a:latin typeface="Arial"/>
              <a:cs typeface="Arial"/>
            </a:endParaRPr>
          </a:p>
          <a:p>
            <a:pPr marL="469265">
              <a:lnSpc>
                <a:spcPct val="100000"/>
              </a:lnSpc>
              <a:spcBef>
                <a:spcPts val="585"/>
              </a:spcBef>
            </a:pPr>
            <a:r>
              <a:rPr dirty="0" sz="2400">
                <a:solidFill>
                  <a:srgbClr val="FF0066"/>
                </a:solidFill>
                <a:latin typeface="Arial"/>
                <a:cs typeface="Arial"/>
              </a:rPr>
              <a:t>– </a:t>
            </a:r>
            <a:r>
              <a:rPr dirty="0" sz="2400" spc="-5">
                <a:latin typeface="Arial"/>
                <a:cs typeface="Arial"/>
              </a:rPr>
              <a:t>The chip would now look like</a:t>
            </a:r>
            <a:r>
              <a:rPr dirty="0" sz="2400" spc="-335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this: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266444" y="3048000"/>
            <a:ext cx="3645535" cy="2743200"/>
          </a:xfrm>
          <a:custGeom>
            <a:avLst/>
            <a:gdLst/>
            <a:ahLst/>
            <a:cxnLst/>
            <a:rect l="l" t="t" r="r" b="b"/>
            <a:pathLst>
              <a:path w="3645535" h="2743200">
                <a:moveTo>
                  <a:pt x="0" y="2743200"/>
                </a:moveTo>
                <a:lnTo>
                  <a:pt x="3645407" y="2743200"/>
                </a:lnTo>
                <a:lnTo>
                  <a:pt x="3645407" y="0"/>
                </a:lnTo>
                <a:lnTo>
                  <a:pt x="0" y="0"/>
                </a:lnTo>
                <a:lnTo>
                  <a:pt x="0" y="2743200"/>
                </a:lnTo>
                <a:close/>
              </a:path>
            </a:pathLst>
          </a:custGeom>
          <a:solidFill>
            <a:srgbClr val="CCEB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266444" y="3048000"/>
            <a:ext cx="3645535" cy="2743200"/>
          </a:xfrm>
          <a:custGeom>
            <a:avLst/>
            <a:gdLst/>
            <a:ahLst/>
            <a:cxnLst/>
            <a:rect l="l" t="t" r="r" b="b"/>
            <a:pathLst>
              <a:path w="3645535" h="2743200">
                <a:moveTo>
                  <a:pt x="0" y="2743200"/>
                </a:moveTo>
                <a:lnTo>
                  <a:pt x="3645407" y="2743200"/>
                </a:lnTo>
                <a:lnTo>
                  <a:pt x="3645407" y="0"/>
                </a:lnTo>
                <a:lnTo>
                  <a:pt x="0" y="0"/>
                </a:lnTo>
                <a:lnTo>
                  <a:pt x="0" y="274320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362200" y="3659123"/>
            <a:ext cx="1644650" cy="1483360"/>
          </a:xfrm>
          <a:custGeom>
            <a:avLst/>
            <a:gdLst/>
            <a:ahLst/>
            <a:cxnLst/>
            <a:rect l="l" t="t" r="r" b="b"/>
            <a:pathLst>
              <a:path w="1644650" h="1483360">
                <a:moveTo>
                  <a:pt x="0" y="1482852"/>
                </a:moveTo>
                <a:lnTo>
                  <a:pt x="1644396" y="1482852"/>
                </a:lnTo>
                <a:lnTo>
                  <a:pt x="1644396" y="0"/>
                </a:lnTo>
                <a:lnTo>
                  <a:pt x="0" y="0"/>
                </a:lnTo>
                <a:lnTo>
                  <a:pt x="0" y="1482852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362200" y="3659123"/>
            <a:ext cx="1644650" cy="1483360"/>
          </a:xfrm>
          <a:custGeom>
            <a:avLst/>
            <a:gdLst/>
            <a:ahLst/>
            <a:cxnLst/>
            <a:rect l="l" t="t" r="r" b="b"/>
            <a:pathLst>
              <a:path w="1644650" h="1483360">
                <a:moveTo>
                  <a:pt x="0" y="1482852"/>
                </a:moveTo>
                <a:lnTo>
                  <a:pt x="1644396" y="1482852"/>
                </a:lnTo>
                <a:lnTo>
                  <a:pt x="1644396" y="0"/>
                </a:lnTo>
                <a:lnTo>
                  <a:pt x="0" y="0"/>
                </a:lnTo>
                <a:lnTo>
                  <a:pt x="0" y="1482852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2370327" y="3223260"/>
            <a:ext cx="1646555" cy="274320"/>
          </a:xfrm>
          <a:prstGeom prst="rect">
            <a:avLst/>
          </a:prstGeom>
          <a:solidFill>
            <a:srgbClr val="99FFCC"/>
          </a:solidFill>
          <a:ln w="9144">
            <a:solidFill>
              <a:srgbClr val="000000"/>
            </a:solidFill>
          </a:ln>
        </p:spPr>
        <p:txBody>
          <a:bodyPr wrap="square" lIns="0" tIns="41275" rIns="0" bIns="0" rtlCol="0" vert="horz">
            <a:spAutoFit/>
          </a:bodyPr>
          <a:lstStyle/>
          <a:p>
            <a:pPr marL="393700">
              <a:lnSpc>
                <a:spcPct val="100000"/>
              </a:lnSpc>
              <a:spcBef>
                <a:spcPts val="325"/>
              </a:spcBef>
            </a:pPr>
            <a:r>
              <a:rPr dirty="0" sz="1200">
                <a:latin typeface="Arial"/>
                <a:cs typeface="Arial"/>
              </a:rPr>
              <a:t>Input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Buffers</a:t>
            </a:r>
            <a:endParaRPr sz="12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370327" y="5305044"/>
            <a:ext cx="1646555" cy="274320"/>
          </a:xfrm>
          <a:prstGeom prst="rect">
            <a:avLst/>
          </a:prstGeom>
          <a:solidFill>
            <a:srgbClr val="CCFFFF"/>
          </a:solidFill>
          <a:ln w="9144">
            <a:solidFill>
              <a:srgbClr val="000000"/>
            </a:solidFill>
          </a:ln>
        </p:spPr>
        <p:txBody>
          <a:bodyPr wrap="square" lIns="0" tIns="42545" rIns="0" bIns="0" rtlCol="0" vert="horz">
            <a:spAutoFit/>
          </a:bodyPr>
          <a:lstStyle/>
          <a:p>
            <a:pPr marL="334645">
              <a:lnSpc>
                <a:spcPct val="100000"/>
              </a:lnSpc>
              <a:spcBef>
                <a:spcPts val="335"/>
              </a:spcBef>
            </a:pPr>
            <a:r>
              <a:rPr dirty="0" sz="1200">
                <a:latin typeface="Arial"/>
                <a:cs typeface="Arial"/>
              </a:rPr>
              <a:t>Output</a:t>
            </a:r>
            <a:r>
              <a:rPr dirty="0" sz="1200" spc="-30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Buffers</a:t>
            </a:r>
            <a:endParaRPr sz="12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078991" y="3380232"/>
            <a:ext cx="1295400" cy="0"/>
          </a:xfrm>
          <a:custGeom>
            <a:avLst/>
            <a:gdLst/>
            <a:ahLst/>
            <a:cxnLst/>
            <a:rect l="l" t="t" r="r" b="b"/>
            <a:pathLst>
              <a:path w="1295400" h="0">
                <a:moveTo>
                  <a:pt x="1295400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2121407" y="3843528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4" h="0">
                <a:moveTo>
                  <a:pt x="252984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066800" y="5487923"/>
            <a:ext cx="1308100" cy="0"/>
          </a:xfrm>
          <a:custGeom>
            <a:avLst/>
            <a:gdLst/>
            <a:ahLst/>
            <a:cxnLst/>
            <a:rect l="l" t="t" r="r" b="b"/>
            <a:pathLst>
              <a:path w="1308100" h="0">
                <a:moveTo>
                  <a:pt x="1307592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2479548" y="3491484"/>
            <a:ext cx="0" cy="160020"/>
          </a:xfrm>
          <a:custGeom>
            <a:avLst/>
            <a:gdLst/>
            <a:ahLst/>
            <a:cxnLst/>
            <a:rect l="l" t="t" r="r" b="b"/>
            <a:pathLst>
              <a:path w="0" h="160020">
                <a:moveTo>
                  <a:pt x="0" y="0"/>
                </a:moveTo>
                <a:lnTo>
                  <a:pt x="0" y="160019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2948939" y="3509771"/>
            <a:ext cx="0" cy="142240"/>
          </a:xfrm>
          <a:custGeom>
            <a:avLst/>
            <a:gdLst/>
            <a:ahLst/>
            <a:cxnLst/>
            <a:rect l="l" t="t" r="r" b="b"/>
            <a:pathLst>
              <a:path w="0" h="142239">
                <a:moveTo>
                  <a:pt x="0" y="0"/>
                </a:moveTo>
                <a:lnTo>
                  <a:pt x="0" y="141731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3381755" y="3497579"/>
            <a:ext cx="0" cy="166370"/>
          </a:xfrm>
          <a:custGeom>
            <a:avLst/>
            <a:gdLst/>
            <a:ahLst/>
            <a:cxnLst/>
            <a:rect l="l" t="t" r="r" b="b"/>
            <a:pathLst>
              <a:path w="0" h="166370">
                <a:moveTo>
                  <a:pt x="0" y="0"/>
                </a:moveTo>
                <a:lnTo>
                  <a:pt x="0" y="166116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3838955" y="3496055"/>
            <a:ext cx="0" cy="167640"/>
          </a:xfrm>
          <a:custGeom>
            <a:avLst/>
            <a:gdLst/>
            <a:ahLst/>
            <a:cxnLst/>
            <a:rect l="l" t="t" r="r" b="b"/>
            <a:pathLst>
              <a:path w="0" h="167639">
                <a:moveTo>
                  <a:pt x="0" y="0"/>
                </a:moveTo>
                <a:lnTo>
                  <a:pt x="0" y="16764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2370327" y="3658361"/>
            <a:ext cx="1646555" cy="368300"/>
          </a:xfrm>
          <a:prstGeom prst="rect">
            <a:avLst/>
          </a:prstGeom>
          <a:solidFill>
            <a:srgbClr val="FFFF99"/>
          </a:solidFill>
          <a:ln w="9144">
            <a:solidFill>
              <a:srgbClr val="000000"/>
            </a:solidFill>
          </a:ln>
        </p:spPr>
        <p:txBody>
          <a:bodyPr wrap="square" lIns="0" tIns="85090" rIns="0" bIns="0" rtlCol="0" vert="horz">
            <a:spAutoFit/>
          </a:bodyPr>
          <a:lstStyle/>
          <a:p>
            <a:pPr marL="292735">
              <a:lnSpc>
                <a:spcPct val="100000"/>
              </a:lnSpc>
              <a:spcBef>
                <a:spcPts val="670"/>
              </a:spcBef>
            </a:pPr>
            <a:r>
              <a:rPr dirty="0" sz="1200" spc="-5">
                <a:latin typeface="Arial"/>
                <a:cs typeface="Arial"/>
              </a:rPr>
              <a:t>Memory Reg.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5">
                <a:latin typeface="Arial"/>
                <a:cs typeface="Arial"/>
              </a:rPr>
              <a:t>0</a:t>
            </a:r>
            <a:endParaRPr sz="12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370327" y="4026408"/>
            <a:ext cx="1646555" cy="365760"/>
          </a:xfrm>
          <a:prstGeom prst="rect">
            <a:avLst/>
          </a:prstGeom>
          <a:solidFill>
            <a:srgbClr val="FFFF99"/>
          </a:solidFill>
          <a:ln w="9144">
            <a:solidFill>
              <a:srgbClr val="000000"/>
            </a:solidFill>
          </a:ln>
        </p:spPr>
        <p:txBody>
          <a:bodyPr wrap="square" lIns="0" tIns="80645" rIns="0" bIns="0" rtlCol="0" vert="horz">
            <a:spAutoFit/>
          </a:bodyPr>
          <a:lstStyle/>
          <a:p>
            <a:pPr marL="292735">
              <a:lnSpc>
                <a:spcPct val="100000"/>
              </a:lnSpc>
              <a:spcBef>
                <a:spcPts val="635"/>
              </a:spcBef>
            </a:pPr>
            <a:r>
              <a:rPr dirty="0" sz="1200" spc="-5">
                <a:latin typeface="Arial"/>
                <a:cs typeface="Arial"/>
              </a:rPr>
              <a:t>Memory Reg.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5">
                <a:latin typeface="Arial"/>
                <a:cs typeface="Arial"/>
              </a:rPr>
              <a:t>1</a:t>
            </a:r>
            <a:endParaRPr sz="12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370327" y="4392167"/>
            <a:ext cx="1646555" cy="372110"/>
          </a:xfrm>
          <a:prstGeom prst="rect">
            <a:avLst/>
          </a:prstGeom>
          <a:solidFill>
            <a:srgbClr val="FFFF99"/>
          </a:solidFill>
          <a:ln w="9144">
            <a:solidFill>
              <a:srgbClr val="000000"/>
            </a:solidFill>
          </a:ln>
        </p:spPr>
        <p:txBody>
          <a:bodyPr wrap="square" lIns="0" tIns="78740" rIns="0" bIns="0" rtlCol="0" vert="horz">
            <a:spAutoFit/>
          </a:bodyPr>
          <a:lstStyle/>
          <a:p>
            <a:pPr marL="292735">
              <a:lnSpc>
                <a:spcPct val="100000"/>
              </a:lnSpc>
              <a:spcBef>
                <a:spcPts val="620"/>
              </a:spcBef>
            </a:pPr>
            <a:r>
              <a:rPr dirty="0" sz="1200" spc="-5">
                <a:latin typeface="Arial"/>
                <a:cs typeface="Arial"/>
              </a:rPr>
              <a:t>Memory Reg.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5">
                <a:latin typeface="Arial"/>
                <a:cs typeface="Arial"/>
              </a:rPr>
              <a:t>2</a:t>
            </a:r>
            <a:endParaRPr sz="12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370327" y="4764023"/>
            <a:ext cx="1646555" cy="379095"/>
          </a:xfrm>
          <a:prstGeom prst="rect">
            <a:avLst/>
          </a:prstGeom>
          <a:solidFill>
            <a:srgbClr val="FFFF99"/>
          </a:solidFill>
          <a:ln w="9144">
            <a:solidFill>
              <a:srgbClr val="000000"/>
            </a:solidFill>
          </a:ln>
        </p:spPr>
        <p:txBody>
          <a:bodyPr wrap="square" lIns="0" tIns="70485" rIns="0" bIns="0" rtlCol="0" vert="horz">
            <a:spAutoFit/>
          </a:bodyPr>
          <a:lstStyle/>
          <a:p>
            <a:pPr marL="292735">
              <a:lnSpc>
                <a:spcPct val="100000"/>
              </a:lnSpc>
              <a:spcBef>
                <a:spcPts val="555"/>
              </a:spcBef>
            </a:pPr>
            <a:r>
              <a:rPr dirty="0" sz="1200" spc="-5">
                <a:latin typeface="Arial"/>
                <a:cs typeface="Arial"/>
              </a:rPr>
              <a:t>Memory Reg.</a:t>
            </a:r>
            <a:r>
              <a:rPr dirty="0" sz="1200" spc="-35">
                <a:latin typeface="Arial"/>
                <a:cs typeface="Arial"/>
              </a:rPr>
              <a:t> </a:t>
            </a:r>
            <a:r>
              <a:rPr dirty="0" sz="1200" spc="-5">
                <a:latin typeface="Arial"/>
                <a:cs typeface="Arial"/>
              </a:rPr>
              <a:t>3</a:t>
            </a:r>
            <a:endParaRPr sz="12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479548" y="5141976"/>
            <a:ext cx="0" cy="160020"/>
          </a:xfrm>
          <a:custGeom>
            <a:avLst/>
            <a:gdLst/>
            <a:ahLst/>
            <a:cxnLst/>
            <a:rect l="l" t="t" r="r" b="b"/>
            <a:pathLst>
              <a:path w="0" h="160020">
                <a:moveTo>
                  <a:pt x="0" y="0"/>
                </a:moveTo>
                <a:lnTo>
                  <a:pt x="0" y="16002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2948939" y="5160264"/>
            <a:ext cx="0" cy="142240"/>
          </a:xfrm>
          <a:custGeom>
            <a:avLst/>
            <a:gdLst/>
            <a:ahLst/>
            <a:cxnLst/>
            <a:rect l="l" t="t" r="r" b="b"/>
            <a:pathLst>
              <a:path w="0" h="142239">
                <a:moveTo>
                  <a:pt x="0" y="0"/>
                </a:moveTo>
                <a:lnTo>
                  <a:pt x="0" y="141732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3381755" y="5148071"/>
            <a:ext cx="0" cy="167640"/>
          </a:xfrm>
          <a:custGeom>
            <a:avLst/>
            <a:gdLst/>
            <a:ahLst/>
            <a:cxnLst/>
            <a:rect l="l" t="t" r="r" b="b"/>
            <a:pathLst>
              <a:path w="0" h="167639">
                <a:moveTo>
                  <a:pt x="0" y="0"/>
                </a:moveTo>
                <a:lnTo>
                  <a:pt x="0" y="167639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3838955" y="5146547"/>
            <a:ext cx="0" cy="169545"/>
          </a:xfrm>
          <a:custGeom>
            <a:avLst/>
            <a:gdLst/>
            <a:ahLst/>
            <a:cxnLst/>
            <a:rect l="l" t="t" r="r" b="b"/>
            <a:pathLst>
              <a:path w="0" h="169545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 txBox="1"/>
          <p:nvPr/>
        </p:nvSpPr>
        <p:spPr>
          <a:xfrm>
            <a:off x="651459" y="3231261"/>
            <a:ext cx="327660" cy="2393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 spc="15">
                <a:latin typeface="Arial"/>
                <a:cs typeface="Arial"/>
              </a:rPr>
              <a:t>WR</a:t>
            </a:r>
            <a:endParaRPr sz="140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661416" y="3226307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 h="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 txBox="1"/>
          <p:nvPr/>
        </p:nvSpPr>
        <p:spPr>
          <a:xfrm>
            <a:off x="672795" y="5377941"/>
            <a:ext cx="281940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10">
                <a:latin typeface="Arial"/>
                <a:cs typeface="Arial"/>
              </a:rPr>
              <a:t>RD</a:t>
            </a:r>
            <a:endParaRPr sz="14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61416" y="5359908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 h="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 txBox="1"/>
          <p:nvPr/>
        </p:nvSpPr>
        <p:spPr>
          <a:xfrm>
            <a:off x="1418844" y="3658361"/>
            <a:ext cx="685800" cy="1484630"/>
          </a:xfrm>
          <a:prstGeom prst="rect">
            <a:avLst/>
          </a:prstGeom>
          <a:solidFill>
            <a:srgbClr val="FFCCFF"/>
          </a:solidFill>
          <a:ln w="914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152400">
              <a:lnSpc>
                <a:spcPct val="100000"/>
              </a:lnSpc>
              <a:tabLst>
                <a:tab pos="481965" algn="l"/>
              </a:tabLst>
            </a:pPr>
            <a:r>
              <a:rPr dirty="0" sz="1400">
                <a:latin typeface="Arial"/>
                <a:cs typeface="Arial"/>
              </a:rPr>
              <a:t>A	</a:t>
            </a:r>
            <a:r>
              <a:rPr dirty="0" baseline="-3968" sz="2100">
                <a:latin typeface="Arial"/>
                <a:cs typeface="Arial"/>
              </a:rPr>
              <a:t>D</a:t>
            </a:r>
            <a:endParaRPr baseline="-3968" sz="2100">
              <a:latin typeface="Arial"/>
              <a:cs typeface="Arial"/>
            </a:endParaRPr>
          </a:p>
          <a:p>
            <a:pPr marL="152400">
              <a:lnSpc>
                <a:spcPct val="100000"/>
              </a:lnSpc>
              <a:tabLst>
                <a:tab pos="481965" algn="l"/>
              </a:tabLst>
            </a:pPr>
            <a:r>
              <a:rPr dirty="0" sz="1400">
                <a:latin typeface="Arial"/>
                <a:cs typeface="Arial"/>
              </a:rPr>
              <a:t>d	</a:t>
            </a:r>
            <a:r>
              <a:rPr dirty="0" baseline="-3968" sz="2100">
                <a:latin typeface="Arial"/>
                <a:cs typeface="Arial"/>
              </a:rPr>
              <a:t>e</a:t>
            </a:r>
            <a:endParaRPr baseline="-3968" sz="2100">
              <a:latin typeface="Arial"/>
              <a:cs typeface="Arial"/>
            </a:endParaRPr>
          </a:p>
          <a:p>
            <a:pPr marL="152400">
              <a:lnSpc>
                <a:spcPct val="100000"/>
              </a:lnSpc>
              <a:spcBef>
                <a:spcPts val="100"/>
              </a:spcBef>
              <a:tabLst>
                <a:tab pos="481965" algn="l"/>
              </a:tabLst>
            </a:pPr>
            <a:r>
              <a:rPr dirty="0" baseline="3968" sz="2100">
                <a:latin typeface="Arial"/>
                <a:cs typeface="Arial"/>
              </a:rPr>
              <a:t>d	</a:t>
            </a:r>
            <a:r>
              <a:rPr dirty="0" sz="1400">
                <a:latin typeface="Arial"/>
                <a:cs typeface="Arial"/>
              </a:rPr>
              <a:t>c</a:t>
            </a:r>
            <a:endParaRPr sz="1400">
              <a:latin typeface="Arial"/>
              <a:cs typeface="Arial"/>
            </a:endParaRPr>
          </a:p>
          <a:p>
            <a:pPr marL="152400">
              <a:lnSpc>
                <a:spcPts val="1630"/>
              </a:lnSpc>
              <a:tabLst>
                <a:tab pos="481965" algn="l"/>
              </a:tabLst>
            </a:pPr>
            <a:r>
              <a:rPr dirty="0" baseline="3968" sz="2100">
                <a:latin typeface="Arial"/>
                <a:cs typeface="Arial"/>
              </a:rPr>
              <a:t>r	</a:t>
            </a:r>
            <a:r>
              <a:rPr dirty="0" sz="1400">
                <a:latin typeface="Arial"/>
                <a:cs typeface="Arial"/>
              </a:rPr>
              <a:t>o</a:t>
            </a:r>
            <a:endParaRPr sz="1400">
              <a:latin typeface="Arial"/>
              <a:cs typeface="Arial"/>
            </a:endParaRPr>
          </a:p>
          <a:p>
            <a:pPr marL="152400">
              <a:lnSpc>
                <a:spcPts val="1630"/>
              </a:lnSpc>
              <a:tabLst>
                <a:tab pos="481965" algn="l"/>
              </a:tabLst>
            </a:pPr>
            <a:r>
              <a:rPr dirty="0" sz="1400">
                <a:latin typeface="Arial"/>
                <a:cs typeface="Arial"/>
              </a:rPr>
              <a:t>e	</a:t>
            </a:r>
            <a:r>
              <a:rPr dirty="0" baseline="-3968" sz="2100">
                <a:latin typeface="Arial"/>
                <a:cs typeface="Arial"/>
              </a:rPr>
              <a:t>d</a:t>
            </a:r>
            <a:endParaRPr baseline="-3968" sz="2100">
              <a:latin typeface="Arial"/>
              <a:cs typeface="Arial"/>
            </a:endParaRPr>
          </a:p>
          <a:p>
            <a:pPr marL="152400">
              <a:lnSpc>
                <a:spcPct val="100000"/>
              </a:lnSpc>
              <a:spcBef>
                <a:spcPts val="5"/>
              </a:spcBef>
              <a:tabLst>
                <a:tab pos="481965" algn="l"/>
              </a:tabLst>
            </a:pPr>
            <a:r>
              <a:rPr dirty="0" sz="1400">
                <a:latin typeface="Arial"/>
                <a:cs typeface="Arial"/>
              </a:rPr>
              <a:t>s	</a:t>
            </a:r>
            <a:r>
              <a:rPr dirty="0" baseline="-3968" sz="2100">
                <a:latin typeface="Arial"/>
                <a:cs typeface="Arial"/>
              </a:rPr>
              <a:t>e</a:t>
            </a:r>
            <a:endParaRPr baseline="-3968" sz="2100">
              <a:latin typeface="Arial"/>
              <a:cs typeface="Arial"/>
            </a:endParaRPr>
          </a:p>
          <a:p>
            <a:pPr marL="152400">
              <a:lnSpc>
                <a:spcPts val="1605"/>
              </a:lnSpc>
              <a:tabLst>
                <a:tab pos="481965" algn="l"/>
              </a:tabLst>
            </a:pPr>
            <a:r>
              <a:rPr dirty="0" sz="1400">
                <a:latin typeface="Arial"/>
                <a:cs typeface="Arial"/>
              </a:rPr>
              <a:t>s	</a:t>
            </a:r>
            <a:r>
              <a:rPr dirty="0" baseline="-3968" sz="2100">
                <a:latin typeface="Arial"/>
                <a:cs typeface="Arial"/>
              </a:rPr>
              <a:t>r</a:t>
            </a:r>
            <a:endParaRPr baseline="-3968" sz="210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1075944" y="4152900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 h="0">
                <a:moveTo>
                  <a:pt x="342900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063752" y="4674108"/>
            <a:ext cx="355600" cy="0"/>
          </a:xfrm>
          <a:custGeom>
            <a:avLst/>
            <a:gdLst/>
            <a:ahLst/>
            <a:cxnLst/>
            <a:rect l="l" t="t" r="r" b="b"/>
            <a:pathLst>
              <a:path w="355600" h="0">
                <a:moveTo>
                  <a:pt x="355091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 txBox="1"/>
          <p:nvPr/>
        </p:nvSpPr>
        <p:spPr>
          <a:xfrm>
            <a:off x="796544" y="4013961"/>
            <a:ext cx="210820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5">
                <a:latin typeface="Arial"/>
                <a:cs typeface="Arial"/>
              </a:rPr>
              <a:t>A</a:t>
            </a:r>
            <a:r>
              <a:rPr dirty="0" baseline="-21604" sz="1350" spc="22">
                <a:latin typeface="Arial"/>
                <a:cs typeface="Arial"/>
              </a:rPr>
              <a:t>1</a:t>
            </a:r>
            <a:endParaRPr baseline="-21604" sz="135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96544" y="4534915"/>
            <a:ext cx="144780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latin typeface="Arial"/>
                <a:cs typeface="Arial"/>
              </a:rPr>
              <a:t>A</a:t>
            </a:r>
            <a:endParaRPr sz="14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915416" y="4637023"/>
            <a:ext cx="92075" cy="1682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900" spc="15">
                <a:latin typeface="Arial"/>
                <a:cs typeface="Arial"/>
              </a:rPr>
              <a:t>0</a:t>
            </a:r>
            <a:endParaRPr sz="900">
              <a:latin typeface="Arial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2107692" y="4198620"/>
            <a:ext cx="254635" cy="0"/>
          </a:xfrm>
          <a:custGeom>
            <a:avLst/>
            <a:gdLst/>
            <a:ahLst/>
            <a:cxnLst/>
            <a:rect l="l" t="t" r="r" b="b"/>
            <a:pathLst>
              <a:path w="254635" h="0">
                <a:moveTo>
                  <a:pt x="254507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2095500" y="4555235"/>
            <a:ext cx="254635" cy="0"/>
          </a:xfrm>
          <a:custGeom>
            <a:avLst/>
            <a:gdLst/>
            <a:ahLst/>
            <a:cxnLst/>
            <a:rect l="l" t="t" r="r" b="b"/>
            <a:pathLst>
              <a:path w="254635" h="0">
                <a:moveTo>
                  <a:pt x="254507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2083307" y="4910328"/>
            <a:ext cx="253365" cy="0"/>
          </a:xfrm>
          <a:custGeom>
            <a:avLst/>
            <a:gdLst/>
            <a:ahLst/>
            <a:cxnLst/>
            <a:rect l="l" t="t" r="r" b="b"/>
            <a:pathLst>
              <a:path w="253364" h="0">
                <a:moveTo>
                  <a:pt x="252984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2461260" y="3086100"/>
            <a:ext cx="0" cy="140335"/>
          </a:xfrm>
          <a:custGeom>
            <a:avLst/>
            <a:gdLst/>
            <a:ahLst/>
            <a:cxnLst/>
            <a:rect l="l" t="t" r="r" b="b"/>
            <a:pathLst>
              <a:path w="0" h="140335">
                <a:moveTo>
                  <a:pt x="0" y="140208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2461260" y="3086100"/>
            <a:ext cx="2272665" cy="0"/>
          </a:xfrm>
          <a:custGeom>
            <a:avLst/>
            <a:gdLst/>
            <a:ahLst/>
            <a:cxnLst/>
            <a:rect l="l" t="t" r="r" b="b"/>
            <a:pathLst>
              <a:path w="2272665" h="0">
                <a:moveTo>
                  <a:pt x="0" y="0"/>
                </a:moveTo>
                <a:lnTo>
                  <a:pt x="2272284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4733544" y="3086100"/>
            <a:ext cx="0" cy="2635250"/>
          </a:xfrm>
          <a:custGeom>
            <a:avLst/>
            <a:gdLst/>
            <a:ahLst/>
            <a:cxnLst/>
            <a:rect l="l" t="t" r="r" b="b"/>
            <a:pathLst>
              <a:path w="0" h="2635250">
                <a:moveTo>
                  <a:pt x="0" y="0"/>
                </a:moveTo>
                <a:lnTo>
                  <a:pt x="0" y="2634996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4727447" y="3835908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 h="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2942844" y="3124200"/>
            <a:ext cx="0" cy="102235"/>
          </a:xfrm>
          <a:custGeom>
            <a:avLst/>
            <a:gdLst/>
            <a:ahLst/>
            <a:cxnLst/>
            <a:rect l="l" t="t" r="r" b="b"/>
            <a:pathLst>
              <a:path w="0" h="102235">
                <a:moveTo>
                  <a:pt x="0" y="102108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2942844" y="3124200"/>
            <a:ext cx="1632585" cy="0"/>
          </a:xfrm>
          <a:custGeom>
            <a:avLst/>
            <a:gdLst/>
            <a:ahLst/>
            <a:cxnLst/>
            <a:rect l="l" t="t" r="r" b="b"/>
            <a:pathLst>
              <a:path w="1632585" h="0">
                <a:moveTo>
                  <a:pt x="0" y="0"/>
                </a:moveTo>
                <a:lnTo>
                  <a:pt x="1632204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4575047" y="3124200"/>
            <a:ext cx="0" cy="2565400"/>
          </a:xfrm>
          <a:custGeom>
            <a:avLst/>
            <a:gdLst/>
            <a:ahLst/>
            <a:cxnLst/>
            <a:rect l="l" t="t" r="r" b="b"/>
            <a:pathLst>
              <a:path w="0" h="2565400">
                <a:moveTo>
                  <a:pt x="0" y="0"/>
                </a:moveTo>
                <a:lnTo>
                  <a:pt x="0" y="2564891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4581144" y="4203191"/>
            <a:ext cx="495300" cy="0"/>
          </a:xfrm>
          <a:custGeom>
            <a:avLst/>
            <a:gdLst/>
            <a:ahLst/>
            <a:cxnLst/>
            <a:rect l="l" t="t" r="r" b="b"/>
            <a:pathLst>
              <a:path w="495300" h="0">
                <a:moveTo>
                  <a:pt x="0" y="0"/>
                </a:moveTo>
                <a:lnTo>
                  <a:pt x="4953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3381755" y="3162300"/>
            <a:ext cx="0" cy="58419"/>
          </a:xfrm>
          <a:custGeom>
            <a:avLst/>
            <a:gdLst/>
            <a:ahLst/>
            <a:cxnLst/>
            <a:rect l="l" t="t" r="r" b="b"/>
            <a:pathLst>
              <a:path w="0" h="58419">
                <a:moveTo>
                  <a:pt x="0" y="57912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3381755" y="3156204"/>
            <a:ext cx="1009015" cy="0"/>
          </a:xfrm>
          <a:custGeom>
            <a:avLst/>
            <a:gdLst/>
            <a:ahLst/>
            <a:cxnLst/>
            <a:rect l="l" t="t" r="r" b="b"/>
            <a:pathLst>
              <a:path w="1009014" h="0">
                <a:moveTo>
                  <a:pt x="0" y="0"/>
                </a:moveTo>
                <a:lnTo>
                  <a:pt x="1008888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4390644" y="3156204"/>
            <a:ext cx="0" cy="2494915"/>
          </a:xfrm>
          <a:custGeom>
            <a:avLst/>
            <a:gdLst/>
            <a:ahLst/>
            <a:cxnLst/>
            <a:rect l="l" t="t" r="r" b="b"/>
            <a:pathLst>
              <a:path w="0" h="2494915">
                <a:moveTo>
                  <a:pt x="0" y="0"/>
                </a:moveTo>
                <a:lnTo>
                  <a:pt x="0" y="2494788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4390644" y="4565903"/>
            <a:ext cx="706120" cy="0"/>
          </a:xfrm>
          <a:custGeom>
            <a:avLst/>
            <a:gdLst/>
            <a:ahLst/>
            <a:cxnLst/>
            <a:rect l="l" t="t" r="r" b="b"/>
            <a:pathLst>
              <a:path w="706120" h="0">
                <a:moveTo>
                  <a:pt x="0" y="0"/>
                </a:moveTo>
                <a:lnTo>
                  <a:pt x="705611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3838955" y="3188207"/>
            <a:ext cx="0" cy="38100"/>
          </a:xfrm>
          <a:custGeom>
            <a:avLst/>
            <a:gdLst/>
            <a:ahLst/>
            <a:cxnLst/>
            <a:rect l="l" t="t" r="r" b="b"/>
            <a:pathLst>
              <a:path w="0" h="38100">
                <a:moveTo>
                  <a:pt x="0" y="3810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3838955" y="3188207"/>
            <a:ext cx="355600" cy="0"/>
          </a:xfrm>
          <a:custGeom>
            <a:avLst/>
            <a:gdLst/>
            <a:ahLst/>
            <a:cxnLst/>
            <a:rect l="l" t="t" r="r" b="b"/>
            <a:pathLst>
              <a:path w="355600" h="0">
                <a:moveTo>
                  <a:pt x="0" y="0"/>
                </a:moveTo>
                <a:lnTo>
                  <a:pt x="355092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4194047" y="3188207"/>
            <a:ext cx="0" cy="2425065"/>
          </a:xfrm>
          <a:custGeom>
            <a:avLst/>
            <a:gdLst/>
            <a:ahLst/>
            <a:cxnLst/>
            <a:rect l="l" t="t" r="r" b="b"/>
            <a:pathLst>
              <a:path w="0" h="2425065">
                <a:moveTo>
                  <a:pt x="0" y="0"/>
                </a:moveTo>
                <a:lnTo>
                  <a:pt x="0" y="2424683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4187952" y="4965191"/>
            <a:ext cx="902335" cy="0"/>
          </a:xfrm>
          <a:custGeom>
            <a:avLst/>
            <a:gdLst/>
            <a:ahLst/>
            <a:cxnLst/>
            <a:rect l="l" t="t" r="r" b="b"/>
            <a:pathLst>
              <a:path w="902335" h="0">
                <a:moveTo>
                  <a:pt x="0" y="0"/>
                </a:moveTo>
                <a:lnTo>
                  <a:pt x="902208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2461260" y="5588508"/>
            <a:ext cx="0" cy="139065"/>
          </a:xfrm>
          <a:custGeom>
            <a:avLst/>
            <a:gdLst/>
            <a:ahLst/>
            <a:cxnLst/>
            <a:rect l="l" t="t" r="r" b="b"/>
            <a:pathLst>
              <a:path w="0" h="139064">
                <a:moveTo>
                  <a:pt x="0" y="0"/>
                </a:moveTo>
                <a:lnTo>
                  <a:pt x="0" y="138683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2461260" y="5727191"/>
            <a:ext cx="2272665" cy="0"/>
          </a:xfrm>
          <a:custGeom>
            <a:avLst/>
            <a:gdLst/>
            <a:ahLst/>
            <a:cxnLst/>
            <a:rect l="l" t="t" r="r" b="b"/>
            <a:pathLst>
              <a:path w="2272665" h="0">
                <a:moveTo>
                  <a:pt x="0" y="0"/>
                </a:moveTo>
                <a:lnTo>
                  <a:pt x="2272284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2942844" y="5588508"/>
            <a:ext cx="0" cy="100965"/>
          </a:xfrm>
          <a:custGeom>
            <a:avLst/>
            <a:gdLst/>
            <a:ahLst/>
            <a:cxnLst/>
            <a:rect l="l" t="t" r="r" b="b"/>
            <a:pathLst>
              <a:path w="0" h="100964">
                <a:moveTo>
                  <a:pt x="0" y="0"/>
                </a:moveTo>
                <a:lnTo>
                  <a:pt x="0" y="100583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2942844" y="5689091"/>
            <a:ext cx="1632585" cy="0"/>
          </a:xfrm>
          <a:custGeom>
            <a:avLst/>
            <a:gdLst/>
            <a:ahLst/>
            <a:cxnLst/>
            <a:rect l="l" t="t" r="r" b="b"/>
            <a:pathLst>
              <a:path w="1632585" h="0">
                <a:moveTo>
                  <a:pt x="0" y="0"/>
                </a:moveTo>
                <a:lnTo>
                  <a:pt x="1632204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3381755" y="5594603"/>
            <a:ext cx="0" cy="56515"/>
          </a:xfrm>
          <a:custGeom>
            <a:avLst/>
            <a:gdLst/>
            <a:ahLst/>
            <a:cxnLst/>
            <a:rect l="l" t="t" r="r" b="b"/>
            <a:pathLst>
              <a:path w="0" h="56514">
                <a:moveTo>
                  <a:pt x="0" y="0"/>
                </a:moveTo>
                <a:lnTo>
                  <a:pt x="0" y="56388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3381755" y="5658611"/>
            <a:ext cx="1009015" cy="0"/>
          </a:xfrm>
          <a:custGeom>
            <a:avLst/>
            <a:gdLst/>
            <a:ahLst/>
            <a:cxnLst/>
            <a:rect l="l" t="t" r="r" b="b"/>
            <a:pathLst>
              <a:path w="1009014" h="0">
                <a:moveTo>
                  <a:pt x="0" y="0"/>
                </a:moveTo>
                <a:lnTo>
                  <a:pt x="1008888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3838955" y="5588508"/>
            <a:ext cx="0" cy="38100"/>
          </a:xfrm>
          <a:custGeom>
            <a:avLst/>
            <a:gdLst/>
            <a:ahLst/>
            <a:cxnLst/>
            <a:rect l="l" t="t" r="r" b="b"/>
            <a:pathLst>
              <a:path w="0" h="38100">
                <a:moveTo>
                  <a:pt x="0" y="0"/>
                </a:moveTo>
                <a:lnTo>
                  <a:pt x="0" y="38099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3838955" y="5626608"/>
            <a:ext cx="355600" cy="0"/>
          </a:xfrm>
          <a:custGeom>
            <a:avLst/>
            <a:gdLst/>
            <a:ahLst/>
            <a:cxnLst/>
            <a:rect l="l" t="t" r="r" b="b"/>
            <a:pathLst>
              <a:path w="355600" h="0">
                <a:moveTo>
                  <a:pt x="0" y="0"/>
                </a:moveTo>
                <a:lnTo>
                  <a:pt x="355092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 txBox="1"/>
          <p:nvPr/>
        </p:nvSpPr>
        <p:spPr>
          <a:xfrm>
            <a:off x="5191125" y="3671061"/>
            <a:ext cx="219710" cy="10528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10">
                <a:latin typeface="Arial"/>
                <a:cs typeface="Arial"/>
              </a:rPr>
              <a:t>D</a:t>
            </a:r>
            <a:r>
              <a:rPr dirty="0" baseline="-21604" sz="1350" spc="22">
                <a:latin typeface="Arial"/>
                <a:cs typeface="Arial"/>
              </a:rPr>
              <a:t>0</a:t>
            </a:r>
            <a:endParaRPr baseline="-21604" sz="1350">
              <a:latin typeface="Arial"/>
              <a:cs typeface="Arial"/>
            </a:endParaRPr>
          </a:p>
          <a:p>
            <a:pPr marL="12700" marR="5080">
              <a:lnSpc>
                <a:spcPct val="190500"/>
              </a:lnSpc>
            </a:pPr>
            <a:r>
              <a:rPr dirty="0" sz="1400" spc="-10">
                <a:latin typeface="Arial"/>
                <a:cs typeface="Arial"/>
              </a:rPr>
              <a:t>D</a:t>
            </a:r>
            <a:r>
              <a:rPr dirty="0" baseline="-21604" sz="1350" spc="15">
                <a:latin typeface="Arial"/>
                <a:cs typeface="Arial"/>
              </a:rPr>
              <a:t>1  </a:t>
            </a:r>
            <a:r>
              <a:rPr dirty="0" sz="1400" spc="-10">
                <a:latin typeface="Arial"/>
                <a:cs typeface="Arial"/>
              </a:rPr>
              <a:t>D</a:t>
            </a:r>
            <a:r>
              <a:rPr dirty="0" baseline="-21604" sz="1350" spc="22">
                <a:latin typeface="Arial"/>
                <a:cs typeface="Arial"/>
              </a:rPr>
              <a:t>2</a:t>
            </a:r>
            <a:endParaRPr baseline="-21604" sz="1350">
              <a:latin typeface="Arial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5191125" y="4889957"/>
            <a:ext cx="154940" cy="240029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>
                <a:latin typeface="Arial"/>
                <a:cs typeface="Arial"/>
              </a:rPr>
              <a:t>D</a:t>
            </a:r>
            <a:endParaRPr sz="1400">
              <a:latin typeface="Arial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5319140" y="4992065"/>
            <a:ext cx="92075" cy="1689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900" spc="2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6728459" y="3531108"/>
            <a:ext cx="1003300" cy="1676400"/>
          </a:xfrm>
          <a:custGeom>
            <a:avLst/>
            <a:gdLst/>
            <a:ahLst/>
            <a:cxnLst/>
            <a:rect l="l" t="t" r="r" b="b"/>
            <a:pathLst>
              <a:path w="1003300" h="1676400">
                <a:moveTo>
                  <a:pt x="0" y="1676400"/>
                </a:moveTo>
                <a:lnTo>
                  <a:pt x="1002792" y="1676400"/>
                </a:lnTo>
                <a:lnTo>
                  <a:pt x="1002792" y="0"/>
                </a:lnTo>
                <a:lnTo>
                  <a:pt x="0" y="0"/>
                </a:lnTo>
                <a:lnTo>
                  <a:pt x="0" y="1676400"/>
                </a:lnTo>
                <a:close/>
              </a:path>
            </a:pathLst>
          </a:custGeom>
          <a:solidFill>
            <a:srgbClr val="66CC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6728459" y="3531108"/>
            <a:ext cx="1003300" cy="1676400"/>
          </a:xfrm>
          <a:custGeom>
            <a:avLst/>
            <a:gdLst/>
            <a:ahLst/>
            <a:cxnLst/>
            <a:rect l="l" t="t" r="r" b="b"/>
            <a:pathLst>
              <a:path w="1003300" h="1676400">
                <a:moveTo>
                  <a:pt x="0" y="1676400"/>
                </a:moveTo>
                <a:lnTo>
                  <a:pt x="1002792" y="1676400"/>
                </a:lnTo>
                <a:lnTo>
                  <a:pt x="1002792" y="0"/>
                </a:lnTo>
                <a:lnTo>
                  <a:pt x="0" y="0"/>
                </a:lnTo>
                <a:lnTo>
                  <a:pt x="0" y="167640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7737347" y="3835908"/>
            <a:ext cx="241300" cy="0"/>
          </a:xfrm>
          <a:custGeom>
            <a:avLst/>
            <a:gdLst/>
            <a:ahLst/>
            <a:cxnLst/>
            <a:rect l="l" t="t" r="r" b="b"/>
            <a:pathLst>
              <a:path w="241300" h="0">
                <a:moveTo>
                  <a:pt x="0" y="0"/>
                </a:moveTo>
                <a:lnTo>
                  <a:pt x="240792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7731252" y="4203191"/>
            <a:ext cx="254635" cy="0"/>
          </a:xfrm>
          <a:custGeom>
            <a:avLst/>
            <a:gdLst/>
            <a:ahLst/>
            <a:cxnLst/>
            <a:rect l="l" t="t" r="r" b="b"/>
            <a:pathLst>
              <a:path w="254634" h="0">
                <a:moveTo>
                  <a:pt x="0" y="0"/>
                </a:moveTo>
                <a:lnTo>
                  <a:pt x="254507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7731252" y="4965191"/>
            <a:ext cx="266700" cy="0"/>
          </a:xfrm>
          <a:custGeom>
            <a:avLst/>
            <a:gdLst/>
            <a:ahLst/>
            <a:cxnLst/>
            <a:rect l="l" t="t" r="r" b="b"/>
            <a:pathLst>
              <a:path w="266700" h="0">
                <a:moveTo>
                  <a:pt x="0" y="0"/>
                </a:moveTo>
                <a:lnTo>
                  <a:pt x="2667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 txBox="1"/>
          <p:nvPr/>
        </p:nvSpPr>
        <p:spPr>
          <a:xfrm>
            <a:off x="8099806" y="3671061"/>
            <a:ext cx="220345" cy="10528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5">
                <a:latin typeface="Arial"/>
                <a:cs typeface="Arial"/>
              </a:rPr>
              <a:t>D</a:t>
            </a:r>
            <a:r>
              <a:rPr dirty="0" baseline="-21604" sz="1350" spc="22">
                <a:latin typeface="Arial"/>
                <a:cs typeface="Arial"/>
              </a:rPr>
              <a:t>0</a:t>
            </a:r>
            <a:endParaRPr baseline="-21604" sz="1350">
              <a:latin typeface="Arial"/>
              <a:cs typeface="Arial"/>
            </a:endParaRPr>
          </a:p>
          <a:p>
            <a:pPr marL="12700" marR="5080">
              <a:lnSpc>
                <a:spcPct val="190500"/>
              </a:lnSpc>
            </a:pPr>
            <a:r>
              <a:rPr dirty="0" sz="1400" spc="-5">
                <a:latin typeface="Arial"/>
                <a:cs typeface="Arial"/>
              </a:rPr>
              <a:t>D</a:t>
            </a:r>
            <a:r>
              <a:rPr dirty="0" baseline="-21604" sz="1350" spc="15">
                <a:latin typeface="Arial"/>
                <a:cs typeface="Arial"/>
              </a:rPr>
              <a:t>1  </a:t>
            </a:r>
            <a:r>
              <a:rPr dirty="0" sz="1400" spc="-5">
                <a:latin typeface="Arial"/>
                <a:cs typeface="Arial"/>
              </a:rPr>
              <a:t>D</a:t>
            </a:r>
            <a:r>
              <a:rPr dirty="0" baseline="-21604" sz="1350" spc="22">
                <a:latin typeface="Arial"/>
                <a:cs typeface="Arial"/>
              </a:rPr>
              <a:t>2</a:t>
            </a:r>
            <a:endParaRPr baseline="-21604" sz="1350">
              <a:latin typeface="Arial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8099806" y="4889957"/>
            <a:ext cx="154940" cy="240029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>
                <a:latin typeface="Arial"/>
                <a:cs typeface="Arial"/>
              </a:rPr>
              <a:t>D</a:t>
            </a:r>
            <a:endParaRPr sz="1400">
              <a:latin typeface="Arial"/>
              <a:cs typeface="Arial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8228203" y="4992065"/>
            <a:ext cx="92075" cy="1689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900" spc="2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7731252" y="4610100"/>
            <a:ext cx="254635" cy="0"/>
          </a:xfrm>
          <a:custGeom>
            <a:avLst/>
            <a:gdLst/>
            <a:ahLst/>
            <a:cxnLst/>
            <a:rect l="l" t="t" r="r" b="b"/>
            <a:pathLst>
              <a:path w="254634" h="0">
                <a:moveTo>
                  <a:pt x="0" y="0"/>
                </a:moveTo>
                <a:lnTo>
                  <a:pt x="254507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6499859" y="4152900"/>
            <a:ext cx="241300" cy="0"/>
          </a:xfrm>
          <a:custGeom>
            <a:avLst/>
            <a:gdLst/>
            <a:ahLst/>
            <a:cxnLst/>
            <a:rect l="l" t="t" r="r" b="b"/>
            <a:pathLst>
              <a:path w="241300" h="0">
                <a:moveTo>
                  <a:pt x="240791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6486144" y="4674108"/>
            <a:ext cx="242570" cy="0"/>
          </a:xfrm>
          <a:custGeom>
            <a:avLst/>
            <a:gdLst/>
            <a:ahLst/>
            <a:cxnLst/>
            <a:rect l="l" t="t" r="r" b="b"/>
            <a:pathLst>
              <a:path w="242570" h="0">
                <a:moveTo>
                  <a:pt x="242315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 txBox="1"/>
          <p:nvPr/>
        </p:nvSpPr>
        <p:spPr>
          <a:xfrm>
            <a:off x="6220205" y="4013961"/>
            <a:ext cx="210820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5">
                <a:latin typeface="Arial"/>
                <a:cs typeface="Arial"/>
              </a:rPr>
              <a:t>A</a:t>
            </a:r>
            <a:r>
              <a:rPr dirty="0" baseline="-21604" sz="1350" spc="22">
                <a:latin typeface="Arial"/>
                <a:cs typeface="Arial"/>
              </a:rPr>
              <a:t>1</a:t>
            </a:r>
            <a:endParaRPr baseline="-21604" sz="1350">
              <a:latin typeface="Arial"/>
              <a:cs typeface="Arial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6220205" y="4534915"/>
            <a:ext cx="144780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latin typeface="Arial"/>
                <a:cs typeface="Arial"/>
              </a:rPr>
              <a:t>A</a:t>
            </a:r>
            <a:endParaRPr sz="1400">
              <a:latin typeface="Arial"/>
              <a:cs typeface="Aria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6339078" y="4637023"/>
            <a:ext cx="92075" cy="1682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900" spc="15">
                <a:latin typeface="Arial"/>
                <a:cs typeface="Arial"/>
              </a:rPr>
              <a:t>0</a:t>
            </a:r>
            <a:endParaRPr sz="900">
              <a:latin typeface="Arial"/>
              <a:cs typeface="Arial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6915911" y="5210555"/>
            <a:ext cx="73660" cy="74930"/>
          </a:xfrm>
          <a:custGeom>
            <a:avLst/>
            <a:gdLst/>
            <a:ahLst/>
            <a:cxnLst/>
            <a:rect l="l" t="t" r="r" b="b"/>
            <a:pathLst>
              <a:path w="73659" h="74929">
                <a:moveTo>
                  <a:pt x="0" y="37338"/>
                </a:moveTo>
                <a:lnTo>
                  <a:pt x="2875" y="22824"/>
                </a:lnTo>
                <a:lnTo>
                  <a:pt x="10715" y="10953"/>
                </a:lnTo>
                <a:lnTo>
                  <a:pt x="22342" y="2940"/>
                </a:lnTo>
                <a:lnTo>
                  <a:pt x="36576" y="0"/>
                </a:lnTo>
                <a:lnTo>
                  <a:pt x="50809" y="2940"/>
                </a:lnTo>
                <a:lnTo>
                  <a:pt x="62436" y="10953"/>
                </a:lnTo>
                <a:lnTo>
                  <a:pt x="70276" y="22824"/>
                </a:lnTo>
                <a:lnTo>
                  <a:pt x="73152" y="37338"/>
                </a:lnTo>
                <a:lnTo>
                  <a:pt x="70276" y="51851"/>
                </a:lnTo>
                <a:lnTo>
                  <a:pt x="62436" y="63722"/>
                </a:lnTo>
                <a:lnTo>
                  <a:pt x="50809" y="71735"/>
                </a:lnTo>
                <a:lnTo>
                  <a:pt x="36576" y="74676"/>
                </a:lnTo>
                <a:lnTo>
                  <a:pt x="22342" y="71735"/>
                </a:lnTo>
                <a:lnTo>
                  <a:pt x="10715" y="63722"/>
                </a:lnTo>
                <a:lnTo>
                  <a:pt x="2875" y="51851"/>
                </a:lnTo>
                <a:lnTo>
                  <a:pt x="0" y="37338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7426452" y="5210555"/>
            <a:ext cx="74930" cy="74930"/>
          </a:xfrm>
          <a:custGeom>
            <a:avLst/>
            <a:gdLst/>
            <a:ahLst/>
            <a:cxnLst/>
            <a:rect l="l" t="t" r="r" b="b"/>
            <a:pathLst>
              <a:path w="74929" h="74929">
                <a:moveTo>
                  <a:pt x="0" y="37338"/>
                </a:moveTo>
                <a:lnTo>
                  <a:pt x="2940" y="22824"/>
                </a:lnTo>
                <a:lnTo>
                  <a:pt x="10953" y="10953"/>
                </a:lnTo>
                <a:lnTo>
                  <a:pt x="22824" y="2940"/>
                </a:lnTo>
                <a:lnTo>
                  <a:pt x="37338" y="0"/>
                </a:lnTo>
                <a:lnTo>
                  <a:pt x="51851" y="2940"/>
                </a:lnTo>
                <a:lnTo>
                  <a:pt x="63722" y="10953"/>
                </a:lnTo>
                <a:lnTo>
                  <a:pt x="71735" y="22824"/>
                </a:lnTo>
                <a:lnTo>
                  <a:pt x="74675" y="37338"/>
                </a:lnTo>
                <a:lnTo>
                  <a:pt x="71735" y="51851"/>
                </a:lnTo>
                <a:lnTo>
                  <a:pt x="63722" y="63722"/>
                </a:lnTo>
                <a:lnTo>
                  <a:pt x="51851" y="71735"/>
                </a:lnTo>
                <a:lnTo>
                  <a:pt x="37338" y="74676"/>
                </a:lnTo>
                <a:lnTo>
                  <a:pt x="22824" y="71735"/>
                </a:lnTo>
                <a:lnTo>
                  <a:pt x="10953" y="63722"/>
                </a:lnTo>
                <a:lnTo>
                  <a:pt x="2940" y="51851"/>
                </a:lnTo>
                <a:lnTo>
                  <a:pt x="0" y="37338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6957059" y="5283708"/>
            <a:ext cx="0" cy="165100"/>
          </a:xfrm>
          <a:custGeom>
            <a:avLst/>
            <a:gdLst/>
            <a:ahLst/>
            <a:cxnLst/>
            <a:rect l="l" t="t" r="r" b="b"/>
            <a:pathLst>
              <a:path w="0" h="165100">
                <a:moveTo>
                  <a:pt x="0" y="0"/>
                </a:moveTo>
                <a:lnTo>
                  <a:pt x="0" y="164591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7464552" y="5283708"/>
            <a:ext cx="0" cy="165100"/>
          </a:xfrm>
          <a:custGeom>
            <a:avLst/>
            <a:gdLst/>
            <a:ahLst/>
            <a:cxnLst/>
            <a:rect l="l" t="t" r="r" b="b"/>
            <a:pathLst>
              <a:path w="0" h="165100">
                <a:moveTo>
                  <a:pt x="0" y="0"/>
                </a:moveTo>
                <a:lnTo>
                  <a:pt x="0" y="164591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6795516" y="552450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 h="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 txBox="1"/>
          <p:nvPr/>
        </p:nvSpPr>
        <p:spPr>
          <a:xfrm>
            <a:off x="6807834" y="5542584"/>
            <a:ext cx="839469" cy="240029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524510" algn="l"/>
              </a:tabLst>
            </a:pPr>
            <a:r>
              <a:rPr dirty="0" sz="1400" spc="-10">
                <a:latin typeface="Arial"/>
                <a:cs typeface="Arial"/>
              </a:rPr>
              <a:t>R</a:t>
            </a:r>
            <a:r>
              <a:rPr dirty="0" sz="1400">
                <a:latin typeface="Arial"/>
                <a:cs typeface="Arial"/>
              </a:rPr>
              <a:t>D</a:t>
            </a:r>
            <a:r>
              <a:rPr dirty="0" sz="1400">
                <a:latin typeface="Arial"/>
                <a:cs typeface="Arial"/>
              </a:rPr>
              <a:t>	</a:t>
            </a:r>
            <a:r>
              <a:rPr dirty="0" sz="1400" spc="20">
                <a:latin typeface="Arial"/>
                <a:cs typeface="Arial"/>
              </a:rPr>
              <a:t>WR</a:t>
            </a:r>
            <a:endParaRPr sz="1400">
              <a:latin typeface="Arial"/>
              <a:cs typeface="Arial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7328916" y="5536691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 h="0">
                <a:moveTo>
                  <a:pt x="0" y="0"/>
                </a:moveTo>
                <a:lnTo>
                  <a:pt x="3048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82976" y="379221"/>
            <a:ext cx="4178300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Dimensions of</a:t>
            </a:r>
            <a:r>
              <a:rPr dirty="0" spc="-130"/>
              <a:t> </a:t>
            </a:r>
            <a:r>
              <a:rPr dirty="0"/>
              <a:t>Memory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  <p:sp>
        <p:nvSpPr>
          <p:cNvPr id="3" name="object 3"/>
          <p:cNvSpPr txBox="1"/>
          <p:nvPr/>
        </p:nvSpPr>
        <p:spPr>
          <a:xfrm>
            <a:off x="764540" y="1090930"/>
            <a:ext cx="7529830" cy="50761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5600" marR="22225" indent="-342900">
              <a:lnSpc>
                <a:spcPct val="100000"/>
              </a:lnSpc>
              <a:spcBef>
                <a:spcPts val="105"/>
              </a:spcBef>
              <a:buClr>
                <a:srgbClr val="9900CC"/>
              </a:buClr>
              <a:buSzPct val="128846"/>
              <a:buChar char="•"/>
              <a:tabLst>
                <a:tab pos="355600" algn="l"/>
                <a:tab pos="356235" algn="l"/>
              </a:tabLst>
            </a:pPr>
            <a:r>
              <a:rPr dirty="0" sz="2600">
                <a:latin typeface="Arial"/>
                <a:cs typeface="Arial"/>
              </a:rPr>
              <a:t>Memory is usually measured by two numbers:</a:t>
            </a:r>
            <a:r>
              <a:rPr dirty="0" sz="2600" spc="-100">
                <a:latin typeface="Arial"/>
                <a:cs typeface="Arial"/>
              </a:rPr>
              <a:t> </a:t>
            </a:r>
            <a:r>
              <a:rPr dirty="0" sz="2600">
                <a:latin typeface="Arial"/>
                <a:cs typeface="Arial"/>
              </a:rPr>
              <a:t>its  length and </a:t>
            </a:r>
            <a:r>
              <a:rPr dirty="0" sz="2600" spc="-5">
                <a:latin typeface="Arial"/>
                <a:cs typeface="Arial"/>
              </a:rPr>
              <a:t>its </a:t>
            </a:r>
            <a:r>
              <a:rPr dirty="0" sz="2600">
                <a:latin typeface="Arial"/>
                <a:cs typeface="Arial"/>
              </a:rPr>
              <a:t>width (Length X</a:t>
            </a:r>
            <a:r>
              <a:rPr dirty="0" sz="2600" spc="-5">
                <a:latin typeface="Arial"/>
                <a:cs typeface="Arial"/>
              </a:rPr>
              <a:t> </a:t>
            </a:r>
            <a:r>
              <a:rPr dirty="0" sz="2600">
                <a:latin typeface="Arial"/>
                <a:cs typeface="Arial"/>
              </a:rPr>
              <a:t>Width).</a:t>
            </a:r>
            <a:endParaRPr sz="2600">
              <a:latin typeface="Arial"/>
              <a:cs typeface="Arial"/>
            </a:endParaRPr>
          </a:p>
          <a:p>
            <a:pPr lvl="1" marL="1155700" indent="-228600">
              <a:lnSpc>
                <a:spcPct val="100000"/>
              </a:lnSpc>
              <a:spcBef>
                <a:spcPts val="490"/>
              </a:spcBef>
              <a:buChar char="•"/>
              <a:tabLst>
                <a:tab pos="1155700" algn="l"/>
                <a:tab pos="1156335" algn="l"/>
              </a:tabLst>
            </a:pPr>
            <a:r>
              <a:rPr dirty="0" sz="2000">
                <a:latin typeface="Arial"/>
                <a:cs typeface="Arial"/>
              </a:rPr>
              <a:t>The length is </a:t>
            </a:r>
            <a:r>
              <a:rPr dirty="0" sz="2000" spc="-5">
                <a:latin typeface="Arial"/>
                <a:cs typeface="Arial"/>
              </a:rPr>
              <a:t>the total </a:t>
            </a:r>
            <a:r>
              <a:rPr dirty="0" sz="2000">
                <a:latin typeface="Arial"/>
                <a:cs typeface="Arial"/>
              </a:rPr>
              <a:t>number of</a:t>
            </a:r>
            <a:r>
              <a:rPr dirty="0" sz="2000" spc="-120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locations.</a:t>
            </a:r>
            <a:endParaRPr sz="2000">
              <a:latin typeface="Arial"/>
              <a:cs typeface="Arial"/>
            </a:endParaRPr>
          </a:p>
          <a:p>
            <a:pPr lvl="1" marL="1155700" indent="-228600">
              <a:lnSpc>
                <a:spcPct val="100000"/>
              </a:lnSpc>
              <a:spcBef>
                <a:spcPts val="480"/>
              </a:spcBef>
              <a:buChar char="•"/>
              <a:tabLst>
                <a:tab pos="1155700" algn="l"/>
                <a:tab pos="1156335" algn="l"/>
              </a:tabLst>
            </a:pPr>
            <a:r>
              <a:rPr dirty="0" sz="2000">
                <a:latin typeface="Arial"/>
                <a:cs typeface="Arial"/>
              </a:rPr>
              <a:t>The width is the number of bits in each</a:t>
            </a:r>
            <a:r>
              <a:rPr dirty="0" sz="2000" spc="-140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location.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 marL="756285" marR="5080" indent="-286385">
              <a:lnSpc>
                <a:spcPct val="100000"/>
              </a:lnSpc>
              <a:spcBef>
                <a:spcPts val="5"/>
              </a:spcBef>
              <a:buClr>
                <a:srgbClr val="FF0066"/>
              </a:buClr>
              <a:buChar char="–"/>
              <a:tabLst>
                <a:tab pos="756920" algn="l"/>
              </a:tabLst>
            </a:pP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5">
                <a:latin typeface="Arial"/>
                <a:cs typeface="Arial"/>
              </a:rPr>
              <a:t>length </a:t>
            </a:r>
            <a:r>
              <a:rPr dirty="0" sz="2400">
                <a:latin typeface="Arial"/>
                <a:cs typeface="Arial"/>
              </a:rPr>
              <a:t>(total </a:t>
            </a:r>
            <a:r>
              <a:rPr dirty="0" sz="2400" spc="-5">
                <a:latin typeface="Arial"/>
                <a:cs typeface="Arial"/>
              </a:rPr>
              <a:t>number </a:t>
            </a:r>
            <a:r>
              <a:rPr dirty="0" sz="2400">
                <a:latin typeface="Arial"/>
                <a:cs typeface="Arial"/>
              </a:rPr>
              <a:t>of </a:t>
            </a:r>
            <a:r>
              <a:rPr dirty="0" sz="2400" spc="-5">
                <a:latin typeface="Arial"/>
                <a:cs typeface="Arial"/>
              </a:rPr>
              <a:t>locations) is a function  </a:t>
            </a:r>
            <a:r>
              <a:rPr dirty="0" sz="2400">
                <a:latin typeface="Arial"/>
                <a:cs typeface="Arial"/>
              </a:rPr>
              <a:t>of the </a:t>
            </a:r>
            <a:r>
              <a:rPr dirty="0" sz="2400" spc="-5">
                <a:latin typeface="Arial"/>
                <a:cs typeface="Arial"/>
              </a:rPr>
              <a:t>number </a:t>
            </a:r>
            <a:r>
              <a:rPr dirty="0" sz="2400">
                <a:latin typeface="Arial"/>
                <a:cs typeface="Arial"/>
              </a:rPr>
              <a:t>of </a:t>
            </a:r>
            <a:r>
              <a:rPr dirty="0" sz="2400" spc="-5">
                <a:latin typeface="Arial"/>
                <a:cs typeface="Arial"/>
              </a:rPr>
              <a:t>address</a:t>
            </a:r>
            <a:r>
              <a:rPr dirty="0" sz="2400" spc="-30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lines.</a:t>
            </a:r>
            <a:endParaRPr sz="2400">
              <a:latin typeface="Arial"/>
              <a:cs typeface="Arial"/>
            </a:endParaRPr>
          </a:p>
          <a:p>
            <a:pPr marL="1606550">
              <a:lnSpc>
                <a:spcPct val="100000"/>
              </a:lnSpc>
              <a:spcBef>
                <a:spcPts val="484"/>
              </a:spcBef>
            </a:pPr>
            <a:r>
              <a:rPr dirty="0" sz="2000">
                <a:solidFill>
                  <a:srgbClr val="FF0000"/>
                </a:solidFill>
                <a:latin typeface="Arial"/>
                <a:cs typeface="Arial"/>
              </a:rPr>
              <a:t># of memory locations = </a:t>
            </a:r>
            <a:r>
              <a:rPr dirty="0" sz="2000" spc="5">
                <a:solidFill>
                  <a:srgbClr val="FF0000"/>
                </a:solidFill>
                <a:latin typeface="Arial"/>
                <a:cs typeface="Arial"/>
              </a:rPr>
              <a:t>2</a:t>
            </a:r>
            <a:r>
              <a:rPr dirty="0" baseline="25641" sz="1950" spc="7">
                <a:solidFill>
                  <a:srgbClr val="FF0000"/>
                </a:solidFill>
                <a:latin typeface="Arial"/>
                <a:cs typeface="Arial"/>
              </a:rPr>
              <a:t>( </a:t>
            </a:r>
            <a:r>
              <a:rPr dirty="0" baseline="25641" sz="1950" spc="22">
                <a:solidFill>
                  <a:srgbClr val="FF0000"/>
                </a:solidFill>
                <a:latin typeface="Arial"/>
                <a:cs typeface="Arial"/>
              </a:rPr>
              <a:t># </a:t>
            </a:r>
            <a:r>
              <a:rPr dirty="0" baseline="25641" sz="1950" spc="15">
                <a:solidFill>
                  <a:srgbClr val="FF0000"/>
                </a:solidFill>
                <a:latin typeface="Arial"/>
                <a:cs typeface="Arial"/>
              </a:rPr>
              <a:t>of </a:t>
            </a:r>
            <a:r>
              <a:rPr dirty="0" baseline="25641" sz="1950" spc="22">
                <a:solidFill>
                  <a:srgbClr val="FF0000"/>
                </a:solidFill>
                <a:latin typeface="Arial"/>
                <a:cs typeface="Arial"/>
              </a:rPr>
              <a:t>address</a:t>
            </a:r>
            <a:r>
              <a:rPr dirty="0" baseline="25641" sz="1950" spc="-187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dirty="0" baseline="25641" sz="1950" spc="15">
                <a:solidFill>
                  <a:srgbClr val="FF0000"/>
                </a:solidFill>
                <a:latin typeface="Arial"/>
                <a:cs typeface="Arial"/>
              </a:rPr>
              <a:t>lines)</a:t>
            </a:r>
            <a:endParaRPr baseline="25641" sz="1950">
              <a:latin typeface="Arial"/>
              <a:cs typeface="Arial"/>
            </a:endParaRPr>
          </a:p>
          <a:p>
            <a:pPr lvl="1" marL="1155700" marR="447675" indent="-1155700">
              <a:lnSpc>
                <a:spcPct val="120000"/>
              </a:lnSpc>
              <a:spcBef>
                <a:spcPts val="1440"/>
              </a:spcBef>
              <a:buChar char="•"/>
              <a:tabLst>
                <a:tab pos="1155700" algn="l"/>
                <a:tab pos="1156335" algn="l"/>
              </a:tabLst>
            </a:pPr>
            <a:r>
              <a:rPr dirty="0" sz="2000">
                <a:latin typeface="Arial"/>
                <a:cs typeface="Arial"/>
              </a:rPr>
              <a:t>So, a memory chip with 10 </a:t>
            </a:r>
            <a:r>
              <a:rPr dirty="0" sz="2000" spc="5">
                <a:latin typeface="Arial"/>
                <a:cs typeface="Arial"/>
              </a:rPr>
              <a:t>address </a:t>
            </a:r>
            <a:r>
              <a:rPr dirty="0" sz="2000">
                <a:latin typeface="Arial"/>
                <a:cs typeface="Arial"/>
              </a:rPr>
              <a:t>lines would</a:t>
            </a:r>
            <a:r>
              <a:rPr dirty="0" sz="2000" spc="-155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have </a:t>
            </a:r>
            <a:r>
              <a:rPr dirty="0" sz="2000">
                <a:solidFill>
                  <a:srgbClr val="990000"/>
                </a:solidFill>
                <a:latin typeface="Arial"/>
                <a:cs typeface="Arial"/>
              </a:rPr>
              <a:t> </a:t>
            </a:r>
            <a:r>
              <a:rPr dirty="0" sz="2000" spc="10">
                <a:solidFill>
                  <a:srgbClr val="990000"/>
                </a:solidFill>
                <a:latin typeface="Arial"/>
                <a:cs typeface="Arial"/>
              </a:rPr>
              <a:t>2</a:t>
            </a:r>
            <a:r>
              <a:rPr dirty="0" baseline="25641" sz="1950" spc="15">
                <a:solidFill>
                  <a:srgbClr val="990000"/>
                </a:solidFill>
                <a:latin typeface="Arial"/>
                <a:cs typeface="Arial"/>
              </a:rPr>
              <a:t>10 </a:t>
            </a:r>
            <a:r>
              <a:rPr dirty="0" sz="2000">
                <a:solidFill>
                  <a:srgbClr val="990000"/>
                </a:solidFill>
                <a:latin typeface="Arial"/>
                <a:cs typeface="Arial"/>
              </a:rPr>
              <a:t>= 1024 locations</a:t>
            </a:r>
            <a:r>
              <a:rPr dirty="0" sz="2000" spc="-85">
                <a:solidFill>
                  <a:srgbClr val="990000"/>
                </a:solidFill>
                <a:latin typeface="Arial"/>
                <a:cs typeface="Arial"/>
              </a:rPr>
              <a:t> </a:t>
            </a:r>
            <a:r>
              <a:rPr dirty="0" sz="2000">
                <a:solidFill>
                  <a:srgbClr val="990000"/>
                </a:solidFill>
                <a:latin typeface="Arial"/>
                <a:cs typeface="Arial"/>
              </a:rPr>
              <a:t>(1K)</a:t>
            </a:r>
            <a:endParaRPr sz="2000">
              <a:latin typeface="Arial"/>
              <a:cs typeface="Arial"/>
            </a:endParaRPr>
          </a:p>
          <a:p>
            <a:pPr lvl="1" marL="1155700" marR="106045" indent="-228600">
              <a:lnSpc>
                <a:spcPct val="100000"/>
              </a:lnSpc>
              <a:spcBef>
                <a:spcPts val="1920"/>
              </a:spcBef>
              <a:buChar char="•"/>
              <a:tabLst>
                <a:tab pos="1155700" algn="l"/>
                <a:tab pos="1156335" algn="l"/>
              </a:tabLst>
            </a:pPr>
            <a:r>
              <a:rPr dirty="0" sz="2000">
                <a:latin typeface="Arial"/>
                <a:cs typeface="Arial"/>
              </a:rPr>
              <a:t>Looking at it from the other side, a memory chip with</a:t>
            </a:r>
            <a:r>
              <a:rPr dirty="0" sz="2000" spc="-200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4K  locations would</a:t>
            </a:r>
            <a:r>
              <a:rPr dirty="0" sz="2000" spc="-45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need</a:t>
            </a:r>
            <a:endParaRPr sz="2000">
              <a:latin typeface="Arial"/>
              <a:cs typeface="Arial"/>
            </a:endParaRPr>
          </a:p>
          <a:p>
            <a:pPr algn="ctr" marL="83185">
              <a:lnSpc>
                <a:spcPct val="100000"/>
              </a:lnSpc>
              <a:spcBef>
                <a:spcPts val="480"/>
              </a:spcBef>
            </a:pPr>
            <a:r>
              <a:rPr dirty="0" sz="2000" spc="5">
                <a:solidFill>
                  <a:srgbClr val="990000"/>
                </a:solidFill>
                <a:latin typeface="Arial"/>
                <a:cs typeface="Arial"/>
              </a:rPr>
              <a:t>Log</a:t>
            </a:r>
            <a:r>
              <a:rPr dirty="0" baseline="-21367" sz="1950" spc="7">
                <a:solidFill>
                  <a:srgbClr val="990000"/>
                </a:solidFill>
                <a:latin typeface="Arial"/>
                <a:cs typeface="Arial"/>
              </a:rPr>
              <a:t>2 </a:t>
            </a:r>
            <a:r>
              <a:rPr dirty="0" sz="2000">
                <a:solidFill>
                  <a:srgbClr val="990000"/>
                </a:solidFill>
                <a:latin typeface="Arial"/>
                <a:cs typeface="Arial"/>
              </a:rPr>
              <a:t>4096=12 address</a:t>
            </a:r>
            <a:r>
              <a:rPr dirty="0" sz="2000" spc="-285">
                <a:solidFill>
                  <a:srgbClr val="990000"/>
                </a:solidFill>
                <a:latin typeface="Arial"/>
                <a:cs typeface="Arial"/>
              </a:rPr>
              <a:t> </a:t>
            </a:r>
            <a:r>
              <a:rPr dirty="0" sz="2000">
                <a:solidFill>
                  <a:srgbClr val="990000"/>
                </a:solidFill>
                <a:latin typeface="Arial"/>
                <a:cs typeface="Arial"/>
              </a:rPr>
              <a:t>lines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18029" y="379221"/>
            <a:ext cx="4109085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The </a:t>
            </a:r>
            <a:r>
              <a:rPr dirty="0" spc="-10"/>
              <a:t>8085 </a:t>
            </a:r>
            <a:r>
              <a:rPr dirty="0" spc="-5"/>
              <a:t>and</a:t>
            </a:r>
            <a:r>
              <a:rPr dirty="0" spc="-75"/>
              <a:t> </a:t>
            </a:r>
            <a:r>
              <a:rPr dirty="0" spc="-5"/>
              <a:t>Memory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  <p:sp>
        <p:nvSpPr>
          <p:cNvPr id="3" name="object 3"/>
          <p:cNvSpPr txBox="1"/>
          <p:nvPr/>
        </p:nvSpPr>
        <p:spPr>
          <a:xfrm>
            <a:off x="764540" y="1566418"/>
            <a:ext cx="7614920" cy="377634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5"/>
              </a:spcBef>
              <a:buClr>
                <a:srgbClr val="9900CC"/>
              </a:buClr>
              <a:buSzPct val="128846"/>
              <a:buChar char="•"/>
              <a:tabLst>
                <a:tab pos="355600" algn="l"/>
                <a:tab pos="356235" algn="l"/>
                <a:tab pos="1085215" algn="l"/>
                <a:tab pos="1978660" algn="l"/>
                <a:tab pos="2672080" algn="l"/>
                <a:tab pos="3197860" algn="l"/>
                <a:tab pos="4535170" algn="l"/>
                <a:tab pos="5464810" algn="l"/>
                <a:tab pos="6284595" algn="l"/>
                <a:tab pos="7437120" algn="l"/>
              </a:tabLst>
            </a:pPr>
            <a:r>
              <a:rPr dirty="0" sz="2600" spc="5">
                <a:latin typeface="Arial"/>
                <a:cs typeface="Arial"/>
              </a:rPr>
              <a:t>Th</a:t>
            </a:r>
            <a:r>
              <a:rPr dirty="0" sz="2600">
                <a:latin typeface="Arial"/>
                <a:cs typeface="Arial"/>
              </a:rPr>
              <a:t>e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8</a:t>
            </a:r>
            <a:r>
              <a:rPr dirty="0" sz="2600" spc="5">
                <a:latin typeface="Arial"/>
                <a:cs typeface="Arial"/>
              </a:rPr>
              <a:t>0</a:t>
            </a:r>
            <a:r>
              <a:rPr dirty="0" sz="2600" spc="-10">
                <a:latin typeface="Arial"/>
                <a:cs typeface="Arial"/>
              </a:rPr>
              <a:t>8</a:t>
            </a:r>
            <a:r>
              <a:rPr dirty="0" sz="2600">
                <a:latin typeface="Arial"/>
                <a:cs typeface="Arial"/>
              </a:rPr>
              <a:t>5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has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16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a</a:t>
            </a:r>
            <a:r>
              <a:rPr dirty="0" sz="2600" spc="5">
                <a:latin typeface="Arial"/>
                <a:cs typeface="Arial"/>
              </a:rPr>
              <a:t>d</a:t>
            </a:r>
            <a:r>
              <a:rPr dirty="0" sz="2600">
                <a:latin typeface="Arial"/>
                <a:cs typeface="Arial"/>
              </a:rPr>
              <a:t>dress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l</a:t>
            </a:r>
            <a:r>
              <a:rPr dirty="0" sz="2600" spc="-20">
                <a:latin typeface="Arial"/>
                <a:cs typeface="Arial"/>
              </a:rPr>
              <a:t>i</a:t>
            </a:r>
            <a:r>
              <a:rPr dirty="0" sz="2600">
                <a:latin typeface="Arial"/>
                <a:cs typeface="Arial"/>
              </a:rPr>
              <a:t>n</a:t>
            </a:r>
            <a:r>
              <a:rPr dirty="0" sz="2600" spc="5">
                <a:latin typeface="Arial"/>
                <a:cs typeface="Arial"/>
              </a:rPr>
              <a:t>e</a:t>
            </a:r>
            <a:r>
              <a:rPr dirty="0" sz="2600" spc="5">
                <a:latin typeface="Arial"/>
                <a:cs typeface="Arial"/>
              </a:rPr>
              <a:t>s</a:t>
            </a:r>
            <a:r>
              <a:rPr dirty="0" sz="2600">
                <a:latin typeface="Arial"/>
                <a:cs typeface="Arial"/>
              </a:rPr>
              <a:t>.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 spc="5">
                <a:latin typeface="Arial"/>
                <a:cs typeface="Arial"/>
              </a:rPr>
              <a:t>Tha</a:t>
            </a:r>
            <a:r>
              <a:rPr dirty="0" sz="2600">
                <a:latin typeface="Arial"/>
                <a:cs typeface="Arial"/>
              </a:rPr>
              <a:t>t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m</a:t>
            </a:r>
            <a:r>
              <a:rPr dirty="0" sz="2600" spc="10">
                <a:latin typeface="Arial"/>
                <a:cs typeface="Arial"/>
              </a:rPr>
              <a:t>e</a:t>
            </a:r>
            <a:r>
              <a:rPr dirty="0" sz="2600">
                <a:latin typeface="Arial"/>
                <a:cs typeface="Arial"/>
              </a:rPr>
              <a:t>ans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 spc="-5">
                <a:latin typeface="Arial"/>
                <a:cs typeface="Arial"/>
              </a:rPr>
              <a:t>it  </a:t>
            </a:r>
            <a:r>
              <a:rPr dirty="0" sz="2600">
                <a:latin typeface="Arial"/>
                <a:cs typeface="Arial"/>
              </a:rPr>
              <a:t>can</a:t>
            </a:r>
            <a:r>
              <a:rPr dirty="0" sz="2600" spc="-15">
                <a:latin typeface="Arial"/>
                <a:cs typeface="Arial"/>
              </a:rPr>
              <a:t> </a:t>
            </a:r>
            <a:r>
              <a:rPr dirty="0" sz="2600">
                <a:latin typeface="Arial"/>
                <a:cs typeface="Arial"/>
              </a:rPr>
              <a:t>address</a:t>
            </a:r>
            <a:endParaRPr sz="2600">
              <a:latin typeface="Arial"/>
              <a:cs typeface="Arial"/>
            </a:endParaRPr>
          </a:p>
          <a:p>
            <a:pPr marL="927100">
              <a:lnSpc>
                <a:spcPct val="100000"/>
              </a:lnSpc>
              <a:spcBef>
                <a:spcPts val="625"/>
              </a:spcBef>
            </a:pPr>
            <a:r>
              <a:rPr dirty="0" sz="2600" spc="5">
                <a:latin typeface="Arial"/>
                <a:cs typeface="Arial"/>
              </a:rPr>
              <a:t>2</a:t>
            </a:r>
            <a:r>
              <a:rPr dirty="0" baseline="26143" sz="2550" spc="7">
                <a:latin typeface="Arial"/>
                <a:cs typeface="Arial"/>
              </a:rPr>
              <a:t>16 </a:t>
            </a:r>
            <a:r>
              <a:rPr dirty="0" sz="2600">
                <a:latin typeface="Arial"/>
                <a:cs typeface="Arial"/>
              </a:rPr>
              <a:t>= 64K memory</a:t>
            </a:r>
            <a:r>
              <a:rPr dirty="0" sz="2600" spc="-30">
                <a:latin typeface="Arial"/>
                <a:cs typeface="Arial"/>
              </a:rPr>
              <a:t> </a:t>
            </a:r>
            <a:r>
              <a:rPr dirty="0" sz="2600">
                <a:latin typeface="Arial"/>
                <a:cs typeface="Arial"/>
              </a:rPr>
              <a:t>locations.</a:t>
            </a:r>
            <a:endParaRPr sz="2600">
              <a:latin typeface="Arial"/>
              <a:cs typeface="Arial"/>
            </a:endParaRPr>
          </a:p>
          <a:p>
            <a:pPr algn="just" marL="756285" marR="6350" indent="-287020">
              <a:lnSpc>
                <a:spcPct val="100000"/>
              </a:lnSpc>
              <a:spcBef>
                <a:spcPts val="585"/>
              </a:spcBef>
            </a:pPr>
            <a:r>
              <a:rPr dirty="0" sz="2400">
                <a:solidFill>
                  <a:srgbClr val="FF0066"/>
                </a:solidFill>
                <a:latin typeface="Arial"/>
                <a:cs typeface="Arial"/>
              </a:rPr>
              <a:t>– </a:t>
            </a:r>
            <a:r>
              <a:rPr dirty="0" sz="2400" spc="-5">
                <a:latin typeface="Arial"/>
                <a:cs typeface="Arial"/>
              </a:rPr>
              <a:t>Then it will need 1 memory chip </a:t>
            </a:r>
            <a:r>
              <a:rPr dirty="0" sz="2400">
                <a:latin typeface="Arial"/>
                <a:cs typeface="Arial"/>
              </a:rPr>
              <a:t>with </a:t>
            </a:r>
            <a:r>
              <a:rPr dirty="0" sz="2400" spc="-5">
                <a:latin typeface="Arial"/>
                <a:cs typeface="Arial"/>
              </a:rPr>
              <a:t>64 </a:t>
            </a:r>
            <a:r>
              <a:rPr dirty="0" sz="2400">
                <a:latin typeface="Arial"/>
                <a:cs typeface="Arial"/>
              </a:rPr>
              <a:t>k  locations, </a:t>
            </a:r>
            <a:r>
              <a:rPr dirty="0" sz="2400" spc="-5">
                <a:latin typeface="Arial"/>
                <a:cs typeface="Arial"/>
              </a:rPr>
              <a:t>or </a:t>
            </a:r>
            <a:r>
              <a:rPr dirty="0" sz="2400">
                <a:latin typeface="Arial"/>
                <a:cs typeface="Arial"/>
              </a:rPr>
              <a:t>2 </a:t>
            </a:r>
            <a:r>
              <a:rPr dirty="0" sz="2400" spc="-5">
                <a:latin typeface="Arial"/>
                <a:cs typeface="Arial"/>
              </a:rPr>
              <a:t>chips </a:t>
            </a:r>
            <a:r>
              <a:rPr dirty="0" sz="2400">
                <a:latin typeface="Arial"/>
                <a:cs typeface="Arial"/>
              </a:rPr>
              <a:t>with </a:t>
            </a:r>
            <a:r>
              <a:rPr dirty="0" sz="2400" spc="-5">
                <a:latin typeface="Arial"/>
                <a:cs typeface="Arial"/>
              </a:rPr>
              <a:t>32 </a:t>
            </a:r>
            <a:r>
              <a:rPr dirty="0" sz="2400">
                <a:latin typeface="Arial"/>
                <a:cs typeface="Arial"/>
              </a:rPr>
              <a:t>K </a:t>
            </a:r>
            <a:r>
              <a:rPr dirty="0" sz="2400" spc="-5">
                <a:latin typeface="Arial"/>
                <a:cs typeface="Arial"/>
              </a:rPr>
              <a:t>in each, or </a:t>
            </a:r>
            <a:r>
              <a:rPr dirty="0" sz="2400">
                <a:latin typeface="Arial"/>
                <a:cs typeface="Arial"/>
              </a:rPr>
              <a:t>4 </a:t>
            </a:r>
            <a:r>
              <a:rPr dirty="0" sz="2400" spc="-5">
                <a:latin typeface="Arial"/>
                <a:cs typeface="Arial"/>
              </a:rPr>
              <a:t>with  16 </a:t>
            </a:r>
            <a:r>
              <a:rPr dirty="0" sz="2400">
                <a:latin typeface="Arial"/>
                <a:cs typeface="Arial"/>
              </a:rPr>
              <a:t>K </a:t>
            </a:r>
            <a:r>
              <a:rPr dirty="0" sz="2400" spc="-5">
                <a:latin typeface="Arial"/>
                <a:cs typeface="Arial"/>
              </a:rPr>
              <a:t>each or 16 of </a:t>
            </a: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5">
                <a:latin typeface="Arial"/>
                <a:cs typeface="Arial"/>
              </a:rPr>
              <a:t>4 </a:t>
            </a:r>
            <a:r>
              <a:rPr dirty="0" sz="2400">
                <a:latin typeface="Arial"/>
                <a:cs typeface="Arial"/>
              </a:rPr>
              <a:t>K </a:t>
            </a:r>
            <a:r>
              <a:rPr dirty="0" sz="2400" spc="-5">
                <a:latin typeface="Arial"/>
                <a:cs typeface="Arial"/>
              </a:rPr>
              <a:t>chips,</a:t>
            </a:r>
            <a:r>
              <a:rPr dirty="0" sz="2400" spc="5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etc.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5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5"/>
              </a:spcBef>
              <a:buClr>
                <a:srgbClr val="9900CC"/>
              </a:buClr>
              <a:buSzPct val="128846"/>
              <a:buChar char="•"/>
              <a:tabLst>
                <a:tab pos="355600" algn="l"/>
                <a:tab pos="356235" algn="l"/>
              </a:tabLst>
            </a:pPr>
            <a:r>
              <a:rPr dirty="0" sz="2600">
                <a:latin typeface="Arial"/>
                <a:cs typeface="Arial"/>
              </a:rPr>
              <a:t>How </a:t>
            </a:r>
            <a:r>
              <a:rPr dirty="0" sz="2600" spc="-5">
                <a:latin typeface="Arial"/>
                <a:cs typeface="Arial"/>
              </a:rPr>
              <a:t>would </a:t>
            </a:r>
            <a:r>
              <a:rPr dirty="0" sz="2600">
                <a:latin typeface="Arial"/>
                <a:cs typeface="Arial"/>
              </a:rPr>
              <a:t>we </a:t>
            </a:r>
            <a:r>
              <a:rPr dirty="0" sz="2600" spc="-5">
                <a:latin typeface="Arial"/>
                <a:cs typeface="Arial"/>
              </a:rPr>
              <a:t>use </a:t>
            </a:r>
            <a:r>
              <a:rPr dirty="0" sz="2600">
                <a:latin typeface="Arial"/>
                <a:cs typeface="Arial"/>
              </a:rPr>
              <a:t>these </a:t>
            </a:r>
            <a:r>
              <a:rPr dirty="0" sz="2600" spc="-5">
                <a:latin typeface="Arial"/>
                <a:cs typeface="Arial"/>
              </a:rPr>
              <a:t>address </a:t>
            </a:r>
            <a:r>
              <a:rPr dirty="0" sz="2600">
                <a:latin typeface="Arial"/>
                <a:cs typeface="Arial"/>
              </a:rPr>
              <a:t>lines </a:t>
            </a:r>
            <a:r>
              <a:rPr dirty="0" sz="2600" spc="-10">
                <a:latin typeface="Arial"/>
                <a:cs typeface="Arial"/>
              </a:rPr>
              <a:t>to </a:t>
            </a:r>
            <a:r>
              <a:rPr dirty="0" sz="2600">
                <a:latin typeface="Arial"/>
                <a:cs typeface="Arial"/>
              </a:rPr>
              <a:t>control  the multiple</a:t>
            </a:r>
            <a:r>
              <a:rPr dirty="0" sz="2600" spc="-20">
                <a:latin typeface="Arial"/>
                <a:cs typeface="Arial"/>
              </a:rPr>
              <a:t> </a:t>
            </a:r>
            <a:r>
              <a:rPr dirty="0" sz="2600" spc="5">
                <a:latin typeface="Arial"/>
                <a:cs typeface="Arial"/>
              </a:rPr>
              <a:t>chips?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21202" y="379221"/>
            <a:ext cx="2103120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Chip</a:t>
            </a:r>
            <a:r>
              <a:rPr dirty="0" spc="-80"/>
              <a:t> </a:t>
            </a:r>
            <a:r>
              <a:rPr dirty="0" spc="-5"/>
              <a:t>Select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  <p:sp>
        <p:nvSpPr>
          <p:cNvPr id="3" name="object 3"/>
          <p:cNvSpPr txBox="1"/>
          <p:nvPr/>
        </p:nvSpPr>
        <p:spPr>
          <a:xfrm>
            <a:off x="764540" y="1561846"/>
            <a:ext cx="7615555" cy="31718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355600" marR="6350" indent="-342900">
              <a:lnSpc>
                <a:spcPct val="100000"/>
              </a:lnSpc>
              <a:spcBef>
                <a:spcPts val="100"/>
              </a:spcBef>
              <a:buClr>
                <a:srgbClr val="9900CC"/>
              </a:buClr>
              <a:buSzPct val="129166"/>
              <a:buChar char="•"/>
              <a:tabLst>
                <a:tab pos="356235" algn="l"/>
              </a:tabLst>
            </a:pPr>
            <a:r>
              <a:rPr dirty="0" sz="2400">
                <a:latin typeface="Arial"/>
                <a:cs typeface="Arial"/>
              </a:rPr>
              <a:t>Usually, </a:t>
            </a:r>
            <a:r>
              <a:rPr dirty="0" sz="2400" spc="-5">
                <a:latin typeface="Arial"/>
                <a:cs typeface="Arial"/>
              </a:rPr>
              <a:t>each memory chip has a CS (</a:t>
            </a:r>
            <a:r>
              <a:rPr dirty="0" u="heavy" sz="2400" spc="-5">
                <a:solidFill>
                  <a:srgbClr val="990000"/>
                </a:solidFill>
                <a:uFill>
                  <a:solidFill>
                    <a:srgbClr val="990000"/>
                  </a:solidFill>
                </a:uFill>
                <a:latin typeface="Arial"/>
                <a:cs typeface="Arial"/>
              </a:rPr>
              <a:t>C</a:t>
            </a:r>
            <a:r>
              <a:rPr dirty="0" sz="2400" spc="-5">
                <a:latin typeface="Arial"/>
                <a:cs typeface="Arial"/>
              </a:rPr>
              <a:t>hip</a:t>
            </a:r>
            <a:r>
              <a:rPr dirty="0" sz="2400" spc="-5">
                <a:solidFill>
                  <a:srgbClr val="990000"/>
                </a:solidFill>
                <a:latin typeface="Arial"/>
                <a:cs typeface="Arial"/>
              </a:rPr>
              <a:t> </a:t>
            </a:r>
            <a:r>
              <a:rPr dirty="0" u="heavy" sz="2400" spc="-5">
                <a:solidFill>
                  <a:srgbClr val="990000"/>
                </a:solidFill>
                <a:uFill>
                  <a:solidFill>
                    <a:srgbClr val="990000"/>
                  </a:solidFill>
                </a:uFill>
                <a:latin typeface="Arial"/>
                <a:cs typeface="Arial"/>
              </a:rPr>
              <a:t>S</a:t>
            </a:r>
            <a:r>
              <a:rPr dirty="0" sz="2400" spc="-5">
                <a:latin typeface="Arial"/>
                <a:cs typeface="Arial"/>
              </a:rPr>
              <a:t>elect)  </a:t>
            </a:r>
            <a:r>
              <a:rPr dirty="0" sz="2400">
                <a:latin typeface="Arial"/>
                <a:cs typeface="Arial"/>
              </a:rPr>
              <a:t>input. </a:t>
            </a:r>
            <a:r>
              <a:rPr dirty="0" sz="2400" spc="-5">
                <a:latin typeface="Arial"/>
                <a:cs typeface="Arial"/>
              </a:rPr>
              <a:t>The chip </a:t>
            </a:r>
            <a:r>
              <a:rPr dirty="0" sz="2400">
                <a:latin typeface="Arial"/>
                <a:cs typeface="Arial"/>
              </a:rPr>
              <a:t>will only </a:t>
            </a:r>
            <a:r>
              <a:rPr dirty="0" sz="2400" spc="-5">
                <a:latin typeface="Arial"/>
                <a:cs typeface="Arial"/>
              </a:rPr>
              <a:t>work if an active signal </a:t>
            </a:r>
            <a:r>
              <a:rPr dirty="0" sz="2400" spc="-10">
                <a:latin typeface="Arial"/>
                <a:cs typeface="Arial"/>
              </a:rPr>
              <a:t>is  </a:t>
            </a:r>
            <a:r>
              <a:rPr dirty="0" sz="2400" spc="-5">
                <a:latin typeface="Arial"/>
                <a:cs typeface="Arial"/>
              </a:rPr>
              <a:t>applied on </a:t>
            </a:r>
            <a:r>
              <a:rPr dirty="0" sz="2400">
                <a:latin typeface="Arial"/>
                <a:cs typeface="Arial"/>
              </a:rPr>
              <a:t>that</a:t>
            </a:r>
            <a:r>
              <a:rPr dirty="0" sz="2400" spc="40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input.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9900CC"/>
              </a:buClr>
              <a:buFont typeface="Arial"/>
              <a:buChar char="•"/>
            </a:pPr>
            <a:endParaRPr sz="3500">
              <a:latin typeface="Times New Roman"/>
              <a:cs typeface="Times New Roman"/>
            </a:endParaRPr>
          </a:p>
          <a:p>
            <a:pPr algn="just" marL="355600" marR="5080" indent="-342900">
              <a:lnSpc>
                <a:spcPct val="100000"/>
              </a:lnSpc>
              <a:buClr>
                <a:srgbClr val="9900CC"/>
              </a:buClr>
              <a:buSzPct val="129166"/>
              <a:buChar char="•"/>
              <a:tabLst>
                <a:tab pos="356235" algn="l"/>
              </a:tabLst>
            </a:pPr>
            <a:r>
              <a:rPr dirty="0" sz="2400" spc="-5">
                <a:latin typeface="Arial"/>
                <a:cs typeface="Arial"/>
              </a:rPr>
              <a:t>To allow </a:t>
            </a: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5">
                <a:latin typeface="Arial"/>
                <a:cs typeface="Arial"/>
              </a:rPr>
              <a:t>use of multiple </a:t>
            </a:r>
            <a:r>
              <a:rPr dirty="0" sz="2400">
                <a:latin typeface="Arial"/>
                <a:cs typeface="Arial"/>
              </a:rPr>
              <a:t>chips </a:t>
            </a:r>
            <a:r>
              <a:rPr dirty="0" sz="2400" spc="-5">
                <a:latin typeface="Arial"/>
                <a:cs typeface="Arial"/>
              </a:rPr>
              <a:t>in </a:t>
            </a: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5">
                <a:latin typeface="Arial"/>
                <a:cs typeface="Arial"/>
              </a:rPr>
              <a:t>make up of  </a:t>
            </a:r>
            <a:r>
              <a:rPr dirty="0" sz="2400">
                <a:latin typeface="Arial"/>
                <a:cs typeface="Arial"/>
              </a:rPr>
              <a:t>memory, </a:t>
            </a:r>
            <a:r>
              <a:rPr dirty="0" sz="2400" spc="-5">
                <a:latin typeface="Arial"/>
                <a:cs typeface="Arial"/>
              </a:rPr>
              <a:t>we need </a:t>
            </a:r>
            <a:r>
              <a:rPr dirty="0" sz="2400">
                <a:latin typeface="Arial"/>
                <a:cs typeface="Arial"/>
              </a:rPr>
              <a:t>to </a:t>
            </a:r>
            <a:r>
              <a:rPr dirty="0" sz="2400" spc="-5">
                <a:latin typeface="Arial"/>
                <a:cs typeface="Arial"/>
              </a:rPr>
              <a:t>use a number of </a:t>
            </a: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5">
                <a:latin typeface="Arial"/>
                <a:cs typeface="Arial"/>
              </a:rPr>
              <a:t>address  lines </a:t>
            </a:r>
            <a:r>
              <a:rPr dirty="0" sz="2400">
                <a:latin typeface="Arial"/>
                <a:cs typeface="Arial"/>
              </a:rPr>
              <a:t>for the </a:t>
            </a:r>
            <a:r>
              <a:rPr dirty="0" sz="2400" spc="-5">
                <a:latin typeface="Arial"/>
                <a:cs typeface="Arial"/>
              </a:rPr>
              <a:t>purpose of “chip</a:t>
            </a:r>
            <a:r>
              <a:rPr dirty="0" sz="2400" spc="25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selection”.</a:t>
            </a:r>
            <a:endParaRPr sz="24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575"/>
              </a:spcBef>
            </a:pPr>
            <a:r>
              <a:rPr dirty="0" sz="2400">
                <a:solidFill>
                  <a:srgbClr val="FF0066"/>
                </a:solidFill>
                <a:latin typeface="Arial"/>
                <a:cs typeface="Arial"/>
              </a:rPr>
              <a:t>–</a:t>
            </a:r>
            <a:r>
              <a:rPr dirty="0" sz="2400" spc="245">
                <a:solidFill>
                  <a:srgbClr val="FF0066"/>
                </a:solidFill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These</a:t>
            </a:r>
            <a:r>
              <a:rPr dirty="0" sz="2400" spc="229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address</a:t>
            </a:r>
            <a:r>
              <a:rPr dirty="0" sz="2400" spc="235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lines</a:t>
            </a:r>
            <a:r>
              <a:rPr dirty="0" sz="2400" spc="220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are</a:t>
            </a:r>
            <a:r>
              <a:rPr dirty="0" sz="2400" spc="229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decoded</a:t>
            </a:r>
            <a:r>
              <a:rPr dirty="0" sz="2400" spc="210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to</a:t>
            </a:r>
            <a:r>
              <a:rPr dirty="0" sz="2400" spc="225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generate</a:t>
            </a:r>
            <a:r>
              <a:rPr dirty="0" sz="2400" spc="225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the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508505" y="4616577"/>
            <a:ext cx="30734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baseline="-16203" sz="3600" spc="-15">
                <a:latin typeface="Arial"/>
                <a:cs typeface="Arial"/>
              </a:rPr>
              <a:t>2</a:t>
            </a:r>
            <a:r>
              <a:rPr dirty="0" sz="1600" spc="-5">
                <a:latin typeface="Arial"/>
                <a:cs typeface="Arial"/>
              </a:rPr>
              <a:t>n</a:t>
            </a:r>
            <a:endParaRPr sz="16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927605" y="4708017"/>
            <a:ext cx="645287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39875" algn="l"/>
                <a:tab pos="2099310" algn="l"/>
                <a:tab pos="3046730" algn="l"/>
                <a:tab pos="3539490" algn="l"/>
                <a:tab pos="4098925" algn="l"/>
                <a:tab pos="5338445" algn="l"/>
                <a:tab pos="6184265" algn="l"/>
              </a:tabLst>
            </a:pPr>
            <a:r>
              <a:rPr dirty="0" sz="2400" spc="-5">
                <a:latin typeface="Arial"/>
                <a:cs typeface="Arial"/>
              </a:rPr>
              <a:t>nec</a:t>
            </a:r>
            <a:r>
              <a:rPr dirty="0" sz="2400" spc="-15">
                <a:latin typeface="Arial"/>
                <a:cs typeface="Arial"/>
              </a:rPr>
              <a:t>e</a:t>
            </a:r>
            <a:r>
              <a:rPr dirty="0" sz="2400" spc="-5">
                <a:latin typeface="Arial"/>
                <a:cs typeface="Arial"/>
              </a:rPr>
              <a:t>ss</a:t>
            </a:r>
            <a:r>
              <a:rPr dirty="0" sz="2400">
                <a:latin typeface="Arial"/>
                <a:cs typeface="Arial"/>
              </a:rPr>
              <a:t>a</a:t>
            </a:r>
            <a:r>
              <a:rPr dirty="0" sz="2400" spc="-5">
                <a:latin typeface="Arial"/>
                <a:cs typeface="Arial"/>
              </a:rPr>
              <a:t>ry</a:t>
            </a:r>
            <a:r>
              <a:rPr dirty="0" sz="2400">
                <a:latin typeface="Arial"/>
                <a:cs typeface="Arial"/>
              </a:rPr>
              <a:t>	</a:t>
            </a:r>
            <a:r>
              <a:rPr dirty="0" sz="2400" spc="-10">
                <a:latin typeface="Arial"/>
                <a:cs typeface="Arial"/>
              </a:rPr>
              <a:t>C</a:t>
            </a:r>
            <a:r>
              <a:rPr dirty="0" sz="2400" spc="-5">
                <a:latin typeface="Arial"/>
                <a:cs typeface="Arial"/>
              </a:rPr>
              <a:t>S</a:t>
            </a:r>
            <a:r>
              <a:rPr dirty="0" sz="2400">
                <a:latin typeface="Arial"/>
                <a:cs typeface="Arial"/>
              </a:rPr>
              <a:t>	</a:t>
            </a:r>
            <a:r>
              <a:rPr dirty="0" sz="2400" spc="-5">
                <a:latin typeface="Arial"/>
                <a:cs typeface="Arial"/>
              </a:rPr>
              <a:t>i</a:t>
            </a:r>
            <a:r>
              <a:rPr dirty="0" sz="2400" spc="-15">
                <a:latin typeface="Arial"/>
                <a:cs typeface="Arial"/>
              </a:rPr>
              <a:t>n</a:t>
            </a:r>
            <a:r>
              <a:rPr dirty="0" sz="2400" spc="-5">
                <a:latin typeface="Arial"/>
                <a:cs typeface="Arial"/>
              </a:rPr>
              <a:t>pu</a:t>
            </a:r>
            <a:r>
              <a:rPr dirty="0" sz="2400">
                <a:latin typeface="Arial"/>
                <a:cs typeface="Arial"/>
              </a:rPr>
              <a:t>ts</a:t>
            </a:r>
            <a:r>
              <a:rPr dirty="0" sz="2400">
                <a:latin typeface="Arial"/>
                <a:cs typeface="Arial"/>
              </a:rPr>
              <a:t>	for	the	mem</a:t>
            </a:r>
            <a:r>
              <a:rPr dirty="0" sz="2400" spc="-5">
                <a:latin typeface="Arial"/>
                <a:cs typeface="Arial"/>
              </a:rPr>
              <a:t>ory</a:t>
            </a:r>
            <a:r>
              <a:rPr dirty="0" sz="2400">
                <a:latin typeface="Arial"/>
                <a:cs typeface="Arial"/>
              </a:rPr>
              <a:t>	</a:t>
            </a:r>
            <a:r>
              <a:rPr dirty="0" sz="2400" spc="-5">
                <a:latin typeface="Arial"/>
                <a:cs typeface="Arial"/>
              </a:rPr>
              <a:t>c</a:t>
            </a:r>
            <a:r>
              <a:rPr dirty="0" sz="2400" spc="-20">
                <a:latin typeface="Arial"/>
                <a:cs typeface="Arial"/>
              </a:rPr>
              <a:t>h</a:t>
            </a:r>
            <a:r>
              <a:rPr dirty="0" sz="2400" spc="-5">
                <a:latin typeface="Arial"/>
                <a:cs typeface="Arial"/>
              </a:rPr>
              <a:t>i</a:t>
            </a:r>
            <a:r>
              <a:rPr dirty="0" sz="2400" spc="-15">
                <a:latin typeface="Arial"/>
                <a:cs typeface="Arial"/>
              </a:rPr>
              <a:t>p</a:t>
            </a:r>
            <a:r>
              <a:rPr dirty="0" sz="2400">
                <a:latin typeface="Arial"/>
                <a:cs typeface="Arial"/>
              </a:rPr>
              <a:t>s	to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508505" y="5073472"/>
            <a:ext cx="1193800" cy="3917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5">
                <a:latin typeface="Arial"/>
                <a:cs typeface="Arial"/>
              </a:rPr>
              <a:t>be</a:t>
            </a:r>
            <a:r>
              <a:rPr dirty="0" sz="2400" spc="-70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used.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03729" y="379221"/>
            <a:ext cx="4341495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Chip </a:t>
            </a:r>
            <a:r>
              <a:rPr dirty="0" spc="-5"/>
              <a:t>Selection</a:t>
            </a:r>
            <a:r>
              <a:rPr dirty="0" spc="-20"/>
              <a:t> </a:t>
            </a:r>
            <a:r>
              <a:rPr dirty="0" spc="-5"/>
              <a:t>Example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  <p:sp>
        <p:nvSpPr>
          <p:cNvPr id="3" name="object 3"/>
          <p:cNvSpPr txBox="1"/>
          <p:nvPr/>
        </p:nvSpPr>
        <p:spPr>
          <a:xfrm>
            <a:off x="1222044" y="1531365"/>
            <a:ext cx="7159625" cy="36106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299085" marR="6350" indent="-286385">
              <a:lnSpc>
                <a:spcPct val="100000"/>
              </a:lnSpc>
              <a:spcBef>
                <a:spcPts val="100"/>
              </a:spcBef>
              <a:buClr>
                <a:srgbClr val="FF0066"/>
              </a:buClr>
              <a:buChar char="–"/>
              <a:tabLst>
                <a:tab pos="299720" algn="l"/>
              </a:tabLst>
            </a:pPr>
            <a:r>
              <a:rPr dirty="0" sz="2400" spc="-5">
                <a:latin typeface="Arial"/>
                <a:cs typeface="Arial"/>
              </a:rPr>
              <a:t>Assume </a:t>
            </a:r>
            <a:r>
              <a:rPr dirty="0" sz="2400">
                <a:latin typeface="Arial"/>
                <a:cs typeface="Arial"/>
              </a:rPr>
              <a:t>that </a:t>
            </a:r>
            <a:r>
              <a:rPr dirty="0" sz="2400" spc="-5">
                <a:latin typeface="Arial"/>
                <a:cs typeface="Arial"/>
              </a:rPr>
              <a:t>we need </a:t>
            </a:r>
            <a:r>
              <a:rPr dirty="0" sz="2400">
                <a:latin typeface="Arial"/>
                <a:cs typeface="Arial"/>
              </a:rPr>
              <a:t>to </a:t>
            </a:r>
            <a:r>
              <a:rPr dirty="0" sz="2400" spc="-5">
                <a:latin typeface="Arial"/>
                <a:cs typeface="Arial"/>
              </a:rPr>
              <a:t>build a memory </a:t>
            </a:r>
            <a:r>
              <a:rPr dirty="0" sz="2400">
                <a:latin typeface="Arial"/>
                <a:cs typeface="Arial"/>
              </a:rPr>
              <a:t>system  made </a:t>
            </a:r>
            <a:r>
              <a:rPr dirty="0" sz="2400" spc="-5">
                <a:latin typeface="Arial"/>
                <a:cs typeface="Arial"/>
              </a:rPr>
              <a:t>up of </a:t>
            </a:r>
            <a:r>
              <a:rPr dirty="0" sz="2400">
                <a:latin typeface="Arial"/>
                <a:cs typeface="Arial"/>
              </a:rPr>
              <a:t>4 </a:t>
            </a:r>
            <a:r>
              <a:rPr dirty="0" sz="2400" spc="-5">
                <a:latin typeface="Arial"/>
                <a:cs typeface="Arial"/>
              </a:rPr>
              <a:t>of the </a:t>
            </a:r>
            <a:r>
              <a:rPr dirty="0" sz="2400">
                <a:latin typeface="Arial"/>
                <a:cs typeface="Arial"/>
              </a:rPr>
              <a:t>4 X 4 memory </a:t>
            </a:r>
            <a:r>
              <a:rPr dirty="0" sz="2400" spc="-5">
                <a:latin typeface="Arial"/>
                <a:cs typeface="Arial"/>
              </a:rPr>
              <a:t>chips </a:t>
            </a:r>
            <a:r>
              <a:rPr dirty="0" sz="2400" spc="-10">
                <a:latin typeface="Arial"/>
                <a:cs typeface="Arial"/>
              </a:rPr>
              <a:t>we  </a:t>
            </a:r>
            <a:r>
              <a:rPr dirty="0" sz="2400" spc="-5">
                <a:latin typeface="Arial"/>
                <a:cs typeface="Arial"/>
              </a:rPr>
              <a:t>designed</a:t>
            </a:r>
            <a:r>
              <a:rPr dirty="0" sz="2400" spc="30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earlier.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FF0066"/>
              </a:buClr>
              <a:buFont typeface="Arial"/>
              <a:buChar char="–"/>
            </a:pPr>
            <a:endParaRPr sz="3500">
              <a:latin typeface="Times New Roman"/>
              <a:cs typeface="Times New Roman"/>
            </a:endParaRPr>
          </a:p>
          <a:p>
            <a:pPr algn="just" marL="299085" marR="5080" indent="-286385">
              <a:lnSpc>
                <a:spcPct val="100000"/>
              </a:lnSpc>
              <a:buClr>
                <a:srgbClr val="FF0066"/>
              </a:buClr>
              <a:buChar char="–"/>
              <a:tabLst>
                <a:tab pos="299720" algn="l"/>
              </a:tabLst>
            </a:pPr>
            <a:r>
              <a:rPr dirty="0" sz="2400">
                <a:latin typeface="Arial"/>
                <a:cs typeface="Arial"/>
              </a:rPr>
              <a:t>We will </a:t>
            </a:r>
            <a:r>
              <a:rPr dirty="0" sz="2400" spc="-5">
                <a:latin typeface="Arial"/>
                <a:cs typeface="Arial"/>
              </a:rPr>
              <a:t>need </a:t>
            </a:r>
            <a:r>
              <a:rPr dirty="0" sz="2400">
                <a:latin typeface="Arial"/>
                <a:cs typeface="Arial"/>
              </a:rPr>
              <a:t>to </a:t>
            </a:r>
            <a:r>
              <a:rPr dirty="0" sz="2400" spc="-5">
                <a:latin typeface="Arial"/>
                <a:cs typeface="Arial"/>
              </a:rPr>
              <a:t>use 2 inputs and a </a:t>
            </a:r>
            <a:r>
              <a:rPr dirty="0" sz="2400">
                <a:latin typeface="Arial"/>
                <a:cs typeface="Arial"/>
              </a:rPr>
              <a:t>decoder to  </a:t>
            </a:r>
            <a:r>
              <a:rPr dirty="0" sz="2400" spc="-5">
                <a:latin typeface="Arial"/>
                <a:cs typeface="Arial"/>
              </a:rPr>
              <a:t>identify which chip will be </a:t>
            </a:r>
            <a:r>
              <a:rPr dirty="0" sz="2400">
                <a:latin typeface="Arial"/>
                <a:cs typeface="Arial"/>
              </a:rPr>
              <a:t>used </a:t>
            </a:r>
            <a:r>
              <a:rPr dirty="0" sz="2400" spc="-5">
                <a:latin typeface="Arial"/>
                <a:cs typeface="Arial"/>
              </a:rPr>
              <a:t>at what</a:t>
            </a:r>
            <a:r>
              <a:rPr dirty="0" sz="2400" spc="75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time.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FF0066"/>
              </a:buClr>
              <a:buFont typeface="Arial"/>
              <a:buChar char="–"/>
            </a:pPr>
            <a:endParaRPr sz="3500">
              <a:latin typeface="Times New Roman"/>
              <a:cs typeface="Times New Roman"/>
            </a:endParaRPr>
          </a:p>
          <a:p>
            <a:pPr algn="just" marL="299085" marR="6985" indent="-286385">
              <a:lnSpc>
                <a:spcPct val="100000"/>
              </a:lnSpc>
              <a:spcBef>
                <a:spcPts val="5"/>
              </a:spcBef>
              <a:buClr>
                <a:srgbClr val="FF0066"/>
              </a:buClr>
              <a:buChar char="–"/>
              <a:tabLst>
                <a:tab pos="299720" algn="l"/>
              </a:tabLst>
            </a:pPr>
            <a:r>
              <a:rPr dirty="0" sz="2400" spc="-5">
                <a:latin typeface="Arial"/>
                <a:cs typeface="Arial"/>
              </a:rPr>
              <a:t>The resulting design </a:t>
            </a:r>
            <a:r>
              <a:rPr dirty="0" sz="2400">
                <a:latin typeface="Arial"/>
                <a:cs typeface="Arial"/>
              </a:rPr>
              <a:t>would </a:t>
            </a:r>
            <a:r>
              <a:rPr dirty="0" sz="2400" spc="-5">
                <a:latin typeface="Arial"/>
                <a:cs typeface="Arial"/>
              </a:rPr>
              <a:t>now look like </a:t>
            </a: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5">
                <a:latin typeface="Arial"/>
                <a:cs typeface="Arial"/>
              </a:rPr>
              <a:t>one  on </a:t>
            </a: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5">
                <a:latin typeface="Arial"/>
                <a:cs typeface="Arial"/>
              </a:rPr>
              <a:t>following</a:t>
            </a:r>
            <a:r>
              <a:rPr dirty="0" sz="2400" spc="40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slide.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03729" y="379221"/>
            <a:ext cx="4341495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Chip </a:t>
            </a:r>
            <a:r>
              <a:rPr dirty="0" spc="-5"/>
              <a:t>Selection</a:t>
            </a:r>
            <a:r>
              <a:rPr dirty="0" spc="-20"/>
              <a:t> </a:t>
            </a:r>
            <a:r>
              <a:rPr dirty="0" spc="-5"/>
              <a:t>Example</a:t>
            </a:r>
          </a:p>
        </p:txBody>
      </p:sp>
      <p:sp>
        <p:nvSpPr>
          <p:cNvPr id="4" name="object 4"/>
          <p:cNvSpPr/>
          <p:nvPr/>
        </p:nvSpPr>
        <p:spPr>
          <a:xfrm>
            <a:off x="3224783" y="2775204"/>
            <a:ext cx="577850" cy="828040"/>
          </a:xfrm>
          <a:custGeom>
            <a:avLst/>
            <a:gdLst/>
            <a:ahLst/>
            <a:cxnLst/>
            <a:rect l="l" t="t" r="r" b="b"/>
            <a:pathLst>
              <a:path w="577850" h="828039">
                <a:moveTo>
                  <a:pt x="0" y="827532"/>
                </a:moveTo>
                <a:lnTo>
                  <a:pt x="577595" y="827532"/>
                </a:lnTo>
                <a:lnTo>
                  <a:pt x="577595" y="0"/>
                </a:lnTo>
                <a:lnTo>
                  <a:pt x="0" y="0"/>
                </a:lnTo>
                <a:lnTo>
                  <a:pt x="0" y="827532"/>
                </a:lnTo>
                <a:close/>
              </a:path>
            </a:pathLst>
          </a:custGeom>
          <a:solidFill>
            <a:srgbClr val="99FF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3224783" y="2775966"/>
            <a:ext cx="577850" cy="82804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wrap="square" lIns="0" tIns="34925" rIns="0" bIns="0" rtlCol="0" vert="horz">
            <a:spAutoFit/>
          </a:bodyPr>
          <a:lstStyle/>
          <a:p>
            <a:pPr marL="100330">
              <a:lnSpc>
                <a:spcPct val="100000"/>
              </a:lnSpc>
              <a:spcBef>
                <a:spcPts val="275"/>
              </a:spcBef>
            </a:pPr>
            <a:r>
              <a:rPr dirty="0" sz="800">
                <a:latin typeface="Arial"/>
                <a:cs typeface="Arial"/>
              </a:rPr>
              <a:t>RD</a:t>
            </a:r>
            <a:r>
              <a:rPr dirty="0" sz="800" spc="114">
                <a:latin typeface="Arial"/>
                <a:cs typeface="Arial"/>
              </a:rPr>
              <a:t> </a:t>
            </a:r>
            <a:r>
              <a:rPr dirty="0" sz="800" spc="20">
                <a:latin typeface="Arial"/>
                <a:cs typeface="Arial"/>
              </a:rPr>
              <a:t>WR</a:t>
            </a:r>
            <a:endParaRPr sz="800">
              <a:latin typeface="Arial"/>
              <a:cs typeface="Arial"/>
            </a:endParaRPr>
          </a:p>
          <a:p>
            <a:pPr marL="57785" marR="387350" indent="-12700">
              <a:lnSpc>
                <a:spcPct val="147300"/>
              </a:lnSpc>
              <a:spcBef>
                <a:spcPts val="745"/>
              </a:spcBef>
            </a:pPr>
            <a:r>
              <a:rPr dirty="0" sz="800">
                <a:latin typeface="Arial"/>
                <a:cs typeface="Arial"/>
              </a:rPr>
              <a:t>A</a:t>
            </a:r>
            <a:r>
              <a:rPr dirty="0" sz="800">
                <a:latin typeface="Arial"/>
                <a:cs typeface="Arial"/>
              </a:rPr>
              <a:t>0  </a:t>
            </a:r>
            <a:r>
              <a:rPr dirty="0" sz="800">
                <a:latin typeface="Arial"/>
                <a:cs typeface="Arial"/>
              </a:rPr>
              <a:t>A</a:t>
            </a:r>
            <a:r>
              <a:rPr dirty="0" sz="800">
                <a:latin typeface="Arial"/>
                <a:cs typeface="Arial"/>
              </a:rPr>
              <a:t>1</a:t>
            </a:r>
            <a:endParaRPr sz="800">
              <a:latin typeface="Arial"/>
              <a:cs typeface="Arial"/>
            </a:endParaRPr>
          </a:p>
          <a:p>
            <a:pPr algn="ctr" marR="17780">
              <a:lnSpc>
                <a:spcPct val="100000"/>
              </a:lnSpc>
              <a:spcBef>
                <a:spcPts val="565"/>
              </a:spcBef>
            </a:pPr>
            <a:r>
              <a:rPr dirty="0" sz="800" spc="-10">
                <a:latin typeface="Arial"/>
                <a:cs typeface="Arial"/>
              </a:rPr>
              <a:t>CS</a:t>
            </a:r>
            <a:endParaRPr sz="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432047" y="3445764"/>
            <a:ext cx="139065" cy="0"/>
          </a:xfrm>
          <a:custGeom>
            <a:avLst/>
            <a:gdLst/>
            <a:ahLst/>
            <a:cxnLst/>
            <a:rect l="l" t="t" r="r" b="b"/>
            <a:pathLst>
              <a:path w="139064" h="0">
                <a:moveTo>
                  <a:pt x="0" y="0"/>
                </a:moveTo>
                <a:lnTo>
                  <a:pt x="138684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325367" y="2805683"/>
            <a:ext cx="139065" cy="0"/>
          </a:xfrm>
          <a:custGeom>
            <a:avLst/>
            <a:gdLst/>
            <a:ahLst/>
            <a:cxnLst/>
            <a:rect l="l" t="t" r="r" b="b"/>
            <a:pathLst>
              <a:path w="139064" h="0">
                <a:moveTo>
                  <a:pt x="0" y="0"/>
                </a:moveTo>
                <a:lnTo>
                  <a:pt x="138684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549396" y="2807207"/>
            <a:ext cx="139065" cy="0"/>
          </a:xfrm>
          <a:custGeom>
            <a:avLst/>
            <a:gdLst/>
            <a:ahLst/>
            <a:cxnLst/>
            <a:rect l="l" t="t" r="r" b="b"/>
            <a:pathLst>
              <a:path w="139064" h="0">
                <a:moveTo>
                  <a:pt x="0" y="0"/>
                </a:moveTo>
                <a:lnTo>
                  <a:pt x="138683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465576" y="3593591"/>
            <a:ext cx="83820" cy="838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585971" y="2699004"/>
            <a:ext cx="83820" cy="838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349752" y="2692907"/>
            <a:ext cx="83820" cy="838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4416552" y="2776727"/>
            <a:ext cx="577850" cy="828040"/>
          </a:xfrm>
          <a:custGeom>
            <a:avLst/>
            <a:gdLst/>
            <a:ahLst/>
            <a:cxnLst/>
            <a:rect l="l" t="t" r="r" b="b"/>
            <a:pathLst>
              <a:path w="577850" h="828039">
                <a:moveTo>
                  <a:pt x="0" y="827532"/>
                </a:moveTo>
                <a:lnTo>
                  <a:pt x="577596" y="827532"/>
                </a:lnTo>
                <a:lnTo>
                  <a:pt x="577596" y="0"/>
                </a:lnTo>
                <a:lnTo>
                  <a:pt x="0" y="0"/>
                </a:lnTo>
                <a:lnTo>
                  <a:pt x="0" y="827532"/>
                </a:lnTo>
                <a:close/>
              </a:path>
            </a:pathLst>
          </a:custGeom>
          <a:solidFill>
            <a:srgbClr val="99FF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4416552" y="2777108"/>
            <a:ext cx="577850" cy="82804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wrap="square" lIns="0" tIns="34925" rIns="0" bIns="0" rtlCol="0" vert="horz">
            <a:spAutoFit/>
          </a:bodyPr>
          <a:lstStyle/>
          <a:p>
            <a:pPr marL="100965">
              <a:lnSpc>
                <a:spcPct val="100000"/>
              </a:lnSpc>
              <a:spcBef>
                <a:spcPts val="275"/>
              </a:spcBef>
            </a:pPr>
            <a:r>
              <a:rPr dirty="0" sz="800">
                <a:latin typeface="Arial"/>
                <a:cs typeface="Arial"/>
              </a:rPr>
              <a:t>RD</a:t>
            </a:r>
            <a:r>
              <a:rPr dirty="0" sz="800" spc="114">
                <a:latin typeface="Arial"/>
                <a:cs typeface="Arial"/>
              </a:rPr>
              <a:t> </a:t>
            </a:r>
            <a:r>
              <a:rPr dirty="0" sz="800" spc="20">
                <a:latin typeface="Arial"/>
                <a:cs typeface="Arial"/>
              </a:rPr>
              <a:t>WR</a:t>
            </a:r>
            <a:endParaRPr sz="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00">
              <a:latin typeface="Times New Roman"/>
              <a:cs typeface="Times New Roman"/>
            </a:endParaRPr>
          </a:p>
          <a:p>
            <a:pPr marL="45720">
              <a:lnSpc>
                <a:spcPct val="100000"/>
              </a:lnSpc>
              <a:spcBef>
                <a:spcPts val="5"/>
              </a:spcBef>
            </a:pPr>
            <a:r>
              <a:rPr dirty="0" sz="800">
                <a:latin typeface="Arial"/>
                <a:cs typeface="Arial"/>
              </a:rPr>
              <a:t>A0</a:t>
            </a:r>
            <a:endParaRPr sz="800">
              <a:latin typeface="Arial"/>
              <a:cs typeface="Arial"/>
            </a:endParaRPr>
          </a:p>
          <a:p>
            <a:pPr marL="58419">
              <a:lnSpc>
                <a:spcPct val="100000"/>
              </a:lnSpc>
              <a:spcBef>
                <a:spcPts val="450"/>
              </a:spcBef>
            </a:pPr>
            <a:r>
              <a:rPr dirty="0" sz="800">
                <a:latin typeface="Arial"/>
                <a:cs typeface="Arial"/>
              </a:rPr>
              <a:t>A1</a:t>
            </a:r>
            <a:endParaRPr sz="800">
              <a:latin typeface="Arial"/>
              <a:cs typeface="Arial"/>
            </a:endParaRPr>
          </a:p>
          <a:p>
            <a:pPr algn="ctr" marR="16510">
              <a:lnSpc>
                <a:spcPct val="100000"/>
              </a:lnSpc>
              <a:spcBef>
                <a:spcPts val="570"/>
              </a:spcBef>
            </a:pPr>
            <a:r>
              <a:rPr dirty="0" sz="800" spc="-5">
                <a:latin typeface="Arial"/>
                <a:cs typeface="Arial"/>
              </a:rPr>
              <a:t>CS</a:t>
            </a:r>
            <a:endParaRPr sz="8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623815" y="3448811"/>
            <a:ext cx="139065" cy="0"/>
          </a:xfrm>
          <a:custGeom>
            <a:avLst/>
            <a:gdLst/>
            <a:ahLst/>
            <a:cxnLst/>
            <a:rect l="l" t="t" r="r" b="b"/>
            <a:pathLst>
              <a:path w="139064" h="0">
                <a:moveTo>
                  <a:pt x="0" y="0"/>
                </a:moveTo>
                <a:lnTo>
                  <a:pt x="138684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4518659" y="2807207"/>
            <a:ext cx="137160" cy="0"/>
          </a:xfrm>
          <a:custGeom>
            <a:avLst/>
            <a:gdLst/>
            <a:ahLst/>
            <a:cxnLst/>
            <a:rect l="l" t="t" r="r" b="b"/>
            <a:pathLst>
              <a:path w="137160" h="0">
                <a:moveTo>
                  <a:pt x="0" y="0"/>
                </a:moveTo>
                <a:lnTo>
                  <a:pt x="13716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4741164" y="2808732"/>
            <a:ext cx="139065" cy="0"/>
          </a:xfrm>
          <a:custGeom>
            <a:avLst/>
            <a:gdLst/>
            <a:ahLst/>
            <a:cxnLst/>
            <a:rect l="l" t="t" r="r" b="b"/>
            <a:pathLst>
              <a:path w="139064" h="0">
                <a:moveTo>
                  <a:pt x="0" y="0"/>
                </a:moveTo>
                <a:lnTo>
                  <a:pt x="138684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4657344" y="3596640"/>
            <a:ext cx="83820" cy="8229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4779264" y="2700527"/>
            <a:ext cx="83820" cy="8382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4541520" y="2694432"/>
            <a:ext cx="83820" cy="838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5608320" y="2778251"/>
            <a:ext cx="577850" cy="828040"/>
          </a:xfrm>
          <a:custGeom>
            <a:avLst/>
            <a:gdLst/>
            <a:ahLst/>
            <a:cxnLst/>
            <a:rect l="l" t="t" r="r" b="b"/>
            <a:pathLst>
              <a:path w="577850" h="828039">
                <a:moveTo>
                  <a:pt x="0" y="827532"/>
                </a:moveTo>
                <a:lnTo>
                  <a:pt x="577596" y="827532"/>
                </a:lnTo>
                <a:lnTo>
                  <a:pt x="577596" y="0"/>
                </a:lnTo>
                <a:lnTo>
                  <a:pt x="0" y="0"/>
                </a:lnTo>
                <a:lnTo>
                  <a:pt x="0" y="827532"/>
                </a:lnTo>
                <a:close/>
              </a:path>
            </a:pathLst>
          </a:custGeom>
          <a:solidFill>
            <a:srgbClr val="99FF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5608320" y="2778442"/>
            <a:ext cx="577850" cy="82804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wrap="square" lIns="0" tIns="34925" rIns="0" bIns="0" rtlCol="0" vert="horz">
            <a:spAutoFit/>
          </a:bodyPr>
          <a:lstStyle/>
          <a:p>
            <a:pPr marL="101600">
              <a:lnSpc>
                <a:spcPct val="100000"/>
              </a:lnSpc>
              <a:spcBef>
                <a:spcPts val="275"/>
              </a:spcBef>
            </a:pPr>
            <a:r>
              <a:rPr dirty="0" sz="800">
                <a:latin typeface="Arial"/>
                <a:cs typeface="Arial"/>
              </a:rPr>
              <a:t>RD</a:t>
            </a:r>
            <a:r>
              <a:rPr dirty="0" sz="800" spc="110">
                <a:latin typeface="Arial"/>
                <a:cs typeface="Arial"/>
              </a:rPr>
              <a:t> </a:t>
            </a:r>
            <a:r>
              <a:rPr dirty="0" sz="800" spc="20">
                <a:latin typeface="Arial"/>
                <a:cs typeface="Arial"/>
              </a:rPr>
              <a:t>WR</a:t>
            </a:r>
            <a:endParaRPr sz="800">
              <a:latin typeface="Arial"/>
              <a:cs typeface="Arial"/>
            </a:endParaRPr>
          </a:p>
          <a:p>
            <a:pPr marL="59055" marR="386080" indent="-12700">
              <a:lnSpc>
                <a:spcPct val="147000"/>
              </a:lnSpc>
              <a:spcBef>
                <a:spcPts val="755"/>
              </a:spcBef>
            </a:pPr>
            <a:r>
              <a:rPr dirty="0" sz="800">
                <a:latin typeface="Arial"/>
                <a:cs typeface="Arial"/>
              </a:rPr>
              <a:t>A</a:t>
            </a:r>
            <a:r>
              <a:rPr dirty="0" sz="800">
                <a:latin typeface="Arial"/>
                <a:cs typeface="Arial"/>
              </a:rPr>
              <a:t>0  </a:t>
            </a:r>
            <a:r>
              <a:rPr dirty="0" sz="800">
                <a:latin typeface="Arial"/>
                <a:cs typeface="Arial"/>
              </a:rPr>
              <a:t>A</a:t>
            </a:r>
            <a:r>
              <a:rPr dirty="0" sz="800">
                <a:latin typeface="Arial"/>
                <a:cs typeface="Arial"/>
              </a:rPr>
              <a:t>1</a:t>
            </a:r>
            <a:endParaRPr sz="800">
              <a:latin typeface="Arial"/>
              <a:cs typeface="Arial"/>
            </a:endParaRPr>
          </a:p>
          <a:p>
            <a:pPr algn="ctr" marR="15240">
              <a:lnSpc>
                <a:spcPct val="100000"/>
              </a:lnSpc>
              <a:spcBef>
                <a:spcPts val="565"/>
              </a:spcBef>
            </a:pPr>
            <a:r>
              <a:rPr dirty="0" sz="800" spc="-5">
                <a:latin typeface="Arial"/>
                <a:cs typeface="Arial"/>
              </a:rPr>
              <a:t>CS</a:t>
            </a:r>
            <a:endParaRPr sz="8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817108" y="3450335"/>
            <a:ext cx="137160" cy="0"/>
          </a:xfrm>
          <a:custGeom>
            <a:avLst/>
            <a:gdLst/>
            <a:ahLst/>
            <a:cxnLst/>
            <a:rect l="l" t="t" r="r" b="b"/>
            <a:pathLst>
              <a:path w="137160" h="0">
                <a:moveTo>
                  <a:pt x="0" y="0"/>
                </a:moveTo>
                <a:lnTo>
                  <a:pt x="137159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5710428" y="2808732"/>
            <a:ext cx="139065" cy="0"/>
          </a:xfrm>
          <a:custGeom>
            <a:avLst/>
            <a:gdLst/>
            <a:ahLst/>
            <a:cxnLst/>
            <a:rect l="l" t="t" r="r" b="b"/>
            <a:pathLst>
              <a:path w="139064" h="0">
                <a:moveTo>
                  <a:pt x="0" y="0"/>
                </a:moveTo>
                <a:lnTo>
                  <a:pt x="138684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5934455" y="2810255"/>
            <a:ext cx="137160" cy="0"/>
          </a:xfrm>
          <a:custGeom>
            <a:avLst/>
            <a:gdLst/>
            <a:ahLst/>
            <a:cxnLst/>
            <a:rect l="l" t="t" r="r" b="b"/>
            <a:pathLst>
              <a:path w="137160" h="0">
                <a:moveTo>
                  <a:pt x="0" y="0"/>
                </a:moveTo>
                <a:lnTo>
                  <a:pt x="13716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5850635" y="3598164"/>
            <a:ext cx="83820" cy="838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5971032" y="2702051"/>
            <a:ext cx="83820" cy="8382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5734811" y="2695955"/>
            <a:ext cx="83820" cy="838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6801611" y="2779776"/>
            <a:ext cx="577850" cy="828040"/>
          </a:xfrm>
          <a:custGeom>
            <a:avLst/>
            <a:gdLst/>
            <a:ahLst/>
            <a:cxnLst/>
            <a:rect l="l" t="t" r="r" b="b"/>
            <a:pathLst>
              <a:path w="577850" h="828039">
                <a:moveTo>
                  <a:pt x="0" y="827532"/>
                </a:moveTo>
                <a:lnTo>
                  <a:pt x="577596" y="827532"/>
                </a:lnTo>
                <a:lnTo>
                  <a:pt x="577596" y="0"/>
                </a:lnTo>
                <a:lnTo>
                  <a:pt x="0" y="0"/>
                </a:lnTo>
                <a:lnTo>
                  <a:pt x="0" y="827532"/>
                </a:lnTo>
                <a:close/>
              </a:path>
            </a:pathLst>
          </a:custGeom>
          <a:solidFill>
            <a:srgbClr val="99FF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 txBox="1"/>
          <p:nvPr/>
        </p:nvSpPr>
        <p:spPr>
          <a:xfrm>
            <a:off x="6801611" y="2778442"/>
            <a:ext cx="577850" cy="82804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wrap="square" lIns="0" tIns="36830" rIns="0" bIns="0" rtlCol="0" vert="horz">
            <a:spAutoFit/>
          </a:bodyPr>
          <a:lstStyle/>
          <a:p>
            <a:pPr marL="100965">
              <a:lnSpc>
                <a:spcPct val="100000"/>
              </a:lnSpc>
              <a:spcBef>
                <a:spcPts val="290"/>
              </a:spcBef>
            </a:pPr>
            <a:r>
              <a:rPr dirty="0" sz="800" spc="-5">
                <a:latin typeface="Arial"/>
                <a:cs typeface="Arial"/>
              </a:rPr>
              <a:t>RD</a:t>
            </a:r>
            <a:r>
              <a:rPr dirty="0" sz="800" spc="120">
                <a:latin typeface="Arial"/>
                <a:cs typeface="Arial"/>
              </a:rPr>
              <a:t> </a:t>
            </a:r>
            <a:r>
              <a:rPr dirty="0" sz="800" spc="20">
                <a:latin typeface="Arial"/>
                <a:cs typeface="Arial"/>
              </a:rPr>
              <a:t>WR</a:t>
            </a:r>
            <a:endParaRPr sz="800">
              <a:latin typeface="Arial"/>
              <a:cs typeface="Arial"/>
            </a:endParaRPr>
          </a:p>
          <a:p>
            <a:pPr marL="57785" marR="386715" indent="-12700">
              <a:lnSpc>
                <a:spcPct val="147200"/>
              </a:lnSpc>
              <a:spcBef>
                <a:spcPts val="750"/>
              </a:spcBef>
            </a:pPr>
            <a:r>
              <a:rPr dirty="0" sz="800">
                <a:latin typeface="Arial"/>
                <a:cs typeface="Arial"/>
              </a:rPr>
              <a:t>A</a:t>
            </a:r>
            <a:r>
              <a:rPr dirty="0" sz="800">
                <a:latin typeface="Arial"/>
                <a:cs typeface="Arial"/>
              </a:rPr>
              <a:t>0  </a:t>
            </a:r>
            <a:r>
              <a:rPr dirty="0" sz="800" spc="5">
                <a:latin typeface="Arial"/>
                <a:cs typeface="Arial"/>
              </a:rPr>
              <a:t>A</a:t>
            </a:r>
            <a:r>
              <a:rPr dirty="0" sz="800">
                <a:latin typeface="Arial"/>
                <a:cs typeface="Arial"/>
              </a:rPr>
              <a:t>1</a:t>
            </a:r>
            <a:endParaRPr sz="800">
              <a:latin typeface="Arial"/>
              <a:cs typeface="Arial"/>
            </a:endParaRPr>
          </a:p>
          <a:p>
            <a:pPr algn="ctr" marR="17145">
              <a:lnSpc>
                <a:spcPct val="100000"/>
              </a:lnSpc>
              <a:spcBef>
                <a:spcPts val="565"/>
              </a:spcBef>
            </a:pPr>
            <a:r>
              <a:rPr dirty="0" sz="800" spc="-5">
                <a:latin typeface="Arial"/>
                <a:cs typeface="Arial"/>
              </a:rPr>
              <a:t>CS</a:t>
            </a:r>
            <a:endParaRPr sz="80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7008876" y="3451859"/>
            <a:ext cx="139065" cy="0"/>
          </a:xfrm>
          <a:custGeom>
            <a:avLst/>
            <a:gdLst/>
            <a:ahLst/>
            <a:cxnLst/>
            <a:rect l="l" t="t" r="r" b="b"/>
            <a:pathLst>
              <a:path w="139065" h="0">
                <a:moveTo>
                  <a:pt x="0" y="0"/>
                </a:moveTo>
                <a:lnTo>
                  <a:pt x="138683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6902195" y="2810255"/>
            <a:ext cx="139065" cy="0"/>
          </a:xfrm>
          <a:custGeom>
            <a:avLst/>
            <a:gdLst/>
            <a:ahLst/>
            <a:cxnLst/>
            <a:rect l="l" t="t" r="r" b="b"/>
            <a:pathLst>
              <a:path w="139065" h="0">
                <a:moveTo>
                  <a:pt x="0" y="0"/>
                </a:moveTo>
                <a:lnTo>
                  <a:pt x="138683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7126223" y="2811779"/>
            <a:ext cx="139065" cy="0"/>
          </a:xfrm>
          <a:custGeom>
            <a:avLst/>
            <a:gdLst/>
            <a:ahLst/>
            <a:cxnLst/>
            <a:rect l="l" t="t" r="r" b="b"/>
            <a:pathLst>
              <a:path w="139065" h="0">
                <a:moveTo>
                  <a:pt x="0" y="0"/>
                </a:moveTo>
                <a:lnTo>
                  <a:pt x="138683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7042404" y="3599688"/>
            <a:ext cx="83820" cy="838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7162800" y="2703576"/>
            <a:ext cx="83820" cy="838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6926580" y="2697479"/>
            <a:ext cx="83820" cy="838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 txBox="1"/>
          <p:nvPr/>
        </p:nvSpPr>
        <p:spPr>
          <a:xfrm>
            <a:off x="2298192" y="4180332"/>
            <a:ext cx="708660" cy="1207135"/>
          </a:xfrm>
          <a:prstGeom prst="rect">
            <a:avLst/>
          </a:prstGeom>
          <a:solidFill>
            <a:srgbClr val="FFFF99"/>
          </a:solidFill>
          <a:ln w="914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1065"/>
              </a:spcBef>
            </a:pPr>
            <a:r>
              <a:rPr dirty="0" sz="1200" spc="-5">
                <a:latin typeface="Arial"/>
                <a:cs typeface="Arial"/>
              </a:rPr>
              <a:t>2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X4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50">
              <a:latin typeface="Times New Roman"/>
              <a:cs typeface="Times New Roman"/>
            </a:endParaRPr>
          </a:p>
          <a:p>
            <a:pPr algn="ctr" marL="2540">
              <a:lnSpc>
                <a:spcPct val="100000"/>
              </a:lnSpc>
            </a:pPr>
            <a:r>
              <a:rPr dirty="0" sz="1200">
                <a:latin typeface="Arial"/>
                <a:cs typeface="Arial"/>
              </a:rPr>
              <a:t>Decoder</a:t>
            </a:r>
            <a:endParaRPr sz="1200">
              <a:latin typeface="Arial"/>
              <a:cs typeface="Arial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3002279" y="4277867"/>
            <a:ext cx="83820" cy="838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3003804" y="4590288"/>
            <a:ext cx="83820" cy="838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3005327" y="4901184"/>
            <a:ext cx="83820" cy="838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2999232" y="5212079"/>
            <a:ext cx="83820" cy="8382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3508247" y="3674364"/>
            <a:ext cx="0" cy="635635"/>
          </a:xfrm>
          <a:custGeom>
            <a:avLst/>
            <a:gdLst/>
            <a:ahLst/>
            <a:cxnLst/>
            <a:rect l="l" t="t" r="r" b="b"/>
            <a:pathLst>
              <a:path w="0" h="635635">
                <a:moveTo>
                  <a:pt x="0" y="0"/>
                </a:moveTo>
                <a:lnTo>
                  <a:pt x="0" y="635508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4700015" y="3677411"/>
            <a:ext cx="0" cy="955675"/>
          </a:xfrm>
          <a:custGeom>
            <a:avLst/>
            <a:gdLst/>
            <a:ahLst/>
            <a:cxnLst/>
            <a:rect l="l" t="t" r="r" b="b"/>
            <a:pathLst>
              <a:path w="0" h="955675">
                <a:moveTo>
                  <a:pt x="0" y="0"/>
                </a:moveTo>
                <a:lnTo>
                  <a:pt x="0" y="955548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5893308" y="3678935"/>
            <a:ext cx="0" cy="1274445"/>
          </a:xfrm>
          <a:custGeom>
            <a:avLst/>
            <a:gdLst/>
            <a:ahLst/>
            <a:cxnLst/>
            <a:rect l="l" t="t" r="r" b="b"/>
            <a:pathLst>
              <a:path w="0" h="1274445">
                <a:moveTo>
                  <a:pt x="0" y="0"/>
                </a:moveTo>
                <a:lnTo>
                  <a:pt x="0" y="1274064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7085076" y="3680459"/>
            <a:ext cx="0" cy="1580515"/>
          </a:xfrm>
          <a:custGeom>
            <a:avLst/>
            <a:gdLst/>
            <a:ahLst/>
            <a:cxnLst/>
            <a:rect l="l" t="t" r="r" b="b"/>
            <a:pathLst>
              <a:path w="0" h="1580514">
                <a:moveTo>
                  <a:pt x="0" y="0"/>
                </a:moveTo>
                <a:lnTo>
                  <a:pt x="0" y="1580387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3081527" y="4320540"/>
            <a:ext cx="419100" cy="0"/>
          </a:xfrm>
          <a:custGeom>
            <a:avLst/>
            <a:gdLst/>
            <a:ahLst/>
            <a:cxnLst/>
            <a:rect l="l" t="t" r="r" b="b"/>
            <a:pathLst>
              <a:path w="419100" h="0">
                <a:moveTo>
                  <a:pt x="419100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3083051" y="4631435"/>
            <a:ext cx="1626235" cy="1905"/>
          </a:xfrm>
          <a:custGeom>
            <a:avLst/>
            <a:gdLst/>
            <a:ahLst/>
            <a:cxnLst/>
            <a:rect l="l" t="t" r="r" b="b"/>
            <a:pathLst>
              <a:path w="1626235" h="1904">
                <a:moveTo>
                  <a:pt x="1626108" y="0"/>
                </a:moveTo>
                <a:lnTo>
                  <a:pt x="0" y="1524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3084576" y="4943855"/>
            <a:ext cx="2811780" cy="0"/>
          </a:xfrm>
          <a:custGeom>
            <a:avLst/>
            <a:gdLst/>
            <a:ahLst/>
            <a:cxnLst/>
            <a:rect l="l" t="t" r="r" b="b"/>
            <a:pathLst>
              <a:path w="2811779" h="0">
                <a:moveTo>
                  <a:pt x="2811779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3086100" y="5254752"/>
            <a:ext cx="3991610" cy="0"/>
          </a:xfrm>
          <a:custGeom>
            <a:avLst/>
            <a:gdLst/>
            <a:ahLst/>
            <a:cxnLst/>
            <a:rect l="l" t="t" r="r" b="b"/>
            <a:pathLst>
              <a:path w="3991609" h="0">
                <a:moveTo>
                  <a:pt x="3991355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1810511" y="3773423"/>
            <a:ext cx="4772025" cy="0"/>
          </a:xfrm>
          <a:custGeom>
            <a:avLst/>
            <a:gdLst/>
            <a:ahLst/>
            <a:cxnLst/>
            <a:rect l="l" t="t" r="r" b="b"/>
            <a:pathLst>
              <a:path w="4772025" h="0">
                <a:moveTo>
                  <a:pt x="0" y="0"/>
                </a:moveTo>
                <a:lnTo>
                  <a:pt x="4771644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1819655" y="3973067"/>
            <a:ext cx="4852670" cy="0"/>
          </a:xfrm>
          <a:custGeom>
            <a:avLst/>
            <a:gdLst/>
            <a:ahLst/>
            <a:cxnLst/>
            <a:rect l="l" t="t" r="r" b="b"/>
            <a:pathLst>
              <a:path w="4852670" h="0">
                <a:moveTo>
                  <a:pt x="0" y="0"/>
                </a:moveTo>
                <a:lnTo>
                  <a:pt x="4852416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1819655" y="4648200"/>
            <a:ext cx="477520" cy="1905"/>
          </a:xfrm>
          <a:custGeom>
            <a:avLst/>
            <a:gdLst/>
            <a:ahLst/>
            <a:cxnLst/>
            <a:rect l="l" t="t" r="r" b="b"/>
            <a:pathLst>
              <a:path w="477519" h="1904">
                <a:moveTo>
                  <a:pt x="477012" y="0"/>
                </a:moveTo>
                <a:lnTo>
                  <a:pt x="0" y="1524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1839467" y="4953000"/>
            <a:ext cx="457200" cy="1905"/>
          </a:xfrm>
          <a:custGeom>
            <a:avLst/>
            <a:gdLst/>
            <a:ahLst/>
            <a:cxnLst/>
            <a:rect l="l" t="t" r="r" b="b"/>
            <a:pathLst>
              <a:path w="457200" h="1904">
                <a:moveTo>
                  <a:pt x="457200" y="0"/>
                </a:moveTo>
                <a:lnTo>
                  <a:pt x="0" y="1524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1772411" y="1757172"/>
            <a:ext cx="5191125" cy="0"/>
          </a:xfrm>
          <a:custGeom>
            <a:avLst/>
            <a:gdLst/>
            <a:ahLst/>
            <a:cxnLst/>
            <a:rect l="l" t="t" r="r" b="b"/>
            <a:pathLst>
              <a:path w="5191125" h="0">
                <a:moveTo>
                  <a:pt x="0" y="0"/>
                </a:moveTo>
                <a:lnTo>
                  <a:pt x="5190744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1792223" y="1956816"/>
            <a:ext cx="5424170" cy="0"/>
          </a:xfrm>
          <a:custGeom>
            <a:avLst/>
            <a:gdLst/>
            <a:ahLst/>
            <a:cxnLst/>
            <a:rect l="l" t="t" r="r" b="b"/>
            <a:pathLst>
              <a:path w="5424170" h="0">
                <a:moveTo>
                  <a:pt x="0" y="0"/>
                </a:moveTo>
                <a:lnTo>
                  <a:pt x="5423916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6966204" y="1746504"/>
            <a:ext cx="0" cy="955675"/>
          </a:xfrm>
          <a:custGeom>
            <a:avLst/>
            <a:gdLst/>
            <a:ahLst/>
            <a:cxnLst/>
            <a:rect l="l" t="t" r="r" b="b"/>
            <a:pathLst>
              <a:path w="0" h="955675">
                <a:moveTo>
                  <a:pt x="0" y="955548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7200900" y="1950720"/>
            <a:ext cx="0" cy="762000"/>
          </a:xfrm>
          <a:custGeom>
            <a:avLst/>
            <a:gdLst/>
            <a:ahLst/>
            <a:cxnLst/>
            <a:rect l="l" t="t" r="r" b="b"/>
            <a:pathLst>
              <a:path w="0" h="762000">
                <a:moveTo>
                  <a:pt x="0" y="76200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6673595" y="3325367"/>
            <a:ext cx="123825" cy="1905"/>
          </a:xfrm>
          <a:custGeom>
            <a:avLst/>
            <a:gdLst/>
            <a:ahLst/>
            <a:cxnLst/>
            <a:rect l="l" t="t" r="r" b="b"/>
            <a:pathLst>
              <a:path w="123825" h="1904">
                <a:moveTo>
                  <a:pt x="123444" y="1524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6670547" y="3326891"/>
            <a:ext cx="0" cy="649605"/>
          </a:xfrm>
          <a:custGeom>
            <a:avLst/>
            <a:gdLst/>
            <a:ahLst/>
            <a:cxnLst/>
            <a:rect l="l" t="t" r="r" b="b"/>
            <a:pathLst>
              <a:path w="0" h="649604">
                <a:moveTo>
                  <a:pt x="0" y="0"/>
                </a:moveTo>
                <a:lnTo>
                  <a:pt x="0" y="649224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6595871" y="3154679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 h="0">
                <a:moveTo>
                  <a:pt x="201168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6588252" y="3154679"/>
            <a:ext cx="0" cy="619125"/>
          </a:xfrm>
          <a:custGeom>
            <a:avLst/>
            <a:gdLst/>
            <a:ahLst/>
            <a:cxnLst/>
            <a:rect l="l" t="t" r="r" b="b"/>
            <a:pathLst>
              <a:path w="0" h="619125">
                <a:moveTo>
                  <a:pt x="0" y="0"/>
                </a:moveTo>
                <a:lnTo>
                  <a:pt x="0" y="618744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 txBox="1"/>
          <p:nvPr/>
        </p:nvSpPr>
        <p:spPr>
          <a:xfrm>
            <a:off x="1563369" y="4883911"/>
            <a:ext cx="179705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-10">
                <a:latin typeface="Arial"/>
                <a:cs typeface="Arial"/>
              </a:rPr>
              <a:t>A</a:t>
            </a:r>
            <a:r>
              <a:rPr dirty="0" sz="1000" spc="-5">
                <a:latin typeface="Arial"/>
                <a:cs typeface="Arial"/>
              </a:rPr>
              <a:t>3</a:t>
            </a:r>
            <a:endParaRPr sz="1000">
              <a:latin typeface="Arial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1563369" y="4550409"/>
            <a:ext cx="179705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-10">
                <a:latin typeface="Arial"/>
                <a:cs typeface="Arial"/>
              </a:rPr>
              <a:t>A</a:t>
            </a:r>
            <a:r>
              <a:rPr dirty="0" sz="1000" spc="-5">
                <a:latin typeface="Arial"/>
                <a:cs typeface="Arial"/>
              </a:rPr>
              <a:t>2</a:t>
            </a:r>
            <a:endParaRPr sz="1000">
              <a:latin typeface="Arial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563369" y="3597173"/>
            <a:ext cx="179705" cy="4635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43800"/>
              </a:lnSpc>
              <a:spcBef>
                <a:spcPts val="100"/>
              </a:spcBef>
            </a:pPr>
            <a:r>
              <a:rPr dirty="0" sz="1000" spc="-10">
                <a:latin typeface="Arial"/>
                <a:cs typeface="Arial"/>
              </a:rPr>
              <a:t>A</a:t>
            </a:r>
            <a:r>
              <a:rPr dirty="0" sz="1000" spc="-5">
                <a:latin typeface="Arial"/>
                <a:cs typeface="Arial"/>
              </a:rPr>
              <a:t>0  </a:t>
            </a:r>
            <a:r>
              <a:rPr dirty="0" sz="1000" spc="-10">
                <a:latin typeface="Arial"/>
                <a:cs typeface="Arial"/>
              </a:rPr>
              <a:t>A</a:t>
            </a:r>
            <a:r>
              <a:rPr dirty="0" sz="1000" spc="-5">
                <a:latin typeface="Arial"/>
                <a:cs typeface="Arial"/>
              </a:rPr>
              <a:t>1</a:t>
            </a:r>
            <a:endParaRPr sz="1000">
              <a:latin typeface="Arial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491741" y="1587754"/>
            <a:ext cx="247650" cy="4724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2225">
              <a:lnSpc>
                <a:spcPct val="100000"/>
              </a:lnSpc>
              <a:spcBef>
                <a:spcPts val="95"/>
              </a:spcBef>
            </a:pPr>
            <a:r>
              <a:rPr dirty="0" sz="1000" spc="-5">
                <a:latin typeface="Arial"/>
                <a:cs typeface="Arial"/>
              </a:rPr>
              <a:t>RD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000" spc="35">
                <a:latin typeface="Arial"/>
                <a:cs typeface="Arial"/>
              </a:rPr>
              <a:t>WR</a:t>
            </a:r>
            <a:endParaRPr sz="1000">
              <a:latin typeface="Arial"/>
              <a:cs typeface="Arial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1501139" y="155600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80" h="0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1491996" y="1866900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5" h="0">
                <a:moveTo>
                  <a:pt x="0" y="0"/>
                </a:moveTo>
                <a:lnTo>
                  <a:pt x="192023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4002023" y="2653283"/>
            <a:ext cx="3819525" cy="0"/>
          </a:xfrm>
          <a:custGeom>
            <a:avLst/>
            <a:gdLst/>
            <a:ahLst/>
            <a:cxnLst/>
            <a:rect l="l" t="t" r="r" b="b"/>
            <a:pathLst>
              <a:path w="3819525" h="0">
                <a:moveTo>
                  <a:pt x="3819144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3925823" y="2452116"/>
            <a:ext cx="3895725" cy="0"/>
          </a:xfrm>
          <a:custGeom>
            <a:avLst/>
            <a:gdLst/>
            <a:ahLst/>
            <a:cxnLst/>
            <a:rect l="l" t="t" r="r" b="b"/>
            <a:pathLst>
              <a:path w="3895725" h="0">
                <a:moveTo>
                  <a:pt x="3895344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6187440" y="3098292"/>
            <a:ext cx="105410" cy="0"/>
          </a:xfrm>
          <a:custGeom>
            <a:avLst/>
            <a:gdLst/>
            <a:ahLst/>
            <a:cxnLst/>
            <a:rect l="l" t="t" r="r" b="b"/>
            <a:pathLst>
              <a:path w="105410" h="0">
                <a:moveTo>
                  <a:pt x="0" y="0"/>
                </a:moveTo>
                <a:lnTo>
                  <a:pt x="105156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6301740" y="2449067"/>
            <a:ext cx="0" cy="649605"/>
          </a:xfrm>
          <a:custGeom>
            <a:avLst/>
            <a:gdLst/>
            <a:ahLst/>
            <a:cxnLst/>
            <a:rect l="l" t="t" r="r" b="b"/>
            <a:pathLst>
              <a:path w="0" h="649605">
                <a:moveTo>
                  <a:pt x="0" y="649224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6187440" y="3272028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 h="0">
                <a:moveTo>
                  <a:pt x="0" y="0"/>
                </a:moveTo>
                <a:lnTo>
                  <a:pt x="1905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6376415" y="2653283"/>
            <a:ext cx="0" cy="619125"/>
          </a:xfrm>
          <a:custGeom>
            <a:avLst/>
            <a:gdLst/>
            <a:ahLst/>
            <a:cxnLst/>
            <a:rect l="l" t="t" r="r" b="b"/>
            <a:pathLst>
              <a:path w="0" h="619125">
                <a:moveTo>
                  <a:pt x="0" y="618743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5478779" y="3325367"/>
            <a:ext cx="123825" cy="1905"/>
          </a:xfrm>
          <a:custGeom>
            <a:avLst/>
            <a:gdLst/>
            <a:ahLst/>
            <a:cxnLst/>
            <a:rect l="l" t="t" r="r" b="b"/>
            <a:pathLst>
              <a:path w="123825" h="1904">
                <a:moveTo>
                  <a:pt x="123444" y="1524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5475732" y="3326891"/>
            <a:ext cx="0" cy="649605"/>
          </a:xfrm>
          <a:custGeom>
            <a:avLst/>
            <a:gdLst/>
            <a:ahLst/>
            <a:cxnLst/>
            <a:rect l="l" t="t" r="r" b="b"/>
            <a:pathLst>
              <a:path w="0" h="649604">
                <a:moveTo>
                  <a:pt x="0" y="0"/>
                </a:moveTo>
                <a:lnTo>
                  <a:pt x="0" y="649224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5401055" y="3154679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 h="0">
                <a:moveTo>
                  <a:pt x="201168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5393435" y="3154679"/>
            <a:ext cx="0" cy="619125"/>
          </a:xfrm>
          <a:custGeom>
            <a:avLst/>
            <a:gdLst/>
            <a:ahLst/>
            <a:cxnLst/>
            <a:rect l="l" t="t" r="r" b="b"/>
            <a:pathLst>
              <a:path w="0" h="619125">
                <a:moveTo>
                  <a:pt x="0" y="0"/>
                </a:moveTo>
                <a:lnTo>
                  <a:pt x="0" y="618744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4287011" y="3325367"/>
            <a:ext cx="123825" cy="1905"/>
          </a:xfrm>
          <a:custGeom>
            <a:avLst/>
            <a:gdLst/>
            <a:ahLst/>
            <a:cxnLst/>
            <a:rect l="l" t="t" r="r" b="b"/>
            <a:pathLst>
              <a:path w="123825" h="1904">
                <a:moveTo>
                  <a:pt x="123443" y="1524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4282440" y="3326891"/>
            <a:ext cx="0" cy="649605"/>
          </a:xfrm>
          <a:custGeom>
            <a:avLst/>
            <a:gdLst/>
            <a:ahLst/>
            <a:cxnLst/>
            <a:rect l="l" t="t" r="r" b="b"/>
            <a:pathLst>
              <a:path w="0" h="649604">
                <a:moveTo>
                  <a:pt x="0" y="0"/>
                </a:moveTo>
                <a:lnTo>
                  <a:pt x="0" y="649224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4207764" y="3154679"/>
            <a:ext cx="203200" cy="0"/>
          </a:xfrm>
          <a:custGeom>
            <a:avLst/>
            <a:gdLst/>
            <a:ahLst/>
            <a:cxnLst/>
            <a:rect l="l" t="t" r="r" b="b"/>
            <a:pathLst>
              <a:path w="203200" h="0">
                <a:moveTo>
                  <a:pt x="202691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4197096" y="3154679"/>
            <a:ext cx="3175" cy="619125"/>
          </a:xfrm>
          <a:custGeom>
            <a:avLst/>
            <a:gdLst/>
            <a:ahLst/>
            <a:cxnLst/>
            <a:rect l="l" t="t" r="r" b="b"/>
            <a:pathLst>
              <a:path w="3175" h="619125">
                <a:moveTo>
                  <a:pt x="3048" y="0"/>
                </a:moveTo>
                <a:lnTo>
                  <a:pt x="0" y="618744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3093720" y="3325367"/>
            <a:ext cx="123825" cy="1905"/>
          </a:xfrm>
          <a:custGeom>
            <a:avLst/>
            <a:gdLst/>
            <a:ahLst/>
            <a:cxnLst/>
            <a:rect l="l" t="t" r="r" b="b"/>
            <a:pathLst>
              <a:path w="123825" h="1904">
                <a:moveTo>
                  <a:pt x="123443" y="1524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3090672" y="3326891"/>
            <a:ext cx="0" cy="649605"/>
          </a:xfrm>
          <a:custGeom>
            <a:avLst/>
            <a:gdLst/>
            <a:ahLst/>
            <a:cxnLst/>
            <a:rect l="l" t="t" r="r" b="b"/>
            <a:pathLst>
              <a:path w="0" h="649604">
                <a:moveTo>
                  <a:pt x="0" y="0"/>
                </a:moveTo>
                <a:lnTo>
                  <a:pt x="0" y="649224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3015995" y="3154679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4" h="0">
                <a:moveTo>
                  <a:pt x="201168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3008376" y="3154679"/>
            <a:ext cx="0" cy="619125"/>
          </a:xfrm>
          <a:custGeom>
            <a:avLst/>
            <a:gdLst/>
            <a:ahLst/>
            <a:cxnLst/>
            <a:rect l="l" t="t" r="r" b="b"/>
            <a:pathLst>
              <a:path w="0" h="619125">
                <a:moveTo>
                  <a:pt x="0" y="0"/>
                </a:moveTo>
                <a:lnTo>
                  <a:pt x="0" y="618744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4998720" y="3098292"/>
            <a:ext cx="105410" cy="0"/>
          </a:xfrm>
          <a:custGeom>
            <a:avLst/>
            <a:gdLst/>
            <a:ahLst/>
            <a:cxnLst/>
            <a:rect l="l" t="t" r="r" b="b"/>
            <a:pathLst>
              <a:path w="105410" h="0">
                <a:moveTo>
                  <a:pt x="0" y="0"/>
                </a:moveTo>
                <a:lnTo>
                  <a:pt x="105155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5113020" y="2449067"/>
            <a:ext cx="0" cy="649605"/>
          </a:xfrm>
          <a:custGeom>
            <a:avLst/>
            <a:gdLst/>
            <a:ahLst/>
            <a:cxnLst/>
            <a:rect l="l" t="t" r="r" b="b"/>
            <a:pathLst>
              <a:path w="0" h="649605">
                <a:moveTo>
                  <a:pt x="0" y="649224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4998720" y="3272028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 h="0">
                <a:moveTo>
                  <a:pt x="0" y="0"/>
                </a:moveTo>
                <a:lnTo>
                  <a:pt x="1905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5187696" y="2653283"/>
            <a:ext cx="0" cy="619125"/>
          </a:xfrm>
          <a:custGeom>
            <a:avLst/>
            <a:gdLst/>
            <a:ahLst/>
            <a:cxnLst/>
            <a:rect l="l" t="t" r="r" b="b"/>
            <a:pathLst>
              <a:path w="0" h="619125">
                <a:moveTo>
                  <a:pt x="0" y="618743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3810000" y="3098292"/>
            <a:ext cx="105410" cy="0"/>
          </a:xfrm>
          <a:custGeom>
            <a:avLst/>
            <a:gdLst/>
            <a:ahLst/>
            <a:cxnLst/>
            <a:rect l="l" t="t" r="r" b="b"/>
            <a:pathLst>
              <a:path w="105410" h="0">
                <a:moveTo>
                  <a:pt x="0" y="0"/>
                </a:moveTo>
                <a:lnTo>
                  <a:pt x="105155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3924300" y="2449067"/>
            <a:ext cx="0" cy="649605"/>
          </a:xfrm>
          <a:custGeom>
            <a:avLst/>
            <a:gdLst/>
            <a:ahLst/>
            <a:cxnLst/>
            <a:rect l="l" t="t" r="r" b="b"/>
            <a:pathLst>
              <a:path w="0" h="649605">
                <a:moveTo>
                  <a:pt x="0" y="649224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3810000" y="3272028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 h="0">
                <a:moveTo>
                  <a:pt x="0" y="0"/>
                </a:moveTo>
                <a:lnTo>
                  <a:pt x="1905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3998976" y="2653283"/>
            <a:ext cx="0" cy="619125"/>
          </a:xfrm>
          <a:custGeom>
            <a:avLst/>
            <a:gdLst/>
            <a:ahLst/>
            <a:cxnLst/>
            <a:rect l="l" t="t" r="r" b="b"/>
            <a:pathLst>
              <a:path w="0" h="619125">
                <a:moveTo>
                  <a:pt x="0" y="618743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/>
          <p:nvPr/>
        </p:nvSpPr>
        <p:spPr>
          <a:xfrm>
            <a:off x="7385304" y="3098292"/>
            <a:ext cx="105410" cy="0"/>
          </a:xfrm>
          <a:custGeom>
            <a:avLst/>
            <a:gdLst/>
            <a:ahLst/>
            <a:cxnLst/>
            <a:rect l="l" t="t" r="r" b="b"/>
            <a:pathLst>
              <a:path w="105409" h="0">
                <a:moveTo>
                  <a:pt x="0" y="0"/>
                </a:moveTo>
                <a:lnTo>
                  <a:pt x="105155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7499604" y="2449067"/>
            <a:ext cx="0" cy="649605"/>
          </a:xfrm>
          <a:custGeom>
            <a:avLst/>
            <a:gdLst/>
            <a:ahLst/>
            <a:cxnLst/>
            <a:rect l="l" t="t" r="r" b="b"/>
            <a:pathLst>
              <a:path w="0" h="649605">
                <a:moveTo>
                  <a:pt x="0" y="649224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7385304" y="3272028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 h="0">
                <a:moveTo>
                  <a:pt x="0" y="0"/>
                </a:moveTo>
                <a:lnTo>
                  <a:pt x="1905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7574280" y="2653283"/>
            <a:ext cx="0" cy="619125"/>
          </a:xfrm>
          <a:custGeom>
            <a:avLst/>
            <a:gdLst/>
            <a:ahLst/>
            <a:cxnLst/>
            <a:rect l="l" t="t" r="r" b="b"/>
            <a:pathLst>
              <a:path w="0" h="619125">
                <a:moveTo>
                  <a:pt x="0" y="618743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5777484" y="1754123"/>
            <a:ext cx="0" cy="955675"/>
          </a:xfrm>
          <a:custGeom>
            <a:avLst/>
            <a:gdLst/>
            <a:ahLst/>
            <a:cxnLst/>
            <a:rect l="l" t="t" r="r" b="b"/>
            <a:pathLst>
              <a:path w="0" h="955675">
                <a:moveTo>
                  <a:pt x="0" y="955548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6012179" y="1958339"/>
            <a:ext cx="0" cy="762000"/>
          </a:xfrm>
          <a:custGeom>
            <a:avLst/>
            <a:gdLst/>
            <a:ahLst/>
            <a:cxnLst/>
            <a:rect l="l" t="t" r="r" b="b"/>
            <a:pathLst>
              <a:path w="0" h="762000">
                <a:moveTo>
                  <a:pt x="0" y="76200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/>
          <p:nvPr/>
        </p:nvSpPr>
        <p:spPr>
          <a:xfrm>
            <a:off x="4587240" y="1743455"/>
            <a:ext cx="0" cy="955675"/>
          </a:xfrm>
          <a:custGeom>
            <a:avLst/>
            <a:gdLst/>
            <a:ahLst/>
            <a:cxnLst/>
            <a:rect l="l" t="t" r="r" b="b"/>
            <a:pathLst>
              <a:path w="0" h="955675">
                <a:moveTo>
                  <a:pt x="0" y="955548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/>
          <p:nvPr/>
        </p:nvSpPr>
        <p:spPr>
          <a:xfrm>
            <a:off x="4823459" y="1947672"/>
            <a:ext cx="0" cy="762000"/>
          </a:xfrm>
          <a:custGeom>
            <a:avLst/>
            <a:gdLst/>
            <a:ahLst/>
            <a:cxnLst/>
            <a:rect l="l" t="t" r="r" b="b"/>
            <a:pathLst>
              <a:path w="0" h="762000">
                <a:moveTo>
                  <a:pt x="0" y="76200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3389376" y="1741932"/>
            <a:ext cx="0" cy="955675"/>
          </a:xfrm>
          <a:custGeom>
            <a:avLst/>
            <a:gdLst/>
            <a:ahLst/>
            <a:cxnLst/>
            <a:rect l="l" t="t" r="r" b="b"/>
            <a:pathLst>
              <a:path w="0" h="955675">
                <a:moveTo>
                  <a:pt x="0" y="955547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/>
          <p:nvPr/>
        </p:nvSpPr>
        <p:spPr>
          <a:xfrm>
            <a:off x="3624071" y="1946148"/>
            <a:ext cx="0" cy="762000"/>
          </a:xfrm>
          <a:custGeom>
            <a:avLst/>
            <a:gdLst/>
            <a:ahLst/>
            <a:cxnLst/>
            <a:rect l="l" t="t" r="r" b="b"/>
            <a:pathLst>
              <a:path w="0" h="762000">
                <a:moveTo>
                  <a:pt x="0" y="76200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3" name="object 103"/>
          <p:cNvSpPr txBox="1"/>
          <p:nvPr/>
        </p:nvSpPr>
        <p:spPr>
          <a:xfrm>
            <a:off x="7880984" y="2275992"/>
            <a:ext cx="187325" cy="46418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43800"/>
              </a:lnSpc>
              <a:spcBef>
                <a:spcPts val="100"/>
              </a:spcBef>
            </a:pPr>
            <a:r>
              <a:rPr dirty="0" sz="1000" spc="-5">
                <a:latin typeface="Arial"/>
                <a:cs typeface="Arial"/>
              </a:rPr>
              <a:t>D0  D1</a:t>
            </a:r>
            <a:endParaRPr sz="1000">
              <a:latin typeface="Arial"/>
              <a:cs typeface="Arial"/>
            </a:endParaRPr>
          </a:p>
        </p:txBody>
      </p:sp>
      <p:sp>
        <p:nvSpPr>
          <p:cNvPr id="104" name="object 10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63292" y="379221"/>
            <a:ext cx="5215890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pc="-5"/>
              <a:t>Memory Map and</a:t>
            </a:r>
            <a:r>
              <a:rPr dirty="0" spc="-40"/>
              <a:t> </a:t>
            </a:r>
            <a:r>
              <a:rPr dirty="0" spc="-5"/>
              <a:t>Addresses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64540" y="1090930"/>
            <a:ext cx="7616190" cy="16116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355600" marR="5080" indent="-342900">
              <a:lnSpc>
                <a:spcPct val="100000"/>
              </a:lnSpc>
              <a:spcBef>
                <a:spcPts val="105"/>
              </a:spcBef>
              <a:buClr>
                <a:srgbClr val="9900CC"/>
              </a:buClr>
              <a:buSzPct val="128846"/>
              <a:buChar char="•"/>
              <a:tabLst>
                <a:tab pos="356235" algn="l"/>
              </a:tabLst>
            </a:pPr>
            <a:r>
              <a:rPr dirty="0" sz="2600" spc="5">
                <a:latin typeface="Arial"/>
                <a:cs typeface="Arial"/>
              </a:rPr>
              <a:t>The </a:t>
            </a:r>
            <a:r>
              <a:rPr dirty="0" sz="2600" spc="-5">
                <a:latin typeface="Arial"/>
                <a:cs typeface="Arial"/>
              </a:rPr>
              <a:t>memory </a:t>
            </a:r>
            <a:r>
              <a:rPr dirty="0" sz="2600">
                <a:latin typeface="Arial"/>
                <a:cs typeface="Arial"/>
              </a:rPr>
              <a:t>map </a:t>
            </a:r>
            <a:r>
              <a:rPr dirty="0" sz="2600" spc="-10">
                <a:latin typeface="Arial"/>
                <a:cs typeface="Arial"/>
              </a:rPr>
              <a:t>is </a:t>
            </a:r>
            <a:r>
              <a:rPr dirty="0" sz="2600">
                <a:latin typeface="Arial"/>
                <a:cs typeface="Arial"/>
              </a:rPr>
              <a:t>a </a:t>
            </a:r>
            <a:r>
              <a:rPr dirty="0" sz="2600" spc="-5">
                <a:latin typeface="Arial"/>
                <a:cs typeface="Arial"/>
              </a:rPr>
              <a:t>picture </a:t>
            </a:r>
            <a:r>
              <a:rPr dirty="0" sz="2600">
                <a:latin typeface="Arial"/>
                <a:cs typeface="Arial"/>
              </a:rPr>
              <a:t>representation of  the address range and </a:t>
            </a:r>
            <a:r>
              <a:rPr dirty="0" sz="2600" spc="-5">
                <a:latin typeface="Arial"/>
                <a:cs typeface="Arial"/>
              </a:rPr>
              <a:t>shows </a:t>
            </a:r>
            <a:r>
              <a:rPr dirty="0" sz="2600">
                <a:latin typeface="Arial"/>
                <a:cs typeface="Arial"/>
              </a:rPr>
              <a:t>where the different  </a:t>
            </a:r>
            <a:r>
              <a:rPr dirty="0" sz="2600" spc="-5">
                <a:latin typeface="Arial"/>
                <a:cs typeface="Arial"/>
              </a:rPr>
              <a:t>memory </a:t>
            </a:r>
            <a:r>
              <a:rPr dirty="0" sz="2600">
                <a:latin typeface="Arial"/>
                <a:cs typeface="Arial"/>
              </a:rPr>
              <a:t>chips are located within the address  range.</a:t>
            </a:r>
            <a:endParaRPr sz="26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57348" y="2675381"/>
            <a:ext cx="306070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-10">
                <a:latin typeface="Arial"/>
                <a:cs typeface="Arial"/>
              </a:rPr>
              <a:t>0000</a:t>
            </a:r>
            <a:endParaRPr sz="1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682620" y="5723940"/>
            <a:ext cx="336550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-5">
                <a:latin typeface="Arial"/>
                <a:cs typeface="Arial"/>
              </a:rPr>
              <a:t>FFFF</a:t>
            </a:r>
            <a:endParaRPr sz="10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519172" y="2845307"/>
            <a:ext cx="76200" cy="2857500"/>
          </a:xfrm>
          <a:custGeom>
            <a:avLst/>
            <a:gdLst/>
            <a:ahLst/>
            <a:cxnLst/>
            <a:rect l="l" t="t" r="r" b="b"/>
            <a:pathLst>
              <a:path w="76200" h="2857500">
                <a:moveTo>
                  <a:pt x="31750" y="2781300"/>
                </a:moveTo>
                <a:lnTo>
                  <a:pt x="0" y="2781300"/>
                </a:lnTo>
                <a:lnTo>
                  <a:pt x="38100" y="2857500"/>
                </a:lnTo>
                <a:lnTo>
                  <a:pt x="69850" y="2794000"/>
                </a:lnTo>
                <a:lnTo>
                  <a:pt x="31750" y="2794000"/>
                </a:lnTo>
                <a:lnTo>
                  <a:pt x="31750" y="2781300"/>
                </a:lnTo>
                <a:close/>
              </a:path>
              <a:path w="76200" h="2857500">
                <a:moveTo>
                  <a:pt x="44450" y="63500"/>
                </a:moveTo>
                <a:lnTo>
                  <a:pt x="31750" y="63500"/>
                </a:lnTo>
                <a:lnTo>
                  <a:pt x="31750" y="2794000"/>
                </a:lnTo>
                <a:lnTo>
                  <a:pt x="44450" y="2794000"/>
                </a:lnTo>
                <a:lnTo>
                  <a:pt x="44450" y="63500"/>
                </a:lnTo>
                <a:close/>
              </a:path>
              <a:path w="76200" h="2857500">
                <a:moveTo>
                  <a:pt x="76200" y="2781300"/>
                </a:moveTo>
                <a:lnTo>
                  <a:pt x="44450" y="2781300"/>
                </a:lnTo>
                <a:lnTo>
                  <a:pt x="44450" y="2794000"/>
                </a:lnTo>
                <a:lnTo>
                  <a:pt x="69850" y="2794000"/>
                </a:lnTo>
                <a:lnTo>
                  <a:pt x="76200" y="2781300"/>
                </a:lnTo>
                <a:close/>
              </a:path>
              <a:path w="76200" h="2857500">
                <a:moveTo>
                  <a:pt x="38100" y="0"/>
                </a:moveTo>
                <a:lnTo>
                  <a:pt x="0" y="76200"/>
                </a:lnTo>
                <a:lnTo>
                  <a:pt x="31750" y="76200"/>
                </a:lnTo>
                <a:lnTo>
                  <a:pt x="31750" y="63500"/>
                </a:lnTo>
                <a:lnTo>
                  <a:pt x="69850" y="63500"/>
                </a:lnTo>
                <a:lnTo>
                  <a:pt x="38100" y="0"/>
                </a:lnTo>
                <a:close/>
              </a:path>
              <a:path w="76200" h="2857500">
                <a:moveTo>
                  <a:pt x="69850" y="63500"/>
                </a:moveTo>
                <a:lnTo>
                  <a:pt x="44450" y="63500"/>
                </a:lnTo>
                <a:lnTo>
                  <a:pt x="44450" y="76200"/>
                </a:lnTo>
                <a:lnTo>
                  <a:pt x="76200" y="76200"/>
                </a:lnTo>
                <a:lnTo>
                  <a:pt x="69850" y="635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391155" y="3531108"/>
            <a:ext cx="304800" cy="1428115"/>
          </a:xfrm>
          <a:custGeom>
            <a:avLst/>
            <a:gdLst/>
            <a:ahLst/>
            <a:cxnLst/>
            <a:rect l="l" t="t" r="r" b="b"/>
            <a:pathLst>
              <a:path w="304800" h="1428114">
                <a:moveTo>
                  <a:pt x="0" y="1427988"/>
                </a:moveTo>
                <a:lnTo>
                  <a:pt x="304800" y="1427988"/>
                </a:lnTo>
                <a:lnTo>
                  <a:pt x="304800" y="0"/>
                </a:lnTo>
                <a:lnTo>
                  <a:pt x="0" y="0"/>
                </a:lnTo>
                <a:lnTo>
                  <a:pt x="0" y="142798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2434970" y="3632319"/>
            <a:ext cx="224790" cy="1249680"/>
          </a:xfrm>
          <a:prstGeom prst="rect">
            <a:avLst/>
          </a:prstGeom>
        </p:spPr>
        <p:txBody>
          <a:bodyPr wrap="square" lIns="0" tIns="0" rIns="0" bIns="0" rtlCol="0" vert="vert270">
            <a:spAutoFit/>
          </a:bodyPr>
          <a:lstStyle/>
          <a:p>
            <a:pPr marL="12700">
              <a:lnSpc>
                <a:spcPts val="1650"/>
              </a:lnSpc>
            </a:pPr>
            <a:r>
              <a:rPr dirty="0" sz="1400">
                <a:latin typeface="Arial"/>
                <a:cs typeface="Arial"/>
              </a:rPr>
              <a:t>Address</a:t>
            </a:r>
            <a:r>
              <a:rPr dirty="0" sz="1400" spc="-100">
                <a:latin typeface="Arial"/>
                <a:cs typeface="Arial"/>
              </a:rPr>
              <a:t> </a:t>
            </a:r>
            <a:r>
              <a:rPr dirty="0" sz="1400">
                <a:latin typeface="Arial"/>
                <a:cs typeface="Arial"/>
              </a:rPr>
              <a:t>Range</a:t>
            </a:r>
            <a:endParaRPr sz="1400">
              <a:latin typeface="Arial"/>
              <a:cs typeface="Arial"/>
            </a:endParaRPr>
          </a:p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3098292" y="2712720"/>
          <a:ext cx="1297305" cy="31470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83335"/>
              </a:tblGrid>
              <a:tr h="5212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</a:pPr>
                      <a:r>
                        <a:rPr dirty="0" sz="1200">
                          <a:latin typeface="Arial"/>
                          <a:cs typeface="Arial"/>
                        </a:rPr>
                        <a:t>EPROM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4445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</a:tr>
              <a:tr h="3688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dirty="0" sz="1200" spc="-5">
                          <a:latin typeface="Arial"/>
                          <a:cs typeface="Arial"/>
                        </a:rPr>
                        <a:t>RAM</a:t>
                      </a:r>
                      <a:r>
                        <a:rPr dirty="0" sz="1200" spc="-10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200" spc="-5">
                          <a:latin typeface="Arial"/>
                          <a:cs typeface="Arial"/>
                        </a:rPr>
                        <a:t>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8890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99FFCC"/>
                    </a:solidFill>
                  </a:tcPr>
                </a:tc>
              </a:tr>
              <a:tr h="5958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3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200" spc="-5">
                          <a:latin typeface="Arial"/>
                          <a:cs typeface="Arial"/>
                        </a:rPr>
                        <a:t>RAM</a:t>
                      </a:r>
                      <a:r>
                        <a:rPr dirty="0" sz="1200" spc="-10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200" spc="-5">
                          <a:latin typeface="Arial"/>
                          <a:cs typeface="Arial"/>
                        </a:rPr>
                        <a:t>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508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</a:tr>
              <a:tr h="3688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dirty="0" sz="1200" spc="-5">
                          <a:latin typeface="Arial"/>
                          <a:cs typeface="Arial"/>
                        </a:rPr>
                        <a:t>RAM</a:t>
                      </a:r>
                      <a:r>
                        <a:rPr dirty="0" sz="1200" spc="-10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200" spc="-5">
                          <a:latin typeface="Arial"/>
                          <a:cs typeface="Arial"/>
                        </a:rPr>
                        <a:t>3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89535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CCFF"/>
                    </a:solidFill>
                  </a:tcPr>
                </a:tc>
              </a:tr>
              <a:tr h="990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200">
                          <a:latin typeface="Arial"/>
                          <a:cs typeface="Arial"/>
                        </a:rPr>
                        <a:t>RAM</a:t>
                      </a:r>
                      <a:r>
                        <a:rPr dirty="0" sz="1200" spc="-15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200">
                          <a:latin typeface="Arial"/>
                          <a:cs typeface="Arial"/>
                        </a:rPr>
                        <a:t>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6CCFF"/>
                    </a:solidFill>
                  </a:tcPr>
                </a:tc>
              </a:tr>
              <a:tr h="1402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10" name="object 10"/>
          <p:cNvSpPr txBox="1"/>
          <p:nvPr/>
        </p:nvSpPr>
        <p:spPr>
          <a:xfrm>
            <a:off x="4486402" y="2662554"/>
            <a:ext cx="306070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-10">
                <a:latin typeface="Arial"/>
                <a:cs typeface="Arial"/>
              </a:rPr>
              <a:t>0000</a:t>
            </a:r>
            <a:endParaRPr sz="10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486402" y="4199635"/>
            <a:ext cx="335280" cy="685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ts val="1100"/>
              </a:lnSpc>
              <a:spcBef>
                <a:spcPts val="95"/>
              </a:spcBef>
            </a:pPr>
            <a:r>
              <a:rPr dirty="0" sz="1000" spc="-5">
                <a:latin typeface="Arial"/>
                <a:cs typeface="Arial"/>
              </a:rPr>
              <a:t>8FFF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ts val="1100"/>
              </a:lnSpc>
            </a:pPr>
            <a:r>
              <a:rPr dirty="0" sz="1000" spc="-10">
                <a:latin typeface="Arial"/>
                <a:cs typeface="Arial"/>
              </a:rPr>
              <a:t>9000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850">
              <a:latin typeface="Times New Roman"/>
              <a:cs typeface="Times New Roman"/>
            </a:endParaRPr>
          </a:p>
          <a:p>
            <a:pPr marL="12700" marR="5080">
              <a:lnSpc>
                <a:spcPts val="1000"/>
              </a:lnSpc>
            </a:pPr>
            <a:r>
              <a:rPr dirty="0" sz="1000" spc="-10">
                <a:latin typeface="Arial"/>
                <a:cs typeface="Arial"/>
              </a:rPr>
              <a:t>A</a:t>
            </a:r>
            <a:r>
              <a:rPr dirty="0" sz="1000" spc="-10">
                <a:latin typeface="Arial"/>
                <a:cs typeface="Arial"/>
              </a:rPr>
              <a:t>3</a:t>
            </a:r>
            <a:r>
              <a:rPr dirty="0" sz="1000" spc="-5">
                <a:latin typeface="Arial"/>
                <a:cs typeface="Arial"/>
              </a:rPr>
              <a:t>FF  </a:t>
            </a:r>
            <a:r>
              <a:rPr dirty="0" sz="1000" spc="-10">
                <a:latin typeface="Arial"/>
                <a:cs typeface="Arial"/>
              </a:rPr>
              <a:t>A400</a:t>
            </a:r>
            <a:endParaRPr sz="10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969764" y="2755392"/>
            <a:ext cx="76200" cy="445134"/>
          </a:xfrm>
          <a:custGeom>
            <a:avLst/>
            <a:gdLst/>
            <a:ahLst/>
            <a:cxnLst/>
            <a:rect l="l" t="t" r="r" b="b"/>
            <a:pathLst>
              <a:path w="76200" h="445135">
                <a:moveTo>
                  <a:pt x="31750" y="368808"/>
                </a:moveTo>
                <a:lnTo>
                  <a:pt x="0" y="368808"/>
                </a:lnTo>
                <a:lnTo>
                  <a:pt x="38100" y="445008"/>
                </a:lnTo>
                <a:lnTo>
                  <a:pt x="69850" y="381508"/>
                </a:lnTo>
                <a:lnTo>
                  <a:pt x="31750" y="381508"/>
                </a:lnTo>
                <a:lnTo>
                  <a:pt x="31750" y="368808"/>
                </a:lnTo>
                <a:close/>
              </a:path>
              <a:path w="76200" h="445135">
                <a:moveTo>
                  <a:pt x="44450" y="63500"/>
                </a:moveTo>
                <a:lnTo>
                  <a:pt x="31750" y="63500"/>
                </a:lnTo>
                <a:lnTo>
                  <a:pt x="31750" y="381508"/>
                </a:lnTo>
                <a:lnTo>
                  <a:pt x="44450" y="381508"/>
                </a:lnTo>
                <a:lnTo>
                  <a:pt x="44450" y="63500"/>
                </a:lnTo>
                <a:close/>
              </a:path>
              <a:path w="76200" h="445135">
                <a:moveTo>
                  <a:pt x="76200" y="368808"/>
                </a:moveTo>
                <a:lnTo>
                  <a:pt x="44450" y="368808"/>
                </a:lnTo>
                <a:lnTo>
                  <a:pt x="44450" y="381508"/>
                </a:lnTo>
                <a:lnTo>
                  <a:pt x="69850" y="381508"/>
                </a:lnTo>
                <a:lnTo>
                  <a:pt x="76200" y="368808"/>
                </a:lnTo>
                <a:close/>
              </a:path>
              <a:path w="76200" h="445135">
                <a:moveTo>
                  <a:pt x="38100" y="0"/>
                </a:moveTo>
                <a:lnTo>
                  <a:pt x="0" y="76200"/>
                </a:lnTo>
                <a:lnTo>
                  <a:pt x="31750" y="76200"/>
                </a:lnTo>
                <a:lnTo>
                  <a:pt x="31750" y="63500"/>
                </a:lnTo>
                <a:lnTo>
                  <a:pt x="69850" y="63500"/>
                </a:lnTo>
                <a:lnTo>
                  <a:pt x="38100" y="0"/>
                </a:lnTo>
                <a:close/>
              </a:path>
              <a:path w="76200" h="445135">
                <a:moveTo>
                  <a:pt x="69850" y="63500"/>
                </a:moveTo>
                <a:lnTo>
                  <a:pt x="44450" y="63500"/>
                </a:lnTo>
                <a:lnTo>
                  <a:pt x="44450" y="76200"/>
                </a:lnTo>
                <a:lnTo>
                  <a:pt x="76200" y="76200"/>
                </a:lnTo>
                <a:lnTo>
                  <a:pt x="69850" y="635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969764" y="3378708"/>
            <a:ext cx="76200" cy="375285"/>
          </a:xfrm>
          <a:custGeom>
            <a:avLst/>
            <a:gdLst/>
            <a:ahLst/>
            <a:cxnLst/>
            <a:rect l="l" t="t" r="r" b="b"/>
            <a:pathLst>
              <a:path w="76200" h="375285">
                <a:moveTo>
                  <a:pt x="31750" y="298703"/>
                </a:moveTo>
                <a:lnTo>
                  <a:pt x="0" y="298703"/>
                </a:lnTo>
                <a:lnTo>
                  <a:pt x="38100" y="374903"/>
                </a:lnTo>
                <a:lnTo>
                  <a:pt x="69850" y="311403"/>
                </a:lnTo>
                <a:lnTo>
                  <a:pt x="31750" y="311403"/>
                </a:lnTo>
                <a:lnTo>
                  <a:pt x="31750" y="298703"/>
                </a:lnTo>
                <a:close/>
              </a:path>
              <a:path w="76200" h="375285">
                <a:moveTo>
                  <a:pt x="44450" y="63500"/>
                </a:moveTo>
                <a:lnTo>
                  <a:pt x="31750" y="63500"/>
                </a:lnTo>
                <a:lnTo>
                  <a:pt x="31750" y="311403"/>
                </a:lnTo>
                <a:lnTo>
                  <a:pt x="44450" y="311403"/>
                </a:lnTo>
                <a:lnTo>
                  <a:pt x="44450" y="63500"/>
                </a:lnTo>
                <a:close/>
              </a:path>
              <a:path w="76200" h="375285">
                <a:moveTo>
                  <a:pt x="76200" y="298703"/>
                </a:moveTo>
                <a:lnTo>
                  <a:pt x="44450" y="298703"/>
                </a:lnTo>
                <a:lnTo>
                  <a:pt x="44450" y="311403"/>
                </a:lnTo>
                <a:lnTo>
                  <a:pt x="69850" y="311403"/>
                </a:lnTo>
                <a:lnTo>
                  <a:pt x="76200" y="298703"/>
                </a:lnTo>
                <a:close/>
              </a:path>
              <a:path w="76200" h="375285">
                <a:moveTo>
                  <a:pt x="38100" y="0"/>
                </a:moveTo>
                <a:lnTo>
                  <a:pt x="0" y="76200"/>
                </a:lnTo>
                <a:lnTo>
                  <a:pt x="31750" y="76200"/>
                </a:lnTo>
                <a:lnTo>
                  <a:pt x="31750" y="63500"/>
                </a:lnTo>
                <a:lnTo>
                  <a:pt x="69850" y="63500"/>
                </a:lnTo>
                <a:lnTo>
                  <a:pt x="38100" y="0"/>
                </a:lnTo>
                <a:close/>
              </a:path>
              <a:path w="76200" h="375285">
                <a:moveTo>
                  <a:pt x="69850" y="63500"/>
                </a:moveTo>
                <a:lnTo>
                  <a:pt x="44450" y="63500"/>
                </a:lnTo>
                <a:lnTo>
                  <a:pt x="44450" y="76200"/>
                </a:lnTo>
                <a:lnTo>
                  <a:pt x="76200" y="76200"/>
                </a:lnTo>
                <a:lnTo>
                  <a:pt x="69850" y="635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969764" y="3771900"/>
            <a:ext cx="76200" cy="597535"/>
          </a:xfrm>
          <a:custGeom>
            <a:avLst/>
            <a:gdLst/>
            <a:ahLst/>
            <a:cxnLst/>
            <a:rect l="l" t="t" r="r" b="b"/>
            <a:pathLst>
              <a:path w="76200" h="597535">
                <a:moveTo>
                  <a:pt x="31750" y="521207"/>
                </a:moveTo>
                <a:lnTo>
                  <a:pt x="0" y="521207"/>
                </a:lnTo>
                <a:lnTo>
                  <a:pt x="38100" y="597407"/>
                </a:lnTo>
                <a:lnTo>
                  <a:pt x="69850" y="533907"/>
                </a:lnTo>
                <a:lnTo>
                  <a:pt x="31750" y="533907"/>
                </a:lnTo>
                <a:lnTo>
                  <a:pt x="31750" y="521207"/>
                </a:lnTo>
                <a:close/>
              </a:path>
              <a:path w="76200" h="597535">
                <a:moveTo>
                  <a:pt x="44450" y="63500"/>
                </a:moveTo>
                <a:lnTo>
                  <a:pt x="31750" y="63500"/>
                </a:lnTo>
                <a:lnTo>
                  <a:pt x="31750" y="533907"/>
                </a:lnTo>
                <a:lnTo>
                  <a:pt x="44450" y="533907"/>
                </a:lnTo>
                <a:lnTo>
                  <a:pt x="44450" y="63500"/>
                </a:lnTo>
                <a:close/>
              </a:path>
              <a:path w="76200" h="597535">
                <a:moveTo>
                  <a:pt x="76200" y="521207"/>
                </a:moveTo>
                <a:lnTo>
                  <a:pt x="44450" y="521207"/>
                </a:lnTo>
                <a:lnTo>
                  <a:pt x="44450" y="533907"/>
                </a:lnTo>
                <a:lnTo>
                  <a:pt x="69850" y="533907"/>
                </a:lnTo>
                <a:lnTo>
                  <a:pt x="76200" y="521207"/>
                </a:lnTo>
                <a:close/>
              </a:path>
              <a:path w="76200" h="597535">
                <a:moveTo>
                  <a:pt x="38100" y="0"/>
                </a:moveTo>
                <a:lnTo>
                  <a:pt x="0" y="76200"/>
                </a:lnTo>
                <a:lnTo>
                  <a:pt x="31750" y="76200"/>
                </a:lnTo>
                <a:lnTo>
                  <a:pt x="31750" y="63500"/>
                </a:lnTo>
                <a:lnTo>
                  <a:pt x="69850" y="63500"/>
                </a:lnTo>
                <a:lnTo>
                  <a:pt x="38100" y="0"/>
                </a:lnTo>
                <a:close/>
              </a:path>
              <a:path w="76200" h="597535">
                <a:moveTo>
                  <a:pt x="69850" y="63500"/>
                </a:moveTo>
                <a:lnTo>
                  <a:pt x="44450" y="63500"/>
                </a:lnTo>
                <a:lnTo>
                  <a:pt x="44450" y="76200"/>
                </a:lnTo>
                <a:lnTo>
                  <a:pt x="76200" y="76200"/>
                </a:lnTo>
                <a:lnTo>
                  <a:pt x="69850" y="635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4969764" y="4355591"/>
            <a:ext cx="76200" cy="342900"/>
          </a:xfrm>
          <a:custGeom>
            <a:avLst/>
            <a:gdLst/>
            <a:ahLst/>
            <a:cxnLst/>
            <a:rect l="l" t="t" r="r" b="b"/>
            <a:pathLst>
              <a:path w="76200" h="342900">
                <a:moveTo>
                  <a:pt x="31750" y="266699"/>
                </a:moveTo>
                <a:lnTo>
                  <a:pt x="0" y="266699"/>
                </a:lnTo>
                <a:lnTo>
                  <a:pt x="38100" y="342899"/>
                </a:lnTo>
                <a:lnTo>
                  <a:pt x="69850" y="279399"/>
                </a:lnTo>
                <a:lnTo>
                  <a:pt x="31750" y="279399"/>
                </a:lnTo>
                <a:lnTo>
                  <a:pt x="31750" y="266699"/>
                </a:lnTo>
                <a:close/>
              </a:path>
              <a:path w="76200" h="342900">
                <a:moveTo>
                  <a:pt x="44450" y="63499"/>
                </a:moveTo>
                <a:lnTo>
                  <a:pt x="31750" y="63499"/>
                </a:lnTo>
                <a:lnTo>
                  <a:pt x="31750" y="279399"/>
                </a:lnTo>
                <a:lnTo>
                  <a:pt x="44450" y="279399"/>
                </a:lnTo>
                <a:lnTo>
                  <a:pt x="44450" y="63499"/>
                </a:lnTo>
                <a:close/>
              </a:path>
              <a:path w="76200" h="342900">
                <a:moveTo>
                  <a:pt x="76200" y="266699"/>
                </a:moveTo>
                <a:lnTo>
                  <a:pt x="44450" y="266699"/>
                </a:lnTo>
                <a:lnTo>
                  <a:pt x="44450" y="279399"/>
                </a:lnTo>
                <a:lnTo>
                  <a:pt x="69850" y="279399"/>
                </a:lnTo>
                <a:lnTo>
                  <a:pt x="76200" y="266699"/>
                </a:lnTo>
                <a:close/>
              </a:path>
              <a:path w="76200" h="342900">
                <a:moveTo>
                  <a:pt x="38100" y="0"/>
                </a:moveTo>
                <a:lnTo>
                  <a:pt x="0" y="76199"/>
                </a:lnTo>
                <a:lnTo>
                  <a:pt x="31750" y="76199"/>
                </a:lnTo>
                <a:lnTo>
                  <a:pt x="31750" y="63499"/>
                </a:lnTo>
                <a:lnTo>
                  <a:pt x="69850" y="63499"/>
                </a:lnTo>
                <a:lnTo>
                  <a:pt x="38100" y="0"/>
                </a:lnTo>
                <a:close/>
              </a:path>
              <a:path w="76200" h="342900">
                <a:moveTo>
                  <a:pt x="69850" y="63499"/>
                </a:moveTo>
                <a:lnTo>
                  <a:pt x="44450" y="63499"/>
                </a:lnTo>
                <a:lnTo>
                  <a:pt x="44450" y="76199"/>
                </a:lnTo>
                <a:lnTo>
                  <a:pt x="76200" y="76199"/>
                </a:lnTo>
                <a:lnTo>
                  <a:pt x="69850" y="634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4969764" y="4706111"/>
            <a:ext cx="76200" cy="982980"/>
          </a:xfrm>
          <a:custGeom>
            <a:avLst/>
            <a:gdLst/>
            <a:ahLst/>
            <a:cxnLst/>
            <a:rect l="l" t="t" r="r" b="b"/>
            <a:pathLst>
              <a:path w="76200" h="982979">
                <a:moveTo>
                  <a:pt x="31750" y="906779"/>
                </a:moveTo>
                <a:lnTo>
                  <a:pt x="0" y="906779"/>
                </a:lnTo>
                <a:lnTo>
                  <a:pt x="38100" y="982979"/>
                </a:lnTo>
                <a:lnTo>
                  <a:pt x="69850" y="919479"/>
                </a:lnTo>
                <a:lnTo>
                  <a:pt x="31750" y="919479"/>
                </a:lnTo>
                <a:lnTo>
                  <a:pt x="31750" y="906779"/>
                </a:lnTo>
                <a:close/>
              </a:path>
              <a:path w="76200" h="982979">
                <a:moveTo>
                  <a:pt x="44450" y="63500"/>
                </a:moveTo>
                <a:lnTo>
                  <a:pt x="31750" y="63500"/>
                </a:lnTo>
                <a:lnTo>
                  <a:pt x="31750" y="919479"/>
                </a:lnTo>
                <a:lnTo>
                  <a:pt x="44450" y="919479"/>
                </a:lnTo>
                <a:lnTo>
                  <a:pt x="44450" y="63500"/>
                </a:lnTo>
                <a:close/>
              </a:path>
              <a:path w="76200" h="982979">
                <a:moveTo>
                  <a:pt x="76200" y="906779"/>
                </a:moveTo>
                <a:lnTo>
                  <a:pt x="44450" y="906779"/>
                </a:lnTo>
                <a:lnTo>
                  <a:pt x="44450" y="919479"/>
                </a:lnTo>
                <a:lnTo>
                  <a:pt x="69850" y="919479"/>
                </a:lnTo>
                <a:lnTo>
                  <a:pt x="76200" y="906779"/>
                </a:lnTo>
                <a:close/>
              </a:path>
              <a:path w="76200" h="982979">
                <a:moveTo>
                  <a:pt x="38100" y="0"/>
                </a:moveTo>
                <a:lnTo>
                  <a:pt x="0" y="76200"/>
                </a:lnTo>
                <a:lnTo>
                  <a:pt x="31750" y="76200"/>
                </a:lnTo>
                <a:lnTo>
                  <a:pt x="31750" y="63500"/>
                </a:lnTo>
                <a:lnTo>
                  <a:pt x="69850" y="63500"/>
                </a:lnTo>
                <a:lnTo>
                  <a:pt x="38100" y="0"/>
                </a:lnTo>
                <a:close/>
              </a:path>
              <a:path w="76200" h="982979">
                <a:moveTo>
                  <a:pt x="69850" y="63500"/>
                </a:moveTo>
                <a:lnTo>
                  <a:pt x="44450" y="63500"/>
                </a:lnTo>
                <a:lnTo>
                  <a:pt x="44450" y="76200"/>
                </a:lnTo>
                <a:lnTo>
                  <a:pt x="76200" y="76200"/>
                </a:lnTo>
                <a:lnTo>
                  <a:pt x="69850" y="635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4486402" y="2831084"/>
            <a:ext cx="2996565" cy="13392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78867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Arial"/>
                <a:cs typeface="Arial"/>
              </a:rPr>
              <a:t>Address Range </a:t>
            </a:r>
            <a:r>
              <a:rPr dirty="0" sz="1200">
                <a:latin typeface="Arial"/>
                <a:cs typeface="Arial"/>
              </a:rPr>
              <a:t>of EPROM</a:t>
            </a:r>
            <a:r>
              <a:rPr dirty="0" sz="1200" spc="-75">
                <a:latin typeface="Arial"/>
                <a:cs typeface="Arial"/>
              </a:rPr>
              <a:t> </a:t>
            </a:r>
            <a:r>
              <a:rPr dirty="0" sz="1200" spc="-5">
                <a:latin typeface="Arial"/>
                <a:cs typeface="Arial"/>
              </a:rPr>
              <a:t>Chip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30"/>
              </a:spcBef>
            </a:pPr>
            <a:r>
              <a:rPr dirty="0" sz="1000" spc="-5">
                <a:latin typeface="Arial"/>
                <a:cs typeface="Arial"/>
              </a:rPr>
              <a:t>3FFF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ts val="1115"/>
              </a:lnSpc>
              <a:spcBef>
                <a:spcPts val="200"/>
              </a:spcBef>
            </a:pPr>
            <a:r>
              <a:rPr dirty="0" sz="1000" spc="-10">
                <a:latin typeface="Arial"/>
                <a:cs typeface="Arial"/>
              </a:rPr>
              <a:t>4400</a:t>
            </a:r>
            <a:endParaRPr sz="1000">
              <a:latin typeface="Arial"/>
              <a:cs typeface="Arial"/>
            </a:endParaRPr>
          </a:p>
          <a:p>
            <a:pPr marL="788670">
              <a:lnSpc>
                <a:spcPts val="1355"/>
              </a:lnSpc>
            </a:pPr>
            <a:r>
              <a:rPr dirty="0" sz="1200">
                <a:latin typeface="Arial"/>
                <a:cs typeface="Arial"/>
              </a:rPr>
              <a:t>Address </a:t>
            </a:r>
            <a:r>
              <a:rPr dirty="0" sz="1200" spc="-5">
                <a:latin typeface="Arial"/>
                <a:cs typeface="Arial"/>
              </a:rPr>
              <a:t>Range </a:t>
            </a:r>
            <a:r>
              <a:rPr dirty="0" sz="1200">
                <a:latin typeface="Arial"/>
                <a:cs typeface="Arial"/>
              </a:rPr>
              <a:t>of 1</a:t>
            </a:r>
            <a:r>
              <a:rPr dirty="0" baseline="24305" sz="1200">
                <a:latin typeface="Arial"/>
                <a:cs typeface="Arial"/>
              </a:rPr>
              <a:t>st </a:t>
            </a:r>
            <a:r>
              <a:rPr dirty="0" sz="1200">
                <a:latin typeface="Arial"/>
                <a:cs typeface="Arial"/>
              </a:rPr>
              <a:t>RAM</a:t>
            </a:r>
            <a:r>
              <a:rPr dirty="0" sz="1200" spc="-210">
                <a:latin typeface="Arial"/>
                <a:cs typeface="Arial"/>
              </a:rPr>
              <a:t> </a:t>
            </a:r>
            <a:r>
              <a:rPr dirty="0" sz="1200" spc="-5">
                <a:latin typeface="Arial"/>
                <a:cs typeface="Arial"/>
              </a:rPr>
              <a:t>Chip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ts val="1100"/>
              </a:lnSpc>
              <a:spcBef>
                <a:spcPts val="30"/>
              </a:spcBef>
            </a:pPr>
            <a:r>
              <a:rPr dirty="0" sz="1000" spc="-5">
                <a:latin typeface="Arial"/>
                <a:cs typeface="Arial"/>
              </a:rPr>
              <a:t>5FFF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ts val="1100"/>
              </a:lnSpc>
            </a:pPr>
            <a:r>
              <a:rPr dirty="0" sz="1000" spc="-10">
                <a:latin typeface="Arial"/>
                <a:cs typeface="Arial"/>
              </a:rPr>
              <a:t>6000</a:t>
            </a:r>
            <a:endParaRPr sz="1000">
              <a:latin typeface="Arial"/>
              <a:cs typeface="Arial"/>
            </a:endParaRPr>
          </a:p>
          <a:p>
            <a:pPr marL="788670">
              <a:lnSpc>
                <a:spcPct val="100000"/>
              </a:lnSpc>
              <a:spcBef>
                <a:spcPts val="530"/>
              </a:spcBef>
            </a:pPr>
            <a:r>
              <a:rPr dirty="0" sz="1200" spc="-5">
                <a:latin typeface="Arial"/>
                <a:cs typeface="Arial"/>
              </a:rPr>
              <a:t>Address Range </a:t>
            </a:r>
            <a:r>
              <a:rPr dirty="0" sz="1200">
                <a:latin typeface="Arial"/>
                <a:cs typeface="Arial"/>
              </a:rPr>
              <a:t>of </a:t>
            </a:r>
            <a:r>
              <a:rPr dirty="0" sz="1200" spc="-5">
                <a:latin typeface="Arial"/>
                <a:cs typeface="Arial"/>
              </a:rPr>
              <a:t>2</a:t>
            </a:r>
            <a:r>
              <a:rPr dirty="0" baseline="24305" sz="1200" spc="-7">
                <a:latin typeface="Arial"/>
                <a:cs typeface="Arial"/>
              </a:rPr>
              <a:t>nd </a:t>
            </a:r>
            <a:r>
              <a:rPr dirty="0" sz="1200">
                <a:latin typeface="Arial"/>
                <a:cs typeface="Arial"/>
              </a:rPr>
              <a:t>RAM</a:t>
            </a:r>
            <a:r>
              <a:rPr dirty="0" sz="1200" spc="-150">
                <a:latin typeface="Arial"/>
                <a:cs typeface="Arial"/>
              </a:rPr>
              <a:t> </a:t>
            </a:r>
            <a:r>
              <a:rPr dirty="0" sz="1200" spc="-5">
                <a:latin typeface="Arial"/>
                <a:cs typeface="Arial"/>
              </a:rPr>
              <a:t>Chip</a:t>
            </a:r>
            <a:endParaRPr sz="1200">
              <a:latin typeface="Arial"/>
              <a:cs typeface="Arial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  <p:sp>
        <p:nvSpPr>
          <p:cNvPr id="18" name="object 18"/>
          <p:cNvSpPr txBox="1"/>
          <p:nvPr/>
        </p:nvSpPr>
        <p:spPr>
          <a:xfrm>
            <a:off x="5262753" y="4406010"/>
            <a:ext cx="21971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Arial"/>
                <a:cs typeface="Arial"/>
              </a:rPr>
              <a:t>Address Range </a:t>
            </a:r>
            <a:r>
              <a:rPr dirty="0" sz="1200">
                <a:latin typeface="Arial"/>
                <a:cs typeface="Arial"/>
              </a:rPr>
              <a:t>of </a:t>
            </a:r>
            <a:r>
              <a:rPr dirty="0" sz="1200" spc="-5">
                <a:latin typeface="Arial"/>
                <a:cs typeface="Arial"/>
              </a:rPr>
              <a:t>3</a:t>
            </a:r>
            <a:r>
              <a:rPr dirty="0" baseline="24305" sz="1200" spc="-7">
                <a:latin typeface="Arial"/>
                <a:cs typeface="Arial"/>
              </a:rPr>
              <a:t>rd </a:t>
            </a:r>
            <a:r>
              <a:rPr dirty="0" sz="1200">
                <a:latin typeface="Arial"/>
                <a:cs typeface="Arial"/>
              </a:rPr>
              <a:t>RAM</a:t>
            </a:r>
            <a:r>
              <a:rPr dirty="0" sz="1200" spc="-150">
                <a:latin typeface="Arial"/>
                <a:cs typeface="Arial"/>
              </a:rPr>
              <a:t> </a:t>
            </a:r>
            <a:r>
              <a:rPr dirty="0" sz="1200" spc="-5">
                <a:latin typeface="Arial"/>
                <a:cs typeface="Arial"/>
              </a:rPr>
              <a:t>Chip</a:t>
            </a:r>
            <a:endParaRPr sz="12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486402" y="5053965"/>
            <a:ext cx="2969260" cy="6953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78867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Arial"/>
                <a:cs typeface="Arial"/>
              </a:rPr>
              <a:t>Address Range </a:t>
            </a:r>
            <a:r>
              <a:rPr dirty="0" sz="1200">
                <a:latin typeface="Arial"/>
                <a:cs typeface="Arial"/>
              </a:rPr>
              <a:t>of 4</a:t>
            </a:r>
            <a:r>
              <a:rPr dirty="0" baseline="24305" sz="1200">
                <a:latin typeface="Arial"/>
                <a:cs typeface="Arial"/>
              </a:rPr>
              <a:t>th </a:t>
            </a:r>
            <a:r>
              <a:rPr dirty="0" sz="1200">
                <a:latin typeface="Arial"/>
                <a:cs typeface="Arial"/>
              </a:rPr>
              <a:t>RAM</a:t>
            </a:r>
            <a:r>
              <a:rPr dirty="0" sz="1200" spc="-170">
                <a:latin typeface="Arial"/>
                <a:cs typeface="Arial"/>
              </a:rPr>
              <a:t> </a:t>
            </a:r>
            <a:r>
              <a:rPr dirty="0" sz="1200" spc="-5">
                <a:latin typeface="Arial"/>
                <a:cs typeface="Arial"/>
              </a:rPr>
              <a:t>Chip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35"/>
              </a:spcBef>
            </a:pPr>
            <a:r>
              <a:rPr dirty="0" sz="1000" spc="-5">
                <a:latin typeface="Arial"/>
                <a:cs typeface="Arial"/>
              </a:rPr>
              <a:t>F7FF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49932" y="379221"/>
            <a:ext cx="5643245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The </a:t>
            </a:r>
            <a:r>
              <a:rPr dirty="0" spc="-5"/>
              <a:t>8085 and Address</a:t>
            </a:r>
            <a:r>
              <a:rPr dirty="0" spc="-80"/>
              <a:t> </a:t>
            </a:r>
            <a:r>
              <a:rPr dirty="0" spc="-5"/>
              <a:t>Ranges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  <p:sp>
        <p:nvSpPr>
          <p:cNvPr id="4" name="object 4"/>
          <p:cNvSpPr txBox="1"/>
          <p:nvPr/>
        </p:nvSpPr>
        <p:spPr>
          <a:xfrm>
            <a:off x="764540" y="1467053"/>
            <a:ext cx="1913889" cy="541655"/>
          </a:xfrm>
          <a:prstGeom prst="rect">
            <a:avLst/>
          </a:prstGeom>
        </p:spPr>
        <p:txBody>
          <a:bodyPr wrap="square" lIns="0" tIns="112395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85"/>
              </a:spcBef>
              <a:buClr>
                <a:srgbClr val="9900CC"/>
              </a:buClr>
              <a:buSzPct val="128846"/>
              <a:buChar char="•"/>
              <a:tabLst>
                <a:tab pos="355600" algn="l"/>
                <a:tab pos="356235" algn="l"/>
                <a:tab pos="1163320" algn="l"/>
              </a:tabLst>
            </a:pPr>
            <a:r>
              <a:rPr dirty="0" sz="2600" spc="5">
                <a:latin typeface="Arial"/>
                <a:cs typeface="Arial"/>
              </a:rPr>
              <a:t>Th</a:t>
            </a:r>
            <a:r>
              <a:rPr dirty="0" sz="2600">
                <a:latin typeface="Arial"/>
                <a:cs typeface="Arial"/>
              </a:rPr>
              <a:t>e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8085</a:t>
            </a:r>
            <a:endParaRPr sz="26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887726" y="1566418"/>
            <a:ext cx="4319270" cy="4222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783590" algn="l"/>
                <a:tab pos="1387475" algn="l"/>
                <a:tab pos="2800350" algn="l"/>
                <a:tab pos="3809365" algn="l"/>
              </a:tabLst>
            </a:pPr>
            <a:r>
              <a:rPr dirty="0" sz="2600" spc="5">
                <a:latin typeface="Arial"/>
                <a:cs typeface="Arial"/>
              </a:rPr>
              <a:t>ha</a:t>
            </a:r>
            <a:r>
              <a:rPr dirty="0" sz="2600">
                <a:latin typeface="Arial"/>
                <a:cs typeface="Arial"/>
              </a:rPr>
              <a:t>s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16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a</a:t>
            </a:r>
            <a:r>
              <a:rPr dirty="0" sz="2600" spc="5">
                <a:latin typeface="Arial"/>
                <a:cs typeface="Arial"/>
              </a:rPr>
              <a:t>d</a:t>
            </a:r>
            <a:r>
              <a:rPr dirty="0" sz="2600">
                <a:latin typeface="Arial"/>
                <a:cs typeface="Arial"/>
              </a:rPr>
              <a:t>dress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line</a:t>
            </a:r>
            <a:r>
              <a:rPr dirty="0" sz="2600" spc="10">
                <a:latin typeface="Arial"/>
                <a:cs typeface="Arial"/>
              </a:rPr>
              <a:t>s</a:t>
            </a:r>
            <a:r>
              <a:rPr dirty="0" sz="2600">
                <a:latin typeface="Arial"/>
                <a:cs typeface="Arial"/>
              </a:rPr>
              <a:t>.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So,</a:t>
            </a:r>
            <a:endParaRPr sz="26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418069" y="1566418"/>
            <a:ext cx="960755" cy="4222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413384" algn="l"/>
              </a:tabLst>
            </a:pPr>
            <a:r>
              <a:rPr dirty="0" sz="2600" spc="-5">
                <a:latin typeface="Arial"/>
                <a:cs typeface="Arial"/>
              </a:rPr>
              <a:t>i</a:t>
            </a:r>
            <a:r>
              <a:rPr dirty="0" sz="2600">
                <a:latin typeface="Arial"/>
                <a:cs typeface="Arial"/>
              </a:rPr>
              <a:t>t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c</a:t>
            </a:r>
            <a:r>
              <a:rPr dirty="0" sz="2600" spc="5">
                <a:latin typeface="Arial"/>
                <a:cs typeface="Arial"/>
              </a:rPr>
              <a:t>a</a:t>
            </a:r>
            <a:r>
              <a:rPr dirty="0" sz="2600">
                <a:latin typeface="Arial"/>
                <a:cs typeface="Arial"/>
              </a:rPr>
              <a:t>n</a:t>
            </a:r>
            <a:endParaRPr sz="26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107744" y="1963038"/>
            <a:ext cx="7273925" cy="40449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600">
                <a:latin typeface="Arial"/>
                <a:cs typeface="Arial"/>
              </a:rPr>
              <a:t>address a total of 64K memory</a:t>
            </a:r>
            <a:r>
              <a:rPr dirty="0" sz="2600" spc="-30">
                <a:latin typeface="Arial"/>
                <a:cs typeface="Arial"/>
              </a:rPr>
              <a:t> </a:t>
            </a:r>
            <a:r>
              <a:rPr dirty="0" sz="2600">
                <a:latin typeface="Arial"/>
                <a:cs typeface="Arial"/>
              </a:rPr>
              <a:t>locations.</a:t>
            </a:r>
            <a:endParaRPr sz="2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750">
              <a:latin typeface="Times New Roman"/>
              <a:cs typeface="Times New Roman"/>
            </a:endParaRPr>
          </a:p>
          <a:p>
            <a:pPr algn="just" marL="413384" marR="7620" indent="-286385">
              <a:lnSpc>
                <a:spcPct val="100000"/>
              </a:lnSpc>
              <a:spcBef>
                <a:spcPts val="5"/>
              </a:spcBef>
              <a:buClr>
                <a:srgbClr val="FF0066"/>
              </a:buClr>
              <a:buChar char="–"/>
              <a:tabLst>
                <a:tab pos="414020" algn="l"/>
              </a:tabLst>
            </a:pPr>
            <a:r>
              <a:rPr dirty="0" sz="2400" spc="-5">
                <a:latin typeface="Arial"/>
                <a:cs typeface="Arial"/>
              </a:rPr>
              <a:t>If we use memory chips with 1K locations each,  </a:t>
            </a:r>
            <a:r>
              <a:rPr dirty="0" sz="2400">
                <a:latin typeface="Arial"/>
                <a:cs typeface="Arial"/>
              </a:rPr>
              <a:t>then </a:t>
            </a:r>
            <a:r>
              <a:rPr dirty="0" sz="2400" spc="-5">
                <a:latin typeface="Arial"/>
                <a:cs typeface="Arial"/>
              </a:rPr>
              <a:t>we will need 64 </a:t>
            </a:r>
            <a:r>
              <a:rPr dirty="0" sz="2400">
                <a:latin typeface="Arial"/>
                <a:cs typeface="Arial"/>
              </a:rPr>
              <a:t>such</a:t>
            </a:r>
            <a:r>
              <a:rPr dirty="0" sz="2400" spc="40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chips.</a:t>
            </a:r>
            <a:endParaRPr sz="2400">
              <a:latin typeface="Arial"/>
              <a:cs typeface="Arial"/>
            </a:endParaRPr>
          </a:p>
          <a:p>
            <a:pPr algn="just" marL="413384" marR="5080" indent="-286385">
              <a:lnSpc>
                <a:spcPct val="100000"/>
              </a:lnSpc>
              <a:spcBef>
                <a:spcPts val="575"/>
              </a:spcBef>
              <a:buClr>
                <a:srgbClr val="FF0066"/>
              </a:buClr>
              <a:buChar char="–"/>
              <a:tabLst>
                <a:tab pos="414020" algn="l"/>
              </a:tabLst>
            </a:pPr>
            <a:r>
              <a:rPr dirty="0" sz="2400" spc="-5">
                <a:latin typeface="Arial"/>
                <a:cs typeface="Arial"/>
              </a:rPr>
              <a:t>The 1K memory chip needs 10 address lines </a:t>
            </a:r>
            <a:r>
              <a:rPr dirty="0" sz="2400">
                <a:latin typeface="Arial"/>
                <a:cs typeface="Arial"/>
              </a:rPr>
              <a:t>to  individually </a:t>
            </a:r>
            <a:r>
              <a:rPr dirty="0" sz="2400" spc="-5">
                <a:latin typeface="Arial"/>
                <a:cs typeface="Arial"/>
              </a:rPr>
              <a:t>identify the 1K locations. </a:t>
            </a:r>
            <a:r>
              <a:rPr dirty="0" sz="2400">
                <a:latin typeface="Arial"/>
                <a:cs typeface="Arial"/>
              </a:rPr>
              <a:t>(log</a:t>
            </a:r>
            <a:r>
              <a:rPr dirty="0" baseline="-29513" sz="2400">
                <a:latin typeface="Arial"/>
                <a:cs typeface="Arial"/>
              </a:rPr>
              <a:t>2</a:t>
            </a:r>
            <a:r>
              <a:rPr dirty="0" sz="2400">
                <a:latin typeface="Arial"/>
                <a:cs typeface="Arial"/>
              </a:rPr>
              <a:t>1024 =  </a:t>
            </a:r>
            <a:r>
              <a:rPr dirty="0" sz="2400" spc="-5">
                <a:latin typeface="Arial"/>
                <a:cs typeface="Arial"/>
              </a:rPr>
              <a:t>10)</a:t>
            </a:r>
            <a:endParaRPr sz="2400">
              <a:latin typeface="Arial"/>
              <a:cs typeface="Arial"/>
            </a:endParaRPr>
          </a:p>
          <a:p>
            <a:pPr algn="just" marL="413384" marR="5715" indent="-286385">
              <a:lnSpc>
                <a:spcPct val="100000"/>
              </a:lnSpc>
              <a:spcBef>
                <a:spcPts val="575"/>
              </a:spcBef>
              <a:buClr>
                <a:srgbClr val="FF0066"/>
              </a:buClr>
              <a:buChar char="–"/>
              <a:tabLst>
                <a:tab pos="414020" algn="l"/>
              </a:tabLst>
            </a:pPr>
            <a:r>
              <a:rPr dirty="0" sz="2400" spc="-5">
                <a:latin typeface="Arial"/>
                <a:cs typeface="Arial"/>
              </a:rPr>
              <a:t>That leaves </a:t>
            </a:r>
            <a:r>
              <a:rPr dirty="0" sz="2400">
                <a:latin typeface="Arial"/>
                <a:cs typeface="Arial"/>
              </a:rPr>
              <a:t>6 address </a:t>
            </a:r>
            <a:r>
              <a:rPr dirty="0" sz="2400" spc="-5">
                <a:latin typeface="Arial"/>
                <a:cs typeface="Arial"/>
              </a:rPr>
              <a:t>lines </a:t>
            </a:r>
            <a:r>
              <a:rPr dirty="0" sz="2400">
                <a:latin typeface="Arial"/>
                <a:cs typeface="Arial"/>
              </a:rPr>
              <a:t>which </a:t>
            </a:r>
            <a:r>
              <a:rPr dirty="0" sz="2400" spc="-5">
                <a:latin typeface="Arial"/>
                <a:cs typeface="Arial"/>
              </a:rPr>
              <a:t>is </a:t>
            </a: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5">
                <a:latin typeface="Arial"/>
                <a:cs typeface="Arial"/>
              </a:rPr>
              <a:t>exact  number </a:t>
            </a:r>
            <a:r>
              <a:rPr dirty="0" sz="2400">
                <a:latin typeface="Arial"/>
                <a:cs typeface="Arial"/>
              </a:rPr>
              <a:t>needed for </a:t>
            </a:r>
            <a:r>
              <a:rPr dirty="0" sz="2400" spc="-5">
                <a:latin typeface="Arial"/>
                <a:cs typeface="Arial"/>
              </a:rPr>
              <a:t>selecting between </a:t>
            </a: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10">
                <a:latin typeface="Arial"/>
                <a:cs typeface="Arial"/>
              </a:rPr>
              <a:t>64  </a:t>
            </a:r>
            <a:r>
              <a:rPr dirty="0" sz="2400" spc="-5">
                <a:latin typeface="Arial"/>
                <a:cs typeface="Arial"/>
              </a:rPr>
              <a:t>different chips (log</a:t>
            </a:r>
            <a:r>
              <a:rPr dirty="0" baseline="-29513" sz="2400" spc="-7">
                <a:latin typeface="Arial"/>
                <a:cs typeface="Arial"/>
              </a:rPr>
              <a:t>2</a:t>
            </a:r>
            <a:r>
              <a:rPr dirty="0" sz="2400" spc="-5">
                <a:latin typeface="Arial"/>
                <a:cs typeface="Arial"/>
              </a:rPr>
              <a:t>64 </a:t>
            </a:r>
            <a:r>
              <a:rPr dirty="0" sz="2400">
                <a:latin typeface="Arial"/>
                <a:cs typeface="Arial"/>
              </a:rPr>
              <a:t>=</a:t>
            </a:r>
            <a:r>
              <a:rPr dirty="0" sz="2400" spc="30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6).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49932" y="379221"/>
            <a:ext cx="5643245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The </a:t>
            </a:r>
            <a:r>
              <a:rPr dirty="0" spc="-5"/>
              <a:t>8085 and Address</a:t>
            </a:r>
            <a:r>
              <a:rPr dirty="0" spc="-80"/>
              <a:t> </a:t>
            </a:r>
            <a:r>
              <a:rPr dirty="0" spc="-5"/>
              <a:t>Ranges</a:t>
            </a:r>
          </a:p>
        </p:txBody>
      </p:sp>
      <p:sp>
        <p:nvSpPr>
          <p:cNvPr id="3" name="object 3"/>
          <p:cNvSpPr/>
          <p:nvPr/>
        </p:nvSpPr>
        <p:spPr>
          <a:xfrm>
            <a:off x="917447" y="2869692"/>
            <a:ext cx="3238500" cy="76200"/>
          </a:xfrm>
          <a:custGeom>
            <a:avLst/>
            <a:gdLst/>
            <a:ahLst/>
            <a:cxnLst/>
            <a:rect l="l" t="t" r="r" b="b"/>
            <a:pathLst>
              <a:path w="3238500" h="76200">
                <a:moveTo>
                  <a:pt x="76200" y="0"/>
                </a:moveTo>
                <a:lnTo>
                  <a:pt x="0" y="38100"/>
                </a:lnTo>
                <a:lnTo>
                  <a:pt x="76200" y="76200"/>
                </a:lnTo>
                <a:lnTo>
                  <a:pt x="76200" y="44450"/>
                </a:lnTo>
                <a:lnTo>
                  <a:pt x="63500" y="44450"/>
                </a:lnTo>
                <a:lnTo>
                  <a:pt x="63500" y="31750"/>
                </a:lnTo>
                <a:lnTo>
                  <a:pt x="76200" y="31750"/>
                </a:lnTo>
                <a:lnTo>
                  <a:pt x="76200" y="0"/>
                </a:lnTo>
                <a:close/>
              </a:path>
              <a:path w="3238500" h="76200">
                <a:moveTo>
                  <a:pt x="3162300" y="0"/>
                </a:moveTo>
                <a:lnTo>
                  <a:pt x="3162300" y="76200"/>
                </a:lnTo>
                <a:lnTo>
                  <a:pt x="3225800" y="44450"/>
                </a:lnTo>
                <a:lnTo>
                  <a:pt x="3175000" y="44450"/>
                </a:lnTo>
                <a:lnTo>
                  <a:pt x="3175000" y="31750"/>
                </a:lnTo>
                <a:lnTo>
                  <a:pt x="3225800" y="31750"/>
                </a:lnTo>
                <a:lnTo>
                  <a:pt x="3162300" y="0"/>
                </a:lnTo>
                <a:close/>
              </a:path>
              <a:path w="3238500" h="76200">
                <a:moveTo>
                  <a:pt x="76200" y="31750"/>
                </a:moveTo>
                <a:lnTo>
                  <a:pt x="63500" y="31750"/>
                </a:lnTo>
                <a:lnTo>
                  <a:pt x="63500" y="44450"/>
                </a:lnTo>
                <a:lnTo>
                  <a:pt x="76200" y="44450"/>
                </a:lnTo>
                <a:lnTo>
                  <a:pt x="76200" y="31750"/>
                </a:lnTo>
                <a:close/>
              </a:path>
              <a:path w="3238500" h="76200">
                <a:moveTo>
                  <a:pt x="3162300" y="31750"/>
                </a:moveTo>
                <a:lnTo>
                  <a:pt x="76200" y="31750"/>
                </a:lnTo>
                <a:lnTo>
                  <a:pt x="76200" y="44450"/>
                </a:lnTo>
                <a:lnTo>
                  <a:pt x="3162300" y="44450"/>
                </a:lnTo>
                <a:lnTo>
                  <a:pt x="3162300" y="31750"/>
                </a:lnTo>
                <a:close/>
              </a:path>
              <a:path w="3238500" h="76200">
                <a:moveTo>
                  <a:pt x="3225800" y="31750"/>
                </a:moveTo>
                <a:lnTo>
                  <a:pt x="3175000" y="31750"/>
                </a:lnTo>
                <a:lnTo>
                  <a:pt x="3175000" y="44450"/>
                </a:lnTo>
                <a:lnTo>
                  <a:pt x="3225800" y="44450"/>
                </a:lnTo>
                <a:lnTo>
                  <a:pt x="3238500" y="38100"/>
                </a:lnTo>
                <a:lnTo>
                  <a:pt x="3225800" y="317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130040" y="2869692"/>
            <a:ext cx="4014470" cy="76200"/>
          </a:xfrm>
          <a:custGeom>
            <a:avLst/>
            <a:gdLst/>
            <a:ahLst/>
            <a:cxnLst/>
            <a:rect l="l" t="t" r="r" b="b"/>
            <a:pathLst>
              <a:path w="4014470" h="76200">
                <a:moveTo>
                  <a:pt x="76200" y="0"/>
                </a:moveTo>
                <a:lnTo>
                  <a:pt x="0" y="38100"/>
                </a:lnTo>
                <a:lnTo>
                  <a:pt x="76200" y="76200"/>
                </a:lnTo>
                <a:lnTo>
                  <a:pt x="76200" y="44450"/>
                </a:lnTo>
                <a:lnTo>
                  <a:pt x="63500" y="44450"/>
                </a:lnTo>
                <a:lnTo>
                  <a:pt x="63500" y="31750"/>
                </a:lnTo>
                <a:lnTo>
                  <a:pt x="76200" y="31750"/>
                </a:lnTo>
                <a:lnTo>
                  <a:pt x="76200" y="0"/>
                </a:lnTo>
                <a:close/>
              </a:path>
              <a:path w="4014470" h="76200">
                <a:moveTo>
                  <a:pt x="3938016" y="0"/>
                </a:moveTo>
                <a:lnTo>
                  <a:pt x="3938016" y="76200"/>
                </a:lnTo>
                <a:lnTo>
                  <a:pt x="4001516" y="44450"/>
                </a:lnTo>
                <a:lnTo>
                  <a:pt x="3950716" y="44450"/>
                </a:lnTo>
                <a:lnTo>
                  <a:pt x="3950716" y="31750"/>
                </a:lnTo>
                <a:lnTo>
                  <a:pt x="4001516" y="31750"/>
                </a:lnTo>
                <a:lnTo>
                  <a:pt x="3938016" y="0"/>
                </a:lnTo>
                <a:close/>
              </a:path>
              <a:path w="4014470" h="76200">
                <a:moveTo>
                  <a:pt x="76200" y="31750"/>
                </a:moveTo>
                <a:lnTo>
                  <a:pt x="63500" y="31750"/>
                </a:lnTo>
                <a:lnTo>
                  <a:pt x="63500" y="44450"/>
                </a:lnTo>
                <a:lnTo>
                  <a:pt x="76200" y="44450"/>
                </a:lnTo>
                <a:lnTo>
                  <a:pt x="76200" y="31750"/>
                </a:lnTo>
                <a:close/>
              </a:path>
              <a:path w="4014470" h="76200">
                <a:moveTo>
                  <a:pt x="3938016" y="31750"/>
                </a:moveTo>
                <a:lnTo>
                  <a:pt x="76200" y="31750"/>
                </a:lnTo>
                <a:lnTo>
                  <a:pt x="76200" y="44450"/>
                </a:lnTo>
                <a:lnTo>
                  <a:pt x="3938016" y="44450"/>
                </a:lnTo>
                <a:lnTo>
                  <a:pt x="3938016" y="31750"/>
                </a:lnTo>
                <a:close/>
              </a:path>
              <a:path w="4014470" h="76200">
                <a:moveTo>
                  <a:pt x="4001516" y="31750"/>
                </a:moveTo>
                <a:lnTo>
                  <a:pt x="3950716" y="31750"/>
                </a:lnTo>
                <a:lnTo>
                  <a:pt x="3950716" y="44450"/>
                </a:lnTo>
                <a:lnTo>
                  <a:pt x="4001516" y="44450"/>
                </a:lnTo>
                <a:lnTo>
                  <a:pt x="4014216" y="38100"/>
                </a:lnTo>
                <a:lnTo>
                  <a:pt x="4001516" y="317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143755" y="2350007"/>
            <a:ext cx="0" cy="901065"/>
          </a:xfrm>
          <a:custGeom>
            <a:avLst/>
            <a:gdLst/>
            <a:ahLst/>
            <a:cxnLst/>
            <a:rect l="l" t="t" r="r" b="b"/>
            <a:pathLst>
              <a:path w="0" h="901064">
                <a:moveTo>
                  <a:pt x="0" y="0"/>
                </a:moveTo>
                <a:lnTo>
                  <a:pt x="0" y="900683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764540" y="1090930"/>
            <a:ext cx="7615555" cy="37826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5600" marR="319405" indent="-342900">
              <a:lnSpc>
                <a:spcPct val="100000"/>
              </a:lnSpc>
              <a:spcBef>
                <a:spcPts val="105"/>
              </a:spcBef>
              <a:buClr>
                <a:srgbClr val="9900CC"/>
              </a:buClr>
              <a:buSzPct val="128846"/>
              <a:buChar char="•"/>
              <a:tabLst>
                <a:tab pos="355600" algn="l"/>
                <a:tab pos="356235" algn="l"/>
              </a:tabLst>
            </a:pPr>
            <a:r>
              <a:rPr dirty="0" sz="2600">
                <a:latin typeface="Arial"/>
                <a:cs typeface="Arial"/>
              </a:rPr>
              <a:t>Now, we can break up </a:t>
            </a:r>
            <a:r>
              <a:rPr dirty="0" sz="2600" spc="-5">
                <a:latin typeface="Arial"/>
                <a:cs typeface="Arial"/>
              </a:rPr>
              <a:t>the </a:t>
            </a:r>
            <a:r>
              <a:rPr dirty="0" sz="2600">
                <a:latin typeface="Arial"/>
                <a:cs typeface="Arial"/>
              </a:rPr>
              <a:t>16-bit address of the  8085 into two</a:t>
            </a:r>
            <a:r>
              <a:rPr dirty="0" sz="2600" spc="-5">
                <a:latin typeface="Arial"/>
                <a:cs typeface="Arial"/>
              </a:rPr>
              <a:t> </a:t>
            </a:r>
            <a:r>
              <a:rPr dirty="0" sz="2600">
                <a:latin typeface="Arial"/>
                <a:cs typeface="Arial"/>
              </a:rPr>
              <a:t>pieces:</a:t>
            </a:r>
            <a:endParaRPr sz="26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600">
              <a:latin typeface="Times New Roman"/>
              <a:cs typeface="Times New Roman"/>
            </a:endParaRPr>
          </a:p>
          <a:p>
            <a:pPr marL="170815">
              <a:lnSpc>
                <a:spcPct val="100000"/>
              </a:lnSpc>
            </a:pPr>
            <a:r>
              <a:rPr dirty="0" baseline="13888" sz="3900" spc="15">
                <a:solidFill>
                  <a:srgbClr val="3333CC"/>
                </a:solidFill>
                <a:latin typeface="Arial"/>
                <a:cs typeface="Arial"/>
              </a:rPr>
              <a:t>A</a:t>
            </a:r>
            <a:r>
              <a:rPr dirty="0" sz="1700" spc="10">
                <a:solidFill>
                  <a:srgbClr val="3333CC"/>
                </a:solidFill>
                <a:latin typeface="Arial"/>
                <a:cs typeface="Arial"/>
              </a:rPr>
              <a:t>15 </a:t>
            </a:r>
            <a:r>
              <a:rPr dirty="0" baseline="13888" sz="3900" spc="7">
                <a:solidFill>
                  <a:srgbClr val="3333CC"/>
                </a:solidFill>
                <a:latin typeface="Arial"/>
                <a:cs typeface="Arial"/>
              </a:rPr>
              <a:t>A</a:t>
            </a:r>
            <a:r>
              <a:rPr dirty="0" sz="1700" spc="5">
                <a:solidFill>
                  <a:srgbClr val="3333CC"/>
                </a:solidFill>
                <a:latin typeface="Arial"/>
                <a:cs typeface="Arial"/>
              </a:rPr>
              <a:t>14 </a:t>
            </a:r>
            <a:r>
              <a:rPr dirty="0" baseline="13888" sz="3900" spc="7">
                <a:solidFill>
                  <a:srgbClr val="3333CC"/>
                </a:solidFill>
                <a:latin typeface="Arial"/>
                <a:cs typeface="Arial"/>
              </a:rPr>
              <a:t>A</a:t>
            </a:r>
            <a:r>
              <a:rPr dirty="0" sz="1700" spc="5">
                <a:solidFill>
                  <a:srgbClr val="3333CC"/>
                </a:solidFill>
                <a:latin typeface="Arial"/>
                <a:cs typeface="Arial"/>
              </a:rPr>
              <a:t>13 </a:t>
            </a:r>
            <a:r>
              <a:rPr dirty="0" baseline="13888" sz="3900" spc="7">
                <a:solidFill>
                  <a:srgbClr val="3333CC"/>
                </a:solidFill>
                <a:latin typeface="Arial"/>
                <a:cs typeface="Arial"/>
              </a:rPr>
              <a:t>A</a:t>
            </a:r>
            <a:r>
              <a:rPr dirty="0" sz="1700" spc="5">
                <a:solidFill>
                  <a:srgbClr val="3333CC"/>
                </a:solidFill>
                <a:latin typeface="Arial"/>
                <a:cs typeface="Arial"/>
              </a:rPr>
              <a:t>12 </a:t>
            </a:r>
            <a:r>
              <a:rPr dirty="0" baseline="13888" sz="3900" spc="7">
                <a:solidFill>
                  <a:srgbClr val="3333CC"/>
                </a:solidFill>
                <a:latin typeface="Arial"/>
                <a:cs typeface="Arial"/>
              </a:rPr>
              <a:t>A</a:t>
            </a:r>
            <a:r>
              <a:rPr dirty="0" sz="1700" spc="5">
                <a:solidFill>
                  <a:srgbClr val="3333CC"/>
                </a:solidFill>
                <a:latin typeface="Arial"/>
                <a:cs typeface="Arial"/>
              </a:rPr>
              <a:t>11 </a:t>
            </a:r>
            <a:r>
              <a:rPr dirty="0" baseline="13888" sz="3900" spc="7">
                <a:solidFill>
                  <a:srgbClr val="3333CC"/>
                </a:solidFill>
                <a:latin typeface="Arial"/>
                <a:cs typeface="Arial"/>
              </a:rPr>
              <a:t>A</a:t>
            </a:r>
            <a:r>
              <a:rPr dirty="0" sz="1700" spc="5">
                <a:solidFill>
                  <a:srgbClr val="3333CC"/>
                </a:solidFill>
                <a:latin typeface="Arial"/>
                <a:cs typeface="Arial"/>
              </a:rPr>
              <a:t>10 </a:t>
            </a:r>
            <a:r>
              <a:rPr dirty="0" baseline="13888" sz="3900" spc="7">
                <a:solidFill>
                  <a:srgbClr val="00CC99"/>
                </a:solidFill>
                <a:latin typeface="Arial"/>
                <a:cs typeface="Arial"/>
              </a:rPr>
              <a:t>A</a:t>
            </a:r>
            <a:r>
              <a:rPr dirty="0" sz="1700" spc="5">
                <a:solidFill>
                  <a:srgbClr val="00CC99"/>
                </a:solidFill>
                <a:latin typeface="Arial"/>
                <a:cs typeface="Arial"/>
              </a:rPr>
              <a:t>9 </a:t>
            </a:r>
            <a:r>
              <a:rPr dirty="0" baseline="13888" sz="3900" spc="7">
                <a:solidFill>
                  <a:srgbClr val="00CC99"/>
                </a:solidFill>
                <a:latin typeface="Arial"/>
                <a:cs typeface="Arial"/>
              </a:rPr>
              <a:t>A</a:t>
            </a:r>
            <a:r>
              <a:rPr dirty="0" sz="1700" spc="5">
                <a:solidFill>
                  <a:srgbClr val="00CC99"/>
                </a:solidFill>
                <a:latin typeface="Arial"/>
                <a:cs typeface="Arial"/>
              </a:rPr>
              <a:t>8 </a:t>
            </a:r>
            <a:r>
              <a:rPr dirty="0" baseline="13888" sz="3900" spc="15">
                <a:solidFill>
                  <a:srgbClr val="00CC99"/>
                </a:solidFill>
                <a:latin typeface="Arial"/>
                <a:cs typeface="Arial"/>
              </a:rPr>
              <a:t>A</a:t>
            </a:r>
            <a:r>
              <a:rPr dirty="0" sz="1700" spc="10">
                <a:solidFill>
                  <a:srgbClr val="00CC99"/>
                </a:solidFill>
                <a:latin typeface="Arial"/>
                <a:cs typeface="Arial"/>
              </a:rPr>
              <a:t>7 </a:t>
            </a:r>
            <a:r>
              <a:rPr dirty="0" baseline="13888" sz="3900" spc="7">
                <a:solidFill>
                  <a:srgbClr val="00CC99"/>
                </a:solidFill>
                <a:latin typeface="Arial"/>
                <a:cs typeface="Arial"/>
              </a:rPr>
              <a:t>A</a:t>
            </a:r>
            <a:r>
              <a:rPr dirty="0" sz="1700" spc="5">
                <a:solidFill>
                  <a:srgbClr val="00CC99"/>
                </a:solidFill>
                <a:latin typeface="Arial"/>
                <a:cs typeface="Arial"/>
              </a:rPr>
              <a:t>6 </a:t>
            </a:r>
            <a:r>
              <a:rPr dirty="0" baseline="13888" sz="3900" spc="7">
                <a:solidFill>
                  <a:srgbClr val="00CC99"/>
                </a:solidFill>
                <a:latin typeface="Arial"/>
                <a:cs typeface="Arial"/>
              </a:rPr>
              <a:t>A</a:t>
            </a:r>
            <a:r>
              <a:rPr dirty="0" sz="1700" spc="5">
                <a:solidFill>
                  <a:srgbClr val="00CC99"/>
                </a:solidFill>
                <a:latin typeface="Arial"/>
                <a:cs typeface="Arial"/>
              </a:rPr>
              <a:t>5 </a:t>
            </a:r>
            <a:r>
              <a:rPr dirty="0" baseline="13888" sz="3900" spc="7">
                <a:solidFill>
                  <a:srgbClr val="00CC99"/>
                </a:solidFill>
                <a:latin typeface="Arial"/>
                <a:cs typeface="Arial"/>
              </a:rPr>
              <a:t>A</a:t>
            </a:r>
            <a:r>
              <a:rPr dirty="0" sz="1700" spc="5">
                <a:solidFill>
                  <a:srgbClr val="00CC99"/>
                </a:solidFill>
                <a:latin typeface="Arial"/>
                <a:cs typeface="Arial"/>
              </a:rPr>
              <a:t>4 </a:t>
            </a:r>
            <a:r>
              <a:rPr dirty="0" baseline="13888" sz="3900" spc="7">
                <a:solidFill>
                  <a:srgbClr val="00CC99"/>
                </a:solidFill>
                <a:latin typeface="Arial"/>
                <a:cs typeface="Arial"/>
              </a:rPr>
              <a:t>A</a:t>
            </a:r>
            <a:r>
              <a:rPr dirty="0" sz="1700" spc="5">
                <a:solidFill>
                  <a:srgbClr val="00CC99"/>
                </a:solidFill>
                <a:latin typeface="Arial"/>
                <a:cs typeface="Arial"/>
              </a:rPr>
              <a:t>3 </a:t>
            </a:r>
            <a:r>
              <a:rPr dirty="0" baseline="13888" sz="3900" spc="15">
                <a:solidFill>
                  <a:srgbClr val="00CC99"/>
                </a:solidFill>
                <a:latin typeface="Arial"/>
                <a:cs typeface="Arial"/>
              </a:rPr>
              <a:t>A</a:t>
            </a:r>
            <a:r>
              <a:rPr dirty="0" sz="1700" spc="10">
                <a:solidFill>
                  <a:srgbClr val="00CC99"/>
                </a:solidFill>
                <a:latin typeface="Arial"/>
                <a:cs typeface="Arial"/>
              </a:rPr>
              <a:t>2</a:t>
            </a:r>
            <a:r>
              <a:rPr dirty="0" sz="1700" spc="145">
                <a:solidFill>
                  <a:srgbClr val="00CC99"/>
                </a:solidFill>
                <a:latin typeface="Arial"/>
                <a:cs typeface="Arial"/>
              </a:rPr>
              <a:t> </a:t>
            </a:r>
            <a:r>
              <a:rPr dirty="0" baseline="13888" sz="3900" spc="7">
                <a:solidFill>
                  <a:srgbClr val="00CC99"/>
                </a:solidFill>
                <a:latin typeface="Arial"/>
                <a:cs typeface="Arial"/>
              </a:rPr>
              <a:t>A</a:t>
            </a:r>
            <a:r>
              <a:rPr dirty="0" sz="1700" spc="5">
                <a:solidFill>
                  <a:srgbClr val="00CC99"/>
                </a:solidFill>
                <a:latin typeface="Arial"/>
                <a:cs typeface="Arial"/>
              </a:rPr>
              <a:t>1 </a:t>
            </a:r>
            <a:r>
              <a:rPr dirty="0" baseline="13888" sz="3900" spc="7">
                <a:solidFill>
                  <a:srgbClr val="00CC99"/>
                </a:solidFill>
                <a:latin typeface="Arial"/>
                <a:cs typeface="Arial"/>
              </a:rPr>
              <a:t>A</a:t>
            </a:r>
            <a:r>
              <a:rPr dirty="0" sz="1700" spc="5">
                <a:solidFill>
                  <a:srgbClr val="00CC99"/>
                </a:solidFill>
                <a:latin typeface="Arial"/>
                <a:cs typeface="Arial"/>
              </a:rPr>
              <a:t>0</a:t>
            </a:r>
            <a:endParaRPr sz="17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750">
              <a:latin typeface="Times New Roman"/>
              <a:cs typeface="Times New Roman"/>
            </a:endParaRPr>
          </a:p>
          <a:p>
            <a:pPr marL="1503680">
              <a:lnSpc>
                <a:spcPct val="100000"/>
              </a:lnSpc>
              <a:tabLst>
                <a:tab pos="4540885" algn="l"/>
              </a:tabLst>
            </a:pPr>
            <a:r>
              <a:rPr dirty="0" sz="1400" spc="-5">
                <a:latin typeface="Arial"/>
                <a:cs typeface="Arial"/>
              </a:rPr>
              <a:t>Chip</a:t>
            </a:r>
            <a:r>
              <a:rPr dirty="0" sz="1400">
                <a:latin typeface="Arial"/>
                <a:cs typeface="Arial"/>
              </a:rPr>
              <a:t> Selection	Location Selection </a:t>
            </a:r>
            <a:r>
              <a:rPr dirty="0" sz="1400" spc="-5">
                <a:latin typeface="Arial"/>
                <a:cs typeface="Arial"/>
              </a:rPr>
              <a:t>within </a:t>
            </a:r>
            <a:r>
              <a:rPr dirty="0" sz="1400">
                <a:latin typeface="Arial"/>
                <a:cs typeface="Arial"/>
              </a:rPr>
              <a:t>the</a:t>
            </a:r>
            <a:r>
              <a:rPr dirty="0" sz="1400" spc="-125">
                <a:latin typeface="Arial"/>
                <a:cs typeface="Arial"/>
              </a:rPr>
              <a:t> </a:t>
            </a:r>
            <a:r>
              <a:rPr dirty="0" sz="1400" spc="-5">
                <a:latin typeface="Arial"/>
                <a:cs typeface="Arial"/>
              </a:rPr>
              <a:t>Chip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500">
              <a:latin typeface="Times New Roman"/>
              <a:cs typeface="Times New Roman"/>
            </a:endParaRPr>
          </a:p>
          <a:p>
            <a:pPr algn="just" marL="756285" marR="5080" indent="-287020">
              <a:lnSpc>
                <a:spcPct val="100000"/>
              </a:lnSpc>
              <a:spcBef>
                <a:spcPts val="869"/>
              </a:spcBef>
            </a:pPr>
            <a:r>
              <a:rPr dirty="0" sz="2400">
                <a:solidFill>
                  <a:srgbClr val="FF0066"/>
                </a:solidFill>
                <a:latin typeface="Arial"/>
                <a:cs typeface="Arial"/>
              </a:rPr>
              <a:t>– </a:t>
            </a:r>
            <a:r>
              <a:rPr dirty="0" sz="2400">
                <a:latin typeface="Arial"/>
                <a:cs typeface="Arial"/>
              </a:rPr>
              <a:t>Depending </a:t>
            </a:r>
            <a:r>
              <a:rPr dirty="0" sz="2400" spc="-5">
                <a:latin typeface="Arial"/>
                <a:cs typeface="Arial"/>
              </a:rPr>
              <a:t>on </a:t>
            </a: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5">
                <a:latin typeface="Arial"/>
                <a:cs typeface="Arial"/>
              </a:rPr>
              <a:t>combination on </a:t>
            </a: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5">
                <a:latin typeface="Arial"/>
                <a:cs typeface="Arial"/>
              </a:rPr>
              <a:t>address  lines A</a:t>
            </a:r>
            <a:r>
              <a:rPr dirty="0" baseline="-20833" sz="2400" spc="-7">
                <a:latin typeface="Arial"/>
                <a:cs typeface="Arial"/>
              </a:rPr>
              <a:t>15 </a:t>
            </a:r>
            <a:r>
              <a:rPr dirty="0" sz="2400">
                <a:latin typeface="Arial"/>
                <a:cs typeface="Arial"/>
              </a:rPr>
              <a:t>- </a:t>
            </a:r>
            <a:r>
              <a:rPr dirty="0" sz="2400" spc="-5">
                <a:latin typeface="Arial"/>
                <a:cs typeface="Arial"/>
              </a:rPr>
              <a:t>A</a:t>
            </a:r>
            <a:r>
              <a:rPr dirty="0" baseline="-20833" sz="2400" spc="-7">
                <a:latin typeface="Arial"/>
                <a:cs typeface="Arial"/>
              </a:rPr>
              <a:t>10 </a:t>
            </a:r>
            <a:r>
              <a:rPr dirty="0" sz="2400">
                <a:latin typeface="Arial"/>
                <a:cs typeface="Arial"/>
              </a:rPr>
              <a:t>, the </a:t>
            </a:r>
            <a:r>
              <a:rPr dirty="0" sz="2400" spc="-5">
                <a:latin typeface="Arial"/>
                <a:cs typeface="Arial"/>
              </a:rPr>
              <a:t>address </a:t>
            </a:r>
            <a:r>
              <a:rPr dirty="0" sz="2400">
                <a:latin typeface="Arial"/>
                <a:cs typeface="Arial"/>
              </a:rPr>
              <a:t>range </a:t>
            </a:r>
            <a:r>
              <a:rPr dirty="0" sz="2400" spc="-5">
                <a:latin typeface="Arial"/>
                <a:cs typeface="Arial"/>
              </a:rPr>
              <a:t>of </a:t>
            </a: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5">
                <a:latin typeface="Arial"/>
                <a:cs typeface="Arial"/>
              </a:rPr>
              <a:t>specified  chip is</a:t>
            </a:r>
            <a:r>
              <a:rPr dirty="0" sz="2400" spc="10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determined.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41601" y="377697"/>
            <a:ext cx="4859655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latin typeface="Times New Roman"/>
                <a:cs typeface="Times New Roman"/>
              </a:rPr>
              <a:t>Interfacing of</a:t>
            </a:r>
            <a:r>
              <a:rPr dirty="0" spc="-85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microprocessor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64540" y="922172"/>
            <a:ext cx="7617459" cy="5165090"/>
          </a:xfrm>
          <a:prstGeom prst="rect">
            <a:avLst/>
          </a:prstGeom>
        </p:spPr>
        <p:txBody>
          <a:bodyPr wrap="square" lIns="0" tIns="234950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850"/>
              </a:spcBef>
              <a:buClr>
                <a:srgbClr val="9900CC"/>
              </a:buClr>
              <a:buSzPct val="128571"/>
              <a:buFont typeface="Times New Roman"/>
              <a:buChar char="•"/>
              <a:tabLst>
                <a:tab pos="355600" algn="l"/>
                <a:tab pos="356235" algn="l"/>
              </a:tabLst>
            </a:pPr>
            <a:r>
              <a:rPr dirty="0" u="heavy" sz="28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Memory</a:t>
            </a:r>
            <a:r>
              <a:rPr dirty="0" u="heavy" sz="2800" spc="-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28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interfacing</a:t>
            </a:r>
            <a:r>
              <a:rPr dirty="0" sz="2800" spc="-5">
                <a:latin typeface="Times New Roman"/>
                <a:cs typeface="Times New Roman"/>
              </a:rPr>
              <a:t>:</a:t>
            </a:r>
            <a:endParaRPr sz="2800">
              <a:latin typeface="Times New Roman"/>
              <a:cs typeface="Times New Roman"/>
            </a:endParaRPr>
          </a:p>
          <a:p>
            <a:pPr algn="just" marL="355600" marR="5080" indent="10160">
              <a:lnSpc>
                <a:spcPct val="150000"/>
              </a:lnSpc>
              <a:spcBef>
                <a:spcPts val="75"/>
              </a:spcBef>
            </a:pPr>
            <a:r>
              <a:rPr dirty="0" sz="2800" spc="-5">
                <a:latin typeface="Times New Roman"/>
                <a:cs typeface="Times New Roman"/>
              </a:rPr>
              <a:t>While executing </a:t>
            </a:r>
            <a:r>
              <a:rPr dirty="0" sz="2800" spc="-15">
                <a:latin typeface="Times New Roman"/>
                <a:cs typeface="Times New Roman"/>
              </a:rPr>
              <a:t>an </a:t>
            </a:r>
            <a:r>
              <a:rPr dirty="0" sz="2800" spc="-5">
                <a:latin typeface="Times New Roman"/>
                <a:cs typeface="Times New Roman"/>
              </a:rPr>
              <a:t>instruction, there </a:t>
            </a:r>
            <a:r>
              <a:rPr dirty="0" sz="2800" spc="-10">
                <a:latin typeface="Times New Roman"/>
                <a:cs typeface="Times New Roman"/>
              </a:rPr>
              <a:t>is </a:t>
            </a:r>
            <a:r>
              <a:rPr dirty="0" sz="2800" spc="-5">
                <a:latin typeface="Times New Roman"/>
                <a:cs typeface="Times New Roman"/>
              </a:rPr>
              <a:t>a necessity  for the microprocessor </a:t>
            </a:r>
            <a:r>
              <a:rPr dirty="0" sz="2800" spc="-10">
                <a:latin typeface="Times New Roman"/>
                <a:cs typeface="Times New Roman"/>
              </a:rPr>
              <a:t>to access memory  </a:t>
            </a:r>
            <a:r>
              <a:rPr dirty="0" sz="2800" spc="-5">
                <a:latin typeface="Times New Roman"/>
                <a:cs typeface="Times New Roman"/>
              </a:rPr>
              <a:t>frequently </a:t>
            </a:r>
            <a:r>
              <a:rPr dirty="0" sz="2800">
                <a:latin typeface="Times New Roman"/>
                <a:cs typeface="Times New Roman"/>
              </a:rPr>
              <a:t>for </a:t>
            </a:r>
            <a:r>
              <a:rPr dirty="0" sz="2800" spc="-5">
                <a:latin typeface="Times New Roman"/>
                <a:cs typeface="Times New Roman"/>
              </a:rPr>
              <a:t>reading various instruction codes  and data </a:t>
            </a:r>
            <a:r>
              <a:rPr dirty="0" sz="2800">
                <a:latin typeface="Times New Roman"/>
                <a:cs typeface="Times New Roman"/>
              </a:rPr>
              <a:t>stored </a:t>
            </a:r>
            <a:r>
              <a:rPr dirty="0" sz="2800" spc="-10">
                <a:latin typeface="Times New Roman"/>
                <a:cs typeface="Times New Roman"/>
              </a:rPr>
              <a:t>in </a:t>
            </a:r>
            <a:r>
              <a:rPr dirty="0" sz="2800">
                <a:latin typeface="Times New Roman"/>
                <a:cs typeface="Times New Roman"/>
              </a:rPr>
              <a:t>the </a:t>
            </a:r>
            <a:r>
              <a:rPr dirty="0" sz="2800" spc="-5">
                <a:latin typeface="Times New Roman"/>
                <a:cs typeface="Times New Roman"/>
              </a:rPr>
              <a:t>memory. </a:t>
            </a:r>
            <a:r>
              <a:rPr dirty="0" sz="2800">
                <a:latin typeface="Times New Roman"/>
                <a:cs typeface="Times New Roman"/>
              </a:rPr>
              <a:t>The </a:t>
            </a:r>
            <a:r>
              <a:rPr dirty="0" sz="2800" spc="-5">
                <a:latin typeface="Times New Roman"/>
                <a:cs typeface="Times New Roman"/>
              </a:rPr>
              <a:t>primary  function </a:t>
            </a:r>
            <a:r>
              <a:rPr dirty="0" sz="2800" spc="-10">
                <a:latin typeface="Times New Roman"/>
                <a:cs typeface="Times New Roman"/>
              </a:rPr>
              <a:t>of </a:t>
            </a:r>
            <a:r>
              <a:rPr dirty="0" sz="2800" spc="-5">
                <a:latin typeface="Times New Roman"/>
                <a:cs typeface="Times New Roman"/>
              </a:rPr>
              <a:t>a memory interfacing circuit is to aid  </a:t>
            </a:r>
            <a:r>
              <a:rPr dirty="0" sz="2800">
                <a:latin typeface="Times New Roman"/>
                <a:cs typeface="Times New Roman"/>
              </a:rPr>
              <a:t>the </a:t>
            </a:r>
            <a:r>
              <a:rPr dirty="0" sz="2800" spc="-5">
                <a:latin typeface="Times New Roman"/>
                <a:cs typeface="Times New Roman"/>
              </a:rPr>
              <a:t>microprocessor in reading and writing a data to  the </a:t>
            </a:r>
            <a:r>
              <a:rPr dirty="0" sz="2800">
                <a:latin typeface="Times New Roman"/>
                <a:cs typeface="Times New Roman"/>
              </a:rPr>
              <a:t>given </a:t>
            </a:r>
            <a:r>
              <a:rPr dirty="0" sz="2800" spc="-5">
                <a:latin typeface="Times New Roman"/>
                <a:cs typeface="Times New Roman"/>
              </a:rPr>
              <a:t>register of a </a:t>
            </a:r>
            <a:r>
              <a:rPr dirty="0" sz="2800" spc="-10">
                <a:latin typeface="Times New Roman"/>
                <a:cs typeface="Times New Roman"/>
              </a:rPr>
              <a:t>memory</a:t>
            </a:r>
            <a:r>
              <a:rPr dirty="0" sz="2800" spc="5">
                <a:latin typeface="Times New Roman"/>
                <a:cs typeface="Times New Roman"/>
              </a:rPr>
              <a:t> </a:t>
            </a:r>
            <a:r>
              <a:rPr dirty="0" sz="2800">
                <a:latin typeface="Times New Roman"/>
                <a:cs typeface="Times New Roman"/>
              </a:rPr>
              <a:t>chip.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6510">
              <a:lnSpc>
                <a:spcPct val="100000"/>
              </a:lnSpc>
              <a:spcBef>
                <a:spcPts val="105"/>
              </a:spcBef>
            </a:pPr>
            <a:r>
              <a:rPr dirty="0"/>
              <a:t>Chip </a:t>
            </a:r>
            <a:r>
              <a:rPr dirty="0" spc="-5"/>
              <a:t>Select</a:t>
            </a:r>
            <a:r>
              <a:rPr dirty="0" spc="-80"/>
              <a:t> </a:t>
            </a:r>
            <a:r>
              <a:rPr dirty="0"/>
              <a:t>Example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4540" y="1090930"/>
            <a:ext cx="7617459" cy="303085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355600" marR="5715" indent="-342900">
              <a:lnSpc>
                <a:spcPct val="100000"/>
              </a:lnSpc>
              <a:spcBef>
                <a:spcPts val="105"/>
              </a:spcBef>
              <a:buClr>
                <a:srgbClr val="9900CC"/>
              </a:buClr>
              <a:buSzPct val="128846"/>
              <a:buChar char="•"/>
              <a:tabLst>
                <a:tab pos="356235" algn="l"/>
              </a:tabLst>
            </a:pPr>
            <a:r>
              <a:rPr dirty="0" sz="2600">
                <a:latin typeface="Arial"/>
                <a:cs typeface="Arial"/>
              </a:rPr>
              <a:t>A chip that uses </a:t>
            </a:r>
            <a:r>
              <a:rPr dirty="0" sz="2600" spc="-5">
                <a:latin typeface="Arial"/>
                <a:cs typeface="Arial"/>
              </a:rPr>
              <a:t>the </a:t>
            </a:r>
            <a:r>
              <a:rPr dirty="0" sz="2600">
                <a:latin typeface="Arial"/>
                <a:cs typeface="Arial"/>
              </a:rPr>
              <a:t>combination </a:t>
            </a:r>
            <a:r>
              <a:rPr dirty="0" sz="2600" spc="5">
                <a:latin typeface="Arial"/>
                <a:cs typeface="Arial"/>
              </a:rPr>
              <a:t>A</a:t>
            </a:r>
            <a:r>
              <a:rPr dirty="0" baseline="-21241" sz="2550" spc="7">
                <a:latin typeface="Arial"/>
                <a:cs typeface="Arial"/>
              </a:rPr>
              <a:t>15 </a:t>
            </a:r>
            <a:r>
              <a:rPr dirty="0" sz="2600">
                <a:latin typeface="Arial"/>
                <a:cs typeface="Arial"/>
              </a:rPr>
              <a:t>- </a:t>
            </a:r>
            <a:r>
              <a:rPr dirty="0" sz="2600" spc="5">
                <a:latin typeface="Arial"/>
                <a:cs typeface="Arial"/>
              </a:rPr>
              <a:t>A</a:t>
            </a:r>
            <a:r>
              <a:rPr dirty="0" baseline="-21241" sz="2550" spc="7">
                <a:latin typeface="Arial"/>
                <a:cs typeface="Arial"/>
              </a:rPr>
              <a:t>10</a:t>
            </a:r>
            <a:r>
              <a:rPr dirty="0" baseline="-21241" sz="2550" spc="480">
                <a:latin typeface="Arial"/>
                <a:cs typeface="Arial"/>
              </a:rPr>
              <a:t> </a:t>
            </a:r>
            <a:r>
              <a:rPr dirty="0" sz="2600">
                <a:latin typeface="Arial"/>
                <a:cs typeface="Arial"/>
              </a:rPr>
              <a:t>=  001000 would have addresses that range from  2000H to</a:t>
            </a:r>
            <a:r>
              <a:rPr dirty="0" sz="2600" spc="-10">
                <a:latin typeface="Arial"/>
                <a:cs typeface="Arial"/>
              </a:rPr>
              <a:t> </a:t>
            </a:r>
            <a:r>
              <a:rPr dirty="0" sz="2600" spc="5">
                <a:latin typeface="Arial"/>
                <a:cs typeface="Arial"/>
              </a:rPr>
              <a:t>23FFH.</a:t>
            </a:r>
            <a:endParaRPr sz="2600">
              <a:latin typeface="Arial"/>
              <a:cs typeface="Arial"/>
            </a:endParaRPr>
          </a:p>
          <a:p>
            <a:pPr algn="just" lvl="1" marL="756285" marR="5080" indent="-286385">
              <a:lnSpc>
                <a:spcPts val="2160"/>
              </a:lnSpc>
              <a:spcBef>
                <a:spcPts val="525"/>
              </a:spcBef>
              <a:buClr>
                <a:srgbClr val="FF0066"/>
              </a:buClr>
              <a:buSzPct val="94736"/>
              <a:buFont typeface="Arial"/>
              <a:buChar char="–"/>
              <a:tabLst>
                <a:tab pos="756920" algn="l"/>
              </a:tabLst>
            </a:pPr>
            <a:r>
              <a:rPr dirty="0" sz="1900" spc="-65" i="1">
                <a:latin typeface="Arial"/>
                <a:cs typeface="Arial"/>
              </a:rPr>
              <a:t>Keep </a:t>
            </a:r>
            <a:r>
              <a:rPr dirty="0" sz="1900" spc="-45" i="1">
                <a:latin typeface="Arial"/>
                <a:cs typeface="Arial"/>
              </a:rPr>
              <a:t>in </a:t>
            </a:r>
            <a:r>
              <a:rPr dirty="0" sz="1900" spc="-55" i="1">
                <a:latin typeface="Arial"/>
                <a:cs typeface="Arial"/>
              </a:rPr>
              <a:t>mind </a:t>
            </a:r>
            <a:r>
              <a:rPr dirty="0" sz="1900" spc="-40" i="1">
                <a:latin typeface="Arial"/>
                <a:cs typeface="Arial"/>
              </a:rPr>
              <a:t>that </a:t>
            </a:r>
            <a:r>
              <a:rPr dirty="0" sz="1900" spc="-50" i="1">
                <a:latin typeface="Arial"/>
                <a:cs typeface="Arial"/>
              </a:rPr>
              <a:t>the </a:t>
            </a:r>
            <a:r>
              <a:rPr dirty="0" sz="1900" spc="-60" i="1">
                <a:latin typeface="Arial"/>
                <a:cs typeface="Arial"/>
              </a:rPr>
              <a:t>10 </a:t>
            </a:r>
            <a:r>
              <a:rPr dirty="0" sz="1900" spc="-55" i="1">
                <a:latin typeface="Arial"/>
                <a:cs typeface="Arial"/>
              </a:rPr>
              <a:t>address </a:t>
            </a:r>
            <a:r>
              <a:rPr dirty="0" sz="1900" spc="-45" i="1">
                <a:latin typeface="Arial"/>
                <a:cs typeface="Arial"/>
              </a:rPr>
              <a:t>lines </a:t>
            </a:r>
            <a:r>
              <a:rPr dirty="0" sz="1900" spc="-60" i="1">
                <a:latin typeface="Arial"/>
                <a:cs typeface="Arial"/>
              </a:rPr>
              <a:t>on </a:t>
            </a:r>
            <a:r>
              <a:rPr dirty="0" sz="1900" spc="-45" i="1">
                <a:latin typeface="Arial"/>
                <a:cs typeface="Arial"/>
              </a:rPr>
              <a:t>the </a:t>
            </a:r>
            <a:r>
              <a:rPr dirty="0" sz="1900" spc="-50" i="1">
                <a:latin typeface="Arial"/>
                <a:cs typeface="Arial"/>
              </a:rPr>
              <a:t>chip gives </a:t>
            </a:r>
            <a:r>
              <a:rPr dirty="0" sz="1900" spc="-60" i="1">
                <a:latin typeface="Arial"/>
                <a:cs typeface="Arial"/>
              </a:rPr>
              <a:t>a </a:t>
            </a:r>
            <a:r>
              <a:rPr dirty="0" sz="1900" spc="-55" i="1">
                <a:latin typeface="Arial"/>
                <a:cs typeface="Arial"/>
              </a:rPr>
              <a:t>range </a:t>
            </a:r>
            <a:r>
              <a:rPr dirty="0" sz="1900" spc="-50" i="1">
                <a:latin typeface="Arial"/>
                <a:cs typeface="Arial"/>
              </a:rPr>
              <a:t>of  </a:t>
            </a:r>
            <a:r>
              <a:rPr dirty="0" sz="1900" spc="-60" i="1">
                <a:latin typeface="Arial"/>
                <a:cs typeface="Arial"/>
              </a:rPr>
              <a:t>00 0000 0000 </a:t>
            </a:r>
            <a:r>
              <a:rPr dirty="0" sz="1900" spc="-45" i="1">
                <a:latin typeface="Arial"/>
                <a:cs typeface="Arial"/>
              </a:rPr>
              <a:t>to </a:t>
            </a:r>
            <a:r>
              <a:rPr dirty="0" sz="1900" spc="-60" i="1">
                <a:latin typeface="Arial"/>
                <a:cs typeface="Arial"/>
              </a:rPr>
              <a:t>11 1111 1111 </a:t>
            </a:r>
            <a:r>
              <a:rPr dirty="0" sz="1900" spc="-50" i="1">
                <a:latin typeface="Arial"/>
                <a:cs typeface="Arial"/>
              </a:rPr>
              <a:t>or </a:t>
            </a:r>
            <a:r>
              <a:rPr dirty="0" sz="1900" spc="-65" i="1">
                <a:latin typeface="Arial"/>
                <a:cs typeface="Arial"/>
              </a:rPr>
              <a:t>000H </a:t>
            </a:r>
            <a:r>
              <a:rPr dirty="0" sz="1900" spc="-45" i="1">
                <a:latin typeface="Arial"/>
                <a:cs typeface="Arial"/>
              </a:rPr>
              <a:t>to </a:t>
            </a:r>
            <a:r>
              <a:rPr dirty="0" sz="1900" spc="-65" i="1">
                <a:latin typeface="Arial"/>
                <a:cs typeface="Arial"/>
              </a:rPr>
              <a:t>3FFH </a:t>
            </a:r>
            <a:r>
              <a:rPr dirty="0" sz="1900" spc="-40" i="1">
                <a:latin typeface="Arial"/>
                <a:cs typeface="Arial"/>
              </a:rPr>
              <a:t>for </a:t>
            </a:r>
            <a:r>
              <a:rPr dirty="0" sz="1900" spc="-60" i="1">
                <a:latin typeface="Arial"/>
                <a:cs typeface="Arial"/>
              </a:rPr>
              <a:t>each </a:t>
            </a:r>
            <a:r>
              <a:rPr dirty="0" sz="1900" spc="-45" i="1">
                <a:latin typeface="Arial"/>
                <a:cs typeface="Arial"/>
              </a:rPr>
              <a:t>of </a:t>
            </a:r>
            <a:r>
              <a:rPr dirty="0" sz="1900" spc="-50" i="1">
                <a:latin typeface="Arial"/>
                <a:cs typeface="Arial"/>
              </a:rPr>
              <a:t>the  chips.</a:t>
            </a:r>
            <a:endParaRPr sz="190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spcBef>
                <a:spcPts val="35"/>
              </a:spcBef>
              <a:buClr>
                <a:srgbClr val="FF0066"/>
              </a:buClr>
              <a:buFont typeface="Arial"/>
              <a:buChar char="–"/>
            </a:pPr>
            <a:endParaRPr sz="2450">
              <a:latin typeface="Times New Roman"/>
              <a:cs typeface="Times New Roman"/>
            </a:endParaRPr>
          </a:p>
          <a:p>
            <a:pPr lvl="1" marL="756285" indent="-286385">
              <a:lnSpc>
                <a:spcPts val="2220"/>
              </a:lnSpc>
              <a:buClr>
                <a:srgbClr val="FF0066"/>
              </a:buClr>
              <a:buSzPct val="94736"/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dirty="0" sz="1900" spc="-60" i="1">
                <a:latin typeface="Arial"/>
                <a:cs typeface="Arial"/>
              </a:rPr>
              <a:t>The</a:t>
            </a:r>
            <a:r>
              <a:rPr dirty="0" sz="1900" spc="20" i="1">
                <a:latin typeface="Arial"/>
                <a:cs typeface="Arial"/>
              </a:rPr>
              <a:t> </a:t>
            </a:r>
            <a:r>
              <a:rPr dirty="0" sz="1900" spc="-65" i="1">
                <a:latin typeface="Arial"/>
                <a:cs typeface="Arial"/>
              </a:rPr>
              <a:t>memory</a:t>
            </a:r>
            <a:r>
              <a:rPr dirty="0" sz="1900" spc="-5" i="1">
                <a:latin typeface="Arial"/>
                <a:cs typeface="Arial"/>
              </a:rPr>
              <a:t> </a:t>
            </a:r>
            <a:r>
              <a:rPr dirty="0" sz="1900" spc="-50" i="1">
                <a:latin typeface="Arial"/>
                <a:cs typeface="Arial"/>
              </a:rPr>
              <a:t>chip</a:t>
            </a:r>
            <a:r>
              <a:rPr dirty="0" sz="1900" spc="25" i="1">
                <a:latin typeface="Arial"/>
                <a:cs typeface="Arial"/>
              </a:rPr>
              <a:t> </a:t>
            </a:r>
            <a:r>
              <a:rPr dirty="0" sz="1900" spc="-45" i="1">
                <a:latin typeface="Arial"/>
                <a:cs typeface="Arial"/>
              </a:rPr>
              <a:t>in</a:t>
            </a:r>
            <a:r>
              <a:rPr dirty="0" sz="1900" spc="20" i="1">
                <a:latin typeface="Arial"/>
                <a:cs typeface="Arial"/>
              </a:rPr>
              <a:t> </a:t>
            </a:r>
            <a:r>
              <a:rPr dirty="0" sz="1900" spc="-40" i="1">
                <a:latin typeface="Arial"/>
                <a:cs typeface="Arial"/>
              </a:rPr>
              <a:t>this</a:t>
            </a:r>
            <a:r>
              <a:rPr dirty="0" sz="1900" spc="25" i="1">
                <a:latin typeface="Arial"/>
                <a:cs typeface="Arial"/>
              </a:rPr>
              <a:t> </a:t>
            </a:r>
            <a:r>
              <a:rPr dirty="0" sz="1900" spc="-60" i="1">
                <a:latin typeface="Arial"/>
                <a:cs typeface="Arial"/>
              </a:rPr>
              <a:t>example</a:t>
            </a:r>
            <a:r>
              <a:rPr dirty="0" sz="1900" spc="45" i="1">
                <a:latin typeface="Arial"/>
                <a:cs typeface="Arial"/>
              </a:rPr>
              <a:t> </a:t>
            </a:r>
            <a:r>
              <a:rPr dirty="0" sz="1900" spc="-60" i="1">
                <a:latin typeface="Arial"/>
                <a:cs typeface="Arial"/>
              </a:rPr>
              <a:t>would</a:t>
            </a:r>
            <a:r>
              <a:rPr dirty="0" sz="1900" spc="15" i="1">
                <a:latin typeface="Arial"/>
                <a:cs typeface="Arial"/>
              </a:rPr>
              <a:t> </a:t>
            </a:r>
            <a:r>
              <a:rPr dirty="0" sz="1900" spc="-45" i="1">
                <a:latin typeface="Arial"/>
                <a:cs typeface="Arial"/>
              </a:rPr>
              <a:t>require</a:t>
            </a:r>
            <a:r>
              <a:rPr dirty="0" sz="1900" spc="20" i="1">
                <a:latin typeface="Arial"/>
                <a:cs typeface="Arial"/>
              </a:rPr>
              <a:t> </a:t>
            </a:r>
            <a:r>
              <a:rPr dirty="0" sz="1900" spc="-50" i="1">
                <a:latin typeface="Arial"/>
                <a:cs typeface="Arial"/>
              </a:rPr>
              <a:t>the</a:t>
            </a:r>
            <a:r>
              <a:rPr dirty="0" sz="1900" spc="15" i="1">
                <a:latin typeface="Arial"/>
                <a:cs typeface="Arial"/>
              </a:rPr>
              <a:t> </a:t>
            </a:r>
            <a:r>
              <a:rPr dirty="0" sz="1900" spc="-45" i="1">
                <a:latin typeface="Arial"/>
                <a:cs typeface="Arial"/>
              </a:rPr>
              <a:t>following</a:t>
            </a:r>
            <a:r>
              <a:rPr dirty="0" sz="1900" spc="25" i="1">
                <a:latin typeface="Arial"/>
                <a:cs typeface="Arial"/>
              </a:rPr>
              <a:t> </a:t>
            </a:r>
            <a:r>
              <a:rPr dirty="0" sz="1900" spc="-40" i="1">
                <a:latin typeface="Arial"/>
                <a:cs typeface="Arial"/>
              </a:rPr>
              <a:t>circuit</a:t>
            </a:r>
            <a:endParaRPr sz="1900">
              <a:latin typeface="Arial"/>
              <a:cs typeface="Arial"/>
            </a:endParaRPr>
          </a:p>
          <a:p>
            <a:pPr marL="756285">
              <a:lnSpc>
                <a:spcPts val="2220"/>
              </a:lnSpc>
              <a:tabLst>
                <a:tab pos="1137285" algn="l"/>
              </a:tabLst>
            </a:pPr>
            <a:r>
              <a:rPr dirty="0" sz="1900" spc="-60" i="1">
                <a:latin typeface="Arial"/>
                <a:cs typeface="Arial"/>
              </a:rPr>
              <a:t>on	</a:t>
            </a:r>
            <a:r>
              <a:rPr dirty="0" sz="1900" spc="-35" i="1">
                <a:latin typeface="Arial"/>
                <a:cs typeface="Arial"/>
              </a:rPr>
              <a:t>its </a:t>
            </a:r>
            <a:r>
              <a:rPr dirty="0" sz="1900" spc="-50" i="1">
                <a:latin typeface="Arial"/>
                <a:cs typeface="Arial"/>
              </a:rPr>
              <a:t>chip select</a:t>
            </a:r>
            <a:r>
              <a:rPr dirty="0" sz="1900" spc="15" i="1">
                <a:latin typeface="Arial"/>
                <a:cs typeface="Arial"/>
              </a:rPr>
              <a:t> </a:t>
            </a:r>
            <a:r>
              <a:rPr dirty="0" sz="1900" spc="-45" i="1">
                <a:latin typeface="Arial"/>
                <a:cs typeface="Arial"/>
              </a:rPr>
              <a:t>input:</a:t>
            </a:r>
            <a:endParaRPr sz="19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457892" y="4787596"/>
            <a:ext cx="686435" cy="572135"/>
          </a:xfrm>
          <a:custGeom>
            <a:avLst/>
            <a:gdLst/>
            <a:ahLst/>
            <a:cxnLst/>
            <a:rect l="l" t="t" r="r" b="b"/>
            <a:pathLst>
              <a:path w="686435" h="572135">
                <a:moveTo>
                  <a:pt x="686070" y="571639"/>
                </a:moveTo>
                <a:lnTo>
                  <a:pt x="684126" y="528759"/>
                </a:lnTo>
                <a:lnTo>
                  <a:pt x="678397" y="486771"/>
                </a:lnTo>
                <a:lnTo>
                  <a:pt x="669031" y="445783"/>
                </a:lnTo>
                <a:lnTo>
                  <a:pt x="656178" y="405901"/>
                </a:lnTo>
                <a:lnTo>
                  <a:pt x="639990" y="367235"/>
                </a:lnTo>
                <a:lnTo>
                  <a:pt x="620617" y="329891"/>
                </a:lnTo>
                <a:lnTo>
                  <a:pt x="598208" y="293977"/>
                </a:lnTo>
                <a:lnTo>
                  <a:pt x="572914" y="259600"/>
                </a:lnTo>
                <a:lnTo>
                  <a:pt x="544885" y="226869"/>
                </a:lnTo>
                <a:lnTo>
                  <a:pt x="514272" y="195890"/>
                </a:lnTo>
                <a:lnTo>
                  <a:pt x="481224" y="166771"/>
                </a:lnTo>
                <a:lnTo>
                  <a:pt x="445893" y="139620"/>
                </a:lnTo>
                <a:lnTo>
                  <a:pt x="408427" y="114544"/>
                </a:lnTo>
                <a:lnTo>
                  <a:pt x="368978" y="91651"/>
                </a:lnTo>
                <a:lnTo>
                  <a:pt x="327695" y="71049"/>
                </a:lnTo>
                <a:lnTo>
                  <a:pt x="284729" y="52844"/>
                </a:lnTo>
                <a:lnTo>
                  <a:pt x="240230" y="37146"/>
                </a:lnTo>
                <a:lnTo>
                  <a:pt x="194348" y="24060"/>
                </a:lnTo>
                <a:lnTo>
                  <a:pt x="147234" y="13695"/>
                </a:lnTo>
                <a:lnTo>
                  <a:pt x="99038" y="6158"/>
                </a:lnTo>
                <a:lnTo>
                  <a:pt x="49910" y="1557"/>
                </a:lnTo>
                <a:lnTo>
                  <a:pt x="0" y="0"/>
                </a:lnTo>
              </a:path>
            </a:pathLst>
          </a:custGeom>
          <a:ln w="1280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457892" y="5359236"/>
            <a:ext cx="686435" cy="572135"/>
          </a:xfrm>
          <a:custGeom>
            <a:avLst/>
            <a:gdLst/>
            <a:ahLst/>
            <a:cxnLst/>
            <a:rect l="l" t="t" r="r" b="b"/>
            <a:pathLst>
              <a:path w="686435" h="572135">
                <a:moveTo>
                  <a:pt x="0" y="571589"/>
                </a:moveTo>
                <a:lnTo>
                  <a:pt x="52268" y="568137"/>
                </a:lnTo>
                <a:lnTo>
                  <a:pt x="103670" y="561527"/>
                </a:lnTo>
                <a:lnTo>
                  <a:pt x="154034" y="551881"/>
                </a:lnTo>
                <a:lnTo>
                  <a:pt x="203187" y="539324"/>
                </a:lnTo>
                <a:lnTo>
                  <a:pt x="250956" y="523978"/>
                </a:lnTo>
                <a:lnTo>
                  <a:pt x="297168" y="505968"/>
                </a:lnTo>
                <a:lnTo>
                  <a:pt x="341650" y="485416"/>
                </a:lnTo>
                <a:lnTo>
                  <a:pt x="384230" y="462446"/>
                </a:lnTo>
                <a:lnTo>
                  <a:pt x="424735" y="437182"/>
                </a:lnTo>
                <a:lnTo>
                  <a:pt x="462993" y="409747"/>
                </a:lnTo>
                <a:lnTo>
                  <a:pt x="498829" y="380264"/>
                </a:lnTo>
                <a:lnTo>
                  <a:pt x="532073" y="348858"/>
                </a:lnTo>
                <a:lnTo>
                  <a:pt x="562551" y="315651"/>
                </a:lnTo>
                <a:lnTo>
                  <a:pt x="590090" y="280767"/>
                </a:lnTo>
                <a:lnTo>
                  <a:pt x="614517" y="244330"/>
                </a:lnTo>
                <a:lnTo>
                  <a:pt x="635661" y="206463"/>
                </a:lnTo>
                <a:lnTo>
                  <a:pt x="653347" y="167289"/>
                </a:lnTo>
                <a:lnTo>
                  <a:pt x="667404" y="126933"/>
                </a:lnTo>
                <a:lnTo>
                  <a:pt x="677659" y="85517"/>
                </a:lnTo>
                <a:lnTo>
                  <a:pt x="683938" y="43164"/>
                </a:lnTo>
                <a:lnTo>
                  <a:pt x="686070" y="0"/>
                </a:lnTo>
              </a:path>
            </a:pathLst>
          </a:custGeom>
          <a:ln w="1280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131159" y="5295496"/>
            <a:ext cx="139909" cy="1399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457892" y="4787596"/>
            <a:ext cx="0" cy="1143635"/>
          </a:xfrm>
          <a:custGeom>
            <a:avLst/>
            <a:gdLst/>
            <a:ahLst/>
            <a:cxnLst/>
            <a:rect l="l" t="t" r="r" b="b"/>
            <a:pathLst>
              <a:path w="0" h="1143635">
                <a:moveTo>
                  <a:pt x="0" y="0"/>
                </a:moveTo>
                <a:lnTo>
                  <a:pt x="0" y="1143228"/>
                </a:lnTo>
              </a:path>
            </a:pathLst>
          </a:custGeom>
          <a:ln w="1281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784456" y="4622362"/>
            <a:ext cx="0" cy="267335"/>
          </a:xfrm>
          <a:custGeom>
            <a:avLst/>
            <a:gdLst/>
            <a:ahLst/>
            <a:cxnLst/>
            <a:rect l="l" t="t" r="r" b="b"/>
            <a:pathLst>
              <a:path w="0" h="267335">
                <a:moveTo>
                  <a:pt x="0" y="0"/>
                </a:moveTo>
                <a:lnTo>
                  <a:pt x="0" y="266829"/>
                </a:lnTo>
              </a:path>
            </a:pathLst>
          </a:custGeom>
          <a:ln w="1281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778056" y="4615962"/>
            <a:ext cx="286091" cy="2796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784456" y="4927400"/>
            <a:ext cx="0" cy="266700"/>
          </a:xfrm>
          <a:custGeom>
            <a:avLst/>
            <a:gdLst/>
            <a:ahLst/>
            <a:cxnLst/>
            <a:rect l="l" t="t" r="r" b="b"/>
            <a:pathLst>
              <a:path w="0" h="266700">
                <a:moveTo>
                  <a:pt x="0" y="0"/>
                </a:moveTo>
                <a:lnTo>
                  <a:pt x="0" y="266512"/>
                </a:lnTo>
              </a:path>
            </a:pathLst>
          </a:custGeom>
          <a:ln w="1281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778056" y="4921001"/>
            <a:ext cx="286091" cy="2793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784456" y="5232046"/>
            <a:ext cx="0" cy="267335"/>
          </a:xfrm>
          <a:custGeom>
            <a:avLst/>
            <a:gdLst/>
            <a:ahLst/>
            <a:cxnLst/>
            <a:rect l="l" t="t" r="r" b="b"/>
            <a:pathLst>
              <a:path w="0" h="267335">
                <a:moveTo>
                  <a:pt x="0" y="0"/>
                </a:moveTo>
                <a:lnTo>
                  <a:pt x="0" y="266879"/>
                </a:lnTo>
              </a:path>
            </a:pathLst>
          </a:custGeom>
          <a:ln w="1281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3778056" y="5225646"/>
            <a:ext cx="286091" cy="2796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784456" y="5714882"/>
            <a:ext cx="0" cy="267335"/>
          </a:xfrm>
          <a:custGeom>
            <a:avLst/>
            <a:gdLst/>
            <a:ahLst/>
            <a:cxnLst/>
            <a:rect l="l" t="t" r="r" b="b"/>
            <a:pathLst>
              <a:path w="0" h="267335">
                <a:moveTo>
                  <a:pt x="0" y="0"/>
                </a:moveTo>
                <a:lnTo>
                  <a:pt x="0" y="266879"/>
                </a:lnTo>
              </a:path>
            </a:pathLst>
          </a:custGeom>
          <a:ln w="1281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3778056" y="5708482"/>
            <a:ext cx="286091" cy="27967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3784456" y="6019895"/>
            <a:ext cx="0" cy="266700"/>
          </a:xfrm>
          <a:custGeom>
            <a:avLst/>
            <a:gdLst/>
            <a:ahLst/>
            <a:cxnLst/>
            <a:rect l="l" t="t" r="r" b="b"/>
            <a:pathLst>
              <a:path w="0" h="266700">
                <a:moveTo>
                  <a:pt x="0" y="0"/>
                </a:moveTo>
                <a:lnTo>
                  <a:pt x="0" y="266573"/>
                </a:lnTo>
              </a:path>
            </a:pathLst>
          </a:custGeom>
          <a:ln w="1281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3778056" y="6013495"/>
            <a:ext cx="286091" cy="27937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4229160" y="4901717"/>
            <a:ext cx="229235" cy="0"/>
          </a:xfrm>
          <a:custGeom>
            <a:avLst/>
            <a:gdLst/>
            <a:ahLst/>
            <a:cxnLst/>
            <a:rect l="l" t="t" r="r" b="b"/>
            <a:pathLst>
              <a:path w="229235" h="0">
                <a:moveTo>
                  <a:pt x="228732" y="0"/>
                </a:moveTo>
                <a:lnTo>
                  <a:pt x="0" y="0"/>
                </a:lnTo>
              </a:path>
            </a:pathLst>
          </a:custGeom>
          <a:ln w="1279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4051344" y="5067040"/>
            <a:ext cx="407034" cy="0"/>
          </a:xfrm>
          <a:custGeom>
            <a:avLst/>
            <a:gdLst/>
            <a:ahLst/>
            <a:cxnLst/>
            <a:rect l="l" t="t" r="r" b="b"/>
            <a:pathLst>
              <a:path w="407035" h="0">
                <a:moveTo>
                  <a:pt x="406547" y="0"/>
                </a:moveTo>
                <a:lnTo>
                  <a:pt x="0" y="0"/>
                </a:lnTo>
              </a:path>
            </a:pathLst>
          </a:custGeom>
          <a:ln w="1279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4229160" y="5232046"/>
            <a:ext cx="229235" cy="0"/>
          </a:xfrm>
          <a:custGeom>
            <a:avLst/>
            <a:gdLst/>
            <a:ahLst/>
            <a:cxnLst/>
            <a:rect l="l" t="t" r="r" b="b"/>
            <a:pathLst>
              <a:path w="229235" h="0">
                <a:moveTo>
                  <a:pt x="228732" y="0"/>
                </a:moveTo>
                <a:lnTo>
                  <a:pt x="0" y="0"/>
                </a:lnTo>
              </a:path>
            </a:pathLst>
          </a:custGeom>
          <a:ln w="1279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4343589" y="5816452"/>
            <a:ext cx="114300" cy="0"/>
          </a:xfrm>
          <a:custGeom>
            <a:avLst/>
            <a:gdLst/>
            <a:ahLst/>
            <a:cxnLst/>
            <a:rect l="l" t="t" r="r" b="b"/>
            <a:pathLst>
              <a:path w="114300" h="0">
                <a:moveTo>
                  <a:pt x="114302" y="0"/>
                </a:moveTo>
                <a:lnTo>
                  <a:pt x="0" y="0"/>
                </a:lnTo>
              </a:path>
            </a:pathLst>
          </a:custGeom>
          <a:ln w="1279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4229160" y="5638629"/>
            <a:ext cx="229235" cy="0"/>
          </a:xfrm>
          <a:custGeom>
            <a:avLst/>
            <a:gdLst/>
            <a:ahLst/>
            <a:cxnLst/>
            <a:rect l="l" t="t" r="r" b="b"/>
            <a:pathLst>
              <a:path w="229235" h="0">
                <a:moveTo>
                  <a:pt x="228732" y="0"/>
                </a:moveTo>
                <a:lnTo>
                  <a:pt x="0" y="0"/>
                </a:lnTo>
              </a:path>
            </a:pathLst>
          </a:custGeom>
          <a:ln w="1279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4140455" y="5435489"/>
            <a:ext cx="317500" cy="0"/>
          </a:xfrm>
          <a:custGeom>
            <a:avLst/>
            <a:gdLst/>
            <a:ahLst/>
            <a:cxnLst/>
            <a:rect l="l" t="t" r="r" b="b"/>
            <a:pathLst>
              <a:path w="317500" h="0">
                <a:moveTo>
                  <a:pt x="317437" y="0"/>
                </a:moveTo>
                <a:lnTo>
                  <a:pt x="0" y="0"/>
                </a:lnTo>
              </a:path>
            </a:pathLst>
          </a:custGeom>
          <a:ln w="1279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4051344" y="4749514"/>
            <a:ext cx="178435" cy="0"/>
          </a:xfrm>
          <a:custGeom>
            <a:avLst/>
            <a:gdLst/>
            <a:ahLst/>
            <a:cxnLst/>
            <a:rect l="l" t="t" r="r" b="b"/>
            <a:pathLst>
              <a:path w="178435" h="0">
                <a:moveTo>
                  <a:pt x="0" y="0"/>
                </a:moveTo>
                <a:lnTo>
                  <a:pt x="177815" y="0"/>
                </a:lnTo>
              </a:path>
            </a:pathLst>
          </a:custGeom>
          <a:ln w="1279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4229160" y="4749514"/>
            <a:ext cx="0" cy="152400"/>
          </a:xfrm>
          <a:custGeom>
            <a:avLst/>
            <a:gdLst/>
            <a:ahLst/>
            <a:cxnLst/>
            <a:rect l="l" t="t" r="r" b="b"/>
            <a:pathLst>
              <a:path w="0" h="152400">
                <a:moveTo>
                  <a:pt x="0" y="0"/>
                </a:moveTo>
                <a:lnTo>
                  <a:pt x="0" y="152202"/>
                </a:lnTo>
              </a:path>
            </a:pathLst>
          </a:custGeom>
          <a:ln w="1281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4051344" y="5359236"/>
            <a:ext cx="178435" cy="0"/>
          </a:xfrm>
          <a:custGeom>
            <a:avLst/>
            <a:gdLst/>
            <a:ahLst/>
            <a:cxnLst/>
            <a:rect l="l" t="t" r="r" b="b"/>
            <a:pathLst>
              <a:path w="178435" h="0">
                <a:moveTo>
                  <a:pt x="0" y="0"/>
                </a:moveTo>
                <a:lnTo>
                  <a:pt x="177815" y="0"/>
                </a:lnTo>
              </a:path>
            </a:pathLst>
          </a:custGeom>
          <a:ln w="1279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4229160" y="5232046"/>
            <a:ext cx="0" cy="127635"/>
          </a:xfrm>
          <a:custGeom>
            <a:avLst/>
            <a:gdLst/>
            <a:ahLst/>
            <a:cxnLst/>
            <a:rect l="l" t="t" r="r" b="b"/>
            <a:pathLst>
              <a:path w="0" h="127635">
                <a:moveTo>
                  <a:pt x="0" y="127189"/>
                </a:moveTo>
                <a:lnTo>
                  <a:pt x="0" y="0"/>
                </a:lnTo>
              </a:path>
            </a:pathLst>
          </a:custGeom>
          <a:ln w="1281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4343589" y="5816452"/>
            <a:ext cx="0" cy="330835"/>
          </a:xfrm>
          <a:custGeom>
            <a:avLst/>
            <a:gdLst/>
            <a:ahLst/>
            <a:cxnLst/>
            <a:rect l="l" t="t" r="r" b="b"/>
            <a:pathLst>
              <a:path w="0" h="330835">
                <a:moveTo>
                  <a:pt x="0" y="0"/>
                </a:moveTo>
                <a:lnTo>
                  <a:pt x="0" y="330316"/>
                </a:lnTo>
              </a:path>
            </a:pathLst>
          </a:custGeom>
          <a:ln w="1281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4051344" y="6146768"/>
            <a:ext cx="292735" cy="0"/>
          </a:xfrm>
          <a:custGeom>
            <a:avLst/>
            <a:gdLst/>
            <a:ahLst/>
            <a:cxnLst/>
            <a:rect l="l" t="t" r="r" b="b"/>
            <a:pathLst>
              <a:path w="292735" h="0">
                <a:moveTo>
                  <a:pt x="0" y="0"/>
                </a:moveTo>
                <a:lnTo>
                  <a:pt x="292245" y="0"/>
                </a:lnTo>
              </a:path>
            </a:pathLst>
          </a:custGeom>
          <a:ln w="1279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4051344" y="5842072"/>
            <a:ext cx="178435" cy="0"/>
          </a:xfrm>
          <a:custGeom>
            <a:avLst/>
            <a:gdLst/>
            <a:ahLst/>
            <a:cxnLst/>
            <a:rect l="l" t="t" r="r" b="b"/>
            <a:pathLst>
              <a:path w="178435" h="0">
                <a:moveTo>
                  <a:pt x="0" y="0"/>
                </a:moveTo>
                <a:lnTo>
                  <a:pt x="177815" y="0"/>
                </a:lnTo>
              </a:path>
            </a:pathLst>
          </a:custGeom>
          <a:ln w="1279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4229160" y="5638629"/>
            <a:ext cx="0" cy="203835"/>
          </a:xfrm>
          <a:custGeom>
            <a:avLst/>
            <a:gdLst/>
            <a:ahLst/>
            <a:cxnLst/>
            <a:rect l="l" t="t" r="r" b="b"/>
            <a:pathLst>
              <a:path w="0" h="203835">
                <a:moveTo>
                  <a:pt x="0" y="203443"/>
                </a:moveTo>
                <a:lnTo>
                  <a:pt x="0" y="0"/>
                </a:lnTo>
              </a:path>
            </a:pathLst>
          </a:custGeom>
          <a:ln w="1281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3136592" y="5600496"/>
            <a:ext cx="1003935" cy="0"/>
          </a:xfrm>
          <a:custGeom>
            <a:avLst/>
            <a:gdLst/>
            <a:ahLst/>
            <a:cxnLst/>
            <a:rect l="l" t="t" r="r" b="b"/>
            <a:pathLst>
              <a:path w="1003935" h="0">
                <a:moveTo>
                  <a:pt x="0" y="0"/>
                </a:moveTo>
                <a:lnTo>
                  <a:pt x="1003862" y="0"/>
                </a:lnTo>
              </a:path>
            </a:pathLst>
          </a:custGeom>
          <a:ln w="1279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4140455" y="5435489"/>
            <a:ext cx="0" cy="165100"/>
          </a:xfrm>
          <a:custGeom>
            <a:avLst/>
            <a:gdLst/>
            <a:ahLst/>
            <a:cxnLst/>
            <a:rect l="l" t="t" r="r" b="b"/>
            <a:pathLst>
              <a:path w="0" h="165100">
                <a:moveTo>
                  <a:pt x="0" y="165006"/>
                </a:moveTo>
                <a:lnTo>
                  <a:pt x="0" y="0"/>
                </a:lnTo>
              </a:path>
            </a:pathLst>
          </a:custGeom>
          <a:ln w="1281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3136592" y="4762039"/>
            <a:ext cx="648335" cy="0"/>
          </a:xfrm>
          <a:custGeom>
            <a:avLst/>
            <a:gdLst/>
            <a:ahLst/>
            <a:cxnLst/>
            <a:rect l="l" t="t" r="r" b="b"/>
            <a:pathLst>
              <a:path w="648335" h="0">
                <a:moveTo>
                  <a:pt x="647863" y="0"/>
                </a:moveTo>
                <a:lnTo>
                  <a:pt x="0" y="0"/>
                </a:lnTo>
              </a:path>
            </a:pathLst>
          </a:custGeom>
          <a:ln w="1279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3136592" y="5079540"/>
            <a:ext cx="648335" cy="0"/>
          </a:xfrm>
          <a:custGeom>
            <a:avLst/>
            <a:gdLst/>
            <a:ahLst/>
            <a:cxnLst/>
            <a:rect l="l" t="t" r="r" b="b"/>
            <a:pathLst>
              <a:path w="648335" h="0">
                <a:moveTo>
                  <a:pt x="647863" y="0"/>
                </a:moveTo>
                <a:lnTo>
                  <a:pt x="0" y="0"/>
                </a:lnTo>
              </a:path>
            </a:pathLst>
          </a:custGeom>
          <a:ln w="1279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3123768" y="5371736"/>
            <a:ext cx="648335" cy="0"/>
          </a:xfrm>
          <a:custGeom>
            <a:avLst/>
            <a:gdLst/>
            <a:ahLst/>
            <a:cxnLst/>
            <a:rect l="l" t="t" r="r" b="b"/>
            <a:pathLst>
              <a:path w="648335" h="0">
                <a:moveTo>
                  <a:pt x="648180" y="0"/>
                </a:moveTo>
                <a:lnTo>
                  <a:pt x="0" y="0"/>
                </a:lnTo>
              </a:path>
            </a:pathLst>
          </a:custGeom>
          <a:ln w="1279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3123768" y="5854572"/>
            <a:ext cx="648335" cy="0"/>
          </a:xfrm>
          <a:custGeom>
            <a:avLst/>
            <a:gdLst/>
            <a:ahLst/>
            <a:cxnLst/>
            <a:rect l="l" t="t" r="r" b="b"/>
            <a:pathLst>
              <a:path w="648335" h="0">
                <a:moveTo>
                  <a:pt x="648180" y="0"/>
                </a:moveTo>
                <a:lnTo>
                  <a:pt x="0" y="0"/>
                </a:lnTo>
              </a:path>
            </a:pathLst>
          </a:custGeom>
          <a:ln w="1279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3123768" y="6159585"/>
            <a:ext cx="648335" cy="0"/>
          </a:xfrm>
          <a:custGeom>
            <a:avLst/>
            <a:gdLst/>
            <a:ahLst/>
            <a:cxnLst/>
            <a:rect l="l" t="t" r="r" b="b"/>
            <a:pathLst>
              <a:path w="648335" h="0">
                <a:moveTo>
                  <a:pt x="648180" y="0"/>
                </a:moveTo>
                <a:lnTo>
                  <a:pt x="0" y="0"/>
                </a:lnTo>
              </a:path>
            </a:pathLst>
          </a:custGeom>
          <a:ln w="1279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5271064" y="5371736"/>
            <a:ext cx="673735" cy="0"/>
          </a:xfrm>
          <a:custGeom>
            <a:avLst/>
            <a:gdLst/>
            <a:ahLst/>
            <a:cxnLst/>
            <a:rect l="l" t="t" r="r" b="b"/>
            <a:pathLst>
              <a:path w="673735" h="0">
                <a:moveTo>
                  <a:pt x="0" y="0"/>
                </a:moveTo>
                <a:lnTo>
                  <a:pt x="673524" y="0"/>
                </a:lnTo>
              </a:path>
            </a:pathLst>
          </a:custGeom>
          <a:ln w="1279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 txBox="1"/>
          <p:nvPr/>
        </p:nvSpPr>
        <p:spPr>
          <a:xfrm>
            <a:off x="6071663" y="5257669"/>
            <a:ext cx="22161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75">
                <a:latin typeface="Arial"/>
                <a:cs typeface="Arial"/>
              </a:rPr>
              <a:t>CS</a:t>
            </a:r>
            <a:endParaRPr sz="100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856991" y="4685726"/>
            <a:ext cx="267335" cy="15887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baseline="22222" sz="1500" spc="44">
                <a:latin typeface="Arial"/>
                <a:cs typeface="Arial"/>
              </a:rPr>
              <a:t>A</a:t>
            </a:r>
            <a:r>
              <a:rPr dirty="0" sz="1000" spc="40">
                <a:latin typeface="Arial"/>
                <a:cs typeface="Arial"/>
              </a:rPr>
              <a:t>10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300"/>
              </a:spcBef>
            </a:pPr>
            <a:r>
              <a:rPr dirty="0" baseline="22222" sz="1500" spc="44">
                <a:latin typeface="Arial"/>
                <a:cs typeface="Arial"/>
              </a:rPr>
              <a:t>A</a:t>
            </a:r>
            <a:r>
              <a:rPr dirty="0" sz="1000" spc="40">
                <a:latin typeface="Arial"/>
                <a:cs typeface="Arial"/>
              </a:rPr>
              <a:t>11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100"/>
              </a:spcBef>
            </a:pPr>
            <a:r>
              <a:rPr dirty="0" baseline="22222" sz="1500" spc="44">
                <a:latin typeface="Arial"/>
                <a:cs typeface="Arial"/>
              </a:rPr>
              <a:t>A</a:t>
            </a:r>
            <a:r>
              <a:rPr dirty="0" sz="1000" spc="40">
                <a:latin typeface="Arial"/>
                <a:cs typeface="Arial"/>
              </a:rPr>
              <a:t>12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dirty="0" baseline="22222" sz="1500" spc="44">
                <a:latin typeface="Arial"/>
                <a:cs typeface="Arial"/>
              </a:rPr>
              <a:t>A</a:t>
            </a:r>
            <a:r>
              <a:rPr dirty="0" sz="1000" spc="40">
                <a:latin typeface="Arial"/>
                <a:cs typeface="Arial"/>
              </a:rPr>
              <a:t>13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dirty="0" baseline="22222" sz="1500" spc="44">
                <a:latin typeface="Arial"/>
                <a:cs typeface="Arial"/>
              </a:rPr>
              <a:t>A</a:t>
            </a:r>
            <a:r>
              <a:rPr dirty="0" sz="1000" spc="40">
                <a:latin typeface="Arial"/>
                <a:cs typeface="Arial"/>
              </a:rPr>
              <a:t>14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5"/>
              </a:spcBef>
            </a:pPr>
            <a:r>
              <a:rPr dirty="0" baseline="22222" sz="1500" spc="44">
                <a:latin typeface="Arial"/>
                <a:cs typeface="Arial"/>
              </a:rPr>
              <a:t>A</a:t>
            </a:r>
            <a:r>
              <a:rPr dirty="0" sz="1000" spc="40">
                <a:latin typeface="Arial"/>
                <a:cs typeface="Arial"/>
              </a:rPr>
              <a:t>15</a:t>
            </a:r>
            <a:endParaRPr sz="1000">
              <a:latin typeface="Arial"/>
              <a:cs typeface="Arial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6046220" y="5219546"/>
            <a:ext cx="203200" cy="0"/>
          </a:xfrm>
          <a:custGeom>
            <a:avLst/>
            <a:gdLst/>
            <a:ahLst/>
            <a:cxnLst/>
            <a:rect l="l" t="t" r="r" b="b"/>
            <a:pathLst>
              <a:path w="203200" h="0">
                <a:moveTo>
                  <a:pt x="0" y="0"/>
                </a:moveTo>
                <a:lnTo>
                  <a:pt x="203134" y="0"/>
                </a:lnTo>
              </a:path>
            </a:pathLst>
          </a:custGeom>
          <a:ln w="1279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6510">
              <a:lnSpc>
                <a:spcPct val="100000"/>
              </a:lnSpc>
              <a:spcBef>
                <a:spcPts val="105"/>
              </a:spcBef>
            </a:pPr>
            <a:r>
              <a:rPr dirty="0"/>
              <a:t>Chip </a:t>
            </a:r>
            <a:r>
              <a:rPr dirty="0" spc="-5"/>
              <a:t>Select</a:t>
            </a:r>
            <a:r>
              <a:rPr dirty="0" spc="-80"/>
              <a:t> </a:t>
            </a:r>
            <a:r>
              <a:rPr dirty="0"/>
              <a:t>Example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213986" y="1090930"/>
            <a:ext cx="2950210" cy="4222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153795" algn="l"/>
              </a:tabLst>
            </a:pPr>
            <a:r>
              <a:rPr dirty="0" sz="2600">
                <a:latin typeface="Arial"/>
                <a:cs typeface="Arial"/>
              </a:rPr>
              <a:t>a</a:t>
            </a:r>
            <a:r>
              <a:rPr dirty="0" sz="2600" spc="5">
                <a:latin typeface="Arial"/>
                <a:cs typeface="Arial"/>
              </a:rPr>
              <a:t>b</a:t>
            </a:r>
            <a:r>
              <a:rPr dirty="0" sz="2600">
                <a:latin typeface="Arial"/>
                <a:cs typeface="Arial"/>
              </a:rPr>
              <a:t>o</a:t>
            </a:r>
            <a:r>
              <a:rPr dirty="0" sz="2600" spc="5">
                <a:latin typeface="Arial"/>
                <a:cs typeface="Arial"/>
              </a:rPr>
              <a:t>v</a:t>
            </a:r>
            <a:r>
              <a:rPr dirty="0" sz="2600">
                <a:latin typeface="Arial"/>
                <a:cs typeface="Arial"/>
              </a:rPr>
              <a:t>e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combination</a:t>
            </a:r>
            <a:endParaRPr sz="26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376921" y="1090930"/>
            <a:ext cx="1000760" cy="4222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527685" algn="l"/>
              </a:tabLst>
            </a:pPr>
            <a:r>
              <a:rPr dirty="0" sz="2600" spc="-5">
                <a:latin typeface="Arial"/>
                <a:cs typeface="Arial"/>
              </a:rPr>
              <a:t>t</a:t>
            </a:r>
            <a:r>
              <a:rPr dirty="0" sz="2600">
                <a:latin typeface="Arial"/>
                <a:cs typeface="Arial"/>
              </a:rPr>
              <a:t>o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the</a:t>
            </a:r>
            <a:endParaRPr sz="26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22044" y="3860672"/>
            <a:ext cx="7158355" cy="19278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299085" marR="5080" indent="-286385">
              <a:lnSpc>
                <a:spcPct val="100000"/>
              </a:lnSpc>
              <a:spcBef>
                <a:spcPts val="100"/>
              </a:spcBef>
              <a:buClr>
                <a:srgbClr val="FF0066"/>
              </a:buClr>
              <a:buChar char="–"/>
              <a:tabLst>
                <a:tab pos="299720" algn="l"/>
              </a:tabLst>
            </a:pPr>
            <a:r>
              <a:rPr dirty="0" sz="2400" spc="-5">
                <a:latin typeface="Arial"/>
                <a:cs typeface="Arial"/>
              </a:rPr>
              <a:t>Now </a:t>
            </a:r>
            <a:r>
              <a:rPr dirty="0" sz="2400">
                <a:latin typeface="Arial"/>
                <a:cs typeface="Arial"/>
              </a:rPr>
              <a:t>the chip would have addresses ranging </a:t>
            </a:r>
            <a:r>
              <a:rPr dirty="0" sz="2400" spc="-5">
                <a:latin typeface="Arial"/>
                <a:cs typeface="Arial"/>
              </a:rPr>
              <a:t>from:  2400 </a:t>
            </a:r>
            <a:r>
              <a:rPr dirty="0" sz="2400">
                <a:latin typeface="Arial"/>
                <a:cs typeface="Arial"/>
              </a:rPr>
              <a:t>to </a:t>
            </a:r>
            <a:r>
              <a:rPr dirty="0" sz="2400" spc="-5">
                <a:latin typeface="Arial"/>
                <a:cs typeface="Arial"/>
              </a:rPr>
              <a:t>27FF.</a:t>
            </a:r>
            <a:endParaRPr sz="2400">
              <a:latin typeface="Arial"/>
              <a:cs typeface="Arial"/>
            </a:endParaRPr>
          </a:p>
          <a:p>
            <a:pPr algn="just" marL="299085" marR="5080" indent="-286385">
              <a:lnSpc>
                <a:spcPct val="100000"/>
              </a:lnSpc>
              <a:spcBef>
                <a:spcPts val="575"/>
              </a:spcBef>
              <a:buClr>
                <a:srgbClr val="FF0066"/>
              </a:buClr>
              <a:buChar char="–"/>
              <a:tabLst>
                <a:tab pos="299720" algn="l"/>
              </a:tabLst>
            </a:pPr>
            <a:r>
              <a:rPr dirty="0" sz="2400">
                <a:latin typeface="Arial"/>
                <a:cs typeface="Arial"/>
              </a:rPr>
              <a:t>Changing the </a:t>
            </a:r>
            <a:r>
              <a:rPr dirty="0" sz="2400" spc="-5">
                <a:latin typeface="Arial"/>
                <a:cs typeface="Arial"/>
              </a:rPr>
              <a:t>combination of </a:t>
            </a: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5">
                <a:latin typeface="Arial"/>
                <a:cs typeface="Arial"/>
              </a:rPr>
              <a:t>address bits  connected </a:t>
            </a:r>
            <a:r>
              <a:rPr dirty="0" sz="2400">
                <a:latin typeface="Arial"/>
                <a:cs typeface="Arial"/>
              </a:rPr>
              <a:t>to the </a:t>
            </a:r>
            <a:r>
              <a:rPr dirty="0" sz="2400" spc="-5">
                <a:latin typeface="Arial"/>
                <a:cs typeface="Arial"/>
              </a:rPr>
              <a:t>chip </a:t>
            </a:r>
            <a:r>
              <a:rPr dirty="0" sz="2400">
                <a:latin typeface="Arial"/>
                <a:cs typeface="Arial"/>
              </a:rPr>
              <a:t>select </a:t>
            </a:r>
            <a:r>
              <a:rPr dirty="0" u="heavy" sz="2400" spc="-5" b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changes</a:t>
            </a:r>
            <a:r>
              <a:rPr dirty="0" sz="2400" spc="-5" b="1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5">
                <a:latin typeface="Arial"/>
                <a:cs typeface="Arial"/>
              </a:rPr>
              <a:t>address  range </a:t>
            </a:r>
            <a:r>
              <a:rPr dirty="0" sz="2400">
                <a:latin typeface="Arial"/>
                <a:cs typeface="Arial"/>
              </a:rPr>
              <a:t>for the </a:t>
            </a:r>
            <a:r>
              <a:rPr dirty="0" sz="2400" spc="-5">
                <a:latin typeface="Arial"/>
                <a:cs typeface="Arial"/>
              </a:rPr>
              <a:t>memory chip.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461739" y="1974770"/>
            <a:ext cx="686435" cy="572135"/>
          </a:xfrm>
          <a:custGeom>
            <a:avLst/>
            <a:gdLst/>
            <a:ahLst/>
            <a:cxnLst/>
            <a:rect l="l" t="t" r="r" b="b"/>
            <a:pathLst>
              <a:path w="686435" h="572135">
                <a:moveTo>
                  <a:pt x="685867" y="571507"/>
                </a:moveTo>
                <a:lnTo>
                  <a:pt x="683924" y="528637"/>
                </a:lnTo>
                <a:lnTo>
                  <a:pt x="678196" y="486658"/>
                </a:lnTo>
                <a:lnTo>
                  <a:pt x="668833" y="445679"/>
                </a:lnTo>
                <a:lnTo>
                  <a:pt x="655985" y="405807"/>
                </a:lnTo>
                <a:lnTo>
                  <a:pt x="639801" y="367150"/>
                </a:lnTo>
                <a:lnTo>
                  <a:pt x="620434" y="329815"/>
                </a:lnTo>
                <a:lnTo>
                  <a:pt x="598031" y="293909"/>
                </a:lnTo>
                <a:lnTo>
                  <a:pt x="572745" y="259540"/>
                </a:lnTo>
                <a:lnTo>
                  <a:pt x="544725" y="226816"/>
                </a:lnTo>
                <a:lnTo>
                  <a:pt x="514120" y="195844"/>
                </a:lnTo>
                <a:lnTo>
                  <a:pt x="481082" y="166732"/>
                </a:lnTo>
                <a:lnTo>
                  <a:pt x="445761" y="139588"/>
                </a:lnTo>
                <a:lnTo>
                  <a:pt x="408306" y="114518"/>
                </a:lnTo>
                <a:lnTo>
                  <a:pt x="368868" y="91630"/>
                </a:lnTo>
                <a:lnTo>
                  <a:pt x="327598" y="71032"/>
                </a:lnTo>
                <a:lnTo>
                  <a:pt x="284645" y="52832"/>
                </a:lnTo>
                <a:lnTo>
                  <a:pt x="240159" y="37137"/>
                </a:lnTo>
                <a:lnTo>
                  <a:pt x="194291" y="24054"/>
                </a:lnTo>
                <a:lnTo>
                  <a:pt x="147191" y="13692"/>
                </a:lnTo>
                <a:lnTo>
                  <a:pt x="99009" y="6157"/>
                </a:lnTo>
                <a:lnTo>
                  <a:pt x="49895" y="1557"/>
                </a:lnTo>
                <a:lnTo>
                  <a:pt x="0" y="0"/>
                </a:lnTo>
              </a:path>
            </a:pathLst>
          </a:custGeom>
          <a:ln w="1279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461739" y="2546277"/>
            <a:ext cx="686435" cy="572135"/>
          </a:xfrm>
          <a:custGeom>
            <a:avLst/>
            <a:gdLst/>
            <a:ahLst/>
            <a:cxnLst/>
            <a:rect l="l" t="t" r="r" b="b"/>
            <a:pathLst>
              <a:path w="686435" h="572135">
                <a:moveTo>
                  <a:pt x="0" y="571519"/>
                </a:moveTo>
                <a:lnTo>
                  <a:pt x="52252" y="568113"/>
                </a:lnTo>
                <a:lnTo>
                  <a:pt x="103640" y="561543"/>
                </a:lnTo>
                <a:lnTo>
                  <a:pt x="153989" y="551933"/>
                </a:lnTo>
                <a:lnTo>
                  <a:pt x="203127" y="539407"/>
                </a:lnTo>
                <a:lnTo>
                  <a:pt x="250882" y="524088"/>
                </a:lnTo>
                <a:lnTo>
                  <a:pt x="297080" y="506100"/>
                </a:lnTo>
                <a:lnTo>
                  <a:pt x="341549" y="485566"/>
                </a:lnTo>
                <a:lnTo>
                  <a:pt x="384117" y="462611"/>
                </a:lnTo>
                <a:lnTo>
                  <a:pt x="424610" y="437356"/>
                </a:lnTo>
                <a:lnTo>
                  <a:pt x="462856" y="409927"/>
                </a:lnTo>
                <a:lnTo>
                  <a:pt x="498682" y="380447"/>
                </a:lnTo>
                <a:lnTo>
                  <a:pt x="531916" y="349038"/>
                </a:lnTo>
                <a:lnTo>
                  <a:pt x="562385" y="315826"/>
                </a:lnTo>
                <a:lnTo>
                  <a:pt x="589916" y="280932"/>
                </a:lnTo>
                <a:lnTo>
                  <a:pt x="614336" y="244482"/>
                </a:lnTo>
                <a:lnTo>
                  <a:pt x="635473" y="206598"/>
                </a:lnTo>
                <a:lnTo>
                  <a:pt x="653154" y="167404"/>
                </a:lnTo>
                <a:lnTo>
                  <a:pt x="667207" y="127024"/>
                </a:lnTo>
                <a:lnTo>
                  <a:pt x="677459" y="85580"/>
                </a:lnTo>
                <a:lnTo>
                  <a:pt x="683736" y="43198"/>
                </a:lnTo>
                <a:lnTo>
                  <a:pt x="685867" y="0"/>
                </a:lnTo>
              </a:path>
            </a:pathLst>
          </a:custGeom>
          <a:ln w="1279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6134813" y="2482609"/>
            <a:ext cx="139855" cy="1398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5461739" y="1974770"/>
            <a:ext cx="0" cy="1143635"/>
          </a:xfrm>
          <a:custGeom>
            <a:avLst/>
            <a:gdLst/>
            <a:ahLst/>
            <a:cxnLst/>
            <a:rect l="l" t="t" r="r" b="b"/>
            <a:pathLst>
              <a:path w="0" h="1143635">
                <a:moveTo>
                  <a:pt x="0" y="0"/>
                </a:moveTo>
                <a:lnTo>
                  <a:pt x="0" y="1143027"/>
                </a:lnTo>
              </a:path>
            </a:pathLst>
          </a:custGeom>
          <a:ln w="1281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788501" y="2114276"/>
            <a:ext cx="0" cy="267335"/>
          </a:xfrm>
          <a:custGeom>
            <a:avLst/>
            <a:gdLst/>
            <a:ahLst/>
            <a:cxnLst/>
            <a:rect l="l" t="t" r="r" b="b"/>
            <a:pathLst>
              <a:path w="0" h="267335">
                <a:moveTo>
                  <a:pt x="0" y="0"/>
                </a:moveTo>
                <a:lnTo>
                  <a:pt x="0" y="266893"/>
                </a:lnTo>
              </a:path>
            </a:pathLst>
          </a:custGeom>
          <a:ln w="1281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782107" y="2107882"/>
            <a:ext cx="285996" cy="27968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4788501" y="2419243"/>
            <a:ext cx="0" cy="267335"/>
          </a:xfrm>
          <a:custGeom>
            <a:avLst/>
            <a:gdLst/>
            <a:ahLst/>
            <a:cxnLst/>
            <a:rect l="l" t="t" r="r" b="b"/>
            <a:pathLst>
              <a:path w="0" h="267335">
                <a:moveTo>
                  <a:pt x="0" y="0"/>
                </a:moveTo>
                <a:lnTo>
                  <a:pt x="0" y="266868"/>
                </a:lnTo>
              </a:path>
            </a:pathLst>
          </a:custGeom>
          <a:ln w="1281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782107" y="2412849"/>
            <a:ext cx="285996" cy="27965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788502" y="2901803"/>
            <a:ext cx="0" cy="267335"/>
          </a:xfrm>
          <a:custGeom>
            <a:avLst/>
            <a:gdLst/>
            <a:ahLst/>
            <a:cxnLst/>
            <a:rect l="l" t="t" r="r" b="b"/>
            <a:pathLst>
              <a:path w="0" h="267335">
                <a:moveTo>
                  <a:pt x="0" y="0"/>
                </a:moveTo>
                <a:lnTo>
                  <a:pt x="0" y="266868"/>
                </a:lnTo>
              </a:path>
            </a:pathLst>
          </a:custGeom>
          <a:ln w="1281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4782108" y="2895409"/>
            <a:ext cx="285996" cy="27965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4788502" y="3206757"/>
            <a:ext cx="0" cy="267335"/>
          </a:xfrm>
          <a:custGeom>
            <a:avLst/>
            <a:gdLst/>
            <a:ahLst/>
            <a:cxnLst/>
            <a:rect l="l" t="t" r="r" b="b"/>
            <a:pathLst>
              <a:path w="0" h="267335">
                <a:moveTo>
                  <a:pt x="0" y="0"/>
                </a:moveTo>
                <a:lnTo>
                  <a:pt x="0" y="266867"/>
                </a:lnTo>
              </a:path>
            </a:pathLst>
          </a:custGeom>
          <a:ln w="1281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4782108" y="3200363"/>
            <a:ext cx="285996" cy="27965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5233074" y="2089003"/>
            <a:ext cx="229235" cy="0"/>
          </a:xfrm>
          <a:custGeom>
            <a:avLst/>
            <a:gdLst/>
            <a:ahLst/>
            <a:cxnLst/>
            <a:rect l="l" t="t" r="r" b="b"/>
            <a:pathLst>
              <a:path w="229235" h="0">
                <a:moveTo>
                  <a:pt x="228664" y="0"/>
                </a:moveTo>
                <a:lnTo>
                  <a:pt x="0" y="0"/>
                </a:lnTo>
              </a:path>
            </a:pathLst>
          </a:custGeom>
          <a:ln w="1277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5055311" y="2254123"/>
            <a:ext cx="407034" cy="0"/>
          </a:xfrm>
          <a:custGeom>
            <a:avLst/>
            <a:gdLst/>
            <a:ahLst/>
            <a:cxnLst/>
            <a:rect l="l" t="t" r="r" b="b"/>
            <a:pathLst>
              <a:path w="407035" h="0">
                <a:moveTo>
                  <a:pt x="406427" y="0"/>
                </a:moveTo>
                <a:lnTo>
                  <a:pt x="0" y="0"/>
                </a:lnTo>
              </a:path>
            </a:pathLst>
          </a:custGeom>
          <a:ln w="1277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5233074" y="2419243"/>
            <a:ext cx="229235" cy="0"/>
          </a:xfrm>
          <a:custGeom>
            <a:avLst/>
            <a:gdLst/>
            <a:ahLst/>
            <a:cxnLst/>
            <a:rect l="l" t="t" r="r" b="b"/>
            <a:pathLst>
              <a:path w="229235" h="0">
                <a:moveTo>
                  <a:pt x="228664" y="0"/>
                </a:moveTo>
                <a:lnTo>
                  <a:pt x="0" y="0"/>
                </a:lnTo>
              </a:path>
            </a:pathLst>
          </a:custGeom>
          <a:ln w="1277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5347470" y="3003551"/>
            <a:ext cx="114300" cy="0"/>
          </a:xfrm>
          <a:custGeom>
            <a:avLst/>
            <a:gdLst/>
            <a:ahLst/>
            <a:cxnLst/>
            <a:rect l="l" t="t" r="r" b="b"/>
            <a:pathLst>
              <a:path w="114300" h="0">
                <a:moveTo>
                  <a:pt x="114269" y="0"/>
                </a:moveTo>
                <a:lnTo>
                  <a:pt x="0" y="0"/>
                </a:lnTo>
              </a:path>
            </a:pathLst>
          </a:custGeom>
          <a:ln w="1277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5233074" y="2825643"/>
            <a:ext cx="229235" cy="0"/>
          </a:xfrm>
          <a:custGeom>
            <a:avLst/>
            <a:gdLst/>
            <a:ahLst/>
            <a:cxnLst/>
            <a:rect l="l" t="t" r="r" b="b"/>
            <a:pathLst>
              <a:path w="229235" h="0">
                <a:moveTo>
                  <a:pt x="228664" y="0"/>
                </a:moveTo>
                <a:lnTo>
                  <a:pt x="0" y="0"/>
                </a:lnTo>
              </a:path>
            </a:pathLst>
          </a:custGeom>
          <a:ln w="1277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5144395" y="2622437"/>
            <a:ext cx="317500" cy="0"/>
          </a:xfrm>
          <a:custGeom>
            <a:avLst/>
            <a:gdLst/>
            <a:ahLst/>
            <a:cxnLst/>
            <a:rect l="l" t="t" r="r" b="b"/>
            <a:pathLst>
              <a:path w="317500" h="0">
                <a:moveTo>
                  <a:pt x="317343" y="0"/>
                </a:moveTo>
                <a:lnTo>
                  <a:pt x="0" y="0"/>
                </a:lnTo>
              </a:path>
            </a:pathLst>
          </a:custGeom>
          <a:ln w="1277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4153320" y="1949118"/>
            <a:ext cx="1080135" cy="0"/>
          </a:xfrm>
          <a:custGeom>
            <a:avLst/>
            <a:gdLst/>
            <a:ahLst/>
            <a:cxnLst/>
            <a:rect l="l" t="t" r="r" b="b"/>
            <a:pathLst>
              <a:path w="1080135" h="0">
                <a:moveTo>
                  <a:pt x="0" y="0"/>
                </a:moveTo>
                <a:lnTo>
                  <a:pt x="1079753" y="0"/>
                </a:lnTo>
              </a:path>
            </a:pathLst>
          </a:custGeom>
          <a:ln w="1277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5233074" y="1949118"/>
            <a:ext cx="0" cy="140335"/>
          </a:xfrm>
          <a:custGeom>
            <a:avLst/>
            <a:gdLst/>
            <a:ahLst/>
            <a:cxnLst/>
            <a:rect l="l" t="t" r="r" b="b"/>
            <a:pathLst>
              <a:path w="0" h="140335">
                <a:moveTo>
                  <a:pt x="0" y="0"/>
                </a:moveTo>
                <a:lnTo>
                  <a:pt x="0" y="139885"/>
                </a:lnTo>
              </a:path>
            </a:pathLst>
          </a:custGeom>
          <a:ln w="1281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5055311" y="2559078"/>
            <a:ext cx="177800" cy="0"/>
          </a:xfrm>
          <a:custGeom>
            <a:avLst/>
            <a:gdLst/>
            <a:ahLst/>
            <a:cxnLst/>
            <a:rect l="l" t="t" r="r" b="b"/>
            <a:pathLst>
              <a:path w="177800" h="0">
                <a:moveTo>
                  <a:pt x="0" y="0"/>
                </a:moveTo>
                <a:lnTo>
                  <a:pt x="177763" y="0"/>
                </a:lnTo>
              </a:path>
            </a:pathLst>
          </a:custGeom>
          <a:ln w="1277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5233074" y="2419243"/>
            <a:ext cx="0" cy="127635"/>
          </a:xfrm>
          <a:custGeom>
            <a:avLst/>
            <a:gdLst/>
            <a:ahLst/>
            <a:cxnLst/>
            <a:rect l="l" t="t" r="r" b="b"/>
            <a:pathLst>
              <a:path w="0" h="127635">
                <a:moveTo>
                  <a:pt x="0" y="127033"/>
                </a:moveTo>
                <a:lnTo>
                  <a:pt x="0" y="0"/>
                </a:lnTo>
              </a:path>
            </a:pathLst>
          </a:custGeom>
          <a:ln w="1281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5347470" y="3003551"/>
            <a:ext cx="0" cy="343535"/>
          </a:xfrm>
          <a:custGeom>
            <a:avLst/>
            <a:gdLst/>
            <a:ahLst/>
            <a:cxnLst/>
            <a:rect l="l" t="t" r="r" b="b"/>
            <a:pathLst>
              <a:path w="0" h="343535">
                <a:moveTo>
                  <a:pt x="0" y="0"/>
                </a:moveTo>
                <a:lnTo>
                  <a:pt x="0" y="343040"/>
                </a:lnTo>
              </a:path>
            </a:pathLst>
          </a:custGeom>
          <a:ln w="1281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5055311" y="3346592"/>
            <a:ext cx="292735" cy="0"/>
          </a:xfrm>
          <a:custGeom>
            <a:avLst/>
            <a:gdLst/>
            <a:ahLst/>
            <a:cxnLst/>
            <a:rect l="l" t="t" r="r" b="b"/>
            <a:pathLst>
              <a:path w="292735" h="0">
                <a:moveTo>
                  <a:pt x="0" y="0"/>
                </a:moveTo>
                <a:lnTo>
                  <a:pt x="292158" y="0"/>
                </a:lnTo>
              </a:path>
            </a:pathLst>
          </a:custGeom>
          <a:ln w="1277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5055311" y="3041637"/>
            <a:ext cx="177800" cy="0"/>
          </a:xfrm>
          <a:custGeom>
            <a:avLst/>
            <a:gdLst/>
            <a:ahLst/>
            <a:cxnLst/>
            <a:rect l="l" t="t" r="r" b="b"/>
            <a:pathLst>
              <a:path w="177800" h="0">
                <a:moveTo>
                  <a:pt x="0" y="0"/>
                </a:moveTo>
                <a:lnTo>
                  <a:pt x="177763" y="0"/>
                </a:lnTo>
              </a:path>
            </a:pathLst>
          </a:custGeom>
          <a:ln w="1277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5233074" y="2825643"/>
            <a:ext cx="0" cy="203200"/>
          </a:xfrm>
          <a:custGeom>
            <a:avLst/>
            <a:gdLst/>
            <a:ahLst/>
            <a:cxnLst/>
            <a:rect l="l" t="t" r="r" b="b"/>
            <a:pathLst>
              <a:path w="0" h="203200">
                <a:moveTo>
                  <a:pt x="0" y="203193"/>
                </a:moveTo>
                <a:lnTo>
                  <a:pt x="0" y="0"/>
                </a:lnTo>
              </a:path>
            </a:pathLst>
          </a:custGeom>
          <a:ln w="1281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4140829" y="2800358"/>
            <a:ext cx="1003935" cy="0"/>
          </a:xfrm>
          <a:custGeom>
            <a:avLst/>
            <a:gdLst/>
            <a:ahLst/>
            <a:cxnLst/>
            <a:rect l="l" t="t" r="r" b="b"/>
            <a:pathLst>
              <a:path w="1003935" h="0">
                <a:moveTo>
                  <a:pt x="0" y="0"/>
                </a:moveTo>
                <a:lnTo>
                  <a:pt x="1003565" y="0"/>
                </a:lnTo>
              </a:path>
            </a:pathLst>
          </a:custGeom>
          <a:ln w="1277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5144395" y="2622437"/>
            <a:ext cx="0" cy="165735"/>
          </a:xfrm>
          <a:custGeom>
            <a:avLst/>
            <a:gdLst/>
            <a:ahLst/>
            <a:cxnLst/>
            <a:rect l="l" t="t" r="r" b="b"/>
            <a:pathLst>
              <a:path w="0" h="165735">
                <a:moveTo>
                  <a:pt x="0" y="165120"/>
                </a:moveTo>
                <a:lnTo>
                  <a:pt x="0" y="0"/>
                </a:lnTo>
              </a:path>
            </a:pathLst>
          </a:custGeom>
          <a:ln w="1281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4140829" y="2266924"/>
            <a:ext cx="647700" cy="0"/>
          </a:xfrm>
          <a:custGeom>
            <a:avLst/>
            <a:gdLst/>
            <a:ahLst/>
            <a:cxnLst/>
            <a:rect l="l" t="t" r="r" b="b"/>
            <a:pathLst>
              <a:path w="647700" h="0">
                <a:moveTo>
                  <a:pt x="647672" y="0"/>
                </a:moveTo>
                <a:lnTo>
                  <a:pt x="0" y="0"/>
                </a:lnTo>
              </a:path>
            </a:pathLst>
          </a:custGeom>
          <a:ln w="1277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4128009" y="2559078"/>
            <a:ext cx="648335" cy="0"/>
          </a:xfrm>
          <a:custGeom>
            <a:avLst/>
            <a:gdLst/>
            <a:ahLst/>
            <a:cxnLst/>
            <a:rect l="l" t="t" r="r" b="b"/>
            <a:pathLst>
              <a:path w="648335" h="0">
                <a:moveTo>
                  <a:pt x="647989" y="0"/>
                </a:moveTo>
                <a:lnTo>
                  <a:pt x="0" y="0"/>
                </a:lnTo>
              </a:path>
            </a:pathLst>
          </a:custGeom>
          <a:ln w="1277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4128009" y="3041637"/>
            <a:ext cx="648335" cy="0"/>
          </a:xfrm>
          <a:custGeom>
            <a:avLst/>
            <a:gdLst/>
            <a:ahLst/>
            <a:cxnLst/>
            <a:rect l="l" t="t" r="r" b="b"/>
            <a:pathLst>
              <a:path w="648335" h="0">
                <a:moveTo>
                  <a:pt x="647989" y="0"/>
                </a:moveTo>
                <a:lnTo>
                  <a:pt x="0" y="0"/>
                </a:lnTo>
              </a:path>
            </a:pathLst>
          </a:custGeom>
          <a:ln w="1277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4128009" y="3346592"/>
            <a:ext cx="648335" cy="0"/>
          </a:xfrm>
          <a:custGeom>
            <a:avLst/>
            <a:gdLst/>
            <a:ahLst/>
            <a:cxnLst/>
            <a:rect l="l" t="t" r="r" b="b"/>
            <a:pathLst>
              <a:path w="648335" h="0">
                <a:moveTo>
                  <a:pt x="647989" y="0"/>
                </a:moveTo>
                <a:lnTo>
                  <a:pt x="0" y="0"/>
                </a:lnTo>
              </a:path>
            </a:pathLst>
          </a:custGeom>
          <a:ln w="1277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6274670" y="2559078"/>
            <a:ext cx="673735" cy="0"/>
          </a:xfrm>
          <a:custGeom>
            <a:avLst/>
            <a:gdLst/>
            <a:ahLst/>
            <a:cxnLst/>
            <a:rect l="l" t="t" r="r" b="b"/>
            <a:pathLst>
              <a:path w="673734" h="0">
                <a:moveTo>
                  <a:pt x="0" y="0"/>
                </a:moveTo>
                <a:lnTo>
                  <a:pt x="673325" y="0"/>
                </a:lnTo>
              </a:path>
            </a:pathLst>
          </a:custGeom>
          <a:ln w="1277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 txBox="1"/>
          <p:nvPr/>
        </p:nvSpPr>
        <p:spPr>
          <a:xfrm>
            <a:off x="7075029" y="2444819"/>
            <a:ext cx="221615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75">
                <a:latin typeface="Arial"/>
                <a:cs typeface="Arial"/>
              </a:rPr>
              <a:t>CS</a:t>
            </a:r>
            <a:endParaRPr sz="100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764540" y="1090930"/>
            <a:ext cx="3364229" cy="238315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5600" marR="132080" indent="-342900">
              <a:lnSpc>
                <a:spcPct val="100000"/>
              </a:lnSpc>
              <a:spcBef>
                <a:spcPts val="105"/>
              </a:spcBef>
              <a:buClr>
                <a:srgbClr val="9900CC"/>
              </a:buClr>
              <a:buSzPct val="128846"/>
              <a:buChar char="•"/>
              <a:tabLst>
                <a:tab pos="355600" algn="l"/>
                <a:tab pos="356235" algn="l"/>
                <a:tab pos="777875" algn="l"/>
                <a:tab pos="1438910" algn="l"/>
                <a:tab pos="2763520" algn="l"/>
              </a:tabLst>
            </a:pPr>
            <a:r>
              <a:rPr dirty="0" sz="2600" spc="-5">
                <a:latin typeface="Arial"/>
                <a:cs typeface="Arial"/>
              </a:rPr>
              <a:t>I</a:t>
            </a:r>
            <a:r>
              <a:rPr dirty="0" sz="2600">
                <a:latin typeface="Arial"/>
                <a:cs typeface="Arial"/>
              </a:rPr>
              <a:t>f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we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chan</a:t>
            </a:r>
            <a:r>
              <a:rPr dirty="0" sz="2600" spc="5">
                <a:latin typeface="Arial"/>
                <a:cs typeface="Arial"/>
              </a:rPr>
              <a:t>g</a:t>
            </a:r>
            <a:r>
              <a:rPr dirty="0" sz="2600">
                <a:latin typeface="Arial"/>
                <a:cs typeface="Arial"/>
              </a:rPr>
              <a:t>e</a:t>
            </a:r>
            <a:r>
              <a:rPr dirty="0" sz="2600">
                <a:latin typeface="Arial"/>
                <a:cs typeface="Arial"/>
              </a:rPr>
              <a:t>	</a:t>
            </a:r>
            <a:r>
              <a:rPr dirty="0" sz="2600">
                <a:latin typeface="Arial"/>
                <a:cs typeface="Arial"/>
              </a:rPr>
              <a:t>the  </a:t>
            </a:r>
            <a:r>
              <a:rPr dirty="0" sz="2600">
                <a:latin typeface="Arial"/>
                <a:cs typeface="Arial"/>
              </a:rPr>
              <a:t>following:</a:t>
            </a:r>
            <a:endParaRPr sz="2600">
              <a:latin typeface="Arial"/>
              <a:cs typeface="Arial"/>
            </a:endParaRPr>
          </a:p>
          <a:p>
            <a:pPr algn="r" marR="5080">
              <a:lnSpc>
                <a:spcPts val="1115"/>
              </a:lnSpc>
            </a:pPr>
            <a:r>
              <a:rPr dirty="0" baseline="22222" sz="1500" spc="44">
                <a:latin typeface="Arial"/>
                <a:cs typeface="Arial"/>
              </a:rPr>
              <a:t>A</a:t>
            </a:r>
            <a:r>
              <a:rPr dirty="0" sz="1000" spc="40">
                <a:latin typeface="Arial"/>
                <a:cs typeface="Arial"/>
              </a:rPr>
              <a:t>10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00">
              <a:latin typeface="Times New Roman"/>
              <a:cs typeface="Times New Roman"/>
            </a:endParaRPr>
          </a:p>
          <a:p>
            <a:pPr algn="r" marR="5080">
              <a:lnSpc>
                <a:spcPct val="100000"/>
              </a:lnSpc>
              <a:spcBef>
                <a:spcPts val="5"/>
              </a:spcBef>
            </a:pPr>
            <a:r>
              <a:rPr dirty="0" baseline="22222" sz="1500" spc="44">
                <a:latin typeface="Arial"/>
                <a:cs typeface="Arial"/>
              </a:rPr>
              <a:t>A</a:t>
            </a:r>
            <a:r>
              <a:rPr dirty="0" sz="1000" spc="40">
                <a:latin typeface="Arial"/>
                <a:cs typeface="Arial"/>
              </a:rPr>
              <a:t>11</a:t>
            </a:r>
            <a:endParaRPr sz="1000">
              <a:latin typeface="Arial"/>
              <a:cs typeface="Arial"/>
            </a:endParaRPr>
          </a:p>
          <a:p>
            <a:pPr algn="r" marR="5080">
              <a:lnSpc>
                <a:spcPct val="100000"/>
              </a:lnSpc>
              <a:spcBef>
                <a:spcPts val="1100"/>
              </a:spcBef>
            </a:pPr>
            <a:r>
              <a:rPr dirty="0" baseline="22222" sz="1500" spc="44">
                <a:latin typeface="Arial"/>
                <a:cs typeface="Arial"/>
              </a:rPr>
              <a:t>A</a:t>
            </a:r>
            <a:r>
              <a:rPr dirty="0" sz="1000" spc="40">
                <a:latin typeface="Arial"/>
                <a:cs typeface="Arial"/>
              </a:rPr>
              <a:t>12</a:t>
            </a:r>
            <a:endParaRPr sz="1000">
              <a:latin typeface="Arial"/>
              <a:cs typeface="Arial"/>
            </a:endParaRPr>
          </a:p>
          <a:p>
            <a:pPr algn="r" marR="5080">
              <a:lnSpc>
                <a:spcPct val="100000"/>
              </a:lnSpc>
              <a:spcBef>
                <a:spcPts val="800"/>
              </a:spcBef>
            </a:pPr>
            <a:r>
              <a:rPr dirty="0" baseline="22222" sz="1500" spc="44">
                <a:latin typeface="Arial"/>
                <a:cs typeface="Arial"/>
              </a:rPr>
              <a:t>A</a:t>
            </a:r>
            <a:r>
              <a:rPr dirty="0" sz="1000" spc="40">
                <a:latin typeface="Arial"/>
                <a:cs typeface="Arial"/>
              </a:rPr>
              <a:t>13</a:t>
            </a:r>
            <a:endParaRPr sz="1000">
              <a:latin typeface="Arial"/>
              <a:cs typeface="Arial"/>
            </a:endParaRPr>
          </a:p>
          <a:p>
            <a:pPr algn="r" marR="5080">
              <a:lnSpc>
                <a:spcPct val="100000"/>
              </a:lnSpc>
              <a:spcBef>
                <a:spcPts val="800"/>
              </a:spcBef>
            </a:pPr>
            <a:r>
              <a:rPr dirty="0" baseline="22222" sz="1500" spc="44">
                <a:latin typeface="Arial"/>
                <a:cs typeface="Arial"/>
              </a:rPr>
              <a:t>A</a:t>
            </a:r>
            <a:r>
              <a:rPr dirty="0" sz="1000" spc="40">
                <a:latin typeface="Arial"/>
                <a:cs typeface="Arial"/>
              </a:rPr>
              <a:t>14</a:t>
            </a:r>
            <a:endParaRPr sz="1000">
              <a:latin typeface="Arial"/>
              <a:cs typeface="Arial"/>
            </a:endParaRPr>
          </a:p>
          <a:p>
            <a:pPr algn="r" marR="5080">
              <a:lnSpc>
                <a:spcPct val="100000"/>
              </a:lnSpc>
              <a:spcBef>
                <a:spcPts val="1100"/>
              </a:spcBef>
            </a:pPr>
            <a:r>
              <a:rPr dirty="0" baseline="22222" sz="1500" spc="44">
                <a:latin typeface="Arial"/>
                <a:cs typeface="Arial"/>
              </a:rPr>
              <a:t>A</a:t>
            </a:r>
            <a:r>
              <a:rPr dirty="0" sz="1000" spc="40">
                <a:latin typeface="Arial"/>
                <a:cs typeface="Arial"/>
              </a:rPr>
              <a:t>15</a:t>
            </a:r>
            <a:endParaRPr sz="1000">
              <a:latin typeface="Arial"/>
              <a:cs typeface="Aria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7049597" y="2406443"/>
            <a:ext cx="203200" cy="0"/>
          </a:xfrm>
          <a:custGeom>
            <a:avLst/>
            <a:gdLst/>
            <a:ahLst/>
            <a:cxnLst/>
            <a:rect l="l" t="t" r="r" b="b"/>
            <a:pathLst>
              <a:path w="203200" h="0">
                <a:moveTo>
                  <a:pt x="0" y="0"/>
                </a:moveTo>
                <a:lnTo>
                  <a:pt x="203074" y="0"/>
                </a:lnTo>
              </a:path>
            </a:pathLst>
          </a:custGeom>
          <a:ln w="1277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6510">
              <a:lnSpc>
                <a:spcPct val="100000"/>
              </a:lnSpc>
              <a:spcBef>
                <a:spcPts val="105"/>
              </a:spcBef>
            </a:pPr>
            <a:r>
              <a:rPr dirty="0"/>
              <a:t>Chip </a:t>
            </a:r>
            <a:r>
              <a:rPr dirty="0" spc="-5"/>
              <a:t>Select</a:t>
            </a:r>
            <a:r>
              <a:rPr dirty="0" spc="-80"/>
              <a:t> </a:t>
            </a:r>
            <a:r>
              <a:rPr dirty="0"/>
              <a:t>Example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3246120" y="3488435"/>
          <a:ext cx="1042669" cy="22193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28700"/>
              </a:tblGrid>
              <a:tr h="4190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  <a:tr h="24079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</a:tr>
              <a:tr h="15499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2844545" y="3823208"/>
            <a:ext cx="321310" cy="4191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-10">
                <a:latin typeface="Arial"/>
                <a:cs typeface="Arial"/>
              </a:rPr>
              <a:t>2000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dirty="0" sz="1000" spc="-10">
                <a:latin typeface="Arial"/>
                <a:cs typeface="Arial"/>
              </a:rPr>
              <a:t>23</a:t>
            </a:r>
            <a:r>
              <a:rPr dirty="0" sz="1000" spc="-5">
                <a:latin typeface="Arial"/>
                <a:cs typeface="Arial"/>
              </a:rPr>
              <a:t>FF</a:t>
            </a:r>
            <a:endParaRPr sz="10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44545" y="5550814"/>
            <a:ext cx="336550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-5">
                <a:latin typeface="Arial"/>
                <a:cs typeface="Arial"/>
              </a:rPr>
              <a:t>FFFF</a:t>
            </a:r>
            <a:endParaRPr sz="1000">
              <a:latin typeface="Arial"/>
              <a:cs typeface="Arial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5698235" y="3488435"/>
          <a:ext cx="1042669" cy="22193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28700"/>
              </a:tblGrid>
              <a:tr h="6598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  <a:tr h="24079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99"/>
                    </a:solidFill>
                  </a:tcPr>
                </a:tc>
              </a:tr>
              <a:tr h="13091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CCEBFF"/>
                    </a:solidFill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5296027" y="4064634"/>
            <a:ext cx="321310" cy="4191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-10">
                <a:latin typeface="Arial"/>
                <a:cs typeface="Arial"/>
              </a:rPr>
              <a:t>2400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dirty="0" sz="1000" spc="-10">
                <a:latin typeface="Arial"/>
                <a:cs typeface="Arial"/>
              </a:rPr>
              <a:t>27</a:t>
            </a:r>
            <a:r>
              <a:rPr dirty="0" sz="1000" spc="-5">
                <a:latin typeface="Arial"/>
                <a:cs typeface="Arial"/>
              </a:rPr>
              <a:t>FF</a:t>
            </a:r>
            <a:endParaRPr sz="10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96027" y="5550814"/>
            <a:ext cx="336550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-5">
                <a:latin typeface="Arial"/>
                <a:cs typeface="Arial"/>
              </a:rPr>
              <a:t>FFFF</a:t>
            </a:r>
            <a:endParaRPr sz="10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222044" y="1092453"/>
            <a:ext cx="7158355" cy="2540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0"/>
              </a:spcBef>
              <a:buClr>
                <a:srgbClr val="FF0066"/>
              </a:buClr>
              <a:buChar char="–"/>
              <a:tabLst>
                <a:tab pos="299720" algn="l"/>
              </a:tabLst>
            </a:pPr>
            <a:r>
              <a:rPr dirty="0" sz="2400" spc="-5">
                <a:latin typeface="Arial"/>
                <a:cs typeface="Arial"/>
              </a:rPr>
              <a:t>To illustrate </a:t>
            </a:r>
            <a:r>
              <a:rPr dirty="0" sz="2400">
                <a:latin typeface="Arial"/>
                <a:cs typeface="Arial"/>
              </a:rPr>
              <a:t>this </a:t>
            </a:r>
            <a:r>
              <a:rPr dirty="0" sz="2400" spc="-5">
                <a:latin typeface="Arial"/>
                <a:cs typeface="Arial"/>
              </a:rPr>
              <a:t>with a</a:t>
            </a:r>
            <a:r>
              <a:rPr dirty="0" sz="2400" spc="25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picture: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FF0066"/>
              </a:buClr>
              <a:buFont typeface="Arial"/>
              <a:buChar char="–"/>
            </a:pPr>
            <a:endParaRPr sz="3400">
              <a:latin typeface="Times New Roman"/>
              <a:cs typeface="Times New Roman"/>
            </a:endParaRPr>
          </a:p>
          <a:p>
            <a:pPr lvl="1" marL="697865" indent="-228600">
              <a:lnSpc>
                <a:spcPct val="100000"/>
              </a:lnSpc>
              <a:buChar char="•"/>
              <a:tabLst>
                <a:tab pos="697865" algn="l"/>
                <a:tab pos="698500" algn="l"/>
              </a:tabLst>
            </a:pPr>
            <a:r>
              <a:rPr dirty="0" sz="2000" spc="-5">
                <a:latin typeface="Arial"/>
                <a:cs typeface="Arial"/>
              </a:rPr>
              <a:t>In </a:t>
            </a:r>
            <a:r>
              <a:rPr dirty="0" sz="2000">
                <a:latin typeface="Arial"/>
                <a:cs typeface="Arial"/>
              </a:rPr>
              <a:t>the </a:t>
            </a:r>
            <a:r>
              <a:rPr dirty="0" sz="2000" spc="-5">
                <a:latin typeface="Arial"/>
                <a:cs typeface="Arial"/>
              </a:rPr>
              <a:t>first </a:t>
            </a:r>
            <a:r>
              <a:rPr dirty="0" sz="2000">
                <a:latin typeface="Arial"/>
                <a:cs typeface="Arial"/>
              </a:rPr>
              <a:t>case, the </a:t>
            </a:r>
            <a:r>
              <a:rPr dirty="0" sz="2000" spc="-5">
                <a:latin typeface="Arial"/>
                <a:cs typeface="Arial"/>
              </a:rPr>
              <a:t>memory </a:t>
            </a:r>
            <a:r>
              <a:rPr dirty="0" sz="2000">
                <a:latin typeface="Arial"/>
                <a:cs typeface="Arial"/>
              </a:rPr>
              <a:t>chip </a:t>
            </a:r>
            <a:r>
              <a:rPr dirty="0" sz="2000" spc="-5">
                <a:latin typeface="Arial"/>
                <a:cs typeface="Arial"/>
              </a:rPr>
              <a:t>occupies the piece</a:t>
            </a:r>
            <a:r>
              <a:rPr dirty="0" sz="2000" spc="325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of</a:t>
            </a:r>
            <a:endParaRPr sz="2000">
              <a:latin typeface="Arial"/>
              <a:cs typeface="Arial"/>
            </a:endParaRPr>
          </a:p>
          <a:p>
            <a:pPr marL="697865">
              <a:lnSpc>
                <a:spcPct val="100000"/>
              </a:lnSpc>
            </a:pPr>
            <a:r>
              <a:rPr dirty="0" sz="2000">
                <a:latin typeface="Arial"/>
                <a:cs typeface="Arial"/>
              </a:rPr>
              <a:t>the memory map identified as</a:t>
            </a:r>
            <a:r>
              <a:rPr dirty="0" sz="2000" spc="-105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before.</a:t>
            </a:r>
            <a:endParaRPr sz="2000">
              <a:latin typeface="Arial"/>
              <a:cs typeface="Arial"/>
            </a:endParaRPr>
          </a:p>
          <a:p>
            <a:pPr lvl="1" marL="697865" marR="5080" indent="-228600">
              <a:lnSpc>
                <a:spcPct val="100000"/>
              </a:lnSpc>
              <a:spcBef>
                <a:spcPts val="480"/>
              </a:spcBef>
              <a:buChar char="•"/>
              <a:tabLst>
                <a:tab pos="697865" algn="l"/>
                <a:tab pos="698500" algn="l"/>
              </a:tabLst>
            </a:pPr>
            <a:r>
              <a:rPr dirty="0" sz="2000" spc="-5">
                <a:latin typeface="Arial"/>
                <a:cs typeface="Arial"/>
              </a:rPr>
              <a:t>In the </a:t>
            </a:r>
            <a:r>
              <a:rPr dirty="0" sz="2000">
                <a:latin typeface="Arial"/>
                <a:cs typeface="Arial"/>
              </a:rPr>
              <a:t>second </a:t>
            </a:r>
            <a:r>
              <a:rPr dirty="0" sz="2000" spc="-5">
                <a:latin typeface="Arial"/>
                <a:cs typeface="Arial"/>
              </a:rPr>
              <a:t>case, it occupies the piece </a:t>
            </a:r>
            <a:r>
              <a:rPr dirty="0" sz="2000">
                <a:latin typeface="Arial"/>
                <a:cs typeface="Arial"/>
              </a:rPr>
              <a:t>identified as  after.</a:t>
            </a:r>
            <a:endParaRPr sz="2000">
              <a:latin typeface="Arial"/>
              <a:cs typeface="Arial"/>
            </a:endParaRPr>
          </a:p>
          <a:p>
            <a:pPr marL="2291080">
              <a:lnSpc>
                <a:spcPts val="1335"/>
              </a:lnSpc>
              <a:tabLst>
                <a:tab pos="4817110" algn="l"/>
              </a:tabLst>
            </a:pPr>
            <a:r>
              <a:rPr dirty="0" sz="1400">
                <a:latin typeface="Arial"/>
                <a:cs typeface="Arial"/>
              </a:rPr>
              <a:t>Before	After</a:t>
            </a:r>
            <a:endParaRPr sz="1400">
              <a:latin typeface="Arial"/>
              <a:cs typeface="Arial"/>
            </a:endParaRPr>
          </a:p>
          <a:p>
            <a:pPr marL="1635125">
              <a:lnSpc>
                <a:spcPct val="100000"/>
              </a:lnSpc>
              <a:spcBef>
                <a:spcPts val="365"/>
              </a:spcBef>
              <a:tabLst>
                <a:tab pos="4086225" algn="l"/>
              </a:tabLst>
            </a:pPr>
            <a:r>
              <a:rPr dirty="0" sz="1000" spc="-10">
                <a:latin typeface="Arial"/>
                <a:cs typeface="Arial"/>
              </a:rPr>
              <a:t>0000	0000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82802" y="379221"/>
            <a:ext cx="7381240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High-Order vs. Low-Order Address</a:t>
            </a:r>
            <a:r>
              <a:rPr dirty="0" spc="-160"/>
              <a:t> </a:t>
            </a:r>
            <a:r>
              <a:rPr dirty="0" spc="-5"/>
              <a:t>Lines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  <p:sp>
        <p:nvSpPr>
          <p:cNvPr id="3" name="object 3"/>
          <p:cNvSpPr txBox="1"/>
          <p:nvPr/>
        </p:nvSpPr>
        <p:spPr>
          <a:xfrm>
            <a:off x="764540" y="1566418"/>
            <a:ext cx="7616190" cy="35998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5"/>
              </a:spcBef>
              <a:buClr>
                <a:srgbClr val="9900CC"/>
              </a:buClr>
              <a:buSzPct val="128846"/>
              <a:buChar char="•"/>
              <a:tabLst>
                <a:tab pos="355600" algn="l"/>
                <a:tab pos="356235" algn="l"/>
              </a:tabLst>
            </a:pPr>
            <a:r>
              <a:rPr dirty="0" sz="2600" spc="5">
                <a:latin typeface="Arial"/>
                <a:cs typeface="Arial"/>
              </a:rPr>
              <a:t>The </a:t>
            </a:r>
            <a:r>
              <a:rPr dirty="0" sz="2600">
                <a:latin typeface="Arial"/>
                <a:cs typeface="Arial"/>
              </a:rPr>
              <a:t>address </a:t>
            </a:r>
            <a:r>
              <a:rPr dirty="0" sz="2600" spc="-5">
                <a:latin typeface="Arial"/>
                <a:cs typeface="Arial"/>
              </a:rPr>
              <a:t>lines </a:t>
            </a:r>
            <a:r>
              <a:rPr dirty="0" sz="2600">
                <a:latin typeface="Arial"/>
                <a:cs typeface="Arial"/>
              </a:rPr>
              <a:t>from a microprocessor can be  classified into two</a:t>
            </a:r>
            <a:r>
              <a:rPr dirty="0" sz="2600" spc="-20">
                <a:latin typeface="Arial"/>
                <a:cs typeface="Arial"/>
              </a:rPr>
              <a:t> </a:t>
            </a:r>
            <a:r>
              <a:rPr dirty="0" sz="2600">
                <a:latin typeface="Arial"/>
                <a:cs typeface="Arial"/>
              </a:rPr>
              <a:t>types:</a:t>
            </a:r>
            <a:endParaRPr sz="26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585"/>
              </a:spcBef>
              <a:buClr>
                <a:srgbClr val="FF0066"/>
              </a:buClr>
              <a:buChar char="–"/>
              <a:tabLst>
                <a:tab pos="756920" algn="l"/>
              </a:tabLst>
            </a:pPr>
            <a:r>
              <a:rPr dirty="0" sz="2400" spc="-5">
                <a:latin typeface="Arial"/>
                <a:cs typeface="Arial"/>
              </a:rPr>
              <a:t>High-Order</a:t>
            </a:r>
            <a:endParaRPr sz="2400">
              <a:latin typeface="Arial"/>
              <a:cs typeface="Arial"/>
            </a:endParaRPr>
          </a:p>
          <a:p>
            <a:pPr lvl="2" marL="1155700" indent="-228600">
              <a:lnSpc>
                <a:spcPct val="100000"/>
              </a:lnSpc>
              <a:spcBef>
                <a:spcPts val="484"/>
              </a:spcBef>
              <a:buChar char="•"/>
              <a:tabLst>
                <a:tab pos="1155700" algn="l"/>
                <a:tab pos="1156335" algn="l"/>
              </a:tabLst>
            </a:pPr>
            <a:r>
              <a:rPr dirty="0" sz="2000">
                <a:latin typeface="Arial"/>
                <a:cs typeface="Arial"/>
              </a:rPr>
              <a:t>Used for memory chip</a:t>
            </a:r>
            <a:r>
              <a:rPr dirty="0" sz="2000" spc="-100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selection</a:t>
            </a:r>
            <a:endParaRPr sz="20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570"/>
              </a:spcBef>
              <a:buClr>
                <a:srgbClr val="FF0066"/>
              </a:buClr>
              <a:buChar char="–"/>
              <a:tabLst>
                <a:tab pos="756920" algn="l"/>
              </a:tabLst>
            </a:pPr>
            <a:r>
              <a:rPr dirty="0" sz="2400" spc="-5">
                <a:latin typeface="Arial"/>
                <a:cs typeface="Arial"/>
              </a:rPr>
              <a:t>Low-Order</a:t>
            </a:r>
            <a:endParaRPr sz="2400">
              <a:latin typeface="Arial"/>
              <a:cs typeface="Arial"/>
            </a:endParaRPr>
          </a:p>
          <a:p>
            <a:pPr lvl="2" marL="1155700" indent="-228600">
              <a:lnSpc>
                <a:spcPct val="100000"/>
              </a:lnSpc>
              <a:spcBef>
                <a:spcPts val="484"/>
              </a:spcBef>
              <a:buChar char="•"/>
              <a:tabLst>
                <a:tab pos="1155700" algn="l"/>
                <a:tab pos="1156335" algn="l"/>
              </a:tabLst>
            </a:pPr>
            <a:r>
              <a:rPr dirty="0" sz="2000">
                <a:latin typeface="Arial"/>
                <a:cs typeface="Arial"/>
              </a:rPr>
              <a:t>Used for location selection within a memory</a:t>
            </a:r>
            <a:r>
              <a:rPr dirty="0" sz="2000" spc="-145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chip.</a:t>
            </a:r>
            <a:endParaRPr sz="2000">
              <a:latin typeface="Arial"/>
              <a:cs typeface="Arial"/>
            </a:endParaRPr>
          </a:p>
          <a:p>
            <a:pPr lvl="2">
              <a:lnSpc>
                <a:spcPct val="100000"/>
              </a:lnSpc>
              <a:spcBef>
                <a:spcPts val="5"/>
              </a:spcBef>
              <a:buFont typeface="Arial"/>
              <a:buChar char="•"/>
            </a:pPr>
            <a:endParaRPr sz="3000">
              <a:latin typeface="Times New Roman"/>
              <a:cs typeface="Times New Roman"/>
            </a:endParaRPr>
          </a:p>
          <a:p>
            <a:pPr lvl="1" marL="756285" marR="5080" indent="-286385">
              <a:lnSpc>
                <a:spcPct val="100000"/>
              </a:lnSpc>
              <a:buClr>
                <a:srgbClr val="FF0066"/>
              </a:buClr>
              <a:buChar char="–"/>
              <a:tabLst>
                <a:tab pos="756920" algn="l"/>
                <a:tab pos="1550035" algn="l"/>
                <a:tab pos="3501390" algn="l"/>
                <a:tab pos="3942079" algn="l"/>
                <a:tab pos="4958715" algn="l"/>
                <a:tab pos="6621780" algn="l"/>
                <a:tab pos="7179309" algn="l"/>
              </a:tabLst>
            </a:pPr>
            <a:r>
              <a:rPr dirty="0" sz="2400" spc="-5">
                <a:latin typeface="Arial"/>
                <a:cs typeface="Arial"/>
              </a:rPr>
              <a:t>Th</a:t>
            </a:r>
            <a:r>
              <a:rPr dirty="0" sz="2400" spc="-15">
                <a:latin typeface="Arial"/>
                <a:cs typeface="Arial"/>
              </a:rPr>
              <a:t>i</a:t>
            </a:r>
            <a:r>
              <a:rPr dirty="0" sz="2400">
                <a:latin typeface="Arial"/>
                <a:cs typeface="Arial"/>
              </a:rPr>
              <a:t>s	</a:t>
            </a:r>
            <a:r>
              <a:rPr dirty="0" sz="2400" spc="-5">
                <a:latin typeface="Arial"/>
                <a:cs typeface="Arial"/>
              </a:rPr>
              <a:t>cl</a:t>
            </a:r>
            <a:r>
              <a:rPr dirty="0" sz="2400" spc="-5">
                <a:latin typeface="Arial"/>
                <a:cs typeface="Arial"/>
              </a:rPr>
              <a:t>as</a:t>
            </a:r>
            <a:r>
              <a:rPr dirty="0" sz="2400">
                <a:latin typeface="Arial"/>
                <a:cs typeface="Arial"/>
              </a:rPr>
              <a:t>s</a:t>
            </a:r>
            <a:r>
              <a:rPr dirty="0" sz="2400" spc="-5">
                <a:latin typeface="Arial"/>
                <a:cs typeface="Arial"/>
              </a:rPr>
              <a:t>i</a:t>
            </a:r>
            <a:r>
              <a:rPr dirty="0" sz="2400" spc="-5">
                <a:latin typeface="Arial"/>
                <a:cs typeface="Arial"/>
              </a:rPr>
              <a:t>fication</a:t>
            </a:r>
            <a:r>
              <a:rPr dirty="0" sz="2400">
                <a:latin typeface="Arial"/>
                <a:cs typeface="Arial"/>
              </a:rPr>
              <a:t>	</a:t>
            </a:r>
            <a:r>
              <a:rPr dirty="0" sz="2400" spc="-10">
                <a:latin typeface="Arial"/>
                <a:cs typeface="Arial"/>
              </a:rPr>
              <a:t>i</a:t>
            </a:r>
            <a:r>
              <a:rPr dirty="0" sz="2400" spc="-5">
                <a:latin typeface="Arial"/>
                <a:cs typeface="Arial"/>
              </a:rPr>
              <a:t>s</a:t>
            </a:r>
            <a:r>
              <a:rPr dirty="0" sz="2400">
                <a:latin typeface="Arial"/>
                <a:cs typeface="Arial"/>
              </a:rPr>
              <a:t>	</a:t>
            </a:r>
            <a:r>
              <a:rPr dirty="0" sz="2400" spc="-5">
                <a:latin typeface="Arial"/>
                <a:cs typeface="Arial"/>
              </a:rPr>
              <a:t>h</a:t>
            </a:r>
            <a:r>
              <a:rPr dirty="0" sz="2400" spc="-15">
                <a:latin typeface="Arial"/>
                <a:cs typeface="Arial"/>
              </a:rPr>
              <a:t>i</a:t>
            </a:r>
            <a:r>
              <a:rPr dirty="0" sz="2400">
                <a:latin typeface="Arial"/>
                <a:cs typeface="Arial"/>
              </a:rPr>
              <a:t>gh</a:t>
            </a:r>
            <a:r>
              <a:rPr dirty="0" sz="2400" spc="-5">
                <a:latin typeface="Arial"/>
                <a:cs typeface="Arial"/>
              </a:rPr>
              <a:t>ly</a:t>
            </a:r>
            <a:r>
              <a:rPr dirty="0" sz="2400">
                <a:latin typeface="Arial"/>
                <a:cs typeface="Arial"/>
              </a:rPr>
              <a:t>	</a:t>
            </a:r>
            <a:r>
              <a:rPr dirty="0" sz="2400">
                <a:latin typeface="Arial"/>
                <a:cs typeface="Arial"/>
              </a:rPr>
              <a:t>d</a:t>
            </a:r>
            <a:r>
              <a:rPr dirty="0" sz="2400" spc="-5">
                <a:latin typeface="Arial"/>
                <a:cs typeface="Arial"/>
              </a:rPr>
              <a:t>epen</a:t>
            </a:r>
            <a:r>
              <a:rPr dirty="0" sz="2400">
                <a:latin typeface="Arial"/>
                <a:cs typeface="Arial"/>
              </a:rPr>
              <a:t>d</a:t>
            </a:r>
            <a:r>
              <a:rPr dirty="0" sz="2400" spc="-5">
                <a:latin typeface="Arial"/>
                <a:cs typeface="Arial"/>
              </a:rPr>
              <a:t>ent</a:t>
            </a:r>
            <a:r>
              <a:rPr dirty="0" sz="2400">
                <a:latin typeface="Arial"/>
                <a:cs typeface="Arial"/>
              </a:rPr>
              <a:t>	</a:t>
            </a:r>
            <a:r>
              <a:rPr dirty="0" sz="2400" spc="-10">
                <a:latin typeface="Arial"/>
                <a:cs typeface="Arial"/>
              </a:rPr>
              <a:t>o</a:t>
            </a:r>
            <a:r>
              <a:rPr dirty="0" sz="2400" spc="-5">
                <a:latin typeface="Arial"/>
                <a:cs typeface="Arial"/>
              </a:rPr>
              <a:t>n</a:t>
            </a:r>
            <a:r>
              <a:rPr dirty="0" sz="2400">
                <a:latin typeface="Arial"/>
                <a:cs typeface="Arial"/>
              </a:rPr>
              <a:t>	the  </a:t>
            </a:r>
            <a:r>
              <a:rPr dirty="0" sz="2400" spc="-5">
                <a:latin typeface="Arial"/>
                <a:cs typeface="Arial"/>
              </a:rPr>
              <a:t>memory </a:t>
            </a:r>
            <a:r>
              <a:rPr dirty="0" sz="2400">
                <a:latin typeface="Arial"/>
                <a:cs typeface="Arial"/>
              </a:rPr>
              <a:t>system</a:t>
            </a:r>
            <a:r>
              <a:rPr dirty="0" sz="2400" spc="-5">
                <a:latin typeface="Arial"/>
                <a:cs typeface="Arial"/>
              </a:rPr>
              <a:t> design.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89782" y="379221"/>
            <a:ext cx="1965960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Data</a:t>
            </a:r>
            <a:r>
              <a:rPr dirty="0" spc="-95"/>
              <a:t> </a:t>
            </a:r>
            <a:r>
              <a:rPr dirty="0" spc="-5"/>
              <a:t>Lines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  <p:sp>
        <p:nvSpPr>
          <p:cNvPr id="3" name="object 3"/>
          <p:cNvSpPr txBox="1"/>
          <p:nvPr/>
        </p:nvSpPr>
        <p:spPr>
          <a:xfrm>
            <a:off x="764540" y="1092453"/>
            <a:ext cx="7618095" cy="4892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55600" marR="7620" indent="-342900">
              <a:lnSpc>
                <a:spcPct val="100000"/>
              </a:lnSpc>
              <a:spcBef>
                <a:spcPts val="100"/>
              </a:spcBef>
              <a:buClr>
                <a:srgbClr val="9900CC"/>
              </a:buClr>
              <a:buSzPct val="129166"/>
              <a:buChar char="•"/>
              <a:tabLst>
                <a:tab pos="355600" algn="l"/>
                <a:tab pos="356235" algn="l"/>
                <a:tab pos="909955" algn="l"/>
                <a:tab pos="1381125" algn="l"/>
                <a:tab pos="2019935" algn="l"/>
                <a:tab pos="3065780" algn="l"/>
                <a:tab pos="4708525" algn="l"/>
                <a:tab pos="5415915" algn="l"/>
                <a:tab pos="6311900" algn="l"/>
              </a:tabLst>
            </a:pPr>
            <a:r>
              <a:rPr dirty="0" sz="2400" spc="-5">
                <a:latin typeface="Arial"/>
                <a:cs typeface="Arial"/>
              </a:rPr>
              <a:t>All</a:t>
            </a:r>
            <a:r>
              <a:rPr dirty="0" sz="2400" spc="-5">
                <a:latin typeface="Arial"/>
                <a:cs typeface="Arial"/>
              </a:rPr>
              <a:t>	</a:t>
            </a:r>
            <a:r>
              <a:rPr dirty="0" sz="2400" spc="-5">
                <a:latin typeface="Arial"/>
                <a:cs typeface="Arial"/>
              </a:rPr>
              <a:t>o</a:t>
            </a:r>
            <a:r>
              <a:rPr dirty="0" sz="2400">
                <a:latin typeface="Arial"/>
                <a:cs typeface="Arial"/>
              </a:rPr>
              <a:t>f	the	</a:t>
            </a:r>
            <a:r>
              <a:rPr dirty="0" sz="2400" spc="-5">
                <a:latin typeface="Arial"/>
                <a:cs typeface="Arial"/>
              </a:rPr>
              <a:t>ab</a:t>
            </a:r>
            <a:r>
              <a:rPr dirty="0" sz="2400" spc="-15">
                <a:latin typeface="Arial"/>
                <a:cs typeface="Arial"/>
              </a:rPr>
              <a:t>o</a:t>
            </a:r>
            <a:r>
              <a:rPr dirty="0" sz="2400" spc="-5">
                <a:latin typeface="Arial"/>
                <a:cs typeface="Arial"/>
              </a:rPr>
              <a:t>ve</a:t>
            </a:r>
            <a:r>
              <a:rPr dirty="0" sz="2400">
                <a:latin typeface="Arial"/>
                <a:cs typeface="Arial"/>
              </a:rPr>
              <a:t>	</a:t>
            </a:r>
            <a:r>
              <a:rPr dirty="0" sz="2400">
                <a:latin typeface="Arial"/>
                <a:cs typeface="Arial"/>
              </a:rPr>
              <a:t>d</a:t>
            </a:r>
            <a:r>
              <a:rPr dirty="0" sz="2400" spc="-5">
                <a:latin typeface="Arial"/>
                <a:cs typeface="Arial"/>
              </a:rPr>
              <a:t>i</a:t>
            </a:r>
            <a:r>
              <a:rPr dirty="0" sz="2400" spc="-5">
                <a:latin typeface="Arial"/>
                <a:cs typeface="Arial"/>
              </a:rPr>
              <a:t>scussion</a:t>
            </a:r>
            <a:r>
              <a:rPr dirty="0" sz="2400">
                <a:latin typeface="Arial"/>
                <a:cs typeface="Arial"/>
              </a:rPr>
              <a:t>	</a:t>
            </a:r>
            <a:r>
              <a:rPr dirty="0" sz="2400" spc="-10">
                <a:latin typeface="Arial"/>
                <a:cs typeface="Arial"/>
              </a:rPr>
              <a:t>ha</a:t>
            </a:r>
            <a:r>
              <a:rPr dirty="0" sz="2400" spc="-5">
                <a:latin typeface="Arial"/>
                <a:cs typeface="Arial"/>
              </a:rPr>
              <a:t>s</a:t>
            </a:r>
            <a:r>
              <a:rPr dirty="0" sz="2400">
                <a:latin typeface="Arial"/>
                <a:cs typeface="Arial"/>
              </a:rPr>
              <a:t>	</a:t>
            </a:r>
            <a:r>
              <a:rPr dirty="0" sz="2400" spc="-5">
                <a:latin typeface="Arial"/>
                <a:cs typeface="Arial"/>
              </a:rPr>
              <a:t>been</a:t>
            </a:r>
            <a:r>
              <a:rPr dirty="0" sz="2400">
                <a:latin typeface="Arial"/>
                <a:cs typeface="Arial"/>
              </a:rPr>
              <a:t>	</a:t>
            </a:r>
            <a:r>
              <a:rPr dirty="0" sz="2400" spc="-5">
                <a:latin typeface="Arial"/>
                <a:cs typeface="Arial"/>
              </a:rPr>
              <a:t>regard</a:t>
            </a:r>
            <a:r>
              <a:rPr dirty="0" sz="2400">
                <a:latin typeface="Arial"/>
                <a:cs typeface="Arial"/>
              </a:rPr>
              <a:t>i</a:t>
            </a:r>
            <a:r>
              <a:rPr dirty="0" sz="2400" spc="-5">
                <a:latin typeface="Arial"/>
                <a:cs typeface="Arial"/>
              </a:rPr>
              <a:t>ng  </a:t>
            </a:r>
            <a:r>
              <a:rPr dirty="0" sz="2400" spc="-5">
                <a:latin typeface="Arial"/>
                <a:cs typeface="Arial"/>
              </a:rPr>
              <a:t>memory length. </a:t>
            </a:r>
            <a:r>
              <a:rPr dirty="0" sz="2400">
                <a:latin typeface="Arial"/>
                <a:cs typeface="Arial"/>
              </a:rPr>
              <a:t>Lets </a:t>
            </a:r>
            <a:r>
              <a:rPr dirty="0" sz="2400" spc="-5">
                <a:latin typeface="Arial"/>
                <a:cs typeface="Arial"/>
              </a:rPr>
              <a:t>look at memory</a:t>
            </a:r>
            <a:r>
              <a:rPr dirty="0" sz="2400" spc="30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width.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Clr>
                <a:srgbClr val="9900CC"/>
              </a:buClr>
              <a:buSzPct val="129166"/>
              <a:buChar char="•"/>
              <a:tabLst>
                <a:tab pos="355600" algn="l"/>
                <a:tab pos="356235" algn="l"/>
              </a:tabLst>
            </a:pPr>
            <a:r>
              <a:rPr dirty="0" sz="2400">
                <a:latin typeface="Arial"/>
                <a:cs typeface="Arial"/>
              </a:rPr>
              <a:t>We</a:t>
            </a:r>
            <a:r>
              <a:rPr dirty="0" sz="2400" spc="250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said</a:t>
            </a:r>
            <a:r>
              <a:rPr dirty="0" sz="2400" spc="250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that</a:t>
            </a:r>
            <a:r>
              <a:rPr dirty="0" sz="2400" spc="245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the</a:t>
            </a:r>
            <a:r>
              <a:rPr dirty="0" sz="2400" spc="254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width</a:t>
            </a:r>
            <a:r>
              <a:rPr dirty="0" sz="2400" spc="250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is</a:t>
            </a:r>
            <a:r>
              <a:rPr dirty="0" sz="2400" spc="254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the</a:t>
            </a:r>
            <a:r>
              <a:rPr dirty="0" sz="2400" spc="240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number</a:t>
            </a:r>
            <a:r>
              <a:rPr dirty="0" sz="2400" spc="254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of</a:t>
            </a:r>
            <a:r>
              <a:rPr dirty="0" sz="2400" spc="245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bits</a:t>
            </a:r>
            <a:r>
              <a:rPr dirty="0" sz="2400" spc="254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in</a:t>
            </a:r>
            <a:r>
              <a:rPr dirty="0" sz="2400" spc="254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each</a:t>
            </a:r>
            <a:endParaRPr sz="24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dirty="0" sz="2400" spc="-5">
                <a:latin typeface="Arial"/>
                <a:cs typeface="Arial"/>
              </a:rPr>
              <a:t>memory</a:t>
            </a:r>
            <a:r>
              <a:rPr dirty="0" sz="2400" spc="-10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word.</a:t>
            </a:r>
            <a:endParaRPr sz="2400">
              <a:latin typeface="Arial"/>
              <a:cs typeface="Arial"/>
            </a:endParaRPr>
          </a:p>
          <a:p>
            <a:pPr algn="just" lvl="1" marL="756285" marR="6350" indent="-286385">
              <a:lnSpc>
                <a:spcPct val="100000"/>
              </a:lnSpc>
              <a:spcBef>
                <a:spcPts val="575"/>
              </a:spcBef>
              <a:buClr>
                <a:srgbClr val="FF0066"/>
              </a:buClr>
              <a:buChar char="–"/>
              <a:tabLst>
                <a:tab pos="756920" algn="l"/>
              </a:tabLst>
            </a:pPr>
            <a:r>
              <a:rPr dirty="0" sz="2400">
                <a:latin typeface="Arial"/>
                <a:cs typeface="Arial"/>
              </a:rPr>
              <a:t>We </a:t>
            </a:r>
            <a:r>
              <a:rPr dirty="0" sz="2400" spc="-5">
                <a:latin typeface="Arial"/>
                <a:cs typeface="Arial"/>
              </a:rPr>
              <a:t>have been </a:t>
            </a:r>
            <a:r>
              <a:rPr dirty="0" sz="2400">
                <a:latin typeface="Arial"/>
                <a:cs typeface="Arial"/>
              </a:rPr>
              <a:t>assuming </a:t>
            </a:r>
            <a:r>
              <a:rPr dirty="0" sz="2400" spc="-5">
                <a:latin typeface="Arial"/>
                <a:cs typeface="Arial"/>
              </a:rPr>
              <a:t>so </a:t>
            </a:r>
            <a:r>
              <a:rPr dirty="0" sz="2400">
                <a:latin typeface="Arial"/>
                <a:cs typeface="Arial"/>
              </a:rPr>
              <a:t>far </a:t>
            </a:r>
            <a:r>
              <a:rPr dirty="0" sz="2400" spc="-5">
                <a:latin typeface="Arial"/>
                <a:cs typeface="Arial"/>
              </a:rPr>
              <a:t>that our memory  chips have </a:t>
            </a:r>
            <a:r>
              <a:rPr dirty="0" sz="2400">
                <a:latin typeface="Arial"/>
                <a:cs typeface="Arial"/>
              </a:rPr>
              <a:t>the </a:t>
            </a:r>
            <a:r>
              <a:rPr dirty="0" sz="2400" spc="-5">
                <a:latin typeface="Arial"/>
                <a:cs typeface="Arial"/>
              </a:rPr>
              <a:t>right</a:t>
            </a:r>
            <a:r>
              <a:rPr dirty="0" sz="2400" spc="30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width.</a:t>
            </a:r>
            <a:endParaRPr sz="24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575"/>
              </a:spcBef>
              <a:buClr>
                <a:srgbClr val="FF0066"/>
              </a:buClr>
              <a:buChar char="–"/>
              <a:tabLst>
                <a:tab pos="756920" algn="l"/>
              </a:tabLst>
            </a:pPr>
            <a:r>
              <a:rPr dirty="0" sz="2400" spc="-5">
                <a:latin typeface="Arial"/>
                <a:cs typeface="Arial"/>
              </a:rPr>
              <a:t>What if </a:t>
            </a:r>
            <a:r>
              <a:rPr dirty="0" sz="2400">
                <a:latin typeface="Arial"/>
                <a:cs typeface="Arial"/>
              </a:rPr>
              <a:t>they</a:t>
            </a:r>
            <a:r>
              <a:rPr dirty="0" sz="2400" spc="-15">
                <a:latin typeface="Arial"/>
                <a:cs typeface="Arial"/>
              </a:rPr>
              <a:t> </a:t>
            </a:r>
            <a:r>
              <a:rPr dirty="0" sz="2400" spc="-5">
                <a:latin typeface="Arial"/>
                <a:cs typeface="Arial"/>
              </a:rPr>
              <a:t>don’t?</a:t>
            </a:r>
            <a:endParaRPr sz="2400">
              <a:latin typeface="Arial"/>
              <a:cs typeface="Arial"/>
            </a:endParaRPr>
          </a:p>
          <a:p>
            <a:pPr algn="just" marL="756285" marR="6985" indent="-286385">
              <a:lnSpc>
                <a:spcPct val="100000"/>
              </a:lnSpc>
              <a:spcBef>
                <a:spcPts val="445"/>
              </a:spcBef>
              <a:buClr>
                <a:srgbClr val="FF0066"/>
              </a:buClr>
              <a:buChar char="•"/>
              <a:tabLst>
                <a:tab pos="756920" algn="l"/>
              </a:tabLst>
            </a:pPr>
            <a:r>
              <a:rPr dirty="0" sz="1800">
                <a:latin typeface="Arial"/>
                <a:cs typeface="Arial"/>
              </a:rPr>
              <a:t>It </a:t>
            </a:r>
            <a:r>
              <a:rPr dirty="0" sz="1800" spc="-5">
                <a:latin typeface="Arial"/>
                <a:cs typeface="Arial"/>
              </a:rPr>
              <a:t>is </a:t>
            </a:r>
            <a:r>
              <a:rPr dirty="0" sz="1800">
                <a:latin typeface="Arial"/>
                <a:cs typeface="Arial"/>
              </a:rPr>
              <a:t>very common to </a:t>
            </a:r>
            <a:r>
              <a:rPr dirty="0" sz="1800" spc="-5">
                <a:latin typeface="Arial"/>
                <a:cs typeface="Arial"/>
              </a:rPr>
              <a:t>find memory chips </a:t>
            </a:r>
            <a:r>
              <a:rPr dirty="0" sz="1800">
                <a:latin typeface="Arial"/>
                <a:cs typeface="Arial"/>
              </a:rPr>
              <a:t>that </a:t>
            </a:r>
            <a:r>
              <a:rPr dirty="0" sz="1800" spc="-5">
                <a:latin typeface="Arial"/>
                <a:cs typeface="Arial"/>
              </a:rPr>
              <a:t>have only 4 bits </a:t>
            </a:r>
            <a:r>
              <a:rPr dirty="0" sz="1800" spc="-10">
                <a:latin typeface="Arial"/>
                <a:cs typeface="Arial"/>
              </a:rPr>
              <a:t>per  </a:t>
            </a:r>
            <a:r>
              <a:rPr dirty="0" sz="1800" spc="-5">
                <a:latin typeface="Arial"/>
                <a:cs typeface="Arial"/>
              </a:rPr>
              <a:t>location.</a:t>
            </a:r>
            <a:endParaRPr sz="1800">
              <a:latin typeface="Arial"/>
              <a:cs typeface="Arial"/>
            </a:endParaRPr>
          </a:p>
          <a:p>
            <a:pPr marL="756285" marR="8890" indent="-94615">
              <a:lnSpc>
                <a:spcPct val="100000"/>
              </a:lnSpc>
              <a:spcBef>
                <a:spcPts val="434"/>
              </a:spcBef>
            </a:pPr>
            <a:r>
              <a:rPr dirty="0" sz="1800" spc="-5">
                <a:latin typeface="Arial"/>
                <a:cs typeface="Arial"/>
              </a:rPr>
              <a:t>How would you design a </a:t>
            </a:r>
            <a:r>
              <a:rPr dirty="0" sz="1800" spc="-10">
                <a:latin typeface="Arial"/>
                <a:cs typeface="Arial"/>
              </a:rPr>
              <a:t>byte wide </a:t>
            </a:r>
            <a:r>
              <a:rPr dirty="0" sz="1800" spc="-5">
                <a:latin typeface="Arial"/>
                <a:cs typeface="Arial"/>
              </a:rPr>
              <a:t>memory system using these  chips?</a:t>
            </a:r>
            <a:endParaRPr sz="1800">
              <a:latin typeface="Arial"/>
              <a:cs typeface="Arial"/>
            </a:endParaRPr>
          </a:p>
          <a:p>
            <a:pPr algn="just" marL="756285" marR="5080" indent="-286385">
              <a:lnSpc>
                <a:spcPct val="100000"/>
              </a:lnSpc>
              <a:spcBef>
                <a:spcPts val="430"/>
              </a:spcBef>
              <a:buClr>
                <a:srgbClr val="FF0066"/>
              </a:buClr>
              <a:buChar char="•"/>
              <a:tabLst>
                <a:tab pos="756920" algn="l"/>
              </a:tabLst>
            </a:pPr>
            <a:r>
              <a:rPr dirty="0" sz="1800">
                <a:latin typeface="Arial"/>
                <a:cs typeface="Arial"/>
              </a:rPr>
              <a:t>We </a:t>
            </a:r>
            <a:r>
              <a:rPr dirty="0" sz="1800" spc="-5">
                <a:latin typeface="Arial"/>
                <a:cs typeface="Arial"/>
              </a:rPr>
              <a:t>use </a:t>
            </a:r>
            <a:r>
              <a:rPr dirty="0" sz="1800" spc="-10">
                <a:latin typeface="Arial"/>
                <a:cs typeface="Arial"/>
              </a:rPr>
              <a:t>two </a:t>
            </a:r>
            <a:r>
              <a:rPr dirty="0" sz="1800" spc="-5">
                <a:latin typeface="Arial"/>
                <a:cs typeface="Arial"/>
              </a:rPr>
              <a:t>chips </a:t>
            </a:r>
            <a:r>
              <a:rPr dirty="0" sz="1800">
                <a:latin typeface="Arial"/>
                <a:cs typeface="Arial"/>
              </a:rPr>
              <a:t>for the </a:t>
            </a:r>
            <a:r>
              <a:rPr dirty="0" sz="1800" spc="-5">
                <a:latin typeface="Arial"/>
                <a:cs typeface="Arial"/>
              </a:rPr>
              <a:t>same address range. </a:t>
            </a:r>
            <a:r>
              <a:rPr dirty="0" sz="1800">
                <a:latin typeface="Arial"/>
                <a:cs typeface="Arial"/>
              </a:rPr>
              <a:t>One </a:t>
            </a:r>
            <a:r>
              <a:rPr dirty="0" sz="1800" spc="-5">
                <a:latin typeface="Arial"/>
                <a:cs typeface="Arial"/>
              </a:rPr>
              <a:t>chip will supply  4 of </a:t>
            </a:r>
            <a:r>
              <a:rPr dirty="0" sz="1800">
                <a:latin typeface="Arial"/>
                <a:cs typeface="Arial"/>
              </a:rPr>
              <a:t>the </a:t>
            </a:r>
            <a:r>
              <a:rPr dirty="0" sz="1800" spc="-5">
                <a:latin typeface="Arial"/>
                <a:cs typeface="Arial"/>
              </a:rPr>
              <a:t>data </a:t>
            </a:r>
            <a:r>
              <a:rPr dirty="0" sz="1800">
                <a:latin typeface="Arial"/>
                <a:cs typeface="Arial"/>
              </a:rPr>
              <a:t>bits </a:t>
            </a:r>
            <a:r>
              <a:rPr dirty="0" sz="1800" spc="-5">
                <a:latin typeface="Arial"/>
                <a:cs typeface="Arial"/>
              </a:rPr>
              <a:t>per address and </a:t>
            </a:r>
            <a:r>
              <a:rPr dirty="0" sz="1800">
                <a:latin typeface="Arial"/>
                <a:cs typeface="Arial"/>
              </a:rPr>
              <a:t>the </a:t>
            </a:r>
            <a:r>
              <a:rPr dirty="0" sz="1800" spc="-5">
                <a:latin typeface="Arial"/>
                <a:cs typeface="Arial"/>
              </a:rPr>
              <a:t>other chip supply </a:t>
            </a:r>
            <a:r>
              <a:rPr dirty="0" sz="1800">
                <a:latin typeface="Arial"/>
                <a:cs typeface="Arial"/>
              </a:rPr>
              <a:t>the </a:t>
            </a:r>
            <a:r>
              <a:rPr dirty="0" sz="1800" spc="-5">
                <a:latin typeface="Arial"/>
                <a:cs typeface="Arial"/>
              </a:rPr>
              <a:t>other 4  data bits </a:t>
            </a:r>
            <a:r>
              <a:rPr dirty="0" sz="1800">
                <a:latin typeface="Arial"/>
                <a:cs typeface="Arial"/>
              </a:rPr>
              <a:t>for the </a:t>
            </a:r>
            <a:r>
              <a:rPr dirty="0" sz="1800" spc="-5">
                <a:latin typeface="Arial"/>
                <a:cs typeface="Arial"/>
              </a:rPr>
              <a:t>same</a:t>
            </a:r>
            <a:r>
              <a:rPr dirty="0" sz="1800">
                <a:latin typeface="Arial"/>
                <a:cs typeface="Arial"/>
              </a:rPr>
              <a:t> </a:t>
            </a:r>
            <a:r>
              <a:rPr dirty="0" sz="1800" spc="-5">
                <a:latin typeface="Arial"/>
                <a:cs typeface="Arial"/>
              </a:rPr>
              <a:t>address.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89782" y="379221"/>
            <a:ext cx="1965960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Data</a:t>
            </a:r>
            <a:r>
              <a:rPr dirty="0" spc="-95"/>
              <a:t> </a:t>
            </a:r>
            <a:r>
              <a:rPr dirty="0" spc="-5"/>
              <a:t>Lines</a:t>
            </a:r>
          </a:p>
        </p:txBody>
      </p:sp>
      <p:sp>
        <p:nvSpPr>
          <p:cNvPr id="3" name="object 3"/>
          <p:cNvSpPr/>
          <p:nvPr/>
        </p:nvSpPr>
        <p:spPr>
          <a:xfrm>
            <a:off x="3343655" y="3191255"/>
            <a:ext cx="641985" cy="1187450"/>
          </a:xfrm>
          <a:custGeom>
            <a:avLst/>
            <a:gdLst/>
            <a:ahLst/>
            <a:cxnLst/>
            <a:rect l="l" t="t" r="r" b="b"/>
            <a:pathLst>
              <a:path w="641985" h="1187450">
                <a:moveTo>
                  <a:pt x="0" y="1187196"/>
                </a:moveTo>
                <a:lnTo>
                  <a:pt x="641603" y="1187196"/>
                </a:lnTo>
                <a:lnTo>
                  <a:pt x="641603" y="0"/>
                </a:lnTo>
                <a:lnTo>
                  <a:pt x="0" y="0"/>
                </a:lnTo>
                <a:lnTo>
                  <a:pt x="0" y="1187196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343655" y="3191255"/>
            <a:ext cx="641985" cy="1187450"/>
          </a:xfrm>
          <a:custGeom>
            <a:avLst/>
            <a:gdLst/>
            <a:ahLst/>
            <a:cxnLst/>
            <a:rect l="l" t="t" r="r" b="b"/>
            <a:pathLst>
              <a:path w="641985" h="1187450">
                <a:moveTo>
                  <a:pt x="0" y="1187196"/>
                </a:moveTo>
                <a:lnTo>
                  <a:pt x="641603" y="1187196"/>
                </a:lnTo>
                <a:lnTo>
                  <a:pt x="641603" y="0"/>
                </a:lnTo>
                <a:lnTo>
                  <a:pt x="0" y="0"/>
                </a:lnTo>
                <a:lnTo>
                  <a:pt x="0" y="1187196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081015" y="3215639"/>
            <a:ext cx="640080" cy="1188720"/>
          </a:xfrm>
          <a:custGeom>
            <a:avLst/>
            <a:gdLst/>
            <a:ahLst/>
            <a:cxnLst/>
            <a:rect l="l" t="t" r="r" b="b"/>
            <a:pathLst>
              <a:path w="640079" h="1188720">
                <a:moveTo>
                  <a:pt x="0" y="1188719"/>
                </a:moveTo>
                <a:lnTo>
                  <a:pt x="640079" y="1188719"/>
                </a:lnTo>
                <a:lnTo>
                  <a:pt x="640079" y="0"/>
                </a:lnTo>
                <a:lnTo>
                  <a:pt x="0" y="0"/>
                </a:lnTo>
                <a:lnTo>
                  <a:pt x="0" y="1188719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081015" y="3215639"/>
            <a:ext cx="640080" cy="1188720"/>
          </a:xfrm>
          <a:custGeom>
            <a:avLst/>
            <a:gdLst/>
            <a:ahLst/>
            <a:cxnLst/>
            <a:rect l="l" t="t" r="r" b="b"/>
            <a:pathLst>
              <a:path w="640079" h="1188720">
                <a:moveTo>
                  <a:pt x="0" y="1188719"/>
                </a:moveTo>
                <a:lnTo>
                  <a:pt x="640079" y="1188719"/>
                </a:lnTo>
                <a:lnTo>
                  <a:pt x="640079" y="0"/>
                </a:lnTo>
                <a:lnTo>
                  <a:pt x="0" y="0"/>
                </a:lnTo>
                <a:lnTo>
                  <a:pt x="0" y="1188719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613403" y="3093720"/>
            <a:ext cx="100584" cy="1021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5352288" y="3119627"/>
            <a:ext cx="99060" cy="1005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985259" y="3307079"/>
            <a:ext cx="364490" cy="0"/>
          </a:xfrm>
          <a:custGeom>
            <a:avLst/>
            <a:gdLst/>
            <a:ahLst/>
            <a:cxnLst/>
            <a:rect l="l" t="t" r="r" b="b"/>
            <a:pathLst>
              <a:path w="364489" h="0">
                <a:moveTo>
                  <a:pt x="0" y="0"/>
                </a:moveTo>
                <a:lnTo>
                  <a:pt x="364236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349496" y="3307079"/>
            <a:ext cx="3175" cy="1280160"/>
          </a:xfrm>
          <a:custGeom>
            <a:avLst/>
            <a:gdLst/>
            <a:ahLst/>
            <a:cxnLst/>
            <a:rect l="l" t="t" r="r" b="b"/>
            <a:pathLst>
              <a:path w="3175" h="1280160">
                <a:moveTo>
                  <a:pt x="3048" y="0"/>
                </a:moveTo>
                <a:lnTo>
                  <a:pt x="0" y="128016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355591" y="4579620"/>
            <a:ext cx="2451100" cy="1905"/>
          </a:xfrm>
          <a:custGeom>
            <a:avLst/>
            <a:gdLst/>
            <a:ahLst/>
            <a:cxnLst/>
            <a:rect l="l" t="t" r="r" b="b"/>
            <a:pathLst>
              <a:path w="2451100" h="1904">
                <a:moveTo>
                  <a:pt x="0" y="1523"/>
                </a:moveTo>
                <a:lnTo>
                  <a:pt x="2450591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985259" y="3489959"/>
            <a:ext cx="269875" cy="9525"/>
          </a:xfrm>
          <a:custGeom>
            <a:avLst/>
            <a:gdLst/>
            <a:ahLst/>
            <a:cxnLst/>
            <a:rect l="l" t="t" r="r" b="b"/>
            <a:pathLst>
              <a:path w="269875" h="9525">
                <a:moveTo>
                  <a:pt x="0" y="0"/>
                </a:moveTo>
                <a:lnTo>
                  <a:pt x="269748" y="9143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258055" y="3502152"/>
            <a:ext cx="1905" cy="1183005"/>
          </a:xfrm>
          <a:custGeom>
            <a:avLst/>
            <a:gdLst/>
            <a:ahLst/>
            <a:cxnLst/>
            <a:rect l="l" t="t" r="r" b="b"/>
            <a:pathLst>
              <a:path w="1904" h="1183004">
                <a:moveTo>
                  <a:pt x="0" y="0"/>
                </a:moveTo>
                <a:lnTo>
                  <a:pt x="1524" y="1182624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258055" y="4678679"/>
            <a:ext cx="2560320" cy="0"/>
          </a:xfrm>
          <a:custGeom>
            <a:avLst/>
            <a:gdLst/>
            <a:ahLst/>
            <a:cxnLst/>
            <a:rect l="l" t="t" r="r" b="b"/>
            <a:pathLst>
              <a:path w="2560320" h="0">
                <a:moveTo>
                  <a:pt x="0" y="0"/>
                </a:moveTo>
                <a:lnTo>
                  <a:pt x="256032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985259" y="3764279"/>
            <a:ext cx="181610" cy="0"/>
          </a:xfrm>
          <a:custGeom>
            <a:avLst/>
            <a:gdLst/>
            <a:ahLst/>
            <a:cxnLst/>
            <a:rect l="l" t="t" r="r" b="b"/>
            <a:pathLst>
              <a:path w="181610" h="0">
                <a:moveTo>
                  <a:pt x="0" y="0"/>
                </a:moveTo>
                <a:lnTo>
                  <a:pt x="181355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4166615" y="3764279"/>
            <a:ext cx="0" cy="995680"/>
          </a:xfrm>
          <a:custGeom>
            <a:avLst/>
            <a:gdLst/>
            <a:ahLst/>
            <a:cxnLst/>
            <a:rect l="l" t="t" r="r" b="b"/>
            <a:pathLst>
              <a:path w="0" h="995679">
                <a:moveTo>
                  <a:pt x="0" y="0"/>
                </a:moveTo>
                <a:lnTo>
                  <a:pt x="0" y="995172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4166615" y="4765547"/>
            <a:ext cx="2646045" cy="5080"/>
          </a:xfrm>
          <a:custGeom>
            <a:avLst/>
            <a:gdLst/>
            <a:ahLst/>
            <a:cxnLst/>
            <a:rect l="l" t="t" r="r" b="b"/>
            <a:pathLst>
              <a:path w="2646045" h="5079">
                <a:moveTo>
                  <a:pt x="0" y="0"/>
                </a:moveTo>
                <a:lnTo>
                  <a:pt x="2645664" y="4571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3985259" y="4038600"/>
            <a:ext cx="90170" cy="0"/>
          </a:xfrm>
          <a:custGeom>
            <a:avLst/>
            <a:gdLst/>
            <a:ahLst/>
            <a:cxnLst/>
            <a:rect l="l" t="t" r="r" b="b"/>
            <a:pathLst>
              <a:path w="90170" h="0">
                <a:moveTo>
                  <a:pt x="0" y="0"/>
                </a:moveTo>
                <a:lnTo>
                  <a:pt x="89915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4075176" y="4038600"/>
            <a:ext cx="0" cy="812800"/>
          </a:xfrm>
          <a:custGeom>
            <a:avLst/>
            <a:gdLst/>
            <a:ahLst/>
            <a:cxnLst/>
            <a:rect l="l" t="t" r="r" b="b"/>
            <a:pathLst>
              <a:path w="0" h="812800">
                <a:moveTo>
                  <a:pt x="0" y="0"/>
                </a:moveTo>
                <a:lnTo>
                  <a:pt x="0" y="812292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4075176" y="4850891"/>
            <a:ext cx="2743200" cy="0"/>
          </a:xfrm>
          <a:custGeom>
            <a:avLst/>
            <a:gdLst/>
            <a:ahLst/>
            <a:cxnLst/>
            <a:rect l="l" t="t" r="r" b="b"/>
            <a:pathLst>
              <a:path w="2743200" h="0">
                <a:moveTo>
                  <a:pt x="0" y="0"/>
                </a:moveTo>
                <a:lnTo>
                  <a:pt x="27432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5721096" y="3328415"/>
            <a:ext cx="365760" cy="0"/>
          </a:xfrm>
          <a:custGeom>
            <a:avLst/>
            <a:gdLst/>
            <a:ahLst/>
            <a:cxnLst/>
            <a:rect l="l" t="t" r="r" b="b"/>
            <a:pathLst>
              <a:path w="365760" h="0">
                <a:moveTo>
                  <a:pt x="0" y="0"/>
                </a:moveTo>
                <a:lnTo>
                  <a:pt x="365759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6080759" y="3336035"/>
            <a:ext cx="9525" cy="725805"/>
          </a:xfrm>
          <a:custGeom>
            <a:avLst/>
            <a:gdLst/>
            <a:ahLst/>
            <a:cxnLst/>
            <a:rect l="l" t="t" r="r" b="b"/>
            <a:pathLst>
              <a:path w="9525" h="725804">
                <a:moveTo>
                  <a:pt x="0" y="0"/>
                </a:moveTo>
                <a:lnTo>
                  <a:pt x="9143" y="725424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6085332" y="4059935"/>
            <a:ext cx="719455" cy="1905"/>
          </a:xfrm>
          <a:custGeom>
            <a:avLst/>
            <a:gdLst/>
            <a:ahLst/>
            <a:cxnLst/>
            <a:rect l="l" t="t" r="r" b="b"/>
            <a:pathLst>
              <a:path w="719454" h="1904">
                <a:moveTo>
                  <a:pt x="0" y="1524"/>
                </a:moveTo>
                <a:lnTo>
                  <a:pt x="719327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5721096" y="3511296"/>
            <a:ext cx="274320" cy="0"/>
          </a:xfrm>
          <a:custGeom>
            <a:avLst/>
            <a:gdLst/>
            <a:ahLst/>
            <a:cxnLst/>
            <a:rect l="l" t="t" r="r" b="b"/>
            <a:pathLst>
              <a:path w="274320" h="0">
                <a:moveTo>
                  <a:pt x="0" y="0"/>
                </a:moveTo>
                <a:lnTo>
                  <a:pt x="274319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5995415" y="3511296"/>
            <a:ext cx="0" cy="640080"/>
          </a:xfrm>
          <a:custGeom>
            <a:avLst/>
            <a:gdLst/>
            <a:ahLst/>
            <a:cxnLst/>
            <a:rect l="l" t="t" r="r" b="b"/>
            <a:pathLst>
              <a:path w="0" h="640079">
                <a:moveTo>
                  <a:pt x="0" y="0"/>
                </a:moveTo>
                <a:lnTo>
                  <a:pt x="0" y="640079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5995415" y="4151376"/>
            <a:ext cx="822960" cy="0"/>
          </a:xfrm>
          <a:custGeom>
            <a:avLst/>
            <a:gdLst/>
            <a:ahLst/>
            <a:cxnLst/>
            <a:rect l="l" t="t" r="r" b="b"/>
            <a:pathLst>
              <a:path w="822959" h="0">
                <a:moveTo>
                  <a:pt x="0" y="0"/>
                </a:moveTo>
                <a:lnTo>
                  <a:pt x="82296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5721096" y="3694176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 h="0">
                <a:moveTo>
                  <a:pt x="0" y="0"/>
                </a:moveTo>
                <a:lnTo>
                  <a:pt x="182879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5903976" y="3694176"/>
            <a:ext cx="0" cy="548640"/>
          </a:xfrm>
          <a:custGeom>
            <a:avLst/>
            <a:gdLst/>
            <a:ahLst/>
            <a:cxnLst/>
            <a:rect l="l" t="t" r="r" b="b"/>
            <a:pathLst>
              <a:path w="0" h="548639">
                <a:moveTo>
                  <a:pt x="0" y="0"/>
                </a:moveTo>
                <a:lnTo>
                  <a:pt x="0" y="54864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5903976" y="4242815"/>
            <a:ext cx="914400" cy="0"/>
          </a:xfrm>
          <a:custGeom>
            <a:avLst/>
            <a:gdLst/>
            <a:ahLst/>
            <a:cxnLst/>
            <a:rect l="l" t="t" r="r" b="b"/>
            <a:pathLst>
              <a:path w="914400" h="0">
                <a:moveTo>
                  <a:pt x="0" y="0"/>
                </a:moveTo>
                <a:lnTo>
                  <a:pt x="9144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5721096" y="3968496"/>
            <a:ext cx="93345" cy="0"/>
          </a:xfrm>
          <a:custGeom>
            <a:avLst/>
            <a:gdLst/>
            <a:ahLst/>
            <a:cxnLst/>
            <a:rect l="l" t="t" r="r" b="b"/>
            <a:pathLst>
              <a:path w="93345" h="0">
                <a:moveTo>
                  <a:pt x="0" y="0"/>
                </a:moveTo>
                <a:lnTo>
                  <a:pt x="92963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5812535" y="3968496"/>
            <a:ext cx="1905" cy="384175"/>
          </a:xfrm>
          <a:custGeom>
            <a:avLst/>
            <a:gdLst/>
            <a:ahLst/>
            <a:cxnLst/>
            <a:rect l="l" t="t" r="r" b="b"/>
            <a:pathLst>
              <a:path w="1904" h="384175">
                <a:moveTo>
                  <a:pt x="1524" y="0"/>
                </a:moveTo>
                <a:lnTo>
                  <a:pt x="0" y="384047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5812535" y="4340352"/>
            <a:ext cx="1030605" cy="6350"/>
          </a:xfrm>
          <a:custGeom>
            <a:avLst/>
            <a:gdLst/>
            <a:ahLst/>
            <a:cxnLst/>
            <a:rect l="l" t="t" r="r" b="b"/>
            <a:pathLst>
              <a:path w="1030604" h="6350">
                <a:moveTo>
                  <a:pt x="0" y="6096"/>
                </a:moveTo>
                <a:lnTo>
                  <a:pt x="1030223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5408676" y="2054351"/>
            <a:ext cx="0" cy="1065530"/>
          </a:xfrm>
          <a:custGeom>
            <a:avLst/>
            <a:gdLst/>
            <a:ahLst/>
            <a:cxnLst/>
            <a:rect l="l" t="t" r="r" b="b"/>
            <a:pathLst>
              <a:path w="0" h="1065530">
                <a:moveTo>
                  <a:pt x="0" y="1065276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2240279" y="2054351"/>
            <a:ext cx="3162300" cy="6350"/>
          </a:xfrm>
          <a:custGeom>
            <a:avLst/>
            <a:gdLst/>
            <a:ahLst/>
            <a:cxnLst/>
            <a:rect l="l" t="t" r="r" b="b"/>
            <a:pathLst>
              <a:path w="3162300" h="6350">
                <a:moveTo>
                  <a:pt x="3162299" y="0"/>
                </a:moveTo>
                <a:lnTo>
                  <a:pt x="0" y="6096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3671315" y="2054351"/>
            <a:ext cx="0" cy="269875"/>
          </a:xfrm>
          <a:custGeom>
            <a:avLst/>
            <a:gdLst/>
            <a:ahLst/>
            <a:cxnLst/>
            <a:rect l="l" t="t" r="r" b="b"/>
            <a:pathLst>
              <a:path w="0" h="269875">
                <a:moveTo>
                  <a:pt x="0" y="0"/>
                </a:moveTo>
                <a:lnTo>
                  <a:pt x="0" y="269748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3671315" y="2654807"/>
            <a:ext cx="0" cy="443865"/>
          </a:xfrm>
          <a:custGeom>
            <a:avLst/>
            <a:gdLst/>
            <a:ahLst/>
            <a:cxnLst/>
            <a:rect l="l" t="t" r="r" b="b"/>
            <a:pathLst>
              <a:path w="0" h="443864">
                <a:moveTo>
                  <a:pt x="0" y="0"/>
                </a:moveTo>
                <a:lnTo>
                  <a:pt x="0" y="443483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4712208" y="3555491"/>
            <a:ext cx="355600" cy="547370"/>
          </a:xfrm>
          <a:custGeom>
            <a:avLst/>
            <a:gdLst/>
            <a:ahLst/>
            <a:cxnLst/>
            <a:rect l="l" t="t" r="r" b="b"/>
            <a:pathLst>
              <a:path w="355600" h="547370">
                <a:moveTo>
                  <a:pt x="266318" y="0"/>
                </a:moveTo>
                <a:lnTo>
                  <a:pt x="266318" y="136779"/>
                </a:lnTo>
                <a:lnTo>
                  <a:pt x="0" y="136779"/>
                </a:lnTo>
                <a:lnTo>
                  <a:pt x="0" y="410337"/>
                </a:lnTo>
                <a:lnTo>
                  <a:pt x="266318" y="410337"/>
                </a:lnTo>
                <a:lnTo>
                  <a:pt x="266318" y="547116"/>
                </a:lnTo>
                <a:lnTo>
                  <a:pt x="355091" y="273558"/>
                </a:lnTo>
                <a:lnTo>
                  <a:pt x="266318" y="0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4712208" y="3555491"/>
            <a:ext cx="355600" cy="547370"/>
          </a:xfrm>
          <a:custGeom>
            <a:avLst/>
            <a:gdLst/>
            <a:ahLst/>
            <a:cxnLst/>
            <a:rect l="l" t="t" r="r" b="b"/>
            <a:pathLst>
              <a:path w="355600" h="547370">
                <a:moveTo>
                  <a:pt x="0" y="136779"/>
                </a:moveTo>
                <a:lnTo>
                  <a:pt x="266318" y="136779"/>
                </a:lnTo>
                <a:lnTo>
                  <a:pt x="266318" y="0"/>
                </a:lnTo>
                <a:lnTo>
                  <a:pt x="355091" y="273558"/>
                </a:lnTo>
                <a:lnTo>
                  <a:pt x="266318" y="547116"/>
                </a:lnTo>
                <a:lnTo>
                  <a:pt x="266318" y="410337"/>
                </a:lnTo>
                <a:lnTo>
                  <a:pt x="0" y="410337"/>
                </a:lnTo>
                <a:lnTo>
                  <a:pt x="0" y="136779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2971800" y="3555491"/>
            <a:ext cx="355600" cy="547370"/>
          </a:xfrm>
          <a:custGeom>
            <a:avLst/>
            <a:gdLst/>
            <a:ahLst/>
            <a:cxnLst/>
            <a:rect l="l" t="t" r="r" b="b"/>
            <a:pathLst>
              <a:path w="355600" h="547370">
                <a:moveTo>
                  <a:pt x="266319" y="0"/>
                </a:moveTo>
                <a:lnTo>
                  <a:pt x="266319" y="136779"/>
                </a:lnTo>
                <a:lnTo>
                  <a:pt x="0" y="136779"/>
                </a:lnTo>
                <a:lnTo>
                  <a:pt x="0" y="410337"/>
                </a:lnTo>
                <a:lnTo>
                  <a:pt x="266319" y="410337"/>
                </a:lnTo>
                <a:lnTo>
                  <a:pt x="266319" y="547116"/>
                </a:lnTo>
                <a:lnTo>
                  <a:pt x="355091" y="273558"/>
                </a:lnTo>
                <a:lnTo>
                  <a:pt x="266319" y="0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2971800" y="3555491"/>
            <a:ext cx="355600" cy="547370"/>
          </a:xfrm>
          <a:custGeom>
            <a:avLst/>
            <a:gdLst/>
            <a:ahLst/>
            <a:cxnLst/>
            <a:rect l="l" t="t" r="r" b="b"/>
            <a:pathLst>
              <a:path w="355600" h="547370">
                <a:moveTo>
                  <a:pt x="0" y="136779"/>
                </a:moveTo>
                <a:lnTo>
                  <a:pt x="266319" y="136779"/>
                </a:lnTo>
                <a:lnTo>
                  <a:pt x="266319" y="0"/>
                </a:lnTo>
                <a:lnTo>
                  <a:pt x="355091" y="273558"/>
                </a:lnTo>
                <a:lnTo>
                  <a:pt x="266319" y="547116"/>
                </a:lnTo>
                <a:lnTo>
                  <a:pt x="266319" y="410337"/>
                </a:lnTo>
                <a:lnTo>
                  <a:pt x="0" y="410337"/>
                </a:lnTo>
                <a:lnTo>
                  <a:pt x="0" y="136779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2971800" y="2324100"/>
            <a:ext cx="1562100" cy="330835"/>
          </a:xfrm>
          <a:custGeom>
            <a:avLst/>
            <a:gdLst/>
            <a:ahLst/>
            <a:cxnLst/>
            <a:rect l="l" t="t" r="r" b="b"/>
            <a:pathLst>
              <a:path w="1562100" h="330835">
                <a:moveTo>
                  <a:pt x="0" y="330708"/>
                </a:moveTo>
                <a:lnTo>
                  <a:pt x="1562100" y="330708"/>
                </a:lnTo>
                <a:lnTo>
                  <a:pt x="1562100" y="0"/>
                </a:lnTo>
                <a:lnTo>
                  <a:pt x="0" y="0"/>
                </a:lnTo>
                <a:lnTo>
                  <a:pt x="0" y="330708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2235707" y="2324100"/>
            <a:ext cx="558165" cy="330835"/>
          </a:xfrm>
          <a:custGeom>
            <a:avLst/>
            <a:gdLst/>
            <a:ahLst/>
            <a:cxnLst/>
            <a:rect l="l" t="t" r="r" b="b"/>
            <a:pathLst>
              <a:path w="558164" h="330835">
                <a:moveTo>
                  <a:pt x="0" y="330708"/>
                </a:moveTo>
                <a:lnTo>
                  <a:pt x="557784" y="330708"/>
                </a:lnTo>
                <a:lnTo>
                  <a:pt x="557784" y="0"/>
                </a:lnTo>
                <a:lnTo>
                  <a:pt x="0" y="0"/>
                </a:lnTo>
                <a:lnTo>
                  <a:pt x="0" y="330708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2235707" y="2324100"/>
            <a:ext cx="2476500" cy="330835"/>
          </a:xfrm>
          <a:custGeom>
            <a:avLst/>
            <a:gdLst/>
            <a:ahLst/>
            <a:cxnLst/>
            <a:rect l="l" t="t" r="r" b="b"/>
            <a:pathLst>
              <a:path w="2476500" h="330835">
                <a:moveTo>
                  <a:pt x="0" y="330708"/>
                </a:moveTo>
                <a:lnTo>
                  <a:pt x="2476499" y="330708"/>
                </a:lnTo>
                <a:lnTo>
                  <a:pt x="2476499" y="0"/>
                </a:lnTo>
                <a:lnTo>
                  <a:pt x="0" y="0"/>
                </a:lnTo>
                <a:lnTo>
                  <a:pt x="0" y="330708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4533900" y="2324100"/>
            <a:ext cx="178435" cy="1638300"/>
          </a:xfrm>
          <a:custGeom>
            <a:avLst/>
            <a:gdLst/>
            <a:ahLst/>
            <a:cxnLst/>
            <a:rect l="l" t="t" r="r" b="b"/>
            <a:pathLst>
              <a:path w="178435" h="1638300">
                <a:moveTo>
                  <a:pt x="0" y="1638300"/>
                </a:moveTo>
                <a:lnTo>
                  <a:pt x="178308" y="1638300"/>
                </a:lnTo>
                <a:lnTo>
                  <a:pt x="178308" y="0"/>
                </a:lnTo>
                <a:lnTo>
                  <a:pt x="0" y="0"/>
                </a:lnTo>
                <a:lnTo>
                  <a:pt x="0" y="1638300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4533900" y="2324100"/>
            <a:ext cx="178435" cy="1638300"/>
          </a:xfrm>
          <a:custGeom>
            <a:avLst/>
            <a:gdLst/>
            <a:ahLst/>
            <a:cxnLst/>
            <a:rect l="l" t="t" r="r" b="b"/>
            <a:pathLst>
              <a:path w="178435" h="1638300">
                <a:moveTo>
                  <a:pt x="0" y="1638300"/>
                </a:moveTo>
                <a:lnTo>
                  <a:pt x="178308" y="1638300"/>
                </a:lnTo>
                <a:lnTo>
                  <a:pt x="178308" y="0"/>
                </a:lnTo>
                <a:lnTo>
                  <a:pt x="0" y="0"/>
                </a:lnTo>
                <a:lnTo>
                  <a:pt x="0" y="1638300"/>
                </a:lnTo>
                <a:close/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2793492" y="2324100"/>
            <a:ext cx="178435" cy="1638300"/>
          </a:xfrm>
          <a:custGeom>
            <a:avLst/>
            <a:gdLst/>
            <a:ahLst/>
            <a:cxnLst/>
            <a:rect l="l" t="t" r="r" b="b"/>
            <a:pathLst>
              <a:path w="178435" h="1638300">
                <a:moveTo>
                  <a:pt x="0" y="1638300"/>
                </a:moveTo>
                <a:lnTo>
                  <a:pt x="178307" y="1638300"/>
                </a:lnTo>
                <a:lnTo>
                  <a:pt x="178307" y="0"/>
                </a:lnTo>
                <a:lnTo>
                  <a:pt x="0" y="0"/>
                </a:lnTo>
                <a:lnTo>
                  <a:pt x="0" y="1638300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2793492" y="2324100"/>
            <a:ext cx="178435" cy="1638300"/>
          </a:xfrm>
          <a:custGeom>
            <a:avLst/>
            <a:gdLst/>
            <a:ahLst/>
            <a:cxnLst/>
            <a:rect l="l" t="t" r="r" b="b"/>
            <a:pathLst>
              <a:path w="178435" h="1638300">
                <a:moveTo>
                  <a:pt x="0" y="1638300"/>
                </a:moveTo>
                <a:lnTo>
                  <a:pt x="178307" y="1638300"/>
                </a:lnTo>
                <a:lnTo>
                  <a:pt x="178307" y="0"/>
                </a:lnTo>
                <a:lnTo>
                  <a:pt x="0" y="0"/>
                </a:lnTo>
                <a:lnTo>
                  <a:pt x="0" y="163830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 txBox="1"/>
          <p:nvPr/>
        </p:nvSpPr>
        <p:spPr>
          <a:xfrm>
            <a:off x="1596644" y="1940179"/>
            <a:ext cx="201930" cy="82041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-5">
                <a:latin typeface="Arial"/>
                <a:cs typeface="Arial"/>
              </a:rPr>
              <a:t>CS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>
              <a:latin typeface="Times New Roman"/>
              <a:cs typeface="Times New Roman"/>
            </a:endParaRPr>
          </a:p>
          <a:p>
            <a:pPr marL="23495">
              <a:lnSpc>
                <a:spcPct val="100000"/>
              </a:lnSpc>
            </a:pPr>
            <a:r>
              <a:rPr dirty="0" sz="1000" spc="-5">
                <a:latin typeface="Arial"/>
                <a:cs typeface="Arial"/>
              </a:rPr>
              <a:t>A0</a:t>
            </a:r>
            <a:endParaRPr sz="1000">
              <a:latin typeface="Arial"/>
              <a:cs typeface="Arial"/>
            </a:endParaRPr>
          </a:p>
          <a:p>
            <a:pPr marL="23495" marR="15875">
              <a:lnSpc>
                <a:spcPct val="100000"/>
              </a:lnSpc>
            </a:pPr>
            <a:r>
              <a:rPr dirty="0" sz="1000" spc="-5">
                <a:latin typeface="Arial"/>
                <a:cs typeface="Arial"/>
              </a:rPr>
              <a:t>…  </a:t>
            </a:r>
            <a:r>
              <a:rPr dirty="0" sz="1000" spc="-10">
                <a:latin typeface="Arial"/>
                <a:cs typeface="Arial"/>
              </a:rPr>
              <a:t>A</a:t>
            </a:r>
            <a:r>
              <a:rPr dirty="0" sz="1000" spc="-5">
                <a:latin typeface="Arial"/>
                <a:cs typeface="Arial"/>
              </a:rPr>
              <a:t>9</a:t>
            </a:r>
            <a:endParaRPr sz="1000"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348228" y="3267583"/>
            <a:ext cx="632460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R="7620">
              <a:lnSpc>
                <a:spcPct val="100000"/>
              </a:lnSpc>
              <a:spcBef>
                <a:spcPts val="95"/>
              </a:spcBef>
            </a:pPr>
            <a:r>
              <a:rPr dirty="0" sz="1000" spc="-5">
                <a:latin typeface="Arial"/>
                <a:cs typeface="Arial"/>
              </a:rPr>
              <a:t>CS</a:t>
            </a:r>
            <a:endParaRPr sz="100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5321553" y="3266059"/>
            <a:ext cx="189230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000" spc="-5">
                <a:latin typeface="Arial"/>
                <a:cs typeface="Arial"/>
              </a:rPr>
              <a:t>CS</a:t>
            </a:r>
            <a:endParaRPr sz="1000">
              <a:latin typeface="Arial"/>
              <a:cs typeface="Arial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3570732" y="3253740"/>
            <a:ext cx="163195" cy="0"/>
          </a:xfrm>
          <a:custGeom>
            <a:avLst/>
            <a:gdLst/>
            <a:ahLst/>
            <a:cxnLst/>
            <a:rect l="l" t="t" r="r" b="b"/>
            <a:pathLst>
              <a:path w="163195" h="0">
                <a:moveTo>
                  <a:pt x="0" y="0"/>
                </a:moveTo>
                <a:lnTo>
                  <a:pt x="163067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5323332" y="3265932"/>
            <a:ext cx="163195" cy="0"/>
          </a:xfrm>
          <a:custGeom>
            <a:avLst/>
            <a:gdLst/>
            <a:ahLst/>
            <a:cxnLst/>
            <a:rect l="l" t="t" r="r" b="b"/>
            <a:pathLst>
              <a:path w="163195" h="0">
                <a:moveTo>
                  <a:pt x="0" y="0"/>
                </a:moveTo>
                <a:lnTo>
                  <a:pt x="163067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 txBox="1"/>
          <p:nvPr/>
        </p:nvSpPr>
        <p:spPr>
          <a:xfrm>
            <a:off x="6874256" y="3953078"/>
            <a:ext cx="191135" cy="10134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5240">
              <a:lnSpc>
                <a:spcPct val="100000"/>
              </a:lnSpc>
              <a:spcBef>
                <a:spcPts val="95"/>
              </a:spcBef>
            </a:pPr>
            <a:r>
              <a:rPr dirty="0" sz="1000" spc="-5">
                <a:latin typeface="Arial"/>
                <a:cs typeface="Arial"/>
              </a:rPr>
              <a:t>D0</a:t>
            </a:r>
            <a:endParaRPr sz="1000">
              <a:latin typeface="Arial"/>
              <a:cs typeface="Arial"/>
            </a:endParaRPr>
          </a:p>
          <a:p>
            <a:pPr marL="15240" marR="5080">
              <a:lnSpc>
                <a:spcPct val="100000"/>
              </a:lnSpc>
              <a:spcBef>
                <a:spcPts val="5"/>
              </a:spcBef>
            </a:pPr>
            <a:r>
              <a:rPr dirty="0" sz="1000" spc="-5">
                <a:latin typeface="Arial"/>
                <a:cs typeface="Arial"/>
              </a:rPr>
              <a:t>…  </a:t>
            </a:r>
            <a:r>
              <a:rPr dirty="0" sz="1000" spc="-5">
                <a:latin typeface="Arial"/>
                <a:cs typeface="Arial"/>
              </a:rPr>
              <a:t>D3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dirty="0" sz="1000" spc="-5">
                <a:latin typeface="Arial"/>
                <a:cs typeface="Arial"/>
              </a:rPr>
              <a:t>D4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000" spc="-5">
                <a:latin typeface="Arial"/>
                <a:cs typeface="Arial"/>
              </a:rPr>
              <a:t>…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000" spc="-5">
                <a:latin typeface="Arial"/>
                <a:cs typeface="Arial"/>
              </a:rPr>
              <a:t>D7</a:t>
            </a:r>
            <a:endParaRPr sz="1000">
              <a:latin typeface="Arial"/>
              <a:cs typeface="Arial"/>
            </a:endParaRPr>
          </a:p>
        </p:txBody>
      </p:sp>
      <p:sp>
        <p:nvSpPr>
          <p:cNvPr id="54" name="object 5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650"/>
              </a:lnSpc>
            </a:pPr>
            <a:fld id="{81D60167-4931-47E6-BA6A-407CBD079E47}" type="slidenum">
              <a:rPr dirty="0"/>
              <a:t>30</a:t>
            </a:fld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41601" y="377697"/>
            <a:ext cx="4859655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latin typeface="Times New Roman"/>
                <a:cs typeface="Times New Roman"/>
              </a:rPr>
              <a:t>Interfacing of</a:t>
            </a:r>
            <a:r>
              <a:rPr dirty="0" spc="-85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microprocessor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234950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850"/>
              </a:spcBef>
              <a:buClr>
                <a:srgbClr val="9900CC"/>
              </a:buClr>
              <a:buSzPct val="128571"/>
              <a:buFont typeface="Times New Roman"/>
              <a:buChar char="•"/>
              <a:tabLst>
                <a:tab pos="355600" algn="l"/>
                <a:tab pos="356235" algn="l"/>
              </a:tabLst>
            </a:pPr>
            <a:r>
              <a:rPr dirty="0" u="heavy" sz="2800" spc="-5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I/O</a:t>
            </a:r>
            <a:r>
              <a:rPr dirty="0" u="heavy" sz="2800" spc="-1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2800" b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Interfacing</a:t>
            </a:r>
            <a:r>
              <a:rPr dirty="0" sz="2800" b="1">
                <a:latin typeface="Times New Roman"/>
                <a:cs typeface="Times New Roman"/>
              </a:rPr>
              <a:t>:</a:t>
            </a:r>
            <a:endParaRPr sz="2800">
              <a:latin typeface="Times New Roman"/>
              <a:cs typeface="Times New Roman"/>
            </a:endParaRPr>
          </a:p>
          <a:p>
            <a:pPr algn="just" marL="355600" marR="5080" indent="-255270">
              <a:lnSpc>
                <a:spcPct val="150000"/>
              </a:lnSpc>
              <a:spcBef>
                <a:spcPts val="75"/>
              </a:spcBef>
            </a:pPr>
            <a:r>
              <a:rPr dirty="0" sz="2800" spc="-5">
                <a:latin typeface="Times New Roman"/>
                <a:cs typeface="Times New Roman"/>
              </a:rPr>
              <a:t>We </a:t>
            </a:r>
            <a:r>
              <a:rPr dirty="0" sz="2800">
                <a:latin typeface="Times New Roman"/>
                <a:cs typeface="Times New Roman"/>
              </a:rPr>
              <a:t>know </a:t>
            </a:r>
            <a:r>
              <a:rPr dirty="0" sz="2800" spc="-5">
                <a:latin typeface="Times New Roman"/>
                <a:cs typeface="Times New Roman"/>
              </a:rPr>
              <a:t>that keyboard and Displays </a:t>
            </a:r>
            <a:r>
              <a:rPr dirty="0" sz="2800" spc="-10">
                <a:latin typeface="Times New Roman"/>
                <a:cs typeface="Times New Roman"/>
              </a:rPr>
              <a:t>are </a:t>
            </a:r>
            <a:r>
              <a:rPr dirty="0" sz="2800" spc="-5">
                <a:latin typeface="Times New Roman"/>
                <a:cs typeface="Times New Roman"/>
              </a:rPr>
              <a:t>used </a:t>
            </a:r>
            <a:r>
              <a:rPr dirty="0" sz="2800" spc="-15">
                <a:latin typeface="Times New Roman"/>
                <a:cs typeface="Times New Roman"/>
              </a:rPr>
              <a:t>as </a:t>
            </a:r>
            <a:r>
              <a:rPr dirty="0" sz="2800" spc="670">
                <a:latin typeface="Times New Roman"/>
                <a:cs typeface="Times New Roman"/>
              </a:rPr>
              <a:t> </a:t>
            </a:r>
            <a:r>
              <a:rPr dirty="0" sz="2800" spc="-5">
                <a:latin typeface="Times New Roman"/>
                <a:cs typeface="Times New Roman"/>
              </a:rPr>
              <a:t>communication channel with </a:t>
            </a:r>
            <a:r>
              <a:rPr dirty="0" sz="2800">
                <a:latin typeface="Times New Roman"/>
                <a:cs typeface="Times New Roman"/>
              </a:rPr>
              <a:t>outside world. </a:t>
            </a:r>
            <a:r>
              <a:rPr dirty="0" sz="2800" spc="-5">
                <a:latin typeface="Times New Roman"/>
                <a:cs typeface="Times New Roman"/>
              </a:rPr>
              <a:t>So it  is necessary that </a:t>
            </a:r>
            <a:r>
              <a:rPr dirty="0" sz="2800" spc="-10">
                <a:latin typeface="Times New Roman"/>
                <a:cs typeface="Times New Roman"/>
              </a:rPr>
              <a:t>we </a:t>
            </a:r>
            <a:r>
              <a:rPr dirty="0" sz="2800" spc="-5">
                <a:latin typeface="Times New Roman"/>
                <a:cs typeface="Times New Roman"/>
              </a:rPr>
              <a:t>interface keyboard and  displays with </a:t>
            </a:r>
            <a:r>
              <a:rPr dirty="0" sz="2800">
                <a:latin typeface="Times New Roman"/>
                <a:cs typeface="Times New Roman"/>
              </a:rPr>
              <a:t>the </a:t>
            </a:r>
            <a:r>
              <a:rPr dirty="0" sz="2800" spc="-5">
                <a:latin typeface="Times New Roman"/>
                <a:cs typeface="Times New Roman"/>
              </a:rPr>
              <a:t>microprocessor. This </a:t>
            </a:r>
            <a:r>
              <a:rPr dirty="0" sz="2800">
                <a:latin typeface="Times New Roman"/>
                <a:cs typeface="Times New Roman"/>
              </a:rPr>
              <a:t>is </a:t>
            </a:r>
            <a:r>
              <a:rPr dirty="0" sz="2800" spc="-5">
                <a:latin typeface="Times New Roman"/>
                <a:cs typeface="Times New Roman"/>
              </a:rPr>
              <a:t>called  I/O</a:t>
            </a:r>
            <a:r>
              <a:rPr dirty="0" sz="2800" spc="5">
                <a:latin typeface="Times New Roman"/>
                <a:cs typeface="Times New Roman"/>
              </a:rPr>
              <a:t> </a:t>
            </a:r>
            <a:r>
              <a:rPr dirty="0" sz="2800">
                <a:latin typeface="Times New Roman"/>
                <a:cs typeface="Times New Roman"/>
              </a:rPr>
              <a:t>interfacing.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25317" y="377697"/>
            <a:ext cx="3289935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latin typeface="Times New Roman"/>
                <a:cs typeface="Times New Roman"/>
              </a:rPr>
              <a:t>Memory</a:t>
            </a:r>
            <a:r>
              <a:rPr dirty="0" spc="-8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interfacing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64540" y="1087881"/>
            <a:ext cx="7616825" cy="514667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355600" marR="5080" indent="-342900">
              <a:lnSpc>
                <a:spcPct val="100000"/>
              </a:lnSpc>
              <a:spcBef>
                <a:spcPts val="95"/>
              </a:spcBef>
              <a:buClr>
                <a:srgbClr val="9900CC"/>
              </a:buClr>
              <a:buSzPct val="128571"/>
              <a:buChar char="•"/>
              <a:tabLst>
                <a:tab pos="356235" algn="l"/>
              </a:tabLst>
            </a:pPr>
            <a:r>
              <a:rPr dirty="0" sz="2800" spc="-5">
                <a:latin typeface="Times New Roman"/>
                <a:cs typeface="Times New Roman"/>
              </a:rPr>
              <a:t>There </a:t>
            </a:r>
            <a:r>
              <a:rPr dirty="0" sz="2800">
                <a:latin typeface="Times New Roman"/>
                <a:cs typeface="Times New Roman"/>
              </a:rPr>
              <a:t>needs to be </a:t>
            </a:r>
            <a:r>
              <a:rPr dirty="0" sz="2800" spc="-5">
                <a:latin typeface="Times New Roman"/>
                <a:cs typeface="Times New Roman"/>
              </a:rPr>
              <a:t>a </a:t>
            </a:r>
            <a:r>
              <a:rPr dirty="0" sz="2800">
                <a:latin typeface="Times New Roman"/>
                <a:cs typeface="Times New Roman"/>
              </a:rPr>
              <a:t>lot of </a:t>
            </a:r>
            <a:r>
              <a:rPr dirty="0" sz="2800" spc="-5">
                <a:latin typeface="Times New Roman"/>
                <a:cs typeface="Times New Roman"/>
              </a:rPr>
              <a:t>interaction </a:t>
            </a:r>
            <a:r>
              <a:rPr dirty="0" sz="2800" spc="-10">
                <a:latin typeface="Times New Roman"/>
                <a:cs typeface="Times New Roman"/>
              </a:rPr>
              <a:t>between </a:t>
            </a:r>
            <a:r>
              <a:rPr dirty="0" sz="2800">
                <a:latin typeface="Times New Roman"/>
                <a:cs typeface="Times New Roman"/>
              </a:rPr>
              <a:t>the  </a:t>
            </a:r>
            <a:r>
              <a:rPr dirty="0" sz="2800" spc="-5">
                <a:latin typeface="Times New Roman"/>
                <a:cs typeface="Times New Roman"/>
              </a:rPr>
              <a:t>microprocessor and </a:t>
            </a:r>
            <a:r>
              <a:rPr dirty="0" sz="2800">
                <a:latin typeface="Times New Roman"/>
                <a:cs typeface="Times New Roman"/>
              </a:rPr>
              <a:t>the </a:t>
            </a:r>
            <a:r>
              <a:rPr dirty="0" sz="2800" spc="-5">
                <a:latin typeface="Times New Roman"/>
                <a:cs typeface="Times New Roman"/>
              </a:rPr>
              <a:t>memory </a:t>
            </a:r>
            <a:r>
              <a:rPr dirty="0" sz="2800">
                <a:latin typeface="Times New Roman"/>
                <a:cs typeface="Times New Roman"/>
              </a:rPr>
              <a:t>for the exchange  of </a:t>
            </a:r>
            <a:r>
              <a:rPr dirty="0" sz="2800" spc="-5">
                <a:latin typeface="Times New Roman"/>
                <a:cs typeface="Times New Roman"/>
              </a:rPr>
              <a:t>information </a:t>
            </a:r>
            <a:r>
              <a:rPr dirty="0" sz="2800">
                <a:latin typeface="Times New Roman"/>
                <a:cs typeface="Times New Roman"/>
              </a:rPr>
              <a:t>during </a:t>
            </a:r>
            <a:r>
              <a:rPr dirty="0" sz="2800" spc="-5">
                <a:latin typeface="Times New Roman"/>
                <a:cs typeface="Times New Roman"/>
              </a:rPr>
              <a:t>program</a:t>
            </a:r>
            <a:r>
              <a:rPr dirty="0" sz="2800">
                <a:latin typeface="Times New Roman"/>
                <a:cs typeface="Times New Roman"/>
              </a:rPr>
              <a:t> </a:t>
            </a:r>
            <a:r>
              <a:rPr dirty="0" sz="2800" spc="-5">
                <a:latin typeface="Times New Roman"/>
                <a:cs typeface="Times New Roman"/>
              </a:rPr>
              <a:t>execution.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Clr>
                <a:srgbClr val="9900CC"/>
              </a:buClr>
              <a:buFont typeface="Times New Roman"/>
              <a:buChar char="•"/>
            </a:pPr>
            <a:endParaRPr sz="4050">
              <a:latin typeface="Times New Roman"/>
              <a:cs typeface="Times New Roman"/>
            </a:endParaRPr>
          </a:p>
          <a:p>
            <a:pPr lvl="1" marL="927100" marR="6985" indent="-457200">
              <a:lnSpc>
                <a:spcPct val="100000"/>
              </a:lnSpc>
              <a:buClr>
                <a:srgbClr val="FF0066"/>
              </a:buClr>
              <a:buAutoNum type="arabicPeriod"/>
              <a:tabLst>
                <a:tab pos="927100" algn="l"/>
                <a:tab pos="927735" algn="l"/>
                <a:tab pos="2435860" algn="l"/>
                <a:tab pos="3195320" algn="l"/>
                <a:tab pos="3815079" algn="l"/>
                <a:tab pos="5953760" algn="l"/>
                <a:tab pos="6595745" algn="l"/>
              </a:tabLst>
            </a:pPr>
            <a:r>
              <a:rPr dirty="0" sz="2800" spc="-5">
                <a:latin typeface="Times New Roman"/>
                <a:cs typeface="Times New Roman"/>
              </a:rPr>
              <a:t>Me</a:t>
            </a:r>
            <a:r>
              <a:rPr dirty="0" sz="2800" spc="-20">
                <a:latin typeface="Times New Roman"/>
                <a:cs typeface="Times New Roman"/>
              </a:rPr>
              <a:t>m</a:t>
            </a:r>
            <a:r>
              <a:rPr dirty="0" sz="2800" spc="-5">
                <a:latin typeface="Times New Roman"/>
                <a:cs typeface="Times New Roman"/>
              </a:rPr>
              <a:t>o</a:t>
            </a:r>
            <a:r>
              <a:rPr dirty="0" sz="2800">
                <a:latin typeface="Times New Roman"/>
                <a:cs typeface="Times New Roman"/>
              </a:rPr>
              <a:t>r</a:t>
            </a:r>
            <a:r>
              <a:rPr dirty="0" sz="2800" spc="-5">
                <a:latin typeface="Times New Roman"/>
                <a:cs typeface="Times New Roman"/>
              </a:rPr>
              <a:t>y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has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its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r</a:t>
            </a:r>
            <a:r>
              <a:rPr dirty="0" sz="2800" spc="-20">
                <a:latin typeface="Times New Roman"/>
                <a:cs typeface="Times New Roman"/>
              </a:rPr>
              <a:t>e</a:t>
            </a:r>
            <a:r>
              <a:rPr dirty="0" sz="2800" spc="-5">
                <a:latin typeface="Times New Roman"/>
                <a:cs typeface="Times New Roman"/>
              </a:rPr>
              <a:t>q</a:t>
            </a:r>
            <a:r>
              <a:rPr dirty="0" sz="2800">
                <a:latin typeface="Times New Roman"/>
                <a:cs typeface="Times New Roman"/>
              </a:rPr>
              <a:t>u</a:t>
            </a:r>
            <a:r>
              <a:rPr dirty="0" sz="2800" spc="-5">
                <a:latin typeface="Times New Roman"/>
                <a:cs typeface="Times New Roman"/>
              </a:rPr>
              <a:t>ire</a:t>
            </a:r>
            <a:r>
              <a:rPr dirty="0" sz="2800" spc="-20">
                <a:latin typeface="Times New Roman"/>
                <a:cs typeface="Times New Roman"/>
              </a:rPr>
              <a:t>m</a:t>
            </a:r>
            <a:r>
              <a:rPr dirty="0" sz="2800" spc="-5">
                <a:latin typeface="Times New Roman"/>
                <a:cs typeface="Times New Roman"/>
              </a:rPr>
              <a:t>ents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>
                <a:latin typeface="Times New Roman"/>
                <a:cs typeface="Times New Roman"/>
              </a:rPr>
              <a:t>o</a:t>
            </a:r>
            <a:r>
              <a:rPr dirty="0" sz="2800" spc="-5">
                <a:latin typeface="Times New Roman"/>
                <a:cs typeface="Times New Roman"/>
              </a:rPr>
              <a:t>n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25">
                <a:latin typeface="Times New Roman"/>
                <a:cs typeface="Times New Roman"/>
              </a:rPr>
              <a:t>c</a:t>
            </a:r>
            <a:r>
              <a:rPr dirty="0" sz="2800" spc="-5">
                <a:latin typeface="Times New Roman"/>
                <a:cs typeface="Times New Roman"/>
              </a:rPr>
              <a:t>ontr</a:t>
            </a:r>
            <a:r>
              <a:rPr dirty="0" sz="2800" spc="5">
                <a:latin typeface="Times New Roman"/>
                <a:cs typeface="Times New Roman"/>
              </a:rPr>
              <a:t>o</a:t>
            </a:r>
            <a:r>
              <a:rPr dirty="0" sz="2800" spc="-5">
                <a:latin typeface="Times New Roman"/>
                <a:cs typeface="Times New Roman"/>
              </a:rPr>
              <a:t>l  </a:t>
            </a:r>
            <a:r>
              <a:rPr dirty="0" sz="2800" spc="-5">
                <a:latin typeface="Times New Roman"/>
                <a:cs typeface="Times New Roman"/>
              </a:rPr>
              <a:t>signals and their</a:t>
            </a:r>
            <a:r>
              <a:rPr dirty="0" sz="2800" spc="-30">
                <a:latin typeface="Times New Roman"/>
                <a:cs typeface="Times New Roman"/>
              </a:rPr>
              <a:t> </a:t>
            </a:r>
            <a:r>
              <a:rPr dirty="0" sz="2800" spc="-5">
                <a:latin typeface="Times New Roman"/>
                <a:cs typeface="Times New Roman"/>
              </a:rPr>
              <a:t>timing.</a:t>
            </a:r>
            <a:endParaRPr sz="2800">
              <a:latin typeface="Times New Roman"/>
              <a:cs typeface="Times New Roman"/>
            </a:endParaRPr>
          </a:p>
          <a:p>
            <a:pPr lvl="1" marL="927100" marR="9525" indent="-457200">
              <a:lnSpc>
                <a:spcPct val="100000"/>
              </a:lnSpc>
              <a:spcBef>
                <a:spcPts val="675"/>
              </a:spcBef>
              <a:buClr>
                <a:srgbClr val="FF0066"/>
              </a:buClr>
              <a:buAutoNum type="arabicPeriod"/>
              <a:tabLst>
                <a:tab pos="927100" algn="l"/>
                <a:tab pos="927735" algn="l"/>
                <a:tab pos="1673860" algn="l"/>
                <a:tab pos="4057650" algn="l"/>
                <a:tab pos="4725670" algn="l"/>
                <a:tab pos="5255895" algn="l"/>
                <a:tab pos="7304405" algn="l"/>
              </a:tabLst>
            </a:pPr>
            <a:r>
              <a:rPr dirty="0" sz="2800" spc="-5">
                <a:latin typeface="Times New Roman"/>
                <a:cs typeface="Times New Roman"/>
              </a:rPr>
              <a:t>The</a:t>
            </a:r>
            <a:r>
              <a:rPr dirty="0" sz="2800" spc="-5">
                <a:latin typeface="Times New Roman"/>
                <a:cs typeface="Times New Roman"/>
              </a:rPr>
              <a:t>	</a:t>
            </a:r>
            <a:r>
              <a:rPr dirty="0" sz="2800" spc="-20">
                <a:latin typeface="Times New Roman"/>
                <a:cs typeface="Times New Roman"/>
              </a:rPr>
              <a:t>m</a:t>
            </a:r>
            <a:r>
              <a:rPr dirty="0" sz="2800" spc="-5">
                <a:latin typeface="Times New Roman"/>
                <a:cs typeface="Times New Roman"/>
              </a:rPr>
              <a:t>ic</a:t>
            </a:r>
            <a:r>
              <a:rPr dirty="0" sz="2800" spc="5">
                <a:latin typeface="Times New Roman"/>
                <a:cs typeface="Times New Roman"/>
              </a:rPr>
              <a:t>r</a:t>
            </a:r>
            <a:r>
              <a:rPr dirty="0" sz="2800" spc="-5">
                <a:latin typeface="Times New Roman"/>
                <a:cs typeface="Times New Roman"/>
              </a:rPr>
              <a:t>o</a:t>
            </a:r>
            <a:r>
              <a:rPr dirty="0" sz="2800">
                <a:latin typeface="Times New Roman"/>
                <a:cs typeface="Times New Roman"/>
              </a:rPr>
              <a:t>p</a:t>
            </a:r>
            <a:r>
              <a:rPr dirty="0" sz="2800" spc="-5">
                <a:latin typeface="Times New Roman"/>
                <a:cs typeface="Times New Roman"/>
              </a:rPr>
              <a:t>r</a:t>
            </a:r>
            <a:r>
              <a:rPr dirty="0" sz="2800">
                <a:latin typeface="Times New Roman"/>
                <a:cs typeface="Times New Roman"/>
              </a:rPr>
              <a:t>o</a:t>
            </a:r>
            <a:r>
              <a:rPr dirty="0" sz="2800" spc="-5">
                <a:latin typeface="Times New Roman"/>
                <a:cs typeface="Times New Roman"/>
              </a:rPr>
              <a:t>c</a:t>
            </a:r>
            <a:r>
              <a:rPr dirty="0" sz="2800" spc="-20">
                <a:latin typeface="Times New Roman"/>
                <a:cs typeface="Times New Roman"/>
              </a:rPr>
              <a:t>e</a:t>
            </a:r>
            <a:r>
              <a:rPr dirty="0" sz="2800" spc="-5">
                <a:latin typeface="Times New Roman"/>
                <a:cs typeface="Times New Roman"/>
              </a:rPr>
              <a:t>ssor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has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its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req</a:t>
            </a:r>
            <a:r>
              <a:rPr dirty="0" sz="2800">
                <a:latin typeface="Times New Roman"/>
                <a:cs typeface="Times New Roman"/>
              </a:rPr>
              <a:t>u</a:t>
            </a:r>
            <a:r>
              <a:rPr dirty="0" sz="2800" spc="-5">
                <a:latin typeface="Times New Roman"/>
                <a:cs typeface="Times New Roman"/>
              </a:rPr>
              <a:t>ire</a:t>
            </a:r>
            <a:r>
              <a:rPr dirty="0" sz="2800" spc="-20">
                <a:latin typeface="Times New Roman"/>
                <a:cs typeface="Times New Roman"/>
              </a:rPr>
              <a:t>m</a:t>
            </a:r>
            <a:r>
              <a:rPr dirty="0" sz="2800" spc="-5">
                <a:latin typeface="Times New Roman"/>
                <a:cs typeface="Times New Roman"/>
              </a:rPr>
              <a:t>ents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15">
                <a:latin typeface="Times New Roman"/>
                <a:cs typeface="Times New Roman"/>
              </a:rPr>
              <a:t>as  </a:t>
            </a:r>
            <a:r>
              <a:rPr dirty="0" sz="2800" spc="-5">
                <a:latin typeface="Times New Roman"/>
                <a:cs typeface="Times New Roman"/>
              </a:rPr>
              <a:t>well.</a:t>
            </a:r>
            <a:endParaRPr sz="280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45"/>
              </a:spcBef>
              <a:buClr>
                <a:srgbClr val="FF0066"/>
              </a:buClr>
              <a:buFont typeface="Times New Roman"/>
              <a:buAutoNum type="arabicPeriod"/>
            </a:pPr>
            <a:endParaRPr sz="4050">
              <a:latin typeface="Times New Roman"/>
              <a:cs typeface="Times New Roman"/>
            </a:endParaRPr>
          </a:p>
          <a:p>
            <a:pPr algn="just" marL="355600" marR="6985" indent="-342900">
              <a:lnSpc>
                <a:spcPct val="100000"/>
              </a:lnSpc>
              <a:spcBef>
                <a:spcPts val="5"/>
              </a:spcBef>
              <a:buClr>
                <a:srgbClr val="9900CC"/>
              </a:buClr>
              <a:buSzPct val="128571"/>
              <a:buChar char="•"/>
              <a:tabLst>
                <a:tab pos="356235" algn="l"/>
              </a:tabLst>
            </a:pPr>
            <a:r>
              <a:rPr dirty="0" sz="2800" spc="-5">
                <a:latin typeface="Times New Roman"/>
                <a:cs typeface="Times New Roman"/>
              </a:rPr>
              <a:t>The interfacing operation </a:t>
            </a:r>
            <a:r>
              <a:rPr dirty="0" sz="2800" spc="-10">
                <a:latin typeface="Times New Roman"/>
                <a:cs typeface="Times New Roman"/>
              </a:rPr>
              <a:t>is </a:t>
            </a:r>
            <a:r>
              <a:rPr dirty="0" sz="2800" spc="-5">
                <a:latin typeface="Times New Roman"/>
                <a:cs typeface="Times New Roman"/>
              </a:rPr>
              <a:t>simply </a:t>
            </a:r>
            <a:r>
              <a:rPr dirty="0" sz="2800">
                <a:latin typeface="Times New Roman"/>
                <a:cs typeface="Times New Roman"/>
              </a:rPr>
              <a:t>the </a:t>
            </a:r>
            <a:r>
              <a:rPr dirty="0" sz="2800" spc="-5">
                <a:latin typeface="Times New Roman"/>
                <a:cs typeface="Times New Roman"/>
              </a:rPr>
              <a:t>matching  </a:t>
            </a:r>
            <a:r>
              <a:rPr dirty="0" sz="2800">
                <a:latin typeface="Times New Roman"/>
                <a:cs typeface="Times New Roman"/>
              </a:rPr>
              <a:t>of </a:t>
            </a:r>
            <a:r>
              <a:rPr dirty="0" sz="2800" spc="-5">
                <a:latin typeface="Times New Roman"/>
                <a:cs typeface="Times New Roman"/>
              </a:rPr>
              <a:t>these</a:t>
            </a:r>
            <a:r>
              <a:rPr dirty="0" sz="2800" spc="-15">
                <a:latin typeface="Times New Roman"/>
                <a:cs typeface="Times New Roman"/>
              </a:rPr>
              <a:t> </a:t>
            </a:r>
            <a:r>
              <a:rPr dirty="0" sz="2800" spc="-5">
                <a:latin typeface="Times New Roman"/>
                <a:cs typeface="Times New Roman"/>
              </a:rPr>
              <a:t>requirements.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57042" y="670687"/>
            <a:ext cx="3291840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latin typeface="Times New Roman"/>
                <a:cs typeface="Times New Roman"/>
              </a:rPr>
              <a:t>Memory</a:t>
            </a:r>
            <a:r>
              <a:rPr dirty="0" spc="-7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interfacing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15541" y="1596009"/>
            <a:ext cx="7006590" cy="37807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99085" marR="498475" indent="-286385">
              <a:lnSpc>
                <a:spcPct val="100000"/>
              </a:lnSpc>
              <a:spcBef>
                <a:spcPts val="95"/>
              </a:spcBef>
              <a:buClr>
                <a:srgbClr val="FF0066"/>
              </a:buClr>
              <a:buSzPct val="96428"/>
              <a:buFont typeface="Wingdings"/>
              <a:buChar char=""/>
              <a:tabLst>
                <a:tab pos="299720" algn="l"/>
              </a:tabLst>
            </a:pPr>
            <a:r>
              <a:rPr dirty="0" sz="2800" spc="-5">
                <a:latin typeface="Times New Roman"/>
                <a:cs typeface="Times New Roman"/>
              </a:rPr>
              <a:t>Accessing </a:t>
            </a:r>
            <a:r>
              <a:rPr dirty="0" sz="2800" spc="-10">
                <a:latin typeface="Times New Roman"/>
                <a:cs typeface="Times New Roman"/>
              </a:rPr>
              <a:t>memory can </a:t>
            </a:r>
            <a:r>
              <a:rPr dirty="0" sz="2800">
                <a:latin typeface="Times New Roman"/>
                <a:cs typeface="Times New Roman"/>
              </a:rPr>
              <a:t>be </a:t>
            </a:r>
            <a:r>
              <a:rPr dirty="0" sz="2800" spc="-10">
                <a:latin typeface="Times New Roman"/>
                <a:cs typeface="Times New Roman"/>
              </a:rPr>
              <a:t>summarized </a:t>
            </a:r>
            <a:r>
              <a:rPr dirty="0" sz="2800" spc="-5">
                <a:latin typeface="Times New Roman"/>
                <a:cs typeface="Times New Roman"/>
              </a:rPr>
              <a:t>into  </a:t>
            </a:r>
            <a:r>
              <a:rPr dirty="0" sz="2800">
                <a:latin typeface="Times New Roman"/>
                <a:cs typeface="Times New Roman"/>
              </a:rPr>
              <a:t>the </a:t>
            </a:r>
            <a:r>
              <a:rPr dirty="0" sz="2800" spc="-5">
                <a:latin typeface="Times New Roman"/>
                <a:cs typeface="Times New Roman"/>
              </a:rPr>
              <a:t>following three</a:t>
            </a:r>
            <a:r>
              <a:rPr dirty="0" sz="2800" spc="-45">
                <a:latin typeface="Times New Roman"/>
                <a:cs typeface="Times New Roman"/>
              </a:rPr>
              <a:t> </a:t>
            </a:r>
            <a:r>
              <a:rPr dirty="0" sz="2800" spc="-5">
                <a:latin typeface="Times New Roman"/>
                <a:cs typeface="Times New Roman"/>
              </a:rPr>
              <a:t>steps: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05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buClr>
                <a:srgbClr val="FF0066"/>
              </a:buClr>
              <a:buAutoNum type="arabicPeriod"/>
              <a:tabLst>
                <a:tab pos="355600" algn="l"/>
                <a:tab pos="1384300" algn="l"/>
                <a:tab pos="1978660" algn="l"/>
                <a:tab pos="2814320" algn="l"/>
                <a:tab pos="4156710" algn="l"/>
                <a:tab pos="4931410" algn="l"/>
                <a:tab pos="5982970" algn="l"/>
                <a:tab pos="6696075" algn="l"/>
              </a:tabLst>
            </a:pPr>
            <a:r>
              <a:rPr dirty="0" sz="2800" spc="-5">
                <a:latin typeface="Times New Roman"/>
                <a:cs typeface="Times New Roman"/>
              </a:rPr>
              <a:t>Select</a:t>
            </a:r>
            <a:r>
              <a:rPr dirty="0" sz="2800" spc="-5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t</a:t>
            </a:r>
            <a:r>
              <a:rPr dirty="0" sz="2800">
                <a:latin typeface="Times New Roman"/>
                <a:cs typeface="Times New Roman"/>
              </a:rPr>
              <a:t>h</a:t>
            </a:r>
            <a:r>
              <a:rPr dirty="0" sz="2800" spc="-5">
                <a:latin typeface="Times New Roman"/>
                <a:cs typeface="Times New Roman"/>
              </a:rPr>
              <a:t>e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ri</a:t>
            </a:r>
            <a:r>
              <a:rPr dirty="0" sz="2800" spc="5">
                <a:latin typeface="Times New Roman"/>
                <a:cs typeface="Times New Roman"/>
              </a:rPr>
              <a:t>g</a:t>
            </a:r>
            <a:r>
              <a:rPr dirty="0" sz="2800" spc="-5">
                <a:latin typeface="Times New Roman"/>
                <a:cs typeface="Times New Roman"/>
              </a:rPr>
              <a:t>ht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20">
                <a:latin typeface="Times New Roman"/>
                <a:cs typeface="Times New Roman"/>
              </a:rPr>
              <a:t>m</a:t>
            </a:r>
            <a:r>
              <a:rPr dirty="0" sz="2800" spc="-5">
                <a:latin typeface="Times New Roman"/>
                <a:cs typeface="Times New Roman"/>
              </a:rPr>
              <a:t>e</a:t>
            </a:r>
            <a:r>
              <a:rPr dirty="0" sz="2800" spc="-25">
                <a:latin typeface="Times New Roman"/>
                <a:cs typeface="Times New Roman"/>
              </a:rPr>
              <a:t>m</a:t>
            </a:r>
            <a:r>
              <a:rPr dirty="0" sz="2800" spc="-5">
                <a:latin typeface="Times New Roman"/>
                <a:cs typeface="Times New Roman"/>
              </a:rPr>
              <a:t>o</a:t>
            </a:r>
            <a:r>
              <a:rPr dirty="0" sz="2800">
                <a:latin typeface="Times New Roman"/>
                <a:cs typeface="Times New Roman"/>
              </a:rPr>
              <a:t>r</a:t>
            </a:r>
            <a:r>
              <a:rPr dirty="0" sz="2800" spc="-5">
                <a:latin typeface="Times New Roman"/>
                <a:cs typeface="Times New Roman"/>
              </a:rPr>
              <a:t>y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chip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(</a:t>
            </a:r>
            <a:r>
              <a:rPr dirty="0" sz="2800">
                <a:latin typeface="Times New Roman"/>
                <a:cs typeface="Times New Roman"/>
              </a:rPr>
              <a:t>u</a:t>
            </a:r>
            <a:r>
              <a:rPr dirty="0" sz="2800" spc="-5">
                <a:latin typeface="Times New Roman"/>
                <a:cs typeface="Times New Roman"/>
              </a:rPr>
              <a:t>sing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p</a:t>
            </a:r>
            <a:r>
              <a:rPr dirty="0" sz="2800" spc="-20">
                <a:latin typeface="Times New Roman"/>
                <a:cs typeface="Times New Roman"/>
              </a:rPr>
              <a:t>a</a:t>
            </a:r>
            <a:r>
              <a:rPr dirty="0" sz="2800" spc="-5">
                <a:latin typeface="Times New Roman"/>
                <a:cs typeface="Times New Roman"/>
              </a:rPr>
              <a:t>rt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>
                <a:latin typeface="Times New Roman"/>
                <a:cs typeface="Times New Roman"/>
              </a:rPr>
              <a:t>of  </a:t>
            </a:r>
            <a:r>
              <a:rPr dirty="0" sz="2800">
                <a:latin typeface="Times New Roman"/>
                <a:cs typeface="Times New Roman"/>
              </a:rPr>
              <a:t>the </a:t>
            </a:r>
            <a:r>
              <a:rPr dirty="0" sz="2800" spc="-5">
                <a:latin typeface="Times New Roman"/>
                <a:cs typeface="Times New Roman"/>
              </a:rPr>
              <a:t>address</a:t>
            </a:r>
            <a:r>
              <a:rPr dirty="0" sz="2800" spc="-20">
                <a:latin typeface="Times New Roman"/>
                <a:cs typeface="Times New Roman"/>
              </a:rPr>
              <a:t> </a:t>
            </a:r>
            <a:r>
              <a:rPr dirty="0" sz="2800">
                <a:latin typeface="Times New Roman"/>
                <a:cs typeface="Times New Roman"/>
              </a:rPr>
              <a:t>bus).</a:t>
            </a:r>
            <a:endParaRPr sz="2800">
              <a:latin typeface="Times New Roman"/>
              <a:cs typeface="Times New Roman"/>
            </a:endParaRPr>
          </a:p>
          <a:p>
            <a:pPr marL="355600" marR="5715" indent="-342900">
              <a:lnSpc>
                <a:spcPct val="100000"/>
              </a:lnSpc>
              <a:spcBef>
                <a:spcPts val="670"/>
              </a:spcBef>
              <a:buClr>
                <a:srgbClr val="FF0066"/>
              </a:buClr>
              <a:buAutoNum type="arabicPeriod"/>
              <a:tabLst>
                <a:tab pos="355600" algn="l"/>
                <a:tab pos="1634489" algn="l"/>
                <a:tab pos="2219325" algn="l"/>
                <a:tab pos="3556000" algn="l"/>
                <a:tab pos="4851400" algn="l"/>
                <a:tab pos="5894705" algn="l"/>
                <a:tab pos="6479540" algn="l"/>
              </a:tabLst>
            </a:pPr>
            <a:r>
              <a:rPr dirty="0" sz="2800" spc="-5">
                <a:latin typeface="Times New Roman"/>
                <a:cs typeface="Times New Roman"/>
              </a:rPr>
              <a:t>I</a:t>
            </a:r>
            <a:r>
              <a:rPr dirty="0" sz="2800">
                <a:latin typeface="Times New Roman"/>
                <a:cs typeface="Times New Roman"/>
              </a:rPr>
              <a:t>d</a:t>
            </a:r>
            <a:r>
              <a:rPr dirty="0" sz="2800" spc="-5">
                <a:latin typeface="Times New Roman"/>
                <a:cs typeface="Times New Roman"/>
              </a:rPr>
              <a:t>entify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the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25">
                <a:latin typeface="Times New Roman"/>
                <a:cs typeface="Times New Roman"/>
              </a:rPr>
              <a:t>m</a:t>
            </a:r>
            <a:r>
              <a:rPr dirty="0" sz="2800" spc="-5">
                <a:latin typeface="Times New Roman"/>
                <a:cs typeface="Times New Roman"/>
              </a:rPr>
              <a:t>e</a:t>
            </a:r>
            <a:r>
              <a:rPr dirty="0" sz="2800" spc="-20">
                <a:latin typeface="Times New Roman"/>
                <a:cs typeface="Times New Roman"/>
              </a:rPr>
              <a:t>m</a:t>
            </a:r>
            <a:r>
              <a:rPr dirty="0" sz="2800" spc="5">
                <a:latin typeface="Times New Roman"/>
                <a:cs typeface="Times New Roman"/>
              </a:rPr>
              <a:t>o</a:t>
            </a:r>
            <a:r>
              <a:rPr dirty="0" sz="2800" spc="-5">
                <a:latin typeface="Times New Roman"/>
                <a:cs typeface="Times New Roman"/>
              </a:rPr>
              <a:t>ry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locat</a:t>
            </a:r>
            <a:r>
              <a:rPr dirty="0" sz="2800" spc="-20">
                <a:latin typeface="Times New Roman"/>
                <a:cs typeface="Times New Roman"/>
              </a:rPr>
              <a:t>i</a:t>
            </a:r>
            <a:r>
              <a:rPr dirty="0" sz="2800" spc="-5">
                <a:latin typeface="Times New Roman"/>
                <a:cs typeface="Times New Roman"/>
              </a:rPr>
              <a:t>on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(</a:t>
            </a:r>
            <a:r>
              <a:rPr dirty="0" sz="2800" spc="5">
                <a:latin typeface="Times New Roman"/>
                <a:cs typeface="Times New Roman"/>
              </a:rPr>
              <a:t>u</a:t>
            </a:r>
            <a:r>
              <a:rPr dirty="0" sz="2800" spc="-5">
                <a:latin typeface="Times New Roman"/>
                <a:cs typeface="Times New Roman"/>
              </a:rPr>
              <a:t>s</a:t>
            </a:r>
            <a:r>
              <a:rPr dirty="0" sz="2800">
                <a:latin typeface="Times New Roman"/>
                <a:cs typeface="Times New Roman"/>
              </a:rPr>
              <a:t>i</a:t>
            </a:r>
            <a:r>
              <a:rPr dirty="0" sz="2800" spc="-5">
                <a:latin typeface="Times New Roman"/>
                <a:cs typeface="Times New Roman"/>
              </a:rPr>
              <a:t>ng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the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5">
                <a:latin typeface="Times New Roman"/>
                <a:cs typeface="Times New Roman"/>
              </a:rPr>
              <a:t>rest  </a:t>
            </a:r>
            <a:r>
              <a:rPr dirty="0" sz="2800">
                <a:latin typeface="Times New Roman"/>
                <a:cs typeface="Times New Roman"/>
              </a:rPr>
              <a:t>of the </a:t>
            </a:r>
            <a:r>
              <a:rPr dirty="0" sz="2800" spc="-5">
                <a:latin typeface="Times New Roman"/>
                <a:cs typeface="Times New Roman"/>
              </a:rPr>
              <a:t>address</a:t>
            </a:r>
            <a:r>
              <a:rPr dirty="0" sz="2800" spc="-25">
                <a:latin typeface="Times New Roman"/>
                <a:cs typeface="Times New Roman"/>
              </a:rPr>
              <a:t> </a:t>
            </a:r>
            <a:r>
              <a:rPr dirty="0" sz="2800">
                <a:latin typeface="Times New Roman"/>
                <a:cs typeface="Times New Roman"/>
              </a:rPr>
              <a:t>bus).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Clr>
                <a:srgbClr val="FF0066"/>
              </a:buClr>
              <a:buAutoNum type="arabicPeriod"/>
              <a:tabLst>
                <a:tab pos="355600" algn="l"/>
              </a:tabLst>
            </a:pPr>
            <a:r>
              <a:rPr dirty="0" sz="2800" spc="-5">
                <a:latin typeface="Times New Roman"/>
                <a:cs typeface="Times New Roman"/>
              </a:rPr>
              <a:t>Access </a:t>
            </a:r>
            <a:r>
              <a:rPr dirty="0" sz="2800">
                <a:latin typeface="Times New Roman"/>
                <a:cs typeface="Times New Roman"/>
              </a:rPr>
              <a:t>the </a:t>
            </a:r>
            <a:r>
              <a:rPr dirty="0" sz="2800" spc="-5">
                <a:latin typeface="Times New Roman"/>
                <a:cs typeface="Times New Roman"/>
              </a:rPr>
              <a:t>data </a:t>
            </a:r>
            <a:r>
              <a:rPr dirty="0" sz="2800">
                <a:latin typeface="Times New Roman"/>
                <a:cs typeface="Times New Roman"/>
              </a:rPr>
              <a:t>(using the </a:t>
            </a:r>
            <a:r>
              <a:rPr dirty="0" sz="2800" spc="-5">
                <a:latin typeface="Times New Roman"/>
                <a:cs typeface="Times New Roman"/>
              </a:rPr>
              <a:t>data</a:t>
            </a:r>
            <a:r>
              <a:rPr dirty="0" sz="2800" spc="-50">
                <a:latin typeface="Times New Roman"/>
                <a:cs typeface="Times New Roman"/>
              </a:rPr>
              <a:t> </a:t>
            </a:r>
            <a:r>
              <a:rPr dirty="0" sz="2800">
                <a:latin typeface="Times New Roman"/>
                <a:cs typeface="Times New Roman"/>
              </a:rPr>
              <a:t>bus).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39139" y="379221"/>
            <a:ext cx="6823709" cy="51371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The Design and Operation of</a:t>
            </a:r>
            <a:r>
              <a:rPr dirty="0" spc="-90"/>
              <a:t> </a:t>
            </a:r>
            <a:r>
              <a:rPr dirty="0" spc="-5"/>
              <a:t>Memory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64540" y="1089405"/>
            <a:ext cx="7477759" cy="5220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355600" marR="5080" indent="-342900">
              <a:lnSpc>
                <a:spcPct val="100000"/>
              </a:lnSpc>
              <a:spcBef>
                <a:spcPts val="100"/>
              </a:spcBef>
              <a:buClr>
                <a:srgbClr val="9900CC"/>
              </a:buClr>
              <a:buSzPct val="129166"/>
              <a:buChar char="•"/>
              <a:tabLst>
                <a:tab pos="356235" algn="l"/>
              </a:tabLst>
            </a:pPr>
            <a:r>
              <a:rPr dirty="0" sz="2400" spc="-5">
                <a:latin typeface="Times New Roman"/>
                <a:cs typeface="Times New Roman"/>
              </a:rPr>
              <a:t>Memory </a:t>
            </a:r>
            <a:r>
              <a:rPr dirty="0" sz="2400">
                <a:latin typeface="Times New Roman"/>
                <a:cs typeface="Times New Roman"/>
              </a:rPr>
              <a:t>in a </a:t>
            </a:r>
            <a:r>
              <a:rPr dirty="0" sz="2400" spc="-5">
                <a:latin typeface="Times New Roman"/>
                <a:cs typeface="Times New Roman"/>
              </a:rPr>
              <a:t>microprocessor </a:t>
            </a:r>
            <a:r>
              <a:rPr dirty="0" sz="2400">
                <a:latin typeface="Times New Roman"/>
                <a:cs typeface="Times New Roman"/>
              </a:rPr>
              <a:t>system </a:t>
            </a:r>
            <a:r>
              <a:rPr dirty="0" sz="2400" spc="-5">
                <a:latin typeface="Times New Roman"/>
                <a:cs typeface="Times New Roman"/>
              </a:rPr>
              <a:t>is where information  </a:t>
            </a:r>
            <a:r>
              <a:rPr dirty="0" sz="2400">
                <a:latin typeface="Times New Roman"/>
                <a:cs typeface="Times New Roman"/>
              </a:rPr>
              <a:t>(data and instructions) </a:t>
            </a:r>
            <a:r>
              <a:rPr dirty="0" sz="2400" spc="-5">
                <a:latin typeface="Times New Roman"/>
                <a:cs typeface="Times New Roman"/>
              </a:rPr>
              <a:t>is </a:t>
            </a:r>
            <a:r>
              <a:rPr dirty="0" sz="2400">
                <a:latin typeface="Times New Roman"/>
                <a:cs typeface="Times New Roman"/>
              </a:rPr>
              <a:t>kept. It can be classified into</a:t>
            </a:r>
            <a:r>
              <a:rPr dirty="0" sz="2400" spc="-204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Times New Roman"/>
                <a:cs typeface="Times New Roman"/>
              </a:rPr>
              <a:t>two  </a:t>
            </a:r>
            <a:r>
              <a:rPr dirty="0" sz="2400" spc="-10">
                <a:latin typeface="Times New Roman"/>
                <a:cs typeface="Times New Roman"/>
              </a:rPr>
              <a:t>main</a:t>
            </a:r>
            <a:r>
              <a:rPr dirty="0" sz="2400" spc="-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types:</a:t>
            </a:r>
            <a:endParaRPr sz="2400">
              <a:latin typeface="Times New Roman"/>
              <a:cs typeface="Times New Roman"/>
            </a:endParaRPr>
          </a:p>
          <a:p>
            <a:pPr lvl="1" marL="1155700" indent="-228600">
              <a:lnSpc>
                <a:spcPct val="100000"/>
              </a:lnSpc>
              <a:spcBef>
                <a:spcPts val="580"/>
              </a:spcBef>
              <a:buChar char="•"/>
              <a:tabLst>
                <a:tab pos="1156335" algn="l"/>
              </a:tabLst>
            </a:pPr>
            <a:r>
              <a:rPr dirty="0" sz="2400">
                <a:latin typeface="Times New Roman"/>
                <a:cs typeface="Times New Roman"/>
              </a:rPr>
              <a:t>Main </a:t>
            </a:r>
            <a:r>
              <a:rPr dirty="0" sz="2400" spc="-10">
                <a:latin typeface="Times New Roman"/>
                <a:cs typeface="Times New Roman"/>
              </a:rPr>
              <a:t>memory </a:t>
            </a:r>
            <a:r>
              <a:rPr dirty="0" sz="2400" spc="-5">
                <a:latin typeface="Times New Roman"/>
                <a:cs typeface="Times New Roman"/>
              </a:rPr>
              <a:t>(RAM </a:t>
            </a:r>
            <a:r>
              <a:rPr dirty="0" sz="2400">
                <a:latin typeface="Times New Roman"/>
                <a:cs typeface="Times New Roman"/>
              </a:rPr>
              <a:t>and</a:t>
            </a:r>
            <a:r>
              <a:rPr dirty="0" sz="2400" spc="15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Times New Roman"/>
                <a:cs typeface="Times New Roman"/>
              </a:rPr>
              <a:t>ROM)</a:t>
            </a:r>
            <a:endParaRPr sz="2400">
              <a:latin typeface="Times New Roman"/>
              <a:cs typeface="Times New Roman"/>
            </a:endParaRPr>
          </a:p>
          <a:p>
            <a:pPr lvl="1" marL="1155700" indent="-228600">
              <a:lnSpc>
                <a:spcPct val="100000"/>
              </a:lnSpc>
              <a:spcBef>
                <a:spcPts val="575"/>
              </a:spcBef>
              <a:buChar char="•"/>
              <a:tabLst>
                <a:tab pos="1156335" algn="l"/>
              </a:tabLst>
            </a:pPr>
            <a:r>
              <a:rPr dirty="0" sz="2400">
                <a:latin typeface="Times New Roman"/>
                <a:cs typeface="Times New Roman"/>
              </a:rPr>
              <a:t>Storage </a:t>
            </a:r>
            <a:r>
              <a:rPr dirty="0" sz="2400" spc="-10">
                <a:latin typeface="Times New Roman"/>
                <a:cs typeface="Times New Roman"/>
              </a:rPr>
              <a:t>memory </a:t>
            </a:r>
            <a:r>
              <a:rPr dirty="0" sz="2400" spc="-5">
                <a:latin typeface="Times New Roman"/>
                <a:cs typeface="Times New Roman"/>
              </a:rPr>
              <a:t>(Disks </a:t>
            </a:r>
            <a:r>
              <a:rPr dirty="0" sz="2400">
                <a:latin typeface="Times New Roman"/>
                <a:cs typeface="Times New Roman"/>
              </a:rPr>
              <a:t>, </a:t>
            </a:r>
            <a:r>
              <a:rPr dirty="0" sz="2400" spc="-5">
                <a:latin typeface="Times New Roman"/>
                <a:cs typeface="Times New Roman"/>
              </a:rPr>
              <a:t>CD ROMs,</a:t>
            </a:r>
            <a:r>
              <a:rPr dirty="0" sz="2400" spc="3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etc.)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500">
              <a:latin typeface="Times New Roman"/>
              <a:cs typeface="Times New Roman"/>
            </a:endParaRPr>
          </a:p>
          <a:p>
            <a:pPr marL="756285" marR="525145" indent="-286385">
              <a:lnSpc>
                <a:spcPct val="100000"/>
              </a:lnSpc>
              <a:spcBef>
                <a:spcPts val="5"/>
              </a:spcBef>
              <a:buClr>
                <a:srgbClr val="FF0066"/>
              </a:buClr>
              <a:buChar char="–"/>
              <a:tabLst>
                <a:tab pos="756285" algn="l"/>
                <a:tab pos="756920" algn="l"/>
              </a:tabLst>
            </a:pPr>
            <a:r>
              <a:rPr dirty="0" sz="2400">
                <a:latin typeface="Times New Roman"/>
                <a:cs typeface="Times New Roman"/>
              </a:rPr>
              <a:t>The </a:t>
            </a:r>
            <a:r>
              <a:rPr dirty="0" sz="2400" spc="-5">
                <a:latin typeface="Times New Roman"/>
                <a:cs typeface="Times New Roman"/>
              </a:rPr>
              <a:t>simple </a:t>
            </a:r>
            <a:r>
              <a:rPr dirty="0" sz="2400">
                <a:latin typeface="Times New Roman"/>
                <a:cs typeface="Times New Roman"/>
              </a:rPr>
              <a:t>view of </a:t>
            </a:r>
            <a:r>
              <a:rPr dirty="0" sz="2400" spc="-5">
                <a:latin typeface="Times New Roman"/>
                <a:cs typeface="Times New Roman"/>
              </a:rPr>
              <a:t>RAM is </a:t>
            </a:r>
            <a:r>
              <a:rPr dirty="0" sz="2400">
                <a:latin typeface="Times New Roman"/>
                <a:cs typeface="Times New Roman"/>
              </a:rPr>
              <a:t>that it </a:t>
            </a:r>
            <a:r>
              <a:rPr dirty="0" sz="2400" spc="-5">
                <a:latin typeface="Times New Roman"/>
                <a:cs typeface="Times New Roman"/>
              </a:rPr>
              <a:t>is </a:t>
            </a:r>
            <a:r>
              <a:rPr dirty="0" sz="2400" spc="-10">
                <a:latin typeface="Times New Roman"/>
                <a:cs typeface="Times New Roman"/>
              </a:rPr>
              <a:t>made </a:t>
            </a:r>
            <a:r>
              <a:rPr dirty="0" sz="2400">
                <a:latin typeface="Times New Roman"/>
                <a:cs typeface="Times New Roman"/>
              </a:rPr>
              <a:t>up of </a:t>
            </a:r>
            <a:r>
              <a:rPr dirty="0" u="heavy" sz="2400">
                <a:solidFill>
                  <a:srgbClr val="A40020"/>
                </a:solidFill>
                <a:uFill>
                  <a:solidFill>
                    <a:srgbClr val="A40020"/>
                  </a:solidFill>
                </a:uFill>
                <a:latin typeface="Times New Roman"/>
                <a:cs typeface="Times New Roman"/>
              </a:rPr>
              <a:t> registers</a:t>
            </a:r>
            <a:r>
              <a:rPr dirty="0" sz="240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that are </a:t>
            </a:r>
            <a:r>
              <a:rPr dirty="0" sz="2400" spc="-5">
                <a:latin typeface="Times New Roman"/>
                <a:cs typeface="Times New Roman"/>
              </a:rPr>
              <a:t>made </a:t>
            </a:r>
            <a:r>
              <a:rPr dirty="0" sz="2400">
                <a:latin typeface="Times New Roman"/>
                <a:cs typeface="Times New Roman"/>
              </a:rPr>
              <a:t>up of flip-flops (or</a:t>
            </a:r>
            <a:r>
              <a:rPr dirty="0" sz="2400" spc="-12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 u="heavy" sz="2400" spc="-10">
                <a:solidFill>
                  <a:srgbClr val="A40020"/>
                </a:solidFill>
                <a:uFill>
                  <a:solidFill>
                    <a:srgbClr val="A40020"/>
                  </a:solidFill>
                </a:uFill>
                <a:latin typeface="Times New Roman"/>
                <a:cs typeface="Times New Roman"/>
              </a:rPr>
              <a:t>memory </a:t>
            </a:r>
            <a:r>
              <a:rPr dirty="0" u="heavy" sz="2400" spc="-10">
                <a:solidFill>
                  <a:srgbClr val="A40020"/>
                </a:solidFill>
                <a:uFill>
                  <a:solidFill>
                    <a:srgbClr val="A4002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2400" spc="-5">
                <a:solidFill>
                  <a:srgbClr val="A40020"/>
                </a:solidFill>
                <a:uFill>
                  <a:solidFill>
                    <a:srgbClr val="A40020"/>
                  </a:solidFill>
                </a:uFill>
                <a:latin typeface="Times New Roman"/>
                <a:cs typeface="Times New Roman"/>
              </a:rPr>
              <a:t>elements</a:t>
            </a:r>
            <a:r>
              <a:rPr dirty="0" sz="2400" spc="-5">
                <a:latin typeface="Times New Roman"/>
                <a:cs typeface="Times New Roman"/>
              </a:rPr>
              <a:t>).</a:t>
            </a:r>
            <a:endParaRPr sz="2400">
              <a:latin typeface="Times New Roman"/>
              <a:cs typeface="Times New Roman"/>
            </a:endParaRPr>
          </a:p>
          <a:p>
            <a:pPr lvl="1" marL="1155700" marR="414655" indent="-228600">
              <a:lnSpc>
                <a:spcPct val="100000"/>
              </a:lnSpc>
              <a:spcBef>
                <a:spcPts val="575"/>
              </a:spcBef>
              <a:buChar char="•"/>
              <a:tabLst>
                <a:tab pos="1156335" algn="l"/>
              </a:tabLst>
            </a:pPr>
            <a:r>
              <a:rPr dirty="0" sz="2400">
                <a:latin typeface="Times New Roman"/>
                <a:cs typeface="Times New Roman"/>
              </a:rPr>
              <a:t>The </a:t>
            </a:r>
            <a:r>
              <a:rPr dirty="0" sz="2400" spc="-5">
                <a:latin typeface="Times New Roman"/>
                <a:cs typeface="Times New Roman"/>
              </a:rPr>
              <a:t>number </a:t>
            </a:r>
            <a:r>
              <a:rPr dirty="0" sz="2400">
                <a:latin typeface="Times New Roman"/>
                <a:cs typeface="Times New Roman"/>
              </a:rPr>
              <a:t>of flip-flops in a </a:t>
            </a:r>
            <a:r>
              <a:rPr dirty="0" sz="2400" spc="-10">
                <a:latin typeface="Times New Roman"/>
                <a:cs typeface="Times New Roman"/>
              </a:rPr>
              <a:t>“memory </a:t>
            </a:r>
            <a:r>
              <a:rPr dirty="0" sz="2400">
                <a:latin typeface="Times New Roman"/>
                <a:cs typeface="Times New Roman"/>
              </a:rPr>
              <a:t>register”  </a:t>
            </a:r>
            <a:r>
              <a:rPr dirty="0" sz="2400" spc="-5">
                <a:latin typeface="Times New Roman"/>
                <a:cs typeface="Times New Roman"/>
              </a:rPr>
              <a:t>determines </a:t>
            </a:r>
            <a:r>
              <a:rPr dirty="0" sz="2400">
                <a:latin typeface="Times New Roman"/>
                <a:cs typeface="Times New Roman"/>
              </a:rPr>
              <a:t>the size of the</a:t>
            </a:r>
            <a:r>
              <a:rPr dirty="0" sz="240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 u="heavy" sz="2400" spc="-10">
                <a:solidFill>
                  <a:srgbClr val="A40020"/>
                </a:solidFill>
                <a:uFill>
                  <a:solidFill>
                    <a:srgbClr val="A40020"/>
                  </a:solidFill>
                </a:uFill>
                <a:latin typeface="Times New Roman"/>
                <a:cs typeface="Times New Roman"/>
              </a:rPr>
              <a:t>memory</a:t>
            </a:r>
            <a:r>
              <a:rPr dirty="0" u="heavy" sz="2400" spc="-35">
                <a:solidFill>
                  <a:srgbClr val="A40020"/>
                </a:solidFill>
                <a:uFill>
                  <a:solidFill>
                    <a:srgbClr val="A4002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2400">
                <a:solidFill>
                  <a:srgbClr val="A40020"/>
                </a:solidFill>
                <a:uFill>
                  <a:solidFill>
                    <a:srgbClr val="A40020"/>
                  </a:solidFill>
                </a:uFill>
                <a:latin typeface="Times New Roman"/>
                <a:cs typeface="Times New Roman"/>
              </a:rPr>
              <a:t>word</a:t>
            </a:r>
            <a:r>
              <a:rPr dirty="0" sz="240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  <a:p>
            <a:pPr marL="756285" marR="26670" indent="-286385">
              <a:lnSpc>
                <a:spcPct val="100000"/>
              </a:lnSpc>
              <a:spcBef>
                <a:spcPts val="575"/>
              </a:spcBef>
              <a:buClr>
                <a:srgbClr val="FF0066"/>
              </a:buClr>
              <a:buChar char="–"/>
              <a:tabLst>
                <a:tab pos="756285" algn="l"/>
                <a:tab pos="756920" algn="l"/>
              </a:tabLst>
            </a:pPr>
            <a:r>
              <a:rPr dirty="0" sz="2400" spc="-5">
                <a:latin typeface="Times New Roman"/>
                <a:cs typeface="Times New Roman"/>
              </a:rPr>
              <a:t>ROM </a:t>
            </a:r>
            <a:r>
              <a:rPr dirty="0" sz="2400">
                <a:latin typeface="Times New Roman"/>
                <a:cs typeface="Times New Roman"/>
              </a:rPr>
              <a:t>on the other hand </a:t>
            </a:r>
            <a:r>
              <a:rPr dirty="0" sz="2400" spc="-5">
                <a:latin typeface="Times New Roman"/>
                <a:cs typeface="Times New Roman"/>
              </a:rPr>
              <a:t>uses</a:t>
            </a:r>
            <a:r>
              <a:rPr dirty="0" sz="2400" spc="-5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 u="heavy" sz="2400">
                <a:solidFill>
                  <a:srgbClr val="A40020"/>
                </a:solidFill>
                <a:uFill>
                  <a:solidFill>
                    <a:srgbClr val="A40020"/>
                  </a:solidFill>
                </a:uFill>
                <a:latin typeface="Times New Roman"/>
                <a:cs typeface="Times New Roman"/>
              </a:rPr>
              <a:t>diodes</a:t>
            </a:r>
            <a:r>
              <a:rPr dirty="0" sz="240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instead of the</a:t>
            </a:r>
            <a:r>
              <a:rPr dirty="0" sz="2400" spc="-10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flip-  flops to</a:t>
            </a:r>
            <a:r>
              <a:rPr dirty="0" sz="240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 u="heavy" sz="2400" spc="-5">
                <a:solidFill>
                  <a:srgbClr val="A40020"/>
                </a:solidFill>
                <a:uFill>
                  <a:solidFill>
                    <a:srgbClr val="A40020"/>
                  </a:solidFill>
                </a:uFill>
                <a:latin typeface="Times New Roman"/>
                <a:cs typeface="Times New Roman"/>
              </a:rPr>
              <a:t>permanently</a:t>
            </a:r>
            <a:r>
              <a:rPr dirty="0" sz="2400" spc="-5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hold the</a:t>
            </a:r>
            <a:r>
              <a:rPr dirty="0" sz="2400" spc="-35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Times New Roman"/>
                <a:cs typeface="Times New Roman"/>
              </a:rPr>
              <a:t>information.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54745" y="6276543"/>
            <a:ext cx="125095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latin typeface="Arial"/>
                <a:cs typeface="Arial"/>
              </a:rPr>
              <a:t>7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79982" y="577341"/>
            <a:ext cx="739330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"/>
              <a:t>Memory structure </a:t>
            </a:r>
            <a:r>
              <a:rPr dirty="0" sz="3600"/>
              <a:t>&amp; its</a:t>
            </a:r>
            <a:r>
              <a:rPr dirty="0" sz="3600" spc="-30"/>
              <a:t> </a:t>
            </a:r>
            <a:r>
              <a:rPr dirty="0" sz="3600"/>
              <a:t>requirements</a:t>
            </a:r>
            <a:endParaRPr sz="3600"/>
          </a:p>
        </p:txBody>
      </p:sp>
      <p:sp>
        <p:nvSpPr>
          <p:cNvPr id="4" name="object 4"/>
          <p:cNvSpPr txBox="1"/>
          <p:nvPr/>
        </p:nvSpPr>
        <p:spPr>
          <a:xfrm>
            <a:off x="840739" y="5513019"/>
            <a:ext cx="1524635" cy="3308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Clr>
                <a:srgbClr val="9900CC"/>
              </a:buClr>
              <a:buSzPct val="130000"/>
              <a:buChar char="•"/>
              <a:tabLst>
                <a:tab pos="355600" algn="l"/>
                <a:tab pos="356235" algn="l"/>
                <a:tab pos="1057910" algn="l"/>
              </a:tabLst>
            </a:pPr>
            <a:r>
              <a:rPr dirty="0" sz="2000">
                <a:latin typeface="Arial"/>
                <a:cs typeface="Arial"/>
              </a:rPr>
              <a:t>The</a:t>
            </a:r>
            <a:r>
              <a:rPr dirty="0" sz="2000">
                <a:latin typeface="Arial"/>
                <a:cs typeface="Arial"/>
              </a:rPr>
              <a:t>	</a:t>
            </a:r>
            <a:r>
              <a:rPr dirty="0" sz="2000">
                <a:latin typeface="Arial"/>
                <a:cs typeface="Arial"/>
              </a:rPr>
              <a:t>wa</a:t>
            </a:r>
            <a:r>
              <a:rPr dirty="0" sz="2000">
                <a:latin typeface="Arial"/>
                <a:cs typeface="Arial"/>
              </a:rPr>
              <a:t>y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602738" y="5513019"/>
            <a:ext cx="5854065" cy="3308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86409" algn="l"/>
                <a:tab pos="1922145" algn="l"/>
                <a:tab pos="2540000" algn="l"/>
                <a:tab pos="3495040" algn="l"/>
                <a:tab pos="4155440" algn="l"/>
                <a:tab pos="5013325" algn="l"/>
                <a:tab pos="5488940" algn="l"/>
              </a:tabLst>
            </a:pPr>
            <a:r>
              <a:rPr dirty="0" sz="2000" spc="-15">
                <a:latin typeface="Arial"/>
                <a:cs typeface="Arial"/>
              </a:rPr>
              <a:t>o</a:t>
            </a:r>
            <a:r>
              <a:rPr dirty="0" sz="2000">
                <a:latin typeface="Arial"/>
                <a:cs typeface="Arial"/>
              </a:rPr>
              <a:t>f</a:t>
            </a:r>
            <a:r>
              <a:rPr dirty="0" sz="2000">
                <a:latin typeface="Arial"/>
                <a:cs typeface="Arial"/>
              </a:rPr>
              <a:t>	</a:t>
            </a:r>
            <a:r>
              <a:rPr dirty="0" sz="2000">
                <a:latin typeface="Arial"/>
                <a:cs typeface="Arial"/>
              </a:rPr>
              <a:t>inter</a:t>
            </a:r>
            <a:r>
              <a:rPr dirty="0" sz="2000" spc="-15">
                <a:latin typeface="Arial"/>
                <a:cs typeface="Arial"/>
              </a:rPr>
              <a:t>f</a:t>
            </a:r>
            <a:r>
              <a:rPr dirty="0" sz="2000">
                <a:latin typeface="Arial"/>
                <a:cs typeface="Arial"/>
              </a:rPr>
              <a:t>a</a:t>
            </a:r>
            <a:r>
              <a:rPr dirty="0" sz="2000" spc="5">
                <a:latin typeface="Arial"/>
                <a:cs typeface="Arial"/>
              </a:rPr>
              <a:t>c</a:t>
            </a:r>
            <a:r>
              <a:rPr dirty="0" sz="2000">
                <a:latin typeface="Arial"/>
                <a:cs typeface="Arial"/>
              </a:rPr>
              <a:t>ing</a:t>
            </a:r>
            <a:r>
              <a:rPr dirty="0" sz="2000">
                <a:latin typeface="Arial"/>
                <a:cs typeface="Arial"/>
              </a:rPr>
              <a:t>	</a:t>
            </a:r>
            <a:r>
              <a:rPr dirty="0" sz="2000">
                <a:latin typeface="Arial"/>
                <a:cs typeface="Arial"/>
              </a:rPr>
              <a:t>the</a:t>
            </a:r>
            <a:r>
              <a:rPr dirty="0" sz="2000">
                <a:latin typeface="Arial"/>
                <a:cs typeface="Arial"/>
              </a:rPr>
              <a:t>	</a:t>
            </a:r>
            <a:r>
              <a:rPr dirty="0" sz="2000">
                <a:latin typeface="Arial"/>
                <a:cs typeface="Arial"/>
              </a:rPr>
              <a:t>abo</a:t>
            </a:r>
            <a:r>
              <a:rPr dirty="0" sz="2000" spc="-15">
                <a:latin typeface="Arial"/>
                <a:cs typeface="Arial"/>
              </a:rPr>
              <a:t>v</a:t>
            </a:r>
            <a:r>
              <a:rPr dirty="0" sz="2000">
                <a:latin typeface="Arial"/>
                <a:cs typeface="Arial"/>
              </a:rPr>
              <a:t>e</a:t>
            </a:r>
            <a:r>
              <a:rPr dirty="0" sz="2000">
                <a:latin typeface="Arial"/>
                <a:cs typeface="Arial"/>
              </a:rPr>
              <a:t>	</a:t>
            </a:r>
            <a:r>
              <a:rPr dirty="0" sz="2000">
                <a:latin typeface="Arial"/>
                <a:cs typeface="Arial"/>
              </a:rPr>
              <a:t>two</a:t>
            </a:r>
            <a:r>
              <a:rPr dirty="0" sz="2000">
                <a:latin typeface="Arial"/>
                <a:cs typeface="Arial"/>
              </a:rPr>
              <a:t>	</a:t>
            </a:r>
            <a:r>
              <a:rPr dirty="0" sz="2000">
                <a:latin typeface="Arial"/>
                <a:cs typeface="Arial"/>
              </a:rPr>
              <a:t>chips</a:t>
            </a:r>
            <a:r>
              <a:rPr dirty="0" sz="2000">
                <a:latin typeface="Arial"/>
                <a:cs typeface="Arial"/>
              </a:rPr>
              <a:t>	</a:t>
            </a:r>
            <a:r>
              <a:rPr dirty="0" sz="2000" spc="-10">
                <a:latin typeface="Arial"/>
                <a:cs typeface="Arial"/>
              </a:rPr>
              <a:t>t</a:t>
            </a:r>
            <a:r>
              <a:rPr dirty="0" sz="2000">
                <a:latin typeface="Arial"/>
                <a:cs typeface="Arial"/>
              </a:rPr>
              <a:t>o</a:t>
            </a:r>
            <a:r>
              <a:rPr dirty="0" sz="2000">
                <a:latin typeface="Arial"/>
                <a:cs typeface="Arial"/>
              </a:rPr>
              <a:t>	</a:t>
            </a:r>
            <a:r>
              <a:rPr dirty="0" sz="2000">
                <a:latin typeface="Arial"/>
                <a:cs typeface="Arial"/>
              </a:rPr>
              <a:t>t</a:t>
            </a:r>
            <a:r>
              <a:rPr dirty="0" sz="2000" spc="-20">
                <a:latin typeface="Arial"/>
                <a:cs typeface="Arial"/>
              </a:rPr>
              <a:t>h</a:t>
            </a:r>
            <a:r>
              <a:rPr dirty="0" sz="2000">
                <a:latin typeface="Arial"/>
                <a:cs typeface="Arial"/>
              </a:rPr>
              <a:t>e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83944" y="5817819"/>
            <a:ext cx="7273925" cy="6356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2000">
                <a:latin typeface="Arial"/>
                <a:cs typeface="Arial"/>
              </a:rPr>
              <a:t>microprocessor </a:t>
            </a:r>
            <a:r>
              <a:rPr dirty="0" sz="2000" spc="-5">
                <a:latin typeface="Arial"/>
                <a:cs typeface="Arial"/>
              </a:rPr>
              <a:t>is the same. However, the </a:t>
            </a:r>
            <a:r>
              <a:rPr dirty="0" sz="2000">
                <a:latin typeface="Arial"/>
                <a:cs typeface="Arial"/>
              </a:rPr>
              <a:t>ROM </a:t>
            </a:r>
            <a:r>
              <a:rPr dirty="0" sz="2000" spc="-5">
                <a:latin typeface="Arial"/>
                <a:cs typeface="Arial"/>
              </a:rPr>
              <a:t>does </a:t>
            </a:r>
            <a:r>
              <a:rPr dirty="0" sz="2000">
                <a:latin typeface="Arial"/>
                <a:cs typeface="Arial"/>
              </a:rPr>
              <a:t>not </a:t>
            </a:r>
            <a:r>
              <a:rPr dirty="0" sz="2000" spc="-5">
                <a:latin typeface="Arial"/>
                <a:cs typeface="Arial"/>
              </a:rPr>
              <a:t>have  </a:t>
            </a:r>
            <a:r>
              <a:rPr dirty="0" sz="2000">
                <a:latin typeface="Arial"/>
                <a:cs typeface="Arial"/>
              </a:rPr>
              <a:t>a WR</a:t>
            </a:r>
            <a:r>
              <a:rPr dirty="0" sz="2000" spc="-35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signal.</a:t>
            </a:r>
            <a:endParaRPr sz="20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347459" y="2590800"/>
            <a:ext cx="902335" cy="1414780"/>
          </a:xfrm>
          <a:custGeom>
            <a:avLst/>
            <a:gdLst/>
            <a:ahLst/>
            <a:cxnLst/>
            <a:rect l="l" t="t" r="r" b="b"/>
            <a:pathLst>
              <a:path w="902334" h="1414779">
                <a:moveTo>
                  <a:pt x="0" y="1414272"/>
                </a:moveTo>
                <a:lnTo>
                  <a:pt x="902208" y="1414272"/>
                </a:lnTo>
                <a:lnTo>
                  <a:pt x="902208" y="0"/>
                </a:lnTo>
                <a:lnTo>
                  <a:pt x="0" y="0"/>
                </a:lnTo>
                <a:lnTo>
                  <a:pt x="0" y="1414272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6347459" y="2590800"/>
            <a:ext cx="902335" cy="1414780"/>
          </a:xfrm>
          <a:custGeom>
            <a:avLst/>
            <a:gdLst/>
            <a:ahLst/>
            <a:cxnLst/>
            <a:rect l="l" t="t" r="r" b="b"/>
            <a:pathLst>
              <a:path w="902334" h="1414779">
                <a:moveTo>
                  <a:pt x="0" y="1414272"/>
                </a:moveTo>
                <a:lnTo>
                  <a:pt x="902208" y="1414272"/>
                </a:lnTo>
                <a:lnTo>
                  <a:pt x="902208" y="0"/>
                </a:lnTo>
                <a:lnTo>
                  <a:pt x="0" y="0"/>
                </a:lnTo>
                <a:lnTo>
                  <a:pt x="0" y="1414272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6348984" y="3997452"/>
            <a:ext cx="902335" cy="239395"/>
          </a:xfrm>
          <a:custGeom>
            <a:avLst/>
            <a:gdLst/>
            <a:ahLst/>
            <a:cxnLst/>
            <a:rect l="l" t="t" r="r" b="b"/>
            <a:pathLst>
              <a:path w="902334" h="239395">
                <a:moveTo>
                  <a:pt x="0" y="239268"/>
                </a:moveTo>
                <a:lnTo>
                  <a:pt x="902208" y="239268"/>
                </a:lnTo>
                <a:lnTo>
                  <a:pt x="902208" y="0"/>
                </a:lnTo>
                <a:lnTo>
                  <a:pt x="0" y="0"/>
                </a:lnTo>
                <a:lnTo>
                  <a:pt x="0" y="239268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7248143" y="3223260"/>
            <a:ext cx="99059" cy="975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7248143" y="4075176"/>
            <a:ext cx="99059" cy="975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853684" y="2791967"/>
            <a:ext cx="497205" cy="0"/>
          </a:xfrm>
          <a:custGeom>
            <a:avLst/>
            <a:gdLst/>
            <a:ahLst/>
            <a:cxnLst/>
            <a:rect l="l" t="t" r="r" b="b"/>
            <a:pathLst>
              <a:path w="497204" h="0">
                <a:moveTo>
                  <a:pt x="496824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5853684" y="2944367"/>
            <a:ext cx="497205" cy="0"/>
          </a:xfrm>
          <a:custGeom>
            <a:avLst/>
            <a:gdLst/>
            <a:ahLst/>
            <a:cxnLst/>
            <a:rect l="l" t="t" r="r" b="b"/>
            <a:pathLst>
              <a:path w="497204" h="0">
                <a:moveTo>
                  <a:pt x="496824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5853684" y="3678935"/>
            <a:ext cx="497205" cy="0"/>
          </a:xfrm>
          <a:custGeom>
            <a:avLst/>
            <a:gdLst/>
            <a:ahLst/>
            <a:cxnLst/>
            <a:rect l="l" t="t" r="r" b="b"/>
            <a:pathLst>
              <a:path w="497204" h="0">
                <a:moveTo>
                  <a:pt x="496824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6534911" y="4235196"/>
            <a:ext cx="0" cy="335280"/>
          </a:xfrm>
          <a:custGeom>
            <a:avLst/>
            <a:gdLst/>
            <a:ahLst/>
            <a:cxnLst/>
            <a:rect l="l" t="t" r="r" b="b"/>
            <a:pathLst>
              <a:path w="0" h="335279">
                <a:moveTo>
                  <a:pt x="0" y="0"/>
                </a:moveTo>
                <a:lnTo>
                  <a:pt x="0" y="335279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6667500" y="4235196"/>
            <a:ext cx="0" cy="335280"/>
          </a:xfrm>
          <a:custGeom>
            <a:avLst/>
            <a:gdLst/>
            <a:ahLst/>
            <a:cxnLst/>
            <a:rect l="l" t="t" r="r" b="b"/>
            <a:pathLst>
              <a:path w="0" h="335279">
                <a:moveTo>
                  <a:pt x="0" y="0"/>
                </a:moveTo>
                <a:lnTo>
                  <a:pt x="0" y="335279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7057643" y="4235196"/>
            <a:ext cx="0" cy="335280"/>
          </a:xfrm>
          <a:custGeom>
            <a:avLst/>
            <a:gdLst/>
            <a:ahLst/>
            <a:cxnLst/>
            <a:rect l="l" t="t" r="r" b="b"/>
            <a:pathLst>
              <a:path w="0" h="335279">
                <a:moveTo>
                  <a:pt x="0" y="0"/>
                </a:moveTo>
                <a:lnTo>
                  <a:pt x="0" y="335279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7336535" y="4122420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 h="0">
                <a:moveTo>
                  <a:pt x="233172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5413628" y="3121532"/>
            <a:ext cx="489584" cy="3302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dirty="0" sz="1000" spc="-10">
                <a:latin typeface="Arial"/>
                <a:cs typeface="Arial"/>
              </a:rPr>
              <a:t>A</a:t>
            </a:r>
            <a:r>
              <a:rPr dirty="0" sz="1000" spc="-5">
                <a:latin typeface="Arial"/>
                <a:cs typeface="Arial"/>
              </a:rPr>
              <a:t>d</a:t>
            </a:r>
            <a:r>
              <a:rPr dirty="0" sz="1000" spc="-10">
                <a:latin typeface="Arial"/>
                <a:cs typeface="Arial"/>
              </a:rPr>
              <a:t>d</a:t>
            </a:r>
            <a:r>
              <a:rPr dirty="0" sz="1000" spc="-5">
                <a:latin typeface="Arial"/>
                <a:cs typeface="Arial"/>
              </a:rPr>
              <a:t>r</a:t>
            </a:r>
            <a:r>
              <a:rPr dirty="0" sz="1000" spc="-5">
                <a:latin typeface="Arial"/>
                <a:cs typeface="Arial"/>
              </a:rPr>
              <a:t>es</a:t>
            </a:r>
            <a:r>
              <a:rPr dirty="0" sz="1000" spc="-5">
                <a:latin typeface="Arial"/>
                <a:cs typeface="Arial"/>
              </a:rPr>
              <a:t>s  </a:t>
            </a:r>
            <a:r>
              <a:rPr dirty="0" sz="1000" spc="-5">
                <a:latin typeface="Arial"/>
                <a:cs typeface="Arial"/>
              </a:rPr>
              <a:t>Lines</a:t>
            </a:r>
            <a:endParaRPr sz="10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607556" y="4696459"/>
            <a:ext cx="326390" cy="3302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dirty="0" sz="1000" spc="-5">
                <a:latin typeface="Arial"/>
                <a:cs typeface="Arial"/>
              </a:rPr>
              <a:t>Date  </a:t>
            </a:r>
            <a:r>
              <a:rPr dirty="0" sz="1000" spc="-5">
                <a:latin typeface="Arial"/>
                <a:cs typeface="Arial"/>
              </a:rPr>
              <a:t>L</a:t>
            </a:r>
            <a:r>
              <a:rPr dirty="0" sz="1000" spc="-15">
                <a:latin typeface="Arial"/>
                <a:cs typeface="Arial"/>
              </a:rPr>
              <a:t>i</a:t>
            </a:r>
            <a:r>
              <a:rPr dirty="0" sz="1000" spc="-5">
                <a:latin typeface="Arial"/>
                <a:cs typeface="Arial"/>
              </a:rPr>
              <a:t>n</a:t>
            </a:r>
            <a:r>
              <a:rPr dirty="0" sz="1000" spc="-10">
                <a:latin typeface="Arial"/>
                <a:cs typeface="Arial"/>
              </a:rPr>
              <a:t>e</a:t>
            </a:r>
            <a:r>
              <a:rPr dirty="0" sz="1000" spc="-5">
                <a:latin typeface="Arial"/>
                <a:cs typeface="Arial"/>
              </a:rPr>
              <a:t>s</a:t>
            </a:r>
            <a:endParaRPr sz="10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334504" y="3181857"/>
            <a:ext cx="483234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54000" algn="l"/>
              </a:tabLst>
            </a:pPr>
            <a:r>
              <a:rPr dirty="0" u="sng" baseline="25000" sz="1500" spc="-7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baseline="25000" sz="1500" spc="-7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	</a:t>
            </a:r>
            <a:r>
              <a:rPr dirty="0" baseline="25000" sz="1500" spc="44">
                <a:latin typeface="Arial"/>
                <a:cs typeface="Arial"/>
              </a:rPr>
              <a:t> </a:t>
            </a:r>
            <a:r>
              <a:rPr dirty="0" sz="1000" spc="-5">
                <a:latin typeface="Arial"/>
                <a:cs typeface="Arial"/>
              </a:rPr>
              <a:t>CS</a:t>
            </a:r>
            <a:endParaRPr sz="10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625333" y="4029836"/>
            <a:ext cx="208279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-5">
                <a:latin typeface="Arial"/>
                <a:cs typeface="Arial"/>
              </a:rPr>
              <a:t>RD</a:t>
            </a:r>
            <a:endParaRPr sz="100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7630668" y="3159251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 h="0">
                <a:moveTo>
                  <a:pt x="0" y="0"/>
                </a:moveTo>
                <a:lnTo>
                  <a:pt x="173735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7630668" y="4011167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 h="0">
                <a:moveTo>
                  <a:pt x="0" y="0"/>
                </a:moveTo>
                <a:lnTo>
                  <a:pt x="192024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 txBox="1"/>
          <p:nvPr/>
        </p:nvSpPr>
        <p:spPr>
          <a:xfrm>
            <a:off x="6352032" y="4009644"/>
            <a:ext cx="893444" cy="222885"/>
          </a:xfrm>
          <a:prstGeom prst="rect">
            <a:avLst/>
          </a:prstGeom>
          <a:solidFill>
            <a:srgbClr val="FFFFCC"/>
          </a:solidFill>
        </p:spPr>
        <p:txBody>
          <a:bodyPr wrap="square" lIns="0" tIns="34925" rIns="0" bIns="0" rtlCol="0" vert="horz">
            <a:spAutoFit/>
          </a:bodyPr>
          <a:lstStyle/>
          <a:p>
            <a:pPr marL="69850">
              <a:lnSpc>
                <a:spcPct val="100000"/>
              </a:lnSpc>
              <a:spcBef>
                <a:spcPts val="275"/>
              </a:spcBef>
            </a:pPr>
            <a:r>
              <a:rPr dirty="0" sz="1000" spc="-5">
                <a:latin typeface="Arial"/>
                <a:cs typeface="Arial"/>
              </a:rPr>
              <a:t>Output</a:t>
            </a:r>
            <a:r>
              <a:rPr dirty="0" sz="1000" spc="-40">
                <a:latin typeface="Arial"/>
                <a:cs typeface="Arial"/>
              </a:rPr>
              <a:t> </a:t>
            </a:r>
            <a:r>
              <a:rPr dirty="0" sz="1000" spc="-5">
                <a:latin typeface="Arial"/>
                <a:cs typeface="Arial"/>
              </a:rPr>
              <a:t>Buffer</a:t>
            </a:r>
            <a:endParaRPr sz="10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404228" y="2008073"/>
            <a:ext cx="441325" cy="240029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 spc="-10">
                <a:latin typeface="Arial"/>
                <a:cs typeface="Arial"/>
              </a:rPr>
              <a:t>R</a:t>
            </a:r>
            <a:r>
              <a:rPr dirty="0" sz="1400" spc="5">
                <a:latin typeface="Arial"/>
                <a:cs typeface="Arial"/>
              </a:rPr>
              <a:t>OM</a:t>
            </a:r>
            <a:endParaRPr sz="140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2695955" y="2759964"/>
            <a:ext cx="902335" cy="1416050"/>
          </a:xfrm>
          <a:custGeom>
            <a:avLst/>
            <a:gdLst/>
            <a:ahLst/>
            <a:cxnLst/>
            <a:rect l="l" t="t" r="r" b="b"/>
            <a:pathLst>
              <a:path w="902335" h="1416050">
                <a:moveTo>
                  <a:pt x="0" y="1415796"/>
                </a:moveTo>
                <a:lnTo>
                  <a:pt x="902207" y="1415796"/>
                </a:lnTo>
                <a:lnTo>
                  <a:pt x="902207" y="0"/>
                </a:lnTo>
                <a:lnTo>
                  <a:pt x="0" y="0"/>
                </a:lnTo>
                <a:lnTo>
                  <a:pt x="0" y="1415796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2695955" y="2759964"/>
            <a:ext cx="902335" cy="1416050"/>
          </a:xfrm>
          <a:custGeom>
            <a:avLst/>
            <a:gdLst/>
            <a:ahLst/>
            <a:cxnLst/>
            <a:rect l="l" t="t" r="r" b="b"/>
            <a:pathLst>
              <a:path w="902335" h="1416050">
                <a:moveTo>
                  <a:pt x="0" y="1415796"/>
                </a:moveTo>
                <a:lnTo>
                  <a:pt x="902207" y="1415796"/>
                </a:lnTo>
                <a:lnTo>
                  <a:pt x="902207" y="0"/>
                </a:lnTo>
                <a:lnTo>
                  <a:pt x="0" y="0"/>
                </a:lnTo>
                <a:lnTo>
                  <a:pt x="0" y="1415796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2697479" y="4166615"/>
            <a:ext cx="904240" cy="241300"/>
          </a:xfrm>
          <a:custGeom>
            <a:avLst/>
            <a:gdLst/>
            <a:ahLst/>
            <a:cxnLst/>
            <a:rect l="l" t="t" r="r" b="b"/>
            <a:pathLst>
              <a:path w="904239" h="241300">
                <a:moveTo>
                  <a:pt x="0" y="240792"/>
                </a:moveTo>
                <a:lnTo>
                  <a:pt x="903732" y="240792"/>
                </a:lnTo>
                <a:lnTo>
                  <a:pt x="903732" y="0"/>
                </a:lnTo>
                <a:lnTo>
                  <a:pt x="0" y="0"/>
                </a:lnTo>
                <a:lnTo>
                  <a:pt x="0" y="240792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3598164" y="3392423"/>
            <a:ext cx="97536" cy="990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3598164" y="4245864"/>
            <a:ext cx="97536" cy="975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2202179" y="2962655"/>
            <a:ext cx="497205" cy="0"/>
          </a:xfrm>
          <a:custGeom>
            <a:avLst/>
            <a:gdLst/>
            <a:ahLst/>
            <a:cxnLst/>
            <a:rect l="l" t="t" r="r" b="b"/>
            <a:pathLst>
              <a:path w="497205" h="0">
                <a:moveTo>
                  <a:pt x="496824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2202179" y="3115055"/>
            <a:ext cx="497205" cy="0"/>
          </a:xfrm>
          <a:custGeom>
            <a:avLst/>
            <a:gdLst/>
            <a:ahLst/>
            <a:cxnLst/>
            <a:rect l="l" t="t" r="r" b="b"/>
            <a:pathLst>
              <a:path w="497205" h="0">
                <a:moveTo>
                  <a:pt x="496824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2202179" y="3848100"/>
            <a:ext cx="497205" cy="0"/>
          </a:xfrm>
          <a:custGeom>
            <a:avLst/>
            <a:gdLst/>
            <a:ahLst/>
            <a:cxnLst/>
            <a:rect l="l" t="t" r="r" b="b"/>
            <a:pathLst>
              <a:path w="497205" h="0">
                <a:moveTo>
                  <a:pt x="496824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2883407" y="4405884"/>
            <a:ext cx="0" cy="334010"/>
          </a:xfrm>
          <a:custGeom>
            <a:avLst/>
            <a:gdLst/>
            <a:ahLst/>
            <a:cxnLst/>
            <a:rect l="l" t="t" r="r" b="b"/>
            <a:pathLst>
              <a:path w="0" h="334010">
                <a:moveTo>
                  <a:pt x="0" y="0"/>
                </a:moveTo>
                <a:lnTo>
                  <a:pt x="0" y="333756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3015995" y="4405884"/>
            <a:ext cx="0" cy="334010"/>
          </a:xfrm>
          <a:custGeom>
            <a:avLst/>
            <a:gdLst/>
            <a:ahLst/>
            <a:cxnLst/>
            <a:rect l="l" t="t" r="r" b="b"/>
            <a:pathLst>
              <a:path w="0" h="334010">
                <a:moveTo>
                  <a:pt x="0" y="0"/>
                </a:moveTo>
                <a:lnTo>
                  <a:pt x="0" y="333756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3406140" y="4405884"/>
            <a:ext cx="0" cy="334010"/>
          </a:xfrm>
          <a:custGeom>
            <a:avLst/>
            <a:gdLst/>
            <a:ahLst/>
            <a:cxnLst/>
            <a:rect l="l" t="t" r="r" b="b"/>
            <a:pathLst>
              <a:path w="0" h="334010">
                <a:moveTo>
                  <a:pt x="0" y="0"/>
                </a:moveTo>
                <a:lnTo>
                  <a:pt x="0" y="333756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3685032" y="4293108"/>
            <a:ext cx="233679" cy="0"/>
          </a:xfrm>
          <a:custGeom>
            <a:avLst/>
            <a:gdLst/>
            <a:ahLst/>
            <a:cxnLst/>
            <a:rect l="l" t="t" r="r" b="b"/>
            <a:pathLst>
              <a:path w="233679" h="0">
                <a:moveTo>
                  <a:pt x="233171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 txBox="1"/>
          <p:nvPr/>
        </p:nvSpPr>
        <p:spPr>
          <a:xfrm>
            <a:off x="1761870" y="3291332"/>
            <a:ext cx="489584" cy="3302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dirty="0" sz="1000" spc="-10">
                <a:latin typeface="Arial"/>
                <a:cs typeface="Arial"/>
              </a:rPr>
              <a:t>A</a:t>
            </a:r>
            <a:r>
              <a:rPr dirty="0" sz="1000" spc="-5">
                <a:latin typeface="Arial"/>
                <a:cs typeface="Arial"/>
              </a:rPr>
              <a:t>d</a:t>
            </a:r>
            <a:r>
              <a:rPr dirty="0" sz="1000" spc="-10">
                <a:latin typeface="Arial"/>
                <a:cs typeface="Arial"/>
              </a:rPr>
              <a:t>d</a:t>
            </a:r>
            <a:r>
              <a:rPr dirty="0" sz="1000" spc="-5">
                <a:latin typeface="Arial"/>
                <a:cs typeface="Arial"/>
              </a:rPr>
              <a:t>r</a:t>
            </a:r>
            <a:r>
              <a:rPr dirty="0" sz="1000" spc="-5">
                <a:latin typeface="Arial"/>
                <a:cs typeface="Arial"/>
              </a:rPr>
              <a:t>es</a:t>
            </a:r>
            <a:r>
              <a:rPr dirty="0" sz="1000" spc="-5">
                <a:latin typeface="Arial"/>
                <a:cs typeface="Arial"/>
              </a:rPr>
              <a:t>s  </a:t>
            </a:r>
            <a:r>
              <a:rPr dirty="0" sz="1000" spc="-5">
                <a:latin typeface="Arial"/>
                <a:cs typeface="Arial"/>
              </a:rPr>
              <a:t>Lines</a:t>
            </a:r>
            <a:endParaRPr sz="100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841498" y="4761738"/>
            <a:ext cx="628015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-5">
                <a:latin typeface="Arial"/>
                <a:cs typeface="Arial"/>
              </a:rPr>
              <a:t>Data</a:t>
            </a:r>
            <a:r>
              <a:rPr dirty="0" sz="1000" spc="-70">
                <a:latin typeface="Arial"/>
                <a:cs typeface="Arial"/>
              </a:rPr>
              <a:t> </a:t>
            </a:r>
            <a:r>
              <a:rPr dirty="0" sz="1000" spc="-5">
                <a:latin typeface="Arial"/>
                <a:cs typeface="Arial"/>
              </a:rPr>
              <a:t>Lines</a:t>
            </a:r>
            <a:endParaRPr sz="100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683000" y="3351657"/>
            <a:ext cx="482600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55904" algn="l"/>
              </a:tabLst>
            </a:pPr>
            <a:r>
              <a:rPr dirty="0" u="sng" baseline="25000" sz="1500" spc="-7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dirty="0" u="sng" baseline="25000" sz="1500" spc="-7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	</a:t>
            </a:r>
            <a:r>
              <a:rPr dirty="0" baseline="25000" sz="1500" spc="22">
                <a:latin typeface="Arial"/>
                <a:cs typeface="Arial"/>
              </a:rPr>
              <a:t> </a:t>
            </a:r>
            <a:r>
              <a:rPr dirty="0" sz="1000" spc="-5">
                <a:latin typeface="Arial"/>
                <a:cs typeface="Arial"/>
              </a:rPr>
              <a:t>CS</a:t>
            </a:r>
            <a:endParaRPr sz="100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973448" y="4199635"/>
            <a:ext cx="208279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-5">
                <a:latin typeface="Arial"/>
                <a:cs typeface="Arial"/>
              </a:rPr>
              <a:t>RD</a:t>
            </a:r>
            <a:endParaRPr sz="1000">
              <a:latin typeface="Arial"/>
              <a:cs typeface="Arial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3979164" y="3328415"/>
            <a:ext cx="173990" cy="0"/>
          </a:xfrm>
          <a:custGeom>
            <a:avLst/>
            <a:gdLst/>
            <a:ahLst/>
            <a:cxnLst/>
            <a:rect l="l" t="t" r="r" b="b"/>
            <a:pathLst>
              <a:path w="173989" h="0">
                <a:moveTo>
                  <a:pt x="0" y="0"/>
                </a:moveTo>
                <a:lnTo>
                  <a:pt x="173736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3979164" y="4181855"/>
            <a:ext cx="193675" cy="0"/>
          </a:xfrm>
          <a:custGeom>
            <a:avLst/>
            <a:gdLst/>
            <a:ahLst/>
            <a:cxnLst/>
            <a:rect l="l" t="t" r="r" b="b"/>
            <a:pathLst>
              <a:path w="193675" h="0">
                <a:moveTo>
                  <a:pt x="0" y="0"/>
                </a:moveTo>
                <a:lnTo>
                  <a:pt x="193548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 txBox="1"/>
          <p:nvPr/>
        </p:nvSpPr>
        <p:spPr>
          <a:xfrm>
            <a:off x="2700527" y="4180332"/>
            <a:ext cx="893444" cy="222885"/>
          </a:xfrm>
          <a:prstGeom prst="rect">
            <a:avLst/>
          </a:prstGeom>
          <a:solidFill>
            <a:srgbClr val="FFFFCC"/>
          </a:solidFill>
        </p:spPr>
        <p:txBody>
          <a:bodyPr wrap="square" lIns="0" tIns="34290" rIns="0" bIns="0" rtlCol="0" vert="horz">
            <a:spAutoFit/>
          </a:bodyPr>
          <a:lstStyle/>
          <a:p>
            <a:pPr marL="69215">
              <a:lnSpc>
                <a:spcPct val="100000"/>
              </a:lnSpc>
              <a:spcBef>
                <a:spcPts val="270"/>
              </a:spcBef>
            </a:pPr>
            <a:r>
              <a:rPr dirty="0" sz="1000" spc="-5">
                <a:latin typeface="Arial"/>
                <a:cs typeface="Arial"/>
              </a:rPr>
              <a:t>Output</a:t>
            </a:r>
            <a:r>
              <a:rPr dirty="0" sz="1000" spc="-40">
                <a:latin typeface="Arial"/>
                <a:cs typeface="Arial"/>
              </a:rPr>
              <a:t> </a:t>
            </a:r>
            <a:r>
              <a:rPr dirty="0" sz="1000" spc="-5">
                <a:latin typeface="Arial"/>
                <a:cs typeface="Arial"/>
              </a:rPr>
              <a:t>Buffer</a:t>
            </a:r>
            <a:endParaRPr sz="100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692020" y="2111756"/>
            <a:ext cx="421005" cy="2393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 spc="-10">
                <a:latin typeface="Arial"/>
                <a:cs typeface="Arial"/>
              </a:rPr>
              <a:t>R</a:t>
            </a:r>
            <a:r>
              <a:rPr dirty="0" sz="1400">
                <a:latin typeface="Arial"/>
                <a:cs typeface="Arial"/>
              </a:rPr>
              <a:t>AM</a:t>
            </a:r>
            <a:endParaRPr sz="1400">
              <a:latin typeface="Arial"/>
              <a:cs typeface="Arial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3598164" y="2598420"/>
            <a:ext cx="320039" cy="990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 txBox="1"/>
          <p:nvPr/>
        </p:nvSpPr>
        <p:spPr>
          <a:xfrm>
            <a:off x="3973448" y="2553080"/>
            <a:ext cx="247650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35">
                <a:latin typeface="Arial"/>
                <a:cs typeface="Arial"/>
              </a:rPr>
              <a:t>WR</a:t>
            </a:r>
            <a:endParaRPr sz="1000">
              <a:latin typeface="Arial"/>
              <a:cs typeface="Arial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3979164" y="2535935"/>
            <a:ext cx="193675" cy="0"/>
          </a:xfrm>
          <a:custGeom>
            <a:avLst/>
            <a:gdLst/>
            <a:ahLst/>
            <a:cxnLst/>
            <a:rect l="l" t="t" r="r" b="b"/>
            <a:pathLst>
              <a:path w="193675" h="0">
                <a:moveTo>
                  <a:pt x="0" y="0"/>
                </a:moveTo>
                <a:lnTo>
                  <a:pt x="193548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 txBox="1"/>
          <p:nvPr/>
        </p:nvSpPr>
        <p:spPr>
          <a:xfrm>
            <a:off x="2695955" y="2520695"/>
            <a:ext cx="902335" cy="239395"/>
          </a:xfrm>
          <a:prstGeom prst="rect">
            <a:avLst/>
          </a:prstGeom>
          <a:solidFill>
            <a:srgbClr val="FFFFCC"/>
          </a:solidFill>
          <a:ln w="9144">
            <a:solidFill>
              <a:srgbClr val="000000"/>
            </a:solidFill>
          </a:ln>
        </p:spPr>
        <p:txBody>
          <a:bodyPr wrap="square" lIns="0" tIns="47625" rIns="0" bIns="0" rtlCol="0" vert="horz">
            <a:spAutoFit/>
          </a:bodyPr>
          <a:lstStyle/>
          <a:p>
            <a:pPr marL="73660">
              <a:lnSpc>
                <a:spcPct val="100000"/>
              </a:lnSpc>
              <a:spcBef>
                <a:spcPts val="375"/>
              </a:spcBef>
            </a:pPr>
            <a:r>
              <a:rPr dirty="0" sz="1000" spc="-5">
                <a:latin typeface="Arial"/>
                <a:cs typeface="Arial"/>
              </a:rPr>
              <a:t>Input</a:t>
            </a:r>
            <a:r>
              <a:rPr dirty="0" sz="1000" spc="-30">
                <a:latin typeface="Arial"/>
                <a:cs typeface="Arial"/>
              </a:rPr>
              <a:t> </a:t>
            </a:r>
            <a:r>
              <a:rPr dirty="0" sz="1000" spc="-5">
                <a:latin typeface="Arial"/>
                <a:cs typeface="Arial"/>
              </a:rPr>
              <a:t>Buffer</a:t>
            </a:r>
            <a:endParaRPr sz="1000">
              <a:latin typeface="Arial"/>
              <a:cs typeface="Arial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2871216" y="2200655"/>
            <a:ext cx="0" cy="335280"/>
          </a:xfrm>
          <a:custGeom>
            <a:avLst/>
            <a:gdLst/>
            <a:ahLst/>
            <a:cxnLst/>
            <a:rect l="l" t="t" r="r" b="b"/>
            <a:pathLst>
              <a:path w="0" h="335280">
                <a:moveTo>
                  <a:pt x="0" y="0"/>
                </a:moveTo>
                <a:lnTo>
                  <a:pt x="0" y="33528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3005327" y="2200655"/>
            <a:ext cx="0" cy="335280"/>
          </a:xfrm>
          <a:custGeom>
            <a:avLst/>
            <a:gdLst/>
            <a:ahLst/>
            <a:cxnLst/>
            <a:rect l="l" t="t" r="r" b="b"/>
            <a:pathLst>
              <a:path w="0" h="335280">
                <a:moveTo>
                  <a:pt x="0" y="0"/>
                </a:moveTo>
                <a:lnTo>
                  <a:pt x="0" y="33528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3395471" y="2200655"/>
            <a:ext cx="0" cy="335280"/>
          </a:xfrm>
          <a:custGeom>
            <a:avLst/>
            <a:gdLst/>
            <a:ahLst/>
            <a:cxnLst/>
            <a:rect l="l" t="t" r="r" b="b"/>
            <a:pathLst>
              <a:path w="0" h="335280">
                <a:moveTo>
                  <a:pt x="0" y="0"/>
                </a:moveTo>
                <a:lnTo>
                  <a:pt x="0" y="33528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2830195" y="2003551"/>
            <a:ext cx="629920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-5">
                <a:latin typeface="Arial"/>
                <a:cs typeface="Arial"/>
              </a:rPr>
              <a:t>Data</a:t>
            </a:r>
            <a:r>
              <a:rPr dirty="0" sz="1000" spc="-65">
                <a:latin typeface="Arial"/>
                <a:cs typeface="Arial"/>
              </a:rPr>
              <a:t> </a:t>
            </a:r>
            <a:r>
              <a:rPr dirty="0" sz="1000" spc="-5">
                <a:latin typeface="Arial"/>
                <a:cs typeface="Arial"/>
              </a:rPr>
              <a:t>Lines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689098" y="732790"/>
            <a:ext cx="4833620" cy="89979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6034">
              <a:lnSpc>
                <a:spcPct val="100000"/>
              </a:lnSpc>
              <a:spcBef>
                <a:spcPts val="100"/>
              </a:spcBef>
            </a:pPr>
            <a:r>
              <a:rPr dirty="0" sz="2400" spc="-5">
                <a:latin typeface="Arial"/>
                <a:cs typeface="Arial"/>
              </a:rPr>
              <a:t>Putting all </a:t>
            </a:r>
            <a:r>
              <a:rPr dirty="0" sz="2400">
                <a:latin typeface="Arial"/>
                <a:cs typeface="Arial"/>
              </a:rPr>
              <a:t>of the </a:t>
            </a:r>
            <a:r>
              <a:rPr dirty="0" sz="2400" spc="-5">
                <a:latin typeface="Arial"/>
                <a:cs typeface="Arial"/>
              </a:rPr>
              <a:t>concepts</a:t>
            </a:r>
            <a:r>
              <a:rPr dirty="0" sz="2400" spc="-20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together: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z="3200">
                <a:latin typeface="Arial"/>
                <a:cs typeface="Arial"/>
              </a:rPr>
              <a:t>Back </a:t>
            </a:r>
            <a:r>
              <a:rPr dirty="0" sz="3200" spc="-10">
                <a:latin typeface="Arial"/>
                <a:cs typeface="Arial"/>
              </a:rPr>
              <a:t>to </a:t>
            </a:r>
            <a:r>
              <a:rPr dirty="0" sz="3200">
                <a:latin typeface="Arial"/>
                <a:cs typeface="Arial"/>
              </a:rPr>
              <a:t>the Overall</a:t>
            </a:r>
            <a:r>
              <a:rPr dirty="0" sz="3200" spc="-110">
                <a:latin typeface="Arial"/>
                <a:cs typeface="Arial"/>
              </a:rPr>
              <a:t> </a:t>
            </a:r>
            <a:r>
              <a:rPr dirty="0" sz="3200">
                <a:latin typeface="Arial"/>
                <a:cs typeface="Arial"/>
              </a:rPr>
              <a:t>Picture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74394" y="839470"/>
            <a:ext cx="175895" cy="54165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3350" spc="10">
                <a:solidFill>
                  <a:srgbClr val="9900CC"/>
                </a:solidFill>
                <a:latin typeface="Arial"/>
                <a:cs typeface="Arial"/>
              </a:rPr>
              <a:t>•</a:t>
            </a:r>
            <a:endParaRPr sz="335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242815" y="4050791"/>
            <a:ext cx="1484630" cy="243840"/>
          </a:xfrm>
          <a:custGeom>
            <a:avLst/>
            <a:gdLst/>
            <a:ahLst/>
            <a:cxnLst/>
            <a:rect l="l" t="t" r="r" b="b"/>
            <a:pathLst>
              <a:path w="1484629" h="243839">
                <a:moveTo>
                  <a:pt x="0" y="243839"/>
                </a:moveTo>
                <a:lnTo>
                  <a:pt x="1484376" y="243839"/>
                </a:lnTo>
                <a:lnTo>
                  <a:pt x="1484376" y="0"/>
                </a:lnTo>
                <a:lnTo>
                  <a:pt x="0" y="0"/>
                </a:lnTo>
                <a:lnTo>
                  <a:pt x="0" y="243839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997707" y="4556759"/>
            <a:ext cx="4006850" cy="520065"/>
          </a:xfrm>
          <a:custGeom>
            <a:avLst/>
            <a:gdLst/>
            <a:ahLst/>
            <a:cxnLst/>
            <a:rect l="l" t="t" r="r" b="b"/>
            <a:pathLst>
              <a:path w="4006850" h="520064">
                <a:moveTo>
                  <a:pt x="3675761" y="0"/>
                </a:moveTo>
                <a:lnTo>
                  <a:pt x="3675761" y="129920"/>
                </a:lnTo>
                <a:lnTo>
                  <a:pt x="0" y="129920"/>
                </a:lnTo>
                <a:lnTo>
                  <a:pt x="0" y="389763"/>
                </a:lnTo>
                <a:lnTo>
                  <a:pt x="3675761" y="389763"/>
                </a:lnTo>
                <a:lnTo>
                  <a:pt x="3675761" y="519683"/>
                </a:lnTo>
                <a:lnTo>
                  <a:pt x="4006596" y="259841"/>
                </a:lnTo>
                <a:lnTo>
                  <a:pt x="3675761" y="0"/>
                </a:lnTo>
                <a:close/>
              </a:path>
            </a:pathLst>
          </a:custGeom>
          <a:solidFill>
            <a:srgbClr val="66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997707" y="4556759"/>
            <a:ext cx="4006850" cy="520065"/>
          </a:xfrm>
          <a:custGeom>
            <a:avLst/>
            <a:gdLst/>
            <a:ahLst/>
            <a:cxnLst/>
            <a:rect l="l" t="t" r="r" b="b"/>
            <a:pathLst>
              <a:path w="4006850" h="520064">
                <a:moveTo>
                  <a:pt x="0" y="129920"/>
                </a:moveTo>
                <a:lnTo>
                  <a:pt x="3675761" y="129920"/>
                </a:lnTo>
                <a:lnTo>
                  <a:pt x="3675761" y="0"/>
                </a:lnTo>
                <a:lnTo>
                  <a:pt x="4006596" y="259841"/>
                </a:lnTo>
                <a:lnTo>
                  <a:pt x="3675761" y="519683"/>
                </a:lnTo>
                <a:lnTo>
                  <a:pt x="3675761" y="389763"/>
                </a:lnTo>
                <a:lnTo>
                  <a:pt x="0" y="389763"/>
                </a:lnTo>
                <a:lnTo>
                  <a:pt x="0" y="12992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069847" y="2729483"/>
            <a:ext cx="1341120" cy="2152015"/>
          </a:xfrm>
          <a:custGeom>
            <a:avLst/>
            <a:gdLst/>
            <a:ahLst/>
            <a:cxnLst/>
            <a:rect l="l" t="t" r="r" b="b"/>
            <a:pathLst>
              <a:path w="1341120" h="2152015">
                <a:moveTo>
                  <a:pt x="0" y="2151888"/>
                </a:moveTo>
                <a:lnTo>
                  <a:pt x="1341119" y="2151888"/>
                </a:lnTo>
                <a:lnTo>
                  <a:pt x="1341119" y="0"/>
                </a:lnTo>
                <a:lnTo>
                  <a:pt x="0" y="0"/>
                </a:lnTo>
                <a:lnTo>
                  <a:pt x="0" y="2151888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069847" y="2729483"/>
            <a:ext cx="1341120" cy="2152015"/>
          </a:xfrm>
          <a:custGeom>
            <a:avLst/>
            <a:gdLst/>
            <a:ahLst/>
            <a:cxnLst/>
            <a:rect l="l" t="t" r="r" b="b"/>
            <a:pathLst>
              <a:path w="1341120" h="2152015">
                <a:moveTo>
                  <a:pt x="0" y="2151888"/>
                </a:moveTo>
                <a:lnTo>
                  <a:pt x="1341119" y="2151888"/>
                </a:lnTo>
                <a:lnTo>
                  <a:pt x="1341119" y="0"/>
                </a:lnTo>
                <a:lnTo>
                  <a:pt x="0" y="0"/>
                </a:lnTo>
                <a:lnTo>
                  <a:pt x="0" y="2151888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410967" y="3061716"/>
            <a:ext cx="3430904" cy="251460"/>
          </a:xfrm>
          <a:custGeom>
            <a:avLst/>
            <a:gdLst/>
            <a:ahLst/>
            <a:cxnLst/>
            <a:rect l="l" t="t" r="r" b="b"/>
            <a:pathLst>
              <a:path w="3430904" h="251460">
                <a:moveTo>
                  <a:pt x="0" y="251460"/>
                </a:moveTo>
                <a:lnTo>
                  <a:pt x="3430524" y="251460"/>
                </a:lnTo>
                <a:lnTo>
                  <a:pt x="3430524" y="0"/>
                </a:lnTo>
                <a:lnTo>
                  <a:pt x="0" y="0"/>
                </a:lnTo>
                <a:lnTo>
                  <a:pt x="0" y="251460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2410967" y="3061716"/>
            <a:ext cx="3430904" cy="251460"/>
          </a:xfrm>
          <a:custGeom>
            <a:avLst/>
            <a:gdLst/>
            <a:ahLst/>
            <a:cxnLst/>
            <a:rect l="l" t="t" r="r" b="b"/>
            <a:pathLst>
              <a:path w="3430904" h="251460">
                <a:moveTo>
                  <a:pt x="0" y="251460"/>
                </a:moveTo>
                <a:lnTo>
                  <a:pt x="3430524" y="251460"/>
                </a:lnTo>
                <a:lnTo>
                  <a:pt x="3430524" y="0"/>
                </a:lnTo>
                <a:lnTo>
                  <a:pt x="0" y="0"/>
                </a:lnTo>
                <a:lnTo>
                  <a:pt x="0" y="25146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2415539" y="3066288"/>
            <a:ext cx="3304540" cy="192405"/>
          </a:xfrm>
          <a:prstGeom prst="rect">
            <a:avLst/>
          </a:prstGeom>
          <a:solidFill>
            <a:srgbClr val="CCFFCC"/>
          </a:solidFill>
        </p:spPr>
        <p:txBody>
          <a:bodyPr wrap="square" lIns="0" tIns="36830" rIns="0" bIns="0" rtlCol="0" vert="horz">
            <a:spAutoFit/>
          </a:bodyPr>
          <a:lstStyle/>
          <a:p>
            <a:pPr algn="ctr" marL="118745">
              <a:lnSpc>
                <a:spcPts val="1220"/>
              </a:lnSpc>
              <a:spcBef>
                <a:spcPts val="290"/>
              </a:spcBef>
            </a:pPr>
            <a:r>
              <a:rPr dirty="0" sz="1400" spc="-5">
                <a:latin typeface="Arial"/>
                <a:cs typeface="Arial"/>
              </a:rPr>
              <a:t>A15-A8</a:t>
            </a:r>
            <a:endParaRPr sz="14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508247" y="3901440"/>
            <a:ext cx="731520" cy="489584"/>
          </a:xfrm>
          <a:custGeom>
            <a:avLst/>
            <a:gdLst/>
            <a:ahLst/>
            <a:cxnLst/>
            <a:rect l="l" t="t" r="r" b="b"/>
            <a:pathLst>
              <a:path w="731520" h="489585">
                <a:moveTo>
                  <a:pt x="0" y="489204"/>
                </a:moveTo>
                <a:lnTo>
                  <a:pt x="731520" y="489204"/>
                </a:lnTo>
                <a:lnTo>
                  <a:pt x="731520" y="0"/>
                </a:lnTo>
                <a:lnTo>
                  <a:pt x="0" y="0"/>
                </a:lnTo>
                <a:lnTo>
                  <a:pt x="0" y="489204"/>
                </a:lnTo>
                <a:close/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3512820" y="3914394"/>
            <a:ext cx="721360" cy="471805"/>
          </a:xfrm>
          <a:prstGeom prst="rect">
            <a:avLst/>
          </a:prstGeom>
          <a:solidFill>
            <a:srgbClr val="CCFFFF"/>
          </a:solidFill>
        </p:spPr>
        <p:txBody>
          <a:bodyPr wrap="square" lIns="0" tIns="29209" rIns="0" bIns="0" rtlCol="0" vert="horz">
            <a:spAutoFit/>
          </a:bodyPr>
          <a:lstStyle/>
          <a:p>
            <a:pPr marL="173355">
              <a:lnSpc>
                <a:spcPct val="100000"/>
              </a:lnSpc>
              <a:spcBef>
                <a:spcPts val="229"/>
              </a:spcBef>
            </a:pPr>
            <a:r>
              <a:rPr dirty="0" sz="1200" spc="-5">
                <a:latin typeface="Arial"/>
                <a:cs typeface="Arial"/>
              </a:rPr>
              <a:t>Latch</a:t>
            </a:r>
            <a:endParaRPr sz="12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410967" y="3805428"/>
            <a:ext cx="1097280" cy="684530"/>
          </a:xfrm>
          <a:custGeom>
            <a:avLst/>
            <a:gdLst/>
            <a:ahLst/>
            <a:cxnLst/>
            <a:rect l="l" t="t" r="r" b="b"/>
            <a:pathLst>
              <a:path w="1097279" h="684529">
                <a:moveTo>
                  <a:pt x="822959" y="0"/>
                </a:moveTo>
                <a:lnTo>
                  <a:pt x="822959" y="171069"/>
                </a:lnTo>
                <a:lnTo>
                  <a:pt x="0" y="171069"/>
                </a:lnTo>
                <a:lnTo>
                  <a:pt x="0" y="513207"/>
                </a:lnTo>
                <a:lnTo>
                  <a:pt x="822959" y="513207"/>
                </a:lnTo>
                <a:lnTo>
                  <a:pt x="822959" y="684276"/>
                </a:lnTo>
                <a:lnTo>
                  <a:pt x="1097280" y="342138"/>
                </a:lnTo>
                <a:lnTo>
                  <a:pt x="822959" y="0"/>
                </a:lnTo>
                <a:close/>
              </a:path>
            </a:pathLst>
          </a:custGeom>
          <a:solidFill>
            <a:srgbClr val="FFCC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2410967" y="3805428"/>
            <a:ext cx="1097280" cy="684530"/>
          </a:xfrm>
          <a:custGeom>
            <a:avLst/>
            <a:gdLst/>
            <a:ahLst/>
            <a:cxnLst/>
            <a:rect l="l" t="t" r="r" b="b"/>
            <a:pathLst>
              <a:path w="1097279" h="684529">
                <a:moveTo>
                  <a:pt x="0" y="171069"/>
                </a:moveTo>
                <a:lnTo>
                  <a:pt x="822959" y="171069"/>
                </a:lnTo>
                <a:lnTo>
                  <a:pt x="822959" y="0"/>
                </a:lnTo>
                <a:lnTo>
                  <a:pt x="1097280" y="342138"/>
                </a:lnTo>
                <a:lnTo>
                  <a:pt x="822959" y="684276"/>
                </a:lnTo>
                <a:lnTo>
                  <a:pt x="822959" y="513207"/>
                </a:lnTo>
                <a:lnTo>
                  <a:pt x="0" y="513207"/>
                </a:lnTo>
                <a:lnTo>
                  <a:pt x="0" y="171069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2556510" y="4005453"/>
            <a:ext cx="6699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Arial"/>
                <a:cs typeface="Arial"/>
              </a:rPr>
              <a:t>AD7-AD0</a:t>
            </a:r>
            <a:endParaRPr sz="12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916167" y="2209800"/>
            <a:ext cx="1108075" cy="521334"/>
          </a:xfrm>
          <a:custGeom>
            <a:avLst/>
            <a:gdLst/>
            <a:ahLst/>
            <a:cxnLst/>
            <a:rect l="l" t="t" r="r" b="b"/>
            <a:pathLst>
              <a:path w="1108075" h="521335">
                <a:moveTo>
                  <a:pt x="830707" y="0"/>
                </a:moveTo>
                <a:lnTo>
                  <a:pt x="830707" y="130301"/>
                </a:lnTo>
                <a:lnTo>
                  <a:pt x="0" y="130301"/>
                </a:lnTo>
                <a:lnTo>
                  <a:pt x="0" y="390905"/>
                </a:lnTo>
                <a:lnTo>
                  <a:pt x="830707" y="390905"/>
                </a:lnTo>
                <a:lnTo>
                  <a:pt x="830707" y="521208"/>
                </a:lnTo>
                <a:lnTo>
                  <a:pt x="1107948" y="260603"/>
                </a:lnTo>
                <a:lnTo>
                  <a:pt x="830707" y="0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5916167" y="2209800"/>
            <a:ext cx="1108075" cy="521334"/>
          </a:xfrm>
          <a:custGeom>
            <a:avLst/>
            <a:gdLst/>
            <a:ahLst/>
            <a:cxnLst/>
            <a:rect l="l" t="t" r="r" b="b"/>
            <a:pathLst>
              <a:path w="1108075" h="521335">
                <a:moveTo>
                  <a:pt x="0" y="130301"/>
                </a:moveTo>
                <a:lnTo>
                  <a:pt x="830707" y="130301"/>
                </a:lnTo>
                <a:lnTo>
                  <a:pt x="830707" y="0"/>
                </a:lnTo>
                <a:lnTo>
                  <a:pt x="1107948" y="260603"/>
                </a:lnTo>
                <a:lnTo>
                  <a:pt x="830707" y="521208"/>
                </a:lnTo>
                <a:lnTo>
                  <a:pt x="830707" y="390905"/>
                </a:lnTo>
                <a:lnTo>
                  <a:pt x="0" y="390905"/>
                </a:lnTo>
                <a:lnTo>
                  <a:pt x="0" y="130301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4337050" y="4674489"/>
            <a:ext cx="523240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latin typeface="Arial"/>
                <a:cs typeface="Arial"/>
              </a:rPr>
              <a:t>D</a:t>
            </a:r>
            <a:r>
              <a:rPr dirty="0" baseline="-21604" sz="1350">
                <a:latin typeface="Arial"/>
                <a:cs typeface="Arial"/>
              </a:rPr>
              <a:t>7</a:t>
            </a:r>
            <a:r>
              <a:rPr dirty="0" sz="1400">
                <a:latin typeface="Arial"/>
                <a:cs typeface="Arial"/>
              </a:rPr>
              <a:t>-</a:t>
            </a:r>
            <a:r>
              <a:rPr dirty="0" sz="1400" spc="-65">
                <a:latin typeface="Arial"/>
                <a:cs typeface="Arial"/>
              </a:rPr>
              <a:t> </a:t>
            </a:r>
            <a:r>
              <a:rPr dirty="0" sz="1400" spc="5">
                <a:latin typeface="Arial"/>
                <a:cs typeface="Arial"/>
              </a:rPr>
              <a:t>D</a:t>
            </a:r>
            <a:r>
              <a:rPr dirty="0" baseline="-21604" sz="1350" spc="7">
                <a:latin typeface="Arial"/>
                <a:cs typeface="Arial"/>
              </a:rPr>
              <a:t>0</a:t>
            </a:r>
            <a:endParaRPr baseline="-21604" sz="135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245864" y="4055364"/>
            <a:ext cx="1469390" cy="234950"/>
          </a:xfrm>
          <a:prstGeom prst="rect">
            <a:avLst/>
          </a:prstGeom>
          <a:solidFill>
            <a:srgbClr val="CCFFCC"/>
          </a:solidFill>
        </p:spPr>
        <p:txBody>
          <a:bodyPr wrap="square" lIns="0" tIns="0" rIns="0" bIns="0" rtlCol="0" vert="horz">
            <a:spAutoFit/>
          </a:bodyPr>
          <a:lstStyle/>
          <a:p>
            <a:pPr marL="93980">
              <a:lnSpc>
                <a:spcPts val="1535"/>
              </a:lnSpc>
            </a:pPr>
            <a:r>
              <a:rPr dirty="0" sz="1400">
                <a:latin typeface="Arial"/>
                <a:cs typeface="Arial"/>
              </a:rPr>
              <a:t>A</a:t>
            </a:r>
            <a:r>
              <a:rPr dirty="0" baseline="-21604" sz="1350">
                <a:latin typeface="Arial"/>
                <a:cs typeface="Arial"/>
              </a:rPr>
              <a:t>7</a:t>
            </a:r>
            <a:r>
              <a:rPr dirty="0" sz="1400">
                <a:latin typeface="Arial"/>
                <a:cs typeface="Arial"/>
              </a:rPr>
              <a:t>-</a:t>
            </a:r>
            <a:r>
              <a:rPr dirty="0" sz="1400" spc="-85">
                <a:latin typeface="Arial"/>
                <a:cs typeface="Arial"/>
              </a:rPr>
              <a:t> </a:t>
            </a:r>
            <a:r>
              <a:rPr dirty="0" sz="1400" spc="5">
                <a:latin typeface="Arial"/>
                <a:cs typeface="Arial"/>
              </a:rPr>
              <a:t>A</a:t>
            </a:r>
            <a:r>
              <a:rPr dirty="0" baseline="-21604" sz="1350" spc="7">
                <a:latin typeface="Arial"/>
                <a:cs typeface="Arial"/>
              </a:rPr>
              <a:t>0</a:t>
            </a:r>
            <a:endParaRPr baseline="-21604" sz="135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746248" y="4314444"/>
            <a:ext cx="254635" cy="635635"/>
          </a:xfrm>
          <a:custGeom>
            <a:avLst/>
            <a:gdLst/>
            <a:ahLst/>
            <a:cxnLst/>
            <a:rect l="l" t="t" r="r" b="b"/>
            <a:pathLst>
              <a:path w="254635" h="635635">
                <a:moveTo>
                  <a:pt x="0" y="635507"/>
                </a:moveTo>
                <a:lnTo>
                  <a:pt x="254507" y="635507"/>
                </a:lnTo>
                <a:lnTo>
                  <a:pt x="254507" y="0"/>
                </a:lnTo>
                <a:lnTo>
                  <a:pt x="0" y="0"/>
                </a:lnTo>
                <a:lnTo>
                  <a:pt x="0" y="635507"/>
                </a:lnTo>
                <a:close/>
              </a:path>
            </a:pathLst>
          </a:custGeom>
          <a:solidFill>
            <a:srgbClr val="66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2746248" y="4314444"/>
            <a:ext cx="254635" cy="635635"/>
          </a:xfrm>
          <a:custGeom>
            <a:avLst/>
            <a:gdLst/>
            <a:ahLst/>
            <a:cxnLst/>
            <a:rect l="l" t="t" r="r" b="b"/>
            <a:pathLst>
              <a:path w="254635" h="635635">
                <a:moveTo>
                  <a:pt x="0" y="635507"/>
                </a:moveTo>
                <a:lnTo>
                  <a:pt x="254507" y="635507"/>
                </a:lnTo>
                <a:lnTo>
                  <a:pt x="254507" y="0"/>
                </a:lnTo>
                <a:lnTo>
                  <a:pt x="0" y="0"/>
                </a:lnTo>
                <a:lnTo>
                  <a:pt x="0" y="635507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3901440" y="3692652"/>
            <a:ext cx="0" cy="216535"/>
          </a:xfrm>
          <a:custGeom>
            <a:avLst/>
            <a:gdLst/>
            <a:ahLst/>
            <a:cxnLst/>
            <a:rect l="l" t="t" r="r" b="b"/>
            <a:pathLst>
              <a:path w="0" h="216535">
                <a:moveTo>
                  <a:pt x="0" y="216408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2415539" y="3692652"/>
            <a:ext cx="1485900" cy="0"/>
          </a:xfrm>
          <a:custGeom>
            <a:avLst/>
            <a:gdLst/>
            <a:ahLst/>
            <a:cxnLst/>
            <a:rect l="l" t="t" r="r" b="b"/>
            <a:pathLst>
              <a:path w="1485900" h="0">
                <a:moveTo>
                  <a:pt x="1485900" y="0"/>
                </a:moveTo>
                <a:lnTo>
                  <a:pt x="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 txBox="1"/>
          <p:nvPr/>
        </p:nvSpPr>
        <p:spPr>
          <a:xfrm>
            <a:off x="1158544" y="2753359"/>
            <a:ext cx="51879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 spc="-10">
                <a:latin typeface="Arial"/>
                <a:cs typeface="Arial"/>
              </a:rPr>
              <a:t>8085</a:t>
            </a:r>
            <a:endParaRPr sz="18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072894" y="3590035"/>
            <a:ext cx="3016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Arial"/>
                <a:cs typeface="Arial"/>
              </a:rPr>
              <a:t>A</a:t>
            </a:r>
            <a:r>
              <a:rPr dirty="0" sz="1200" spc="-5">
                <a:latin typeface="Arial"/>
                <a:cs typeface="Arial"/>
              </a:rPr>
              <a:t>L</a:t>
            </a:r>
            <a:r>
              <a:rPr dirty="0" sz="1200">
                <a:latin typeface="Arial"/>
                <a:cs typeface="Arial"/>
              </a:rPr>
              <a:t>E</a:t>
            </a:r>
            <a:endParaRPr sz="120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2526792" y="5128259"/>
            <a:ext cx="2325624" cy="9037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2059685" y="4885182"/>
            <a:ext cx="0" cy="509270"/>
          </a:xfrm>
          <a:custGeom>
            <a:avLst/>
            <a:gdLst/>
            <a:ahLst/>
            <a:cxnLst/>
            <a:rect l="l" t="t" r="r" b="b"/>
            <a:pathLst>
              <a:path w="0" h="509270">
                <a:moveTo>
                  <a:pt x="0" y="0"/>
                </a:moveTo>
                <a:lnTo>
                  <a:pt x="0" y="509016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2050542" y="5394197"/>
            <a:ext cx="487680" cy="0"/>
          </a:xfrm>
          <a:custGeom>
            <a:avLst/>
            <a:gdLst/>
            <a:ahLst/>
            <a:cxnLst/>
            <a:rect l="l" t="t" r="r" b="b"/>
            <a:pathLst>
              <a:path w="487680" h="0">
                <a:moveTo>
                  <a:pt x="487680" y="0"/>
                </a:moveTo>
                <a:lnTo>
                  <a:pt x="0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1704594" y="5494782"/>
            <a:ext cx="844550" cy="0"/>
          </a:xfrm>
          <a:custGeom>
            <a:avLst/>
            <a:gdLst/>
            <a:ahLst/>
            <a:cxnLst/>
            <a:rect l="l" t="t" r="r" b="b"/>
            <a:pathLst>
              <a:path w="844550" h="0">
                <a:moveTo>
                  <a:pt x="844295" y="0"/>
                </a:moveTo>
                <a:lnTo>
                  <a:pt x="0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1379982" y="5840729"/>
            <a:ext cx="1158240" cy="0"/>
          </a:xfrm>
          <a:custGeom>
            <a:avLst/>
            <a:gdLst/>
            <a:ahLst/>
            <a:cxnLst/>
            <a:rect l="l" t="t" r="r" b="b"/>
            <a:pathLst>
              <a:path w="1158239" h="0">
                <a:moveTo>
                  <a:pt x="1158240" y="0"/>
                </a:moveTo>
                <a:lnTo>
                  <a:pt x="0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389125" y="4885182"/>
            <a:ext cx="0" cy="966469"/>
          </a:xfrm>
          <a:custGeom>
            <a:avLst/>
            <a:gdLst/>
            <a:ahLst/>
            <a:cxnLst/>
            <a:rect l="l" t="t" r="r" b="b"/>
            <a:pathLst>
              <a:path w="0" h="966470">
                <a:moveTo>
                  <a:pt x="0" y="0"/>
                </a:moveTo>
                <a:lnTo>
                  <a:pt x="0" y="966216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713738" y="4885182"/>
            <a:ext cx="0" cy="609600"/>
          </a:xfrm>
          <a:custGeom>
            <a:avLst/>
            <a:gdLst/>
            <a:ahLst/>
            <a:cxnLst/>
            <a:rect l="l" t="t" r="r" b="b"/>
            <a:pathLst>
              <a:path w="0" h="609600">
                <a:moveTo>
                  <a:pt x="0" y="0"/>
                </a:moveTo>
                <a:lnTo>
                  <a:pt x="0" y="60960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 txBox="1"/>
          <p:nvPr/>
        </p:nvSpPr>
        <p:spPr>
          <a:xfrm>
            <a:off x="1277366" y="4707458"/>
            <a:ext cx="932180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644525" algn="l"/>
              </a:tabLst>
            </a:pPr>
            <a:r>
              <a:rPr dirty="0" baseline="2777" sz="1500" spc="52">
                <a:latin typeface="Arial"/>
                <a:cs typeface="Arial"/>
              </a:rPr>
              <a:t>W</a:t>
            </a:r>
            <a:r>
              <a:rPr dirty="0" baseline="2777" sz="1500" spc="-7">
                <a:latin typeface="Arial"/>
                <a:cs typeface="Arial"/>
              </a:rPr>
              <a:t>R</a:t>
            </a:r>
            <a:r>
              <a:rPr dirty="0" baseline="2777" sz="1500">
                <a:latin typeface="Arial"/>
                <a:cs typeface="Arial"/>
              </a:rPr>
              <a:t>  </a:t>
            </a:r>
            <a:r>
              <a:rPr dirty="0" baseline="2777" sz="1500" spc="52">
                <a:latin typeface="Arial"/>
                <a:cs typeface="Arial"/>
              </a:rPr>
              <a:t> </a:t>
            </a:r>
            <a:r>
              <a:rPr dirty="0" sz="1000" spc="-5">
                <a:latin typeface="Arial"/>
                <a:cs typeface="Arial"/>
              </a:rPr>
              <a:t>RD</a:t>
            </a:r>
            <a:r>
              <a:rPr dirty="0" sz="1000">
                <a:latin typeface="Arial"/>
                <a:cs typeface="Arial"/>
              </a:rPr>
              <a:t>	</a:t>
            </a:r>
            <a:r>
              <a:rPr dirty="0" baseline="2777" sz="1500" spc="-7">
                <a:latin typeface="Arial"/>
                <a:cs typeface="Arial"/>
              </a:rPr>
              <a:t>IO/M</a:t>
            </a:r>
            <a:endParaRPr baseline="2777" sz="150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1257300" y="4690871"/>
            <a:ext cx="242570" cy="0"/>
          </a:xfrm>
          <a:custGeom>
            <a:avLst/>
            <a:gdLst/>
            <a:ahLst/>
            <a:cxnLst/>
            <a:rect l="l" t="t" r="r" b="b"/>
            <a:pathLst>
              <a:path w="242569" h="0">
                <a:moveTo>
                  <a:pt x="0" y="0"/>
                </a:moveTo>
                <a:lnTo>
                  <a:pt x="242315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6995159" y="2964179"/>
            <a:ext cx="934719" cy="2255520"/>
          </a:xfrm>
          <a:custGeom>
            <a:avLst/>
            <a:gdLst/>
            <a:ahLst/>
            <a:cxnLst/>
            <a:rect l="l" t="t" r="r" b="b"/>
            <a:pathLst>
              <a:path w="934720" h="2255520">
                <a:moveTo>
                  <a:pt x="0" y="2255520"/>
                </a:moveTo>
                <a:lnTo>
                  <a:pt x="934211" y="2255520"/>
                </a:lnTo>
                <a:lnTo>
                  <a:pt x="934211" y="0"/>
                </a:lnTo>
                <a:lnTo>
                  <a:pt x="0" y="0"/>
                </a:lnTo>
                <a:lnTo>
                  <a:pt x="0" y="2255520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1571244" y="4690871"/>
            <a:ext cx="243840" cy="0"/>
          </a:xfrm>
          <a:custGeom>
            <a:avLst/>
            <a:gdLst/>
            <a:ahLst/>
            <a:cxnLst/>
            <a:rect l="l" t="t" r="r" b="b"/>
            <a:pathLst>
              <a:path w="243839" h="0">
                <a:moveTo>
                  <a:pt x="0" y="0"/>
                </a:moveTo>
                <a:lnTo>
                  <a:pt x="243839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2092451" y="4690871"/>
            <a:ext cx="151130" cy="0"/>
          </a:xfrm>
          <a:custGeom>
            <a:avLst/>
            <a:gdLst/>
            <a:ahLst/>
            <a:cxnLst/>
            <a:rect l="l" t="t" r="r" b="b"/>
            <a:pathLst>
              <a:path w="151130" h="0">
                <a:moveTo>
                  <a:pt x="0" y="0"/>
                </a:moveTo>
                <a:lnTo>
                  <a:pt x="150875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7194804" y="5215128"/>
            <a:ext cx="97536" cy="975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7584947" y="5215128"/>
            <a:ext cx="99059" cy="975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7432547" y="2874264"/>
            <a:ext cx="99059" cy="975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7507223" y="5042915"/>
            <a:ext cx="242570" cy="0"/>
          </a:xfrm>
          <a:custGeom>
            <a:avLst/>
            <a:gdLst/>
            <a:ahLst/>
            <a:cxnLst/>
            <a:rect l="l" t="t" r="r" b="b"/>
            <a:pathLst>
              <a:path w="242570" h="0">
                <a:moveTo>
                  <a:pt x="0" y="0"/>
                </a:moveTo>
                <a:lnTo>
                  <a:pt x="242316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7127747" y="5042915"/>
            <a:ext cx="242570" cy="0"/>
          </a:xfrm>
          <a:custGeom>
            <a:avLst/>
            <a:gdLst/>
            <a:ahLst/>
            <a:cxnLst/>
            <a:rect l="l" t="t" r="r" b="b"/>
            <a:pathLst>
              <a:path w="242570" h="0">
                <a:moveTo>
                  <a:pt x="0" y="0"/>
                </a:moveTo>
                <a:lnTo>
                  <a:pt x="242316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 txBox="1"/>
          <p:nvPr/>
        </p:nvSpPr>
        <p:spPr>
          <a:xfrm>
            <a:off x="6995159" y="2964179"/>
            <a:ext cx="934719" cy="225552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wrap="square" lIns="0" tIns="80010" rIns="0" bIns="0" rtlCol="0" vert="horz">
            <a:spAutoFit/>
          </a:bodyPr>
          <a:lstStyle/>
          <a:p>
            <a:pPr algn="ctr" marL="44450">
              <a:lnSpc>
                <a:spcPct val="100000"/>
              </a:lnSpc>
              <a:spcBef>
                <a:spcPts val="630"/>
              </a:spcBef>
            </a:pPr>
            <a:r>
              <a:rPr dirty="0" sz="1000" spc="-5">
                <a:latin typeface="Arial"/>
                <a:cs typeface="Arial"/>
              </a:rPr>
              <a:t>CS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 algn="ctr" marL="207010" marR="167640" indent="-4445">
              <a:lnSpc>
                <a:spcPct val="100000"/>
              </a:lnSpc>
              <a:spcBef>
                <a:spcPts val="675"/>
              </a:spcBef>
            </a:pPr>
            <a:r>
              <a:rPr dirty="0" sz="1200" spc="-5">
                <a:latin typeface="Arial"/>
                <a:cs typeface="Arial"/>
              </a:rPr>
              <a:t>1K Byte  </a:t>
            </a:r>
            <a:r>
              <a:rPr dirty="0" sz="1200" spc="-5">
                <a:latin typeface="Arial"/>
                <a:cs typeface="Arial"/>
              </a:rPr>
              <a:t>M</a:t>
            </a:r>
            <a:r>
              <a:rPr dirty="0" sz="1200" spc="-5">
                <a:latin typeface="Arial"/>
                <a:cs typeface="Arial"/>
              </a:rPr>
              <a:t>e</a:t>
            </a:r>
            <a:r>
              <a:rPr dirty="0" sz="1200" spc="5">
                <a:latin typeface="Arial"/>
                <a:cs typeface="Arial"/>
              </a:rPr>
              <a:t>m</a:t>
            </a:r>
            <a:r>
              <a:rPr dirty="0" sz="1200" spc="-5">
                <a:latin typeface="Arial"/>
                <a:cs typeface="Arial"/>
              </a:rPr>
              <a:t>o</a:t>
            </a:r>
            <a:r>
              <a:rPr dirty="0" sz="1200">
                <a:latin typeface="Arial"/>
                <a:cs typeface="Arial"/>
              </a:rPr>
              <a:t>ry  </a:t>
            </a:r>
            <a:r>
              <a:rPr dirty="0" sz="1200" spc="-5">
                <a:latin typeface="Arial"/>
                <a:cs typeface="Arial"/>
              </a:rPr>
              <a:t>Chip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Times New Roman"/>
              <a:cs typeface="Times New Roman"/>
            </a:endParaRPr>
          </a:p>
          <a:p>
            <a:pPr algn="ctr" marR="4445">
              <a:lnSpc>
                <a:spcPts val="1160"/>
              </a:lnSpc>
              <a:tabLst>
                <a:tab pos="366395" algn="l"/>
              </a:tabLst>
            </a:pPr>
            <a:r>
              <a:rPr dirty="0" sz="1000" spc="-5">
                <a:latin typeface="Arial"/>
                <a:cs typeface="Arial"/>
              </a:rPr>
              <a:t>RD	</a:t>
            </a:r>
            <a:r>
              <a:rPr dirty="0" baseline="2777" sz="1500" spc="52">
                <a:latin typeface="Arial"/>
                <a:cs typeface="Arial"/>
              </a:rPr>
              <a:t>WR</a:t>
            </a:r>
            <a:endParaRPr baseline="2777" sz="1500">
              <a:latin typeface="Arial"/>
              <a:cs typeface="Arial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7376159" y="3022092"/>
            <a:ext cx="242570" cy="0"/>
          </a:xfrm>
          <a:custGeom>
            <a:avLst/>
            <a:gdLst/>
            <a:ahLst/>
            <a:cxnLst/>
            <a:rect l="l" t="t" r="r" b="b"/>
            <a:pathLst>
              <a:path w="242570" h="0">
                <a:moveTo>
                  <a:pt x="0" y="0"/>
                </a:moveTo>
                <a:lnTo>
                  <a:pt x="242316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5934455" y="3611879"/>
            <a:ext cx="1066800" cy="530860"/>
          </a:xfrm>
          <a:custGeom>
            <a:avLst/>
            <a:gdLst/>
            <a:ahLst/>
            <a:cxnLst/>
            <a:rect l="l" t="t" r="r" b="b"/>
            <a:pathLst>
              <a:path w="1066800" h="530860">
                <a:moveTo>
                  <a:pt x="800100" y="0"/>
                </a:moveTo>
                <a:lnTo>
                  <a:pt x="800100" y="132588"/>
                </a:lnTo>
                <a:lnTo>
                  <a:pt x="0" y="132588"/>
                </a:lnTo>
                <a:lnTo>
                  <a:pt x="0" y="397764"/>
                </a:lnTo>
                <a:lnTo>
                  <a:pt x="800100" y="397764"/>
                </a:lnTo>
                <a:lnTo>
                  <a:pt x="800100" y="530352"/>
                </a:lnTo>
                <a:lnTo>
                  <a:pt x="1066800" y="265176"/>
                </a:lnTo>
                <a:lnTo>
                  <a:pt x="800100" y="0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5934455" y="3611879"/>
            <a:ext cx="1066800" cy="530860"/>
          </a:xfrm>
          <a:custGeom>
            <a:avLst/>
            <a:gdLst/>
            <a:ahLst/>
            <a:cxnLst/>
            <a:rect l="l" t="t" r="r" b="b"/>
            <a:pathLst>
              <a:path w="1066800" h="530860">
                <a:moveTo>
                  <a:pt x="0" y="132588"/>
                </a:moveTo>
                <a:lnTo>
                  <a:pt x="800100" y="132588"/>
                </a:lnTo>
                <a:lnTo>
                  <a:pt x="800100" y="0"/>
                </a:lnTo>
                <a:lnTo>
                  <a:pt x="1066800" y="265176"/>
                </a:lnTo>
                <a:lnTo>
                  <a:pt x="800100" y="530352"/>
                </a:lnTo>
                <a:lnTo>
                  <a:pt x="800100" y="397764"/>
                </a:lnTo>
                <a:lnTo>
                  <a:pt x="0" y="397764"/>
                </a:lnTo>
                <a:lnTo>
                  <a:pt x="0" y="132588"/>
                </a:lnTo>
                <a:close/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5718047" y="3918203"/>
            <a:ext cx="213360" cy="376555"/>
          </a:xfrm>
          <a:custGeom>
            <a:avLst/>
            <a:gdLst/>
            <a:ahLst/>
            <a:cxnLst/>
            <a:rect l="l" t="t" r="r" b="b"/>
            <a:pathLst>
              <a:path w="213360" h="376554">
                <a:moveTo>
                  <a:pt x="0" y="376428"/>
                </a:moveTo>
                <a:lnTo>
                  <a:pt x="213360" y="376428"/>
                </a:lnTo>
                <a:lnTo>
                  <a:pt x="213360" y="0"/>
                </a:lnTo>
                <a:lnTo>
                  <a:pt x="0" y="0"/>
                </a:lnTo>
                <a:lnTo>
                  <a:pt x="0" y="376428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5718047" y="3918203"/>
            <a:ext cx="213360" cy="376555"/>
          </a:xfrm>
          <a:custGeom>
            <a:avLst/>
            <a:gdLst/>
            <a:ahLst/>
            <a:cxnLst/>
            <a:rect l="l" t="t" r="r" b="b"/>
            <a:pathLst>
              <a:path w="213360" h="376554">
                <a:moveTo>
                  <a:pt x="0" y="376428"/>
                </a:moveTo>
                <a:lnTo>
                  <a:pt x="213360" y="376428"/>
                </a:lnTo>
                <a:lnTo>
                  <a:pt x="213360" y="0"/>
                </a:lnTo>
                <a:lnTo>
                  <a:pt x="0" y="0"/>
                </a:lnTo>
                <a:lnTo>
                  <a:pt x="0" y="376428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5839967" y="3258311"/>
            <a:ext cx="90170" cy="588645"/>
          </a:xfrm>
          <a:custGeom>
            <a:avLst/>
            <a:gdLst/>
            <a:ahLst/>
            <a:cxnLst/>
            <a:rect l="l" t="t" r="r" b="b"/>
            <a:pathLst>
              <a:path w="90170" h="588645">
                <a:moveTo>
                  <a:pt x="0" y="588263"/>
                </a:moveTo>
                <a:lnTo>
                  <a:pt x="89915" y="588263"/>
                </a:lnTo>
                <a:lnTo>
                  <a:pt x="89915" y="0"/>
                </a:lnTo>
                <a:lnTo>
                  <a:pt x="0" y="0"/>
                </a:lnTo>
                <a:lnTo>
                  <a:pt x="0" y="588263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5839967" y="3258311"/>
            <a:ext cx="90170" cy="588645"/>
          </a:xfrm>
          <a:custGeom>
            <a:avLst/>
            <a:gdLst/>
            <a:ahLst/>
            <a:cxnLst/>
            <a:rect l="l" t="t" r="r" b="b"/>
            <a:pathLst>
              <a:path w="90170" h="588645">
                <a:moveTo>
                  <a:pt x="0" y="588263"/>
                </a:moveTo>
                <a:lnTo>
                  <a:pt x="89915" y="588263"/>
                </a:lnTo>
                <a:lnTo>
                  <a:pt x="89915" y="0"/>
                </a:lnTo>
                <a:lnTo>
                  <a:pt x="0" y="0"/>
                </a:lnTo>
                <a:lnTo>
                  <a:pt x="0" y="588263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 txBox="1"/>
          <p:nvPr/>
        </p:nvSpPr>
        <p:spPr>
          <a:xfrm>
            <a:off x="6034278" y="3739388"/>
            <a:ext cx="494665" cy="239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latin typeface="Arial"/>
                <a:cs typeface="Arial"/>
              </a:rPr>
              <a:t>A</a:t>
            </a:r>
            <a:r>
              <a:rPr dirty="0" baseline="-21604" sz="1350">
                <a:latin typeface="Arial"/>
                <a:cs typeface="Arial"/>
              </a:rPr>
              <a:t>9</a:t>
            </a:r>
            <a:r>
              <a:rPr dirty="0" sz="1400">
                <a:latin typeface="Arial"/>
                <a:cs typeface="Arial"/>
              </a:rPr>
              <a:t>-</a:t>
            </a:r>
            <a:r>
              <a:rPr dirty="0" sz="1400" spc="-140">
                <a:latin typeface="Arial"/>
                <a:cs typeface="Arial"/>
              </a:rPr>
              <a:t> </a:t>
            </a:r>
            <a:r>
              <a:rPr dirty="0" sz="1400" spc="5">
                <a:latin typeface="Arial"/>
                <a:cs typeface="Arial"/>
              </a:rPr>
              <a:t>A</a:t>
            </a:r>
            <a:r>
              <a:rPr dirty="0" baseline="-21604" sz="1350" spc="7">
                <a:latin typeface="Arial"/>
                <a:cs typeface="Arial"/>
              </a:rPr>
              <a:t>0</a:t>
            </a:r>
            <a:endParaRPr baseline="-21604" sz="1350">
              <a:latin typeface="Arial"/>
              <a:cs typeface="Arial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5725667" y="2333244"/>
            <a:ext cx="204470" cy="925194"/>
          </a:xfrm>
          <a:custGeom>
            <a:avLst/>
            <a:gdLst/>
            <a:ahLst/>
            <a:cxnLst/>
            <a:rect l="l" t="t" r="r" b="b"/>
            <a:pathLst>
              <a:path w="204470" h="925195">
                <a:moveTo>
                  <a:pt x="0" y="925067"/>
                </a:moveTo>
                <a:lnTo>
                  <a:pt x="204215" y="925067"/>
                </a:lnTo>
                <a:lnTo>
                  <a:pt x="204215" y="0"/>
                </a:lnTo>
                <a:lnTo>
                  <a:pt x="0" y="0"/>
                </a:lnTo>
                <a:lnTo>
                  <a:pt x="0" y="925067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5725667" y="2333244"/>
            <a:ext cx="204470" cy="925194"/>
          </a:xfrm>
          <a:custGeom>
            <a:avLst/>
            <a:gdLst/>
            <a:ahLst/>
            <a:cxnLst/>
            <a:rect l="l" t="t" r="r" b="b"/>
            <a:pathLst>
              <a:path w="204470" h="925195">
                <a:moveTo>
                  <a:pt x="0" y="925067"/>
                </a:moveTo>
                <a:lnTo>
                  <a:pt x="204215" y="925067"/>
                </a:lnTo>
                <a:lnTo>
                  <a:pt x="204215" y="0"/>
                </a:lnTo>
                <a:lnTo>
                  <a:pt x="0" y="0"/>
                </a:lnTo>
                <a:lnTo>
                  <a:pt x="0" y="925067"/>
                </a:lnTo>
                <a:close/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 txBox="1"/>
          <p:nvPr/>
        </p:nvSpPr>
        <p:spPr>
          <a:xfrm>
            <a:off x="6126607" y="2378456"/>
            <a:ext cx="626110" cy="2393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aseline="13888" sz="2100" spc="7">
                <a:latin typeface="Arial"/>
                <a:cs typeface="Arial"/>
              </a:rPr>
              <a:t>A</a:t>
            </a:r>
            <a:r>
              <a:rPr dirty="0" sz="900" spc="5">
                <a:latin typeface="Arial"/>
                <a:cs typeface="Arial"/>
              </a:rPr>
              <a:t>15</a:t>
            </a:r>
            <a:r>
              <a:rPr dirty="0" baseline="13888" sz="2100" spc="7">
                <a:latin typeface="Arial"/>
                <a:cs typeface="Arial"/>
              </a:rPr>
              <a:t>-</a:t>
            </a:r>
            <a:r>
              <a:rPr dirty="0" baseline="13888" sz="2100" spc="-187">
                <a:latin typeface="Arial"/>
                <a:cs typeface="Arial"/>
              </a:rPr>
              <a:t> </a:t>
            </a:r>
            <a:r>
              <a:rPr dirty="0" baseline="13888" sz="2100" spc="7">
                <a:latin typeface="Arial"/>
                <a:cs typeface="Arial"/>
              </a:rPr>
              <a:t>A</a:t>
            </a:r>
            <a:r>
              <a:rPr dirty="0" sz="900" spc="5">
                <a:latin typeface="Arial"/>
                <a:cs typeface="Arial"/>
              </a:rPr>
              <a:t>10</a:t>
            </a:r>
            <a:endParaRPr sz="900">
              <a:latin typeface="Arial"/>
              <a:cs typeface="Arial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7475219" y="2679192"/>
            <a:ext cx="0" cy="213360"/>
          </a:xfrm>
          <a:custGeom>
            <a:avLst/>
            <a:gdLst/>
            <a:ahLst/>
            <a:cxnLst/>
            <a:rect l="l" t="t" r="r" b="b"/>
            <a:pathLst>
              <a:path w="0" h="213360">
                <a:moveTo>
                  <a:pt x="0" y="0"/>
                </a:moveTo>
                <a:lnTo>
                  <a:pt x="0" y="21336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 txBox="1"/>
          <p:nvPr/>
        </p:nvSpPr>
        <p:spPr>
          <a:xfrm>
            <a:off x="7022592" y="2252472"/>
            <a:ext cx="904240" cy="426720"/>
          </a:xfrm>
          <a:prstGeom prst="rect">
            <a:avLst/>
          </a:prstGeom>
          <a:solidFill>
            <a:srgbClr val="CCEBFF"/>
          </a:solidFill>
          <a:ln w="9144">
            <a:solidFill>
              <a:srgbClr val="000000"/>
            </a:solidFill>
          </a:ln>
        </p:spPr>
        <p:txBody>
          <a:bodyPr wrap="square" lIns="0" tIns="63500" rIns="0" bIns="0" rtlCol="0" vert="horz">
            <a:spAutoFit/>
          </a:bodyPr>
          <a:lstStyle/>
          <a:p>
            <a:pPr marL="288925" marR="19685" indent="-227329">
              <a:lnSpc>
                <a:spcPct val="100000"/>
              </a:lnSpc>
              <a:spcBef>
                <a:spcPts val="500"/>
              </a:spcBef>
            </a:pPr>
            <a:r>
              <a:rPr dirty="0" sz="1000" spc="-5">
                <a:latin typeface="Arial"/>
                <a:cs typeface="Arial"/>
              </a:rPr>
              <a:t>Chip</a:t>
            </a:r>
            <a:r>
              <a:rPr dirty="0" sz="1000" spc="-80">
                <a:latin typeface="Arial"/>
                <a:cs typeface="Arial"/>
              </a:rPr>
              <a:t> </a:t>
            </a:r>
            <a:r>
              <a:rPr dirty="0" sz="1000" spc="-5">
                <a:latin typeface="Arial"/>
                <a:cs typeface="Arial"/>
              </a:rPr>
              <a:t>Selection  Circuit</a:t>
            </a:r>
            <a:endParaRPr sz="1000">
              <a:latin typeface="Arial"/>
              <a:cs typeface="Arial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4112514" y="5453634"/>
            <a:ext cx="3139440" cy="0"/>
          </a:xfrm>
          <a:custGeom>
            <a:avLst/>
            <a:gdLst/>
            <a:ahLst/>
            <a:cxnLst/>
            <a:rect l="l" t="t" r="r" b="b"/>
            <a:pathLst>
              <a:path w="3139440" h="0">
                <a:moveTo>
                  <a:pt x="0" y="0"/>
                </a:moveTo>
                <a:lnTo>
                  <a:pt x="3139440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4103370" y="5790438"/>
            <a:ext cx="3525520" cy="0"/>
          </a:xfrm>
          <a:custGeom>
            <a:avLst/>
            <a:gdLst/>
            <a:ahLst/>
            <a:cxnLst/>
            <a:rect l="l" t="t" r="r" b="b"/>
            <a:pathLst>
              <a:path w="3525520" h="0">
                <a:moveTo>
                  <a:pt x="0" y="0"/>
                </a:moveTo>
                <a:lnTo>
                  <a:pt x="3525011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7251954" y="5310378"/>
            <a:ext cx="0" cy="134620"/>
          </a:xfrm>
          <a:custGeom>
            <a:avLst/>
            <a:gdLst/>
            <a:ahLst/>
            <a:cxnLst/>
            <a:rect l="l" t="t" r="r" b="b"/>
            <a:pathLst>
              <a:path w="0" h="134620">
                <a:moveTo>
                  <a:pt x="0" y="0"/>
                </a:moveTo>
                <a:lnTo>
                  <a:pt x="0" y="134112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7637526" y="5310378"/>
            <a:ext cx="0" cy="498475"/>
          </a:xfrm>
          <a:custGeom>
            <a:avLst/>
            <a:gdLst/>
            <a:ahLst/>
            <a:cxnLst/>
            <a:rect l="l" t="t" r="r" b="b"/>
            <a:pathLst>
              <a:path w="0" h="498475">
                <a:moveTo>
                  <a:pt x="0" y="0"/>
                </a:moveTo>
                <a:lnTo>
                  <a:pt x="0" y="498348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5724144" y="3075432"/>
            <a:ext cx="0" cy="198120"/>
          </a:xfrm>
          <a:custGeom>
            <a:avLst/>
            <a:gdLst/>
            <a:ahLst/>
            <a:cxnLst/>
            <a:rect l="l" t="t" r="r" b="b"/>
            <a:pathLst>
              <a:path w="0" h="198120">
                <a:moveTo>
                  <a:pt x="0" y="0"/>
                </a:moveTo>
                <a:lnTo>
                  <a:pt x="0" y="198119"/>
                </a:lnTo>
              </a:path>
            </a:pathLst>
          </a:custGeom>
          <a:ln w="9144">
            <a:solidFill>
              <a:srgbClr val="CCFFC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5721096" y="3259835"/>
            <a:ext cx="198120" cy="0"/>
          </a:xfrm>
          <a:custGeom>
            <a:avLst/>
            <a:gdLst/>
            <a:ahLst/>
            <a:cxnLst/>
            <a:rect l="l" t="t" r="r" b="b"/>
            <a:pathLst>
              <a:path w="198120" h="0">
                <a:moveTo>
                  <a:pt x="0" y="0"/>
                </a:moveTo>
                <a:lnTo>
                  <a:pt x="198119" y="0"/>
                </a:lnTo>
              </a:path>
            </a:pathLst>
          </a:custGeom>
          <a:ln w="9144">
            <a:solidFill>
              <a:srgbClr val="CCFFC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5849111" y="3250692"/>
            <a:ext cx="0" cy="53340"/>
          </a:xfrm>
          <a:custGeom>
            <a:avLst/>
            <a:gdLst/>
            <a:ahLst/>
            <a:cxnLst/>
            <a:rect l="l" t="t" r="r" b="b"/>
            <a:pathLst>
              <a:path w="0" h="53339">
                <a:moveTo>
                  <a:pt x="0" y="0"/>
                </a:moveTo>
                <a:lnTo>
                  <a:pt x="0" y="53340"/>
                </a:lnTo>
              </a:path>
            </a:pathLst>
          </a:custGeom>
          <a:ln w="9144">
            <a:solidFill>
              <a:srgbClr val="CCFFC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5928359" y="2354579"/>
            <a:ext cx="0" cy="231775"/>
          </a:xfrm>
          <a:custGeom>
            <a:avLst/>
            <a:gdLst/>
            <a:ahLst/>
            <a:cxnLst/>
            <a:rect l="l" t="t" r="r" b="b"/>
            <a:pathLst>
              <a:path w="0" h="231775">
                <a:moveTo>
                  <a:pt x="0" y="0"/>
                </a:moveTo>
                <a:lnTo>
                  <a:pt x="0" y="231648"/>
                </a:lnTo>
              </a:path>
            </a:pathLst>
          </a:custGeom>
          <a:ln w="9144">
            <a:solidFill>
              <a:srgbClr val="CCFFC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5935217" y="3746753"/>
            <a:ext cx="1905" cy="94615"/>
          </a:xfrm>
          <a:custGeom>
            <a:avLst/>
            <a:gdLst/>
            <a:ahLst/>
            <a:cxnLst/>
            <a:rect l="l" t="t" r="r" b="b"/>
            <a:pathLst>
              <a:path w="1904" h="94614">
                <a:moveTo>
                  <a:pt x="0" y="94488"/>
                </a:moveTo>
                <a:lnTo>
                  <a:pt x="1524" y="0"/>
                </a:lnTo>
              </a:path>
            </a:pathLst>
          </a:custGeom>
          <a:ln w="19811">
            <a:solidFill>
              <a:srgbClr val="CCFFC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5932170" y="3922014"/>
            <a:ext cx="0" cy="83820"/>
          </a:xfrm>
          <a:custGeom>
            <a:avLst/>
            <a:gdLst/>
            <a:ahLst/>
            <a:cxnLst/>
            <a:rect l="l" t="t" r="r" b="b"/>
            <a:pathLst>
              <a:path w="0" h="83820">
                <a:moveTo>
                  <a:pt x="0" y="0"/>
                </a:moveTo>
                <a:lnTo>
                  <a:pt x="0" y="83819"/>
                </a:lnTo>
              </a:path>
            </a:pathLst>
          </a:custGeom>
          <a:ln w="19812">
            <a:solidFill>
              <a:srgbClr val="CCFFC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3002279" y="4698491"/>
            <a:ext cx="0" cy="245745"/>
          </a:xfrm>
          <a:custGeom>
            <a:avLst/>
            <a:gdLst/>
            <a:ahLst/>
            <a:cxnLst/>
            <a:rect l="l" t="t" r="r" b="b"/>
            <a:pathLst>
              <a:path w="0" h="245745">
                <a:moveTo>
                  <a:pt x="0" y="0"/>
                </a:moveTo>
                <a:lnTo>
                  <a:pt x="0" y="245363"/>
                </a:lnTo>
              </a:path>
            </a:pathLst>
          </a:custGeom>
          <a:ln w="9144">
            <a:solidFill>
              <a:srgbClr val="66FFFF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hussein alkarawi</dc:creator>
  <dc:title>Chapter 2 ...  Microprocessor Architecture</dc:title>
  <dcterms:created xsi:type="dcterms:W3CDTF">2018-11-13T09:13:18Z</dcterms:created>
  <dcterms:modified xsi:type="dcterms:W3CDTF">2018-11-13T09:13:18Z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2017-02-21T00:00:00Z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2018-11-13T00:00:00Z</vt:filetime>
  </property>
</Properties>
</file>