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1143000"/>
            <a:ext cx="8229600" cy="5105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24558" y="461899"/>
            <a:ext cx="6294882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3399" y="1482597"/>
            <a:ext cx="8077200" cy="43427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414257" y="6464680"/>
            <a:ext cx="206375" cy="17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05"/>
              </a:spcBef>
            </a:pPr>
            <a:r>
              <a:rPr dirty="0"/>
              <a:t>Memory </a:t>
            </a:r>
            <a:r>
              <a:rPr dirty="0" spc="-10"/>
              <a:t>Address</a:t>
            </a:r>
            <a:r>
              <a:rPr dirty="0" spc="-80"/>
              <a:t> </a:t>
            </a:r>
            <a:r>
              <a:rPr dirty="0" spc="-5"/>
              <a:t>Decoding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455165"/>
            <a:ext cx="8073390" cy="39287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5">
                <a:latin typeface="Calibri"/>
                <a:cs typeface="Calibri"/>
              </a:rPr>
              <a:t>The </a:t>
            </a:r>
            <a:r>
              <a:rPr dirty="0" sz="3200">
                <a:latin typeface="Calibri"/>
                <a:cs typeface="Calibri"/>
              </a:rPr>
              <a:t>8085 </a:t>
            </a:r>
            <a:r>
              <a:rPr dirty="0" sz="3200" spc="-10">
                <a:latin typeface="Calibri"/>
                <a:cs typeface="Calibri"/>
              </a:rPr>
              <a:t>microprocessor </a:t>
            </a:r>
            <a:r>
              <a:rPr dirty="0" sz="3200" spc="-5">
                <a:latin typeface="Calibri"/>
                <a:cs typeface="Calibri"/>
              </a:rPr>
              <a:t>has 16 </a:t>
            </a:r>
            <a:r>
              <a:rPr dirty="0" sz="3200" spc="-10">
                <a:latin typeface="Calibri"/>
                <a:cs typeface="Calibri"/>
              </a:rPr>
              <a:t>address </a:t>
            </a:r>
            <a:r>
              <a:rPr dirty="0" sz="3200" spc="-5">
                <a:latin typeface="Calibri"/>
                <a:cs typeface="Calibri"/>
              </a:rPr>
              <a:t>lines.  </a:t>
            </a:r>
            <a:r>
              <a:rPr dirty="0" sz="3200" spc="-25">
                <a:latin typeface="Calibri"/>
                <a:cs typeface="Calibri"/>
              </a:rPr>
              <a:t>Therefore </a:t>
            </a:r>
            <a:r>
              <a:rPr dirty="0" sz="3200" spc="-5">
                <a:latin typeface="Calibri"/>
                <a:cs typeface="Calibri"/>
              </a:rPr>
              <a:t>it </a:t>
            </a:r>
            <a:r>
              <a:rPr dirty="0" sz="3200" spc="-10">
                <a:latin typeface="Calibri"/>
                <a:cs typeface="Calibri"/>
              </a:rPr>
              <a:t>can </a:t>
            </a:r>
            <a:r>
              <a:rPr dirty="0" sz="3200" spc="-5">
                <a:latin typeface="Calibri"/>
                <a:cs typeface="Calibri"/>
              </a:rPr>
              <a:t>access </a:t>
            </a:r>
            <a:r>
              <a:rPr dirty="0" sz="3200">
                <a:latin typeface="Calibri"/>
                <a:cs typeface="Calibri"/>
              </a:rPr>
              <a:t>216 </a:t>
            </a:r>
            <a:r>
              <a:rPr dirty="0" sz="3200" spc="-5">
                <a:latin typeface="Calibri"/>
                <a:cs typeface="Calibri"/>
              </a:rPr>
              <a:t>locations in</a:t>
            </a:r>
            <a:r>
              <a:rPr dirty="0" sz="3200" spc="570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the  </a:t>
            </a:r>
            <a:r>
              <a:rPr dirty="0" sz="3200" spc="-20">
                <a:latin typeface="Calibri"/>
                <a:cs typeface="Calibri"/>
              </a:rPr>
              <a:t>physical </a:t>
            </a:r>
            <a:r>
              <a:rPr dirty="0" sz="3200" spc="-30">
                <a:latin typeface="Calibri"/>
                <a:cs typeface="Calibri"/>
              </a:rPr>
              <a:t>memory. </a:t>
            </a:r>
            <a:r>
              <a:rPr dirty="0" sz="3200" spc="-5">
                <a:latin typeface="Calibri"/>
                <a:cs typeface="Calibri"/>
              </a:rPr>
              <a:t>If </a:t>
            </a:r>
            <a:r>
              <a:rPr dirty="0" sz="3200">
                <a:latin typeface="Calibri"/>
                <a:cs typeface="Calibri"/>
              </a:rPr>
              <a:t>all </a:t>
            </a:r>
            <a:r>
              <a:rPr dirty="0" sz="3200" spc="-5">
                <a:latin typeface="Calibri"/>
                <a:cs typeface="Calibri"/>
              </a:rPr>
              <a:t>these </a:t>
            </a:r>
            <a:r>
              <a:rPr dirty="0" sz="3200">
                <a:latin typeface="Calibri"/>
                <a:cs typeface="Calibri"/>
              </a:rPr>
              <a:t>lines </a:t>
            </a:r>
            <a:r>
              <a:rPr dirty="0" sz="3200" spc="-15">
                <a:latin typeface="Calibri"/>
                <a:cs typeface="Calibri"/>
              </a:rPr>
              <a:t>are  </a:t>
            </a:r>
            <a:r>
              <a:rPr dirty="0" sz="3200" spc="-10">
                <a:latin typeface="Calibri"/>
                <a:cs typeface="Calibri"/>
              </a:rPr>
              <a:t>connected </a:t>
            </a:r>
            <a:r>
              <a:rPr dirty="0" sz="3200" spc="-25">
                <a:latin typeface="Calibri"/>
                <a:cs typeface="Calibri"/>
              </a:rPr>
              <a:t>to </a:t>
            </a:r>
            <a:r>
              <a:rPr dirty="0" sz="3200" b="1">
                <a:latin typeface="Calibri"/>
                <a:cs typeface="Calibri"/>
              </a:rPr>
              <a:t>a </a:t>
            </a:r>
            <a:r>
              <a:rPr dirty="0" sz="3200" spc="-5" b="1">
                <a:latin typeface="Calibri"/>
                <a:cs typeface="Calibri"/>
              </a:rPr>
              <a:t>single </a:t>
            </a:r>
            <a:r>
              <a:rPr dirty="0" sz="3200" b="1">
                <a:latin typeface="Calibri"/>
                <a:cs typeface="Calibri"/>
              </a:rPr>
              <a:t>memory </a:t>
            </a:r>
            <a:r>
              <a:rPr dirty="0" sz="3200" spc="-10" b="1">
                <a:latin typeface="Calibri"/>
                <a:cs typeface="Calibri"/>
              </a:rPr>
              <a:t>device</a:t>
            </a:r>
            <a:r>
              <a:rPr dirty="0" sz="3200" spc="-10">
                <a:latin typeface="Calibri"/>
                <a:cs typeface="Calibri"/>
              </a:rPr>
              <a:t>, </a:t>
            </a:r>
            <a:r>
              <a:rPr dirty="0" sz="3200" spc="-5">
                <a:latin typeface="Calibri"/>
                <a:cs typeface="Calibri"/>
              </a:rPr>
              <a:t>it </a:t>
            </a:r>
            <a:r>
              <a:rPr dirty="0" sz="3200">
                <a:latin typeface="Calibri"/>
                <a:cs typeface="Calibri"/>
              </a:rPr>
              <a:t>will  </a:t>
            </a:r>
            <a:r>
              <a:rPr dirty="0" sz="3200" spc="-5">
                <a:latin typeface="Calibri"/>
                <a:cs typeface="Calibri"/>
              </a:rPr>
              <a:t>decode these 16 address </a:t>
            </a:r>
            <a:r>
              <a:rPr dirty="0" sz="3200">
                <a:latin typeface="Calibri"/>
                <a:cs typeface="Calibri"/>
              </a:rPr>
              <a:t>lines </a:t>
            </a:r>
            <a:r>
              <a:rPr dirty="0" sz="3200" spc="-10">
                <a:latin typeface="Calibri"/>
                <a:cs typeface="Calibri"/>
              </a:rPr>
              <a:t>internally </a:t>
            </a:r>
            <a:r>
              <a:rPr dirty="0" sz="3200">
                <a:latin typeface="Calibri"/>
                <a:cs typeface="Calibri"/>
              </a:rPr>
              <a:t>and  </a:t>
            </a:r>
            <a:r>
              <a:rPr dirty="0" sz="3200" spc="-10">
                <a:latin typeface="Calibri"/>
                <a:cs typeface="Calibri"/>
              </a:rPr>
              <a:t>produces </a:t>
            </a:r>
            <a:r>
              <a:rPr dirty="0" sz="3200" spc="-5" b="1">
                <a:latin typeface="Calibri"/>
                <a:cs typeface="Calibri"/>
              </a:rPr>
              <a:t>216 </a:t>
            </a:r>
            <a:r>
              <a:rPr dirty="0" sz="3200" spc="-20">
                <a:latin typeface="Calibri"/>
                <a:cs typeface="Calibri"/>
              </a:rPr>
              <a:t>different </a:t>
            </a:r>
            <a:r>
              <a:rPr dirty="0" sz="3200" spc="-5">
                <a:latin typeface="Calibri"/>
                <a:cs typeface="Calibri"/>
              </a:rPr>
              <a:t>addresses </a:t>
            </a:r>
            <a:r>
              <a:rPr dirty="0" sz="3200" spc="-20">
                <a:latin typeface="Calibri"/>
                <a:cs typeface="Calibri"/>
              </a:rPr>
              <a:t>from </a:t>
            </a:r>
            <a:r>
              <a:rPr dirty="0" sz="3200" b="1">
                <a:latin typeface="Calibri"/>
                <a:cs typeface="Calibri"/>
              </a:rPr>
              <a:t>0000H  </a:t>
            </a:r>
            <a:r>
              <a:rPr dirty="0" sz="3200" spc="-15" b="1">
                <a:latin typeface="Calibri"/>
                <a:cs typeface="Calibri"/>
              </a:rPr>
              <a:t>to </a:t>
            </a:r>
            <a:r>
              <a:rPr dirty="0" sz="3200" spc="5" b="1">
                <a:latin typeface="Calibri"/>
                <a:cs typeface="Calibri"/>
              </a:rPr>
              <a:t>FFFFH </a:t>
            </a:r>
            <a:r>
              <a:rPr dirty="0" sz="3200" spc="-5">
                <a:latin typeface="Calibri"/>
                <a:cs typeface="Calibri"/>
              </a:rPr>
              <a:t>so that </a:t>
            </a:r>
            <a:r>
              <a:rPr dirty="0" sz="3200">
                <a:latin typeface="Calibri"/>
                <a:cs typeface="Calibri"/>
              </a:rPr>
              <a:t>each </a:t>
            </a:r>
            <a:r>
              <a:rPr dirty="0" sz="3200" spc="-10">
                <a:latin typeface="Calibri"/>
                <a:cs typeface="Calibri"/>
              </a:rPr>
              <a:t>location </a:t>
            </a:r>
            <a:r>
              <a:rPr dirty="0" sz="3200">
                <a:latin typeface="Calibri"/>
                <a:cs typeface="Calibri"/>
              </a:rPr>
              <a:t>in the memory  will </a:t>
            </a:r>
            <a:r>
              <a:rPr dirty="0" sz="3200" spc="-25">
                <a:latin typeface="Calibri"/>
                <a:cs typeface="Calibri"/>
              </a:rPr>
              <a:t>have </a:t>
            </a:r>
            <a:r>
              <a:rPr dirty="0" sz="3200">
                <a:latin typeface="Calibri"/>
                <a:cs typeface="Calibri"/>
              </a:rPr>
              <a:t>a </a:t>
            </a:r>
            <a:r>
              <a:rPr dirty="0" sz="3200" spc="-5">
                <a:latin typeface="Calibri"/>
                <a:cs typeface="Calibri"/>
              </a:rPr>
              <a:t>unique</a:t>
            </a:r>
            <a:r>
              <a:rPr dirty="0" sz="3200" spc="4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address.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/>
          <p:nvPr/>
        </p:nvSpPr>
        <p:spPr>
          <a:xfrm>
            <a:off x="535940" y="385797"/>
            <a:ext cx="8070215" cy="52832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34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3200" spc="-10">
                <a:latin typeface="Calibri"/>
                <a:cs typeface="Calibri"/>
              </a:rPr>
              <a:t>There </a:t>
            </a:r>
            <a:r>
              <a:rPr dirty="0" sz="3200" spc="-15">
                <a:latin typeface="Calibri"/>
                <a:cs typeface="Calibri"/>
              </a:rPr>
              <a:t>are </a:t>
            </a:r>
            <a:r>
              <a:rPr dirty="0" sz="3200" spc="-10">
                <a:latin typeface="Calibri"/>
                <a:cs typeface="Calibri"/>
              </a:rPr>
              <a:t>two </a:t>
            </a:r>
            <a:r>
              <a:rPr dirty="0" sz="3200">
                <a:latin typeface="Calibri"/>
                <a:cs typeface="Calibri"/>
              </a:rPr>
              <a:t>types of</a:t>
            </a:r>
            <a:r>
              <a:rPr dirty="0" sz="3200" spc="-25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memory:</a:t>
            </a:r>
            <a:endParaRPr sz="32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19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dirty="0" sz="2750" spc="-80" i="1">
                <a:latin typeface="Calibri"/>
                <a:cs typeface="Calibri"/>
              </a:rPr>
              <a:t>RAM: </a:t>
            </a:r>
            <a:r>
              <a:rPr dirty="0" sz="2750" spc="-75" i="1">
                <a:latin typeface="Calibri"/>
                <a:cs typeface="Calibri"/>
              </a:rPr>
              <a:t>read </a:t>
            </a:r>
            <a:r>
              <a:rPr dirty="0" sz="2750" spc="-90" i="1">
                <a:latin typeface="Calibri"/>
                <a:cs typeface="Calibri"/>
              </a:rPr>
              <a:t>and</a:t>
            </a:r>
            <a:r>
              <a:rPr dirty="0" sz="2750" spc="10" i="1">
                <a:latin typeface="Calibri"/>
                <a:cs typeface="Calibri"/>
              </a:rPr>
              <a:t> </a:t>
            </a:r>
            <a:r>
              <a:rPr dirty="0" sz="2750" spc="-50" i="1">
                <a:latin typeface="Calibri"/>
                <a:cs typeface="Calibri"/>
              </a:rPr>
              <a:t>write.</a:t>
            </a:r>
            <a:endParaRPr sz="2750">
              <a:latin typeface="Calibri"/>
              <a:cs typeface="Calibri"/>
            </a:endParaRPr>
          </a:p>
          <a:p>
            <a:pPr marL="602615" indent="-589915">
              <a:lnSpc>
                <a:spcPct val="100000"/>
              </a:lnSpc>
              <a:spcBef>
                <a:spcPts val="135"/>
              </a:spcBef>
              <a:buAutoNum type="arabicPeriod"/>
              <a:tabLst>
                <a:tab pos="602615" algn="l"/>
                <a:tab pos="603250" algn="l"/>
              </a:tabLst>
            </a:pPr>
            <a:r>
              <a:rPr dirty="0" sz="2750" spc="-90" i="1">
                <a:latin typeface="Calibri"/>
                <a:cs typeface="Calibri"/>
              </a:rPr>
              <a:t>ROM: </a:t>
            </a:r>
            <a:r>
              <a:rPr dirty="0" sz="2750" spc="-75" i="1">
                <a:latin typeface="Calibri"/>
                <a:cs typeface="Calibri"/>
              </a:rPr>
              <a:t>read</a:t>
            </a:r>
            <a:r>
              <a:rPr dirty="0" sz="2750" spc="-15" i="1">
                <a:latin typeface="Calibri"/>
                <a:cs typeface="Calibri"/>
              </a:rPr>
              <a:t> </a:t>
            </a:r>
            <a:r>
              <a:rPr dirty="0" sz="2750" spc="-80" i="1">
                <a:latin typeface="Calibri"/>
                <a:cs typeface="Calibri"/>
              </a:rPr>
              <a:t>only.</a:t>
            </a:r>
            <a:endParaRPr sz="27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3200" spc="-10">
                <a:latin typeface="Calibri"/>
                <a:cs typeface="Calibri"/>
              </a:rPr>
              <a:t>Figure </a:t>
            </a:r>
            <a:r>
              <a:rPr dirty="0" sz="3200">
                <a:latin typeface="Calibri"/>
                <a:cs typeface="Calibri"/>
              </a:rPr>
              <a:t>(1a) </a:t>
            </a:r>
            <a:r>
              <a:rPr dirty="0" sz="3200" spc="-10">
                <a:latin typeface="Calibri"/>
                <a:cs typeface="Calibri"/>
              </a:rPr>
              <a:t>shows </a:t>
            </a:r>
            <a:r>
              <a:rPr dirty="0" sz="3200">
                <a:latin typeface="Calibri"/>
                <a:cs typeface="Calibri"/>
              </a:rPr>
              <a:t>the R/W memory</a:t>
            </a:r>
            <a:r>
              <a:rPr dirty="0" sz="3200" spc="15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chip: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  <a:tabLst>
                <a:tab pos="527685" algn="l"/>
              </a:tabLst>
            </a:pPr>
            <a:r>
              <a:rPr dirty="0" sz="2300" spc="-40" i="1">
                <a:latin typeface="Calibri"/>
                <a:cs typeface="Calibri"/>
              </a:rPr>
              <a:t>1.	</a:t>
            </a:r>
            <a:r>
              <a:rPr dirty="0" sz="2300" spc="-55" i="1">
                <a:latin typeface="Calibri"/>
                <a:cs typeface="Calibri"/>
              </a:rPr>
              <a:t>2048 </a:t>
            </a:r>
            <a:r>
              <a:rPr dirty="0" sz="2300" spc="-45" i="1">
                <a:latin typeface="Calibri"/>
                <a:cs typeface="Calibri"/>
              </a:rPr>
              <a:t>(2k)</a:t>
            </a:r>
            <a:r>
              <a:rPr dirty="0" sz="2300" i="1">
                <a:latin typeface="Calibri"/>
                <a:cs typeface="Calibri"/>
              </a:rPr>
              <a:t> </a:t>
            </a:r>
            <a:r>
              <a:rPr dirty="0" sz="2300" spc="-40" i="1">
                <a:latin typeface="Calibri"/>
                <a:cs typeface="Calibri"/>
              </a:rPr>
              <a:t>size.</a:t>
            </a:r>
            <a:endParaRPr sz="23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140"/>
              </a:spcBef>
              <a:buAutoNum type="arabicPeriod" startAt="2"/>
              <a:tabLst>
                <a:tab pos="527685" algn="l"/>
                <a:tab pos="528320" algn="l"/>
              </a:tabLst>
            </a:pPr>
            <a:r>
              <a:rPr dirty="0" sz="2300" spc="-55" i="1">
                <a:latin typeface="Calibri"/>
                <a:cs typeface="Calibri"/>
              </a:rPr>
              <a:t>8 </a:t>
            </a:r>
            <a:r>
              <a:rPr dirty="0" sz="2300" spc="-35" i="1">
                <a:latin typeface="Calibri"/>
                <a:cs typeface="Calibri"/>
              </a:rPr>
              <a:t>bit </a:t>
            </a:r>
            <a:r>
              <a:rPr dirty="0" sz="2300" spc="-100" i="1">
                <a:latin typeface="Calibri"/>
                <a:cs typeface="Calibri"/>
              </a:rPr>
              <a:t>data </a:t>
            </a:r>
            <a:r>
              <a:rPr dirty="0" sz="2300" spc="-30" i="1">
                <a:latin typeface="Calibri"/>
                <a:cs typeface="Calibri"/>
              </a:rPr>
              <a:t>input </a:t>
            </a:r>
            <a:r>
              <a:rPr dirty="0" sz="2300" spc="-25" i="1">
                <a:latin typeface="Calibri"/>
                <a:cs typeface="Calibri"/>
              </a:rPr>
              <a:t>line </a:t>
            </a:r>
            <a:r>
              <a:rPr dirty="0" sz="2300" spc="-65" i="1">
                <a:latin typeface="Calibri"/>
                <a:cs typeface="Calibri"/>
              </a:rPr>
              <a:t>and </a:t>
            </a:r>
            <a:r>
              <a:rPr dirty="0" sz="2300" spc="-55" i="1">
                <a:latin typeface="Calibri"/>
                <a:cs typeface="Calibri"/>
              </a:rPr>
              <a:t>8 </a:t>
            </a:r>
            <a:r>
              <a:rPr dirty="0" sz="2300" spc="-35" i="1">
                <a:latin typeface="Calibri"/>
                <a:cs typeface="Calibri"/>
              </a:rPr>
              <a:t>bit </a:t>
            </a:r>
            <a:r>
              <a:rPr dirty="0" sz="2300" spc="-100" i="1">
                <a:latin typeface="Calibri"/>
                <a:cs typeface="Calibri"/>
              </a:rPr>
              <a:t>data </a:t>
            </a:r>
            <a:r>
              <a:rPr dirty="0" sz="2300" spc="-35" i="1">
                <a:latin typeface="Calibri"/>
                <a:cs typeface="Calibri"/>
              </a:rPr>
              <a:t>output</a:t>
            </a:r>
            <a:r>
              <a:rPr dirty="0" sz="2300" spc="245" i="1">
                <a:latin typeface="Calibri"/>
                <a:cs typeface="Calibri"/>
              </a:rPr>
              <a:t> </a:t>
            </a:r>
            <a:r>
              <a:rPr dirty="0" sz="2300" spc="-25" i="1">
                <a:latin typeface="Calibri"/>
                <a:cs typeface="Calibri"/>
              </a:rPr>
              <a:t>line.</a:t>
            </a:r>
            <a:endParaRPr sz="23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145"/>
              </a:spcBef>
              <a:buAutoNum type="arabicPeriod" startAt="2"/>
              <a:tabLst>
                <a:tab pos="527685" algn="l"/>
                <a:tab pos="528320" algn="l"/>
              </a:tabLst>
            </a:pPr>
            <a:r>
              <a:rPr dirty="0" sz="2300" spc="-55" i="1">
                <a:latin typeface="Calibri"/>
                <a:cs typeface="Calibri"/>
              </a:rPr>
              <a:t>11 </a:t>
            </a:r>
            <a:r>
              <a:rPr dirty="0" sz="2300" spc="-45" i="1">
                <a:latin typeface="Calibri"/>
                <a:cs typeface="Calibri"/>
              </a:rPr>
              <a:t>address </a:t>
            </a:r>
            <a:r>
              <a:rPr dirty="0" sz="2300" spc="-30" i="1">
                <a:latin typeface="Calibri"/>
                <a:cs typeface="Calibri"/>
              </a:rPr>
              <a:t>lines,</a:t>
            </a:r>
            <a:r>
              <a:rPr dirty="0" sz="2300" spc="15" i="1">
                <a:latin typeface="Calibri"/>
                <a:cs typeface="Calibri"/>
              </a:rPr>
              <a:t> </a:t>
            </a:r>
            <a:r>
              <a:rPr dirty="0" sz="2300" spc="-50" i="1">
                <a:latin typeface="Calibri"/>
                <a:cs typeface="Calibri"/>
              </a:rPr>
              <a:t>A0-A10,</a:t>
            </a:r>
            <a:endParaRPr sz="23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145"/>
              </a:spcBef>
              <a:buAutoNum type="arabicPeriod" startAt="2"/>
              <a:tabLst>
                <a:tab pos="527685" algn="l"/>
                <a:tab pos="528320" algn="l"/>
              </a:tabLst>
            </a:pPr>
            <a:r>
              <a:rPr dirty="0" sz="2300" spc="-25" i="1">
                <a:latin typeface="Calibri"/>
                <a:cs typeface="Calibri"/>
              </a:rPr>
              <a:t>one </a:t>
            </a:r>
            <a:r>
              <a:rPr dirty="0" sz="2300" spc="-30" i="1">
                <a:latin typeface="Calibri"/>
                <a:cs typeface="Calibri"/>
              </a:rPr>
              <a:t>chip select,</a:t>
            </a:r>
            <a:r>
              <a:rPr dirty="0" sz="2300" spc="-5" i="1">
                <a:latin typeface="Calibri"/>
                <a:cs typeface="Calibri"/>
              </a:rPr>
              <a:t> </a:t>
            </a:r>
            <a:r>
              <a:rPr dirty="0" sz="2300" spc="-30" i="1">
                <a:latin typeface="Calibri"/>
                <a:cs typeface="Calibri"/>
              </a:rPr>
              <a:t>CS.</a:t>
            </a:r>
            <a:endParaRPr sz="23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145"/>
              </a:spcBef>
              <a:buAutoNum type="arabicPeriod" startAt="2"/>
              <a:tabLst>
                <a:tab pos="527685" algn="l"/>
                <a:tab pos="528320" algn="l"/>
              </a:tabLst>
            </a:pPr>
            <a:r>
              <a:rPr dirty="0" sz="2300" spc="-55" i="1">
                <a:latin typeface="Calibri"/>
                <a:cs typeface="Calibri"/>
              </a:rPr>
              <a:t>RD: </a:t>
            </a:r>
            <a:r>
              <a:rPr dirty="0" sz="2300" spc="-40" i="1">
                <a:latin typeface="Calibri"/>
                <a:cs typeface="Calibri"/>
              </a:rPr>
              <a:t>enable </a:t>
            </a:r>
            <a:r>
              <a:rPr dirty="0" sz="2300" spc="-35" i="1">
                <a:latin typeface="Calibri"/>
                <a:cs typeface="Calibri"/>
              </a:rPr>
              <a:t>output</a:t>
            </a:r>
            <a:r>
              <a:rPr dirty="0" sz="2300" spc="25" i="1">
                <a:latin typeface="Calibri"/>
                <a:cs typeface="Calibri"/>
              </a:rPr>
              <a:t> </a:t>
            </a:r>
            <a:r>
              <a:rPr dirty="0" sz="2300" spc="-70" i="1">
                <a:latin typeface="Calibri"/>
                <a:cs typeface="Calibri"/>
              </a:rPr>
              <a:t>buffer.</a:t>
            </a:r>
            <a:endParaRPr sz="23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145"/>
              </a:spcBef>
              <a:buAutoNum type="arabicPeriod" startAt="2"/>
              <a:tabLst>
                <a:tab pos="527685" algn="l"/>
                <a:tab pos="528320" algn="l"/>
              </a:tabLst>
            </a:pPr>
            <a:r>
              <a:rPr dirty="0" sz="2300" spc="-65" i="1">
                <a:latin typeface="Calibri"/>
                <a:cs typeface="Calibri"/>
              </a:rPr>
              <a:t>WR: </a:t>
            </a:r>
            <a:r>
              <a:rPr dirty="0" sz="2300" spc="-40" i="1">
                <a:latin typeface="Calibri"/>
                <a:cs typeface="Calibri"/>
              </a:rPr>
              <a:t>enable </a:t>
            </a:r>
            <a:r>
              <a:rPr dirty="0" sz="2300" spc="-30" i="1">
                <a:latin typeface="Calibri"/>
                <a:cs typeface="Calibri"/>
              </a:rPr>
              <a:t>input</a:t>
            </a:r>
            <a:r>
              <a:rPr dirty="0" sz="2300" spc="35" i="1">
                <a:latin typeface="Calibri"/>
                <a:cs typeface="Calibri"/>
              </a:rPr>
              <a:t> </a:t>
            </a:r>
            <a:r>
              <a:rPr dirty="0" sz="2300" spc="-70" i="1">
                <a:latin typeface="Calibri"/>
                <a:cs typeface="Calibri"/>
              </a:rPr>
              <a:t>buffer.</a:t>
            </a:r>
            <a:endParaRPr sz="2300">
              <a:latin typeface="Calibri"/>
              <a:cs typeface="Calibri"/>
            </a:endParaRPr>
          </a:p>
          <a:p>
            <a:pPr marL="527685" indent="-514984">
              <a:lnSpc>
                <a:spcPts val="2570"/>
              </a:lnSpc>
              <a:spcBef>
                <a:spcPts val="145"/>
              </a:spcBef>
              <a:buAutoNum type="arabicPeriod" startAt="2"/>
              <a:tabLst>
                <a:tab pos="527685" algn="l"/>
                <a:tab pos="528320" algn="l"/>
                <a:tab pos="1092835" algn="l"/>
                <a:tab pos="2113915" algn="l"/>
                <a:tab pos="3188970" algn="l"/>
                <a:tab pos="3507740" algn="l"/>
                <a:tab pos="4191635" algn="l"/>
                <a:tab pos="4574540" algn="l"/>
                <a:tab pos="5553075" algn="l"/>
                <a:tab pos="6075680" algn="l"/>
                <a:tab pos="7099934" algn="l"/>
              </a:tabLst>
            </a:pPr>
            <a:r>
              <a:rPr dirty="0" sz="2300" spc="-35" i="1">
                <a:latin typeface="Calibri"/>
                <a:cs typeface="Calibri"/>
              </a:rPr>
              <a:t>Th</a:t>
            </a:r>
            <a:r>
              <a:rPr dirty="0" sz="2300" spc="-30" i="1">
                <a:latin typeface="Calibri"/>
                <a:cs typeface="Calibri"/>
              </a:rPr>
              <a:t>e</a:t>
            </a:r>
            <a:r>
              <a:rPr dirty="0" sz="2300" i="1">
                <a:latin typeface="Calibri"/>
                <a:cs typeface="Calibri"/>
              </a:rPr>
              <a:t>	</a:t>
            </a:r>
            <a:r>
              <a:rPr dirty="0" sz="2300" spc="-20" i="1">
                <a:latin typeface="Calibri"/>
                <a:cs typeface="Calibri"/>
              </a:rPr>
              <a:t>i</a:t>
            </a:r>
            <a:r>
              <a:rPr dirty="0" sz="2300" spc="-70" i="1">
                <a:latin typeface="Calibri"/>
                <a:cs typeface="Calibri"/>
              </a:rPr>
              <a:t>n</a:t>
            </a:r>
            <a:r>
              <a:rPr dirty="0" sz="2300" spc="-55" i="1">
                <a:latin typeface="Calibri"/>
                <a:cs typeface="Calibri"/>
              </a:rPr>
              <a:t>t</a:t>
            </a:r>
            <a:r>
              <a:rPr dirty="0" sz="2300" spc="-45" i="1">
                <a:latin typeface="Calibri"/>
                <a:cs typeface="Calibri"/>
              </a:rPr>
              <a:t>ernal</a:t>
            </a:r>
            <a:r>
              <a:rPr dirty="0" sz="2300" i="1">
                <a:latin typeface="Calibri"/>
                <a:cs typeface="Calibri"/>
              </a:rPr>
              <a:t>	</a:t>
            </a:r>
            <a:r>
              <a:rPr dirty="0" sz="2300" spc="-25" i="1">
                <a:latin typeface="Calibri"/>
                <a:cs typeface="Calibri"/>
              </a:rPr>
              <a:t>d</a:t>
            </a:r>
            <a:r>
              <a:rPr dirty="0" sz="2300" spc="-20" i="1">
                <a:latin typeface="Calibri"/>
                <a:cs typeface="Calibri"/>
              </a:rPr>
              <a:t>e</a:t>
            </a:r>
            <a:r>
              <a:rPr dirty="0" sz="2300" spc="-65" i="1">
                <a:latin typeface="Calibri"/>
                <a:cs typeface="Calibri"/>
              </a:rPr>
              <a:t>c</a:t>
            </a:r>
            <a:r>
              <a:rPr dirty="0" sz="2300" spc="-30" i="1">
                <a:latin typeface="Calibri"/>
                <a:cs typeface="Calibri"/>
              </a:rPr>
              <a:t>ode</a:t>
            </a:r>
            <a:r>
              <a:rPr dirty="0" sz="2300" spc="-15" i="1">
                <a:latin typeface="Calibri"/>
                <a:cs typeface="Calibri"/>
              </a:rPr>
              <a:t>r</a:t>
            </a:r>
            <a:r>
              <a:rPr dirty="0" sz="2300" i="1">
                <a:latin typeface="Calibri"/>
                <a:cs typeface="Calibri"/>
              </a:rPr>
              <a:t>	</a:t>
            </a:r>
            <a:r>
              <a:rPr dirty="0" sz="2300" spc="-30" i="1">
                <a:latin typeface="Calibri"/>
                <a:cs typeface="Calibri"/>
              </a:rPr>
              <a:t>i</a:t>
            </a:r>
            <a:r>
              <a:rPr dirty="0" sz="2300" spc="-40" i="1">
                <a:latin typeface="Calibri"/>
                <a:cs typeface="Calibri"/>
              </a:rPr>
              <a:t>s</a:t>
            </a:r>
            <a:r>
              <a:rPr dirty="0" sz="2300" i="1">
                <a:latin typeface="Calibri"/>
                <a:cs typeface="Calibri"/>
              </a:rPr>
              <a:t>	</a:t>
            </a:r>
            <a:r>
              <a:rPr dirty="0" sz="2300" spc="-30" i="1">
                <a:latin typeface="Calibri"/>
                <a:cs typeface="Calibri"/>
              </a:rPr>
              <a:t>use</a:t>
            </a:r>
            <a:r>
              <a:rPr dirty="0" sz="2300" spc="-30" i="1">
                <a:latin typeface="Calibri"/>
                <a:cs typeface="Calibri"/>
              </a:rPr>
              <a:t>d</a:t>
            </a:r>
            <a:r>
              <a:rPr dirty="0" sz="2300" i="1">
                <a:latin typeface="Calibri"/>
                <a:cs typeface="Calibri"/>
              </a:rPr>
              <a:t>	</a:t>
            </a:r>
            <a:r>
              <a:rPr dirty="0" sz="2300" spc="-55" i="1">
                <a:latin typeface="Calibri"/>
                <a:cs typeface="Calibri"/>
              </a:rPr>
              <a:t>t</a:t>
            </a:r>
            <a:r>
              <a:rPr dirty="0" sz="2300" spc="-35" i="1">
                <a:latin typeface="Calibri"/>
                <a:cs typeface="Calibri"/>
              </a:rPr>
              <a:t>o</a:t>
            </a:r>
            <a:r>
              <a:rPr dirty="0" sz="2300" i="1">
                <a:latin typeface="Calibri"/>
                <a:cs typeface="Calibri"/>
              </a:rPr>
              <a:t>	</a:t>
            </a:r>
            <a:r>
              <a:rPr dirty="0" sz="2300" spc="-25" i="1">
                <a:latin typeface="Calibri"/>
                <a:cs typeface="Calibri"/>
              </a:rPr>
              <a:t>d</a:t>
            </a:r>
            <a:r>
              <a:rPr dirty="0" sz="2300" spc="-20" i="1">
                <a:latin typeface="Calibri"/>
                <a:cs typeface="Calibri"/>
              </a:rPr>
              <a:t>e</a:t>
            </a:r>
            <a:r>
              <a:rPr dirty="0" sz="2300" spc="-50" i="1">
                <a:latin typeface="Calibri"/>
                <a:cs typeface="Calibri"/>
              </a:rPr>
              <a:t>c</a:t>
            </a:r>
            <a:r>
              <a:rPr dirty="0" sz="2300" spc="-25" i="1">
                <a:latin typeface="Calibri"/>
                <a:cs typeface="Calibri"/>
              </a:rPr>
              <a:t>od</a:t>
            </a:r>
            <a:r>
              <a:rPr dirty="0" sz="2300" spc="-20" i="1">
                <a:latin typeface="Calibri"/>
                <a:cs typeface="Calibri"/>
              </a:rPr>
              <a:t>e</a:t>
            </a:r>
            <a:r>
              <a:rPr dirty="0" sz="2300" i="1">
                <a:latin typeface="Calibri"/>
                <a:cs typeface="Calibri"/>
              </a:rPr>
              <a:t>	</a:t>
            </a:r>
            <a:r>
              <a:rPr dirty="0" sz="2300" spc="-25" i="1">
                <a:latin typeface="Calibri"/>
                <a:cs typeface="Calibri"/>
              </a:rPr>
              <a:t>the</a:t>
            </a:r>
            <a:r>
              <a:rPr dirty="0" sz="2300" i="1">
                <a:latin typeface="Calibri"/>
                <a:cs typeface="Calibri"/>
              </a:rPr>
              <a:t>	</a:t>
            </a:r>
            <a:r>
              <a:rPr dirty="0" sz="2300" spc="-20" i="1">
                <a:latin typeface="Calibri"/>
                <a:cs typeface="Calibri"/>
              </a:rPr>
              <a:t>i</a:t>
            </a:r>
            <a:r>
              <a:rPr dirty="0" sz="2300" spc="-55" i="1">
                <a:latin typeface="Calibri"/>
                <a:cs typeface="Calibri"/>
              </a:rPr>
              <a:t>n</a:t>
            </a:r>
            <a:r>
              <a:rPr dirty="0" sz="2300" spc="-65" i="1">
                <a:latin typeface="Calibri"/>
                <a:cs typeface="Calibri"/>
              </a:rPr>
              <a:t>t</a:t>
            </a:r>
            <a:r>
              <a:rPr dirty="0" sz="2300" i="1">
                <a:latin typeface="Calibri"/>
                <a:cs typeface="Calibri"/>
              </a:rPr>
              <a:t>e</a:t>
            </a:r>
            <a:r>
              <a:rPr dirty="0" sz="2300" spc="-55" i="1">
                <a:latin typeface="Calibri"/>
                <a:cs typeface="Calibri"/>
              </a:rPr>
              <a:t>rnal</a:t>
            </a:r>
            <a:r>
              <a:rPr dirty="0" sz="2300" i="1">
                <a:latin typeface="Calibri"/>
                <a:cs typeface="Calibri"/>
              </a:rPr>
              <a:t>	</a:t>
            </a:r>
            <a:r>
              <a:rPr dirty="0" sz="2300" spc="-45" i="1">
                <a:latin typeface="Calibri"/>
                <a:cs typeface="Calibri"/>
              </a:rPr>
              <a:t>m</a:t>
            </a:r>
            <a:r>
              <a:rPr dirty="0" sz="2300" spc="-40" i="1">
                <a:latin typeface="Calibri"/>
                <a:cs typeface="Calibri"/>
              </a:rPr>
              <a:t>e</a:t>
            </a:r>
            <a:r>
              <a:rPr dirty="0" sz="2300" spc="-45" i="1">
                <a:latin typeface="Calibri"/>
                <a:cs typeface="Calibri"/>
              </a:rPr>
              <a:t>mo</a:t>
            </a:r>
            <a:r>
              <a:rPr dirty="0" sz="2300" spc="-15" i="1">
                <a:latin typeface="Calibri"/>
                <a:cs typeface="Calibri"/>
              </a:rPr>
              <a:t>r</a:t>
            </a:r>
            <a:r>
              <a:rPr dirty="0" sz="2300" spc="-35" i="1">
                <a:latin typeface="Calibri"/>
                <a:cs typeface="Calibri"/>
              </a:rPr>
              <a:t>y</a:t>
            </a:r>
            <a:endParaRPr sz="2300">
              <a:latin typeface="Calibri"/>
              <a:cs typeface="Calibri"/>
            </a:endParaRPr>
          </a:p>
          <a:p>
            <a:pPr marL="527685">
              <a:lnSpc>
                <a:spcPts val="2570"/>
              </a:lnSpc>
            </a:pPr>
            <a:r>
              <a:rPr dirty="0" sz="2300" spc="-45" i="1">
                <a:latin typeface="Calibri"/>
                <a:cs typeface="Calibri"/>
              </a:rPr>
              <a:t>address.</a:t>
            </a:r>
            <a:endParaRPr sz="23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/>
          <p:nvPr/>
        </p:nvSpPr>
        <p:spPr>
          <a:xfrm>
            <a:off x="535940" y="317703"/>
            <a:ext cx="8072755" cy="52330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  <a:tab pos="1278890" algn="l"/>
                <a:tab pos="1737995" algn="l"/>
                <a:tab pos="2677160" algn="l"/>
                <a:tab pos="3242310" algn="l"/>
                <a:tab pos="4225290" algn="l"/>
                <a:tab pos="5400675" algn="l"/>
                <a:tab pos="5802630" algn="l"/>
                <a:tab pos="6896100" algn="l"/>
              </a:tabLst>
            </a:pPr>
            <a:r>
              <a:rPr dirty="0" sz="2400" b="1">
                <a:latin typeface="Calibri"/>
                <a:cs typeface="Calibri"/>
              </a:rPr>
              <a:t>Figu</a:t>
            </a:r>
            <a:r>
              <a:rPr dirty="0" sz="2400" spc="-20" b="1">
                <a:latin typeface="Calibri"/>
                <a:cs typeface="Calibri"/>
              </a:rPr>
              <a:t>r</a:t>
            </a:r>
            <a:r>
              <a:rPr dirty="0" sz="2400" b="1">
                <a:latin typeface="Calibri"/>
                <a:cs typeface="Calibri"/>
              </a:rPr>
              <a:t>e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spc="-10" b="1">
                <a:latin typeface="Calibri"/>
                <a:cs typeface="Calibri"/>
              </a:rPr>
              <a:t>1</a:t>
            </a:r>
            <a:r>
              <a:rPr dirty="0" sz="2400" b="1">
                <a:latin typeface="Calibri"/>
                <a:cs typeface="Calibri"/>
              </a:rPr>
              <a:t>b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b="1">
                <a:latin typeface="Calibri"/>
                <a:cs typeface="Calibri"/>
              </a:rPr>
              <a:t>sho</a:t>
            </a:r>
            <a:r>
              <a:rPr dirty="0" sz="2400" spc="-15" b="1">
                <a:latin typeface="Calibri"/>
                <a:cs typeface="Calibri"/>
              </a:rPr>
              <a:t>w</a:t>
            </a:r>
            <a:r>
              <a:rPr dirty="0" sz="2400" b="1">
                <a:latin typeface="Calibri"/>
                <a:cs typeface="Calibri"/>
              </a:rPr>
              <a:t>s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spc="-5" b="1">
                <a:latin typeface="Calibri"/>
                <a:cs typeface="Calibri"/>
              </a:rPr>
              <a:t>th</a:t>
            </a:r>
            <a:r>
              <a:rPr dirty="0" sz="2400" b="1">
                <a:latin typeface="Calibri"/>
                <a:cs typeface="Calibri"/>
              </a:rPr>
              <a:t>e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b="1">
                <a:latin typeface="Calibri"/>
                <a:cs typeface="Calibri"/>
              </a:rPr>
              <a:t>t</a:t>
            </a:r>
            <a:r>
              <a:rPr dirty="0" sz="2400" spc="5" b="1">
                <a:latin typeface="Calibri"/>
                <a:cs typeface="Calibri"/>
              </a:rPr>
              <a:t>y</a:t>
            </a:r>
            <a:r>
              <a:rPr dirty="0" sz="2400" b="1">
                <a:latin typeface="Calibri"/>
                <a:cs typeface="Calibri"/>
              </a:rPr>
              <a:t>p</a:t>
            </a:r>
            <a:r>
              <a:rPr dirty="0" sz="2400" spc="-10" b="1">
                <a:latin typeface="Calibri"/>
                <a:cs typeface="Calibri"/>
              </a:rPr>
              <a:t>ic</a:t>
            </a:r>
            <a:r>
              <a:rPr dirty="0" sz="2400" b="1">
                <a:latin typeface="Calibri"/>
                <a:cs typeface="Calibri"/>
              </a:rPr>
              <a:t>al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b="1">
                <a:latin typeface="Calibri"/>
                <a:cs typeface="Calibri"/>
              </a:rPr>
              <a:t>d</a:t>
            </a:r>
            <a:r>
              <a:rPr dirty="0" sz="2400" spc="-10" b="1">
                <a:latin typeface="Calibri"/>
                <a:cs typeface="Calibri"/>
              </a:rPr>
              <a:t>i</a:t>
            </a:r>
            <a:r>
              <a:rPr dirty="0" sz="2400" b="1">
                <a:latin typeface="Calibri"/>
                <a:cs typeface="Calibri"/>
              </a:rPr>
              <a:t>ag</a:t>
            </a:r>
            <a:r>
              <a:rPr dirty="0" sz="2400" spc="-60" b="1">
                <a:latin typeface="Calibri"/>
                <a:cs typeface="Calibri"/>
              </a:rPr>
              <a:t>r</a:t>
            </a:r>
            <a:r>
              <a:rPr dirty="0" sz="2400" b="1">
                <a:latin typeface="Calibri"/>
                <a:cs typeface="Calibri"/>
              </a:rPr>
              <a:t>am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b="1">
                <a:latin typeface="Calibri"/>
                <a:cs typeface="Calibri"/>
              </a:rPr>
              <a:t>of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b="1">
                <a:latin typeface="Calibri"/>
                <a:cs typeface="Calibri"/>
              </a:rPr>
              <a:t>EP</a:t>
            </a:r>
            <a:r>
              <a:rPr dirty="0" sz="2400" spc="-40" b="1">
                <a:latin typeface="Calibri"/>
                <a:cs typeface="Calibri"/>
              </a:rPr>
              <a:t>R</a:t>
            </a:r>
            <a:r>
              <a:rPr dirty="0" sz="2400" spc="-5" b="1">
                <a:latin typeface="Calibri"/>
                <a:cs typeface="Calibri"/>
              </a:rPr>
              <a:t>O</a:t>
            </a:r>
            <a:r>
              <a:rPr dirty="0" sz="2400" b="1">
                <a:latin typeface="Calibri"/>
                <a:cs typeface="Calibri"/>
              </a:rPr>
              <a:t>M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b="1">
                <a:latin typeface="Calibri"/>
                <a:cs typeface="Calibri"/>
              </a:rPr>
              <a:t>(E</a:t>
            </a:r>
            <a:r>
              <a:rPr dirty="0" sz="2400" spc="-50" b="1">
                <a:latin typeface="Calibri"/>
                <a:cs typeface="Calibri"/>
              </a:rPr>
              <a:t>r</a:t>
            </a:r>
            <a:r>
              <a:rPr dirty="0" sz="2400" b="1">
                <a:latin typeface="Calibri"/>
                <a:cs typeface="Calibri"/>
              </a:rPr>
              <a:t>asa</a:t>
            </a:r>
            <a:r>
              <a:rPr dirty="0" sz="2400" spc="5" b="1">
                <a:latin typeface="Calibri"/>
                <a:cs typeface="Calibri"/>
              </a:rPr>
              <a:t>b</a:t>
            </a:r>
            <a:r>
              <a:rPr dirty="0" sz="2400" b="1">
                <a:latin typeface="Calibri"/>
                <a:cs typeface="Calibri"/>
              </a:rPr>
              <a:t>le</a:t>
            </a:r>
            <a:endParaRPr sz="24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400" spc="-10" b="1">
                <a:latin typeface="Calibri"/>
                <a:cs typeface="Calibri"/>
              </a:rPr>
              <a:t>Programmable</a:t>
            </a:r>
            <a:r>
              <a:rPr dirty="0" sz="2400" spc="-60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ROM):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527685" algn="l"/>
              </a:tabLst>
            </a:pPr>
            <a:r>
              <a:rPr dirty="0" sz="2100" spc="-40" i="1">
                <a:latin typeface="Calibri"/>
                <a:cs typeface="Calibri"/>
              </a:rPr>
              <a:t>1.	</a:t>
            </a:r>
            <a:r>
              <a:rPr dirty="0" sz="2100" spc="-50" i="1">
                <a:latin typeface="Calibri"/>
                <a:cs typeface="Calibri"/>
              </a:rPr>
              <a:t>4096 </a:t>
            </a:r>
            <a:r>
              <a:rPr dirty="0" sz="2100" spc="-40" i="1">
                <a:latin typeface="Calibri"/>
                <a:cs typeface="Calibri"/>
              </a:rPr>
              <a:t>(4k) size.</a:t>
            </a:r>
            <a:endParaRPr sz="2100">
              <a:latin typeface="Calibri"/>
              <a:cs typeface="Calibri"/>
            </a:endParaRPr>
          </a:p>
          <a:p>
            <a:pPr marL="527685" indent="-514984">
              <a:lnSpc>
                <a:spcPts val="2460"/>
              </a:lnSpc>
              <a:spcBef>
                <a:spcPts val="360"/>
              </a:spcBef>
              <a:buAutoNum type="arabicPeriod" startAt="2"/>
              <a:tabLst>
                <a:tab pos="527685" algn="l"/>
                <a:tab pos="528320" algn="l"/>
              </a:tabLst>
            </a:pPr>
            <a:r>
              <a:rPr dirty="0" sz="2100" spc="-55" i="1">
                <a:latin typeface="Calibri"/>
                <a:cs typeface="Calibri"/>
              </a:rPr>
              <a:t>A</a:t>
            </a:r>
            <a:r>
              <a:rPr dirty="0" sz="2100" spc="20" i="1">
                <a:latin typeface="Calibri"/>
                <a:cs typeface="Calibri"/>
              </a:rPr>
              <a:t> </a:t>
            </a:r>
            <a:r>
              <a:rPr dirty="0" sz="2100" spc="-50" i="1">
                <a:latin typeface="Calibri"/>
                <a:cs typeface="Calibri"/>
              </a:rPr>
              <a:t>quartz</a:t>
            </a:r>
            <a:r>
              <a:rPr dirty="0" sz="2100" spc="15" i="1">
                <a:latin typeface="Calibri"/>
                <a:cs typeface="Calibri"/>
              </a:rPr>
              <a:t> </a:t>
            </a:r>
            <a:r>
              <a:rPr dirty="0" sz="2100" spc="-50" i="1">
                <a:latin typeface="Calibri"/>
                <a:cs typeface="Calibri"/>
              </a:rPr>
              <a:t>window</a:t>
            </a:r>
            <a:r>
              <a:rPr dirty="0" sz="2100" spc="10" i="1">
                <a:latin typeface="Calibri"/>
                <a:cs typeface="Calibri"/>
              </a:rPr>
              <a:t> </a:t>
            </a:r>
            <a:r>
              <a:rPr dirty="0" sz="2100" spc="-35" i="1">
                <a:latin typeface="Calibri"/>
                <a:cs typeface="Calibri"/>
              </a:rPr>
              <a:t>on</a:t>
            </a:r>
            <a:r>
              <a:rPr dirty="0" sz="2100" i="1">
                <a:latin typeface="Calibri"/>
                <a:cs typeface="Calibri"/>
              </a:rPr>
              <a:t> </a:t>
            </a:r>
            <a:r>
              <a:rPr dirty="0" sz="2100" spc="-30" i="1">
                <a:latin typeface="Calibri"/>
                <a:cs typeface="Calibri"/>
              </a:rPr>
              <a:t>it,</a:t>
            </a:r>
            <a:r>
              <a:rPr dirty="0" sz="2100" spc="-10" i="1">
                <a:latin typeface="Calibri"/>
                <a:cs typeface="Calibri"/>
              </a:rPr>
              <a:t> </a:t>
            </a:r>
            <a:r>
              <a:rPr dirty="0" sz="2100" spc="-60" i="1">
                <a:latin typeface="Calibri"/>
                <a:cs typeface="Calibri"/>
              </a:rPr>
              <a:t>that</a:t>
            </a:r>
            <a:r>
              <a:rPr dirty="0" sz="2100" spc="25" i="1">
                <a:latin typeface="Calibri"/>
                <a:cs typeface="Calibri"/>
              </a:rPr>
              <a:t> </a:t>
            </a:r>
            <a:r>
              <a:rPr dirty="0" sz="2100" spc="-25" i="1">
                <a:latin typeface="Calibri"/>
                <a:cs typeface="Calibri"/>
              </a:rPr>
              <a:t>use</a:t>
            </a:r>
            <a:r>
              <a:rPr dirty="0" sz="2100" spc="-15" i="1">
                <a:latin typeface="Calibri"/>
                <a:cs typeface="Calibri"/>
              </a:rPr>
              <a:t> </a:t>
            </a:r>
            <a:r>
              <a:rPr dirty="0" sz="2100" spc="-40" i="1">
                <a:latin typeface="Calibri"/>
                <a:cs typeface="Calibri"/>
              </a:rPr>
              <a:t>to</a:t>
            </a:r>
            <a:r>
              <a:rPr dirty="0" sz="2100" i="1">
                <a:latin typeface="Calibri"/>
                <a:cs typeface="Calibri"/>
              </a:rPr>
              <a:t> </a:t>
            </a:r>
            <a:r>
              <a:rPr dirty="0" sz="2100" spc="-25" i="1">
                <a:latin typeface="Calibri"/>
                <a:cs typeface="Calibri"/>
              </a:rPr>
              <a:t>receive</a:t>
            </a:r>
            <a:r>
              <a:rPr dirty="0" sz="2100" spc="-10" i="1">
                <a:latin typeface="Calibri"/>
                <a:cs typeface="Calibri"/>
              </a:rPr>
              <a:t> </a:t>
            </a:r>
            <a:r>
              <a:rPr dirty="0" sz="2100" spc="-30" i="1">
                <a:latin typeface="Calibri"/>
                <a:cs typeface="Calibri"/>
              </a:rPr>
              <a:t>direct</a:t>
            </a:r>
            <a:r>
              <a:rPr dirty="0" sz="2100" spc="-5" i="1">
                <a:latin typeface="Calibri"/>
                <a:cs typeface="Calibri"/>
              </a:rPr>
              <a:t> </a:t>
            </a:r>
            <a:r>
              <a:rPr dirty="0" sz="2100" spc="-55" i="1">
                <a:latin typeface="Calibri"/>
                <a:cs typeface="Calibri"/>
              </a:rPr>
              <a:t>light</a:t>
            </a:r>
            <a:r>
              <a:rPr dirty="0" sz="2100" spc="25" i="1">
                <a:latin typeface="Calibri"/>
                <a:cs typeface="Calibri"/>
              </a:rPr>
              <a:t> </a:t>
            </a:r>
            <a:r>
              <a:rPr dirty="0" sz="2100" spc="-40" i="1">
                <a:latin typeface="Calibri"/>
                <a:cs typeface="Calibri"/>
              </a:rPr>
              <a:t>to</a:t>
            </a:r>
            <a:r>
              <a:rPr dirty="0" sz="2100" spc="5" i="1">
                <a:latin typeface="Calibri"/>
                <a:cs typeface="Calibri"/>
              </a:rPr>
              <a:t> </a:t>
            </a:r>
            <a:r>
              <a:rPr dirty="0" sz="2100" spc="-50" i="1">
                <a:latin typeface="Calibri"/>
                <a:cs typeface="Calibri"/>
              </a:rPr>
              <a:t>erase</a:t>
            </a:r>
            <a:r>
              <a:rPr dirty="0" sz="2100" spc="20" i="1">
                <a:latin typeface="Calibri"/>
                <a:cs typeface="Calibri"/>
              </a:rPr>
              <a:t> </a:t>
            </a:r>
            <a:r>
              <a:rPr dirty="0" sz="2100" spc="-25" i="1">
                <a:latin typeface="Calibri"/>
                <a:cs typeface="Calibri"/>
              </a:rPr>
              <a:t>the</a:t>
            </a:r>
            <a:endParaRPr sz="2100">
              <a:latin typeface="Calibri"/>
              <a:cs typeface="Calibri"/>
            </a:endParaRPr>
          </a:p>
          <a:p>
            <a:pPr algn="ctr" marR="6062980">
              <a:lnSpc>
                <a:spcPts val="2460"/>
              </a:lnSpc>
            </a:pPr>
            <a:r>
              <a:rPr dirty="0" sz="2100" spc="-70" i="1">
                <a:latin typeface="Calibri"/>
                <a:cs typeface="Calibri"/>
              </a:rPr>
              <a:t>program.</a:t>
            </a:r>
            <a:endParaRPr sz="21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360"/>
              </a:spcBef>
              <a:buAutoNum type="arabicPeriod" startAt="3"/>
              <a:tabLst>
                <a:tab pos="527685" algn="l"/>
                <a:tab pos="528320" algn="l"/>
              </a:tabLst>
            </a:pPr>
            <a:r>
              <a:rPr dirty="0" sz="2100" spc="-50" i="1">
                <a:latin typeface="Calibri"/>
                <a:cs typeface="Calibri"/>
              </a:rPr>
              <a:t>8 </a:t>
            </a:r>
            <a:r>
              <a:rPr dirty="0" sz="2100" spc="-35" i="1">
                <a:latin typeface="Calibri"/>
                <a:cs typeface="Calibri"/>
              </a:rPr>
              <a:t>bit </a:t>
            </a:r>
            <a:r>
              <a:rPr dirty="0" sz="2100" spc="-90" i="1">
                <a:latin typeface="Calibri"/>
                <a:cs typeface="Calibri"/>
              </a:rPr>
              <a:t>data </a:t>
            </a:r>
            <a:r>
              <a:rPr dirty="0" sz="2100" spc="-35" i="1">
                <a:latin typeface="Calibri"/>
                <a:cs typeface="Calibri"/>
              </a:rPr>
              <a:t>output</a:t>
            </a:r>
            <a:r>
              <a:rPr dirty="0" sz="2100" spc="60" i="1">
                <a:latin typeface="Calibri"/>
                <a:cs typeface="Calibri"/>
              </a:rPr>
              <a:t> </a:t>
            </a:r>
            <a:r>
              <a:rPr dirty="0" sz="2100" spc="-25" i="1">
                <a:latin typeface="Calibri"/>
                <a:cs typeface="Calibri"/>
              </a:rPr>
              <a:t>line.</a:t>
            </a:r>
            <a:endParaRPr sz="21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360"/>
              </a:spcBef>
              <a:buAutoNum type="arabicPeriod" startAt="3"/>
              <a:tabLst>
                <a:tab pos="527685" algn="l"/>
                <a:tab pos="528320" algn="l"/>
              </a:tabLst>
            </a:pPr>
            <a:r>
              <a:rPr dirty="0" sz="2100" spc="-50" i="1">
                <a:latin typeface="Calibri"/>
                <a:cs typeface="Calibri"/>
              </a:rPr>
              <a:t>12 </a:t>
            </a:r>
            <a:r>
              <a:rPr dirty="0" sz="2100" spc="-45" i="1">
                <a:latin typeface="Calibri"/>
                <a:cs typeface="Calibri"/>
              </a:rPr>
              <a:t>address </a:t>
            </a:r>
            <a:r>
              <a:rPr dirty="0" sz="2100" spc="-30" i="1">
                <a:latin typeface="Calibri"/>
                <a:cs typeface="Calibri"/>
              </a:rPr>
              <a:t>lines,</a:t>
            </a:r>
            <a:r>
              <a:rPr dirty="0" sz="2100" spc="15" i="1">
                <a:latin typeface="Calibri"/>
                <a:cs typeface="Calibri"/>
              </a:rPr>
              <a:t> </a:t>
            </a:r>
            <a:r>
              <a:rPr dirty="0" sz="2100" spc="-45" i="1">
                <a:latin typeface="Calibri"/>
                <a:cs typeface="Calibri"/>
              </a:rPr>
              <a:t>A0-A11,</a:t>
            </a:r>
            <a:endParaRPr sz="21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360"/>
              </a:spcBef>
              <a:buAutoNum type="arabicPeriod" startAt="3"/>
              <a:tabLst>
                <a:tab pos="527685" algn="l"/>
                <a:tab pos="528320" algn="l"/>
              </a:tabLst>
            </a:pPr>
            <a:r>
              <a:rPr dirty="0" sz="2100" spc="-30" i="1">
                <a:latin typeface="Calibri"/>
                <a:cs typeface="Calibri"/>
              </a:rPr>
              <a:t>One </a:t>
            </a:r>
            <a:r>
              <a:rPr dirty="0" sz="2100" spc="-25" i="1">
                <a:latin typeface="Calibri"/>
                <a:cs typeface="Calibri"/>
              </a:rPr>
              <a:t>chip select,</a:t>
            </a:r>
            <a:r>
              <a:rPr dirty="0" sz="2100" spc="-15" i="1">
                <a:latin typeface="Calibri"/>
                <a:cs typeface="Calibri"/>
              </a:rPr>
              <a:t> </a:t>
            </a:r>
            <a:r>
              <a:rPr dirty="0" sz="2100" spc="-30" i="1">
                <a:latin typeface="Calibri"/>
                <a:cs typeface="Calibri"/>
              </a:rPr>
              <a:t>CS.</a:t>
            </a:r>
            <a:endParaRPr sz="21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360"/>
              </a:spcBef>
              <a:buAutoNum type="arabicPeriod" startAt="3"/>
              <a:tabLst>
                <a:tab pos="527685" algn="l"/>
                <a:tab pos="528320" algn="l"/>
              </a:tabLst>
            </a:pPr>
            <a:r>
              <a:rPr dirty="0" sz="2100" spc="-50" i="1">
                <a:latin typeface="Calibri"/>
                <a:cs typeface="Calibri"/>
              </a:rPr>
              <a:t>RD: </a:t>
            </a:r>
            <a:r>
              <a:rPr dirty="0" sz="2100" spc="-35" i="1">
                <a:latin typeface="Calibri"/>
                <a:cs typeface="Calibri"/>
              </a:rPr>
              <a:t>enable output</a:t>
            </a:r>
            <a:r>
              <a:rPr dirty="0" sz="2100" spc="-25" i="1">
                <a:latin typeface="Calibri"/>
                <a:cs typeface="Calibri"/>
              </a:rPr>
              <a:t> </a:t>
            </a:r>
            <a:r>
              <a:rPr dirty="0" sz="2100" spc="-65" i="1">
                <a:latin typeface="Calibri"/>
                <a:cs typeface="Calibri"/>
              </a:rPr>
              <a:t>buffer.</a:t>
            </a:r>
            <a:endParaRPr sz="21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360"/>
              </a:spcBef>
              <a:buAutoNum type="arabicPeriod" startAt="3"/>
              <a:tabLst>
                <a:tab pos="527685" algn="l"/>
                <a:tab pos="528320" algn="l"/>
              </a:tabLst>
            </a:pPr>
            <a:r>
              <a:rPr dirty="0" sz="2100" spc="-30" i="1">
                <a:latin typeface="Calibri"/>
                <a:cs typeface="Calibri"/>
              </a:rPr>
              <a:t>The </a:t>
            </a:r>
            <a:r>
              <a:rPr dirty="0" sz="2100" spc="-45" i="1">
                <a:latin typeface="Calibri"/>
                <a:cs typeface="Calibri"/>
              </a:rPr>
              <a:t>internal </a:t>
            </a:r>
            <a:r>
              <a:rPr dirty="0" sz="2100" spc="-25" i="1">
                <a:latin typeface="Calibri"/>
                <a:cs typeface="Calibri"/>
              </a:rPr>
              <a:t>decoder </a:t>
            </a:r>
            <a:r>
              <a:rPr dirty="0" sz="2100" spc="-35" i="1">
                <a:latin typeface="Calibri"/>
                <a:cs typeface="Calibri"/>
              </a:rPr>
              <a:t>is </a:t>
            </a:r>
            <a:r>
              <a:rPr dirty="0" sz="2100" spc="-30" i="1">
                <a:latin typeface="Calibri"/>
                <a:cs typeface="Calibri"/>
              </a:rPr>
              <a:t>used </a:t>
            </a:r>
            <a:r>
              <a:rPr dirty="0" sz="2100" spc="-40" i="1">
                <a:latin typeface="Calibri"/>
                <a:cs typeface="Calibri"/>
              </a:rPr>
              <a:t>to </a:t>
            </a:r>
            <a:r>
              <a:rPr dirty="0" sz="2100" spc="-25" i="1">
                <a:latin typeface="Calibri"/>
                <a:cs typeface="Calibri"/>
              </a:rPr>
              <a:t>decode the </a:t>
            </a:r>
            <a:r>
              <a:rPr dirty="0" sz="2100" spc="-45" i="1">
                <a:latin typeface="Calibri"/>
                <a:cs typeface="Calibri"/>
              </a:rPr>
              <a:t>internal </a:t>
            </a:r>
            <a:r>
              <a:rPr dirty="0" sz="2100" spc="-40" i="1">
                <a:latin typeface="Calibri"/>
                <a:cs typeface="Calibri"/>
              </a:rPr>
              <a:t>memory</a:t>
            </a:r>
            <a:r>
              <a:rPr dirty="0" sz="2100" spc="80" i="1">
                <a:latin typeface="Calibri"/>
                <a:cs typeface="Calibri"/>
              </a:rPr>
              <a:t> </a:t>
            </a:r>
            <a:r>
              <a:rPr dirty="0" sz="2100" spc="-45" i="1">
                <a:latin typeface="Calibri"/>
                <a:cs typeface="Calibri"/>
              </a:rPr>
              <a:t>address.</a:t>
            </a:r>
            <a:endParaRPr sz="2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9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  <a:tab pos="965200" algn="l"/>
                <a:tab pos="2372995" algn="l"/>
                <a:tab pos="2781935" algn="l"/>
                <a:tab pos="4048760" algn="l"/>
                <a:tab pos="4769485" algn="l"/>
                <a:tab pos="5386705" algn="l"/>
                <a:tab pos="6480810" algn="l"/>
                <a:tab pos="6819900" algn="l"/>
                <a:tab pos="7383780" algn="l"/>
              </a:tabLst>
            </a:pPr>
            <a:r>
              <a:rPr dirty="0" sz="2400" spc="-5" b="1">
                <a:latin typeface="Calibri"/>
                <a:cs typeface="Calibri"/>
              </a:rPr>
              <a:t>Th</a:t>
            </a:r>
            <a:r>
              <a:rPr dirty="0" sz="2400" b="1">
                <a:latin typeface="Calibri"/>
                <a:cs typeface="Calibri"/>
              </a:rPr>
              <a:t>e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spc="-30" b="1">
                <a:latin typeface="Calibri"/>
                <a:cs typeface="Calibri"/>
              </a:rPr>
              <a:t>t</a:t>
            </a:r>
            <a:r>
              <a:rPr dirty="0" sz="2400" spc="-5" b="1">
                <a:latin typeface="Calibri"/>
                <a:cs typeface="Calibri"/>
              </a:rPr>
              <a:t>e</a:t>
            </a:r>
            <a:r>
              <a:rPr dirty="0" sz="2400" b="1">
                <a:latin typeface="Calibri"/>
                <a:cs typeface="Calibri"/>
              </a:rPr>
              <a:t>ch</a:t>
            </a:r>
            <a:r>
              <a:rPr dirty="0" sz="2400" spc="-15" b="1">
                <a:latin typeface="Calibri"/>
                <a:cs typeface="Calibri"/>
              </a:rPr>
              <a:t>n</a:t>
            </a:r>
            <a:r>
              <a:rPr dirty="0" sz="2400" b="1">
                <a:latin typeface="Calibri"/>
                <a:cs typeface="Calibri"/>
              </a:rPr>
              <a:t>ique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spc="-30" b="1">
                <a:latin typeface="Calibri"/>
                <a:cs typeface="Calibri"/>
              </a:rPr>
              <a:t>t</a:t>
            </a:r>
            <a:r>
              <a:rPr dirty="0" sz="2400" b="1">
                <a:latin typeface="Calibri"/>
                <a:cs typeface="Calibri"/>
              </a:rPr>
              <a:t>o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b="1">
                <a:latin typeface="Calibri"/>
                <a:cs typeface="Calibri"/>
              </a:rPr>
              <a:t>i</a:t>
            </a:r>
            <a:r>
              <a:rPr dirty="0" sz="2400" spc="-35" b="1">
                <a:latin typeface="Calibri"/>
                <a:cs typeface="Calibri"/>
              </a:rPr>
              <a:t>n</a:t>
            </a:r>
            <a:r>
              <a:rPr dirty="0" sz="2400" spc="-30" b="1">
                <a:latin typeface="Calibri"/>
                <a:cs typeface="Calibri"/>
              </a:rPr>
              <a:t>t</a:t>
            </a:r>
            <a:r>
              <a:rPr dirty="0" sz="2400" spc="-5" b="1">
                <a:latin typeface="Calibri"/>
                <a:cs typeface="Calibri"/>
              </a:rPr>
              <a:t>er</a:t>
            </a:r>
            <a:r>
              <a:rPr dirty="0" sz="2400" spc="-25" b="1">
                <a:latin typeface="Calibri"/>
                <a:cs typeface="Calibri"/>
              </a:rPr>
              <a:t>f</a:t>
            </a:r>
            <a:r>
              <a:rPr dirty="0" sz="2400" b="1">
                <a:latin typeface="Calibri"/>
                <a:cs typeface="Calibri"/>
              </a:rPr>
              <a:t>ace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b="1">
                <a:latin typeface="Calibri"/>
                <a:cs typeface="Calibri"/>
              </a:rPr>
              <a:t>R/W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spc="-10" b="1">
                <a:latin typeface="Calibri"/>
                <a:cs typeface="Calibri"/>
              </a:rPr>
              <a:t>a</a:t>
            </a:r>
            <a:r>
              <a:rPr dirty="0" sz="2400" b="1">
                <a:latin typeface="Calibri"/>
                <a:cs typeface="Calibri"/>
              </a:rPr>
              <a:t>nd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b="1">
                <a:latin typeface="Calibri"/>
                <a:cs typeface="Calibri"/>
              </a:rPr>
              <a:t>EP</a:t>
            </a:r>
            <a:r>
              <a:rPr dirty="0" sz="2400" spc="-25" b="1">
                <a:latin typeface="Calibri"/>
                <a:cs typeface="Calibri"/>
              </a:rPr>
              <a:t>R</a:t>
            </a:r>
            <a:r>
              <a:rPr dirty="0" sz="2400" spc="-5" b="1">
                <a:latin typeface="Calibri"/>
                <a:cs typeface="Calibri"/>
              </a:rPr>
              <a:t>O</a:t>
            </a:r>
            <a:r>
              <a:rPr dirty="0" sz="2400" b="1">
                <a:latin typeface="Calibri"/>
                <a:cs typeface="Calibri"/>
              </a:rPr>
              <a:t>M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b="1">
                <a:latin typeface="Calibri"/>
                <a:cs typeface="Calibri"/>
              </a:rPr>
              <a:t>is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spc="-5" b="1">
                <a:latin typeface="Calibri"/>
                <a:cs typeface="Calibri"/>
              </a:rPr>
              <a:t>th</a:t>
            </a:r>
            <a:r>
              <a:rPr dirty="0" sz="2400" b="1">
                <a:latin typeface="Calibri"/>
                <a:cs typeface="Calibri"/>
              </a:rPr>
              <a:t>e</a:t>
            </a:r>
            <a:r>
              <a:rPr dirty="0" sz="2400" b="1">
                <a:latin typeface="Calibri"/>
                <a:cs typeface="Calibri"/>
              </a:rPr>
              <a:t>	</a:t>
            </a:r>
            <a:r>
              <a:rPr dirty="0" sz="2400" b="1">
                <a:latin typeface="Calibri"/>
                <a:cs typeface="Calibri"/>
              </a:rPr>
              <a:t>s</a:t>
            </a:r>
            <a:r>
              <a:rPr dirty="0" sz="2400" spc="10" b="1">
                <a:latin typeface="Calibri"/>
                <a:cs typeface="Calibri"/>
              </a:rPr>
              <a:t>a</a:t>
            </a:r>
            <a:r>
              <a:rPr dirty="0" sz="2400" spc="-5" b="1">
                <a:latin typeface="Calibri"/>
                <a:cs typeface="Calibri"/>
              </a:rPr>
              <a:t>me</a:t>
            </a:r>
            <a:endParaRPr sz="24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dirty="0" sz="2400" spc="-20" b="1">
                <a:latin typeface="Calibri"/>
                <a:cs typeface="Calibri"/>
              </a:rPr>
              <a:t>except </a:t>
            </a:r>
            <a:r>
              <a:rPr dirty="0" sz="2400" spc="-5" b="1">
                <a:latin typeface="Calibri"/>
                <a:cs typeface="Calibri"/>
              </a:rPr>
              <a:t>the EPROM </a:t>
            </a:r>
            <a:r>
              <a:rPr dirty="0" sz="2400" b="1">
                <a:latin typeface="Calibri"/>
                <a:cs typeface="Calibri"/>
              </a:rPr>
              <a:t>does not </a:t>
            </a:r>
            <a:r>
              <a:rPr dirty="0" sz="2400" spc="-15" b="1">
                <a:latin typeface="Calibri"/>
                <a:cs typeface="Calibri"/>
              </a:rPr>
              <a:t>require </a:t>
            </a:r>
            <a:r>
              <a:rPr dirty="0" sz="2400" spc="-5" b="1">
                <a:latin typeface="Calibri"/>
                <a:cs typeface="Calibri"/>
              </a:rPr>
              <a:t>WR </a:t>
            </a:r>
            <a:r>
              <a:rPr dirty="0" sz="2400" spc="-10" b="1">
                <a:latin typeface="Calibri"/>
                <a:cs typeface="Calibri"/>
              </a:rPr>
              <a:t>control </a:t>
            </a:r>
            <a:r>
              <a:rPr dirty="0" sz="2400" b="1">
                <a:latin typeface="Calibri"/>
                <a:cs typeface="Calibri"/>
              </a:rPr>
              <a:t>signals.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457200"/>
            <a:ext cx="7924800" cy="5867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9974" y="369933"/>
            <a:ext cx="8241987" cy="57102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0728" y="303955"/>
            <a:ext cx="8112047" cy="62310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8923" y="249949"/>
            <a:ext cx="8574593" cy="63737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1006" y="227651"/>
            <a:ext cx="8422192" cy="64501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8977" y="291829"/>
            <a:ext cx="8203162" cy="62743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40482" y="467613"/>
            <a:ext cx="362331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heavy" sz="2800" spc="-15">
                <a:uFill>
                  <a:solidFill>
                    <a:srgbClr val="000000"/>
                  </a:solidFill>
                </a:uFill>
              </a:rPr>
              <a:t>Interfacing</a:t>
            </a:r>
            <a:r>
              <a:rPr dirty="0" u="heavy" sz="2800" spc="20"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heavy" sz="2800" spc="-10">
                <a:uFill>
                  <a:solidFill>
                    <a:srgbClr val="000000"/>
                  </a:solidFill>
                </a:uFill>
              </a:rPr>
              <a:t>Assignment:-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535940" y="1482597"/>
            <a:ext cx="8074659" cy="4342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527685" marR="5715" indent="-51562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latin typeface="Calibri"/>
                <a:cs typeface="Calibri"/>
              </a:rPr>
              <a:t>1. </a:t>
            </a:r>
            <a:r>
              <a:rPr dirty="0" sz="2400">
                <a:latin typeface="Calibri"/>
                <a:cs typeface="Calibri"/>
              </a:rPr>
              <a:t>if in the </a:t>
            </a:r>
            <a:r>
              <a:rPr dirty="0" sz="2400" spc="-15">
                <a:latin typeface="Calibri"/>
                <a:cs typeface="Calibri"/>
              </a:rPr>
              <a:t>interfacing </a:t>
            </a:r>
            <a:r>
              <a:rPr dirty="0" sz="2400" spc="-10">
                <a:latin typeface="Calibri"/>
                <a:cs typeface="Calibri"/>
              </a:rPr>
              <a:t>8155 </a:t>
            </a:r>
            <a:r>
              <a:rPr dirty="0" sz="2400" spc="-5">
                <a:latin typeface="Calibri"/>
                <a:cs typeface="Calibri"/>
              </a:rPr>
              <a:t>memory </a:t>
            </a:r>
            <a:r>
              <a:rPr dirty="0" sz="2400" spc="-10">
                <a:latin typeface="Calibri"/>
                <a:cs typeface="Calibri"/>
              </a:rPr>
              <a:t>schematic </a:t>
            </a:r>
            <a:r>
              <a:rPr dirty="0" sz="2400" spc="-15">
                <a:latin typeface="Calibri"/>
                <a:cs typeface="Calibri"/>
              </a:rPr>
              <a:t>from </a:t>
            </a:r>
            <a:r>
              <a:rPr dirty="0" sz="2400" spc="-5">
                <a:latin typeface="Calibri"/>
                <a:cs typeface="Calibri"/>
              </a:rPr>
              <a:t>SDK-85  </a:t>
            </a:r>
            <a:r>
              <a:rPr dirty="0" sz="2400" spc="-25">
                <a:latin typeface="Calibri"/>
                <a:cs typeface="Calibri"/>
              </a:rPr>
              <a:t>system </a:t>
            </a:r>
            <a:r>
              <a:rPr dirty="0" sz="2400" spc="-10">
                <a:latin typeface="Calibri"/>
                <a:cs typeface="Calibri"/>
              </a:rPr>
              <a:t>figure </a:t>
            </a:r>
            <a:r>
              <a:rPr dirty="0" sz="2400">
                <a:latin typeface="Calibri"/>
                <a:cs typeface="Calibri"/>
              </a:rPr>
              <a:t>(Slide </a:t>
            </a:r>
            <a:r>
              <a:rPr dirty="0" sz="2400" spc="-5">
                <a:latin typeface="Calibri"/>
                <a:cs typeface="Calibri"/>
              </a:rPr>
              <a:t>17), the address </a:t>
            </a:r>
            <a:r>
              <a:rPr dirty="0" sz="2400">
                <a:latin typeface="Calibri"/>
                <a:cs typeface="Calibri"/>
              </a:rPr>
              <a:t>lines </a:t>
            </a:r>
            <a:r>
              <a:rPr dirty="0" sz="2400" spc="-5" b="1">
                <a:latin typeface="Calibri"/>
                <a:cs typeface="Calibri"/>
              </a:rPr>
              <a:t>A</a:t>
            </a:r>
            <a:r>
              <a:rPr dirty="0" sz="1800" spc="-5" b="1">
                <a:latin typeface="Calibri"/>
                <a:cs typeface="Calibri"/>
              </a:rPr>
              <a:t>10 </a:t>
            </a:r>
            <a:r>
              <a:rPr dirty="0" sz="2400">
                <a:latin typeface="Calibri"/>
                <a:cs typeface="Calibri"/>
              </a:rPr>
              <a:t>and </a:t>
            </a:r>
            <a:r>
              <a:rPr dirty="0" sz="2400" spc="-5" b="1">
                <a:latin typeface="Calibri"/>
                <a:cs typeface="Calibri"/>
              </a:rPr>
              <a:t>A</a:t>
            </a:r>
            <a:r>
              <a:rPr dirty="0" sz="1800" spc="-5" b="1">
                <a:latin typeface="Calibri"/>
                <a:cs typeface="Calibri"/>
              </a:rPr>
              <a:t>9 </a:t>
            </a:r>
            <a:r>
              <a:rPr dirty="0" sz="2400" spc="-15">
                <a:latin typeface="Calibri"/>
                <a:cs typeface="Calibri"/>
              </a:rPr>
              <a:t>are  </a:t>
            </a:r>
            <a:r>
              <a:rPr dirty="0" sz="2400">
                <a:latin typeface="Calibri"/>
                <a:cs typeface="Calibri"/>
              </a:rPr>
              <a:t>assumed </a:t>
            </a:r>
            <a:r>
              <a:rPr dirty="0" sz="2400" spc="-15">
                <a:latin typeface="Calibri"/>
                <a:cs typeface="Calibri"/>
              </a:rPr>
              <a:t>to </a:t>
            </a:r>
            <a:r>
              <a:rPr dirty="0" sz="2400" spc="-5">
                <a:latin typeface="Calibri"/>
                <a:cs typeface="Calibri"/>
              </a:rPr>
              <a:t>be </a:t>
            </a:r>
            <a:r>
              <a:rPr dirty="0" u="heavy" sz="2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sz="2400" b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, </a:t>
            </a:r>
            <a:r>
              <a:rPr dirty="0" sz="2400" spc="-5" b="1">
                <a:latin typeface="Calibri"/>
                <a:cs typeface="Calibri"/>
              </a:rPr>
              <a:t>A</a:t>
            </a:r>
            <a:r>
              <a:rPr dirty="0" sz="1800" spc="-5" b="1">
                <a:latin typeface="Calibri"/>
                <a:cs typeface="Calibri"/>
              </a:rPr>
              <a:t>8 </a:t>
            </a:r>
            <a:r>
              <a:rPr dirty="0" sz="2400">
                <a:latin typeface="Calibri"/>
                <a:cs typeface="Calibri"/>
              </a:rPr>
              <a:t>is </a:t>
            </a:r>
            <a:r>
              <a:rPr dirty="0" u="heavy" sz="2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sz="2400" b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 the </a:t>
            </a:r>
            <a:r>
              <a:rPr dirty="0" sz="2000" spc="-5" b="1">
                <a:latin typeface="Calibri"/>
                <a:cs typeface="Calibri"/>
              </a:rPr>
              <a:t>O/P </a:t>
            </a:r>
            <a:r>
              <a:rPr dirty="0" sz="2400">
                <a:latin typeface="Calibri"/>
                <a:cs typeface="Calibri"/>
              </a:rPr>
              <a:t>line is </a:t>
            </a:r>
            <a:r>
              <a:rPr dirty="0" sz="2400" spc="-5">
                <a:latin typeface="Calibri"/>
                <a:cs typeface="Calibri"/>
              </a:rPr>
              <a:t>O</a:t>
            </a:r>
            <a:r>
              <a:rPr dirty="0" sz="1800" spc="-5" b="1">
                <a:latin typeface="Calibri"/>
                <a:cs typeface="Calibri"/>
              </a:rPr>
              <a:t>5 </a:t>
            </a:r>
            <a:r>
              <a:rPr dirty="0" sz="2400">
                <a:latin typeface="Calibri"/>
                <a:cs typeface="Calibri"/>
              </a:rPr>
              <a:t>. </a:t>
            </a:r>
            <a:r>
              <a:rPr dirty="0" sz="2400" spc="-5">
                <a:latin typeface="Calibri"/>
                <a:cs typeface="Calibri"/>
              </a:rPr>
              <a:t>find </a:t>
            </a:r>
            <a:r>
              <a:rPr dirty="0" sz="2400">
                <a:latin typeface="Calibri"/>
                <a:cs typeface="Calibri"/>
              </a:rPr>
              <a:t>the </a:t>
            </a:r>
            <a:r>
              <a:rPr dirty="0" sz="2400" spc="-5">
                <a:latin typeface="Calibri"/>
                <a:cs typeface="Calibri"/>
              </a:rPr>
              <a:t>new  </a:t>
            </a:r>
            <a:r>
              <a:rPr dirty="0" sz="2400">
                <a:latin typeface="Calibri"/>
                <a:cs typeface="Calibri"/>
              </a:rPr>
              <a:t>memory </a:t>
            </a:r>
            <a:r>
              <a:rPr dirty="0" sz="2400" spc="-5">
                <a:latin typeface="Calibri"/>
                <a:cs typeface="Calibri"/>
              </a:rPr>
              <a:t>address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rang.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algn="just" marL="527685" marR="5715" indent="-514984">
              <a:lnSpc>
                <a:spcPct val="100000"/>
              </a:lnSpc>
              <a:buAutoNum type="arabicPeriod"/>
              <a:tabLst>
                <a:tab pos="528320" algn="l"/>
              </a:tabLst>
            </a:pPr>
            <a:r>
              <a:rPr dirty="0" sz="2400" spc="-10">
                <a:latin typeface="Calibri"/>
                <a:cs typeface="Calibri"/>
              </a:rPr>
              <a:t>List </a:t>
            </a:r>
            <a:r>
              <a:rPr dirty="0" sz="2400" spc="-5">
                <a:latin typeface="Calibri"/>
                <a:cs typeface="Calibri"/>
              </a:rPr>
              <a:t>the </a:t>
            </a:r>
            <a:r>
              <a:rPr dirty="0" sz="2400" spc="-20">
                <a:latin typeface="Calibri"/>
                <a:cs typeface="Calibri"/>
              </a:rPr>
              <a:t>steps </a:t>
            </a:r>
            <a:r>
              <a:rPr dirty="0" sz="2400" spc="-5">
                <a:latin typeface="Calibri"/>
                <a:cs typeface="Calibri"/>
              </a:rPr>
              <a:t>that </a:t>
            </a:r>
            <a:r>
              <a:rPr dirty="0" sz="2400" spc="-15">
                <a:latin typeface="Calibri"/>
                <a:cs typeface="Calibri"/>
              </a:rPr>
              <a:t>are </a:t>
            </a:r>
            <a:r>
              <a:rPr dirty="0" sz="2400" spc="-10">
                <a:latin typeface="Calibri"/>
                <a:cs typeface="Calibri"/>
              </a:rPr>
              <a:t>summarized </a:t>
            </a:r>
            <a:r>
              <a:rPr dirty="0" sz="2400" spc="-15">
                <a:latin typeface="Calibri"/>
                <a:cs typeface="Calibri"/>
              </a:rPr>
              <a:t>to interface </a:t>
            </a:r>
            <a:r>
              <a:rPr dirty="0" sz="2400">
                <a:latin typeface="Calibri"/>
                <a:cs typeface="Calibri"/>
              </a:rPr>
              <a:t>a memory  with the </a:t>
            </a:r>
            <a:r>
              <a:rPr dirty="0" sz="2400" spc="-5">
                <a:latin typeface="Calibri"/>
                <a:cs typeface="Calibri"/>
              </a:rPr>
              <a:t>8085 </a:t>
            </a:r>
            <a:r>
              <a:rPr dirty="0" sz="2400" spc="-25">
                <a:latin typeface="Calibri"/>
                <a:cs typeface="Calibri"/>
              </a:rPr>
              <a:t>microprocessor. </a:t>
            </a:r>
            <a:r>
              <a:rPr dirty="0" sz="2400" spc="-20">
                <a:latin typeface="Calibri"/>
                <a:cs typeface="Calibri"/>
              </a:rPr>
              <a:t>(illustrate </a:t>
            </a:r>
            <a:r>
              <a:rPr dirty="0" sz="2400">
                <a:latin typeface="Calibri"/>
                <a:cs typeface="Calibri"/>
              </a:rPr>
              <a:t>the </a:t>
            </a:r>
            <a:r>
              <a:rPr dirty="0" sz="2400" spc="-15">
                <a:latin typeface="Calibri"/>
                <a:cs typeface="Calibri"/>
              </a:rPr>
              <a:t>general  </a:t>
            </a:r>
            <a:r>
              <a:rPr dirty="0" sz="2400" spc="-10">
                <a:latin typeface="Calibri"/>
                <a:cs typeface="Calibri"/>
              </a:rPr>
              <a:t>interfacing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concept)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Calibri"/>
              <a:buAutoNum type="arabicPeriod"/>
            </a:pPr>
            <a:endParaRPr sz="3500">
              <a:latin typeface="Times New Roman"/>
              <a:cs typeface="Times New Roman"/>
            </a:endParaRPr>
          </a:p>
          <a:p>
            <a:pPr marL="527685" indent="-514984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dirty="0" sz="2400" spc="-15">
                <a:latin typeface="Calibri"/>
                <a:cs typeface="Calibri"/>
              </a:rPr>
              <a:t>Interface</a:t>
            </a:r>
            <a:r>
              <a:rPr dirty="0" sz="2400" spc="250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2</a:t>
            </a:r>
            <a:r>
              <a:rPr dirty="0" sz="2400" spc="-5">
                <a:latin typeface="Calibri"/>
                <a:cs typeface="Calibri"/>
              </a:rPr>
              <a:t>Kbytes</a:t>
            </a:r>
            <a:r>
              <a:rPr dirty="0" sz="2400" spc="25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of</a:t>
            </a:r>
            <a:r>
              <a:rPr dirty="0" sz="2400" spc="2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Memory</a:t>
            </a:r>
            <a:r>
              <a:rPr dirty="0" sz="2400" spc="254">
                <a:latin typeface="Calibri"/>
                <a:cs typeface="Calibri"/>
              </a:rPr>
              <a:t> </a:t>
            </a:r>
            <a:r>
              <a:rPr dirty="0" sz="2400" spc="-15">
                <a:latin typeface="Calibri"/>
                <a:cs typeface="Calibri"/>
              </a:rPr>
              <a:t>to</a:t>
            </a:r>
            <a:r>
              <a:rPr dirty="0" sz="2400" spc="23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8085</a:t>
            </a:r>
            <a:r>
              <a:rPr dirty="0" sz="2400" spc="2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2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starting</a:t>
            </a:r>
            <a:r>
              <a:rPr dirty="0" sz="2400" spc="24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address</a:t>
            </a:r>
            <a:endParaRPr sz="2400">
              <a:latin typeface="Calibri"/>
              <a:cs typeface="Calibri"/>
            </a:endParaRPr>
          </a:p>
          <a:p>
            <a:pPr marL="527685">
              <a:lnSpc>
                <a:spcPct val="100000"/>
              </a:lnSpc>
            </a:pPr>
            <a:r>
              <a:rPr dirty="0" sz="2400" spc="-5">
                <a:latin typeface="Calibri"/>
                <a:cs typeface="Calibri"/>
              </a:rPr>
              <a:t>8000H. </a:t>
            </a:r>
            <a:r>
              <a:rPr dirty="0" sz="2400" spc="-10">
                <a:latin typeface="Calibri"/>
                <a:cs typeface="Calibri"/>
              </a:rPr>
              <a:t>How </a:t>
            </a:r>
            <a:r>
              <a:rPr dirty="0" sz="2400">
                <a:latin typeface="Calibri"/>
                <a:cs typeface="Calibri"/>
              </a:rPr>
              <a:t>memory </a:t>
            </a:r>
            <a:r>
              <a:rPr dirty="0" sz="2400" spc="-10">
                <a:latin typeface="Calibri"/>
                <a:cs typeface="Calibri"/>
              </a:rPr>
              <a:t>interfacing can </a:t>
            </a:r>
            <a:r>
              <a:rPr dirty="0" sz="2400" spc="-5">
                <a:latin typeface="Calibri"/>
                <a:cs typeface="Calibri"/>
              </a:rPr>
              <a:t>be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achieved?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4757" y="461899"/>
            <a:ext cx="6170930" cy="6965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5" b="0">
                <a:latin typeface="Calibri"/>
                <a:cs typeface="Calibri"/>
              </a:rPr>
              <a:t>Memory </a:t>
            </a:r>
            <a:r>
              <a:rPr dirty="0" spc="-10" b="0">
                <a:latin typeface="Calibri"/>
                <a:cs typeface="Calibri"/>
              </a:rPr>
              <a:t>Address</a:t>
            </a:r>
            <a:r>
              <a:rPr dirty="0" spc="-60" b="0">
                <a:latin typeface="Calibri"/>
                <a:cs typeface="Calibri"/>
              </a:rPr>
              <a:t> </a:t>
            </a:r>
            <a:r>
              <a:rPr dirty="0" spc="-10" b="0">
                <a:latin typeface="Calibri"/>
                <a:cs typeface="Calibri"/>
              </a:rPr>
              <a:t>Decoding</a:t>
            </a:r>
          </a:p>
        </p:txBody>
      </p:sp>
      <p:sp>
        <p:nvSpPr>
          <p:cNvPr id="3" name="object 3"/>
          <p:cNvSpPr/>
          <p:nvPr/>
        </p:nvSpPr>
        <p:spPr>
          <a:xfrm>
            <a:off x="1478043" y="1640541"/>
            <a:ext cx="6705937" cy="37126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833497" y="5662371"/>
            <a:ext cx="316484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Times New Roman"/>
                <a:cs typeface="Times New Roman"/>
              </a:rPr>
              <a:t>Fig. 1: Memory</a:t>
            </a:r>
            <a:r>
              <a:rPr dirty="0" sz="2400" spc="-245" b="1">
                <a:latin typeface="Times New Roman"/>
                <a:cs typeface="Times New Roman"/>
              </a:rPr>
              <a:t> </a:t>
            </a:r>
            <a:r>
              <a:rPr dirty="0" sz="2400" spc="-10" b="1">
                <a:latin typeface="Times New Roman"/>
                <a:cs typeface="Times New Roman"/>
              </a:rPr>
              <a:t>Address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  <p:sp>
        <p:nvSpPr>
          <p:cNvPr id="2" name="object 2"/>
          <p:cNvSpPr txBox="1"/>
          <p:nvPr/>
        </p:nvSpPr>
        <p:spPr>
          <a:xfrm>
            <a:off x="535940" y="388365"/>
            <a:ext cx="8075295" cy="50990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latin typeface="Calibri"/>
                <a:cs typeface="Calibri"/>
              </a:rPr>
              <a:t>74LS138 </a:t>
            </a:r>
            <a:r>
              <a:rPr dirty="0" sz="3200" spc="-5">
                <a:latin typeface="Calibri"/>
                <a:cs typeface="Calibri"/>
              </a:rPr>
              <a:t>address </a:t>
            </a:r>
            <a:r>
              <a:rPr dirty="0" sz="3200" spc="-10">
                <a:latin typeface="Calibri"/>
                <a:cs typeface="Calibri"/>
              </a:rPr>
              <a:t>decoder </a:t>
            </a:r>
            <a:r>
              <a:rPr dirty="0" sz="3200" spc="-5">
                <a:latin typeface="Calibri"/>
                <a:cs typeface="Calibri"/>
              </a:rPr>
              <a:t>is </a:t>
            </a:r>
            <a:r>
              <a:rPr dirty="0" sz="3200">
                <a:latin typeface="Calibri"/>
                <a:cs typeface="Calibri"/>
              </a:rPr>
              <a:t>used </a:t>
            </a:r>
            <a:r>
              <a:rPr dirty="0" sz="3200" spc="-15">
                <a:latin typeface="Calibri"/>
                <a:cs typeface="Calibri"/>
              </a:rPr>
              <a:t>to </a:t>
            </a:r>
            <a:r>
              <a:rPr dirty="0" sz="3200" spc="-20">
                <a:latin typeface="Calibri"/>
                <a:cs typeface="Calibri"/>
              </a:rPr>
              <a:t>generate  </a:t>
            </a:r>
            <a:r>
              <a:rPr dirty="0" sz="3200">
                <a:latin typeface="Calibri"/>
                <a:cs typeface="Calibri"/>
              </a:rPr>
              <a:t>the chip </a:t>
            </a:r>
            <a:r>
              <a:rPr dirty="0" sz="3200" spc="-5">
                <a:latin typeface="Calibri"/>
                <a:cs typeface="Calibri"/>
              </a:rPr>
              <a:t>select signals </a:t>
            </a:r>
            <a:r>
              <a:rPr dirty="0" sz="3200" spc="-30">
                <a:latin typeface="Calibri"/>
                <a:cs typeface="Calibri"/>
              </a:rPr>
              <a:t>for </a:t>
            </a:r>
            <a:r>
              <a:rPr dirty="0" sz="3200">
                <a:latin typeface="Calibri"/>
                <a:cs typeface="Calibri"/>
              </a:rPr>
              <a:t>each memory </a:t>
            </a:r>
            <a:r>
              <a:rPr dirty="0" sz="3200" spc="-5">
                <a:latin typeface="Calibri"/>
                <a:cs typeface="Calibri"/>
              </a:rPr>
              <a:t>block.  In this</a:t>
            </a:r>
            <a:r>
              <a:rPr dirty="0" sz="3200" spc="3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decoder:-</a:t>
            </a:r>
            <a:endParaRPr sz="3200">
              <a:latin typeface="Calibri"/>
              <a:cs typeface="Calibri"/>
            </a:endParaRPr>
          </a:p>
          <a:p>
            <a:pPr algn="just" marL="355600" marR="6985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latin typeface="Calibri"/>
                <a:cs typeface="Calibri"/>
              </a:rPr>
              <a:t>when the </a:t>
            </a:r>
            <a:r>
              <a:rPr dirty="0" sz="3200" spc="-10">
                <a:latin typeface="Calibri"/>
                <a:cs typeface="Calibri"/>
              </a:rPr>
              <a:t>address </a:t>
            </a:r>
            <a:r>
              <a:rPr dirty="0" sz="3200">
                <a:latin typeface="Calibri"/>
                <a:cs typeface="Calibri"/>
              </a:rPr>
              <a:t>lines </a:t>
            </a:r>
            <a:r>
              <a:rPr dirty="0" sz="3200" spc="-5">
                <a:latin typeface="Calibri"/>
                <a:cs typeface="Calibri"/>
              </a:rPr>
              <a:t>A</a:t>
            </a:r>
            <a:r>
              <a:rPr dirty="0" sz="3200" spc="-5" b="1">
                <a:latin typeface="Calibri"/>
                <a:cs typeface="Calibri"/>
              </a:rPr>
              <a:t>13, </a:t>
            </a:r>
            <a:r>
              <a:rPr dirty="0" sz="3200" b="1">
                <a:latin typeface="Calibri"/>
                <a:cs typeface="Calibri"/>
              </a:rPr>
              <a:t>A14 and A15 </a:t>
            </a:r>
            <a:r>
              <a:rPr dirty="0" sz="3200" spc="-10" b="1">
                <a:latin typeface="Calibri"/>
                <a:cs typeface="Calibri"/>
              </a:rPr>
              <a:t>are  </a:t>
            </a:r>
            <a:r>
              <a:rPr dirty="0" sz="3200" spc="-5" b="1">
                <a:latin typeface="Calibri"/>
                <a:cs typeface="Calibri"/>
              </a:rPr>
              <a:t>000, </a:t>
            </a:r>
            <a:r>
              <a:rPr dirty="0" sz="3200" b="1">
                <a:latin typeface="Calibri"/>
                <a:cs typeface="Calibri"/>
              </a:rPr>
              <a:t>the </a:t>
            </a:r>
            <a:r>
              <a:rPr dirty="0" sz="3200" spc="-5" b="1">
                <a:latin typeface="Calibri"/>
                <a:cs typeface="Calibri"/>
              </a:rPr>
              <a:t>output </a:t>
            </a:r>
            <a:r>
              <a:rPr dirty="0" sz="3200" b="1">
                <a:latin typeface="Calibri"/>
                <a:cs typeface="Calibri"/>
              </a:rPr>
              <a:t>lineY0 </a:t>
            </a:r>
            <a:r>
              <a:rPr dirty="0" sz="3200" spc="-5" b="1">
                <a:latin typeface="Calibri"/>
                <a:cs typeface="Calibri"/>
              </a:rPr>
              <a:t>will be </a:t>
            </a:r>
            <a:r>
              <a:rPr dirty="0" sz="3200" spc="-15" b="1">
                <a:latin typeface="Calibri"/>
                <a:cs typeface="Calibri"/>
              </a:rPr>
              <a:t>activated </a:t>
            </a:r>
            <a:r>
              <a:rPr dirty="0" sz="3200" spc="-10" b="1">
                <a:latin typeface="Calibri"/>
                <a:cs typeface="Calibri"/>
              </a:rPr>
              <a:t>as  </a:t>
            </a:r>
            <a:r>
              <a:rPr dirty="0" sz="3200" b="1">
                <a:latin typeface="Calibri"/>
                <a:cs typeface="Calibri"/>
              </a:rPr>
              <a:t>shown </a:t>
            </a:r>
            <a:r>
              <a:rPr dirty="0" sz="3200" spc="-5" b="1">
                <a:latin typeface="Calibri"/>
                <a:cs typeface="Calibri"/>
              </a:rPr>
              <a:t>in </a:t>
            </a:r>
            <a:r>
              <a:rPr dirty="0" sz="3200" spc="-5">
                <a:latin typeface="Calibri"/>
                <a:cs typeface="Calibri"/>
              </a:rPr>
              <a:t>Fig </a:t>
            </a:r>
            <a:r>
              <a:rPr dirty="0" sz="3200">
                <a:latin typeface="Calibri"/>
                <a:cs typeface="Calibri"/>
              </a:rPr>
              <a:t>2. </a:t>
            </a:r>
            <a:r>
              <a:rPr dirty="0" sz="3200" spc="-5">
                <a:latin typeface="Calibri"/>
                <a:cs typeface="Calibri"/>
              </a:rPr>
              <a:t>This </a:t>
            </a:r>
            <a:r>
              <a:rPr dirty="0" sz="3200">
                <a:latin typeface="Calibri"/>
                <a:cs typeface="Calibri"/>
              </a:rPr>
              <a:t>in turn </a:t>
            </a:r>
            <a:r>
              <a:rPr dirty="0" sz="3200" spc="-5">
                <a:latin typeface="Calibri"/>
                <a:cs typeface="Calibri"/>
              </a:rPr>
              <a:t>selects </a:t>
            </a:r>
            <a:r>
              <a:rPr dirty="0" sz="3200">
                <a:latin typeface="Calibri"/>
                <a:cs typeface="Calibri"/>
              </a:rPr>
              <a:t>the </a:t>
            </a:r>
            <a:r>
              <a:rPr dirty="0" sz="3200" spc="-25">
                <a:latin typeface="Calibri"/>
                <a:cs typeface="Calibri"/>
              </a:rPr>
              <a:t>first  </a:t>
            </a:r>
            <a:r>
              <a:rPr dirty="0" sz="3200">
                <a:latin typeface="Calibri"/>
                <a:cs typeface="Calibri"/>
              </a:rPr>
              <a:t>memory</a:t>
            </a:r>
            <a:r>
              <a:rPr dirty="0" sz="3200" spc="-15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block.</a:t>
            </a:r>
            <a:endParaRPr sz="3200">
              <a:latin typeface="Calibri"/>
              <a:cs typeface="Calibri"/>
            </a:endParaRPr>
          </a:p>
          <a:p>
            <a:pPr algn="just" marL="355600" marR="762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 spc="-25">
                <a:latin typeface="Calibri"/>
                <a:cs typeface="Calibri"/>
              </a:rPr>
              <a:t>Similarly, </a:t>
            </a:r>
            <a:r>
              <a:rPr dirty="0" sz="3200">
                <a:latin typeface="Calibri"/>
                <a:cs typeface="Calibri"/>
              </a:rPr>
              <a:t>when these </a:t>
            </a:r>
            <a:r>
              <a:rPr dirty="0" sz="3200" spc="-5">
                <a:latin typeface="Calibri"/>
                <a:cs typeface="Calibri"/>
              </a:rPr>
              <a:t>lines </a:t>
            </a:r>
            <a:r>
              <a:rPr dirty="0" sz="3200" spc="-15">
                <a:latin typeface="Calibri"/>
                <a:cs typeface="Calibri"/>
              </a:rPr>
              <a:t>are </a:t>
            </a:r>
            <a:r>
              <a:rPr dirty="0" sz="3200" spc="-5">
                <a:latin typeface="Calibri"/>
                <a:cs typeface="Calibri"/>
              </a:rPr>
              <a:t>001 </a:t>
            </a:r>
            <a:r>
              <a:rPr dirty="0" sz="3200">
                <a:latin typeface="Calibri"/>
                <a:cs typeface="Calibri"/>
              </a:rPr>
              <a:t>(C=0, B=0  and A=1) </a:t>
            </a:r>
            <a:r>
              <a:rPr dirty="0" sz="3200" spc="-5">
                <a:latin typeface="Calibri"/>
                <a:cs typeface="Calibri"/>
              </a:rPr>
              <a:t>Y1 </a:t>
            </a:r>
            <a:r>
              <a:rPr dirty="0" sz="3200">
                <a:latin typeface="Calibri"/>
                <a:cs typeface="Calibri"/>
              </a:rPr>
              <a:t>will </a:t>
            </a:r>
            <a:r>
              <a:rPr dirty="0" sz="3200" spc="-5">
                <a:latin typeface="Calibri"/>
                <a:cs typeface="Calibri"/>
              </a:rPr>
              <a:t>be </a:t>
            </a:r>
            <a:r>
              <a:rPr dirty="0" sz="3200" spc="-15">
                <a:latin typeface="Calibri"/>
                <a:cs typeface="Calibri"/>
              </a:rPr>
              <a:t>activated </a:t>
            </a:r>
            <a:r>
              <a:rPr dirty="0" sz="3200" spc="5">
                <a:latin typeface="Calibri"/>
                <a:cs typeface="Calibri"/>
              </a:rPr>
              <a:t>and </a:t>
            </a:r>
            <a:r>
              <a:rPr dirty="0" sz="3200">
                <a:latin typeface="Calibri"/>
                <a:cs typeface="Calibri"/>
              </a:rPr>
              <a:t>the </a:t>
            </a:r>
            <a:r>
              <a:rPr dirty="0" sz="3200" spc="-10">
                <a:latin typeface="Calibri"/>
                <a:cs typeface="Calibri"/>
              </a:rPr>
              <a:t>second  </a:t>
            </a:r>
            <a:r>
              <a:rPr dirty="0" sz="3200">
                <a:latin typeface="Calibri"/>
                <a:cs typeface="Calibri"/>
              </a:rPr>
              <a:t>memory </a:t>
            </a:r>
            <a:r>
              <a:rPr dirty="0" sz="3200" spc="-5">
                <a:latin typeface="Calibri"/>
                <a:cs typeface="Calibri"/>
              </a:rPr>
              <a:t>block will </a:t>
            </a:r>
            <a:r>
              <a:rPr dirty="0" sz="3200">
                <a:latin typeface="Calibri"/>
                <a:cs typeface="Calibri"/>
              </a:rPr>
              <a:t>be </a:t>
            </a:r>
            <a:r>
              <a:rPr dirty="0" sz="3200" spc="-10">
                <a:latin typeface="Calibri"/>
                <a:cs typeface="Calibri"/>
              </a:rPr>
              <a:t>selected.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47800" y="685800"/>
            <a:ext cx="6290419" cy="45822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669794" y="5572455"/>
            <a:ext cx="368998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Calibri"/>
                <a:cs typeface="Calibri"/>
              </a:rPr>
              <a:t>Fig </a:t>
            </a:r>
            <a:r>
              <a:rPr dirty="0" sz="2400" spc="-5" b="1">
                <a:latin typeface="Calibri"/>
                <a:cs typeface="Calibri"/>
              </a:rPr>
              <a:t>2: </a:t>
            </a:r>
            <a:r>
              <a:rPr dirty="0" sz="2400" b="1">
                <a:latin typeface="Calibri"/>
                <a:cs typeface="Calibri"/>
              </a:rPr>
              <a:t>Memory </a:t>
            </a:r>
            <a:r>
              <a:rPr dirty="0" sz="2400" spc="-5" b="1">
                <a:latin typeface="Calibri"/>
                <a:cs typeface="Calibri"/>
              </a:rPr>
              <a:t>block</a:t>
            </a:r>
            <a:r>
              <a:rPr dirty="0" sz="2400" spc="-9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decoder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98982" y="530478"/>
            <a:ext cx="754253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/>
              <a:t>The </a:t>
            </a:r>
            <a:r>
              <a:rPr dirty="0" sz="3600" spc="-15"/>
              <a:t>complete </a:t>
            </a:r>
            <a:r>
              <a:rPr dirty="0" sz="3600" spc="-5"/>
              <a:t>picture </a:t>
            </a:r>
            <a:r>
              <a:rPr dirty="0" sz="3600" spc="-10"/>
              <a:t>of </a:t>
            </a:r>
            <a:r>
              <a:rPr dirty="0" sz="3600"/>
              <a:t>the</a:t>
            </a:r>
            <a:r>
              <a:rPr dirty="0" sz="3600" spc="10"/>
              <a:t> </a:t>
            </a:r>
            <a:r>
              <a:rPr dirty="0" sz="3600" spc="-15"/>
              <a:t>interfacing: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949440" y="1430593"/>
            <a:ext cx="7375270" cy="43507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127375" y="6037275"/>
            <a:ext cx="355346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latin typeface="Calibri"/>
                <a:cs typeface="Calibri"/>
              </a:rPr>
              <a:t>Fig. 3: Memory </a:t>
            </a:r>
            <a:r>
              <a:rPr dirty="0" sz="2000" spc="-10" b="1">
                <a:latin typeface="Calibri"/>
                <a:cs typeface="Calibri"/>
              </a:rPr>
              <a:t>Interface</a:t>
            </a:r>
            <a:r>
              <a:rPr dirty="0" sz="2000" spc="-60" b="1">
                <a:latin typeface="Calibri"/>
                <a:cs typeface="Calibri"/>
              </a:rPr>
              <a:t> </a:t>
            </a:r>
            <a:r>
              <a:rPr dirty="0" sz="2000" spc="-15" b="1">
                <a:latin typeface="Calibri"/>
                <a:cs typeface="Calibri"/>
              </a:rPr>
              <a:t>Diagram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89637"/>
            <a:ext cx="7939830" cy="53891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00" y="340539"/>
            <a:ext cx="8562320" cy="61566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8516" y="465512"/>
            <a:ext cx="8013469" cy="60849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7657" y="467613"/>
            <a:ext cx="533463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5"/>
              <a:t>Requirement </a:t>
            </a:r>
            <a:r>
              <a:rPr dirty="0" sz="2800" spc="-5"/>
              <a:t>and memory </a:t>
            </a:r>
            <a:r>
              <a:rPr dirty="0" sz="2800" spc="-10"/>
              <a:t>structure</a:t>
            </a:r>
            <a:endParaRPr sz="2800"/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Asus8</dc:creator>
  <dc:title>8085 Memory Interface</dc:title>
  <dcterms:created xsi:type="dcterms:W3CDTF">2018-11-13T09:14:29Z</dcterms:created>
  <dcterms:modified xsi:type="dcterms:W3CDTF">2018-11-13T09:14:29Z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2017-02-21T00:00:00Z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2018-11-13T00:00:00Z</vt:filetime>
  </property>
</Properties>
</file>