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docProps/app.xml" ContentType="application/vnd.openxmlformats-officedocument.extended-properties+xml"/>
  <Override PartName="/docProps/core.xml" ContentType="application/vnd.openxmlformats-package.core-properties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Default Extension="png" ContentType="image/png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Default Extension="jpg" ContentType="image/jpg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officeDocument/2006/relationships/extended-properties" Target="docProps/app.xml"/><Relationship Id="rId3" Type="http://schemas.openxmlformats.org/package/2006/relationships/metadata/core-properties" Target="docProps/core.xml"/><Relationship Id="rId4" Type="http://schemas.openxmlformats.org/officeDocument/2006/relationships/custom-properties" Target="docProps/custom.xml"/></Relationships>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  <p:sldId id="277" r:id="rId27"/>
    <p:sldId id="278" r:id="rId28"/>
    <p:sldId id="279" r:id="rId29"/>
    <p:sldId id="280" r:id="rId30"/>
    <p:sldId id="281" r:id="rId31"/>
    <p:sldId id="282" r:id="rId32"/>
    <p:sldId id="283" r:id="rId33"/>
    <p:sldId id="284" r:id="rId34"/>
    <p:sldId id="285" r:id="rId35"/>
    <p:sldId id="286" r:id="rId36"/>
    <p:sldId id="287" r:id="rId37"/>
    <p:sldId id="288" r:id="rId38"/>
    <p:sldId id="289" r:id="rId39"/>
    <p:sldId id="290" r:id="rId40"/>
    <p:sldId id="291" r:id="rId41"/>
    <p:sldId id="292" r:id="rId42"/>
    <p:sldId id="293" r:id="rId43"/>
    <p:sldId id="294" r:id="rId44"/>
    <p:sldId id="295" r:id="rId45"/>
    <p:sldId id="296" r:id="rId46"/>
    <p:sldId id="297" r:id="rId47"/>
    <p:sldId id="298" r:id="rId48"/>
    <p:sldId id="299" r:id="rId49"/>
    <p:sldId id="300" r:id="rId50"/>
    <p:sldId id="301" r:id="rId51"/>
    <p:sldId id="302" r:id="rId52"/>
    <p:sldId id="303" r:id="rId53"/>
    <p:sldId id="304" r:id="rId54"/>
    <p:sldId id="305" r:id="rId55"/>
    <p:sldId id="306" r:id="rId56"/>
    <p:sldId id="307" r:id="rId57"/>
    <p:sldId id="308" r:id="rId58"/>
    <p:sldId id="309" r:id="rId59"/>
    <p:sldId id="310" r:id="rId60"/>
    <p:sldId id="311" r:id="rId61"/>
    <p:sldId id="312" r:id="rId62"/>
    <p:sldId id="313" r:id="rId63"/>
    <p:sldId id="314" r:id="rId64"/>
    <p:sldId id="315" r:id="rId65"/>
    <p:sldId id="316" r:id="rId66"/>
    <p:sldId id="317" r:id="rId67"/>
    <p:sldId id="318" r:id="rId68"/>
    <p:sldId id="319" r:id="rId69"/>
    <p:sldId id="320" r:id="rId70"/>
    <p:sldId id="321" r:id="rId71"/>
    <p:sldId id="322" r:id="rId72"/>
    <p:sldId id="323" r:id="rId73"/>
    <p:sldId id="324" r:id="rId74"/>
    <p:sldId id="325" r:id="rId75"/>
    <p:sldId id="326" r:id="rId76"/>
    <p:sldId id="327" r:id="rId77"/>
    <p:sldId id="328" r:id="rId78"/>
    <p:sldId id="329" r:id="rId79"/>
  </p:sldIdLst>
  <p:sldSz cx="9144000" cy="6858000"/>
  <p:notesSz cx="9144000" cy="6858000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8" d="100"/>
          <a:sy n="78" d="100"/>
        </p:scale>
        <p:origin x="-1536" y="-84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theme" Target="theme/theme1.xml"/><Relationship Id="rId3" Type="http://schemas.openxmlformats.org/officeDocument/2006/relationships/viewProps" Target="viewProps.xml"/><Relationship Id="rId4" Type="http://schemas.openxmlformats.org/officeDocument/2006/relationships/presProps" Target="presProps.xml"/><Relationship Id="rId5" Type="http://schemas.openxmlformats.org/officeDocument/2006/relationships/tableStyles" Target="tableStyles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9" Type="http://schemas.openxmlformats.org/officeDocument/2006/relationships/slide" Target="slides/slide4.xml"/><Relationship Id="rId10" Type="http://schemas.openxmlformats.org/officeDocument/2006/relationships/slide" Target="slides/slide5.xml"/><Relationship Id="rId11" Type="http://schemas.openxmlformats.org/officeDocument/2006/relationships/slide" Target="slides/slide6.xml"/><Relationship Id="rId12" Type="http://schemas.openxmlformats.org/officeDocument/2006/relationships/slide" Target="slides/slide7.xml"/><Relationship Id="rId13" Type="http://schemas.openxmlformats.org/officeDocument/2006/relationships/slide" Target="slides/slide8.xml"/><Relationship Id="rId14" Type="http://schemas.openxmlformats.org/officeDocument/2006/relationships/slide" Target="slides/slide9.xml"/><Relationship Id="rId15" Type="http://schemas.openxmlformats.org/officeDocument/2006/relationships/slide" Target="slides/slide10.xml"/><Relationship Id="rId16" Type="http://schemas.openxmlformats.org/officeDocument/2006/relationships/slide" Target="slides/slide11.xml"/><Relationship Id="rId17" Type="http://schemas.openxmlformats.org/officeDocument/2006/relationships/slide" Target="slides/slide12.xml"/><Relationship Id="rId18" Type="http://schemas.openxmlformats.org/officeDocument/2006/relationships/slide" Target="slides/slide13.xml"/><Relationship Id="rId19" Type="http://schemas.openxmlformats.org/officeDocument/2006/relationships/slide" Target="slides/slide14.xml"/><Relationship Id="rId20" Type="http://schemas.openxmlformats.org/officeDocument/2006/relationships/slide" Target="slides/slide15.xml"/><Relationship Id="rId21" Type="http://schemas.openxmlformats.org/officeDocument/2006/relationships/slide" Target="slides/slide16.xml"/><Relationship Id="rId22" Type="http://schemas.openxmlformats.org/officeDocument/2006/relationships/slide" Target="slides/slide17.xml"/><Relationship Id="rId23" Type="http://schemas.openxmlformats.org/officeDocument/2006/relationships/slide" Target="slides/slide18.xml"/><Relationship Id="rId24" Type="http://schemas.openxmlformats.org/officeDocument/2006/relationships/slide" Target="slides/slide19.xml"/><Relationship Id="rId25" Type="http://schemas.openxmlformats.org/officeDocument/2006/relationships/slide" Target="slides/slide20.xml"/><Relationship Id="rId26" Type="http://schemas.openxmlformats.org/officeDocument/2006/relationships/slide" Target="slides/slide21.xml"/><Relationship Id="rId27" Type="http://schemas.openxmlformats.org/officeDocument/2006/relationships/slide" Target="slides/slide22.xml"/><Relationship Id="rId28" Type="http://schemas.openxmlformats.org/officeDocument/2006/relationships/slide" Target="slides/slide23.xml"/><Relationship Id="rId29" Type="http://schemas.openxmlformats.org/officeDocument/2006/relationships/slide" Target="slides/slide24.xml"/><Relationship Id="rId30" Type="http://schemas.openxmlformats.org/officeDocument/2006/relationships/slide" Target="slides/slide25.xml"/><Relationship Id="rId31" Type="http://schemas.openxmlformats.org/officeDocument/2006/relationships/slide" Target="slides/slide26.xml"/><Relationship Id="rId32" Type="http://schemas.openxmlformats.org/officeDocument/2006/relationships/slide" Target="slides/slide27.xml"/><Relationship Id="rId33" Type="http://schemas.openxmlformats.org/officeDocument/2006/relationships/slide" Target="slides/slide28.xml"/><Relationship Id="rId34" Type="http://schemas.openxmlformats.org/officeDocument/2006/relationships/slide" Target="slides/slide29.xml"/><Relationship Id="rId35" Type="http://schemas.openxmlformats.org/officeDocument/2006/relationships/slide" Target="slides/slide30.xml"/><Relationship Id="rId36" Type="http://schemas.openxmlformats.org/officeDocument/2006/relationships/slide" Target="slides/slide31.xml"/><Relationship Id="rId37" Type="http://schemas.openxmlformats.org/officeDocument/2006/relationships/slide" Target="slides/slide32.xml"/><Relationship Id="rId38" Type="http://schemas.openxmlformats.org/officeDocument/2006/relationships/slide" Target="slides/slide33.xml"/><Relationship Id="rId39" Type="http://schemas.openxmlformats.org/officeDocument/2006/relationships/slide" Target="slides/slide34.xml"/><Relationship Id="rId40" Type="http://schemas.openxmlformats.org/officeDocument/2006/relationships/slide" Target="slides/slide35.xml"/><Relationship Id="rId41" Type="http://schemas.openxmlformats.org/officeDocument/2006/relationships/slide" Target="slides/slide36.xml"/><Relationship Id="rId42" Type="http://schemas.openxmlformats.org/officeDocument/2006/relationships/slide" Target="slides/slide37.xml"/><Relationship Id="rId43" Type="http://schemas.openxmlformats.org/officeDocument/2006/relationships/slide" Target="slides/slide38.xml"/><Relationship Id="rId44" Type="http://schemas.openxmlformats.org/officeDocument/2006/relationships/slide" Target="slides/slide39.xml"/><Relationship Id="rId45" Type="http://schemas.openxmlformats.org/officeDocument/2006/relationships/slide" Target="slides/slide40.xml"/><Relationship Id="rId46" Type="http://schemas.openxmlformats.org/officeDocument/2006/relationships/slide" Target="slides/slide41.xml"/><Relationship Id="rId47" Type="http://schemas.openxmlformats.org/officeDocument/2006/relationships/slide" Target="slides/slide42.xml"/><Relationship Id="rId48" Type="http://schemas.openxmlformats.org/officeDocument/2006/relationships/slide" Target="slides/slide43.xml"/><Relationship Id="rId49" Type="http://schemas.openxmlformats.org/officeDocument/2006/relationships/slide" Target="slides/slide44.xml"/><Relationship Id="rId50" Type="http://schemas.openxmlformats.org/officeDocument/2006/relationships/slide" Target="slides/slide45.xml"/><Relationship Id="rId51" Type="http://schemas.openxmlformats.org/officeDocument/2006/relationships/slide" Target="slides/slide46.xml"/><Relationship Id="rId52" Type="http://schemas.openxmlformats.org/officeDocument/2006/relationships/slide" Target="slides/slide47.xml"/><Relationship Id="rId53" Type="http://schemas.openxmlformats.org/officeDocument/2006/relationships/slide" Target="slides/slide48.xml"/><Relationship Id="rId54" Type="http://schemas.openxmlformats.org/officeDocument/2006/relationships/slide" Target="slides/slide49.xml"/><Relationship Id="rId55" Type="http://schemas.openxmlformats.org/officeDocument/2006/relationships/slide" Target="slides/slide50.xml"/><Relationship Id="rId56" Type="http://schemas.openxmlformats.org/officeDocument/2006/relationships/slide" Target="slides/slide51.xml"/><Relationship Id="rId57" Type="http://schemas.openxmlformats.org/officeDocument/2006/relationships/slide" Target="slides/slide52.xml"/><Relationship Id="rId58" Type="http://schemas.openxmlformats.org/officeDocument/2006/relationships/slide" Target="slides/slide53.xml"/><Relationship Id="rId59" Type="http://schemas.openxmlformats.org/officeDocument/2006/relationships/slide" Target="slides/slide54.xml"/><Relationship Id="rId60" Type="http://schemas.openxmlformats.org/officeDocument/2006/relationships/slide" Target="slides/slide55.xml"/><Relationship Id="rId61" Type="http://schemas.openxmlformats.org/officeDocument/2006/relationships/slide" Target="slides/slide56.xml"/><Relationship Id="rId62" Type="http://schemas.openxmlformats.org/officeDocument/2006/relationships/slide" Target="slides/slide57.xml"/><Relationship Id="rId63" Type="http://schemas.openxmlformats.org/officeDocument/2006/relationships/slide" Target="slides/slide58.xml"/><Relationship Id="rId64" Type="http://schemas.openxmlformats.org/officeDocument/2006/relationships/slide" Target="slides/slide59.xml"/><Relationship Id="rId65" Type="http://schemas.openxmlformats.org/officeDocument/2006/relationships/slide" Target="slides/slide60.xml"/><Relationship Id="rId66" Type="http://schemas.openxmlformats.org/officeDocument/2006/relationships/slide" Target="slides/slide61.xml"/><Relationship Id="rId67" Type="http://schemas.openxmlformats.org/officeDocument/2006/relationships/slide" Target="slides/slide62.xml"/><Relationship Id="rId68" Type="http://schemas.openxmlformats.org/officeDocument/2006/relationships/slide" Target="slides/slide63.xml"/><Relationship Id="rId69" Type="http://schemas.openxmlformats.org/officeDocument/2006/relationships/slide" Target="slides/slide64.xml"/><Relationship Id="rId70" Type="http://schemas.openxmlformats.org/officeDocument/2006/relationships/slide" Target="slides/slide65.xml"/><Relationship Id="rId71" Type="http://schemas.openxmlformats.org/officeDocument/2006/relationships/slide" Target="slides/slide66.xml"/><Relationship Id="rId72" Type="http://schemas.openxmlformats.org/officeDocument/2006/relationships/slide" Target="slides/slide67.xml"/><Relationship Id="rId73" Type="http://schemas.openxmlformats.org/officeDocument/2006/relationships/slide" Target="slides/slide68.xml"/><Relationship Id="rId74" Type="http://schemas.openxmlformats.org/officeDocument/2006/relationships/slide" Target="slides/slide69.xml"/><Relationship Id="rId75" Type="http://schemas.openxmlformats.org/officeDocument/2006/relationships/slide" Target="slides/slide70.xml"/><Relationship Id="rId76" Type="http://schemas.openxmlformats.org/officeDocument/2006/relationships/slide" Target="slides/slide71.xml"/><Relationship Id="rId77" Type="http://schemas.openxmlformats.org/officeDocument/2006/relationships/slide" Target="slides/slide72.xml"/><Relationship Id="rId78" Type="http://schemas.openxmlformats.org/officeDocument/2006/relationships/slide" Target="slides/slide73.xml"/><Relationship Id="rId79" Type="http://schemas.openxmlformats.org/officeDocument/2006/relationships/slide" Target="slides/slide74.xml"/></Relationships>
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image" Target="../media/image4.png"/><Relationship Id="rId6" Type="http://schemas.openxmlformats.org/officeDocument/2006/relationships/image" Target="../media/image5.png"/></Relationships>
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png"/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image" Target="../media/image7.png"/><Relationship Id="rId6" Type="http://schemas.openxmlformats.org/officeDocument/2006/relationships/image" Target="../media/image5.png"/></Relationships>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685800" y="2125980"/>
            <a:ext cx="7772400" cy="14401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371600" y="3840480"/>
            <a:ext cx="6400800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>
              <a:defRPr sz="1200" b="0" i="0">
                <a:solidFill>
                  <a:srgbClr val="045C75"/>
                </a:solidFill>
                <a:latin typeface="Constantia"/>
                <a:cs typeface="Constantia"/>
              </a:defRPr>
            </a:lvl1pPr>
          </a:lstStyle>
          <a:p>
            <a:pPr marL="27940">
              <a:lnSpc>
                <a:spcPts val="1245"/>
              </a:lnSpc>
            </a:pPr>
            <a:fld id="{81D60167-4931-47E6-BA6A-407CBD079E47}" type="slidenum">
              <a:rPr dirty="0"/>
              <a:t>#</a:t>
            </a:fld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200" b="0" i="0">
                <a:solidFill>
                  <a:srgbClr val="04607A"/>
                </a:solidFill>
                <a:latin typeface="Times New Roman"/>
                <a:cs typeface="Times New Roman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2400" b="0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>
              <a:defRPr sz="1200" b="0" i="0">
                <a:solidFill>
                  <a:srgbClr val="045C75"/>
                </a:solidFill>
                <a:latin typeface="Constantia"/>
                <a:cs typeface="Constantia"/>
              </a:defRPr>
            </a:lvl1pPr>
          </a:lstStyle>
          <a:p>
            <a:pPr marL="27940">
              <a:lnSpc>
                <a:spcPts val="1245"/>
              </a:lnSpc>
            </a:pPr>
            <a:fld id="{81D60167-4931-47E6-BA6A-407CBD079E47}" type="slidenum">
              <a:rPr dirty="0"/>
              <a:t>#</a:t>
            </a:fld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200" b="0" i="0">
                <a:solidFill>
                  <a:srgbClr val="04607A"/>
                </a:solidFill>
                <a:latin typeface="Times New Roman"/>
                <a:cs typeface="Times New Roman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idx="2" sz="half"/>
          </p:nvPr>
        </p:nvSpPr>
        <p:spPr>
          <a:xfrm>
            <a:off x="457200" y="1577340"/>
            <a:ext cx="397764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idx="3" sz="half"/>
          </p:nvPr>
        </p:nvSpPr>
        <p:spPr>
          <a:xfrm>
            <a:off x="4709160" y="1577340"/>
            <a:ext cx="397764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6" name="Holder 6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7" name="Holder 7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>
              <a:defRPr sz="1200" b="0" i="0">
                <a:solidFill>
                  <a:srgbClr val="045C75"/>
                </a:solidFill>
                <a:latin typeface="Constantia"/>
                <a:cs typeface="Constantia"/>
              </a:defRPr>
            </a:lvl1pPr>
          </a:lstStyle>
          <a:p>
            <a:pPr marL="27940">
              <a:lnSpc>
                <a:spcPts val="1245"/>
              </a:lnSpc>
            </a:pPr>
            <a:fld id="{81D60167-4931-47E6-BA6A-407CBD079E47}" type="slidenum">
              <a:rPr dirty="0"/>
              <a:t>#</a:t>
            </a:fld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 showMasterSp="0">
  <p:cSld name="Title Onl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7" name="bk object 17"/>
          <p:cNvSpPr/>
          <p:nvPr/>
        </p:nvSpPr>
        <p:spPr>
          <a:xfrm>
            <a:off x="0" y="223"/>
            <a:ext cx="9143999" cy="102870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8" name="bk object 18"/>
          <p:cNvSpPr/>
          <p:nvPr/>
        </p:nvSpPr>
        <p:spPr>
          <a:xfrm>
            <a:off x="4401357" y="0"/>
            <a:ext cx="4742641" cy="599949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9" name="bk object 19"/>
          <p:cNvSpPr/>
          <p:nvPr/>
        </p:nvSpPr>
        <p:spPr>
          <a:xfrm>
            <a:off x="0" y="0"/>
            <a:ext cx="9088207" cy="1020572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20" name="bk object 20"/>
          <p:cNvSpPr/>
          <p:nvPr/>
        </p:nvSpPr>
        <p:spPr>
          <a:xfrm>
            <a:off x="-828" y="52323"/>
            <a:ext cx="9145590" cy="901826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200" b="0" i="0">
                <a:solidFill>
                  <a:srgbClr val="04607A"/>
                </a:solidFill>
                <a:latin typeface="Times New Roman"/>
                <a:cs typeface="Times New Roman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5" name="Holder 5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>
              <a:defRPr sz="1200" b="0" i="0">
                <a:solidFill>
                  <a:srgbClr val="045C75"/>
                </a:solidFill>
                <a:latin typeface="Constantia"/>
                <a:cs typeface="Constantia"/>
              </a:defRPr>
            </a:lvl1pPr>
          </a:lstStyle>
          <a:p>
            <a:pPr marL="27940">
              <a:lnSpc>
                <a:spcPts val="1245"/>
              </a:lnSpc>
            </a:pPr>
            <a:fld id="{81D60167-4931-47E6-BA6A-407CBD079E47}" type="slidenum">
              <a:rPr dirty="0"/>
              <a:t>#</a:t>
            </a:fld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 showMasterSp="0">
  <p:cSld name="Blan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7" name="bk object 17"/>
          <p:cNvSpPr/>
          <p:nvPr/>
        </p:nvSpPr>
        <p:spPr>
          <a:xfrm>
            <a:off x="0" y="223"/>
            <a:ext cx="9143999" cy="102870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8" name="bk object 18"/>
          <p:cNvSpPr/>
          <p:nvPr/>
        </p:nvSpPr>
        <p:spPr>
          <a:xfrm>
            <a:off x="4401357" y="0"/>
            <a:ext cx="4742641" cy="599949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9" name="bk object 19"/>
          <p:cNvSpPr/>
          <p:nvPr/>
        </p:nvSpPr>
        <p:spPr>
          <a:xfrm>
            <a:off x="0" y="0"/>
            <a:ext cx="9088207" cy="1020572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20" name="bk object 20"/>
          <p:cNvSpPr/>
          <p:nvPr/>
        </p:nvSpPr>
        <p:spPr>
          <a:xfrm>
            <a:off x="-828" y="52323"/>
            <a:ext cx="9145590" cy="901826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2" name="Holder 2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4" name="Holder 4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>
              <a:defRPr sz="1200" b="0" i="0">
                <a:solidFill>
                  <a:srgbClr val="045C75"/>
                </a:solidFill>
                <a:latin typeface="Constantia"/>
                <a:cs typeface="Constantia"/>
              </a:defRPr>
            </a:lvl1pPr>
          </a:lstStyle>
          <a:p>
            <a:pPr marL="27940">
              <a:lnSpc>
                <a:spcPts val="1245"/>
              </a:lnSpc>
            </a:pPr>
            <a:fld id="{81D60167-4931-47E6-BA6A-407CBD079E47}" type="slidenum">
              <a:rPr dirty="0"/>
              <a:t>#</a:t>
            </a:fld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theme" Target="../theme/theme1.xml"/></Relationships>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729106" y="923289"/>
            <a:ext cx="7685786" cy="51371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200" b="0" i="0">
                <a:solidFill>
                  <a:srgbClr val="04607A"/>
                </a:solidFill>
                <a:latin typeface="Times New Roman"/>
                <a:cs typeface="Times New Roman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532764" y="1877009"/>
            <a:ext cx="8078470" cy="406907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400" b="0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>
          <a:xfrm>
            <a:off x="3108960" y="6377940"/>
            <a:ext cx="292608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>
          <a:xfrm>
            <a:off x="457200" y="6377940"/>
            <a:ext cx="21031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>
          <a:xfrm>
            <a:off x="8496554" y="6555667"/>
            <a:ext cx="219709" cy="17843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200" b="0" i="0">
                <a:solidFill>
                  <a:srgbClr val="045C75"/>
                </a:solidFill>
                <a:latin typeface="Constantia"/>
                <a:cs typeface="Constantia"/>
              </a:defRPr>
            </a:lvl1pPr>
          </a:lstStyle>
          <a:p>
            <a:pPr marL="27940">
              <a:lnSpc>
                <a:spcPts val="1245"/>
              </a:lnSpc>
            </a:pPr>
            <a:fld id="{81D60167-4931-47E6-BA6A-407CBD079E47}" type="slidenum">
              <a:rPr dirty="0"/>
              <a:t>#</a:t>
            </a:fld>
          </a:p>
        </p:txBody>
      </p:sp>
    </p:spTree>
  </p:cSld>
  <p:clrMap folHlink="folHlink" hlink="hlink" accent1="accent1" accent2="accent2" accent3="accent3" accent4="accent4" accent5="accent5" accent6="accent6" tx2="dk2" bg2="lt2" tx1="dk1" bg1="lt1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8.png"/><Relationship Id="rId3" Type="http://schemas.openxmlformats.org/officeDocument/2006/relationships/image" Target="../media/image9.png"/><Relationship Id="rId4" Type="http://schemas.openxmlformats.org/officeDocument/2006/relationships/image" Target="../media/image10.png"/><Relationship Id="rId5" Type="http://schemas.openxmlformats.org/officeDocument/2006/relationships/image" Target="../media/image11.png"/><Relationship Id="rId6" Type="http://schemas.openxmlformats.org/officeDocument/2006/relationships/image" Target="../media/image12.png"/><Relationship Id="rId7" Type="http://schemas.openxmlformats.org/officeDocument/2006/relationships/image" Target="../media/image13.png"/><Relationship Id="rId8" Type="http://schemas.openxmlformats.org/officeDocument/2006/relationships/image" Target="../media/image14.png"/><Relationship Id="rId9" Type="http://schemas.openxmlformats.org/officeDocument/2006/relationships/image" Target="../media/image15.png"/><Relationship Id="rId10" Type="http://schemas.openxmlformats.org/officeDocument/2006/relationships/image" Target="../media/image16.png"/><Relationship Id="rId11" Type="http://schemas.openxmlformats.org/officeDocument/2006/relationships/image" Target="../media/image17.png"/><Relationship Id="rId12" Type="http://schemas.openxmlformats.org/officeDocument/2006/relationships/image" Target="../media/image18.png"/><Relationship Id="rId13" Type="http://schemas.openxmlformats.org/officeDocument/2006/relationships/image" Target="../media/image19.png"/><Relationship Id="rId14" Type="http://schemas.openxmlformats.org/officeDocument/2006/relationships/image" Target="../media/image20.png"/><Relationship Id="rId15" Type="http://schemas.openxmlformats.org/officeDocument/2006/relationships/image" Target="../media/image21.png"/><Relationship Id="rId16" Type="http://schemas.openxmlformats.org/officeDocument/2006/relationships/image" Target="../media/image22.png"/><Relationship Id="rId17" Type="http://schemas.openxmlformats.org/officeDocument/2006/relationships/image" Target="../media/image23.png"/><Relationship Id="rId18" Type="http://schemas.openxmlformats.org/officeDocument/2006/relationships/image" Target="../media/image24.png"/><Relationship Id="rId19" Type="http://schemas.openxmlformats.org/officeDocument/2006/relationships/image" Target="../media/image25.png"/><Relationship Id="rId20" Type="http://schemas.openxmlformats.org/officeDocument/2006/relationships/image" Target="../media/image26.png"/><Relationship Id="rId21" Type="http://schemas.openxmlformats.org/officeDocument/2006/relationships/image" Target="../media/image27.png"/><Relationship Id="rId22" Type="http://schemas.openxmlformats.org/officeDocument/2006/relationships/image" Target="../media/image28.png"/><Relationship Id="rId23" Type="http://schemas.openxmlformats.org/officeDocument/2006/relationships/image" Target="../media/image29.png"/><Relationship Id="rId24" Type="http://schemas.openxmlformats.org/officeDocument/2006/relationships/image" Target="../media/image30.png"/><Relationship Id="rId25" Type="http://schemas.openxmlformats.org/officeDocument/2006/relationships/image" Target="../media/image31.png"/><Relationship Id="rId26" Type="http://schemas.openxmlformats.org/officeDocument/2006/relationships/image" Target="../media/image32.png"/><Relationship Id="rId27" Type="http://schemas.openxmlformats.org/officeDocument/2006/relationships/image" Target="../media/image33.png"/><Relationship Id="rId28" Type="http://schemas.openxmlformats.org/officeDocument/2006/relationships/image" Target="../media/image34.png"/><Relationship Id="rId29" Type="http://schemas.openxmlformats.org/officeDocument/2006/relationships/image" Target="../media/image35.png"/><Relationship Id="rId30" Type="http://schemas.openxmlformats.org/officeDocument/2006/relationships/image" Target="../media/image36.png"/><Relationship Id="rId31" Type="http://schemas.openxmlformats.org/officeDocument/2006/relationships/image" Target="../media/image37.png"/><Relationship Id="rId32" Type="http://schemas.openxmlformats.org/officeDocument/2006/relationships/image" Target="../media/image38.png"/><Relationship Id="rId33" Type="http://schemas.openxmlformats.org/officeDocument/2006/relationships/image" Target="../media/image39.png"/><Relationship Id="rId34" Type="http://schemas.openxmlformats.org/officeDocument/2006/relationships/image" Target="../media/image40.png"/><Relationship Id="rId35" Type="http://schemas.openxmlformats.org/officeDocument/2006/relationships/image" Target="../media/image41.png"/><Relationship Id="rId36" Type="http://schemas.openxmlformats.org/officeDocument/2006/relationships/image" Target="../media/image42.png"/><Relationship Id="rId37" Type="http://schemas.openxmlformats.org/officeDocument/2006/relationships/image" Target="../media/image43.png"/></Relationships>
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53.png"/></Relationships>
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54.png"/><Relationship Id="rId3" Type="http://schemas.openxmlformats.org/officeDocument/2006/relationships/image" Target="../media/image55.png"/></Relationships>
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56.png"/><Relationship Id="rId3" Type="http://schemas.openxmlformats.org/officeDocument/2006/relationships/image" Target="../media/image57.jpg"/></Relationships>
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58.png"/></Relationships>
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59.png"/></Relationships>
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60.png"/></Relationships>
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61.png"/></Relationships>
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62.png"/></Relationships>
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63.png"/></Relationships>
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64.png"/><Relationship Id="rId3" Type="http://schemas.openxmlformats.org/officeDocument/2006/relationships/image" Target="../media/image65.jpg"/></Relationships>
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44.png"/></Relationships>
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66.png"/></Relationships>
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67.png"/><Relationship Id="rId3" Type="http://schemas.openxmlformats.org/officeDocument/2006/relationships/image" Target="../media/image68.jpg"/></Relationships>
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69.png"/></Relationships>
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70.png"/></Relationships>
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71.png"/></Relationships>
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72.png"/></Relationships>
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73.png"/></Relationships>
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74.png"/></Relationships>
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75.png"/><Relationship Id="rId3" Type="http://schemas.openxmlformats.org/officeDocument/2006/relationships/image" Target="../media/image76.png"/></Relationships>
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77.png"/></Relationships>
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45.png"/></Relationships>
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78.png"/></Relationships>
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79.png"/></Relationships>
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80.png"/></Relationships>
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81.png"/></Relationships>
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82.png"/></Relationships>
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82.png"/></Relationships>
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83.jpg"/></Relationships>
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png"/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image" Target="../media/image4.png"/><Relationship Id="rId6" Type="http://schemas.openxmlformats.org/officeDocument/2006/relationships/image" Target="../media/image5.png"/><Relationship Id="rId7" Type="http://schemas.openxmlformats.org/officeDocument/2006/relationships/image" Target="../media/image84.jpg"/></Relationships>
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5.png"/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image" Target="../media/image4.png"/><Relationship Id="rId6" Type="http://schemas.openxmlformats.org/officeDocument/2006/relationships/image" Target="../media/image5.png"/></Relationships>
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6.png"/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image" Target="../media/image4.png"/><Relationship Id="rId6" Type="http://schemas.openxmlformats.org/officeDocument/2006/relationships/image" Target="../media/image5.png"/></Relationships>
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46.png"/><Relationship Id="rId3" Type="http://schemas.openxmlformats.org/officeDocument/2006/relationships/image" Target="../media/image47.jpg"/></Relationships>
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7.png"/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image" Target="../media/image4.png"/><Relationship Id="rId6" Type="http://schemas.openxmlformats.org/officeDocument/2006/relationships/image" Target="../media/image5.png"/></Relationships>
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88.png"/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image" Target="../media/image4.png"/><Relationship Id="rId6" Type="http://schemas.openxmlformats.org/officeDocument/2006/relationships/image" Target="../media/image5.png"/><Relationship Id="rId7" Type="http://schemas.openxmlformats.org/officeDocument/2006/relationships/image" Target="../media/image89.png"/></Relationships>
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0.png"/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image" Target="../media/image4.png"/><Relationship Id="rId6" Type="http://schemas.openxmlformats.org/officeDocument/2006/relationships/image" Target="../media/image5.png"/></Relationships>
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1.png"/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image" Target="../media/image4.png"/><Relationship Id="rId6" Type="http://schemas.openxmlformats.org/officeDocument/2006/relationships/image" Target="../media/image5.png"/></Relationships>
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2.png"/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image" Target="../media/image4.png"/><Relationship Id="rId6" Type="http://schemas.openxmlformats.org/officeDocument/2006/relationships/image" Target="../media/image5.png"/></Relationships>
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3.png"/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image" Target="../media/image4.png"/><Relationship Id="rId6" Type="http://schemas.openxmlformats.org/officeDocument/2006/relationships/image" Target="../media/image5.png"/></Relationships>
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4.png"/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image" Target="../media/image4.png"/><Relationship Id="rId6" Type="http://schemas.openxmlformats.org/officeDocument/2006/relationships/image" Target="../media/image5.png"/></Relationships>
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95.png"/></Relationships>
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96.png"/></Relationships>
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7.png"/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image" Target="../media/image4.png"/><Relationship Id="rId6" Type="http://schemas.openxmlformats.org/officeDocument/2006/relationships/image" Target="../media/image5.png"/></Relationships>
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48.png"/></Relationships>
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8.png"/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image" Target="../media/image4.png"/><Relationship Id="rId6" Type="http://schemas.openxmlformats.org/officeDocument/2006/relationships/image" Target="../media/image5.png"/><Relationship Id="rId7" Type="http://schemas.openxmlformats.org/officeDocument/2006/relationships/image" Target="../media/image99.png"/></Relationships>
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0.png"/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image" Target="../media/image4.png"/><Relationship Id="rId6" Type="http://schemas.openxmlformats.org/officeDocument/2006/relationships/image" Target="../media/image5.png"/></Relationships>
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01.png"/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image" Target="../media/image4.png"/><Relationship Id="rId6" Type="http://schemas.openxmlformats.org/officeDocument/2006/relationships/image" Target="../media/image5.png"/><Relationship Id="rId7" Type="http://schemas.openxmlformats.org/officeDocument/2006/relationships/image" Target="../media/image102.png"/></Relationships>
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3.png"/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image" Target="../media/image4.png"/><Relationship Id="rId6" Type="http://schemas.openxmlformats.org/officeDocument/2006/relationships/image" Target="../media/image5.png"/></Relationships>
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4.png"/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image" Target="../media/image4.png"/><Relationship Id="rId6" Type="http://schemas.openxmlformats.org/officeDocument/2006/relationships/image" Target="../media/image5.png"/></Relationships>
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05.png"/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image" Target="../media/image4.png"/><Relationship Id="rId6" Type="http://schemas.openxmlformats.org/officeDocument/2006/relationships/image" Target="../media/image5.png"/><Relationship Id="rId7" Type="http://schemas.openxmlformats.org/officeDocument/2006/relationships/image" Target="../media/image106.png"/></Relationships>
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7.png"/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image" Target="../media/image4.png"/><Relationship Id="rId6" Type="http://schemas.openxmlformats.org/officeDocument/2006/relationships/image" Target="../media/image5.png"/></Relationships>
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8.png"/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image" Target="../media/image4.png"/><Relationship Id="rId6" Type="http://schemas.openxmlformats.org/officeDocument/2006/relationships/image" Target="../media/image5.png"/></Relationships>
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9.png"/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image" Target="../media/image4.png"/><Relationship Id="rId6" Type="http://schemas.openxmlformats.org/officeDocument/2006/relationships/image" Target="../media/image5.png"/><Relationship Id="rId7" Type="http://schemas.openxmlformats.org/officeDocument/2006/relationships/image" Target="../media/image110.png"/></Relationships>
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7.png"/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image" Target="../media/image4.png"/><Relationship Id="rId6" Type="http://schemas.openxmlformats.org/officeDocument/2006/relationships/image" Target="../media/image5.png"/></Relationships>
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49.png"/><Relationship Id="rId3" Type="http://schemas.openxmlformats.org/officeDocument/2006/relationships/image" Target="../media/image50.jpg"/></Relationships>
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1.png"/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image" Target="../media/image4.png"/><Relationship Id="rId6" Type="http://schemas.openxmlformats.org/officeDocument/2006/relationships/image" Target="../media/image5.png"/></Relationships>
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2.png"/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image" Target="../media/image4.png"/><Relationship Id="rId6" Type="http://schemas.openxmlformats.org/officeDocument/2006/relationships/image" Target="../media/image5.png"/></Relationships>
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2.png"/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image" Target="../media/image4.png"/><Relationship Id="rId6" Type="http://schemas.openxmlformats.org/officeDocument/2006/relationships/image" Target="../media/image5.png"/></Relationships>
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2.png"/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image" Target="../media/image4.png"/><Relationship Id="rId6" Type="http://schemas.openxmlformats.org/officeDocument/2006/relationships/image" Target="../media/image5.png"/></Relationships>
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2.png"/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image" Target="../media/image4.png"/><Relationship Id="rId6" Type="http://schemas.openxmlformats.org/officeDocument/2006/relationships/image" Target="../media/image5.png"/></Relationships>
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2.png"/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image" Target="../media/image4.png"/><Relationship Id="rId6" Type="http://schemas.openxmlformats.org/officeDocument/2006/relationships/image" Target="../media/image5.png"/><Relationship Id="rId7" Type="http://schemas.openxmlformats.org/officeDocument/2006/relationships/image" Target="../media/image113.png"/></Relationships>
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4.png"/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image" Target="../media/image4.png"/><Relationship Id="rId6" Type="http://schemas.openxmlformats.org/officeDocument/2006/relationships/image" Target="../media/image5.png"/></Relationships>
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5.png"/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image" Target="../media/image4.png"/><Relationship Id="rId6" Type="http://schemas.openxmlformats.org/officeDocument/2006/relationships/image" Target="../media/image5.png"/></Relationships>
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6.png"/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image" Target="../media/image4.png"/><Relationship Id="rId6" Type="http://schemas.openxmlformats.org/officeDocument/2006/relationships/image" Target="../media/image5.png"/></Relationships>
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6.png"/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image" Target="../media/image4.png"/><Relationship Id="rId6" Type="http://schemas.openxmlformats.org/officeDocument/2006/relationships/image" Target="../media/image5.png"/></Relationships>
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51.png"/></Relationships>
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7.png"/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image" Target="../media/image4.png"/><Relationship Id="rId6" Type="http://schemas.openxmlformats.org/officeDocument/2006/relationships/image" Target="../media/image5.png"/><Relationship Id="rId7" Type="http://schemas.openxmlformats.org/officeDocument/2006/relationships/image" Target="../media/image118.jpg"/></Relationships>
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6.png"/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image" Target="../media/image4.png"/><Relationship Id="rId6" Type="http://schemas.openxmlformats.org/officeDocument/2006/relationships/image" Target="../media/image5.png"/></Relationships>
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6.png"/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image" Target="../media/image4.png"/><Relationship Id="rId6" Type="http://schemas.openxmlformats.org/officeDocument/2006/relationships/image" Target="../media/image5.png"/><Relationship Id="rId7" Type="http://schemas.openxmlformats.org/officeDocument/2006/relationships/image" Target="../media/image119.png"/></Relationships>
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0.png"/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image" Target="../media/image4.png"/><Relationship Id="rId6" Type="http://schemas.openxmlformats.org/officeDocument/2006/relationships/image" Target="../media/image5.png"/></Relationships>
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6.png"/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image" Target="../media/image4.png"/><Relationship Id="rId6" Type="http://schemas.openxmlformats.org/officeDocument/2006/relationships/image" Target="../media/image5.png"/></Relationships>
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51.png"/><Relationship Id="rId3" Type="http://schemas.openxmlformats.org/officeDocument/2006/relationships/image" Target="../media/image52.png"/></Relationships>
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png"/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image" Target="../media/image7.png"/><Relationship Id="rId6" Type="http://schemas.openxmlformats.org/officeDocument/2006/relationships/image" Target="../media/image5.png"/><Relationship Id="rId7" Type="http://schemas.openxmlformats.org/officeDocument/2006/relationships/image" Target="../media/image53.png"/></Relationships>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252727" y="812291"/>
            <a:ext cx="6408420" cy="104698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/>
          <p:nvPr/>
        </p:nvSpPr>
        <p:spPr>
          <a:xfrm>
            <a:off x="544931" y="2160777"/>
            <a:ext cx="1468145" cy="234569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/>
          <p:nvPr/>
        </p:nvSpPr>
        <p:spPr>
          <a:xfrm>
            <a:off x="533400" y="2410967"/>
            <a:ext cx="1490980" cy="15240"/>
          </a:xfrm>
          <a:custGeom>
            <a:avLst/>
            <a:gdLst/>
            <a:ahLst/>
            <a:cxnLst/>
            <a:rect l="l" t="t" r="r" b="b"/>
            <a:pathLst>
              <a:path w="1490980" h="15239">
                <a:moveTo>
                  <a:pt x="0" y="15240"/>
                </a:moveTo>
                <a:lnTo>
                  <a:pt x="1490472" y="15240"/>
                </a:lnTo>
                <a:lnTo>
                  <a:pt x="1490472" y="0"/>
                </a:lnTo>
                <a:lnTo>
                  <a:pt x="0" y="0"/>
                </a:lnTo>
                <a:lnTo>
                  <a:pt x="0" y="15240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/>
          <p:nvPr/>
        </p:nvSpPr>
        <p:spPr>
          <a:xfrm>
            <a:off x="530351" y="2407920"/>
            <a:ext cx="1496695" cy="21590"/>
          </a:xfrm>
          <a:custGeom>
            <a:avLst/>
            <a:gdLst/>
            <a:ahLst/>
            <a:cxnLst/>
            <a:rect l="l" t="t" r="r" b="b"/>
            <a:pathLst>
              <a:path w="1496695" h="21589">
                <a:moveTo>
                  <a:pt x="0" y="21336"/>
                </a:moveTo>
                <a:lnTo>
                  <a:pt x="1496568" y="21336"/>
                </a:lnTo>
                <a:lnTo>
                  <a:pt x="1496568" y="0"/>
                </a:lnTo>
                <a:lnTo>
                  <a:pt x="0" y="0"/>
                </a:lnTo>
                <a:lnTo>
                  <a:pt x="0" y="21336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/>
          <p:nvPr/>
        </p:nvSpPr>
        <p:spPr>
          <a:xfrm>
            <a:off x="533882" y="2958845"/>
            <a:ext cx="124269" cy="119887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7" name="object 7"/>
          <p:cNvSpPr/>
          <p:nvPr/>
        </p:nvSpPr>
        <p:spPr>
          <a:xfrm>
            <a:off x="1057643" y="2882010"/>
            <a:ext cx="1175651" cy="196850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8" name="object 8"/>
          <p:cNvSpPr/>
          <p:nvPr/>
        </p:nvSpPr>
        <p:spPr>
          <a:xfrm>
            <a:off x="1057643" y="2893567"/>
            <a:ext cx="3431425" cy="526796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9" name="object 9"/>
          <p:cNvSpPr/>
          <p:nvPr/>
        </p:nvSpPr>
        <p:spPr>
          <a:xfrm>
            <a:off x="4177791" y="2892551"/>
            <a:ext cx="927608" cy="243840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0" name="object 10"/>
          <p:cNvSpPr/>
          <p:nvPr/>
        </p:nvSpPr>
        <p:spPr>
          <a:xfrm>
            <a:off x="5245608" y="2882010"/>
            <a:ext cx="458216" cy="196850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1" name="object 11"/>
          <p:cNvSpPr/>
          <p:nvPr/>
        </p:nvSpPr>
        <p:spPr>
          <a:xfrm>
            <a:off x="5827014" y="2882010"/>
            <a:ext cx="741934" cy="233552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2" name="object 12"/>
          <p:cNvSpPr/>
          <p:nvPr/>
        </p:nvSpPr>
        <p:spPr>
          <a:xfrm>
            <a:off x="6715252" y="2892551"/>
            <a:ext cx="662940" cy="186309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3" name="object 13"/>
          <p:cNvSpPr/>
          <p:nvPr/>
        </p:nvSpPr>
        <p:spPr>
          <a:xfrm>
            <a:off x="7505700" y="2894710"/>
            <a:ext cx="200532" cy="184150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4" name="object 14"/>
          <p:cNvSpPr/>
          <p:nvPr/>
        </p:nvSpPr>
        <p:spPr>
          <a:xfrm>
            <a:off x="7853171" y="2882010"/>
            <a:ext cx="457707" cy="233552"/>
          </a:xfrm>
          <a:prstGeom prst="rect">
            <a:avLst/>
          </a:prstGeom>
          <a:blipFill>
            <a:blip r:embed="rId1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5" name="object 15"/>
          <p:cNvSpPr/>
          <p:nvPr/>
        </p:nvSpPr>
        <p:spPr>
          <a:xfrm>
            <a:off x="538581" y="3994022"/>
            <a:ext cx="160718" cy="121031"/>
          </a:xfrm>
          <a:prstGeom prst="rect">
            <a:avLst/>
          </a:prstGeom>
          <a:blipFill>
            <a:blip r:embed="rId1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6" name="object 16"/>
          <p:cNvSpPr/>
          <p:nvPr/>
        </p:nvSpPr>
        <p:spPr>
          <a:xfrm>
            <a:off x="1057643" y="3918330"/>
            <a:ext cx="1329956" cy="501650"/>
          </a:xfrm>
          <a:prstGeom prst="rect">
            <a:avLst/>
          </a:prstGeom>
          <a:blipFill>
            <a:blip r:embed="rId14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7" name="object 17"/>
          <p:cNvSpPr/>
          <p:nvPr/>
        </p:nvSpPr>
        <p:spPr>
          <a:xfrm>
            <a:off x="2482595" y="3918330"/>
            <a:ext cx="1175639" cy="196850"/>
          </a:xfrm>
          <a:prstGeom prst="rect">
            <a:avLst/>
          </a:prstGeom>
          <a:blipFill>
            <a:blip r:embed="rId15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8" name="object 18"/>
          <p:cNvSpPr/>
          <p:nvPr/>
        </p:nvSpPr>
        <p:spPr>
          <a:xfrm>
            <a:off x="3887596" y="3929888"/>
            <a:ext cx="1691004" cy="242316"/>
          </a:xfrm>
          <a:prstGeom prst="rect">
            <a:avLst/>
          </a:prstGeom>
          <a:blipFill>
            <a:blip r:embed="rId16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9" name="object 19"/>
          <p:cNvSpPr/>
          <p:nvPr/>
        </p:nvSpPr>
        <p:spPr>
          <a:xfrm>
            <a:off x="5799328" y="3928871"/>
            <a:ext cx="927608" cy="243840"/>
          </a:xfrm>
          <a:prstGeom prst="rect">
            <a:avLst/>
          </a:prstGeom>
          <a:blipFill>
            <a:blip r:embed="rId17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20" name="object 20"/>
          <p:cNvSpPr/>
          <p:nvPr/>
        </p:nvSpPr>
        <p:spPr>
          <a:xfrm>
            <a:off x="6963664" y="3928871"/>
            <a:ext cx="664464" cy="186309"/>
          </a:xfrm>
          <a:prstGeom prst="rect">
            <a:avLst/>
          </a:prstGeom>
          <a:blipFill>
            <a:blip r:embed="rId18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21" name="object 21"/>
          <p:cNvSpPr/>
          <p:nvPr/>
        </p:nvSpPr>
        <p:spPr>
          <a:xfrm>
            <a:off x="7853171" y="3918330"/>
            <a:ext cx="457707" cy="233553"/>
          </a:xfrm>
          <a:prstGeom prst="rect">
            <a:avLst/>
          </a:prstGeom>
          <a:blipFill>
            <a:blip r:embed="rId19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22" name="object 22"/>
          <p:cNvSpPr/>
          <p:nvPr/>
        </p:nvSpPr>
        <p:spPr>
          <a:xfrm>
            <a:off x="2396235" y="4234688"/>
            <a:ext cx="1432560" cy="221996"/>
          </a:xfrm>
          <a:prstGeom prst="rect">
            <a:avLst/>
          </a:prstGeom>
          <a:blipFill>
            <a:blip r:embed="rId20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23" name="object 23"/>
          <p:cNvSpPr/>
          <p:nvPr/>
        </p:nvSpPr>
        <p:spPr>
          <a:xfrm>
            <a:off x="3903598" y="4240021"/>
            <a:ext cx="542798" cy="233680"/>
          </a:xfrm>
          <a:prstGeom prst="rect">
            <a:avLst/>
          </a:prstGeom>
          <a:blipFill>
            <a:blip r:embed="rId21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24" name="object 24"/>
          <p:cNvSpPr/>
          <p:nvPr/>
        </p:nvSpPr>
        <p:spPr>
          <a:xfrm>
            <a:off x="531533" y="5030342"/>
            <a:ext cx="160147" cy="171831"/>
          </a:xfrm>
          <a:prstGeom prst="rect">
            <a:avLst/>
          </a:prstGeom>
          <a:blipFill>
            <a:blip r:embed="rId2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25" name="object 25"/>
          <p:cNvSpPr/>
          <p:nvPr/>
        </p:nvSpPr>
        <p:spPr>
          <a:xfrm>
            <a:off x="1054531" y="4966208"/>
            <a:ext cx="2160092" cy="526796"/>
          </a:xfrm>
          <a:prstGeom prst="rect">
            <a:avLst/>
          </a:prstGeom>
          <a:blipFill>
            <a:blip r:embed="rId2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26" name="object 26"/>
          <p:cNvSpPr/>
          <p:nvPr/>
        </p:nvSpPr>
        <p:spPr>
          <a:xfrm>
            <a:off x="3001264" y="4954651"/>
            <a:ext cx="1435608" cy="233553"/>
          </a:xfrm>
          <a:prstGeom prst="rect">
            <a:avLst/>
          </a:prstGeom>
          <a:blipFill>
            <a:blip r:embed="rId24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27" name="object 27"/>
          <p:cNvSpPr/>
          <p:nvPr/>
        </p:nvSpPr>
        <p:spPr>
          <a:xfrm>
            <a:off x="4626864" y="4966208"/>
            <a:ext cx="1503934" cy="244094"/>
          </a:xfrm>
          <a:prstGeom prst="rect">
            <a:avLst/>
          </a:prstGeom>
          <a:blipFill>
            <a:blip r:embed="rId25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28" name="object 28"/>
          <p:cNvSpPr/>
          <p:nvPr/>
        </p:nvSpPr>
        <p:spPr>
          <a:xfrm>
            <a:off x="6297040" y="4954651"/>
            <a:ext cx="407670" cy="196850"/>
          </a:xfrm>
          <a:prstGeom prst="rect">
            <a:avLst/>
          </a:prstGeom>
          <a:blipFill>
            <a:blip r:embed="rId26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29" name="object 29"/>
          <p:cNvSpPr/>
          <p:nvPr/>
        </p:nvSpPr>
        <p:spPr>
          <a:xfrm>
            <a:off x="6866128" y="4954651"/>
            <a:ext cx="1450340" cy="253873"/>
          </a:xfrm>
          <a:prstGeom prst="rect">
            <a:avLst/>
          </a:prstGeom>
          <a:blipFill>
            <a:blip r:embed="rId27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0" name="object 30"/>
          <p:cNvSpPr/>
          <p:nvPr/>
        </p:nvSpPr>
        <p:spPr>
          <a:xfrm>
            <a:off x="3292475" y="5273675"/>
            <a:ext cx="542798" cy="236347"/>
          </a:xfrm>
          <a:prstGeom prst="rect">
            <a:avLst/>
          </a:prstGeom>
          <a:blipFill>
            <a:blip r:embed="rId28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1" name="object 31"/>
          <p:cNvSpPr/>
          <p:nvPr/>
        </p:nvSpPr>
        <p:spPr>
          <a:xfrm>
            <a:off x="535647" y="6066599"/>
            <a:ext cx="174320" cy="167881"/>
          </a:xfrm>
          <a:prstGeom prst="rect">
            <a:avLst/>
          </a:prstGeom>
          <a:blipFill>
            <a:blip r:embed="rId29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2" name="object 32"/>
          <p:cNvSpPr/>
          <p:nvPr/>
        </p:nvSpPr>
        <p:spPr>
          <a:xfrm>
            <a:off x="1057643" y="5991021"/>
            <a:ext cx="1175651" cy="196849"/>
          </a:xfrm>
          <a:prstGeom prst="rect">
            <a:avLst/>
          </a:prstGeom>
          <a:blipFill>
            <a:blip r:embed="rId30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3" name="object 33"/>
          <p:cNvSpPr/>
          <p:nvPr/>
        </p:nvSpPr>
        <p:spPr>
          <a:xfrm>
            <a:off x="2475738" y="6001461"/>
            <a:ext cx="3177921" cy="527875"/>
          </a:xfrm>
          <a:prstGeom prst="rect">
            <a:avLst/>
          </a:prstGeom>
          <a:blipFill>
            <a:blip r:embed="rId31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4" name="object 34"/>
          <p:cNvSpPr/>
          <p:nvPr/>
        </p:nvSpPr>
        <p:spPr>
          <a:xfrm>
            <a:off x="5529071" y="5991021"/>
            <a:ext cx="459739" cy="196849"/>
          </a:xfrm>
          <a:prstGeom prst="rect">
            <a:avLst/>
          </a:prstGeom>
          <a:blipFill>
            <a:blip r:embed="rId3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5" name="object 35"/>
          <p:cNvSpPr/>
          <p:nvPr/>
        </p:nvSpPr>
        <p:spPr>
          <a:xfrm>
            <a:off x="6243573" y="6002578"/>
            <a:ext cx="565276" cy="185292"/>
          </a:xfrm>
          <a:prstGeom prst="rect">
            <a:avLst/>
          </a:prstGeom>
          <a:blipFill>
            <a:blip r:embed="rId3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6" name="object 36"/>
          <p:cNvSpPr/>
          <p:nvPr/>
        </p:nvSpPr>
        <p:spPr>
          <a:xfrm>
            <a:off x="7066788" y="5991021"/>
            <a:ext cx="1244092" cy="255625"/>
          </a:xfrm>
          <a:prstGeom prst="rect">
            <a:avLst/>
          </a:prstGeom>
          <a:blipFill>
            <a:blip r:embed="rId34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7" name="object 37"/>
          <p:cNvSpPr/>
          <p:nvPr/>
        </p:nvSpPr>
        <p:spPr>
          <a:xfrm>
            <a:off x="1037259" y="6295821"/>
            <a:ext cx="998931" cy="246430"/>
          </a:xfrm>
          <a:prstGeom prst="rect">
            <a:avLst/>
          </a:prstGeom>
          <a:blipFill>
            <a:blip r:embed="rId35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8" name="object 38"/>
          <p:cNvSpPr/>
          <p:nvPr/>
        </p:nvSpPr>
        <p:spPr>
          <a:xfrm>
            <a:off x="6111240" y="6295821"/>
            <a:ext cx="1168654" cy="255625"/>
          </a:xfrm>
          <a:prstGeom prst="rect">
            <a:avLst/>
          </a:prstGeom>
          <a:blipFill>
            <a:blip r:embed="rId36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9" name="object 39"/>
          <p:cNvSpPr/>
          <p:nvPr/>
        </p:nvSpPr>
        <p:spPr>
          <a:xfrm>
            <a:off x="7732268" y="6365036"/>
            <a:ext cx="577469" cy="127635"/>
          </a:xfrm>
          <a:prstGeom prst="rect">
            <a:avLst/>
          </a:prstGeom>
          <a:blipFill>
            <a:blip r:embed="rId37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40" name="object 40"/>
          <p:cNvSpPr txBox="1"/>
          <p:nvPr/>
        </p:nvSpPr>
        <p:spPr>
          <a:xfrm>
            <a:off x="8589518" y="6555667"/>
            <a:ext cx="125095" cy="17843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25400">
              <a:lnSpc>
                <a:spcPts val="1245"/>
              </a:lnSpc>
            </a:pPr>
            <a:fld id="{81D60167-4931-47E6-BA6A-407CBD079E47}" type="slidenum">
              <a:rPr dirty="0" sz="1200">
                <a:solidFill>
                  <a:srgbClr val="D1EAED"/>
                </a:solidFill>
                <a:latin typeface="Constantia"/>
                <a:cs typeface="Constantia"/>
              </a:rPr>
              <a:t>2</a:t>
            </a:fld>
            <a:endParaRPr sz="1200">
              <a:latin typeface="Constantia"/>
              <a:cs typeface="Constantia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733044" y="979932"/>
            <a:ext cx="7435596" cy="49834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 txBox="1"/>
          <p:nvPr/>
        </p:nvSpPr>
        <p:spPr>
          <a:xfrm>
            <a:off x="520700" y="1634997"/>
            <a:ext cx="7744459" cy="474218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42240" indent="-129539">
              <a:lnSpc>
                <a:spcPct val="100000"/>
              </a:lnSpc>
              <a:spcBef>
                <a:spcPts val="100"/>
              </a:spcBef>
              <a:buSzPct val="85714"/>
              <a:buFont typeface="Constantia"/>
              <a:buChar char="•"/>
              <a:tabLst>
                <a:tab pos="142240" algn="l"/>
              </a:tabLst>
            </a:pPr>
            <a:r>
              <a:rPr dirty="0" u="heavy" sz="2100" spc="-1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onstantia"/>
                <a:cs typeface="Constantia"/>
              </a:rPr>
              <a:t>Three </a:t>
            </a:r>
            <a:r>
              <a:rPr dirty="0" u="heavy" sz="21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onstantia"/>
                <a:cs typeface="Constantia"/>
              </a:rPr>
              <a:t>basic </a:t>
            </a:r>
            <a:r>
              <a:rPr dirty="0" u="heavy" sz="2100" spc="-1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onstantia"/>
                <a:cs typeface="Constantia"/>
              </a:rPr>
              <a:t>characteristics differentiate</a:t>
            </a:r>
            <a:r>
              <a:rPr dirty="0" u="heavy" sz="2100" spc="-25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onstantia"/>
                <a:cs typeface="Constantia"/>
              </a:rPr>
              <a:t> </a:t>
            </a:r>
            <a:r>
              <a:rPr dirty="0" u="heavy" sz="2100" spc="-1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onstantia"/>
                <a:cs typeface="Constantia"/>
              </a:rPr>
              <a:t>microprocessors:</a:t>
            </a:r>
            <a:endParaRPr sz="2100">
              <a:latin typeface="Constantia"/>
              <a:cs typeface="Constantia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2600">
              <a:latin typeface="Times New Roman"/>
              <a:cs typeface="Times New Roman"/>
            </a:endParaRPr>
          </a:p>
          <a:p>
            <a:pPr algn="just" marL="527685" marR="10795" indent="-514984">
              <a:lnSpc>
                <a:spcPct val="80000"/>
              </a:lnSpc>
              <a:buClr>
                <a:srgbClr val="0AD0D9"/>
              </a:buClr>
              <a:buSzPct val="95238"/>
              <a:buFont typeface="Constantia"/>
              <a:buAutoNum type="arabicPeriod"/>
              <a:tabLst>
                <a:tab pos="595630" algn="l"/>
              </a:tabLst>
            </a:pPr>
            <a:r>
              <a:rPr dirty="0"/>
              <a:t>	</a:t>
            </a:r>
            <a:r>
              <a:rPr dirty="0" sz="2100" spc="-5" b="1">
                <a:solidFill>
                  <a:srgbClr val="FFFFFF"/>
                </a:solidFill>
                <a:latin typeface="Constantia"/>
                <a:cs typeface="Constantia"/>
              </a:rPr>
              <a:t>Instruction </a:t>
            </a:r>
            <a:r>
              <a:rPr dirty="0" sz="2100" b="1">
                <a:solidFill>
                  <a:srgbClr val="FFFFFF"/>
                </a:solidFill>
                <a:latin typeface="Constantia"/>
                <a:cs typeface="Constantia"/>
              </a:rPr>
              <a:t>set</a:t>
            </a:r>
            <a:r>
              <a:rPr dirty="0" sz="2100">
                <a:solidFill>
                  <a:srgbClr val="FFFFFF"/>
                </a:solidFill>
                <a:latin typeface="Constantia"/>
                <a:cs typeface="Constantia"/>
              </a:rPr>
              <a:t>: </a:t>
            </a:r>
            <a:r>
              <a:rPr dirty="0" sz="2100" spc="-5">
                <a:solidFill>
                  <a:srgbClr val="FFFFFF"/>
                </a:solidFill>
                <a:latin typeface="Constantia"/>
                <a:cs typeface="Constantia"/>
              </a:rPr>
              <a:t>The </a:t>
            </a:r>
            <a:r>
              <a:rPr dirty="0" sz="2100">
                <a:solidFill>
                  <a:srgbClr val="FFFFFF"/>
                </a:solidFill>
                <a:latin typeface="Constantia"/>
                <a:cs typeface="Constantia"/>
              </a:rPr>
              <a:t>set of </a:t>
            </a:r>
            <a:r>
              <a:rPr dirty="0" sz="2100" spc="-5">
                <a:solidFill>
                  <a:srgbClr val="FFFFFF"/>
                </a:solidFill>
                <a:latin typeface="Constantia"/>
                <a:cs typeface="Constantia"/>
              </a:rPr>
              <a:t>instructions that the  </a:t>
            </a:r>
            <a:r>
              <a:rPr dirty="0" sz="2100" spc="-10">
                <a:solidFill>
                  <a:srgbClr val="FFFFFF"/>
                </a:solidFill>
                <a:latin typeface="Constantia"/>
                <a:cs typeface="Constantia"/>
              </a:rPr>
              <a:t>microprocessor </a:t>
            </a:r>
            <a:r>
              <a:rPr dirty="0" sz="2100" spc="-5">
                <a:solidFill>
                  <a:srgbClr val="FFFFFF"/>
                </a:solidFill>
                <a:latin typeface="Constantia"/>
                <a:cs typeface="Constantia"/>
              </a:rPr>
              <a:t>can</a:t>
            </a:r>
            <a:r>
              <a:rPr dirty="0" sz="2100" spc="-195">
                <a:solidFill>
                  <a:srgbClr val="FFFFFF"/>
                </a:solidFill>
                <a:latin typeface="Constantia"/>
                <a:cs typeface="Constantia"/>
              </a:rPr>
              <a:t> </a:t>
            </a:r>
            <a:r>
              <a:rPr dirty="0" sz="2100" spc="-10">
                <a:solidFill>
                  <a:srgbClr val="FFFFFF"/>
                </a:solidFill>
                <a:latin typeface="Constantia"/>
                <a:cs typeface="Constantia"/>
              </a:rPr>
              <a:t>execute.</a:t>
            </a:r>
            <a:endParaRPr sz="2100">
              <a:latin typeface="Constantia"/>
              <a:cs typeface="Constantia"/>
            </a:endParaRPr>
          </a:p>
          <a:p>
            <a:pPr algn="just" marL="527685" marR="11430" indent="-514984">
              <a:lnSpc>
                <a:spcPts val="2020"/>
              </a:lnSpc>
              <a:spcBef>
                <a:spcPts val="484"/>
              </a:spcBef>
              <a:buClr>
                <a:srgbClr val="0AD0D9"/>
              </a:buClr>
              <a:buSzPct val="95238"/>
              <a:buFont typeface="Constantia"/>
              <a:buAutoNum type="arabicPeriod"/>
              <a:tabLst>
                <a:tab pos="595630" algn="l"/>
              </a:tabLst>
            </a:pPr>
            <a:r>
              <a:rPr dirty="0"/>
              <a:t>	</a:t>
            </a:r>
            <a:r>
              <a:rPr dirty="0" sz="2100" spc="-5" b="1">
                <a:solidFill>
                  <a:srgbClr val="FFFFFF"/>
                </a:solidFill>
                <a:latin typeface="Constantia"/>
                <a:cs typeface="Constantia"/>
              </a:rPr>
              <a:t>Bandwidth</a:t>
            </a:r>
            <a:r>
              <a:rPr dirty="0" sz="2100" spc="-5">
                <a:solidFill>
                  <a:srgbClr val="FFFFFF"/>
                </a:solidFill>
                <a:latin typeface="Constantia"/>
                <a:cs typeface="Constantia"/>
              </a:rPr>
              <a:t>: The </a:t>
            </a:r>
            <a:r>
              <a:rPr dirty="0" sz="2100">
                <a:solidFill>
                  <a:srgbClr val="FFFFFF"/>
                </a:solidFill>
                <a:latin typeface="Constantia"/>
                <a:cs typeface="Constantia"/>
              </a:rPr>
              <a:t>number of bits </a:t>
            </a:r>
            <a:r>
              <a:rPr dirty="0" sz="2100" spc="-10">
                <a:solidFill>
                  <a:srgbClr val="FFFFFF"/>
                </a:solidFill>
                <a:latin typeface="Constantia"/>
                <a:cs typeface="Constantia"/>
              </a:rPr>
              <a:t>processed </a:t>
            </a:r>
            <a:r>
              <a:rPr dirty="0" sz="2100" spc="-5">
                <a:solidFill>
                  <a:srgbClr val="FFFFFF"/>
                </a:solidFill>
                <a:latin typeface="Constantia"/>
                <a:cs typeface="Constantia"/>
              </a:rPr>
              <a:t>in </a:t>
            </a:r>
            <a:r>
              <a:rPr dirty="0" sz="2100">
                <a:solidFill>
                  <a:srgbClr val="FFFFFF"/>
                </a:solidFill>
                <a:latin typeface="Constantia"/>
                <a:cs typeface="Constantia"/>
              </a:rPr>
              <a:t>a </a:t>
            </a:r>
            <a:r>
              <a:rPr dirty="0" sz="2100" spc="-5">
                <a:solidFill>
                  <a:srgbClr val="FFFFFF"/>
                </a:solidFill>
                <a:latin typeface="Constantia"/>
                <a:cs typeface="Constantia"/>
              </a:rPr>
              <a:t>single  instruction.</a:t>
            </a:r>
            <a:endParaRPr sz="2100">
              <a:latin typeface="Constantia"/>
              <a:cs typeface="Constantia"/>
            </a:endParaRPr>
          </a:p>
          <a:p>
            <a:pPr algn="just" marL="527685" marR="8255" indent="-514984">
              <a:lnSpc>
                <a:spcPct val="80000"/>
              </a:lnSpc>
              <a:spcBef>
                <a:spcPts val="515"/>
              </a:spcBef>
              <a:buClr>
                <a:srgbClr val="0AD0D9"/>
              </a:buClr>
              <a:buSzPct val="95238"/>
              <a:buAutoNum type="arabicPeriod"/>
              <a:tabLst>
                <a:tab pos="528320" algn="l"/>
              </a:tabLst>
            </a:pPr>
            <a:r>
              <a:rPr dirty="0" sz="2100" spc="-5" b="1">
                <a:solidFill>
                  <a:srgbClr val="FFFFFF"/>
                </a:solidFill>
                <a:latin typeface="Constantia"/>
                <a:cs typeface="Constantia"/>
              </a:rPr>
              <a:t>Clock </a:t>
            </a:r>
            <a:r>
              <a:rPr dirty="0" sz="2100" b="1">
                <a:solidFill>
                  <a:srgbClr val="FFFFFF"/>
                </a:solidFill>
                <a:latin typeface="Constantia"/>
                <a:cs typeface="Constantia"/>
              </a:rPr>
              <a:t>speed</a:t>
            </a:r>
            <a:r>
              <a:rPr dirty="0" sz="2100">
                <a:solidFill>
                  <a:srgbClr val="FFFFFF"/>
                </a:solidFill>
                <a:latin typeface="Constantia"/>
                <a:cs typeface="Constantia"/>
              </a:rPr>
              <a:t>: </a:t>
            </a:r>
            <a:r>
              <a:rPr dirty="0" sz="2100" spc="-15">
                <a:solidFill>
                  <a:srgbClr val="FFFFFF"/>
                </a:solidFill>
                <a:latin typeface="Constantia"/>
                <a:cs typeface="Constantia"/>
              </a:rPr>
              <a:t>Given </a:t>
            </a:r>
            <a:r>
              <a:rPr dirty="0" sz="2100" spc="-5">
                <a:solidFill>
                  <a:srgbClr val="FFFFFF"/>
                </a:solidFill>
                <a:latin typeface="Constantia"/>
                <a:cs typeface="Constantia"/>
              </a:rPr>
              <a:t>in megahertz (MHz), the clock </a:t>
            </a:r>
            <a:r>
              <a:rPr dirty="0" sz="2100">
                <a:solidFill>
                  <a:srgbClr val="FFFFFF"/>
                </a:solidFill>
                <a:latin typeface="Constantia"/>
                <a:cs typeface="Constantia"/>
              </a:rPr>
              <a:t>speed  </a:t>
            </a:r>
            <a:r>
              <a:rPr dirty="0" sz="2100" spc="-5">
                <a:solidFill>
                  <a:srgbClr val="FFFFFF"/>
                </a:solidFill>
                <a:latin typeface="Constantia"/>
                <a:cs typeface="Constantia"/>
              </a:rPr>
              <a:t>determines </a:t>
            </a:r>
            <a:r>
              <a:rPr dirty="0" sz="2100" spc="-15">
                <a:solidFill>
                  <a:srgbClr val="FFFFFF"/>
                </a:solidFill>
                <a:latin typeface="Constantia"/>
                <a:cs typeface="Constantia"/>
              </a:rPr>
              <a:t>how </a:t>
            </a:r>
            <a:r>
              <a:rPr dirty="0" sz="2100" spc="-10">
                <a:solidFill>
                  <a:srgbClr val="FFFFFF"/>
                </a:solidFill>
                <a:latin typeface="Constantia"/>
                <a:cs typeface="Constantia"/>
              </a:rPr>
              <a:t>many </a:t>
            </a:r>
            <a:r>
              <a:rPr dirty="0" sz="2100" spc="-5">
                <a:solidFill>
                  <a:srgbClr val="FFFFFF"/>
                </a:solidFill>
                <a:latin typeface="Constantia"/>
                <a:cs typeface="Constantia"/>
              </a:rPr>
              <a:t>instructions </a:t>
            </a:r>
            <a:r>
              <a:rPr dirty="0" sz="2100">
                <a:solidFill>
                  <a:srgbClr val="FFFFFF"/>
                </a:solidFill>
                <a:latin typeface="Constantia"/>
                <a:cs typeface="Constantia"/>
              </a:rPr>
              <a:t>per </a:t>
            </a:r>
            <a:r>
              <a:rPr dirty="0" sz="2100" spc="-5">
                <a:solidFill>
                  <a:srgbClr val="FFFFFF"/>
                </a:solidFill>
                <a:latin typeface="Constantia"/>
                <a:cs typeface="Constantia"/>
              </a:rPr>
              <a:t>second the </a:t>
            </a:r>
            <a:r>
              <a:rPr dirty="0" sz="2100" spc="-10">
                <a:solidFill>
                  <a:srgbClr val="FFFFFF"/>
                </a:solidFill>
                <a:latin typeface="Constantia"/>
                <a:cs typeface="Constantia"/>
              </a:rPr>
              <a:t>processor  </a:t>
            </a:r>
            <a:r>
              <a:rPr dirty="0" sz="2100" spc="-5">
                <a:solidFill>
                  <a:srgbClr val="FFFFFF"/>
                </a:solidFill>
                <a:latin typeface="Constantia"/>
                <a:cs typeface="Constantia"/>
              </a:rPr>
              <a:t>can</a:t>
            </a:r>
            <a:r>
              <a:rPr dirty="0" sz="2100" spc="-75">
                <a:solidFill>
                  <a:srgbClr val="FFFFFF"/>
                </a:solidFill>
                <a:latin typeface="Constantia"/>
                <a:cs typeface="Constantia"/>
              </a:rPr>
              <a:t> </a:t>
            </a:r>
            <a:r>
              <a:rPr dirty="0" sz="2100" spc="-10">
                <a:solidFill>
                  <a:srgbClr val="FFFFFF"/>
                </a:solidFill>
                <a:latin typeface="Constantia"/>
                <a:cs typeface="Constantia"/>
              </a:rPr>
              <a:t>execute.</a:t>
            </a:r>
            <a:endParaRPr sz="2100">
              <a:latin typeface="Constantia"/>
              <a:cs typeface="Constantia"/>
            </a:endParaRPr>
          </a:p>
          <a:p>
            <a:pPr algn="just" marL="12700" marR="8255">
              <a:lnSpc>
                <a:spcPct val="80000"/>
              </a:lnSpc>
              <a:spcBef>
                <a:spcPts val="1345"/>
              </a:spcBef>
            </a:pPr>
            <a:r>
              <a:rPr dirty="0" u="heavy" sz="2100" spc="-10" b="1">
                <a:uFill>
                  <a:solidFill>
                    <a:srgbClr val="000000"/>
                  </a:solidFill>
                </a:uFill>
                <a:latin typeface="Constantia"/>
                <a:cs typeface="Constantia"/>
              </a:rPr>
              <a:t>Microcontroller</a:t>
            </a:r>
            <a:r>
              <a:rPr dirty="0" sz="2100" spc="-10" b="1">
                <a:solidFill>
                  <a:srgbClr val="FFFFFF"/>
                </a:solidFill>
                <a:latin typeface="Constantia"/>
                <a:cs typeface="Constantia"/>
              </a:rPr>
              <a:t>: </a:t>
            </a:r>
            <a:r>
              <a:rPr dirty="0" sz="2100" spc="-5">
                <a:solidFill>
                  <a:srgbClr val="FFFFFF"/>
                </a:solidFill>
                <a:latin typeface="Constantia"/>
                <a:cs typeface="Constantia"/>
              </a:rPr>
              <a:t>is </a:t>
            </a:r>
            <a:r>
              <a:rPr dirty="0" sz="2100">
                <a:solidFill>
                  <a:srgbClr val="FFFFFF"/>
                </a:solidFill>
                <a:latin typeface="Constantia"/>
                <a:cs typeface="Constantia"/>
              </a:rPr>
              <a:t>a </a:t>
            </a:r>
            <a:r>
              <a:rPr dirty="0" sz="2100" spc="-10">
                <a:solidFill>
                  <a:srgbClr val="FFFFFF"/>
                </a:solidFill>
                <a:latin typeface="Constantia"/>
                <a:cs typeface="Constantia"/>
              </a:rPr>
              <a:t>highly </a:t>
            </a:r>
            <a:r>
              <a:rPr dirty="0" sz="2100" spc="-15">
                <a:solidFill>
                  <a:srgbClr val="FFFFFF"/>
                </a:solidFill>
                <a:latin typeface="Constantia"/>
                <a:cs typeface="Constantia"/>
              </a:rPr>
              <a:t>integrated </a:t>
            </a:r>
            <a:r>
              <a:rPr dirty="0" sz="2100" spc="-5">
                <a:solidFill>
                  <a:srgbClr val="FFFFFF"/>
                </a:solidFill>
                <a:latin typeface="Constantia"/>
                <a:cs typeface="Constantia"/>
              </a:rPr>
              <a:t>chip that contains </a:t>
            </a:r>
            <a:r>
              <a:rPr dirty="0" sz="2100">
                <a:solidFill>
                  <a:srgbClr val="FFFFFF"/>
                </a:solidFill>
                <a:latin typeface="Constantia"/>
                <a:cs typeface="Constantia"/>
              </a:rPr>
              <a:t>a </a:t>
            </a:r>
            <a:r>
              <a:rPr dirty="0" sz="2100" spc="-40">
                <a:solidFill>
                  <a:srgbClr val="FFFFFF"/>
                </a:solidFill>
                <a:latin typeface="Constantia"/>
                <a:cs typeface="Constantia"/>
              </a:rPr>
              <a:t>CPU,  </a:t>
            </a:r>
            <a:r>
              <a:rPr dirty="0" sz="2100" spc="-5">
                <a:solidFill>
                  <a:srgbClr val="FFFFFF"/>
                </a:solidFill>
                <a:latin typeface="Constantia"/>
                <a:cs typeface="Constantia"/>
              </a:rPr>
              <a:t>RAM, </a:t>
            </a:r>
            <a:r>
              <a:rPr dirty="0" sz="2100">
                <a:solidFill>
                  <a:srgbClr val="FFFFFF"/>
                </a:solidFill>
                <a:latin typeface="Constantia"/>
                <a:cs typeface="Constantia"/>
              </a:rPr>
              <a:t>some </a:t>
            </a:r>
            <a:r>
              <a:rPr dirty="0" sz="2100" spc="-5">
                <a:solidFill>
                  <a:srgbClr val="FFFFFF"/>
                </a:solidFill>
                <a:latin typeface="Constantia"/>
                <a:cs typeface="Constantia"/>
              </a:rPr>
              <a:t>form </a:t>
            </a:r>
            <a:r>
              <a:rPr dirty="0" sz="2100">
                <a:solidFill>
                  <a:srgbClr val="FFFFFF"/>
                </a:solidFill>
                <a:latin typeface="Constantia"/>
                <a:cs typeface="Constantia"/>
              </a:rPr>
              <a:t>of </a:t>
            </a:r>
            <a:r>
              <a:rPr dirty="0" sz="2100" spc="-20">
                <a:solidFill>
                  <a:srgbClr val="FFFFFF"/>
                </a:solidFill>
                <a:latin typeface="Constantia"/>
                <a:cs typeface="Constantia"/>
              </a:rPr>
              <a:t>ROM, </a:t>
            </a:r>
            <a:r>
              <a:rPr dirty="0" sz="2100">
                <a:solidFill>
                  <a:srgbClr val="FFFFFF"/>
                </a:solidFill>
                <a:latin typeface="Constantia"/>
                <a:cs typeface="Constantia"/>
              </a:rPr>
              <a:t>I/O </a:t>
            </a:r>
            <a:r>
              <a:rPr dirty="0" sz="2100" spc="-5">
                <a:solidFill>
                  <a:srgbClr val="FFFFFF"/>
                </a:solidFill>
                <a:latin typeface="Constantia"/>
                <a:cs typeface="Constantia"/>
              </a:rPr>
              <a:t>ports, </a:t>
            </a:r>
            <a:r>
              <a:rPr dirty="0" sz="2100">
                <a:solidFill>
                  <a:srgbClr val="FFFFFF"/>
                </a:solidFill>
                <a:latin typeface="Constantia"/>
                <a:cs typeface="Constantia"/>
              </a:rPr>
              <a:t>and </a:t>
            </a:r>
            <a:r>
              <a:rPr dirty="0" sz="2100" spc="-10">
                <a:solidFill>
                  <a:srgbClr val="FFFFFF"/>
                </a:solidFill>
                <a:latin typeface="Constantia"/>
                <a:cs typeface="Constantia"/>
              </a:rPr>
              <a:t>timers. </a:t>
            </a:r>
            <a:r>
              <a:rPr dirty="0" sz="2100">
                <a:solidFill>
                  <a:srgbClr val="FFFFFF"/>
                </a:solidFill>
                <a:latin typeface="Constantia"/>
                <a:cs typeface="Constantia"/>
              </a:rPr>
              <a:t>a </a:t>
            </a:r>
            <a:r>
              <a:rPr dirty="0" sz="2100" spc="-10">
                <a:solidFill>
                  <a:srgbClr val="FFFFFF"/>
                </a:solidFill>
                <a:latin typeface="Constantia"/>
                <a:cs typeface="Constantia"/>
              </a:rPr>
              <a:t>microcontroller  </a:t>
            </a:r>
            <a:r>
              <a:rPr dirty="0" sz="2100" spc="-5">
                <a:solidFill>
                  <a:srgbClr val="FFFFFF"/>
                </a:solidFill>
                <a:latin typeface="Constantia"/>
                <a:cs typeface="Constantia"/>
              </a:rPr>
              <a:t>is</a:t>
            </a:r>
            <a:r>
              <a:rPr dirty="0" sz="2100" spc="-85">
                <a:solidFill>
                  <a:srgbClr val="FFFFFF"/>
                </a:solidFill>
                <a:latin typeface="Constantia"/>
                <a:cs typeface="Constantia"/>
              </a:rPr>
              <a:t> </a:t>
            </a:r>
            <a:r>
              <a:rPr dirty="0" sz="2100" spc="-5">
                <a:solidFill>
                  <a:srgbClr val="FFFFFF"/>
                </a:solidFill>
                <a:latin typeface="Constantia"/>
                <a:cs typeface="Constantia"/>
              </a:rPr>
              <a:t>designed</a:t>
            </a:r>
            <a:r>
              <a:rPr dirty="0" sz="2100" spc="-15">
                <a:solidFill>
                  <a:srgbClr val="FFFFFF"/>
                </a:solidFill>
                <a:latin typeface="Constantia"/>
                <a:cs typeface="Constantia"/>
              </a:rPr>
              <a:t> </a:t>
            </a:r>
            <a:r>
              <a:rPr dirty="0" sz="2100" spc="-5">
                <a:solidFill>
                  <a:srgbClr val="FFFFFF"/>
                </a:solidFill>
                <a:latin typeface="Constantia"/>
                <a:cs typeface="Constantia"/>
              </a:rPr>
              <a:t>for</a:t>
            </a:r>
            <a:r>
              <a:rPr dirty="0" sz="2100" spc="-120">
                <a:solidFill>
                  <a:srgbClr val="FFFFFF"/>
                </a:solidFill>
                <a:latin typeface="Constantia"/>
                <a:cs typeface="Constantia"/>
              </a:rPr>
              <a:t> </a:t>
            </a:r>
            <a:r>
              <a:rPr dirty="0" sz="2100">
                <a:solidFill>
                  <a:srgbClr val="FFFFFF"/>
                </a:solidFill>
                <a:latin typeface="Constantia"/>
                <a:cs typeface="Constantia"/>
              </a:rPr>
              <a:t>a</a:t>
            </a:r>
            <a:r>
              <a:rPr dirty="0" sz="2100" spc="-110">
                <a:solidFill>
                  <a:srgbClr val="FFFFFF"/>
                </a:solidFill>
                <a:latin typeface="Constantia"/>
                <a:cs typeface="Constantia"/>
              </a:rPr>
              <a:t> </a:t>
            </a:r>
            <a:r>
              <a:rPr dirty="0" sz="2100" spc="-5">
                <a:solidFill>
                  <a:srgbClr val="FFFFFF"/>
                </a:solidFill>
                <a:latin typeface="Constantia"/>
                <a:cs typeface="Constantia"/>
              </a:rPr>
              <a:t>very</a:t>
            </a:r>
            <a:r>
              <a:rPr dirty="0" sz="2100" spc="-90">
                <a:solidFill>
                  <a:srgbClr val="FFFFFF"/>
                </a:solidFill>
                <a:latin typeface="Constantia"/>
                <a:cs typeface="Constantia"/>
              </a:rPr>
              <a:t> </a:t>
            </a:r>
            <a:r>
              <a:rPr dirty="0" sz="2100" spc="5">
                <a:solidFill>
                  <a:srgbClr val="FFFFFF"/>
                </a:solidFill>
                <a:latin typeface="Constantia"/>
                <a:cs typeface="Constantia"/>
              </a:rPr>
              <a:t>specific</a:t>
            </a:r>
            <a:r>
              <a:rPr dirty="0" sz="2100" spc="-65">
                <a:solidFill>
                  <a:srgbClr val="FFFFFF"/>
                </a:solidFill>
                <a:latin typeface="Constantia"/>
                <a:cs typeface="Constantia"/>
              </a:rPr>
              <a:t> </a:t>
            </a:r>
            <a:r>
              <a:rPr dirty="0" sz="2100" spc="-5">
                <a:solidFill>
                  <a:srgbClr val="FFFFFF"/>
                </a:solidFill>
                <a:latin typeface="Constantia"/>
                <a:cs typeface="Constantia"/>
              </a:rPr>
              <a:t>task </a:t>
            </a:r>
            <a:r>
              <a:rPr dirty="0" sz="2100">
                <a:solidFill>
                  <a:srgbClr val="FFFFFF"/>
                </a:solidFill>
                <a:latin typeface="Constantia"/>
                <a:cs typeface="Constantia"/>
              </a:rPr>
              <a:t>-</a:t>
            </a:r>
            <a:r>
              <a:rPr dirty="0" sz="2100" spc="-25">
                <a:solidFill>
                  <a:srgbClr val="FFFFFF"/>
                </a:solidFill>
                <a:latin typeface="Constantia"/>
                <a:cs typeface="Constantia"/>
              </a:rPr>
              <a:t> </a:t>
            </a:r>
            <a:r>
              <a:rPr dirty="0" sz="2100" spc="-20">
                <a:solidFill>
                  <a:srgbClr val="FFFFFF"/>
                </a:solidFill>
                <a:latin typeface="Constantia"/>
                <a:cs typeface="Constantia"/>
              </a:rPr>
              <a:t>to</a:t>
            </a:r>
            <a:r>
              <a:rPr dirty="0" sz="2100" spc="-95">
                <a:solidFill>
                  <a:srgbClr val="FFFFFF"/>
                </a:solidFill>
                <a:latin typeface="Constantia"/>
                <a:cs typeface="Constantia"/>
              </a:rPr>
              <a:t> </a:t>
            </a:r>
            <a:r>
              <a:rPr dirty="0" sz="2100" spc="-10">
                <a:solidFill>
                  <a:srgbClr val="FFFFFF"/>
                </a:solidFill>
                <a:latin typeface="Constantia"/>
                <a:cs typeface="Constantia"/>
              </a:rPr>
              <a:t>control</a:t>
            </a:r>
            <a:r>
              <a:rPr dirty="0" sz="2100" spc="-50">
                <a:solidFill>
                  <a:srgbClr val="FFFFFF"/>
                </a:solidFill>
                <a:latin typeface="Constantia"/>
                <a:cs typeface="Constantia"/>
              </a:rPr>
              <a:t> </a:t>
            </a:r>
            <a:r>
              <a:rPr dirty="0" sz="2100">
                <a:solidFill>
                  <a:srgbClr val="FFFFFF"/>
                </a:solidFill>
                <a:latin typeface="Constantia"/>
                <a:cs typeface="Constantia"/>
              </a:rPr>
              <a:t>a</a:t>
            </a:r>
            <a:r>
              <a:rPr dirty="0" sz="2100" spc="-85">
                <a:solidFill>
                  <a:srgbClr val="FFFFFF"/>
                </a:solidFill>
                <a:latin typeface="Constantia"/>
                <a:cs typeface="Constantia"/>
              </a:rPr>
              <a:t> </a:t>
            </a:r>
            <a:r>
              <a:rPr dirty="0" sz="2100">
                <a:solidFill>
                  <a:srgbClr val="FFFFFF"/>
                </a:solidFill>
                <a:latin typeface="Constantia"/>
                <a:cs typeface="Constantia"/>
              </a:rPr>
              <a:t>particular</a:t>
            </a:r>
            <a:r>
              <a:rPr dirty="0" sz="2100" spc="-114">
                <a:solidFill>
                  <a:srgbClr val="FFFFFF"/>
                </a:solidFill>
                <a:latin typeface="Constantia"/>
                <a:cs typeface="Constantia"/>
              </a:rPr>
              <a:t> </a:t>
            </a:r>
            <a:r>
              <a:rPr dirty="0" sz="2100" spc="-10">
                <a:solidFill>
                  <a:srgbClr val="FFFFFF"/>
                </a:solidFill>
                <a:latin typeface="Constantia"/>
                <a:cs typeface="Constantia"/>
              </a:rPr>
              <a:t>system.</a:t>
            </a:r>
            <a:endParaRPr sz="2100">
              <a:latin typeface="Constantia"/>
              <a:cs typeface="Constantia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2600">
              <a:latin typeface="Times New Roman"/>
              <a:cs typeface="Times New Roman"/>
            </a:endParaRPr>
          </a:p>
          <a:p>
            <a:pPr algn="just" marL="12700" marR="5080">
              <a:lnSpc>
                <a:spcPts val="2020"/>
              </a:lnSpc>
            </a:pPr>
            <a:r>
              <a:rPr dirty="0" sz="2100">
                <a:solidFill>
                  <a:srgbClr val="FFFFFF"/>
                </a:solidFill>
                <a:latin typeface="Constantia"/>
                <a:cs typeface="Constantia"/>
              </a:rPr>
              <a:t>A</a:t>
            </a:r>
            <a:r>
              <a:rPr dirty="0" sz="2100" spc="-40">
                <a:solidFill>
                  <a:srgbClr val="FFFFFF"/>
                </a:solidFill>
                <a:latin typeface="Constantia"/>
                <a:cs typeface="Constantia"/>
              </a:rPr>
              <a:t> </a:t>
            </a:r>
            <a:r>
              <a:rPr dirty="0" sz="2100" spc="-10">
                <a:solidFill>
                  <a:srgbClr val="FFFFFF"/>
                </a:solidFill>
                <a:latin typeface="Constantia"/>
                <a:cs typeface="Constantia"/>
              </a:rPr>
              <a:t>microcontroller</a:t>
            </a:r>
            <a:r>
              <a:rPr dirty="0" sz="2100" spc="-110">
                <a:solidFill>
                  <a:srgbClr val="FFFFFF"/>
                </a:solidFill>
                <a:latin typeface="Constantia"/>
                <a:cs typeface="Constantia"/>
              </a:rPr>
              <a:t> </a:t>
            </a:r>
            <a:r>
              <a:rPr dirty="0" sz="2100" spc="-5">
                <a:solidFill>
                  <a:srgbClr val="FFFFFF"/>
                </a:solidFill>
                <a:latin typeface="Constantia"/>
                <a:cs typeface="Constantia"/>
              </a:rPr>
              <a:t>differs</a:t>
            </a:r>
            <a:r>
              <a:rPr dirty="0" sz="2100" spc="-45">
                <a:solidFill>
                  <a:srgbClr val="FFFFFF"/>
                </a:solidFill>
                <a:latin typeface="Constantia"/>
                <a:cs typeface="Constantia"/>
              </a:rPr>
              <a:t> </a:t>
            </a:r>
            <a:r>
              <a:rPr dirty="0" sz="2100" spc="-10">
                <a:solidFill>
                  <a:srgbClr val="FFFFFF"/>
                </a:solidFill>
                <a:latin typeface="Constantia"/>
                <a:cs typeface="Constantia"/>
              </a:rPr>
              <a:t>from</a:t>
            </a:r>
            <a:r>
              <a:rPr dirty="0" sz="2100" spc="-65">
                <a:solidFill>
                  <a:srgbClr val="FFFFFF"/>
                </a:solidFill>
                <a:latin typeface="Constantia"/>
                <a:cs typeface="Constantia"/>
              </a:rPr>
              <a:t> </a:t>
            </a:r>
            <a:r>
              <a:rPr dirty="0" sz="2100">
                <a:solidFill>
                  <a:srgbClr val="FFFFFF"/>
                </a:solidFill>
                <a:latin typeface="Constantia"/>
                <a:cs typeface="Constantia"/>
              </a:rPr>
              <a:t>a</a:t>
            </a:r>
            <a:r>
              <a:rPr dirty="0" sz="2100" spc="-50">
                <a:solidFill>
                  <a:srgbClr val="FFFFFF"/>
                </a:solidFill>
                <a:latin typeface="Constantia"/>
                <a:cs typeface="Constantia"/>
              </a:rPr>
              <a:t> </a:t>
            </a:r>
            <a:r>
              <a:rPr dirty="0" sz="2100" spc="-20">
                <a:solidFill>
                  <a:srgbClr val="FFFFFF"/>
                </a:solidFill>
                <a:latin typeface="Constantia"/>
                <a:cs typeface="Constantia"/>
              </a:rPr>
              <a:t>microprocessor,</a:t>
            </a:r>
            <a:r>
              <a:rPr dirty="0" sz="2100" spc="-35">
                <a:solidFill>
                  <a:srgbClr val="FFFFFF"/>
                </a:solidFill>
                <a:latin typeface="Constantia"/>
                <a:cs typeface="Constantia"/>
              </a:rPr>
              <a:t> </a:t>
            </a:r>
            <a:r>
              <a:rPr dirty="0" sz="2100" spc="-10">
                <a:solidFill>
                  <a:srgbClr val="FFFFFF"/>
                </a:solidFill>
                <a:latin typeface="Constantia"/>
                <a:cs typeface="Constantia"/>
              </a:rPr>
              <a:t>which</a:t>
            </a:r>
            <a:r>
              <a:rPr dirty="0" sz="2100" spc="-40">
                <a:solidFill>
                  <a:srgbClr val="FFFFFF"/>
                </a:solidFill>
                <a:latin typeface="Constantia"/>
                <a:cs typeface="Constantia"/>
              </a:rPr>
              <a:t> </a:t>
            </a:r>
            <a:r>
              <a:rPr dirty="0" sz="2100">
                <a:solidFill>
                  <a:srgbClr val="FFFFFF"/>
                </a:solidFill>
                <a:latin typeface="Constantia"/>
                <a:cs typeface="Constantia"/>
              </a:rPr>
              <a:t>is</a:t>
            </a:r>
            <a:r>
              <a:rPr dirty="0" sz="2100" spc="-70">
                <a:solidFill>
                  <a:srgbClr val="FFFFFF"/>
                </a:solidFill>
                <a:latin typeface="Constantia"/>
                <a:cs typeface="Constantia"/>
              </a:rPr>
              <a:t> </a:t>
            </a:r>
            <a:r>
              <a:rPr dirty="0" sz="2100">
                <a:solidFill>
                  <a:srgbClr val="FFFFFF"/>
                </a:solidFill>
                <a:latin typeface="Constantia"/>
                <a:cs typeface="Constantia"/>
              </a:rPr>
              <a:t>a</a:t>
            </a:r>
            <a:r>
              <a:rPr dirty="0" sz="2100" spc="-85">
                <a:solidFill>
                  <a:srgbClr val="FFFFFF"/>
                </a:solidFill>
                <a:latin typeface="Constantia"/>
                <a:cs typeface="Constantia"/>
              </a:rPr>
              <a:t> </a:t>
            </a:r>
            <a:r>
              <a:rPr dirty="0" sz="2100" spc="-10">
                <a:solidFill>
                  <a:srgbClr val="FFFFFF"/>
                </a:solidFill>
                <a:latin typeface="Constantia"/>
                <a:cs typeface="Constantia"/>
              </a:rPr>
              <a:t>general-  </a:t>
            </a:r>
            <a:r>
              <a:rPr dirty="0" sz="2100">
                <a:solidFill>
                  <a:srgbClr val="FFFFFF"/>
                </a:solidFill>
                <a:latin typeface="Constantia"/>
                <a:cs typeface="Constantia"/>
              </a:rPr>
              <a:t>purpose </a:t>
            </a:r>
            <a:r>
              <a:rPr dirty="0" sz="2100" spc="-5">
                <a:solidFill>
                  <a:srgbClr val="FFFFFF"/>
                </a:solidFill>
                <a:latin typeface="Constantia"/>
                <a:cs typeface="Constantia"/>
              </a:rPr>
              <a:t>chip that is used </a:t>
            </a:r>
            <a:r>
              <a:rPr dirty="0" sz="2100" spc="-20">
                <a:solidFill>
                  <a:srgbClr val="FFFFFF"/>
                </a:solidFill>
                <a:latin typeface="Constantia"/>
                <a:cs typeface="Constantia"/>
              </a:rPr>
              <a:t>to </a:t>
            </a:r>
            <a:r>
              <a:rPr dirty="0" sz="2100" spc="-15">
                <a:solidFill>
                  <a:srgbClr val="FFFFFF"/>
                </a:solidFill>
                <a:latin typeface="Constantia"/>
                <a:cs typeface="Constantia"/>
              </a:rPr>
              <a:t>create </a:t>
            </a:r>
            <a:r>
              <a:rPr dirty="0" sz="2100">
                <a:solidFill>
                  <a:srgbClr val="FFFFFF"/>
                </a:solidFill>
                <a:latin typeface="Constantia"/>
                <a:cs typeface="Constantia"/>
              </a:rPr>
              <a:t>a multi-function </a:t>
            </a:r>
            <a:r>
              <a:rPr dirty="0" sz="2100" spc="-10">
                <a:solidFill>
                  <a:srgbClr val="FFFFFF"/>
                </a:solidFill>
                <a:latin typeface="Constantia"/>
                <a:cs typeface="Constantia"/>
              </a:rPr>
              <a:t>computer </a:t>
            </a:r>
            <a:r>
              <a:rPr dirty="0" sz="2100">
                <a:solidFill>
                  <a:srgbClr val="FFFFFF"/>
                </a:solidFill>
                <a:latin typeface="Constantia"/>
                <a:cs typeface="Constantia"/>
              </a:rPr>
              <a:t>or  </a:t>
            </a:r>
            <a:r>
              <a:rPr dirty="0" sz="2100" spc="-10">
                <a:solidFill>
                  <a:srgbClr val="FFFFFF"/>
                </a:solidFill>
                <a:latin typeface="Constantia"/>
                <a:cs typeface="Constantia"/>
              </a:rPr>
              <a:t>device</a:t>
            </a:r>
            <a:r>
              <a:rPr dirty="0" sz="2100" spc="-100">
                <a:solidFill>
                  <a:srgbClr val="FFFFFF"/>
                </a:solidFill>
                <a:latin typeface="Constantia"/>
                <a:cs typeface="Constantia"/>
              </a:rPr>
              <a:t> </a:t>
            </a:r>
            <a:r>
              <a:rPr dirty="0" sz="2100">
                <a:solidFill>
                  <a:srgbClr val="FFFFFF"/>
                </a:solidFill>
                <a:latin typeface="Constantia"/>
                <a:cs typeface="Constantia"/>
              </a:rPr>
              <a:t>and</a:t>
            </a:r>
            <a:r>
              <a:rPr dirty="0" sz="2100" spc="-40">
                <a:solidFill>
                  <a:srgbClr val="FFFFFF"/>
                </a:solidFill>
                <a:latin typeface="Constantia"/>
                <a:cs typeface="Constantia"/>
              </a:rPr>
              <a:t> </a:t>
            </a:r>
            <a:r>
              <a:rPr dirty="0" sz="2100" spc="-10">
                <a:solidFill>
                  <a:srgbClr val="FFFFFF"/>
                </a:solidFill>
                <a:latin typeface="Constantia"/>
                <a:cs typeface="Constantia"/>
              </a:rPr>
              <a:t>requires</a:t>
            </a:r>
            <a:r>
              <a:rPr dirty="0" sz="2100" spc="-35">
                <a:solidFill>
                  <a:srgbClr val="FFFFFF"/>
                </a:solidFill>
                <a:latin typeface="Constantia"/>
                <a:cs typeface="Constantia"/>
              </a:rPr>
              <a:t> </a:t>
            </a:r>
            <a:r>
              <a:rPr dirty="0" sz="2100">
                <a:solidFill>
                  <a:srgbClr val="FFFFFF"/>
                </a:solidFill>
                <a:latin typeface="Constantia"/>
                <a:cs typeface="Constantia"/>
              </a:rPr>
              <a:t>multiple</a:t>
            </a:r>
            <a:r>
              <a:rPr dirty="0" sz="2100" spc="-95">
                <a:solidFill>
                  <a:srgbClr val="FFFFFF"/>
                </a:solidFill>
                <a:latin typeface="Constantia"/>
                <a:cs typeface="Constantia"/>
              </a:rPr>
              <a:t> </a:t>
            </a:r>
            <a:r>
              <a:rPr dirty="0" sz="2100" spc="-5">
                <a:solidFill>
                  <a:srgbClr val="FFFFFF"/>
                </a:solidFill>
                <a:latin typeface="Constantia"/>
                <a:cs typeface="Constantia"/>
              </a:rPr>
              <a:t>chips</a:t>
            </a:r>
            <a:r>
              <a:rPr dirty="0" sz="2100" spc="-60">
                <a:solidFill>
                  <a:srgbClr val="FFFFFF"/>
                </a:solidFill>
                <a:latin typeface="Constantia"/>
                <a:cs typeface="Constantia"/>
              </a:rPr>
              <a:t> </a:t>
            </a:r>
            <a:r>
              <a:rPr dirty="0" sz="2100" spc="-20">
                <a:solidFill>
                  <a:srgbClr val="FFFFFF"/>
                </a:solidFill>
                <a:latin typeface="Constantia"/>
                <a:cs typeface="Constantia"/>
              </a:rPr>
              <a:t>to</a:t>
            </a:r>
            <a:r>
              <a:rPr dirty="0" sz="2100" spc="-45">
                <a:solidFill>
                  <a:srgbClr val="FFFFFF"/>
                </a:solidFill>
                <a:latin typeface="Constantia"/>
                <a:cs typeface="Constantia"/>
              </a:rPr>
              <a:t> </a:t>
            </a:r>
            <a:r>
              <a:rPr dirty="0" sz="2100" spc="-5">
                <a:solidFill>
                  <a:srgbClr val="FFFFFF"/>
                </a:solidFill>
                <a:latin typeface="Constantia"/>
                <a:cs typeface="Constantia"/>
              </a:rPr>
              <a:t>handle</a:t>
            </a:r>
            <a:r>
              <a:rPr dirty="0" sz="2100" spc="-110">
                <a:solidFill>
                  <a:srgbClr val="FFFFFF"/>
                </a:solidFill>
                <a:latin typeface="Constantia"/>
                <a:cs typeface="Constantia"/>
              </a:rPr>
              <a:t> </a:t>
            </a:r>
            <a:r>
              <a:rPr dirty="0" sz="2100" spc="-5">
                <a:solidFill>
                  <a:srgbClr val="FFFFFF"/>
                </a:solidFill>
                <a:latin typeface="Constantia"/>
                <a:cs typeface="Constantia"/>
              </a:rPr>
              <a:t>various</a:t>
            </a:r>
            <a:r>
              <a:rPr dirty="0" sz="2100" spc="-55">
                <a:solidFill>
                  <a:srgbClr val="FFFFFF"/>
                </a:solidFill>
                <a:latin typeface="Constantia"/>
                <a:cs typeface="Constantia"/>
              </a:rPr>
              <a:t> </a:t>
            </a:r>
            <a:r>
              <a:rPr dirty="0" sz="2100" spc="-10">
                <a:solidFill>
                  <a:srgbClr val="FFFFFF"/>
                </a:solidFill>
                <a:latin typeface="Constantia"/>
                <a:cs typeface="Constantia"/>
              </a:rPr>
              <a:t>tasks.</a:t>
            </a:r>
            <a:endParaRPr sz="2100">
              <a:latin typeface="Constantia"/>
              <a:cs typeface="Constantia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8533130" y="6555667"/>
            <a:ext cx="181610" cy="17843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34290">
              <a:lnSpc>
                <a:spcPts val="1245"/>
              </a:lnSpc>
            </a:pPr>
            <a:fld id="{81D60167-4931-47E6-BA6A-407CBD079E47}" type="slidenum">
              <a:rPr dirty="0" sz="1200">
                <a:solidFill>
                  <a:srgbClr val="D1EAED"/>
                </a:solidFill>
                <a:latin typeface="Constantia"/>
                <a:cs typeface="Constantia"/>
              </a:rPr>
              <a:t>12</a:t>
            </a:fld>
            <a:endParaRPr sz="1200">
              <a:latin typeface="Constantia"/>
              <a:cs typeface="Constantia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874775" y="620268"/>
            <a:ext cx="7162800" cy="93421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 txBox="1"/>
          <p:nvPr/>
        </p:nvSpPr>
        <p:spPr>
          <a:xfrm>
            <a:off x="644144" y="5868111"/>
            <a:ext cx="7567930" cy="33083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2000" b="1">
                <a:solidFill>
                  <a:srgbClr val="FFFFFF"/>
                </a:solidFill>
                <a:latin typeface="Times New Roman"/>
                <a:cs typeface="Times New Roman"/>
              </a:rPr>
              <a:t>Fig.2 :The block diagram of a </a:t>
            </a:r>
            <a:r>
              <a:rPr dirty="0" sz="2000" spc="-10" b="1">
                <a:solidFill>
                  <a:srgbClr val="FFFFFF"/>
                </a:solidFill>
                <a:latin typeface="Times New Roman"/>
                <a:cs typeface="Times New Roman"/>
              </a:rPr>
              <a:t>microprocessor-based </a:t>
            </a:r>
            <a:r>
              <a:rPr dirty="0" sz="2000" b="1">
                <a:solidFill>
                  <a:srgbClr val="FFFFFF"/>
                </a:solidFill>
                <a:latin typeface="Times New Roman"/>
                <a:cs typeface="Times New Roman"/>
              </a:rPr>
              <a:t>computer</a:t>
            </a:r>
            <a:r>
              <a:rPr dirty="0" sz="2000" spc="-150" b="1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dirty="0" sz="2000" b="1">
                <a:solidFill>
                  <a:srgbClr val="FFFFFF"/>
                </a:solidFill>
                <a:latin typeface="Times New Roman"/>
                <a:cs typeface="Times New Roman"/>
              </a:rPr>
              <a:t>system</a:t>
            </a:r>
            <a:endParaRPr sz="20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685800" y="1752600"/>
            <a:ext cx="7620000" cy="4064508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 txBox="1"/>
          <p:nvPr/>
        </p:nvSpPr>
        <p:spPr>
          <a:xfrm>
            <a:off x="8533130" y="6555667"/>
            <a:ext cx="181610" cy="17843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34290">
              <a:lnSpc>
                <a:spcPts val="1245"/>
              </a:lnSpc>
            </a:pPr>
            <a:fld id="{81D60167-4931-47E6-BA6A-407CBD079E47}" type="slidenum">
              <a:rPr dirty="0" sz="1200">
                <a:solidFill>
                  <a:srgbClr val="D1EAED"/>
                </a:solidFill>
                <a:latin typeface="Constantia"/>
                <a:cs typeface="Constantia"/>
              </a:rPr>
              <a:t>12</a:t>
            </a:fld>
            <a:endParaRPr sz="1200">
              <a:latin typeface="Constantia"/>
              <a:cs typeface="Constantia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021080" y="827532"/>
            <a:ext cx="6838188" cy="49987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/>
          <p:nvPr/>
        </p:nvSpPr>
        <p:spPr>
          <a:xfrm>
            <a:off x="457200" y="1676400"/>
            <a:ext cx="8077200" cy="480060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 txBox="1"/>
          <p:nvPr/>
        </p:nvSpPr>
        <p:spPr>
          <a:xfrm>
            <a:off x="8533130" y="6555667"/>
            <a:ext cx="181610" cy="17843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34290">
              <a:lnSpc>
                <a:spcPts val="1245"/>
              </a:lnSpc>
            </a:pPr>
            <a:fld id="{81D60167-4931-47E6-BA6A-407CBD079E47}" type="slidenum">
              <a:rPr dirty="0" sz="1200">
                <a:solidFill>
                  <a:srgbClr val="D1EAED"/>
                </a:solidFill>
                <a:latin typeface="Constantia"/>
                <a:cs typeface="Constantia"/>
              </a:rPr>
              <a:t>12</a:t>
            </a:fld>
            <a:endParaRPr sz="1200">
              <a:latin typeface="Constantia"/>
              <a:cs typeface="Constantia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3023616" y="777240"/>
            <a:ext cx="2860548" cy="43433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 txBox="1"/>
          <p:nvPr/>
        </p:nvSpPr>
        <p:spPr>
          <a:xfrm>
            <a:off x="520700" y="1545082"/>
            <a:ext cx="7818755" cy="470281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algn="just" marL="355600" marR="6985" indent="-342900">
              <a:lnSpc>
                <a:spcPct val="100000"/>
              </a:lnSpc>
              <a:spcBef>
                <a:spcPts val="105"/>
              </a:spcBef>
              <a:buClr>
                <a:srgbClr val="0AD0D9"/>
              </a:buClr>
              <a:buSzPct val="94230"/>
              <a:buFont typeface="Wingdings"/>
              <a:buChar char=""/>
              <a:tabLst>
                <a:tab pos="355600" algn="l"/>
              </a:tabLst>
            </a:pPr>
            <a:r>
              <a:rPr dirty="0" sz="2600">
                <a:solidFill>
                  <a:srgbClr val="FFFFFF"/>
                </a:solidFill>
                <a:latin typeface="Times New Roman"/>
                <a:cs typeface="Times New Roman"/>
              </a:rPr>
              <a:t>The user </a:t>
            </a:r>
            <a:r>
              <a:rPr dirty="0" sz="2600" spc="-5">
                <a:solidFill>
                  <a:srgbClr val="FFFFFF"/>
                </a:solidFill>
                <a:latin typeface="Times New Roman"/>
                <a:cs typeface="Times New Roman"/>
              </a:rPr>
              <a:t>can enter </a:t>
            </a:r>
            <a:r>
              <a:rPr dirty="0" sz="2600">
                <a:solidFill>
                  <a:srgbClr val="FFFFFF"/>
                </a:solidFill>
                <a:latin typeface="Times New Roman"/>
                <a:cs typeface="Times New Roman"/>
              </a:rPr>
              <a:t>instructions </a:t>
            </a:r>
            <a:r>
              <a:rPr dirty="0" sz="2600" spc="-5">
                <a:solidFill>
                  <a:srgbClr val="FFFFFF"/>
                </a:solidFill>
                <a:latin typeface="Times New Roman"/>
                <a:cs typeface="Times New Roman"/>
              </a:rPr>
              <a:t>and data memory  </a:t>
            </a:r>
            <a:r>
              <a:rPr dirty="0" sz="2600" spc="5">
                <a:solidFill>
                  <a:srgbClr val="FFFFFF"/>
                </a:solidFill>
                <a:latin typeface="Times New Roman"/>
                <a:cs typeface="Times New Roman"/>
              </a:rPr>
              <a:t>through </a:t>
            </a:r>
            <a:r>
              <a:rPr dirty="0" sz="2600">
                <a:solidFill>
                  <a:srgbClr val="FFFFFF"/>
                </a:solidFill>
                <a:latin typeface="Times New Roman"/>
                <a:cs typeface="Times New Roman"/>
              </a:rPr>
              <a:t>devices such as a keyboard or </a:t>
            </a:r>
            <a:r>
              <a:rPr dirty="0" sz="2600" spc="-5">
                <a:solidFill>
                  <a:srgbClr val="FFFFFF"/>
                </a:solidFill>
                <a:latin typeface="Times New Roman"/>
                <a:cs typeface="Times New Roman"/>
              </a:rPr>
              <a:t>simple</a:t>
            </a:r>
            <a:r>
              <a:rPr dirty="0" sz="2600" spc="-15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dirty="0" sz="2600" spc="-5">
                <a:solidFill>
                  <a:srgbClr val="FFFFFF"/>
                </a:solidFill>
                <a:latin typeface="Times New Roman"/>
                <a:cs typeface="Times New Roman"/>
              </a:rPr>
              <a:t>switches.</a:t>
            </a:r>
            <a:endParaRPr sz="26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buClr>
                <a:srgbClr val="0AD0D9"/>
              </a:buClr>
              <a:buFont typeface="Wingdings"/>
              <a:buChar char=""/>
            </a:pPr>
            <a:endParaRPr sz="3800">
              <a:latin typeface="Times New Roman"/>
              <a:cs typeface="Times New Roman"/>
            </a:endParaRPr>
          </a:p>
          <a:p>
            <a:pPr algn="just" marL="355600" marR="5080" indent="-342900">
              <a:lnSpc>
                <a:spcPct val="100000"/>
              </a:lnSpc>
              <a:buClr>
                <a:srgbClr val="0AD0D9"/>
              </a:buClr>
              <a:buSzPct val="94230"/>
              <a:buFont typeface="Wingdings"/>
              <a:buChar char=""/>
              <a:tabLst>
                <a:tab pos="355600" algn="l"/>
              </a:tabLst>
            </a:pPr>
            <a:r>
              <a:rPr dirty="0" sz="2600">
                <a:solidFill>
                  <a:srgbClr val="FFFFFF"/>
                </a:solidFill>
                <a:latin typeface="Times New Roman"/>
                <a:cs typeface="Times New Roman"/>
              </a:rPr>
              <a:t>These </a:t>
            </a:r>
            <a:r>
              <a:rPr dirty="0" sz="2600" spc="-5">
                <a:solidFill>
                  <a:srgbClr val="FFFFFF"/>
                </a:solidFill>
                <a:latin typeface="Times New Roman"/>
                <a:cs typeface="Times New Roman"/>
              </a:rPr>
              <a:t>devices </a:t>
            </a:r>
            <a:r>
              <a:rPr dirty="0" sz="2600">
                <a:solidFill>
                  <a:srgbClr val="FFFFFF"/>
                </a:solidFill>
                <a:latin typeface="Times New Roman"/>
                <a:cs typeface="Times New Roman"/>
              </a:rPr>
              <a:t>are </a:t>
            </a:r>
            <a:r>
              <a:rPr dirty="0" sz="2600" spc="-5">
                <a:solidFill>
                  <a:srgbClr val="FFFFFF"/>
                </a:solidFill>
                <a:latin typeface="Times New Roman"/>
                <a:cs typeface="Times New Roman"/>
              </a:rPr>
              <a:t>called </a:t>
            </a:r>
            <a:r>
              <a:rPr dirty="0" sz="2600">
                <a:solidFill>
                  <a:srgbClr val="FFFFFF"/>
                </a:solidFill>
                <a:latin typeface="Times New Roman"/>
                <a:cs typeface="Times New Roman"/>
              </a:rPr>
              <a:t>input </a:t>
            </a:r>
            <a:r>
              <a:rPr dirty="0" sz="2600" spc="-5">
                <a:solidFill>
                  <a:srgbClr val="FFFFFF"/>
                </a:solidFill>
                <a:latin typeface="Times New Roman"/>
                <a:cs typeface="Times New Roman"/>
              </a:rPr>
              <a:t>devices, </a:t>
            </a:r>
            <a:r>
              <a:rPr dirty="0" sz="2600">
                <a:solidFill>
                  <a:srgbClr val="FFFFFF"/>
                </a:solidFill>
                <a:latin typeface="Times New Roman"/>
                <a:cs typeface="Times New Roman"/>
              </a:rPr>
              <a:t>similar </a:t>
            </a:r>
            <a:r>
              <a:rPr dirty="0" sz="2600" spc="-5">
                <a:solidFill>
                  <a:srgbClr val="FFFFFF"/>
                </a:solidFill>
                <a:latin typeface="Times New Roman"/>
                <a:cs typeface="Times New Roman"/>
              </a:rPr>
              <a:t>to </a:t>
            </a:r>
            <a:r>
              <a:rPr dirty="0" sz="2600">
                <a:solidFill>
                  <a:srgbClr val="FFFFFF"/>
                </a:solidFill>
                <a:latin typeface="Times New Roman"/>
                <a:cs typeface="Times New Roman"/>
              </a:rPr>
              <a:t>eyes  and </a:t>
            </a:r>
            <a:r>
              <a:rPr dirty="0" sz="2600" spc="-5">
                <a:solidFill>
                  <a:srgbClr val="FFFFFF"/>
                </a:solidFill>
                <a:latin typeface="Times New Roman"/>
                <a:cs typeface="Times New Roman"/>
              </a:rPr>
              <a:t>ears </a:t>
            </a:r>
            <a:r>
              <a:rPr dirty="0" sz="2600">
                <a:solidFill>
                  <a:srgbClr val="FFFFFF"/>
                </a:solidFill>
                <a:latin typeface="Times New Roman"/>
                <a:cs typeface="Times New Roman"/>
              </a:rPr>
              <a:t>in a human </a:t>
            </a:r>
            <a:r>
              <a:rPr dirty="0" sz="2600" spc="-35">
                <a:solidFill>
                  <a:srgbClr val="FFFFFF"/>
                </a:solidFill>
                <a:latin typeface="Times New Roman"/>
                <a:cs typeface="Times New Roman"/>
              </a:rPr>
              <a:t>body. </a:t>
            </a:r>
            <a:r>
              <a:rPr dirty="0" sz="2600" spc="5">
                <a:solidFill>
                  <a:srgbClr val="FFFFFF"/>
                </a:solidFill>
                <a:latin typeface="Times New Roman"/>
                <a:cs typeface="Times New Roman"/>
              </a:rPr>
              <a:t>The </a:t>
            </a:r>
            <a:r>
              <a:rPr dirty="0" sz="2600" spc="-5">
                <a:solidFill>
                  <a:srgbClr val="FFFFFF"/>
                </a:solidFill>
                <a:latin typeface="Times New Roman"/>
                <a:cs typeface="Times New Roman"/>
              </a:rPr>
              <a:t>microprocessor reads </a:t>
            </a:r>
            <a:r>
              <a:rPr dirty="0" sz="2600">
                <a:solidFill>
                  <a:srgbClr val="FFFFFF"/>
                </a:solidFill>
                <a:latin typeface="Times New Roman"/>
                <a:cs typeface="Times New Roman"/>
              </a:rPr>
              <a:t>the  instructions from the </a:t>
            </a:r>
            <a:r>
              <a:rPr dirty="0" sz="2600" spc="-5">
                <a:solidFill>
                  <a:srgbClr val="FFFFFF"/>
                </a:solidFill>
                <a:latin typeface="Times New Roman"/>
                <a:cs typeface="Times New Roman"/>
              </a:rPr>
              <a:t>memory </a:t>
            </a:r>
            <a:r>
              <a:rPr dirty="0" sz="2600">
                <a:solidFill>
                  <a:srgbClr val="FFFFFF"/>
                </a:solidFill>
                <a:latin typeface="Times New Roman"/>
                <a:cs typeface="Times New Roman"/>
              </a:rPr>
              <a:t>and </a:t>
            </a:r>
            <a:r>
              <a:rPr dirty="0" sz="2600" spc="-5">
                <a:solidFill>
                  <a:srgbClr val="FFFFFF"/>
                </a:solidFill>
                <a:latin typeface="Times New Roman"/>
                <a:cs typeface="Times New Roman"/>
              </a:rPr>
              <a:t>processes </a:t>
            </a:r>
            <a:r>
              <a:rPr dirty="0" sz="2600">
                <a:solidFill>
                  <a:srgbClr val="FFFFFF"/>
                </a:solidFill>
                <a:latin typeface="Times New Roman"/>
                <a:cs typeface="Times New Roman"/>
              </a:rPr>
              <a:t>the data  according </a:t>
            </a:r>
            <a:r>
              <a:rPr dirty="0" sz="2600" spc="-5">
                <a:solidFill>
                  <a:srgbClr val="FFFFFF"/>
                </a:solidFill>
                <a:latin typeface="Times New Roman"/>
                <a:cs typeface="Times New Roman"/>
              </a:rPr>
              <a:t>to </a:t>
            </a:r>
            <a:r>
              <a:rPr dirty="0" sz="2600">
                <a:solidFill>
                  <a:srgbClr val="FFFFFF"/>
                </a:solidFill>
                <a:latin typeface="Times New Roman"/>
                <a:cs typeface="Times New Roman"/>
              </a:rPr>
              <a:t>those</a:t>
            </a:r>
            <a:r>
              <a:rPr dirty="0" sz="2600" spc="-5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dirty="0" sz="2600">
                <a:solidFill>
                  <a:srgbClr val="FFFFFF"/>
                </a:solidFill>
                <a:latin typeface="Times New Roman"/>
                <a:cs typeface="Times New Roman"/>
              </a:rPr>
              <a:t>instructions.</a:t>
            </a:r>
            <a:endParaRPr sz="26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buClr>
                <a:srgbClr val="0AD0D9"/>
              </a:buClr>
              <a:buFont typeface="Wingdings"/>
              <a:buChar char=""/>
            </a:pPr>
            <a:endParaRPr sz="3800">
              <a:latin typeface="Times New Roman"/>
              <a:cs typeface="Times New Roman"/>
            </a:endParaRPr>
          </a:p>
          <a:p>
            <a:pPr algn="just" marL="355600" marR="5080" indent="-342900">
              <a:lnSpc>
                <a:spcPct val="100000"/>
              </a:lnSpc>
              <a:buClr>
                <a:srgbClr val="0AD0D9"/>
              </a:buClr>
              <a:buSzPct val="94230"/>
              <a:buFont typeface="Wingdings"/>
              <a:buChar char=""/>
              <a:tabLst>
                <a:tab pos="355600" algn="l"/>
              </a:tabLst>
            </a:pPr>
            <a:r>
              <a:rPr dirty="0" sz="2600">
                <a:solidFill>
                  <a:srgbClr val="FFFFFF"/>
                </a:solidFill>
                <a:latin typeface="Times New Roman"/>
                <a:cs typeface="Times New Roman"/>
              </a:rPr>
              <a:t>The </a:t>
            </a:r>
            <a:r>
              <a:rPr dirty="0" sz="2600" spc="-5">
                <a:solidFill>
                  <a:srgbClr val="FFFFFF"/>
                </a:solidFill>
                <a:latin typeface="Times New Roman"/>
                <a:cs typeface="Times New Roman"/>
              </a:rPr>
              <a:t>result can </a:t>
            </a:r>
            <a:r>
              <a:rPr dirty="0" sz="2600" spc="5">
                <a:solidFill>
                  <a:srgbClr val="FFFFFF"/>
                </a:solidFill>
                <a:latin typeface="Times New Roman"/>
                <a:cs typeface="Times New Roman"/>
              </a:rPr>
              <a:t>be </a:t>
            </a:r>
            <a:r>
              <a:rPr dirty="0" sz="2600" spc="-5">
                <a:solidFill>
                  <a:srgbClr val="FFFFFF"/>
                </a:solidFill>
                <a:latin typeface="Times New Roman"/>
                <a:cs typeface="Times New Roman"/>
              </a:rPr>
              <a:t>displayed by </a:t>
            </a:r>
            <a:r>
              <a:rPr dirty="0" sz="2600">
                <a:solidFill>
                  <a:srgbClr val="FFFFFF"/>
                </a:solidFill>
                <a:latin typeface="Times New Roman"/>
                <a:cs typeface="Times New Roman"/>
              </a:rPr>
              <a:t>a device </a:t>
            </a:r>
            <a:r>
              <a:rPr dirty="0" sz="2600" spc="-5">
                <a:solidFill>
                  <a:srgbClr val="FFFFFF"/>
                </a:solidFill>
                <a:latin typeface="Times New Roman"/>
                <a:cs typeface="Times New Roman"/>
              </a:rPr>
              <a:t>such </a:t>
            </a:r>
            <a:r>
              <a:rPr dirty="0" sz="2600">
                <a:solidFill>
                  <a:srgbClr val="FFFFFF"/>
                </a:solidFill>
                <a:latin typeface="Times New Roman"/>
                <a:cs typeface="Times New Roman"/>
              </a:rPr>
              <a:t>as </a:t>
            </a:r>
            <a:r>
              <a:rPr dirty="0" sz="2600" spc="-5">
                <a:solidFill>
                  <a:srgbClr val="FFFFFF"/>
                </a:solidFill>
                <a:latin typeface="Times New Roman"/>
                <a:cs typeface="Times New Roman"/>
              </a:rPr>
              <a:t>seven  </a:t>
            </a:r>
            <a:r>
              <a:rPr dirty="0" sz="2600">
                <a:solidFill>
                  <a:srgbClr val="FFFFFF"/>
                </a:solidFill>
                <a:latin typeface="Times New Roman"/>
                <a:cs typeface="Times New Roman"/>
              </a:rPr>
              <a:t>segment LEDs (Light Emitting </a:t>
            </a:r>
            <a:r>
              <a:rPr dirty="0" sz="2600" spc="-5">
                <a:solidFill>
                  <a:srgbClr val="FFFFFF"/>
                </a:solidFill>
                <a:latin typeface="Times New Roman"/>
                <a:cs typeface="Times New Roman"/>
              </a:rPr>
              <a:t>Diodes) or </a:t>
            </a:r>
            <a:r>
              <a:rPr dirty="0" sz="2600">
                <a:solidFill>
                  <a:srgbClr val="FFFFFF"/>
                </a:solidFill>
                <a:latin typeface="Times New Roman"/>
                <a:cs typeface="Times New Roman"/>
              </a:rPr>
              <a:t>printed </a:t>
            </a:r>
            <a:r>
              <a:rPr dirty="0" sz="2600" spc="-5">
                <a:solidFill>
                  <a:srgbClr val="FFFFFF"/>
                </a:solidFill>
                <a:latin typeface="Times New Roman"/>
                <a:cs typeface="Times New Roman"/>
              </a:rPr>
              <a:t>by </a:t>
            </a:r>
            <a:r>
              <a:rPr dirty="0" sz="2600">
                <a:solidFill>
                  <a:srgbClr val="FFFFFF"/>
                </a:solidFill>
                <a:latin typeface="Times New Roman"/>
                <a:cs typeface="Times New Roman"/>
              </a:rPr>
              <a:t>a  </a:t>
            </a:r>
            <a:r>
              <a:rPr dirty="0" sz="2600" spc="-20">
                <a:solidFill>
                  <a:srgbClr val="FFFFFF"/>
                </a:solidFill>
                <a:latin typeface="Times New Roman"/>
                <a:cs typeface="Times New Roman"/>
              </a:rPr>
              <a:t>printer. </a:t>
            </a:r>
            <a:r>
              <a:rPr dirty="0" sz="2600" spc="-5">
                <a:solidFill>
                  <a:srgbClr val="FFFFFF"/>
                </a:solidFill>
                <a:latin typeface="Times New Roman"/>
                <a:cs typeface="Times New Roman"/>
              </a:rPr>
              <a:t>These </a:t>
            </a:r>
            <a:r>
              <a:rPr dirty="0" sz="2600">
                <a:solidFill>
                  <a:srgbClr val="FFFFFF"/>
                </a:solidFill>
                <a:latin typeface="Times New Roman"/>
                <a:cs typeface="Times New Roman"/>
              </a:rPr>
              <a:t>devices are </a:t>
            </a:r>
            <a:r>
              <a:rPr dirty="0" sz="2600" spc="-5">
                <a:solidFill>
                  <a:srgbClr val="FFFFFF"/>
                </a:solidFill>
                <a:latin typeface="Times New Roman"/>
                <a:cs typeface="Times New Roman"/>
              </a:rPr>
              <a:t>called </a:t>
            </a:r>
            <a:r>
              <a:rPr dirty="0" sz="2600">
                <a:solidFill>
                  <a:srgbClr val="FFFFFF"/>
                </a:solidFill>
                <a:latin typeface="Times New Roman"/>
                <a:cs typeface="Times New Roman"/>
              </a:rPr>
              <a:t>output</a:t>
            </a:r>
            <a:r>
              <a:rPr dirty="0" sz="2600" spc="-105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dirty="0" sz="2600" spc="-5">
                <a:solidFill>
                  <a:srgbClr val="FFFFFF"/>
                </a:solidFill>
                <a:latin typeface="Times New Roman"/>
                <a:cs typeface="Times New Roman"/>
              </a:rPr>
              <a:t>devices.</a:t>
            </a:r>
            <a:endParaRPr sz="26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8533130" y="6555667"/>
            <a:ext cx="181610" cy="17843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34290">
              <a:lnSpc>
                <a:spcPts val="1245"/>
              </a:lnSpc>
            </a:pPr>
            <a:fld id="{81D60167-4931-47E6-BA6A-407CBD079E47}" type="slidenum">
              <a:rPr dirty="0" sz="1200">
                <a:solidFill>
                  <a:srgbClr val="D1EAED"/>
                </a:solidFill>
                <a:latin typeface="Constantia"/>
                <a:cs typeface="Constantia"/>
              </a:rPr>
              <a:t>12</a:t>
            </a:fld>
            <a:endParaRPr sz="1200">
              <a:latin typeface="Constantia"/>
              <a:cs typeface="Constantia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098803" y="783336"/>
            <a:ext cx="6691883" cy="50901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 txBox="1"/>
          <p:nvPr/>
        </p:nvSpPr>
        <p:spPr>
          <a:xfrm>
            <a:off x="520700" y="1549273"/>
            <a:ext cx="7818120" cy="4818380"/>
          </a:xfrm>
          <a:prstGeom prst="rect">
            <a:avLst/>
          </a:prstGeom>
        </p:spPr>
        <p:txBody>
          <a:bodyPr wrap="square" lIns="0" tIns="49530" rIns="0" bIns="0" rtlCol="0" vert="horz">
            <a:spAutoFit/>
          </a:bodyPr>
          <a:lstStyle/>
          <a:p>
            <a:pPr marL="469900" indent="-457200">
              <a:lnSpc>
                <a:spcPct val="100000"/>
              </a:lnSpc>
              <a:spcBef>
                <a:spcPts val="390"/>
              </a:spcBef>
              <a:buClr>
                <a:srgbClr val="0AD0D9"/>
              </a:buClr>
              <a:buSzPct val="93750"/>
              <a:buFont typeface="Wingdings"/>
              <a:buChar char=""/>
              <a:tabLst>
                <a:tab pos="469900" algn="l"/>
                <a:tab pos="470534" algn="l"/>
              </a:tabLst>
            </a:pPr>
            <a:r>
              <a:rPr dirty="0" sz="2400">
                <a:solidFill>
                  <a:srgbClr val="FFFFFF"/>
                </a:solidFill>
                <a:latin typeface="Times New Roman"/>
                <a:cs typeface="Times New Roman"/>
              </a:rPr>
              <a:t>The 8085 (from Intel) is an 8-bit</a:t>
            </a:r>
            <a:r>
              <a:rPr dirty="0" sz="2400" spc="-9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dirty="0" sz="2400" spc="-10">
                <a:solidFill>
                  <a:srgbClr val="FFFFFF"/>
                </a:solidFill>
                <a:latin typeface="Times New Roman"/>
                <a:cs typeface="Times New Roman"/>
              </a:rPr>
              <a:t>microprocessor.</a:t>
            </a:r>
            <a:endParaRPr sz="2400">
              <a:latin typeface="Times New Roman"/>
              <a:cs typeface="Times New Roman"/>
            </a:endParaRPr>
          </a:p>
          <a:p>
            <a:pPr algn="just" marL="355600" marR="5080" indent="-342900">
              <a:lnSpc>
                <a:spcPts val="2590"/>
              </a:lnSpc>
              <a:spcBef>
                <a:spcPts val="620"/>
              </a:spcBef>
              <a:buClr>
                <a:srgbClr val="0AD0D9"/>
              </a:buClr>
              <a:buSzPct val="93750"/>
              <a:buFont typeface="Arial"/>
              <a:buChar char="•"/>
              <a:tabLst>
                <a:tab pos="355600" algn="l"/>
              </a:tabLst>
            </a:pPr>
            <a:r>
              <a:rPr dirty="0" sz="2400">
                <a:solidFill>
                  <a:srgbClr val="FFFFFF"/>
                </a:solidFill>
                <a:latin typeface="Times New Roman"/>
                <a:cs typeface="Times New Roman"/>
              </a:rPr>
              <a:t>The 8085 </a:t>
            </a:r>
            <a:r>
              <a:rPr dirty="0" sz="2400" spc="-5">
                <a:solidFill>
                  <a:srgbClr val="FFFFFF"/>
                </a:solidFill>
                <a:latin typeface="Times New Roman"/>
                <a:cs typeface="Times New Roman"/>
              </a:rPr>
              <a:t>uses </a:t>
            </a:r>
            <a:r>
              <a:rPr dirty="0" sz="2400">
                <a:solidFill>
                  <a:srgbClr val="FFFFFF"/>
                </a:solidFill>
                <a:latin typeface="Times New Roman"/>
                <a:cs typeface="Times New Roman"/>
              </a:rPr>
              <a:t>a </a:t>
            </a:r>
            <a:r>
              <a:rPr dirty="0" sz="2400" spc="-5">
                <a:solidFill>
                  <a:srgbClr val="FFFFFF"/>
                </a:solidFill>
                <a:latin typeface="Times New Roman"/>
                <a:cs typeface="Times New Roman"/>
              </a:rPr>
              <a:t>total </a:t>
            </a:r>
            <a:r>
              <a:rPr dirty="0" sz="2400">
                <a:solidFill>
                  <a:srgbClr val="FFFFFF"/>
                </a:solidFill>
                <a:latin typeface="Times New Roman"/>
                <a:cs typeface="Times New Roman"/>
              </a:rPr>
              <a:t>of 246 bit </a:t>
            </a:r>
            <a:r>
              <a:rPr dirty="0" sz="2400" spc="-5">
                <a:solidFill>
                  <a:srgbClr val="FFFFFF"/>
                </a:solidFill>
                <a:latin typeface="Times New Roman"/>
                <a:cs typeface="Times New Roman"/>
              </a:rPr>
              <a:t>patterns </a:t>
            </a:r>
            <a:r>
              <a:rPr dirty="0" sz="2400">
                <a:solidFill>
                  <a:srgbClr val="FFFFFF"/>
                </a:solidFill>
                <a:latin typeface="Times New Roman"/>
                <a:cs typeface="Times New Roman"/>
              </a:rPr>
              <a:t>to form its  instruction</a:t>
            </a:r>
            <a:r>
              <a:rPr dirty="0" sz="2400" spc="-55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dirty="0" sz="2400">
                <a:solidFill>
                  <a:srgbClr val="FFFFFF"/>
                </a:solidFill>
                <a:latin typeface="Times New Roman"/>
                <a:cs typeface="Times New Roman"/>
              </a:rPr>
              <a:t>set.</a:t>
            </a:r>
            <a:endParaRPr sz="2400">
              <a:latin typeface="Times New Roman"/>
              <a:cs typeface="Times New Roman"/>
            </a:endParaRPr>
          </a:p>
          <a:p>
            <a:pPr algn="just" marL="355600" marR="6350" indent="-342900">
              <a:lnSpc>
                <a:spcPts val="2590"/>
              </a:lnSpc>
              <a:spcBef>
                <a:spcPts val="580"/>
              </a:spcBef>
              <a:buClr>
                <a:srgbClr val="0AD0D9"/>
              </a:buClr>
              <a:buSzPct val="93750"/>
              <a:buFont typeface="Arial"/>
              <a:buChar char="•"/>
              <a:tabLst>
                <a:tab pos="355600" algn="l"/>
              </a:tabLst>
            </a:pPr>
            <a:r>
              <a:rPr dirty="0" sz="2400">
                <a:solidFill>
                  <a:srgbClr val="FFFFFF"/>
                </a:solidFill>
                <a:latin typeface="Times New Roman"/>
                <a:cs typeface="Times New Roman"/>
              </a:rPr>
              <a:t>These 246 </a:t>
            </a:r>
            <a:r>
              <a:rPr dirty="0" sz="2400" spc="-5">
                <a:solidFill>
                  <a:srgbClr val="FFFFFF"/>
                </a:solidFill>
                <a:latin typeface="Times New Roman"/>
                <a:cs typeface="Times New Roman"/>
              </a:rPr>
              <a:t>patterns </a:t>
            </a:r>
            <a:r>
              <a:rPr dirty="0" sz="2400">
                <a:solidFill>
                  <a:srgbClr val="FFFFFF"/>
                </a:solidFill>
                <a:latin typeface="Times New Roman"/>
                <a:cs typeface="Times New Roman"/>
              </a:rPr>
              <a:t>represent </a:t>
            </a:r>
            <a:r>
              <a:rPr dirty="0" sz="2400" spc="-5">
                <a:solidFill>
                  <a:srgbClr val="FFFFFF"/>
                </a:solidFill>
                <a:latin typeface="Times New Roman"/>
                <a:cs typeface="Times New Roman"/>
              </a:rPr>
              <a:t>only </a:t>
            </a:r>
            <a:r>
              <a:rPr dirty="0" sz="2400">
                <a:solidFill>
                  <a:srgbClr val="FFFFFF"/>
                </a:solidFill>
                <a:latin typeface="Times New Roman"/>
                <a:cs typeface="Times New Roman"/>
              </a:rPr>
              <a:t>74 </a:t>
            </a:r>
            <a:r>
              <a:rPr dirty="0" sz="2400" spc="-5">
                <a:solidFill>
                  <a:srgbClr val="FFFFFF"/>
                </a:solidFill>
                <a:latin typeface="Times New Roman"/>
                <a:cs typeface="Times New Roman"/>
              </a:rPr>
              <a:t>instructions. The  </a:t>
            </a:r>
            <a:r>
              <a:rPr dirty="0" sz="2400">
                <a:solidFill>
                  <a:srgbClr val="FFFFFF"/>
                </a:solidFill>
                <a:latin typeface="Times New Roman"/>
                <a:cs typeface="Times New Roman"/>
              </a:rPr>
              <a:t>reason for the </a:t>
            </a:r>
            <a:r>
              <a:rPr dirty="0" sz="2400" spc="-5">
                <a:solidFill>
                  <a:srgbClr val="FFFFFF"/>
                </a:solidFill>
                <a:latin typeface="Times New Roman"/>
                <a:cs typeface="Times New Roman"/>
              </a:rPr>
              <a:t>difference </a:t>
            </a:r>
            <a:r>
              <a:rPr dirty="0" sz="2400">
                <a:solidFill>
                  <a:srgbClr val="FFFFFF"/>
                </a:solidFill>
                <a:latin typeface="Times New Roman"/>
                <a:cs typeface="Times New Roman"/>
              </a:rPr>
              <a:t>is </a:t>
            </a:r>
            <a:r>
              <a:rPr dirty="0" sz="2400" spc="-5">
                <a:solidFill>
                  <a:srgbClr val="FFFFFF"/>
                </a:solidFill>
                <a:latin typeface="Times New Roman"/>
                <a:cs typeface="Times New Roman"/>
              </a:rPr>
              <a:t>that some (actually most)  </a:t>
            </a:r>
            <a:r>
              <a:rPr dirty="0" sz="2400">
                <a:solidFill>
                  <a:srgbClr val="FFFFFF"/>
                </a:solidFill>
                <a:latin typeface="Times New Roman"/>
                <a:cs typeface="Times New Roman"/>
              </a:rPr>
              <a:t>instructions have </a:t>
            </a:r>
            <a:r>
              <a:rPr dirty="0" sz="2400" spc="-5">
                <a:solidFill>
                  <a:srgbClr val="FFFFFF"/>
                </a:solidFill>
                <a:latin typeface="Times New Roman"/>
                <a:cs typeface="Times New Roman"/>
              </a:rPr>
              <a:t>multiple </a:t>
            </a:r>
            <a:r>
              <a:rPr dirty="0" sz="2400" spc="-10">
                <a:solidFill>
                  <a:srgbClr val="FFFFFF"/>
                </a:solidFill>
                <a:latin typeface="Times New Roman"/>
                <a:cs typeface="Times New Roman"/>
              </a:rPr>
              <a:t>different</a:t>
            </a:r>
            <a:r>
              <a:rPr dirty="0" sz="2400" spc="-8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dirty="0" sz="2400" spc="-5">
                <a:solidFill>
                  <a:srgbClr val="FFFFFF"/>
                </a:solidFill>
                <a:latin typeface="Times New Roman"/>
                <a:cs typeface="Times New Roman"/>
              </a:rPr>
              <a:t>formats.</a:t>
            </a:r>
            <a:endParaRPr sz="24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3250">
              <a:latin typeface="Times New Roman"/>
              <a:cs typeface="Times New Roman"/>
            </a:endParaRPr>
          </a:p>
          <a:p>
            <a:pPr algn="just" marL="355600" marR="5715" indent="-342900">
              <a:lnSpc>
                <a:spcPts val="2590"/>
              </a:lnSpc>
              <a:spcBef>
                <a:spcPts val="5"/>
              </a:spcBef>
              <a:buClr>
                <a:srgbClr val="0AD0D9"/>
              </a:buClr>
              <a:buSzPct val="93750"/>
              <a:buFont typeface="Wingdings"/>
              <a:buChar char=""/>
              <a:tabLst>
                <a:tab pos="355600" algn="l"/>
              </a:tabLst>
            </a:pPr>
            <a:r>
              <a:rPr dirty="0" sz="2400">
                <a:solidFill>
                  <a:srgbClr val="FFFFFF"/>
                </a:solidFill>
                <a:latin typeface="Times New Roman"/>
                <a:cs typeface="Times New Roman"/>
              </a:rPr>
              <a:t>Because it </a:t>
            </a:r>
            <a:r>
              <a:rPr dirty="0" sz="2400" spc="-10">
                <a:solidFill>
                  <a:srgbClr val="FFFFFF"/>
                </a:solidFill>
                <a:latin typeface="Times New Roman"/>
                <a:cs typeface="Times New Roman"/>
              </a:rPr>
              <a:t>is </a:t>
            </a:r>
            <a:r>
              <a:rPr dirty="0" sz="2400">
                <a:solidFill>
                  <a:srgbClr val="FFFFFF"/>
                </a:solidFill>
                <a:latin typeface="Times New Roman"/>
                <a:cs typeface="Times New Roman"/>
              </a:rPr>
              <a:t>very </a:t>
            </a:r>
            <a:r>
              <a:rPr dirty="0" sz="2400" spc="-10">
                <a:solidFill>
                  <a:srgbClr val="FFFFFF"/>
                </a:solidFill>
                <a:latin typeface="Times New Roman"/>
                <a:cs typeface="Times New Roman"/>
              </a:rPr>
              <a:t>difficult </a:t>
            </a:r>
            <a:r>
              <a:rPr dirty="0" sz="2400">
                <a:solidFill>
                  <a:srgbClr val="FFFFFF"/>
                </a:solidFill>
                <a:latin typeface="Times New Roman"/>
                <a:cs typeface="Times New Roman"/>
              </a:rPr>
              <a:t>to enter </a:t>
            </a:r>
            <a:r>
              <a:rPr dirty="0" sz="2400" spc="-5">
                <a:solidFill>
                  <a:srgbClr val="FFFFFF"/>
                </a:solidFill>
                <a:latin typeface="Times New Roman"/>
                <a:cs typeface="Times New Roman"/>
              </a:rPr>
              <a:t>the bit patterns </a:t>
            </a:r>
            <a:r>
              <a:rPr dirty="0" sz="2400" spc="-20">
                <a:solidFill>
                  <a:srgbClr val="FFFFFF"/>
                </a:solidFill>
                <a:latin typeface="Times New Roman"/>
                <a:cs typeface="Times New Roman"/>
              </a:rPr>
              <a:t>correctly,  </a:t>
            </a:r>
            <a:r>
              <a:rPr dirty="0" sz="2400">
                <a:solidFill>
                  <a:srgbClr val="FFFFFF"/>
                </a:solidFill>
                <a:latin typeface="Times New Roman"/>
                <a:cs typeface="Times New Roman"/>
              </a:rPr>
              <a:t>they are usually entered in </a:t>
            </a:r>
            <a:r>
              <a:rPr dirty="0" sz="2400" spc="-5">
                <a:solidFill>
                  <a:srgbClr val="FFFFFF"/>
                </a:solidFill>
                <a:latin typeface="Times New Roman"/>
                <a:cs typeface="Times New Roman"/>
              </a:rPr>
              <a:t>hexadecimal </a:t>
            </a:r>
            <a:r>
              <a:rPr dirty="0" sz="2400">
                <a:solidFill>
                  <a:srgbClr val="FFFFFF"/>
                </a:solidFill>
                <a:latin typeface="Times New Roman"/>
                <a:cs typeface="Times New Roman"/>
              </a:rPr>
              <a:t>instead of</a:t>
            </a:r>
            <a:r>
              <a:rPr dirty="0" sz="2400" spc="-11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dirty="0" sz="2400" spc="-25">
                <a:solidFill>
                  <a:srgbClr val="FFFFFF"/>
                </a:solidFill>
                <a:latin typeface="Times New Roman"/>
                <a:cs typeface="Times New Roman"/>
              </a:rPr>
              <a:t>binary.</a:t>
            </a:r>
            <a:endParaRPr sz="24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3250">
              <a:latin typeface="Times New Roman"/>
              <a:cs typeface="Times New Roman"/>
            </a:endParaRPr>
          </a:p>
          <a:p>
            <a:pPr algn="just" marL="355600" marR="6350" indent="-342900">
              <a:lnSpc>
                <a:spcPts val="2590"/>
              </a:lnSpc>
              <a:buClr>
                <a:srgbClr val="0AD0D9"/>
              </a:buClr>
              <a:buSzPct val="93750"/>
              <a:buFont typeface="Arial"/>
              <a:buChar char="•"/>
              <a:tabLst>
                <a:tab pos="355600" algn="l"/>
              </a:tabLst>
            </a:pPr>
            <a:r>
              <a:rPr dirty="0" sz="2400" spc="-5">
                <a:solidFill>
                  <a:srgbClr val="FFFFFF"/>
                </a:solidFill>
                <a:latin typeface="Times New Roman"/>
                <a:cs typeface="Times New Roman"/>
              </a:rPr>
              <a:t>For example, </a:t>
            </a:r>
            <a:r>
              <a:rPr dirty="0" sz="2400">
                <a:solidFill>
                  <a:srgbClr val="FFFFFF"/>
                </a:solidFill>
                <a:latin typeface="Times New Roman"/>
                <a:cs typeface="Times New Roman"/>
              </a:rPr>
              <a:t>the </a:t>
            </a:r>
            <a:r>
              <a:rPr dirty="0" sz="2400" spc="-5">
                <a:solidFill>
                  <a:srgbClr val="FFFFFF"/>
                </a:solidFill>
                <a:latin typeface="Times New Roman"/>
                <a:cs typeface="Times New Roman"/>
              </a:rPr>
              <a:t>combination </a:t>
            </a:r>
            <a:r>
              <a:rPr dirty="0" sz="2400" spc="-30">
                <a:solidFill>
                  <a:srgbClr val="FFFFFF"/>
                </a:solidFill>
                <a:latin typeface="Times New Roman"/>
                <a:cs typeface="Times New Roman"/>
              </a:rPr>
              <a:t>0011 </a:t>
            </a:r>
            <a:r>
              <a:rPr dirty="0" sz="2400" spc="-25">
                <a:solidFill>
                  <a:srgbClr val="FFFFFF"/>
                </a:solidFill>
                <a:latin typeface="Times New Roman"/>
                <a:cs typeface="Times New Roman"/>
              </a:rPr>
              <a:t>1100 </a:t>
            </a:r>
            <a:r>
              <a:rPr dirty="0" sz="2400" spc="-5">
                <a:solidFill>
                  <a:srgbClr val="FFFFFF"/>
                </a:solidFill>
                <a:latin typeface="Times New Roman"/>
                <a:cs typeface="Times New Roman"/>
              </a:rPr>
              <a:t>which translates  </a:t>
            </a:r>
            <a:r>
              <a:rPr dirty="0" sz="2400">
                <a:solidFill>
                  <a:srgbClr val="FFFFFF"/>
                </a:solidFill>
                <a:latin typeface="Times New Roman"/>
                <a:cs typeface="Times New Roman"/>
              </a:rPr>
              <a:t>into </a:t>
            </a:r>
            <a:r>
              <a:rPr dirty="0" sz="2400" spc="-5">
                <a:solidFill>
                  <a:srgbClr val="FFFFFF"/>
                </a:solidFill>
                <a:latin typeface="Times New Roman"/>
                <a:cs typeface="Times New Roman"/>
              </a:rPr>
              <a:t>“increment the </a:t>
            </a:r>
            <a:r>
              <a:rPr dirty="0" sz="2400" spc="-10">
                <a:solidFill>
                  <a:srgbClr val="FFFFFF"/>
                </a:solidFill>
                <a:latin typeface="Times New Roman"/>
                <a:cs typeface="Times New Roman"/>
              </a:rPr>
              <a:t>number </a:t>
            </a:r>
            <a:r>
              <a:rPr dirty="0" sz="2400">
                <a:solidFill>
                  <a:srgbClr val="FFFFFF"/>
                </a:solidFill>
                <a:latin typeface="Times New Roman"/>
                <a:cs typeface="Times New Roman"/>
              </a:rPr>
              <a:t>in </a:t>
            </a:r>
            <a:r>
              <a:rPr dirty="0" sz="2400" spc="-5">
                <a:solidFill>
                  <a:srgbClr val="FFFFFF"/>
                </a:solidFill>
                <a:latin typeface="Times New Roman"/>
                <a:cs typeface="Times New Roman"/>
              </a:rPr>
              <a:t>the register called the </a:t>
            </a:r>
            <a:r>
              <a:rPr dirty="0" sz="2400" spc="59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dirty="0" sz="2400" spc="-5">
                <a:solidFill>
                  <a:srgbClr val="FFFFFF"/>
                </a:solidFill>
                <a:latin typeface="Times New Roman"/>
                <a:cs typeface="Times New Roman"/>
              </a:rPr>
              <a:t>accumulator”, </a:t>
            </a:r>
            <a:r>
              <a:rPr dirty="0" sz="2400">
                <a:solidFill>
                  <a:srgbClr val="FFFFFF"/>
                </a:solidFill>
                <a:latin typeface="Times New Roman"/>
                <a:cs typeface="Times New Roman"/>
              </a:rPr>
              <a:t>is usually entered </a:t>
            </a:r>
            <a:r>
              <a:rPr dirty="0" sz="2400" spc="-5">
                <a:solidFill>
                  <a:srgbClr val="FFFFFF"/>
                </a:solidFill>
                <a:latin typeface="Times New Roman"/>
                <a:cs typeface="Times New Roman"/>
              </a:rPr>
              <a:t>as</a:t>
            </a:r>
            <a:r>
              <a:rPr dirty="0" sz="2400" spc="-9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dirty="0" sz="2400" spc="-5">
                <a:solidFill>
                  <a:srgbClr val="FFFFFF"/>
                </a:solidFill>
                <a:latin typeface="Times New Roman"/>
                <a:cs typeface="Times New Roman"/>
              </a:rPr>
              <a:t>3C.</a:t>
            </a:r>
            <a:endParaRPr sz="24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8533130" y="6555667"/>
            <a:ext cx="181610" cy="17843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34290">
              <a:lnSpc>
                <a:spcPts val="1245"/>
              </a:lnSpc>
            </a:pPr>
            <a:fld id="{81D60167-4931-47E6-BA6A-407CBD079E47}" type="slidenum">
              <a:rPr dirty="0" sz="1200">
                <a:solidFill>
                  <a:srgbClr val="D1EAED"/>
                </a:solidFill>
                <a:latin typeface="Constantia"/>
                <a:cs typeface="Constantia"/>
              </a:rPr>
              <a:t>12</a:t>
            </a:fld>
            <a:endParaRPr sz="1200">
              <a:latin typeface="Constantia"/>
              <a:cs typeface="Constantia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818132" y="876300"/>
            <a:ext cx="5227320" cy="61112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 txBox="1"/>
          <p:nvPr/>
        </p:nvSpPr>
        <p:spPr>
          <a:xfrm>
            <a:off x="520700" y="1618182"/>
            <a:ext cx="7818120" cy="4663440"/>
          </a:xfrm>
          <a:prstGeom prst="rect">
            <a:avLst/>
          </a:prstGeom>
        </p:spPr>
        <p:txBody>
          <a:bodyPr wrap="square" lIns="0" tIns="5270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415"/>
              </a:spcBef>
            </a:pPr>
            <a:r>
              <a:rPr dirty="0" sz="2600" b="1">
                <a:solidFill>
                  <a:srgbClr val="FFFFFF"/>
                </a:solidFill>
                <a:latin typeface="Times New Roman"/>
                <a:cs typeface="Times New Roman"/>
              </a:rPr>
              <a:t>Using the same example </a:t>
            </a:r>
            <a:r>
              <a:rPr dirty="0" sz="2600" spc="-15" b="1">
                <a:solidFill>
                  <a:srgbClr val="FFFFFF"/>
                </a:solidFill>
                <a:latin typeface="Times New Roman"/>
                <a:cs typeface="Times New Roman"/>
              </a:rPr>
              <a:t>from</a:t>
            </a:r>
            <a:r>
              <a:rPr dirty="0" sz="2600" spc="-85" b="1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dirty="0" sz="2600" spc="-10" b="1">
                <a:solidFill>
                  <a:srgbClr val="FFFFFF"/>
                </a:solidFill>
                <a:latin typeface="Times New Roman"/>
                <a:cs typeface="Times New Roman"/>
              </a:rPr>
              <a:t>before,</a:t>
            </a:r>
            <a:endParaRPr sz="26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315"/>
              </a:spcBef>
              <a:buClr>
                <a:srgbClr val="0AD0D9"/>
              </a:buClr>
              <a:buSzPct val="90384"/>
              <a:buFont typeface="Wingdings"/>
              <a:buChar char=""/>
              <a:tabLst>
                <a:tab pos="262890" algn="l"/>
              </a:tabLst>
            </a:pPr>
            <a:r>
              <a:rPr dirty="0" sz="2600" spc="-35">
                <a:solidFill>
                  <a:srgbClr val="FFFFFF"/>
                </a:solidFill>
                <a:latin typeface="Times New Roman"/>
                <a:cs typeface="Times New Roman"/>
              </a:rPr>
              <a:t>00111100 </a:t>
            </a:r>
            <a:r>
              <a:rPr dirty="0" sz="2600" spc="-5">
                <a:solidFill>
                  <a:srgbClr val="FFFFFF"/>
                </a:solidFill>
                <a:latin typeface="Times New Roman"/>
                <a:cs typeface="Times New Roman"/>
              </a:rPr>
              <a:t>translates to </a:t>
            </a:r>
            <a:r>
              <a:rPr dirty="0" sz="2600">
                <a:solidFill>
                  <a:srgbClr val="FFFFFF"/>
                </a:solidFill>
                <a:latin typeface="Times New Roman"/>
                <a:cs typeface="Times New Roman"/>
              </a:rPr>
              <a:t>3C </a:t>
            </a:r>
            <a:r>
              <a:rPr dirty="0" sz="2600" spc="-5">
                <a:solidFill>
                  <a:srgbClr val="FFFFFF"/>
                </a:solidFill>
                <a:latin typeface="Times New Roman"/>
                <a:cs typeface="Times New Roman"/>
              </a:rPr>
              <a:t>in hexadecimal</a:t>
            </a:r>
            <a:r>
              <a:rPr dirty="0" sz="2600" spc="1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dirty="0" sz="2600">
                <a:solidFill>
                  <a:srgbClr val="FFFFFF"/>
                </a:solidFill>
                <a:latin typeface="Times New Roman"/>
                <a:cs typeface="Times New Roman"/>
              </a:rPr>
              <a:t>(OPCODE).</a:t>
            </a:r>
            <a:endParaRPr sz="26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310"/>
              </a:spcBef>
              <a:buClr>
                <a:srgbClr val="0AD0D9"/>
              </a:buClr>
              <a:buSzPct val="90384"/>
              <a:buFont typeface="Wingdings"/>
              <a:buChar char=""/>
              <a:tabLst>
                <a:tab pos="262890" algn="l"/>
              </a:tabLst>
            </a:pPr>
            <a:r>
              <a:rPr dirty="0" sz="2600" spc="-5">
                <a:solidFill>
                  <a:srgbClr val="FFFFFF"/>
                </a:solidFill>
                <a:latin typeface="Times New Roman"/>
                <a:cs typeface="Times New Roman"/>
              </a:rPr>
              <a:t>Its </a:t>
            </a:r>
            <a:r>
              <a:rPr dirty="0" sz="2600">
                <a:solidFill>
                  <a:srgbClr val="FFFFFF"/>
                </a:solidFill>
                <a:latin typeface="Times New Roman"/>
                <a:cs typeface="Times New Roman"/>
              </a:rPr>
              <a:t>mnemonic </a:t>
            </a:r>
            <a:r>
              <a:rPr dirty="0" sz="2600" spc="-5">
                <a:solidFill>
                  <a:srgbClr val="FFFFFF"/>
                </a:solidFill>
                <a:latin typeface="Times New Roman"/>
                <a:cs typeface="Times New Roman"/>
              </a:rPr>
              <a:t>is: </a:t>
            </a:r>
            <a:r>
              <a:rPr dirty="0" sz="2600">
                <a:solidFill>
                  <a:srgbClr val="FFFFFF"/>
                </a:solidFill>
                <a:latin typeface="Times New Roman"/>
                <a:cs typeface="Times New Roman"/>
              </a:rPr>
              <a:t>“INR</a:t>
            </a:r>
            <a:r>
              <a:rPr dirty="0" sz="2600" spc="-155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dirty="0" sz="2600">
                <a:solidFill>
                  <a:srgbClr val="FFFFFF"/>
                </a:solidFill>
                <a:latin typeface="Times New Roman"/>
                <a:cs typeface="Times New Roman"/>
              </a:rPr>
              <a:t>A”.</a:t>
            </a:r>
            <a:endParaRPr sz="2600">
              <a:latin typeface="Times New Roman"/>
              <a:cs typeface="Times New Roman"/>
            </a:endParaRPr>
          </a:p>
          <a:p>
            <a:pPr marL="12700" marR="5080">
              <a:lnSpc>
                <a:spcPts val="2810"/>
              </a:lnSpc>
              <a:spcBef>
                <a:spcPts val="665"/>
              </a:spcBef>
              <a:buClr>
                <a:srgbClr val="0AD0D9"/>
              </a:buClr>
              <a:buSzPct val="90384"/>
              <a:buFont typeface="Wingdings"/>
              <a:buChar char=""/>
              <a:tabLst>
                <a:tab pos="262890" algn="l"/>
                <a:tab pos="965200" algn="l"/>
                <a:tab pos="1922145" algn="l"/>
                <a:tab pos="2440305" algn="l"/>
                <a:tab pos="4037965" algn="l"/>
                <a:tab pos="5307330" algn="l"/>
                <a:tab pos="5916930" algn="l"/>
                <a:tab pos="6624955" algn="l"/>
                <a:tab pos="7418705" algn="l"/>
              </a:tabLst>
            </a:pPr>
            <a:r>
              <a:rPr dirty="0" sz="2600">
                <a:solidFill>
                  <a:srgbClr val="FFFFFF"/>
                </a:solidFill>
                <a:latin typeface="Times New Roman"/>
                <a:cs typeface="Times New Roman"/>
              </a:rPr>
              <a:t>INR</a:t>
            </a:r>
            <a:r>
              <a:rPr dirty="0" sz="2600">
                <a:solidFill>
                  <a:srgbClr val="FFFFFF"/>
                </a:solidFill>
                <a:latin typeface="Times New Roman"/>
                <a:cs typeface="Times New Roman"/>
              </a:rPr>
              <a:t>	</a:t>
            </a:r>
            <a:r>
              <a:rPr dirty="0" sz="2600">
                <a:solidFill>
                  <a:srgbClr val="FFFFFF"/>
                </a:solidFill>
                <a:latin typeface="Times New Roman"/>
                <a:cs typeface="Times New Roman"/>
              </a:rPr>
              <a:t>s</a:t>
            </a:r>
            <a:r>
              <a:rPr dirty="0" sz="2600" spc="-10">
                <a:solidFill>
                  <a:srgbClr val="FFFFFF"/>
                </a:solidFill>
                <a:latin typeface="Times New Roman"/>
                <a:cs typeface="Times New Roman"/>
              </a:rPr>
              <a:t>t</a:t>
            </a:r>
            <a:r>
              <a:rPr dirty="0" sz="2600">
                <a:solidFill>
                  <a:srgbClr val="FFFFFF"/>
                </a:solidFill>
                <a:latin typeface="Times New Roman"/>
                <a:cs typeface="Times New Roman"/>
              </a:rPr>
              <a:t>an</a:t>
            </a:r>
            <a:r>
              <a:rPr dirty="0" sz="2600" spc="5">
                <a:solidFill>
                  <a:srgbClr val="FFFFFF"/>
                </a:solidFill>
                <a:latin typeface="Times New Roman"/>
                <a:cs typeface="Times New Roman"/>
              </a:rPr>
              <a:t>d</a:t>
            </a:r>
            <a:r>
              <a:rPr dirty="0" sz="2600">
                <a:solidFill>
                  <a:srgbClr val="FFFFFF"/>
                </a:solidFill>
                <a:latin typeface="Times New Roman"/>
                <a:cs typeface="Times New Roman"/>
              </a:rPr>
              <a:t>s</a:t>
            </a:r>
            <a:r>
              <a:rPr dirty="0" sz="2600">
                <a:solidFill>
                  <a:srgbClr val="FFFFFF"/>
                </a:solidFill>
                <a:latin typeface="Times New Roman"/>
                <a:cs typeface="Times New Roman"/>
              </a:rPr>
              <a:t>	</a:t>
            </a:r>
            <a:r>
              <a:rPr dirty="0" sz="2600">
                <a:solidFill>
                  <a:srgbClr val="FFFFFF"/>
                </a:solidFill>
                <a:latin typeface="Times New Roman"/>
                <a:cs typeface="Times New Roman"/>
              </a:rPr>
              <a:t>for</a:t>
            </a:r>
            <a:r>
              <a:rPr dirty="0" sz="2600">
                <a:solidFill>
                  <a:srgbClr val="FFFFFF"/>
                </a:solidFill>
                <a:latin typeface="Times New Roman"/>
                <a:cs typeface="Times New Roman"/>
              </a:rPr>
              <a:t>	</a:t>
            </a:r>
            <a:r>
              <a:rPr dirty="0" sz="2600" spc="-5">
                <a:solidFill>
                  <a:srgbClr val="FFFFFF"/>
                </a:solidFill>
                <a:latin typeface="Times New Roman"/>
                <a:cs typeface="Times New Roman"/>
              </a:rPr>
              <a:t>“</a:t>
            </a:r>
            <a:r>
              <a:rPr dirty="0" sz="2600">
                <a:solidFill>
                  <a:srgbClr val="FFFFFF"/>
                </a:solidFill>
                <a:latin typeface="Times New Roman"/>
                <a:cs typeface="Times New Roman"/>
              </a:rPr>
              <a:t>incr</a:t>
            </a:r>
            <a:r>
              <a:rPr dirty="0" sz="2600" spc="-25">
                <a:solidFill>
                  <a:srgbClr val="FFFFFF"/>
                </a:solidFill>
                <a:latin typeface="Times New Roman"/>
                <a:cs typeface="Times New Roman"/>
              </a:rPr>
              <a:t>e</a:t>
            </a:r>
            <a:r>
              <a:rPr dirty="0" sz="2600" spc="-15">
                <a:solidFill>
                  <a:srgbClr val="FFFFFF"/>
                </a:solidFill>
                <a:latin typeface="Times New Roman"/>
                <a:cs typeface="Times New Roman"/>
              </a:rPr>
              <a:t>m</a:t>
            </a:r>
            <a:r>
              <a:rPr dirty="0" sz="2600">
                <a:solidFill>
                  <a:srgbClr val="FFFFFF"/>
                </a:solidFill>
                <a:latin typeface="Times New Roman"/>
                <a:cs typeface="Times New Roman"/>
              </a:rPr>
              <a:t>ent</a:t>
            </a:r>
            <a:r>
              <a:rPr dirty="0" sz="2600">
                <a:solidFill>
                  <a:srgbClr val="FFFFFF"/>
                </a:solidFill>
                <a:latin typeface="Times New Roman"/>
                <a:cs typeface="Times New Roman"/>
              </a:rPr>
              <a:t>	</a:t>
            </a:r>
            <a:r>
              <a:rPr dirty="0" sz="2600">
                <a:solidFill>
                  <a:srgbClr val="FFFFFF"/>
                </a:solidFill>
                <a:latin typeface="Times New Roman"/>
                <a:cs typeface="Times New Roman"/>
              </a:rPr>
              <a:t>regi</a:t>
            </a:r>
            <a:r>
              <a:rPr dirty="0" sz="2600" spc="-15">
                <a:solidFill>
                  <a:srgbClr val="FFFFFF"/>
                </a:solidFill>
                <a:latin typeface="Times New Roman"/>
                <a:cs typeface="Times New Roman"/>
              </a:rPr>
              <a:t>s</a:t>
            </a:r>
            <a:r>
              <a:rPr dirty="0" sz="2600" spc="5">
                <a:solidFill>
                  <a:srgbClr val="FFFFFF"/>
                </a:solidFill>
                <a:latin typeface="Times New Roman"/>
                <a:cs typeface="Times New Roman"/>
              </a:rPr>
              <a:t>t</a:t>
            </a:r>
            <a:r>
              <a:rPr dirty="0" sz="2600">
                <a:solidFill>
                  <a:srgbClr val="FFFFFF"/>
                </a:solidFill>
                <a:latin typeface="Times New Roman"/>
                <a:cs typeface="Times New Roman"/>
              </a:rPr>
              <a:t>e</a:t>
            </a:r>
            <a:r>
              <a:rPr dirty="0" sz="2600" spc="-5">
                <a:solidFill>
                  <a:srgbClr val="FFFFFF"/>
                </a:solidFill>
                <a:latin typeface="Times New Roman"/>
                <a:cs typeface="Times New Roman"/>
              </a:rPr>
              <a:t>r</a:t>
            </a:r>
            <a:r>
              <a:rPr dirty="0" sz="2600">
                <a:solidFill>
                  <a:srgbClr val="FFFFFF"/>
                </a:solidFill>
                <a:latin typeface="Times New Roman"/>
                <a:cs typeface="Times New Roman"/>
              </a:rPr>
              <a:t>”</a:t>
            </a:r>
            <a:r>
              <a:rPr dirty="0" sz="2600">
                <a:solidFill>
                  <a:srgbClr val="FFFFFF"/>
                </a:solidFill>
                <a:latin typeface="Times New Roman"/>
                <a:cs typeface="Times New Roman"/>
              </a:rPr>
              <a:t>	</a:t>
            </a:r>
            <a:r>
              <a:rPr dirty="0" sz="2600">
                <a:solidFill>
                  <a:srgbClr val="FFFFFF"/>
                </a:solidFill>
                <a:latin typeface="Times New Roman"/>
                <a:cs typeface="Times New Roman"/>
              </a:rPr>
              <a:t>and</a:t>
            </a:r>
            <a:r>
              <a:rPr dirty="0" sz="2600">
                <a:solidFill>
                  <a:srgbClr val="FFFFFF"/>
                </a:solidFill>
                <a:latin typeface="Times New Roman"/>
                <a:cs typeface="Times New Roman"/>
              </a:rPr>
              <a:t>	</a:t>
            </a:r>
            <a:r>
              <a:rPr dirty="0" sz="2600">
                <a:solidFill>
                  <a:srgbClr val="FFFFFF"/>
                </a:solidFill>
                <a:latin typeface="Times New Roman"/>
                <a:cs typeface="Times New Roman"/>
              </a:rPr>
              <a:t>A</a:t>
            </a:r>
            <a:r>
              <a:rPr dirty="0" sz="2600" spc="25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dirty="0" sz="2600" spc="-5">
                <a:solidFill>
                  <a:srgbClr val="FFFFFF"/>
                </a:solidFill>
                <a:latin typeface="Times New Roman"/>
                <a:cs typeface="Times New Roman"/>
              </a:rPr>
              <a:t>i</a:t>
            </a:r>
            <a:r>
              <a:rPr dirty="0" sz="2600">
                <a:solidFill>
                  <a:srgbClr val="FFFFFF"/>
                </a:solidFill>
                <a:latin typeface="Times New Roman"/>
                <a:cs typeface="Times New Roman"/>
              </a:rPr>
              <a:t>s</a:t>
            </a:r>
            <a:r>
              <a:rPr dirty="0" sz="2600">
                <a:solidFill>
                  <a:srgbClr val="FFFFFF"/>
                </a:solidFill>
                <a:latin typeface="Times New Roman"/>
                <a:cs typeface="Times New Roman"/>
              </a:rPr>
              <a:t>	</a:t>
            </a:r>
            <a:r>
              <a:rPr dirty="0" sz="2600">
                <a:solidFill>
                  <a:srgbClr val="FFFFFF"/>
                </a:solidFill>
                <a:latin typeface="Times New Roman"/>
                <a:cs typeface="Times New Roman"/>
              </a:rPr>
              <a:t>short</a:t>
            </a:r>
            <a:r>
              <a:rPr dirty="0" sz="2600">
                <a:solidFill>
                  <a:srgbClr val="FFFFFF"/>
                </a:solidFill>
                <a:latin typeface="Times New Roman"/>
                <a:cs typeface="Times New Roman"/>
              </a:rPr>
              <a:t>	</a:t>
            </a:r>
            <a:r>
              <a:rPr dirty="0" sz="2600">
                <a:solidFill>
                  <a:srgbClr val="FFFFFF"/>
                </a:solidFill>
                <a:latin typeface="Times New Roman"/>
                <a:cs typeface="Times New Roman"/>
              </a:rPr>
              <a:t>for  </a:t>
            </a:r>
            <a:r>
              <a:rPr dirty="0" sz="2600" spc="-15">
                <a:solidFill>
                  <a:srgbClr val="FFFFFF"/>
                </a:solidFill>
                <a:latin typeface="Times New Roman"/>
                <a:cs typeface="Times New Roman"/>
              </a:rPr>
              <a:t>accumulator.</a:t>
            </a:r>
            <a:endParaRPr sz="26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0"/>
              </a:spcBef>
              <a:buClr>
                <a:srgbClr val="0AD0D9"/>
              </a:buClr>
              <a:buFont typeface="Wingdings"/>
              <a:buChar char=""/>
            </a:pPr>
            <a:endParaRPr sz="32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dirty="0" sz="2600" b="1">
                <a:solidFill>
                  <a:srgbClr val="FFFFFF"/>
                </a:solidFill>
                <a:latin typeface="Times New Roman"/>
                <a:cs typeface="Times New Roman"/>
              </a:rPr>
              <a:t>Another example</a:t>
            </a:r>
            <a:r>
              <a:rPr dirty="0" sz="2600" spc="-100" b="1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dirty="0" sz="2600" spc="-5" b="1">
                <a:solidFill>
                  <a:srgbClr val="FFFFFF"/>
                </a:solidFill>
                <a:latin typeface="Times New Roman"/>
                <a:cs typeface="Times New Roman"/>
              </a:rPr>
              <a:t>is:</a:t>
            </a:r>
            <a:endParaRPr sz="2600">
              <a:latin typeface="Times New Roman"/>
              <a:cs typeface="Times New Roman"/>
            </a:endParaRPr>
          </a:p>
          <a:p>
            <a:pPr marL="262255" indent="-249554">
              <a:lnSpc>
                <a:spcPct val="100000"/>
              </a:lnSpc>
              <a:spcBef>
                <a:spcPts val="310"/>
              </a:spcBef>
              <a:buClr>
                <a:srgbClr val="0AD0D9"/>
              </a:buClr>
              <a:buSzPct val="90384"/>
              <a:buFont typeface="Wingdings"/>
              <a:buChar char=""/>
              <a:tabLst>
                <a:tab pos="262890" algn="l"/>
              </a:tabLst>
            </a:pPr>
            <a:r>
              <a:rPr dirty="0" sz="2600" spc="5">
                <a:solidFill>
                  <a:srgbClr val="FFFFFF"/>
                </a:solidFill>
                <a:latin typeface="Times New Roman"/>
                <a:cs typeface="Times New Roman"/>
              </a:rPr>
              <a:t>1000 0000 </a:t>
            </a:r>
            <a:r>
              <a:rPr dirty="0" sz="2600" spc="-5">
                <a:solidFill>
                  <a:srgbClr val="FFFFFF"/>
                </a:solidFill>
                <a:latin typeface="Times New Roman"/>
                <a:cs typeface="Times New Roman"/>
              </a:rPr>
              <a:t>translates to </a:t>
            </a:r>
            <a:r>
              <a:rPr dirty="0" sz="2600">
                <a:solidFill>
                  <a:srgbClr val="FFFFFF"/>
                </a:solidFill>
                <a:latin typeface="Times New Roman"/>
                <a:cs typeface="Times New Roman"/>
              </a:rPr>
              <a:t>80 </a:t>
            </a:r>
            <a:r>
              <a:rPr dirty="0" sz="2600" spc="-5">
                <a:solidFill>
                  <a:srgbClr val="FFFFFF"/>
                </a:solidFill>
                <a:latin typeface="Times New Roman"/>
                <a:cs typeface="Times New Roman"/>
              </a:rPr>
              <a:t>in</a:t>
            </a:r>
            <a:r>
              <a:rPr dirty="0" sz="2600" spc="-6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dirty="0" sz="2600" spc="-5">
                <a:solidFill>
                  <a:srgbClr val="FFFFFF"/>
                </a:solidFill>
                <a:latin typeface="Times New Roman"/>
                <a:cs typeface="Times New Roman"/>
              </a:rPr>
              <a:t>hexadecimal.</a:t>
            </a:r>
            <a:endParaRPr sz="2600">
              <a:latin typeface="Times New Roman"/>
              <a:cs typeface="Times New Roman"/>
            </a:endParaRPr>
          </a:p>
          <a:p>
            <a:pPr marL="262255" indent="-249554">
              <a:lnSpc>
                <a:spcPct val="100000"/>
              </a:lnSpc>
              <a:spcBef>
                <a:spcPts val="315"/>
              </a:spcBef>
              <a:buClr>
                <a:srgbClr val="0AD0D9"/>
              </a:buClr>
              <a:buSzPct val="90384"/>
              <a:buFont typeface="Wingdings"/>
              <a:buChar char=""/>
              <a:tabLst>
                <a:tab pos="262890" algn="l"/>
              </a:tabLst>
            </a:pPr>
            <a:r>
              <a:rPr dirty="0" sz="2600" spc="-5">
                <a:solidFill>
                  <a:srgbClr val="FFFFFF"/>
                </a:solidFill>
                <a:latin typeface="Times New Roman"/>
                <a:cs typeface="Times New Roman"/>
              </a:rPr>
              <a:t>Its </a:t>
            </a:r>
            <a:r>
              <a:rPr dirty="0" sz="2600">
                <a:solidFill>
                  <a:srgbClr val="FFFFFF"/>
                </a:solidFill>
                <a:latin typeface="Times New Roman"/>
                <a:cs typeface="Times New Roman"/>
              </a:rPr>
              <a:t>mnemonic </a:t>
            </a:r>
            <a:r>
              <a:rPr dirty="0" sz="2600" spc="-5">
                <a:solidFill>
                  <a:srgbClr val="FFFFFF"/>
                </a:solidFill>
                <a:latin typeface="Times New Roman"/>
                <a:cs typeface="Times New Roman"/>
              </a:rPr>
              <a:t>is </a:t>
            </a:r>
            <a:r>
              <a:rPr dirty="0" sz="2600">
                <a:solidFill>
                  <a:srgbClr val="FFFFFF"/>
                </a:solidFill>
                <a:latin typeface="Times New Roman"/>
                <a:cs typeface="Times New Roman"/>
              </a:rPr>
              <a:t>“ADD</a:t>
            </a:r>
            <a:r>
              <a:rPr dirty="0" sz="2600" spc="-35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dirty="0" sz="2600">
                <a:solidFill>
                  <a:srgbClr val="FFFFFF"/>
                </a:solidFill>
                <a:latin typeface="Times New Roman"/>
                <a:cs typeface="Times New Roman"/>
              </a:rPr>
              <a:t>B”.</a:t>
            </a:r>
            <a:endParaRPr sz="2600">
              <a:latin typeface="Times New Roman"/>
              <a:cs typeface="Times New Roman"/>
            </a:endParaRPr>
          </a:p>
          <a:p>
            <a:pPr marL="12700" marR="5080">
              <a:lnSpc>
                <a:spcPts val="2810"/>
              </a:lnSpc>
              <a:spcBef>
                <a:spcPts val="665"/>
              </a:spcBef>
              <a:buClr>
                <a:srgbClr val="0AD0D9"/>
              </a:buClr>
              <a:buSzPct val="90384"/>
              <a:buFont typeface="Wingdings"/>
              <a:buChar char=""/>
              <a:tabLst>
                <a:tab pos="262890" algn="l"/>
              </a:tabLst>
            </a:pPr>
            <a:r>
              <a:rPr dirty="0" sz="2600">
                <a:solidFill>
                  <a:srgbClr val="FFFFFF"/>
                </a:solidFill>
                <a:latin typeface="Times New Roman"/>
                <a:cs typeface="Times New Roman"/>
              </a:rPr>
              <a:t>“Add </a:t>
            </a:r>
            <a:r>
              <a:rPr dirty="0" sz="2600" spc="-5">
                <a:solidFill>
                  <a:srgbClr val="FFFFFF"/>
                </a:solidFill>
                <a:latin typeface="Times New Roman"/>
                <a:cs typeface="Times New Roman"/>
              </a:rPr>
              <a:t>register </a:t>
            </a:r>
            <a:r>
              <a:rPr dirty="0" sz="2600">
                <a:solidFill>
                  <a:srgbClr val="FFFFFF"/>
                </a:solidFill>
                <a:latin typeface="Times New Roman"/>
                <a:cs typeface="Times New Roman"/>
              </a:rPr>
              <a:t>B </a:t>
            </a:r>
            <a:r>
              <a:rPr dirty="0" sz="2600" spc="-5">
                <a:solidFill>
                  <a:srgbClr val="FFFFFF"/>
                </a:solidFill>
                <a:latin typeface="Times New Roman"/>
                <a:cs typeface="Times New Roman"/>
              </a:rPr>
              <a:t>to </a:t>
            </a:r>
            <a:r>
              <a:rPr dirty="0" sz="2600">
                <a:solidFill>
                  <a:srgbClr val="FFFFFF"/>
                </a:solidFill>
                <a:latin typeface="Times New Roman"/>
                <a:cs typeface="Times New Roman"/>
              </a:rPr>
              <a:t>the </a:t>
            </a:r>
            <a:r>
              <a:rPr dirty="0" sz="2600" spc="-5">
                <a:solidFill>
                  <a:srgbClr val="FFFFFF"/>
                </a:solidFill>
                <a:latin typeface="Times New Roman"/>
                <a:cs typeface="Times New Roman"/>
              </a:rPr>
              <a:t>accumulator and keep the result in  </a:t>
            </a:r>
            <a:r>
              <a:rPr dirty="0" sz="2600">
                <a:solidFill>
                  <a:srgbClr val="FFFFFF"/>
                </a:solidFill>
                <a:latin typeface="Times New Roman"/>
                <a:cs typeface="Times New Roman"/>
              </a:rPr>
              <a:t>the</a:t>
            </a:r>
            <a:r>
              <a:rPr dirty="0" sz="2600" spc="-1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dirty="0" sz="2600" spc="-5">
                <a:solidFill>
                  <a:srgbClr val="FFFFFF"/>
                </a:solidFill>
                <a:latin typeface="Times New Roman"/>
                <a:cs typeface="Times New Roman"/>
              </a:rPr>
              <a:t>accumulator”.</a:t>
            </a:r>
            <a:endParaRPr sz="26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8533130" y="6555667"/>
            <a:ext cx="181610" cy="17843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34290">
              <a:lnSpc>
                <a:spcPts val="1245"/>
              </a:lnSpc>
            </a:pPr>
            <a:fld id="{81D60167-4931-47E6-BA6A-407CBD079E47}" type="slidenum">
              <a:rPr dirty="0" sz="1200">
                <a:solidFill>
                  <a:srgbClr val="D1EAED"/>
                </a:solidFill>
                <a:latin typeface="Constantia"/>
                <a:cs typeface="Constantia"/>
              </a:rPr>
              <a:t>12</a:t>
            </a:fld>
            <a:endParaRPr sz="1200">
              <a:latin typeface="Constantia"/>
              <a:cs typeface="Constantia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057400" y="851916"/>
            <a:ext cx="4750308" cy="55778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 txBox="1"/>
          <p:nvPr/>
        </p:nvSpPr>
        <p:spPr>
          <a:xfrm>
            <a:off x="520700" y="1631949"/>
            <a:ext cx="7825105" cy="4787265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249554" indent="-236854">
              <a:lnSpc>
                <a:spcPts val="2375"/>
              </a:lnSpc>
              <a:spcBef>
                <a:spcPts val="95"/>
              </a:spcBef>
              <a:buClr>
                <a:srgbClr val="0AD0D9"/>
              </a:buClr>
              <a:buSzPct val="88636"/>
              <a:buFont typeface="Wingdings"/>
              <a:buChar char=""/>
              <a:tabLst>
                <a:tab pos="250190" algn="l"/>
              </a:tabLst>
            </a:pPr>
            <a:r>
              <a:rPr dirty="0" sz="2200" spc="-40" b="1">
                <a:solidFill>
                  <a:srgbClr val="FFFFFF"/>
                </a:solidFill>
                <a:latin typeface="Constantia"/>
                <a:cs typeface="Constantia"/>
              </a:rPr>
              <a:t>How </a:t>
            </a:r>
            <a:r>
              <a:rPr dirty="0" sz="2200" spc="-10" b="1">
                <a:solidFill>
                  <a:srgbClr val="FFFFFF"/>
                </a:solidFill>
                <a:latin typeface="Constantia"/>
                <a:cs typeface="Constantia"/>
              </a:rPr>
              <a:t>does assembly </a:t>
            </a:r>
            <a:r>
              <a:rPr dirty="0" sz="2200" spc="-15" b="1">
                <a:solidFill>
                  <a:srgbClr val="FFFFFF"/>
                </a:solidFill>
                <a:latin typeface="Constantia"/>
                <a:cs typeface="Constantia"/>
              </a:rPr>
              <a:t>language </a:t>
            </a:r>
            <a:r>
              <a:rPr dirty="0" sz="2200" spc="-20" b="1">
                <a:solidFill>
                  <a:srgbClr val="FFFFFF"/>
                </a:solidFill>
                <a:latin typeface="Constantia"/>
                <a:cs typeface="Constantia"/>
              </a:rPr>
              <a:t>get </a:t>
            </a:r>
            <a:r>
              <a:rPr dirty="0" sz="2200" spc="-10" b="1">
                <a:solidFill>
                  <a:srgbClr val="FFFFFF"/>
                </a:solidFill>
                <a:latin typeface="Constantia"/>
                <a:cs typeface="Constantia"/>
              </a:rPr>
              <a:t>translated into</a:t>
            </a:r>
            <a:r>
              <a:rPr dirty="0" sz="2200" spc="285" b="1">
                <a:solidFill>
                  <a:srgbClr val="FFFFFF"/>
                </a:solidFill>
                <a:latin typeface="Constantia"/>
                <a:cs typeface="Constantia"/>
              </a:rPr>
              <a:t> </a:t>
            </a:r>
            <a:r>
              <a:rPr dirty="0" sz="2200" spc="-5" b="1">
                <a:solidFill>
                  <a:srgbClr val="FFFFFF"/>
                </a:solidFill>
                <a:latin typeface="Constantia"/>
                <a:cs typeface="Constantia"/>
              </a:rPr>
              <a:t>machine</a:t>
            </a:r>
            <a:endParaRPr sz="2200">
              <a:latin typeface="Constantia"/>
              <a:cs typeface="Constantia"/>
            </a:endParaRPr>
          </a:p>
          <a:p>
            <a:pPr marL="12700">
              <a:lnSpc>
                <a:spcPts val="2375"/>
              </a:lnSpc>
            </a:pPr>
            <a:r>
              <a:rPr dirty="0" sz="2200" spc="-15" b="1">
                <a:solidFill>
                  <a:srgbClr val="FFFFFF"/>
                </a:solidFill>
                <a:latin typeface="Constantia"/>
                <a:cs typeface="Constantia"/>
              </a:rPr>
              <a:t>language?</a:t>
            </a:r>
            <a:endParaRPr sz="2200">
              <a:latin typeface="Constantia"/>
              <a:cs typeface="Constantia"/>
            </a:endParaRPr>
          </a:p>
          <a:p>
            <a:pPr>
              <a:lnSpc>
                <a:spcPct val="100000"/>
              </a:lnSpc>
              <a:spcBef>
                <a:spcPts val="55"/>
              </a:spcBef>
            </a:pPr>
            <a:endParaRPr sz="225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dirty="0" sz="2200" spc="-15">
                <a:solidFill>
                  <a:srgbClr val="FFFFFF"/>
                </a:solidFill>
                <a:latin typeface="Constantia"/>
                <a:cs typeface="Constantia"/>
              </a:rPr>
              <a:t>There </a:t>
            </a:r>
            <a:r>
              <a:rPr dirty="0" sz="2200" spc="-20">
                <a:solidFill>
                  <a:srgbClr val="FFFFFF"/>
                </a:solidFill>
                <a:latin typeface="Constantia"/>
                <a:cs typeface="Constantia"/>
              </a:rPr>
              <a:t>are two</a:t>
            </a:r>
            <a:r>
              <a:rPr dirty="0" sz="2200" spc="-275">
                <a:solidFill>
                  <a:srgbClr val="FFFFFF"/>
                </a:solidFill>
                <a:latin typeface="Constantia"/>
                <a:cs typeface="Constantia"/>
              </a:rPr>
              <a:t> </a:t>
            </a:r>
            <a:r>
              <a:rPr dirty="0" sz="2200" spc="-25">
                <a:solidFill>
                  <a:srgbClr val="FFFFFF"/>
                </a:solidFill>
                <a:latin typeface="Constantia"/>
                <a:cs typeface="Constantia"/>
              </a:rPr>
              <a:t>ways:</a:t>
            </a:r>
            <a:endParaRPr sz="2200">
              <a:latin typeface="Constantia"/>
              <a:cs typeface="Constantia"/>
            </a:endParaRPr>
          </a:p>
          <a:p>
            <a:pPr algn="just" marL="527685" marR="5080" indent="-514984">
              <a:lnSpc>
                <a:spcPct val="80000"/>
              </a:lnSpc>
              <a:spcBef>
                <a:spcPts val="530"/>
              </a:spcBef>
              <a:buClr>
                <a:srgbClr val="0AD0D9"/>
              </a:buClr>
              <a:buSzPct val="93181"/>
              <a:buAutoNum type="alphaLcParenR"/>
              <a:tabLst>
                <a:tab pos="528320" algn="l"/>
              </a:tabLst>
            </a:pPr>
            <a:r>
              <a:rPr dirty="0" sz="2200" spc="-5">
                <a:solidFill>
                  <a:srgbClr val="FFFFFF"/>
                </a:solidFill>
                <a:latin typeface="Constantia"/>
                <a:cs typeface="Constantia"/>
              </a:rPr>
              <a:t>1st </a:t>
            </a:r>
            <a:r>
              <a:rPr dirty="0" sz="2200" spc="-15">
                <a:solidFill>
                  <a:srgbClr val="FFFFFF"/>
                </a:solidFill>
                <a:latin typeface="Constantia"/>
                <a:cs typeface="Constantia"/>
              </a:rPr>
              <a:t>there </a:t>
            </a:r>
            <a:r>
              <a:rPr dirty="0" sz="2200" spc="-5">
                <a:solidFill>
                  <a:srgbClr val="FFFFFF"/>
                </a:solidFill>
                <a:latin typeface="Constantia"/>
                <a:cs typeface="Constantia"/>
              </a:rPr>
              <a:t>is “hand </a:t>
            </a:r>
            <a:r>
              <a:rPr dirty="0" sz="2200" spc="-35">
                <a:solidFill>
                  <a:srgbClr val="FFFFFF"/>
                </a:solidFill>
                <a:latin typeface="Constantia"/>
                <a:cs typeface="Constantia"/>
              </a:rPr>
              <a:t>assembly”. </a:t>
            </a:r>
            <a:r>
              <a:rPr dirty="0" sz="2200" spc="-10">
                <a:solidFill>
                  <a:srgbClr val="FFFFFF"/>
                </a:solidFill>
                <a:latin typeface="Constantia"/>
                <a:cs typeface="Constantia"/>
              </a:rPr>
              <a:t>The </a:t>
            </a:r>
            <a:r>
              <a:rPr dirty="0" sz="2200" spc="-15">
                <a:solidFill>
                  <a:srgbClr val="FFFFFF"/>
                </a:solidFill>
                <a:latin typeface="Constantia"/>
                <a:cs typeface="Constantia"/>
              </a:rPr>
              <a:t>programmer translates</a:t>
            </a:r>
            <a:r>
              <a:rPr dirty="0" sz="2200" spc="-270">
                <a:solidFill>
                  <a:srgbClr val="FFFFFF"/>
                </a:solidFill>
                <a:latin typeface="Constantia"/>
                <a:cs typeface="Constantia"/>
              </a:rPr>
              <a:t> </a:t>
            </a:r>
            <a:r>
              <a:rPr dirty="0" sz="2200" spc="-10">
                <a:solidFill>
                  <a:srgbClr val="FFFFFF"/>
                </a:solidFill>
                <a:latin typeface="Constantia"/>
                <a:cs typeface="Constantia"/>
              </a:rPr>
              <a:t>each  assembly </a:t>
            </a:r>
            <a:r>
              <a:rPr dirty="0" sz="2200" spc="-15">
                <a:solidFill>
                  <a:srgbClr val="FFFFFF"/>
                </a:solidFill>
                <a:latin typeface="Constantia"/>
                <a:cs typeface="Constantia"/>
              </a:rPr>
              <a:t>language </a:t>
            </a:r>
            <a:r>
              <a:rPr dirty="0" sz="2200" spc="-10">
                <a:solidFill>
                  <a:srgbClr val="FFFFFF"/>
                </a:solidFill>
                <a:latin typeface="Constantia"/>
                <a:cs typeface="Constantia"/>
              </a:rPr>
              <a:t>instruction </a:t>
            </a:r>
            <a:r>
              <a:rPr dirty="0" sz="2200" spc="-15">
                <a:solidFill>
                  <a:srgbClr val="FFFFFF"/>
                </a:solidFill>
                <a:latin typeface="Constantia"/>
                <a:cs typeface="Constantia"/>
              </a:rPr>
              <a:t>into </a:t>
            </a:r>
            <a:r>
              <a:rPr dirty="0" sz="2200" spc="-5">
                <a:solidFill>
                  <a:srgbClr val="FFFFFF"/>
                </a:solidFill>
                <a:latin typeface="Constantia"/>
                <a:cs typeface="Constantia"/>
              </a:rPr>
              <a:t>its </a:t>
            </a:r>
            <a:r>
              <a:rPr dirty="0" sz="2200" spc="-10">
                <a:solidFill>
                  <a:srgbClr val="FFFFFF"/>
                </a:solidFill>
                <a:latin typeface="Constantia"/>
                <a:cs typeface="Constantia"/>
              </a:rPr>
              <a:t>equivalent  </a:t>
            </a:r>
            <a:r>
              <a:rPr dirty="0" sz="2200" spc="-5">
                <a:solidFill>
                  <a:srgbClr val="FFFFFF"/>
                </a:solidFill>
                <a:latin typeface="Constantia"/>
                <a:cs typeface="Constantia"/>
              </a:rPr>
              <a:t>hexadecimal </a:t>
            </a:r>
            <a:r>
              <a:rPr dirty="0" sz="2200" spc="-15">
                <a:solidFill>
                  <a:srgbClr val="FFFFFF"/>
                </a:solidFill>
                <a:latin typeface="Constantia"/>
                <a:cs typeface="Constantia"/>
              </a:rPr>
              <a:t>code </a:t>
            </a:r>
            <a:r>
              <a:rPr dirty="0" sz="2200" spc="-5">
                <a:solidFill>
                  <a:srgbClr val="FFFFFF"/>
                </a:solidFill>
                <a:latin typeface="Constantia"/>
                <a:cs typeface="Constantia"/>
              </a:rPr>
              <a:t>(machine </a:t>
            </a:r>
            <a:r>
              <a:rPr dirty="0" sz="2200" spc="-15">
                <a:solidFill>
                  <a:srgbClr val="FFFFFF"/>
                </a:solidFill>
                <a:latin typeface="Constantia"/>
                <a:cs typeface="Constantia"/>
              </a:rPr>
              <a:t>language). </a:t>
            </a:r>
            <a:r>
              <a:rPr dirty="0" sz="2200" spc="-5">
                <a:solidFill>
                  <a:srgbClr val="FFFFFF"/>
                </a:solidFill>
                <a:latin typeface="Constantia"/>
                <a:cs typeface="Constantia"/>
              </a:rPr>
              <a:t>Then </a:t>
            </a:r>
            <a:r>
              <a:rPr dirty="0" sz="2200" spc="-10">
                <a:solidFill>
                  <a:srgbClr val="FFFFFF"/>
                </a:solidFill>
                <a:latin typeface="Constantia"/>
                <a:cs typeface="Constantia"/>
              </a:rPr>
              <a:t>the  </a:t>
            </a:r>
            <a:r>
              <a:rPr dirty="0" sz="2200" spc="-5">
                <a:solidFill>
                  <a:srgbClr val="FFFFFF"/>
                </a:solidFill>
                <a:latin typeface="Constantia"/>
                <a:cs typeface="Constantia"/>
              </a:rPr>
              <a:t>hexadecimal </a:t>
            </a:r>
            <a:r>
              <a:rPr dirty="0" sz="2200" spc="-20">
                <a:solidFill>
                  <a:srgbClr val="FFFFFF"/>
                </a:solidFill>
                <a:latin typeface="Constantia"/>
                <a:cs typeface="Constantia"/>
              </a:rPr>
              <a:t>code </a:t>
            </a:r>
            <a:r>
              <a:rPr dirty="0" sz="2200" spc="-5">
                <a:solidFill>
                  <a:srgbClr val="FFFFFF"/>
                </a:solidFill>
                <a:latin typeface="Constantia"/>
                <a:cs typeface="Constantia"/>
              </a:rPr>
              <a:t>is </a:t>
            </a:r>
            <a:r>
              <a:rPr dirty="0" sz="2200" spc="-15">
                <a:solidFill>
                  <a:srgbClr val="FFFFFF"/>
                </a:solidFill>
                <a:latin typeface="Constantia"/>
                <a:cs typeface="Constantia"/>
              </a:rPr>
              <a:t>entered into</a:t>
            </a:r>
            <a:r>
              <a:rPr dirty="0" sz="2200" spc="-265">
                <a:solidFill>
                  <a:srgbClr val="FFFFFF"/>
                </a:solidFill>
                <a:latin typeface="Constantia"/>
                <a:cs typeface="Constantia"/>
              </a:rPr>
              <a:t> </a:t>
            </a:r>
            <a:r>
              <a:rPr dirty="0" sz="2200" spc="-30">
                <a:solidFill>
                  <a:srgbClr val="FFFFFF"/>
                </a:solidFill>
                <a:latin typeface="Constantia"/>
                <a:cs typeface="Constantia"/>
              </a:rPr>
              <a:t>memory.</a:t>
            </a:r>
            <a:endParaRPr sz="2200">
              <a:latin typeface="Constantia"/>
              <a:cs typeface="Constantia"/>
            </a:endParaRPr>
          </a:p>
          <a:p>
            <a:pPr marL="527685" marR="12700" indent="-514984">
              <a:lnSpc>
                <a:spcPts val="2110"/>
              </a:lnSpc>
              <a:spcBef>
                <a:spcPts val="509"/>
              </a:spcBef>
              <a:buClr>
                <a:srgbClr val="0AD0D9"/>
              </a:buClr>
              <a:buSzPct val="93181"/>
              <a:buAutoNum type="alphaLcParenR"/>
              <a:tabLst>
                <a:tab pos="527685" algn="l"/>
                <a:tab pos="528320" algn="l"/>
                <a:tab pos="1134110" algn="l"/>
                <a:tab pos="1920875" algn="l"/>
                <a:tab pos="3295650" algn="l"/>
                <a:tab pos="3626485" algn="l"/>
                <a:tab pos="3898900" algn="l"/>
                <a:tab pos="5065395" algn="l"/>
                <a:tab pos="5920105" algn="l"/>
                <a:tab pos="6357620" algn="l"/>
              </a:tabLst>
            </a:pPr>
            <a:r>
              <a:rPr dirty="0" sz="2200" spc="-10">
                <a:solidFill>
                  <a:srgbClr val="FFFFFF"/>
                </a:solidFill>
                <a:latin typeface="Constantia"/>
                <a:cs typeface="Constantia"/>
              </a:rPr>
              <a:t>Th</a:t>
            </a:r>
            <a:r>
              <a:rPr dirty="0" sz="2200" spc="-5">
                <a:solidFill>
                  <a:srgbClr val="FFFFFF"/>
                </a:solidFill>
                <a:latin typeface="Constantia"/>
                <a:cs typeface="Constantia"/>
              </a:rPr>
              <a:t>e</a:t>
            </a:r>
            <a:r>
              <a:rPr dirty="0" sz="2200">
                <a:solidFill>
                  <a:srgbClr val="FFFFFF"/>
                </a:solidFill>
                <a:latin typeface="Constantia"/>
                <a:cs typeface="Constantia"/>
              </a:rPr>
              <a:t>	</a:t>
            </a:r>
            <a:r>
              <a:rPr dirty="0" sz="2200" spc="-5">
                <a:solidFill>
                  <a:srgbClr val="FFFFFF"/>
                </a:solidFill>
                <a:latin typeface="Constantia"/>
                <a:cs typeface="Constantia"/>
              </a:rPr>
              <a:t>ot</a:t>
            </a:r>
            <a:r>
              <a:rPr dirty="0" sz="2200" spc="-15">
                <a:solidFill>
                  <a:srgbClr val="FFFFFF"/>
                </a:solidFill>
                <a:latin typeface="Constantia"/>
                <a:cs typeface="Constantia"/>
              </a:rPr>
              <a:t>h</a:t>
            </a:r>
            <a:r>
              <a:rPr dirty="0" sz="2200" spc="-5">
                <a:solidFill>
                  <a:srgbClr val="FFFFFF"/>
                </a:solidFill>
                <a:latin typeface="Constantia"/>
                <a:cs typeface="Constantia"/>
              </a:rPr>
              <a:t>er</a:t>
            </a:r>
            <a:r>
              <a:rPr dirty="0" sz="2200">
                <a:solidFill>
                  <a:srgbClr val="FFFFFF"/>
                </a:solidFill>
                <a:latin typeface="Constantia"/>
                <a:cs typeface="Constantia"/>
              </a:rPr>
              <a:t>	</a:t>
            </a:r>
            <a:r>
              <a:rPr dirty="0" sz="2200" spc="-25">
                <a:solidFill>
                  <a:srgbClr val="FFFFFF"/>
                </a:solidFill>
                <a:latin typeface="Constantia"/>
                <a:cs typeface="Constantia"/>
              </a:rPr>
              <a:t>p</a:t>
            </a:r>
            <a:r>
              <a:rPr dirty="0" sz="2200" spc="-5">
                <a:solidFill>
                  <a:srgbClr val="FFFFFF"/>
                </a:solidFill>
                <a:latin typeface="Constantia"/>
                <a:cs typeface="Constantia"/>
              </a:rPr>
              <a:t>ossibility</a:t>
            </a:r>
            <a:r>
              <a:rPr dirty="0" sz="2200">
                <a:solidFill>
                  <a:srgbClr val="FFFFFF"/>
                </a:solidFill>
                <a:latin typeface="Constantia"/>
                <a:cs typeface="Constantia"/>
              </a:rPr>
              <a:t>	</a:t>
            </a:r>
            <a:r>
              <a:rPr dirty="0" sz="2200" spc="-5">
                <a:solidFill>
                  <a:srgbClr val="FFFFFF"/>
                </a:solidFill>
                <a:latin typeface="Constantia"/>
                <a:cs typeface="Constantia"/>
              </a:rPr>
              <a:t>is</a:t>
            </a:r>
            <a:r>
              <a:rPr dirty="0" sz="2200">
                <a:solidFill>
                  <a:srgbClr val="FFFFFF"/>
                </a:solidFill>
                <a:latin typeface="Constantia"/>
                <a:cs typeface="Constantia"/>
              </a:rPr>
              <a:t>	</a:t>
            </a:r>
            <a:r>
              <a:rPr dirty="0" sz="2200" spc="-5">
                <a:solidFill>
                  <a:srgbClr val="FFFFFF"/>
                </a:solidFill>
                <a:latin typeface="Constantia"/>
                <a:cs typeface="Constantia"/>
              </a:rPr>
              <a:t>a</a:t>
            </a:r>
            <a:r>
              <a:rPr dirty="0" sz="2200">
                <a:solidFill>
                  <a:srgbClr val="FFFFFF"/>
                </a:solidFill>
                <a:latin typeface="Constantia"/>
                <a:cs typeface="Constantia"/>
              </a:rPr>
              <a:t>	</a:t>
            </a:r>
            <a:r>
              <a:rPr dirty="0" sz="2200" spc="-5">
                <a:solidFill>
                  <a:srgbClr val="FFFFFF"/>
                </a:solidFill>
                <a:latin typeface="Constantia"/>
                <a:cs typeface="Constantia"/>
              </a:rPr>
              <a:t>p</a:t>
            </a:r>
            <a:r>
              <a:rPr dirty="0" sz="2200" spc="-50">
                <a:solidFill>
                  <a:srgbClr val="FFFFFF"/>
                </a:solidFill>
                <a:latin typeface="Constantia"/>
                <a:cs typeface="Constantia"/>
              </a:rPr>
              <a:t>r</a:t>
            </a:r>
            <a:r>
              <a:rPr dirty="0" sz="2200" spc="-5">
                <a:solidFill>
                  <a:srgbClr val="FFFFFF"/>
                </a:solidFill>
                <a:latin typeface="Constantia"/>
                <a:cs typeface="Constantia"/>
              </a:rPr>
              <a:t>og</a:t>
            </a:r>
            <a:r>
              <a:rPr dirty="0" sz="2200" spc="-55">
                <a:solidFill>
                  <a:srgbClr val="FFFFFF"/>
                </a:solidFill>
                <a:latin typeface="Constantia"/>
                <a:cs typeface="Constantia"/>
              </a:rPr>
              <a:t>r</a:t>
            </a:r>
            <a:r>
              <a:rPr dirty="0" sz="2200" spc="-5">
                <a:solidFill>
                  <a:srgbClr val="FFFFFF"/>
                </a:solidFill>
                <a:latin typeface="Constantia"/>
                <a:cs typeface="Constantia"/>
              </a:rPr>
              <a:t>am</a:t>
            </a:r>
            <a:r>
              <a:rPr dirty="0" sz="2200">
                <a:solidFill>
                  <a:srgbClr val="FFFFFF"/>
                </a:solidFill>
                <a:latin typeface="Constantia"/>
                <a:cs typeface="Constantia"/>
              </a:rPr>
              <a:t>	</a:t>
            </a:r>
            <a:r>
              <a:rPr dirty="0" sz="2200" spc="-10">
                <a:solidFill>
                  <a:srgbClr val="FFFFFF"/>
                </a:solidFill>
                <a:latin typeface="Constantia"/>
                <a:cs typeface="Constantia"/>
              </a:rPr>
              <a:t>ca</a:t>
            </a:r>
            <a:r>
              <a:rPr dirty="0" sz="2200" spc="-15">
                <a:solidFill>
                  <a:srgbClr val="FFFFFF"/>
                </a:solidFill>
                <a:latin typeface="Constantia"/>
                <a:cs typeface="Constantia"/>
              </a:rPr>
              <a:t>l</a:t>
            </a:r>
            <a:r>
              <a:rPr dirty="0" sz="2200" spc="-5">
                <a:solidFill>
                  <a:srgbClr val="FFFFFF"/>
                </a:solidFill>
                <a:latin typeface="Constantia"/>
                <a:cs typeface="Constantia"/>
              </a:rPr>
              <a:t>led</a:t>
            </a:r>
            <a:r>
              <a:rPr dirty="0" sz="2200">
                <a:solidFill>
                  <a:srgbClr val="FFFFFF"/>
                </a:solidFill>
                <a:latin typeface="Constantia"/>
                <a:cs typeface="Constantia"/>
              </a:rPr>
              <a:t>	</a:t>
            </a:r>
            <a:r>
              <a:rPr dirty="0" sz="2200" spc="-5">
                <a:solidFill>
                  <a:srgbClr val="FFFFFF"/>
                </a:solidFill>
                <a:latin typeface="Constantia"/>
                <a:cs typeface="Constantia"/>
              </a:rPr>
              <a:t>an</a:t>
            </a:r>
            <a:r>
              <a:rPr dirty="0" sz="2200">
                <a:solidFill>
                  <a:srgbClr val="FFFFFF"/>
                </a:solidFill>
                <a:latin typeface="Constantia"/>
                <a:cs typeface="Constantia"/>
              </a:rPr>
              <a:t>	</a:t>
            </a:r>
            <a:r>
              <a:rPr dirty="0" sz="2200" spc="-35">
                <a:solidFill>
                  <a:srgbClr val="FFFFFF"/>
                </a:solidFill>
                <a:latin typeface="Constantia"/>
                <a:cs typeface="Constantia"/>
              </a:rPr>
              <a:t>“</a:t>
            </a:r>
            <a:r>
              <a:rPr dirty="0" sz="2200" spc="-5">
                <a:solidFill>
                  <a:srgbClr val="FFFFFF"/>
                </a:solidFill>
                <a:latin typeface="Constantia"/>
                <a:cs typeface="Constantia"/>
              </a:rPr>
              <a:t>asse</a:t>
            </a:r>
            <a:r>
              <a:rPr dirty="0" sz="2200">
                <a:solidFill>
                  <a:srgbClr val="FFFFFF"/>
                </a:solidFill>
                <a:latin typeface="Constantia"/>
                <a:cs typeface="Constantia"/>
              </a:rPr>
              <a:t>m</a:t>
            </a:r>
            <a:r>
              <a:rPr dirty="0" sz="2200" spc="-10">
                <a:solidFill>
                  <a:srgbClr val="FFFFFF"/>
                </a:solidFill>
                <a:latin typeface="Constantia"/>
                <a:cs typeface="Constantia"/>
              </a:rPr>
              <a:t>b</a:t>
            </a:r>
            <a:r>
              <a:rPr dirty="0" sz="2200" spc="-25">
                <a:solidFill>
                  <a:srgbClr val="FFFFFF"/>
                </a:solidFill>
                <a:latin typeface="Constantia"/>
                <a:cs typeface="Constantia"/>
              </a:rPr>
              <a:t>l</a:t>
            </a:r>
            <a:r>
              <a:rPr dirty="0" sz="2200" spc="-5">
                <a:solidFill>
                  <a:srgbClr val="FFFFFF"/>
                </a:solidFill>
                <a:latin typeface="Constantia"/>
                <a:cs typeface="Constantia"/>
              </a:rPr>
              <a:t>e</a:t>
            </a:r>
            <a:r>
              <a:rPr dirty="0" sz="2200" spc="45">
                <a:solidFill>
                  <a:srgbClr val="FFFFFF"/>
                </a:solidFill>
                <a:latin typeface="Constantia"/>
                <a:cs typeface="Constantia"/>
              </a:rPr>
              <a:t>r</a:t>
            </a:r>
            <a:r>
              <a:rPr dirty="0" sz="2200" spc="-315">
                <a:solidFill>
                  <a:srgbClr val="FFFFFF"/>
                </a:solidFill>
                <a:latin typeface="Constantia"/>
                <a:cs typeface="Constantia"/>
              </a:rPr>
              <a:t>”</a:t>
            </a:r>
            <a:r>
              <a:rPr dirty="0" sz="2200" spc="-5">
                <a:solidFill>
                  <a:srgbClr val="FFFFFF"/>
                </a:solidFill>
                <a:latin typeface="Constantia"/>
                <a:cs typeface="Constantia"/>
              </a:rPr>
              <a:t>,  </a:t>
            </a:r>
            <a:r>
              <a:rPr dirty="0" sz="2200" spc="-10">
                <a:solidFill>
                  <a:srgbClr val="FFFFFF"/>
                </a:solidFill>
                <a:latin typeface="Constantia"/>
                <a:cs typeface="Constantia"/>
              </a:rPr>
              <a:t>which </a:t>
            </a:r>
            <a:r>
              <a:rPr dirty="0" sz="2200" spc="-5">
                <a:solidFill>
                  <a:srgbClr val="FFFFFF"/>
                </a:solidFill>
                <a:latin typeface="Constantia"/>
                <a:cs typeface="Constantia"/>
              </a:rPr>
              <a:t>does </a:t>
            </a:r>
            <a:r>
              <a:rPr dirty="0" sz="2200" spc="-10">
                <a:solidFill>
                  <a:srgbClr val="FFFFFF"/>
                </a:solidFill>
                <a:latin typeface="Constantia"/>
                <a:cs typeface="Constantia"/>
              </a:rPr>
              <a:t>the </a:t>
            </a:r>
            <a:r>
              <a:rPr dirty="0" sz="2200" spc="-5">
                <a:solidFill>
                  <a:srgbClr val="FFFFFF"/>
                </a:solidFill>
                <a:latin typeface="Constantia"/>
                <a:cs typeface="Constantia"/>
              </a:rPr>
              <a:t>translation</a:t>
            </a:r>
            <a:r>
              <a:rPr dirty="0" sz="2200" spc="-350">
                <a:solidFill>
                  <a:srgbClr val="FFFFFF"/>
                </a:solidFill>
                <a:latin typeface="Constantia"/>
                <a:cs typeface="Constantia"/>
              </a:rPr>
              <a:t> </a:t>
            </a:r>
            <a:r>
              <a:rPr dirty="0" sz="2200" spc="-10">
                <a:solidFill>
                  <a:srgbClr val="FFFFFF"/>
                </a:solidFill>
                <a:latin typeface="Constantia"/>
                <a:cs typeface="Constantia"/>
              </a:rPr>
              <a:t>automatically</a:t>
            </a:r>
            <a:endParaRPr sz="2200">
              <a:latin typeface="Constantia"/>
              <a:cs typeface="Constantia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2750">
              <a:latin typeface="Times New Roman"/>
              <a:cs typeface="Times New Roman"/>
            </a:endParaRPr>
          </a:p>
          <a:p>
            <a:pPr algn="just" marL="12700" marR="6985">
              <a:lnSpc>
                <a:spcPct val="80000"/>
              </a:lnSpc>
            </a:pPr>
            <a:r>
              <a:rPr dirty="0" sz="2200" spc="-30" b="1">
                <a:solidFill>
                  <a:srgbClr val="FFFFFF"/>
                </a:solidFill>
                <a:latin typeface="Constantia"/>
                <a:cs typeface="Constantia"/>
              </a:rPr>
              <a:t>It </a:t>
            </a:r>
            <a:r>
              <a:rPr dirty="0" sz="2200" spc="-5" b="1">
                <a:solidFill>
                  <a:srgbClr val="FFFFFF"/>
                </a:solidFill>
                <a:latin typeface="Constantia"/>
                <a:cs typeface="Constantia"/>
              </a:rPr>
              <a:t>is important </a:t>
            </a:r>
            <a:r>
              <a:rPr dirty="0" sz="2200" spc="-25" b="1">
                <a:solidFill>
                  <a:srgbClr val="FFFFFF"/>
                </a:solidFill>
                <a:latin typeface="Constantia"/>
                <a:cs typeface="Constantia"/>
              </a:rPr>
              <a:t>to </a:t>
            </a:r>
            <a:r>
              <a:rPr dirty="0" sz="2200" spc="-10" b="1">
                <a:solidFill>
                  <a:srgbClr val="FFFFFF"/>
                </a:solidFill>
                <a:latin typeface="Constantia"/>
                <a:cs typeface="Constantia"/>
              </a:rPr>
              <a:t>remember </a:t>
            </a:r>
            <a:r>
              <a:rPr dirty="0" sz="2200" spc="-5" b="1">
                <a:solidFill>
                  <a:srgbClr val="FFFFFF"/>
                </a:solidFill>
                <a:latin typeface="Constantia"/>
                <a:cs typeface="Constantia"/>
              </a:rPr>
              <a:t>that a machine </a:t>
            </a:r>
            <a:r>
              <a:rPr dirty="0" sz="2200" spc="-15" b="1">
                <a:solidFill>
                  <a:srgbClr val="FFFFFF"/>
                </a:solidFill>
                <a:latin typeface="Constantia"/>
                <a:cs typeface="Constantia"/>
              </a:rPr>
              <a:t>language </a:t>
            </a:r>
            <a:r>
              <a:rPr dirty="0" sz="2200" spc="-5" b="1">
                <a:solidFill>
                  <a:srgbClr val="FFFFFF"/>
                </a:solidFill>
                <a:latin typeface="Constantia"/>
                <a:cs typeface="Constantia"/>
              </a:rPr>
              <a:t>and  its </a:t>
            </a:r>
            <a:r>
              <a:rPr dirty="0" sz="2200" spc="-10" b="1">
                <a:solidFill>
                  <a:srgbClr val="FFFFFF"/>
                </a:solidFill>
                <a:latin typeface="Constantia"/>
                <a:cs typeface="Constantia"/>
              </a:rPr>
              <a:t>associated </a:t>
            </a:r>
            <a:r>
              <a:rPr dirty="0" sz="2200" spc="-5" b="1">
                <a:solidFill>
                  <a:srgbClr val="FFFFFF"/>
                </a:solidFill>
                <a:latin typeface="Constantia"/>
                <a:cs typeface="Constantia"/>
              </a:rPr>
              <a:t>assembly </a:t>
            </a:r>
            <a:r>
              <a:rPr dirty="0" sz="2200" spc="-15" b="1">
                <a:solidFill>
                  <a:srgbClr val="FFFFFF"/>
                </a:solidFill>
                <a:latin typeface="Constantia"/>
                <a:cs typeface="Constantia"/>
              </a:rPr>
              <a:t>language (low level </a:t>
            </a:r>
            <a:r>
              <a:rPr dirty="0" sz="2200" spc="-10" b="1">
                <a:solidFill>
                  <a:srgbClr val="FFFFFF"/>
                </a:solidFill>
                <a:latin typeface="Constantia"/>
                <a:cs typeface="Constantia"/>
              </a:rPr>
              <a:t>languages)are  </a:t>
            </a:r>
            <a:r>
              <a:rPr dirty="0" sz="2200" spc="-15" b="1">
                <a:solidFill>
                  <a:srgbClr val="FFFFFF"/>
                </a:solidFill>
                <a:latin typeface="Constantia"/>
                <a:cs typeface="Constantia"/>
              </a:rPr>
              <a:t>completely </a:t>
            </a:r>
            <a:r>
              <a:rPr dirty="0" sz="2200" spc="-5" b="1">
                <a:solidFill>
                  <a:srgbClr val="FFFFFF"/>
                </a:solidFill>
                <a:latin typeface="Constantia"/>
                <a:cs typeface="Constantia"/>
              </a:rPr>
              <a:t>machine dependent. </a:t>
            </a:r>
            <a:r>
              <a:rPr dirty="0" sz="2200" b="1">
                <a:solidFill>
                  <a:srgbClr val="FFFFFF"/>
                </a:solidFill>
                <a:latin typeface="Constantia"/>
                <a:cs typeface="Constantia"/>
              </a:rPr>
              <a:t>In </a:t>
            </a:r>
            <a:r>
              <a:rPr dirty="0" sz="2200" spc="-5" b="1">
                <a:solidFill>
                  <a:srgbClr val="FFFFFF"/>
                </a:solidFill>
                <a:latin typeface="Constantia"/>
                <a:cs typeface="Constantia"/>
              </a:rPr>
              <a:t>other </a:t>
            </a:r>
            <a:r>
              <a:rPr dirty="0" sz="2200" spc="-25" b="1">
                <a:solidFill>
                  <a:srgbClr val="FFFFFF"/>
                </a:solidFill>
                <a:latin typeface="Constantia"/>
                <a:cs typeface="Constantia"/>
              </a:rPr>
              <a:t>words, </a:t>
            </a:r>
            <a:r>
              <a:rPr dirty="0" sz="2200" spc="-5" b="1">
                <a:solidFill>
                  <a:srgbClr val="FFFFFF"/>
                </a:solidFill>
                <a:latin typeface="Constantia"/>
                <a:cs typeface="Constantia"/>
              </a:rPr>
              <a:t>they </a:t>
            </a:r>
            <a:r>
              <a:rPr dirty="0" sz="2200" spc="-20" b="1">
                <a:solidFill>
                  <a:srgbClr val="FFFFFF"/>
                </a:solidFill>
                <a:latin typeface="Constantia"/>
                <a:cs typeface="Constantia"/>
              </a:rPr>
              <a:t>are  </a:t>
            </a:r>
            <a:r>
              <a:rPr dirty="0" sz="2200" spc="-5" b="1">
                <a:solidFill>
                  <a:srgbClr val="FFFFFF"/>
                </a:solidFill>
                <a:latin typeface="Constantia"/>
                <a:cs typeface="Constantia"/>
              </a:rPr>
              <a:t>not </a:t>
            </a:r>
            <a:r>
              <a:rPr dirty="0" sz="2200" spc="-15" b="1">
                <a:solidFill>
                  <a:srgbClr val="FFFFFF"/>
                </a:solidFill>
                <a:latin typeface="Constantia"/>
                <a:cs typeface="Constantia"/>
              </a:rPr>
              <a:t>transferable from </a:t>
            </a:r>
            <a:r>
              <a:rPr dirty="0" sz="2200" spc="-5" b="1">
                <a:solidFill>
                  <a:srgbClr val="FFFFFF"/>
                </a:solidFill>
                <a:latin typeface="Constantia"/>
                <a:cs typeface="Constantia"/>
              </a:rPr>
              <a:t>one </a:t>
            </a:r>
            <a:r>
              <a:rPr dirty="0" sz="2200" spc="-15" b="1">
                <a:solidFill>
                  <a:srgbClr val="FFFFFF"/>
                </a:solidFill>
                <a:latin typeface="Constantia"/>
                <a:cs typeface="Constantia"/>
              </a:rPr>
              <a:t>microprocessor </a:t>
            </a:r>
            <a:r>
              <a:rPr dirty="0" sz="2200" spc="-25" b="1">
                <a:solidFill>
                  <a:srgbClr val="FFFFFF"/>
                </a:solidFill>
                <a:latin typeface="Constantia"/>
                <a:cs typeface="Constantia"/>
              </a:rPr>
              <a:t>to </a:t>
            </a:r>
            <a:r>
              <a:rPr dirty="0" sz="2200" spc="-5" b="1">
                <a:solidFill>
                  <a:srgbClr val="FFFFFF"/>
                </a:solidFill>
                <a:latin typeface="Constantia"/>
                <a:cs typeface="Constantia"/>
              </a:rPr>
              <a:t>a </a:t>
            </a:r>
            <a:r>
              <a:rPr dirty="0" sz="2200" spc="-10" b="1">
                <a:solidFill>
                  <a:srgbClr val="FFFFFF"/>
                </a:solidFill>
                <a:latin typeface="Constantia"/>
                <a:cs typeface="Constantia"/>
              </a:rPr>
              <a:t>different  </a:t>
            </a:r>
            <a:r>
              <a:rPr dirty="0" sz="2200" spc="-5" b="1">
                <a:solidFill>
                  <a:srgbClr val="FFFFFF"/>
                </a:solidFill>
                <a:latin typeface="Constantia"/>
                <a:cs typeface="Constantia"/>
              </a:rPr>
              <a:t>one.</a:t>
            </a:r>
            <a:endParaRPr sz="2200">
              <a:latin typeface="Constantia"/>
              <a:cs typeface="Constantia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8533130" y="6555667"/>
            <a:ext cx="181610" cy="17843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34290">
              <a:lnSpc>
                <a:spcPts val="1245"/>
              </a:lnSpc>
            </a:pPr>
            <a:fld id="{81D60167-4931-47E6-BA6A-407CBD079E47}" type="slidenum">
              <a:rPr dirty="0" sz="1200">
                <a:solidFill>
                  <a:srgbClr val="D1EAED"/>
                </a:solidFill>
                <a:latin typeface="Constantia"/>
                <a:cs typeface="Constantia"/>
              </a:rPr>
              <a:t>12</a:t>
            </a:fld>
            <a:endParaRPr sz="1200">
              <a:latin typeface="Constantia"/>
              <a:cs typeface="Constantia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801367" y="775716"/>
            <a:ext cx="5300472" cy="55778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 txBox="1"/>
          <p:nvPr/>
        </p:nvSpPr>
        <p:spPr>
          <a:xfrm>
            <a:off x="520700" y="1700225"/>
            <a:ext cx="7823200" cy="4635500"/>
          </a:xfrm>
          <a:prstGeom prst="rect">
            <a:avLst/>
          </a:prstGeom>
        </p:spPr>
        <p:txBody>
          <a:bodyPr wrap="square" lIns="0" tIns="85725" rIns="0" bIns="0" rtlCol="0" vert="horz">
            <a:spAutoFit/>
          </a:bodyPr>
          <a:lstStyle/>
          <a:p>
            <a:pPr algn="just" marL="12700" marR="5080">
              <a:lnSpc>
                <a:spcPct val="80000"/>
              </a:lnSpc>
              <a:spcBef>
                <a:spcPts val="675"/>
              </a:spcBef>
              <a:buClr>
                <a:srgbClr val="0AD0D9"/>
              </a:buClr>
              <a:buSzPct val="89583"/>
              <a:buFont typeface="Arial"/>
              <a:buChar char="•"/>
              <a:tabLst>
                <a:tab pos="114935" algn="l"/>
              </a:tabLst>
            </a:pPr>
            <a:r>
              <a:rPr dirty="0" sz="2400" spc="-10">
                <a:solidFill>
                  <a:srgbClr val="FFFFFF"/>
                </a:solidFill>
                <a:latin typeface="Constantia"/>
                <a:cs typeface="Constantia"/>
              </a:rPr>
              <a:t>Programming languages </a:t>
            </a:r>
            <a:r>
              <a:rPr dirty="0" sz="2400" spc="-5">
                <a:solidFill>
                  <a:srgbClr val="FFFFFF"/>
                </a:solidFill>
                <a:latin typeface="Constantia"/>
                <a:cs typeface="Constantia"/>
              </a:rPr>
              <a:t>that they </a:t>
            </a:r>
            <a:r>
              <a:rPr dirty="0" sz="2400" spc="-15">
                <a:solidFill>
                  <a:srgbClr val="FFFFFF"/>
                </a:solidFill>
                <a:latin typeface="Constantia"/>
                <a:cs typeface="Constantia"/>
              </a:rPr>
              <a:t>are </a:t>
            </a:r>
            <a:r>
              <a:rPr dirty="0" sz="2400" spc="-10">
                <a:solidFill>
                  <a:srgbClr val="FFFFFF"/>
                </a:solidFill>
                <a:latin typeface="Constantia"/>
                <a:cs typeface="Constantia"/>
              </a:rPr>
              <a:t>intended </a:t>
            </a:r>
            <a:r>
              <a:rPr dirty="0" sz="2400" spc="-20">
                <a:solidFill>
                  <a:srgbClr val="FFFFFF"/>
                </a:solidFill>
                <a:latin typeface="Constantia"/>
                <a:cs typeface="Constantia"/>
              </a:rPr>
              <a:t>to </a:t>
            </a:r>
            <a:r>
              <a:rPr dirty="0" sz="2400" spc="-10">
                <a:solidFill>
                  <a:srgbClr val="FFFFFF"/>
                </a:solidFill>
                <a:latin typeface="Constantia"/>
                <a:cs typeface="Constantia"/>
              </a:rPr>
              <a:t>be  </a:t>
            </a:r>
            <a:r>
              <a:rPr dirty="0" sz="2400" spc="-5" b="1">
                <a:solidFill>
                  <a:srgbClr val="FFFFFF"/>
                </a:solidFill>
                <a:latin typeface="Constantia"/>
                <a:cs typeface="Constantia"/>
              </a:rPr>
              <a:t>machine-independent </a:t>
            </a:r>
            <a:r>
              <a:rPr dirty="0" sz="2400" spc="-15">
                <a:solidFill>
                  <a:srgbClr val="FFFFFF"/>
                </a:solidFill>
                <a:latin typeface="Constantia"/>
                <a:cs typeface="Constantia"/>
              </a:rPr>
              <a:t>are </a:t>
            </a:r>
            <a:r>
              <a:rPr dirty="0" sz="2400" spc="-5">
                <a:solidFill>
                  <a:srgbClr val="FFFFFF"/>
                </a:solidFill>
                <a:latin typeface="Constantia"/>
                <a:cs typeface="Constantia"/>
              </a:rPr>
              <a:t>called </a:t>
            </a:r>
            <a:r>
              <a:rPr dirty="0" sz="2400" spc="-10" b="1">
                <a:solidFill>
                  <a:srgbClr val="FFFFFF"/>
                </a:solidFill>
                <a:latin typeface="Constantia"/>
                <a:cs typeface="Constantia"/>
              </a:rPr>
              <a:t>high </a:t>
            </a:r>
            <a:r>
              <a:rPr dirty="0" sz="2400" spc="-15" b="1">
                <a:solidFill>
                  <a:srgbClr val="FFFFFF"/>
                </a:solidFill>
                <a:latin typeface="Constantia"/>
                <a:cs typeface="Constantia"/>
              </a:rPr>
              <a:t>level languages.  </a:t>
            </a:r>
            <a:r>
              <a:rPr dirty="0" sz="2400" spc="-5">
                <a:solidFill>
                  <a:srgbClr val="FFFFFF"/>
                </a:solidFill>
                <a:latin typeface="Constantia"/>
                <a:cs typeface="Constantia"/>
              </a:rPr>
              <a:t>These include </a:t>
            </a:r>
            <a:r>
              <a:rPr dirty="0" sz="2400">
                <a:solidFill>
                  <a:srgbClr val="FFFFFF"/>
                </a:solidFill>
                <a:latin typeface="Constantia"/>
                <a:cs typeface="Constantia"/>
              </a:rPr>
              <a:t>such </a:t>
            </a:r>
            <a:r>
              <a:rPr dirty="0" sz="2400" spc="-10">
                <a:solidFill>
                  <a:srgbClr val="FFFFFF"/>
                </a:solidFill>
                <a:latin typeface="Constantia"/>
                <a:cs typeface="Constantia"/>
              </a:rPr>
              <a:t>languages </a:t>
            </a:r>
            <a:r>
              <a:rPr dirty="0" sz="2400">
                <a:solidFill>
                  <a:srgbClr val="FFFFFF"/>
                </a:solidFill>
                <a:latin typeface="Constantia"/>
                <a:cs typeface="Constantia"/>
              </a:rPr>
              <a:t>as </a:t>
            </a:r>
            <a:r>
              <a:rPr dirty="0" sz="2400" spc="-10">
                <a:solidFill>
                  <a:srgbClr val="FFFFFF"/>
                </a:solidFill>
                <a:latin typeface="Constantia"/>
                <a:cs typeface="Constantia"/>
              </a:rPr>
              <a:t>BASIC, </a:t>
            </a:r>
            <a:r>
              <a:rPr dirty="0" sz="2400" spc="-30">
                <a:solidFill>
                  <a:srgbClr val="FFFFFF"/>
                </a:solidFill>
                <a:latin typeface="Constantia"/>
                <a:cs typeface="Constantia"/>
              </a:rPr>
              <a:t>PASCAL, </a:t>
            </a:r>
            <a:r>
              <a:rPr dirty="0" sz="2400" spc="-5">
                <a:solidFill>
                  <a:srgbClr val="FFFFFF"/>
                </a:solidFill>
                <a:latin typeface="Constantia"/>
                <a:cs typeface="Constantia"/>
              </a:rPr>
              <a:t>C, </a:t>
            </a:r>
            <a:r>
              <a:rPr dirty="0" sz="2400">
                <a:solidFill>
                  <a:srgbClr val="FFFFFF"/>
                </a:solidFill>
                <a:latin typeface="Constantia"/>
                <a:cs typeface="Constantia"/>
              </a:rPr>
              <a:t>C </a:t>
            </a:r>
            <a:r>
              <a:rPr dirty="0" sz="2400" spc="-5">
                <a:solidFill>
                  <a:srgbClr val="FFFFFF"/>
                </a:solidFill>
                <a:latin typeface="Constantia"/>
                <a:cs typeface="Constantia"/>
              </a:rPr>
              <a:t>++,  </a:t>
            </a:r>
            <a:r>
              <a:rPr dirty="0" sz="2400">
                <a:solidFill>
                  <a:srgbClr val="FFFFFF"/>
                </a:solidFill>
                <a:latin typeface="Constantia"/>
                <a:cs typeface="Constantia"/>
              </a:rPr>
              <a:t>and </a:t>
            </a:r>
            <a:r>
              <a:rPr dirty="0" sz="2400" spc="-25">
                <a:solidFill>
                  <a:srgbClr val="FFFFFF"/>
                </a:solidFill>
                <a:latin typeface="Constantia"/>
                <a:cs typeface="Constantia"/>
              </a:rPr>
              <a:t>Java, </a:t>
            </a:r>
            <a:r>
              <a:rPr dirty="0" sz="2400">
                <a:solidFill>
                  <a:srgbClr val="FFFFFF"/>
                </a:solidFill>
                <a:latin typeface="Constantia"/>
                <a:cs typeface="Constantia"/>
              </a:rPr>
              <a:t>all </a:t>
            </a:r>
            <a:r>
              <a:rPr dirty="0" sz="2400" spc="-5">
                <a:solidFill>
                  <a:srgbClr val="FFFFFF"/>
                </a:solidFill>
                <a:latin typeface="Constantia"/>
                <a:cs typeface="Constantia"/>
              </a:rPr>
              <a:t>of </a:t>
            </a:r>
            <a:r>
              <a:rPr dirty="0" sz="2400" spc="-10">
                <a:solidFill>
                  <a:srgbClr val="FFFFFF"/>
                </a:solidFill>
                <a:latin typeface="Constantia"/>
                <a:cs typeface="Constantia"/>
              </a:rPr>
              <a:t>which </a:t>
            </a:r>
            <a:r>
              <a:rPr dirty="0" sz="2400" spc="-35">
                <a:solidFill>
                  <a:srgbClr val="FFFFFF"/>
                </a:solidFill>
                <a:latin typeface="Constantia"/>
                <a:cs typeface="Constantia"/>
              </a:rPr>
              <a:t>have </a:t>
            </a:r>
            <a:r>
              <a:rPr dirty="0" sz="2400" spc="-10">
                <a:solidFill>
                  <a:srgbClr val="FFFFFF"/>
                </a:solidFill>
                <a:latin typeface="Constantia"/>
                <a:cs typeface="Constantia"/>
              </a:rPr>
              <a:t>certain </a:t>
            </a:r>
            <a:r>
              <a:rPr dirty="0" sz="2400">
                <a:solidFill>
                  <a:srgbClr val="FFFFFF"/>
                </a:solidFill>
                <a:latin typeface="Constantia"/>
                <a:cs typeface="Constantia"/>
              </a:rPr>
              <a:t>sets </a:t>
            </a:r>
            <a:r>
              <a:rPr dirty="0" sz="2400" spc="-5">
                <a:solidFill>
                  <a:srgbClr val="FFFFFF"/>
                </a:solidFill>
                <a:latin typeface="Constantia"/>
                <a:cs typeface="Constantia"/>
              </a:rPr>
              <a:t>of rules </a:t>
            </a:r>
            <a:r>
              <a:rPr dirty="0" sz="2400">
                <a:solidFill>
                  <a:srgbClr val="FFFFFF"/>
                </a:solidFill>
                <a:latin typeface="Constantia"/>
                <a:cs typeface="Constantia"/>
              </a:rPr>
              <a:t>and </a:t>
            </a:r>
            <a:r>
              <a:rPr dirty="0" sz="2400" spc="-25">
                <a:solidFill>
                  <a:srgbClr val="FFFFFF"/>
                </a:solidFill>
                <a:latin typeface="Constantia"/>
                <a:cs typeface="Constantia"/>
              </a:rPr>
              <a:t>draw </a:t>
            </a:r>
            <a:r>
              <a:rPr dirty="0" sz="2400" spc="10">
                <a:solidFill>
                  <a:srgbClr val="FFFFFF"/>
                </a:solidFill>
                <a:latin typeface="Constantia"/>
                <a:cs typeface="Constantia"/>
              </a:rPr>
              <a:t>on  </a:t>
            </a:r>
            <a:r>
              <a:rPr dirty="0" sz="2400" spc="-5">
                <a:solidFill>
                  <a:srgbClr val="FFFFFF"/>
                </a:solidFill>
                <a:latin typeface="Constantia"/>
                <a:cs typeface="Constantia"/>
              </a:rPr>
              <a:t>symbols </a:t>
            </a:r>
            <a:r>
              <a:rPr dirty="0" sz="2400">
                <a:solidFill>
                  <a:srgbClr val="FFFFFF"/>
                </a:solidFill>
                <a:latin typeface="Constantia"/>
                <a:cs typeface="Constantia"/>
              </a:rPr>
              <a:t>and </a:t>
            </a:r>
            <a:r>
              <a:rPr dirty="0" sz="2400" spc="-15">
                <a:solidFill>
                  <a:srgbClr val="FFFFFF"/>
                </a:solidFill>
                <a:latin typeface="Constantia"/>
                <a:cs typeface="Constantia"/>
              </a:rPr>
              <a:t>conventions </a:t>
            </a:r>
            <a:r>
              <a:rPr dirty="0" sz="2400" spc="-10">
                <a:solidFill>
                  <a:srgbClr val="FFFFFF"/>
                </a:solidFill>
                <a:latin typeface="Constantia"/>
                <a:cs typeface="Constantia"/>
              </a:rPr>
              <a:t>from</a:t>
            </a:r>
            <a:r>
              <a:rPr dirty="0" sz="2400" spc="-229">
                <a:solidFill>
                  <a:srgbClr val="FFFFFF"/>
                </a:solidFill>
                <a:latin typeface="Constantia"/>
                <a:cs typeface="Constantia"/>
              </a:rPr>
              <a:t> </a:t>
            </a:r>
            <a:r>
              <a:rPr dirty="0" sz="2400" spc="-5">
                <a:solidFill>
                  <a:srgbClr val="FFFFFF"/>
                </a:solidFill>
                <a:latin typeface="Constantia"/>
                <a:cs typeface="Constantia"/>
              </a:rPr>
              <a:t>English.</a:t>
            </a:r>
            <a:endParaRPr sz="2400">
              <a:latin typeface="Constantia"/>
              <a:cs typeface="Constantia"/>
            </a:endParaRPr>
          </a:p>
          <a:p>
            <a:pPr>
              <a:lnSpc>
                <a:spcPct val="100000"/>
              </a:lnSpc>
              <a:spcBef>
                <a:spcPts val="10"/>
              </a:spcBef>
              <a:buClr>
                <a:srgbClr val="0AD0D9"/>
              </a:buClr>
              <a:buFont typeface="Arial"/>
              <a:buChar char="•"/>
            </a:pPr>
            <a:endParaRPr sz="2500">
              <a:latin typeface="Times New Roman"/>
              <a:cs typeface="Times New Roman"/>
            </a:endParaRPr>
          </a:p>
          <a:p>
            <a:pPr marL="114300" indent="-101600">
              <a:lnSpc>
                <a:spcPts val="2590"/>
              </a:lnSpc>
              <a:buClr>
                <a:srgbClr val="0AD0D9"/>
              </a:buClr>
              <a:buSzPct val="89583"/>
              <a:buFont typeface="Arial"/>
              <a:buChar char="•"/>
              <a:tabLst>
                <a:tab pos="114935" algn="l"/>
                <a:tab pos="1903730" algn="l"/>
                <a:tab pos="3047365" algn="l"/>
                <a:tab pos="3495040" algn="l"/>
                <a:tab pos="4378960" algn="l"/>
                <a:tab pos="5863590" algn="l"/>
                <a:tab pos="6452235" algn="l"/>
                <a:tab pos="7539355" algn="l"/>
              </a:tabLst>
            </a:pPr>
            <a:r>
              <a:rPr dirty="0" sz="2400">
                <a:solidFill>
                  <a:srgbClr val="FFFFFF"/>
                </a:solidFill>
                <a:latin typeface="Constantia"/>
                <a:cs typeface="Constantia"/>
              </a:rPr>
              <a:t>Instr</a:t>
            </a:r>
            <a:r>
              <a:rPr dirty="0" sz="2400" spc="5">
                <a:solidFill>
                  <a:srgbClr val="FFFFFF"/>
                </a:solidFill>
                <a:latin typeface="Constantia"/>
                <a:cs typeface="Constantia"/>
              </a:rPr>
              <a:t>u</a:t>
            </a:r>
            <a:r>
              <a:rPr dirty="0" sz="2400" spc="-5">
                <a:solidFill>
                  <a:srgbClr val="FFFFFF"/>
                </a:solidFill>
                <a:latin typeface="Constantia"/>
                <a:cs typeface="Constantia"/>
              </a:rPr>
              <a:t>ct</a:t>
            </a:r>
            <a:r>
              <a:rPr dirty="0" sz="2400">
                <a:solidFill>
                  <a:srgbClr val="FFFFFF"/>
                </a:solidFill>
                <a:latin typeface="Constantia"/>
                <a:cs typeface="Constantia"/>
              </a:rPr>
              <a:t>ions	wri</a:t>
            </a:r>
            <a:r>
              <a:rPr dirty="0" sz="2400" spc="-30">
                <a:solidFill>
                  <a:srgbClr val="FFFFFF"/>
                </a:solidFill>
                <a:latin typeface="Constantia"/>
                <a:cs typeface="Constantia"/>
              </a:rPr>
              <a:t>t</a:t>
            </a:r>
            <a:r>
              <a:rPr dirty="0" sz="2400" spc="-35">
                <a:solidFill>
                  <a:srgbClr val="FFFFFF"/>
                </a:solidFill>
                <a:latin typeface="Constantia"/>
                <a:cs typeface="Constantia"/>
              </a:rPr>
              <a:t>t</a:t>
            </a:r>
            <a:r>
              <a:rPr dirty="0" sz="2400">
                <a:solidFill>
                  <a:srgbClr val="FFFFFF"/>
                </a:solidFill>
                <a:latin typeface="Constantia"/>
                <a:cs typeface="Constantia"/>
              </a:rPr>
              <a:t>en	</a:t>
            </a:r>
            <a:r>
              <a:rPr dirty="0" sz="2400" spc="-10">
                <a:solidFill>
                  <a:srgbClr val="FFFFFF"/>
                </a:solidFill>
                <a:latin typeface="Constantia"/>
                <a:cs typeface="Constantia"/>
              </a:rPr>
              <a:t>i</a:t>
            </a:r>
            <a:r>
              <a:rPr dirty="0" sz="2400">
                <a:solidFill>
                  <a:srgbClr val="FFFFFF"/>
                </a:solidFill>
                <a:latin typeface="Constantia"/>
                <a:cs typeface="Constantia"/>
              </a:rPr>
              <a:t>n	</a:t>
            </a:r>
            <a:r>
              <a:rPr dirty="0" sz="2400" spc="-5">
                <a:solidFill>
                  <a:srgbClr val="FFFFFF"/>
                </a:solidFill>
                <a:latin typeface="Constantia"/>
                <a:cs typeface="Constantia"/>
              </a:rPr>
              <a:t>th</a:t>
            </a:r>
            <a:r>
              <a:rPr dirty="0" sz="2400">
                <a:solidFill>
                  <a:srgbClr val="FFFFFF"/>
                </a:solidFill>
                <a:latin typeface="Constantia"/>
                <a:cs typeface="Constantia"/>
              </a:rPr>
              <a:t>ese	l</a:t>
            </a:r>
            <a:r>
              <a:rPr dirty="0" sz="2400" spc="-15">
                <a:solidFill>
                  <a:srgbClr val="FFFFFF"/>
                </a:solidFill>
                <a:latin typeface="Constantia"/>
                <a:cs typeface="Constantia"/>
              </a:rPr>
              <a:t>a</a:t>
            </a:r>
            <a:r>
              <a:rPr dirty="0" sz="2400" spc="-5">
                <a:solidFill>
                  <a:srgbClr val="FFFFFF"/>
                </a:solidFill>
                <a:latin typeface="Constantia"/>
                <a:cs typeface="Constantia"/>
              </a:rPr>
              <a:t>ngua</a:t>
            </a:r>
            <a:r>
              <a:rPr dirty="0" sz="2400" spc="-55">
                <a:solidFill>
                  <a:srgbClr val="FFFFFF"/>
                </a:solidFill>
                <a:latin typeface="Constantia"/>
                <a:cs typeface="Constantia"/>
              </a:rPr>
              <a:t>g</a:t>
            </a:r>
            <a:r>
              <a:rPr dirty="0" sz="2400">
                <a:solidFill>
                  <a:srgbClr val="FFFFFF"/>
                </a:solidFill>
                <a:latin typeface="Constantia"/>
                <a:cs typeface="Constantia"/>
              </a:rPr>
              <a:t>es	a</a:t>
            </a:r>
            <a:r>
              <a:rPr dirty="0" sz="2400" spc="-35">
                <a:solidFill>
                  <a:srgbClr val="FFFFFF"/>
                </a:solidFill>
                <a:latin typeface="Constantia"/>
                <a:cs typeface="Constantia"/>
              </a:rPr>
              <a:t>r</a:t>
            </a:r>
            <a:r>
              <a:rPr dirty="0" sz="2400">
                <a:solidFill>
                  <a:srgbClr val="FFFFFF"/>
                </a:solidFill>
                <a:latin typeface="Constantia"/>
                <a:cs typeface="Constantia"/>
              </a:rPr>
              <a:t>e	kn</a:t>
            </a:r>
            <a:r>
              <a:rPr dirty="0" sz="2400" spc="-45">
                <a:solidFill>
                  <a:srgbClr val="FFFFFF"/>
                </a:solidFill>
                <a:latin typeface="Constantia"/>
                <a:cs typeface="Constantia"/>
              </a:rPr>
              <a:t>o</a:t>
            </a:r>
            <a:r>
              <a:rPr dirty="0" sz="2400">
                <a:solidFill>
                  <a:srgbClr val="FFFFFF"/>
                </a:solidFill>
                <a:latin typeface="Constantia"/>
                <a:cs typeface="Constantia"/>
              </a:rPr>
              <a:t>wn	as</a:t>
            </a:r>
            <a:endParaRPr sz="2400">
              <a:latin typeface="Constantia"/>
              <a:cs typeface="Constantia"/>
            </a:endParaRPr>
          </a:p>
          <a:p>
            <a:pPr marL="12700">
              <a:lnSpc>
                <a:spcPts val="2590"/>
              </a:lnSpc>
            </a:pPr>
            <a:r>
              <a:rPr dirty="0" sz="2400" spc="-5" b="1">
                <a:solidFill>
                  <a:srgbClr val="FFFFFF"/>
                </a:solidFill>
                <a:latin typeface="Constantia"/>
                <a:cs typeface="Constantia"/>
              </a:rPr>
              <a:t>statements </a:t>
            </a:r>
            <a:r>
              <a:rPr dirty="0" sz="2400" spc="-10">
                <a:solidFill>
                  <a:srgbClr val="FFFFFF"/>
                </a:solidFill>
                <a:latin typeface="Constantia"/>
                <a:cs typeface="Constantia"/>
              </a:rPr>
              <a:t>rather </a:t>
            </a:r>
            <a:r>
              <a:rPr dirty="0" sz="2400" spc="-5">
                <a:solidFill>
                  <a:srgbClr val="FFFFFF"/>
                </a:solidFill>
                <a:latin typeface="Constantia"/>
                <a:cs typeface="Constantia"/>
              </a:rPr>
              <a:t>than</a:t>
            </a:r>
            <a:r>
              <a:rPr dirty="0" sz="2400" spc="-185">
                <a:solidFill>
                  <a:srgbClr val="FFFFFF"/>
                </a:solidFill>
                <a:latin typeface="Constantia"/>
                <a:cs typeface="Constantia"/>
              </a:rPr>
              <a:t> </a:t>
            </a:r>
            <a:r>
              <a:rPr dirty="0" sz="2400" spc="-10">
                <a:solidFill>
                  <a:srgbClr val="FFFFFF"/>
                </a:solidFill>
                <a:latin typeface="Constantia"/>
                <a:cs typeface="Constantia"/>
              </a:rPr>
              <a:t>mnemonics.</a:t>
            </a:r>
            <a:endParaRPr sz="2400">
              <a:latin typeface="Constantia"/>
              <a:cs typeface="Constantia"/>
            </a:endParaRPr>
          </a:p>
          <a:p>
            <a:pPr>
              <a:lnSpc>
                <a:spcPct val="100000"/>
              </a:lnSpc>
              <a:spcBef>
                <a:spcPts val="5"/>
              </a:spcBef>
            </a:pPr>
            <a:endParaRPr sz="3000">
              <a:latin typeface="Times New Roman"/>
              <a:cs typeface="Times New Roman"/>
            </a:endParaRPr>
          </a:p>
          <a:p>
            <a:pPr algn="just" marL="12700" marR="7620">
              <a:lnSpc>
                <a:spcPct val="80000"/>
              </a:lnSpc>
              <a:buClr>
                <a:srgbClr val="0AD0D9"/>
              </a:buClr>
              <a:buSzPct val="89583"/>
              <a:buFont typeface="Arial"/>
              <a:buChar char="•"/>
              <a:tabLst>
                <a:tab pos="114935" algn="l"/>
              </a:tabLst>
            </a:pPr>
            <a:r>
              <a:rPr dirty="0" sz="2400" spc="-15">
                <a:solidFill>
                  <a:srgbClr val="FFFFFF"/>
                </a:solidFill>
                <a:latin typeface="Constantia"/>
                <a:cs typeface="Constantia"/>
              </a:rPr>
              <a:t>Require</a:t>
            </a:r>
            <a:r>
              <a:rPr dirty="0" sz="2400" spc="570">
                <a:solidFill>
                  <a:srgbClr val="FFFFFF"/>
                </a:solidFill>
                <a:latin typeface="Constantia"/>
                <a:cs typeface="Constantia"/>
              </a:rPr>
              <a:t> </a:t>
            </a:r>
            <a:r>
              <a:rPr dirty="0" sz="2400" spc="-25">
                <a:solidFill>
                  <a:srgbClr val="FFFFFF"/>
                </a:solidFill>
                <a:latin typeface="Constantia"/>
                <a:cs typeface="Constantia"/>
              </a:rPr>
              <a:t>large </a:t>
            </a:r>
            <a:r>
              <a:rPr dirty="0" sz="2400">
                <a:solidFill>
                  <a:srgbClr val="FFFFFF"/>
                </a:solidFill>
                <a:latin typeface="Constantia"/>
                <a:cs typeface="Constantia"/>
              </a:rPr>
              <a:t>memory </a:t>
            </a:r>
            <a:r>
              <a:rPr dirty="0" sz="2400" spc="-10">
                <a:solidFill>
                  <a:srgbClr val="FFFFFF"/>
                </a:solidFill>
                <a:latin typeface="Constantia"/>
                <a:cs typeface="Constantia"/>
              </a:rPr>
              <a:t>space </a:t>
            </a:r>
            <a:r>
              <a:rPr dirty="0" sz="2400" spc="-5">
                <a:solidFill>
                  <a:srgbClr val="FFFFFF"/>
                </a:solidFill>
                <a:latin typeface="Constantia"/>
                <a:cs typeface="Constantia"/>
              </a:rPr>
              <a:t>because </a:t>
            </a:r>
            <a:r>
              <a:rPr dirty="0" sz="2400">
                <a:solidFill>
                  <a:srgbClr val="FFFFFF"/>
                </a:solidFill>
                <a:latin typeface="Constantia"/>
                <a:cs typeface="Constantia"/>
              </a:rPr>
              <a:t>an </a:t>
            </a:r>
            <a:r>
              <a:rPr dirty="0" sz="2400" spc="-5">
                <a:solidFill>
                  <a:srgbClr val="FFFFFF"/>
                </a:solidFill>
                <a:latin typeface="Constantia"/>
                <a:cs typeface="Constantia"/>
              </a:rPr>
              <a:t>instruction  </a:t>
            </a:r>
            <a:r>
              <a:rPr dirty="0" sz="2400" spc="-10">
                <a:solidFill>
                  <a:srgbClr val="FFFFFF"/>
                </a:solidFill>
                <a:latin typeface="Constantia"/>
                <a:cs typeface="Constantia"/>
              </a:rPr>
              <a:t>requires</a:t>
            </a:r>
            <a:r>
              <a:rPr dirty="0" sz="2400" spc="-110">
                <a:solidFill>
                  <a:srgbClr val="FFFFFF"/>
                </a:solidFill>
                <a:latin typeface="Constantia"/>
                <a:cs typeface="Constantia"/>
              </a:rPr>
              <a:t> </a:t>
            </a:r>
            <a:r>
              <a:rPr dirty="0" sz="2400" spc="-15">
                <a:solidFill>
                  <a:srgbClr val="FFFFFF"/>
                </a:solidFill>
                <a:latin typeface="Constantia"/>
                <a:cs typeface="Constantia"/>
              </a:rPr>
              <a:t>several </a:t>
            </a:r>
            <a:r>
              <a:rPr dirty="0" sz="2400" spc="-5">
                <a:solidFill>
                  <a:srgbClr val="FFFFFF"/>
                </a:solidFill>
                <a:latin typeface="Constantia"/>
                <a:cs typeface="Constantia"/>
              </a:rPr>
              <a:t>machine</a:t>
            </a:r>
            <a:r>
              <a:rPr dirty="0" sz="2400" spc="-120">
                <a:solidFill>
                  <a:srgbClr val="FFFFFF"/>
                </a:solidFill>
                <a:latin typeface="Constantia"/>
                <a:cs typeface="Constantia"/>
              </a:rPr>
              <a:t> </a:t>
            </a:r>
            <a:r>
              <a:rPr dirty="0" sz="2400" spc="-15">
                <a:solidFill>
                  <a:srgbClr val="FFFFFF"/>
                </a:solidFill>
                <a:latin typeface="Constantia"/>
                <a:cs typeface="Constantia"/>
              </a:rPr>
              <a:t>codes</a:t>
            </a:r>
            <a:r>
              <a:rPr dirty="0" sz="2400" spc="-50">
                <a:solidFill>
                  <a:srgbClr val="FFFFFF"/>
                </a:solidFill>
                <a:latin typeface="Constantia"/>
                <a:cs typeface="Constantia"/>
              </a:rPr>
              <a:t> </a:t>
            </a:r>
            <a:r>
              <a:rPr dirty="0" sz="2400" spc="-20">
                <a:solidFill>
                  <a:srgbClr val="FFFFFF"/>
                </a:solidFill>
                <a:latin typeface="Constantia"/>
                <a:cs typeface="Constantia"/>
              </a:rPr>
              <a:t>to</a:t>
            </a:r>
            <a:r>
              <a:rPr dirty="0" sz="2400" spc="-75">
                <a:solidFill>
                  <a:srgbClr val="FFFFFF"/>
                </a:solidFill>
                <a:latin typeface="Constantia"/>
                <a:cs typeface="Constantia"/>
              </a:rPr>
              <a:t> </a:t>
            </a:r>
            <a:r>
              <a:rPr dirty="0" sz="2400" spc="-10">
                <a:solidFill>
                  <a:srgbClr val="FFFFFF"/>
                </a:solidFill>
                <a:latin typeface="Constantia"/>
                <a:cs typeface="Constantia"/>
              </a:rPr>
              <a:t>translate</a:t>
            </a:r>
            <a:r>
              <a:rPr dirty="0" sz="2400" spc="-75">
                <a:solidFill>
                  <a:srgbClr val="FFFFFF"/>
                </a:solidFill>
                <a:latin typeface="Constantia"/>
                <a:cs typeface="Constantia"/>
              </a:rPr>
              <a:t> </a:t>
            </a:r>
            <a:r>
              <a:rPr dirty="0" sz="2400">
                <a:solidFill>
                  <a:srgbClr val="FFFFFF"/>
                </a:solidFill>
                <a:latin typeface="Constantia"/>
                <a:cs typeface="Constantia"/>
              </a:rPr>
              <a:t>it</a:t>
            </a:r>
            <a:r>
              <a:rPr dirty="0" sz="2400" spc="-70">
                <a:solidFill>
                  <a:srgbClr val="FFFFFF"/>
                </a:solidFill>
                <a:latin typeface="Constantia"/>
                <a:cs typeface="Constantia"/>
              </a:rPr>
              <a:t> </a:t>
            </a:r>
            <a:r>
              <a:rPr dirty="0" sz="2400" spc="-15">
                <a:solidFill>
                  <a:srgbClr val="FFFFFF"/>
                </a:solidFill>
                <a:latin typeface="Constantia"/>
                <a:cs typeface="Constantia"/>
              </a:rPr>
              <a:t>into</a:t>
            </a:r>
            <a:r>
              <a:rPr dirty="0" sz="2400" spc="-65">
                <a:solidFill>
                  <a:srgbClr val="FFFFFF"/>
                </a:solidFill>
                <a:latin typeface="Constantia"/>
                <a:cs typeface="Constantia"/>
              </a:rPr>
              <a:t> </a:t>
            </a:r>
            <a:r>
              <a:rPr dirty="0" sz="2400" spc="-35">
                <a:solidFill>
                  <a:srgbClr val="FFFFFF"/>
                </a:solidFill>
                <a:latin typeface="Constantia"/>
                <a:cs typeface="Constantia"/>
              </a:rPr>
              <a:t>binary.</a:t>
            </a:r>
            <a:endParaRPr sz="2400">
              <a:latin typeface="Constantia"/>
              <a:cs typeface="Constantia"/>
            </a:endParaRPr>
          </a:p>
          <a:p>
            <a:pPr>
              <a:lnSpc>
                <a:spcPct val="100000"/>
              </a:lnSpc>
              <a:spcBef>
                <a:spcPts val="50"/>
              </a:spcBef>
              <a:buClr>
                <a:srgbClr val="0AD0D9"/>
              </a:buClr>
              <a:buFont typeface="Arial"/>
              <a:buChar char="•"/>
            </a:pPr>
            <a:endParaRPr sz="2950">
              <a:latin typeface="Times New Roman"/>
              <a:cs typeface="Times New Roman"/>
            </a:endParaRPr>
          </a:p>
          <a:p>
            <a:pPr algn="just" marL="12700" marR="5080">
              <a:lnSpc>
                <a:spcPts val="2300"/>
              </a:lnSpc>
              <a:buClr>
                <a:srgbClr val="0AD0D9"/>
              </a:buClr>
              <a:buSzPct val="89583"/>
              <a:buFont typeface="Arial"/>
              <a:buChar char="•"/>
              <a:tabLst>
                <a:tab pos="114935" algn="l"/>
              </a:tabLst>
            </a:pPr>
            <a:r>
              <a:rPr dirty="0" sz="2400" spc="-5">
                <a:solidFill>
                  <a:srgbClr val="FFFFFF"/>
                </a:solidFill>
                <a:latin typeface="Constantia"/>
                <a:cs typeface="Constantia"/>
              </a:rPr>
              <a:t>The </a:t>
            </a:r>
            <a:r>
              <a:rPr dirty="0" sz="2400">
                <a:solidFill>
                  <a:srgbClr val="FFFFFF"/>
                </a:solidFill>
                <a:latin typeface="Constantia"/>
                <a:cs typeface="Constantia"/>
              </a:rPr>
              <a:t>primary </a:t>
            </a:r>
            <a:r>
              <a:rPr dirty="0" sz="2400" spc="-15">
                <a:solidFill>
                  <a:srgbClr val="FFFFFF"/>
                </a:solidFill>
                <a:latin typeface="Constantia"/>
                <a:cs typeface="Constantia"/>
              </a:rPr>
              <a:t>advantage  </a:t>
            </a:r>
            <a:r>
              <a:rPr dirty="0" sz="2400" spc="-5">
                <a:solidFill>
                  <a:srgbClr val="FFFFFF"/>
                </a:solidFill>
                <a:latin typeface="Constantia"/>
                <a:cs typeface="Constantia"/>
              </a:rPr>
              <a:t>of </a:t>
            </a:r>
            <a:r>
              <a:rPr dirty="0" sz="2400" spc="-15">
                <a:solidFill>
                  <a:srgbClr val="FFFFFF"/>
                </a:solidFill>
                <a:latin typeface="Constantia"/>
                <a:cs typeface="Constantia"/>
              </a:rPr>
              <a:t>high-level  </a:t>
            </a:r>
            <a:r>
              <a:rPr dirty="0" sz="2400" spc="-10">
                <a:solidFill>
                  <a:srgbClr val="FFFFFF"/>
                </a:solidFill>
                <a:latin typeface="Constantia"/>
                <a:cs typeface="Constantia"/>
              </a:rPr>
              <a:t>languages </a:t>
            </a:r>
            <a:r>
              <a:rPr dirty="0" sz="2400">
                <a:solidFill>
                  <a:srgbClr val="FFFFFF"/>
                </a:solidFill>
                <a:latin typeface="Constantia"/>
                <a:cs typeface="Constantia"/>
              </a:rPr>
              <a:t>is in  </a:t>
            </a:r>
            <a:r>
              <a:rPr dirty="0" sz="2400" spc="-5">
                <a:solidFill>
                  <a:srgbClr val="FFFFFF"/>
                </a:solidFill>
                <a:latin typeface="Constantia"/>
                <a:cs typeface="Constantia"/>
              </a:rPr>
              <a:t>troubleshooting (</a:t>
            </a:r>
            <a:r>
              <a:rPr dirty="0" sz="2400" spc="-5" b="1">
                <a:solidFill>
                  <a:srgbClr val="FFFFFF"/>
                </a:solidFill>
                <a:latin typeface="Constantia"/>
                <a:cs typeface="Constantia"/>
              </a:rPr>
              <a:t>debugging</a:t>
            </a:r>
            <a:r>
              <a:rPr dirty="0" sz="2400" spc="-5">
                <a:solidFill>
                  <a:srgbClr val="FFFFFF"/>
                </a:solidFill>
                <a:latin typeface="Constantia"/>
                <a:cs typeface="Constantia"/>
              </a:rPr>
              <a:t>)</a:t>
            </a:r>
            <a:r>
              <a:rPr dirty="0" sz="2400" spc="-15">
                <a:solidFill>
                  <a:srgbClr val="FFFFFF"/>
                </a:solidFill>
                <a:latin typeface="Constantia"/>
                <a:cs typeface="Constantia"/>
              </a:rPr>
              <a:t> programs.</a:t>
            </a:r>
            <a:endParaRPr sz="2400">
              <a:latin typeface="Constantia"/>
              <a:cs typeface="Constantia"/>
            </a:endParaRPr>
          </a:p>
        </p:txBody>
      </p:sp>
      <p:sp>
        <p:nvSpPr>
          <p:cNvPr id="4" name="object 4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27940">
              <a:lnSpc>
                <a:spcPts val="1245"/>
              </a:lnSpc>
            </a:pPr>
            <a:fld id="{81D60167-4931-47E6-BA6A-407CBD079E47}" type="slidenum">
              <a:rPr dirty="0"/>
              <a:t>40</a:t>
            </a:fld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314955" y="946403"/>
            <a:ext cx="4288536" cy="539496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 txBox="1"/>
          <p:nvPr/>
        </p:nvSpPr>
        <p:spPr>
          <a:xfrm>
            <a:off x="520700" y="1809953"/>
            <a:ext cx="7820025" cy="4307205"/>
          </a:xfrm>
          <a:prstGeom prst="rect">
            <a:avLst/>
          </a:prstGeom>
        </p:spPr>
        <p:txBody>
          <a:bodyPr wrap="square" lIns="0" tIns="52705" rIns="0" bIns="0" rtlCol="0" vert="horz">
            <a:spAutoFit/>
          </a:bodyPr>
          <a:lstStyle/>
          <a:p>
            <a:pPr algn="just" marL="12700" marR="5080">
              <a:lnSpc>
                <a:spcPct val="90000"/>
              </a:lnSpc>
              <a:spcBef>
                <a:spcPts val="415"/>
              </a:spcBef>
            </a:pPr>
            <a:r>
              <a:rPr dirty="0" sz="2600">
                <a:solidFill>
                  <a:srgbClr val="FFFFFF"/>
                </a:solidFill>
                <a:latin typeface="Times New Roman"/>
                <a:cs typeface="Times New Roman"/>
              </a:rPr>
              <a:t>The </a:t>
            </a:r>
            <a:r>
              <a:rPr dirty="0" sz="2600" spc="-5">
                <a:solidFill>
                  <a:srgbClr val="FFFFFF"/>
                </a:solidFill>
                <a:latin typeface="Times New Roman"/>
                <a:cs typeface="Times New Roman"/>
              </a:rPr>
              <a:t>interaction between </a:t>
            </a:r>
            <a:r>
              <a:rPr dirty="0" sz="2600">
                <a:solidFill>
                  <a:srgbClr val="FFFFFF"/>
                </a:solidFill>
                <a:latin typeface="Times New Roman"/>
                <a:cs typeface="Times New Roman"/>
              </a:rPr>
              <a:t>the </a:t>
            </a:r>
            <a:r>
              <a:rPr dirty="0" sz="2600" spc="-10" b="1">
                <a:solidFill>
                  <a:srgbClr val="FFFFFF"/>
                </a:solidFill>
                <a:latin typeface="Times New Roman"/>
                <a:cs typeface="Times New Roman"/>
              </a:rPr>
              <a:t>hardware </a:t>
            </a:r>
            <a:r>
              <a:rPr dirty="0" sz="2600" b="1">
                <a:solidFill>
                  <a:srgbClr val="FFFFFF"/>
                </a:solidFill>
                <a:latin typeface="Times New Roman"/>
                <a:cs typeface="Times New Roman"/>
              </a:rPr>
              <a:t>and the </a:t>
            </a:r>
            <a:r>
              <a:rPr dirty="0" sz="2600" spc="-10" b="1">
                <a:solidFill>
                  <a:srgbClr val="FFFFFF"/>
                </a:solidFill>
                <a:latin typeface="Times New Roman"/>
                <a:cs typeface="Times New Roman"/>
              </a:rPr>
              <a:t>software  </a:t>
            </a:r>
            <a:r>
              <a:rPr dirty="0" sz="2600" spc="-5">
                <a:solidFill>
                  <a:srgbClr val="FFFFFF"/>
                </a:solidFill>
                <a:latin typeface="Times New Roman"/>
                <a:cs typeface="Times New Roman"/>
              </a:rPr>
              <a:t>is </a:t>
            </a:r>
            <a:r>
              <a:rPr dirty="0" sz="2600">
                <a:solidFill>
                  <a:srgbClr val="FFFFFF"/>
                </a:solidFill>
                <a:latin typeface="Times New Roman"/>
                <a:cs typeface="Times New Roman"/>
              </a:rPr>
              <a:t>managed by a </a:t>
            </a:r>
            <a:r>
              <a:rPr dirty="0" sz="2600" spc="-10">
                <a:solidFill>
                  <a:srgbClr val="FFFFFF"/>
                </a:solidFill>
                <a:latin typeface="Times New Roman"/>
                <a:cs typeface="Times New Roman"/>
              </a:rPr>
              <a:t>set </a:t>
            </a:r>
            <a:r>
              <a:rPr dirty="0" sz="2600">
                <a:solidFill>
                  <a:srgbClr val="FFFFFF"/>
                </a:solidFill>
                <a:latin typeface="Times New Roman"/>
                <a:cs typeface="Times New Roman"/>
              </a:rPr>
              <a:t>of </a:t>
            </a:r>
            <a:r>
              <a:rPr dirty="0" sz="2600" spc="-5">
                <a:solidFill>
                  <a:srgbClr val="FFFFFF"/>
                </a:solidFill>
                <a:latin typeface="Times New Roman"/>
                <a:cs typeface="Times New Roman"/>
              </a:rPr>
              <a:t>programs called an </a:t>
            </a:r>
            <a:r>
              <a:rPr dirty="0" sz="2600">
                <a:solidFill>
                  <a:srgbClr val="006FC0"/>
                </a:solidFill>
                <a:latin typeface="Times New Roman"/>
                <a:cs typeface="Times New Roman"/>
              </a:rPr>
              <a:t>operating  system </a:t>
            </a:r>
            <a:r>
              <a:rPr dirty="0" sz="2600">
                <a:solidFill>
                  <a:srgbClr val="FFFFFF"/>
                </a:solidFill>
                <a:latin typeface="Times New Roman"/>
                <a:cs typeface="Times New Roman"/>
              </a:rPr>
              <a:t>of a computer; </a:t>
            </a:r>
            <a:r>
              <a:rPr dirty="0" sz="2600" spc="-5">
                <a:solidFill>
                  <a:srgbClr val="FFFFFF"/>
                </a:solidFill>
                <a:latin typeface="Times New Roman"/>
                <a:cs typeface="Times New Roman"/>
              </a:rPr>
              <a:t>it oversees all </a:t>
            </a:r>
            <a:r>
              <a:rPr dirty="0" sz="2600">
                <a:solidFill>
                  <a:srgbClr val="FFFFFF"/>
                </a:solidFill>
                <a:latin typeface="Times New Roman"/>
                <a:cs typeface="Times New Roman"/>
              </a:rPr>
              <a:t>the operations of </a:t>
            </a:r>
            <a:r>
              <a:rPr dirty="0" sz="2600" spc="-5">
                <a:solidFill>
                  <a:srgbClr val="FFFFFF"/>
                </a:solidFill>
                <a:latin typeface="Times New Roman"/>
                <a:cs typeface="Times New Roman"/>
              </a:rPr>
              <a:t>the  </a:t>
            </a:r>
            <a:r>
              <a:rPr dirty="0" sz="2600" spc="-20">
                <a:solidFill>
                  <a:srgbClr val="FFFFFF"/>
                </a:solidFill>
                <a:latin typeface="Times New Roman"/>
                <a:cs typeface="Times New Roman"/>
              </a:rPr>
              <a:t>computer.</a:t>
            </a:r>
            <a:endParaRPr sz="26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3550">
              <a:latin typeface="Times New Roman"/>
              <a:cs typeface="Times New Roman"/>
            </a:endParaRPr>
          </a:p>
          <a:p>
            <a:pPr algn="just" marL="12700" marR="5080">
              <a:lnSpc>
                <a:spcPts val="2810"/>
              </a:lnSpc>
              <a:spcBef>
                <a:spcPts val="5"/>
              </a:spcBef>
            </a:pPr>
            <a:r>
              <a:rPr dirty="0" sz="2600">
                <a:solidFill>
                  <a:srgbClr val="FFFFFF"/>
                </a:solidFill>
                <a:latin typeface="Times New Roman"/>
                <a:cs typeface="Times New Roman"/>
              </a:rPr>
              <a:t>The </a:t>
            </a:r>
            <a:r>
              <a:rPr dirty="0" sz="2600" spc="-5">
                <a:solidFill>
                  <a:srgbClr val="FFFFFF"/>
                </a:solidFill>
                <a:latin typeface="Times New Roman"/>
                <a:cs typeface="Times New Roman"/>
              </a:rPr>
              <a:t>computer transfers information constantly between  memory and </a:t>
            </a:r>
            <a:r>
              <a:rPr dirty="0" sz="2600">
                <a:solidFill>
                  <a:srgbClr val="FFFFFF"/>
                </a:solidFill>
                <a:latin typeface="Times New Roman"/>
                <a:cs typeface="Times New Roman"/>
              </a:rPr>
              <a:t>various </a:t>
            </a:r>
            <a:r>
              <a:rPr dirty="0" sz="2600" spc="-5">
                <a:solidFill>
                  <a:srgbClr val="FFFFFF"/>
                </a:solidFill>
                <a:latin typeface="Times New Roman"/>
                <a:cs typeface="Times New Roman"/>
              </a:rPr>
              <a:t>peripherals such as </a:t>
            </a:r>
            <a:r>
              <a:rPr dirty="0" sz="2600" spc="-20">
                <a:solidFill>
                  <a:srgbClr val="FFFFFF"/>
                </a:solidFill>
                <a:latin typeface="Times New Roman"/>
                <a:cs typeface="Times New Roman"/>
              </a:rPr>
              <a:t>printer. </a:t>
            </a:r>
            <a:r>
              <a:rPr dirty="0" sz="2600">
                <a:solidFill>
                  <a:srgbClr val="FFFFFF"/>
                </a:solidFill>
                <a:latin typeface="Times New Roman"/>
                <a:cs typeface="Times New Roman"/>
              </a:rPr>
              <a:t>Keyboard  and video </a:t>
            </a:r>
            <a:r>
              <a:rPr dirty="0" sz="2600" spc="-5">
                <a:solidFill>
                  <a:srgbClr val="FFFFFF"/>
                </a:solidFill>
                <a:latin typeface="Times New Roman"/>
                <a:cs typeface="Times New Roman"/>
              </a:rPr>
              <a:t>monitor </a:t>
            </a:r>
            <a:r>
              <a:rPr dirty="0" sz="2600">
                <a:solidFill>
                  <a:srgbClr val="FFFFFF"/>
                </a:solidFill>
                <a:latin typeface="Times New Roman"/>
                <a:cs typeface="Times New Roman"/>
              </a:rPr>
              <a:t>and </a:t>
            </a:r>
            <a:r>
              <a:rPr dirty="0" sz="2600" spc="-5">
                <a:solidFill>
                  <a:srgbClr val="FFFFFF"/>
                </a:solidFill>
                <a:latin typeface="Times New Roman"/>
                <a:cs typeface="Times New Roman"/>
              </a:rPr>
              <a:t>stores </a:t>
            </a:r>
            <a:r>
              <a:rPr dirty="0" sz="2600">
                <a:solidFill>
                  <a:srgbClr val="FFFFFF"/>
                </a:solidFill>
                <a:latin typeface="Times New Roman"/>
                <a:cs typeface="Times New Roman"/>
              </a:rPr>
              <a:t>programs on</a:t>
            </a:r>
            <a:r>
              <a:rPr dirty="0" sz="2600" spc="-7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dirty="0" sz="2600">
                <a:solidFill>
                  <a:srgbClr val="FFFFFF"/>
                </a:solidFill>
                <a:latin typeface="Times New Roman"/>
                <a:cs typeface="Times New Roman"/>
              </a:rPr>
              <a:t>disk.</a:t>
            </a:r>
            <a:endParaRPr sz="26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3500">
              <a:latin typeface="Times New Roman"/>
              <a:cs typeface="Times New Roman"/>
            </a:endParaRPr>
          </a:p>
          <a:p>
            <a:pPr algn="just" marL="12700" marR="5080">
              <a:lnSpc>
                <a:spcPts val="2810"/>
              </a:lnSpc>
            </a:pPr>
            <a:r>
              <a:rPr dirty="0" sz="2600">
                <a:solidFill>
                  <a:srgbClr val="FFFFFF"/>
                </a:solidFill>
                <a:latin typeface="Times New Roman"/>
                <a:cs typeface="Times New Roman"/>
              </a:rPr>
              <a:t>The </a:t>
            </a:r>
            <a:r>
              <a:rPr dirty="0" sz="2600" spc="-5">
                <a:solidFill>
                  <a:srgbClr val="FFFFFF"/>
                </a:solidFill>
                <a:latin typeface="Times New Roman"/>
                <a:cs typeface="Times New Roman"/>
              </a:rPr>
              <a:t>functional relationship between </a:t>
            </a:r>
            <a:r>
              <a:rPr dirty="0" sz="2600">
                <a:solidFill>
                  <a:srgbClr val="FFFFFF"/>
                </a:solidFill>
                <a:latin typeface="Times New Roman"/>
                <a:cs typeface="Times New Roman"/>
              </a:rPr>
              <a:t>the </a:t>
            </a:r>
            <a:r>
              <a:rPr dirty="0" sz="2600" spc="-5">
                <a:solidFill>
                  <a:srgbClr val="FFFFFF"/>
                </a:solidFill>
                <a:latin typeface="Times New Roman"/>
                <a:cs typeface="Times New Roman"/>
              </a:rPr>
              <a:t>operating </a:t>
            </a:r>
            <a:r>
              <a:rPr dirty="0" sz="2600">
                <a:solidFill>
                  <a:srgbClr val="FFFFFF"/>
                </a:solidFill>
                <a:latin typeface="Times New Roman"/>
                <a:cs typeface="Times New Roman"/>
              </a:rPr>
              <a:t>system  and the hardware of the computer </a:t>
            </a:r>
            <a:r>
              <a:rPr dirty="0" sz="2600" spc="-5">
                <a:solidFill>
                  <a:srgbClr val="FFFFFF"/>
                </a:solidFill>
                <a:latin typeface="Times New Roman"/>
                <a:cs typeface="Times New Roman"/>
              </a:rPr>
              <a:t>is </a:t>
            </a:r>
            <a:r>
              <a:rPr dirty="0" sz="2600">
                <a:solidFill>
                  <a:srgbClr val="FFFFFF"/>
                </a:solidFill>
                <a:latin typeface="Times New Roman"/>
                <a:cs typeface="Times New Roman"/>
              </a:rPr>
              <a:t>shown </a:t>
            </a:r>
            <a:r>
              <a:rPr dirty="0" sz="2600" spc="-5">
                <a:solidFill>
                  <a:srgbClr val="FFFFFF"/>
                </a:solidFill>
                <a:latin typeface="Times New Roman"/>
                <a:cs typeface="Times New Roman"/>
              </a:rPr>
              <a:t>in </a:t>
            </a:r>
            <a:r>
              <a:rPr dirty="0" sz="2600">
                <a:solidFill>
                  <a:srgbClr val="FFFFFF"/>
                </a:solidFill>
                <a:latin typeface="Times New Roman"/>
                <a:cs typeface="Times New Roman"/>
              </a:rPr>
              <a:t>Figure 3</a:t>
            </a:r>
            <a:r>
              <a:rPr dirty="0" sz="2600" spc="-13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dirty="0" sz="2600" spc="-5">
                <a:solidFill>
                  <a:srgbClr val="FFFFFF"/>
                </a:solidFill>
                <a:latin typeface="Times New Roman"/>
                <a:cs typeface="Times New Roman"/>
              </a:rPr>
              <a:t>(a).</a:t>
            </a:r>
            <a:endParaRPr sz="26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27940">
              <a:lnSpc>
                <a:spcPts val="1245"/>
              </a:lnSpc>
            </a:pPr>
            <a:fld id="{81D60167-4931-47E6-BA6A-407CBD079E47}" type="slidenum">
              <a:rPr dirty="0"/>
              <a:t>40</a:t>
            </a:fld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314955" y="717804"/>
            <a:ext cx="4288536" cy="539496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 txBox="1"/>
          <p:nvPr/>
        </p:nvSpPr>
        <p:spPr>
          <a:xfrm>
            <a:off x="680719" y="5586171"/>
            <a:ext cx="7503159" cy="605155"/>
          </a:xfrm>
          <a:prstGeom prst="rect">
            <a:avLst/>
          </a:prstGeom>
        </p:spPr>
        <p:txBody>
          <a:bodyPr wrap="square" lIns="0" tIns="47625" rIns="0" bIns="0" rtlCol="0" vert="horz">
            <a:spAutoFit/>
          </a:bodyPr>
          <a:lstStyle/>
          <a:p>
            <a:pPr marL="2170430" marR="5080" indent="-2158365">
              <a:lnSpc>
                <a:spcPts val="2160"/>
              </a:lnSpc>
              <a:spcBef>
                <a:spcPts val="375"/>
              </a:spcBef>
            </a:pPr>
            <a:r>
              <a:rPr dirty="0" sz="2000" spc="-10" b="1">
                <a:solidFill>
                  <a:srgbClr val="FFFFFF"/>
                </a:solidFill>
                <a:latin typeface="Constantia"/>
                <a:cs typeface="Constantia"/>
              </a:rPr>
              <a:t>Figure </a:t>
            </a:r>
            <a:r>
              <a:rPr dirty="0" sz="2000" spc="-5" b="1">
                <a:solidFill>
                  <a:srgbClr val="FFFFFF"/>
                </a:solidFill>
                <a:latin typeface="Constantia"/>
                <a:cs typeface="Constantia"/>
              </a:rPr>
              <a:t>3: (a) </a:t>
            </a:r>
            <a:r>
              <a:rPr dirty="0" sz="2000" spc="-10" b="1">
                <a:solidFill>
                  <a:srgbClr val="FFFFFF"/>
                </a:solidFill>
                <a:latin typeface="Constantia"/>
                <a:cs typeface="Constantia"/>
              </a:rPr>
              <a:t>Operating </a:t>
            </a:r>
            <a:r>
              <a:rPr dirty="0" sz="2000" spc="-20" b="1">
                <a:solidFill>
                  <a:srgbClr val="FFFFFF"/>
                </a:solidFill>
                <a:latin typeface="Constantia"/>
                <a:cs typeface="Constantia"/>
              </a:rPr>
              <a:t>System </a:t>
            </a:r>
            <a:r>
              <a:rPr dirty="0" sz="2000" spc="-5" b="1">
                <a:solidFill>
                  <a:srgbClr val="FFFFFF"/>
                </a:solidFill>
                <a:latin typeface="Constantia"/>
                <a:cs typeface="Constantia"/>
              </a:rPr>
              <a:t>and </a:t>
            </a:r>
            <a:r>
              <a:rPr dirty="0" sz="2000" spc="-35" b="1">
                <a:solidFill>
                  <a:srgbClr val="FFFFFF"/>
                </a:solidFill>
                <a:latin typeface="Constantia"/>
                <a:cs typeface="Constantia"/>
              </a:rPr>
              <a:t>It’s </a:t>
            </a:r>
            <a:r>
              <a:rPr dirty="0" sz="2000" spc="-5" b="1">
                <a:solidFill>
                  <a:srgbClr val="FFFFFF"/>
                </a:solidFill>
                <a:latin typeface="Constantia"/>
                <a:cs typeface="Constantia"/>
              </a:rPr>
              <a:t>Functional Relationship  with </a:t>
            </a:r>
            <a:r>
              <a:rPr dirty="0" sz="2000" spc="-25" b="1">
                <a:solidFill>
                  <a:srgbClr val="FFFFFF"/>
                </a:solidFill>
                <a:latin typeface="Constantia"/>
                <a:cs typeface="Constantia"/>
              </a:rPr>
              <a:t>Various</a:t>
            </a:r>
            <a:r>
              <a:rPr dirty="0" sz="2000" spc="330" b="1">
                <a:solidFill>
                  <a:srgbClr val="FFFFFF"/>
                </a:solidFill>
                <a:latin typeface="Constantia"/>
                <a:cs typeface="Constantia"/>
              </a:rPr>
              <a:t> </a:t>
            </a:r>
            <a:r>
              <a:rPr dirty="0" sz="2000" spc="-5" b="1">
                <a:solidFill>
                  <a:srgbClr val="FFFFFF"/>
                </a:solidFill>
                <a:latin typeface="Constantia"/>
                <a:cs typeface="Constantia"/>
              </a:rPr>
              <a:t>Components</a:t>
            </a:r>
            <a:endParaRPr sz="2000">
              <a:latin typeface="Constantia"/>
              <a:cs typeface="Constantia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609600" y="1600200"/>
            <a:ext cx="7848600" cy="3974591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27940">
              <a:lnSpc>
                <a:spcPts val="1245"/>
              </a:lnSpc>
            </a:pPr>
            <a:fld id="{81D60167-4931-47E6-BA6A-407CBD079E47}" type="slidenum">
              <a:rPr dirty="0"/>
              <a:t>40</a:t>
            </a:fld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3183635" y="775716"/>
            <a:ext cx="2537460" cy="554736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 txBox="1"/>
          <p:nvPr/>
        </p:nvSpPr>
        <p:spPr>
          <a:xfrm>
            <a:off x="520700" y="1776425"/>
            <a:ext cx="7747000" cy="448945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527685" indent="-514984">
              <a:lnSpc>
                <a:spcPts val="2595"/>
              </a:lnSpc>
              <a:spcBef>
                <a:spcPts val="100"/>
              </a:spcBef>
              <a:buClr>
                <a:srgbClr val="0AD0D9"/>
              </a:buClr>
              <a:buSzPct val="93750"/>
              <a:buAutoNum type="arabicPeriod"/>
              <a:tabLst>
                <a:tab pos="527685" algn="l"/>
                <a:tab pos="528320" algn="l"/>
                <a:tab pos="1434465" algn="l"/>
                <a:tab pos="1781810" algn="l"/>
                <a:tab pos="2715260" algn="l"/>
                <a:tab pos="4003040" algn="l"/>
                <a:tab pos="4478020" algn="l"/>
                <a:tab pos="4826000" algn="l"/>
              </a:tabLst>
            </a:pPr>
            <a:r>
              <a:rPr dirty="0" sz="2400" spc="-25">
                <a:solidFill>
                  <a:srgbClr val="FFFFFF"/>
                </a:solidFill>
                <a:latin typeface="Constantia"/>
                <a:cs typeface="Constantia"/>
              </a:rPr>
              <a:t>Draw	</a:t>
            </a:r>
            <a:r>
              <a:rPr dirty="0" sz="2400">
                <a:solidFill>
                  <a:srgbClr val="FFFFFF"/>
                </a:solidFill>
                <a:latin typeface="Constantia"/>
                <a:cs typeface="Constantia"/>
              </a:rPr>
              <a:t>a	block	</a:t>
            </a:r>
            <a:r>
              <a:rPr dirty="0" sz="2400" spc="-10">
                <a:solidFill>
                  <a:srgbClr val="FFFFFF"/>
                </a:solidFill>
                <a:latin typeface="Constantia"/>
                <a:cs typeface="Constantia"/>
              </a:rPr>
              <a:t>diagram	</a:t>
            </a:r>
            <a:r>
              <a:rPr dirty="0" sz="2400" spc="-5">
                <a:solidFill>
                  <a:srgbClr val="FFFFFF"/>
                </a:solidFill>
                <a:latin typeface="Constantia"/>
                <a:cs typeface="Constantia"/>
              </a:rPr>
              <a:t>of	</a:t>
            </a:r>
            <a:r>
              <a:rPr dirty="0" sz="2400">
                <a:solidFill>
                  <a:srgbClr val="FFFFFF"/>
                </a:solidFill>
                <a:latin typeface="Constantia"/>
                <a:cs typeface="Constantia"/>
              </a:rPr>
              <a:t>a	</a:t>
            </a:r>
            <a:r>
              <a:rPr dirty="0" sz="2400" spc="-10">
                <a:solidFill>
                  <a:srgbClr val="FFFFFF"/>
                </a:solidFill>
                <a:latin typeface="Constantia"/>
                <a:cs typeface="Constantia"/>
              </a:rPr>
              <a:t>microprocessor-based</a:t>
            </a:r>
            <a:endParaRPr sz="2400">
              <a:latin typeface="Constantia"/>
              <a:cs typeface="Constantia"/>
            </a:endParaRPr>
          </a:p>
          <a:p>
            <a:pPr marL="527685">
              <a:lnSpc>
                <a:spcPts val="2595"/>
              </a:lnSpc>
            </a:pPr>
            <a:r>
              <a:rPr dirty="0" sz="2400" spc="-15">
                <a:solidFill>
                  <a:srgbClr val="FFFFFF"/>
                </a:solidFill>
                <a:latin typeface="Constantia"/>
                <a:cs typeface="Constantia"/>
              </a:rPr>
              <a:t>system</a:t>
            </a:r>
            <a:r>
              <a:rPr dirty="0" sz="2400" spc="-110">
                <a:solidFill>
                  <a:srgbClr val="FFFFFF"/>
                </a:solidFill>
                <a:latin typeface="Constantia"/>
                <a:cs typeface="Constantia"/>
              </a:rPr>
              <a:t> </a:t>
            </a:r>
            <a:r>
              <a:rPr dirty="0" sz="2400">
                <a:solidFill>
                  <a:srgbClr val="FFFFFF"/>
                </a:solidFill>
                <a:latin typeface="Constantia"/>
                <a:cs typeface="Constantia"/>
              </a:rPr>
              <a:t>and</a:t>
            </a:r>
            <a:r>
              <a:rPr dirty="0" sz="2400" spc="-70">
                <a:solidFill>
                  <a:srgbClr val="FFFFFF"/>
                </a:solidFill>
                <a:latin typeface="Constantia"/>
                <a:cs typeface="Constantia"/>
              </a:rPr>
              <a:t> </a:t>
            </a:r>
            <a:r>
              <a:rPr dirty="0" sz="2400" spc="-5">
                <a:solidFill>
                  <a:srgbClr val="FFFFFF"/>
                </a:solidFill>
                <a:latin typeface="Constantia"/>
                <a:cs typeface="Constantia"/>
              </a:rPr>
              <a:t>explain</a:t>
            </a:r>
            <a:r>
              <a:rPr dirty="0" sz="2400" spc="-70">
                <a:solidFill>
                  <a:srgbClr val="FFFFFF"/>
                </a:solidFill>
                <a:latin typeface="Constantia"/>
                <a:cs typeface="Constantia"/>
              </a:rPr>
              <a:t> </a:t>
            </a:r>
            <a:r>
              <a:rPr dirty="0" sz="2400" spc="-5">
                <a:solidFill>
                  <a:srgbClr val="FFFFFF"/>
                </a:solidFill>
                <a:latin typeface="Constantia"/>
                <a:cs typeface="Constantia"/>
              </a:rPr>
              <a:t>the</a:t>
            </a:r>
            <a:r>
              <a:rPr dirty="0" sz="2400" spc="-85">
                <a:solidFill>
                  <a:srgbClr val="FFFFFF"/>
                </a:solidFill>
                <a:latin typeface="Constantia"/>
                <a:cs typeface="Constantia"/>
              </a:rPr>
              <a:t> </a:t>
            </a:r>
            <a:r>
              <a:rPr dirty="0" sz="2400">
                <a:solidFill>
                  <a:srgbClr val="FFFFFF"/>
                </a:solidFill>
                <a:latin typeface="Constantia"/>
                <a:cs typeface="Constantia"/>
              </a:rPr>
              <a:t>functions</a:t>
            </a:r>
            <a:r>
              <a:rPr dirty="0" sz="2400" spc="-114">
                <a:solidFill>
                  <a:srgbClr val="FFFFFF"/>
                </a:solidFill>
                <a:latin typeface="Constantia"/>
                <a:cs typeface="Constantia"/>
              </a:rPr>
              <a:t> </a:t>
            </a:r>
            <a:r>
              <a:rPr dirty="0" sz="2400" spc="-5">
                <a:solidFill>
                  <a:srgbClr val="FFFFFF"/>
                </a:solidFill>
                <a:latin typeface="Constantia"/>
                <a:cs typeface="Constantia"/>
              </a:rPr>
              <a:t>of </a:t>
            </a:r>
            <a:r>
              <a:rPr dirty="0" sz="2400">
                <a:solidFill>
                  <a:srgbClr val="FFFFFF"/>
                </a:solidFill>
                <a:latin typeface="Constantia"/>
                <a:cs typeface="Constantia"/>
              </a:rPr>
              <a:t>each</a:t>
            </a:r>
            <a:r>
              <a:rPr dirty="0" sz="2400" spc="-105">
                <a:solidFill>
                  <a:srgbClr val="FFFFFF"/>
                </a:solidFill>
                <a:latin typeface="Constantia"/>
                <a:cs typeface="Constantia"/>
              </a:rPr>
              <a:t> </a:t>
            </a:r>
            <a:r>
              <a:rPr dirty="0" sz="2400" spc="-10">
                <a:solidFill>
                  <a:srgbClr val="FFFFFF"/>
                </a:solidFill>
                <a:latin typeface="Constantia"/>
                <a:cs typeface="Constantia"/>
              </a:rPr>
              <a:t>component.</a:t>
            </a:r>
            <a:endParaRPr sz="2400">
              <a:latin typeface="Constantia"/>
              <a:cs typeface="Constantia"/>
            </a:endParaRPr>
          </a:p>
          <a:p>
            <a:pPr>
              <a:lnSpc>
                <a:spcPct val="100000"/>
              </a:lnSpc>
              <a:spcBef>
                <a:spcPts val="5"/>
              </a:spcBef>
            </a:pPr>
            <a:endParaRPr sz="3000">
              <a:latin typeface="Times New Roman"/>
              <a:cs typeface="Times New Roman"/>
            </a:endParaRPr>
          </a:p>
          <a:p>
            <a:pPr marL="527685" marR="10160" indent="-514984">
              <a:lnSpc>
                <a:spcPct val="80000"/>
              </a:lnSpc>
              <a:buClr>
                <a:srgbClr val="0AD0D9"/>
              </a:buClr>
              <a:buSzPct val="93750"/>
              <a:buAutoNum type="arabicPeriod" startAt="2"/>
              <a:tabLst>
                <a:tab pos="527685" algn="l"/>
                <a:tab pos="528320" algn="l"/>
              </a:tabLst>
            </a:pPr>
            <a:r>
              <a:rPr dirty="0" sz="2400" spc="5">
                <a:solidFill>
                  <a:srgbClr val="FFFFFF"/>
                </a:solidFill>
                <a:latin typeface="Constantia"/>
                <a:cs typeface="Constantia"/>
              </a:rPr>
              <a:t>Define </a:t>
            </a:r>
            <a:r>
              <a:rPr dirty="0" sz="2400" spc="-5">
                <a:solidFill>
                  <a:srgbClr val="FFFFFF"/>
                </a:solidFill>
                <a:latin typeface="Constantia"/>
                <a:cs typeface="Constantia"/>
              </a:rPr>
              <a:t>the </a:t>
            </a:r>
            <a:r>
              <a:rPr dirty="0" sz="2400" spc="-10">
                <a:solidFill>
                  <a:srgbClr val="FFFFFF"/>
                </a:solidFill>
                <a:latin typeface="Constantia"/>
                <a:cs typeface="Constantia"/>
              </a:rPr>
              <a:t>terms </a:t>
            </a:r>
            <a:r>
              <a:rPr dirty="0" sz="2400" spc="-5">
                <a:solidFill>
                  <a:srgbClr val="FFFFFF"/>
                </a:solidFill>
                <a:latin typeface="Constantia"/>
                <a:cs typeface="Constantia"/>
              </a:rPr>
              <a:t>bit, </a:t>
            </a:r>
            <a:r>
              <a:rPr dirty="0" sz="2400" spc="-15">
                <a:solidFill>
                  <a:srgbClr val="FFFFFF"/>
                </a:solidFill>
                <a:latin typeface="Constantia"/>
                <a:cs typeface="Constantia"/>
              </a:rPr>
              <a:t>byte, </a:t>
            </a:r>
            <a:r>
              <a:rPr dirty="0" sz="2400" spc="-20">
                <a:solidFill>
                  <a:srgbClr val="FFFFFF"/>
                </a:solidFill>
                <a:latin typeface="Constantia"/>
                <a:cs typeface="Constantia"/>
              </a:rPr>
              <a:t>word, </a:t>
            </a:r>
            <a:r>
              <a:rPr dirty="0" sz="2400" spc="-5">
                <a:solidFill>
                  <a:srgbClr val="FFFFFF"/>
                </a:solidFill>
                <a:latin typeface="Constantia"/>
                <a:cs typeface="Constantia"/>
              </a:rPr>
              <a:t>instruction, </a:t>
            </a:r>
            <a:r>
              <a:rPr dirty="0" sz="2400" spc="-10">
                <a:solidFill>
                  <a:srgbClr val="FFFFFF"/>
                </a:solidFill>
                <a:latin typeface="Constantia"/>
                <a:cs typeface="Constantia"/>
              </a:rPr>
              <a:t>software  </a:t>
            </a:r>
            <a:r>
              <a:rPr dirty="0" sz="2400">
                <a:solidFill>
                  <a:srgbClr val="FFFFFF"/>
                </a:solidFill>
                <a:latin typeface="Constantia"/>
                <a:cs typeface="Constantia"/>
              </a:rPr>
              <a:t>and</a:t>
            </a:r>
            <a:r>
              <a:rPr dirty="0" sz="2400" spc="-10">
                <a:solidFill>
                  <a:srgbClr val="FFFFFF"/>
                </a:solidFill>
                <a:latin typeface="Constantia"/>
                <a:cs typeface="Constantia"/>
              </a:rPr>
              <a:t> </a:t>
            </a:r>
            <a:r>
              <a:rPr dirty="0" sz="2400" spc="-15">
                <a:solidFill>
                  <a:srgbClr val="FFFFFF"/>
                </a:solidFill>
                <a:latin typeface="Constantia"/>
                <a:cs typeface="Constantia"/>
              </a:rPr>
              <a:t>hardware.</a:t>
            </a:r>
            <a:endParaRPr sz="2400">
              <a:latin typeface="Constantia"/>
              <a:cs typeface="Constantia"/>
            </a:endParaRPr>
          </a:p>
          <a:p>
            <a:pPr>
              <a:lnSpc>
                <a:spcPct val="100000"/>
              </a:lnSpc>
              <a:spcBef>
                <a:spcPts val="50"/>
              </a:spcBef>
              <a:buClr>
                <a:srgbClr val="0AD0D9"/>
              </a:buClr>
              <a:buFont typeface="Constantia"/>
              <a:buAutoNum type="arabicPeriod" startAt="2"/>
            </a:pPr>
            <a:endParaRPr sz="2950">
              <a:latin typeface="Times New Roman"/>
              <a:cs typeface="Times New Roman"/>
            </a:endParaRPr>
          </a:p>
          <a:p>
            <a:pPr marL="527685" marR="8890" indent="-514984">
              <a:lnSpc>
                <a:spcPts val="2300"/>
              </a:lnSpc>
              <a:buClr>
                <a:srgbClr val="0AD0D9"/>
              </a:buClr>
              <a:buSzPct val="93750"/>
              <a:buAutoNum type="arabicPeriod" startAt="2"/>
              <a:tabLst>
                <a:tab pos="527685" algn="l"/>
                <a:tab pos="528320" algn="l"/>
              </a:tabLst>
            </a:pPr>
            <a:r>
              <a:rPr dirty="0" sz="2400" spc="-10">
                <a:solidFill>
                  <a:srgbClr val="FFFFFF"/>
                </a:solidFill>
                <a:latin typeface="Constantia"/>
                <a:cs typeface="Constantia"/>
              </a:rPr>
              <a:t>Explain </a:t>
            </a:r>
            <a:r>
              <a:rPr dirty="0" sz="2400" spc="-5">
                <a:solidFill>
                  <a:srgbClr val="FFFFFF"/>
                </a:solidFill>
                <a:latin typeface="Constantia"/>
                <a:cs typeface="Constantia"/>
              </a:rPr>
              <a:t>the </a:t>
            </a:r>
            <a:r>
              <a:rPr dirty="0" sz="2400" spc="-15">
                <a:solidFill>
                  <a:srgbClr val="FFFFFF"/>
                </a:solidFill>
                <a:latin typeface="Constantia"/>
                <a:cs typeface="Constantia"/>
              </a:rPr>
              <a:t>difference </a:t>
            </a:r>
            <a:r>
              <a:rPr dirty="0" sz="2400" spc="-10">
                <a:solidFill>
                  <a:srgbClr val="FFFFFF"/>
                </a:solidFill>
                <a:latin typeface="Constantia"/>
                <a:cs typeface="Constantia"/>
              </a:rPr>
              <a:t>between </a:t>
            </a:r>
            <a:r>
              <a:rPr dirty="0" sz="2400" spc="-5">
                <a:solidFill>
                  <a:srgbClr val="FFFFFF"/>
                </a:solidFill>
                <a:latin typeface="Constantia"/>
                <a:cs typeface="Constantia"/>
              </a:rPr>
              <a:t>the machine </a:t>
            </a:r>
            <a:r>
              <a:rPr dirty="0" sz="2400" spc="-10">
                <a:solidFill>
                  <a:srgbClr val="FFFFFF"/>
                </a:solidFill>
                <a:latin typeface="Constantia"/>
                <a:cs typeface="Constantia"/>
              </a:rPr>
              <a:t>language  </a:t>
            </a:r>
            <a:r>
              <a:rPr dirty="0" sz="2400">
                <a:solidFill>
                  <a:srgbClr val="FFFFFF"/>
                </a:solidFill>
                <a:latin typeface="Constantia"/>
                <a:cs typeface="Constantia"/>
              </a:rPr>
              <a:t>and </a:t>
            </a:r>
            <a:r>
              <a:rPr dirty="0" sz="2400" spc="-5">
                <a:solidFill>
                  <a:srgbClr val="FFFFFF"/>
                </a:solidFill>
                <a:latin typeface="Constantia"/>
                <a:cs typeface="Constantia"/>
              </a:rPr>
              <a:t>assembly </a:t>
            </a:r>
            <a:r>
              <a:rPr dirty="0" sz="2400" spc="-10">
                <a:solidFill>
                  <a:srgbClr val="FFFFFF"/>
                </a:solidFill>
                <a:latin typeface="Constantia"/>
                <a:cs typeface="Constantia"/>
              </a:rPr>
              <a:t>language </a:t>
            </a:r>
            <a:r>
              <a:rPr dirty="0" sz="2400" spc="-5">
                <a:solidFill>
                  <a:srgbClr val="FFFFFF"/>
                </a:solidFill>
                <a:latin typeface="Constantia"/>
                <a:cs typeface="Constantia"/>
              </a:rPr>
              <a:t>of </a:t>
            </a:r>
            <a:r>
              <a:rPr dirty="0" sz="2400">
                <a:solidFill>
                  <a:srgbClr val="FFFFFF"/>
                </a:solidFill>
                <a:latin typeface="Constantia"/>
                <a:cs typeface="Constantia"/>
              </a:rPr>
              <a:t>a</a:t>
            </a:r>
            <a:r>
              <a:rPr dirty="0" sz="2400" spc="-360">
                <a:solidFill>
                  <a:srgbClr val="FFFFFF"/>
                </a:solidFill>
                <a:latin typeface="Constantia"/>
                <a:cs typeface="Constantia"/>
              </a:rPr>
              <a:t> </a:t>
            </a:r>
            <a:r>
              <a:rPr dirty="0" sz="2400" spc="-35">
                <a:solidFill>
                  <a:srgbClr val="FFFFFF"/>
                </a:solidFill>
                <a:latin typeface="Constantia"/>
                <a:cs typeface="Constantia"/>
              </a:rPr>
              <a:t>computer.</a:t>
            </a:r>
            <a:endParaRPr sz="2400">
              <a:latin typeface="Constantia"/>
              <a:cs typeface="Constantia"/>
            </a:endParaRPr>
          </a:p>
          <a:p>
            <a:pPr>
              <a:lnSpc>
                <a:spcPct val="100000"/>
              </a:lnSpc>
              <a:spcBef>
                <a:spcPts val="30"/>
              </a:spcBef>
              <a:buClr>
                <a:srgbClr val="0AD0D9"/>
              </a:buClr>
              <a:buFont typeface="Constantia"/>
              <a:buAutoNum type="arabicPeriod" startAt="2"/>
            </a:pPr>
            <a:endParaRPr sz="2500">
              <a:latin typeface="Times New Roman"/>
              <a:cs typeface="Times New Roman"/>
            </a:endParaRPr>
          </a:p>
          <a:p>
            <a:pPr marL="527685" indent="-514984">
              <a:lnSpc>
                <a:spcPct val="100000"/>
              </a:lnSpc>
              <a:buClr>
                <a:srgbClr val="0AD0D9"/>
              </a:buClr>
              <a:buSzPct val="93750"/>
              <a:buAutoNum type="arabicPeriod" startAt="2"/>
              <a:tabLst>
                <a:tab pos="527685" algn="l"/>
                <a:tab pos="528320" algn="l"/>
              </a:tabLst>
            </a:pPr>
            <a:r>
              <a:rPr dirty="0" sz="2400" spc="-5">
                <a:solidFill>
                  <a:srgbClr val="FFFFFF"/>
                </a:solidFill>
                <a:latin typeface="Constantia"/>
                <a:cs typeface="Constantia"/>
              </a:rPr>
              <a:t>Explain the </a:t>
            </a:r>
            <a:r>
              <a:rPr dirty="0" sz="2400" spc="-10">
                <a:solidFill>
                  <a:srgbClr val="FFFFFF"/>
                </a:solidFill>
                <a:latin typeface="Constantia"/>
                <a:cs typeface="Constantia"/>
              </a:rPr>
              <a:t>terms </a:t>
            </a:r>
            <a:r>
              <a:rPr dirty="0" sz="2400" spc="-15">
                <a:solidFill>
                  <a:srgbClr val="FFFFFF"/>
                </a:solidFill>
                <a:latin typeface="Constantia"/>
                <a:cs typeface="Constantia"/>
              </a:rPr>
              <a:t>low-level </a:t>
            </a:r>
            <a:r>
              <a:rPr dirty="0" sz="2400" spc="-5">
                <a:solidFill>
                  <a:srgbClr val="FFFFFF"/>
                </a:solidFill>
                <a:latin typeface="Constantia"/>
                <a:cs typeface="Constantia"/>
              </a:rPr>
              <a:t>and </a:t>
            </a:r>
            <a:r>
              <a:rPr dirty="0" sz="2400" spc="-10">
                <a:solidFill>
                  <a:srgbClr val="FFFFFF"/>
                </a:solidFill>
                <a:latin typeface="Constantia"/>
                <a:cs typeface="Constantia"/>
              </a:rPr>
              <a:t>high-level</a:t>
            </a:r>
            <a:r>
              <a:rPr dirty="0" sz="2400" spc="-260">
                <a:solidFill>
                  <a:srgbClr val="FFFFFF"/>
                </a:solidFill>
                <a:latin typeface="Constantia"/>
                <a:cs typeface="Constantia"/>
              </a:rPr>
              <a:t> </a:t>
            </a:r>
            <a:r>
              <a:rPr dirty="0" sz="2400" spc="-10">
                <a:solidFill>
                  <a:srgbClr val="FFFFFF"/>
                </a:solidFill>
                <a:latin typeface="Constantia"/>
                <a:cs typeface="Constantia"/>
              </a:rPr>
              <a:t>languages.</a:t>
            </a:r>
            <a:endParaRPr sz="2400">
              <a:latin typeface="Constantia"/>
              <a:cs typeface="Constantia"/>
            </a:endParaRPr>
          </a:p>
          <a:p>
            <a:pPr>
              <a:lnSpc>
                <a:spcPct val="100000"/>
              </a:lnSpc>
              <a:spcBef>
                <a:spcPts val="10"/>
              </a:spcBef>
              <a:buClr>
                <a:srgbClr val="0AD0D9"/>
              </a:buClr>
              <a:buFont typeface="Constantia"/>
              <a:buAutoNum type="arabicPeriod" startAt="2"/>
            </a:pPr>
            <a:endParaRPr sz="3000">
              <a:latin typeface="Times New Roman"/>
              <a:cs typeface="Times New Roman"/>
            </a:endParaRPr>
          </a:p>
          <a:p>
            <a:pPr marL="527685" marR="5080" indent="-514984">
              <a:lnSpc>
                <a:spcPct val="80000"/>
              </a:lnSpc>
              <a:buClr>
                <a:srgbClr val="0AD0D9"/>
              </a:buClr>
              <a:buSzPct val="93750"/>
              <a:buAutoNum type="arabicPeriod" startAt="2"/>
              <a:tabLst>
                <a:tab pos="527685" algn="l"/>
                <a:tab pos="528320" algn="l"/>
              </a:tabLst>
            </a:pPr>
            <a:r>
              <a:rPr dirty="0" sz="2400" spc="-10">
                <a:solidFill>
                  <a:srgbClr val="FFFFFF"/>
                </a:solidFill>
                <a:latin typeface="Constantia"/>
                <a:cs typeface="Constantia"/>
              </a:rPr>
              <a:t>Explain </a:t>
            </a:r>
            <a:r>
              <a:rPr dirty="0" sz="2400" spc="-5">
                <a:solidFill>
                  <a:srgbClr val="FFFFFF"/>
                </a:solidFill>
                <a:latin typeface="Constantia"/>
                <a:cs typeface="Constantia"/>
              </a:rPr>
              <a:t>the </a:t>
            </a:r>
            <a:r>
              <a:rPr dirty="0" sz="2400" spc="-10">
                <a:solidFill>
                  <a:srgbClr val="FFFFFF"/>
                </a:solidFill>
                <a:latin typeface="Constantia"/>
                <a:cs typeface="Constantia"/>
              </a:rPr>
              <a:t>advantages </a:t>
            </a:r>
            <a:r>
              <a:rPr dirty="0" sz="2400" spc="-5">
                <a:solidFill>
                  <a:srgbClr val="FFFFFF"/>
                </a:solidFill>
                <a:latin typeface="Constantia"/>
                <a:cs typeface="Constantia"/>
              </a:rPr>
              <a:t>of </a:t>
            </a:r>
            <a:r>
              <a:rPr dirty="0" sz="2400">
                <a:solidFill>
                  <a:srgbClr val="FFFFFF"/>
                </a:solidFill>
                <a:latin typeface="Constantia"/>
                <a:cs typeface="Constantia"/>
              </a:rPr>
              <a:t>an </a:t>
            </a:r>
            <a:r>
              <a:rPr dirty="0" sz="2400" spc="-5">
                <a:solidFill>
                  <a:srgbClr val="FFFFFF"/>
                </a:solidFill>
                <a:latin typeface="Constantia"/>
                <a:cs typeface="Constantia"/>
              </a:rPr>
              <a:t>assembly </a:t>
            </a:r>
            <a:r>
              <a:rPr dirty="0" sz="2400" spc="-10">
                <a:solidFill>
                  <a:srgbClr val="FFFFFF"/>
                </a:solidFill>
                <a:latin typeface="Constantia"/>
                <a:cs typeface="Constantia"/>
              </a:rPr>
              <a:t>language </a:t>
            </a:r>
            <a:r>
              <a:rPr dirty="0" sz="2400" spc="-25">
                <a:solidFill>
                  <a:srgbClr val="FFFFFF"/>
                </a:solidFill>
                <a:latin typeface="Constantia"/>
                <a:cs typeface="Constantia"/>
              </a:rPr>
              <a:t>over  </a:t>
            </a:r>
            <a:r>
              <a:rPr dirty="0" sz="2400" spc="-10">
                <a:solidFill>
                  <a:srgbClr val="FFFFFF"/>
                </a:solidFill>
                <a:latin typeface="Constantia"/>
                <a:cs typeface="Constantia"/>
              </a:rPr>
              <a:t>high-level</a:t>
            </a:r>
            <a:r>
              <a:rPr dirty="0" sz="2400" spc="-20">
                <a:solidFill>
                  <a:srgbClr val="FFFFFF"/>
                </a:solidFill>
                <a:latin typeface="Constantia"/>
                <a:cs typeface="Constantia"/>
              </a:rPr>
              <a:t> </a:t>
            </a:r>
            <a:r>
              <a:rPr dirty="0" sz="2400" spc="-10">
                <a:solidFill>
                  <a:srgbClr val="FFFFFF"/>
                </a:solidFill>
                <a:latin typeface="Constantia"/>
                <a:cs typeface="Constantia"/>
              </a:rPr>
              <a:t>languages.</a:t>
            </a:r>
            <a:endParaRPr sz="2400">
              <a:latin typeface="Constantia"/>
              <a:cs typeface="Constantia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8589518" y="6555667"/>
            <a:ext cx="125095" cy="17843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25400">
              <a:lnSpc>
                <a:spcPts val="1245"/>
              </a:lnSpc>
            </a:pPr>
            <a:fld id="{81D60167-4931-47E6-BA6A-407CBD079E47}" type="slidenum">
              <a:rPr dirty="0" sz="1200">
                <a:solidFill>
                  <a:srgbClr val="D1EAED"/>
                </a:solidFill>
                <a:latin typeface="Constantia"/>
                <a:cs typeface="Constantia"/>
              </a:rPr>
              <a:t>2</a:t>
            </a:fld>
            <a:endParaRPr sz="1200">
              <a:latin typeface="Constantia"/>
              <a:cs typeface="Constantia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528572" y="1063752"/>
            <a:ext cx="5833872" cy="53492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 txBox="1"/>
          <p:nvPr/>
        </p:nvSpPr>
        <p:spPr>
          <a:xfrm>
            <a:off x="520700" y="2078862"/>
            <a:ext cx="7817484" cy="378079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algn="just" marL="12700" marR="5080">
              <a:lnSpc>
                <a:spcPct val="100000"/>
              </a:lnSpc>
              <a:spcBef>
                <a:spcPts val="95"/>
              </a:spcBef>
            </a:pPr>
            <a:r>
              <a:rPr dirty="0" sz="2800">
                <a:solidFill>
                  <a:srgbClr val="FFFFFF"/>
                </a:solidFill>
                <a:latin typeface="Times New Roman"/>
                <a:cs typeface="Times New Roman"/>
              </a:rPr>
              <a:t>Figure </a:t>
            </a:r>
            <a:r>
              <a:rPr dirty="0" sz="2800" spc="-5">
                <a:solidFill>
                  <a:srgbClr val="FFFFFF"/>
                </a:solidFill>
                <a:latin typeface="Times New Roman"/>
                <a:cs typeface="Times New Roman"/>
              </a:rPr>
              <a:t>3 </a:t>
            </a:r>
            <a:r>
              <a:rPr dirty="0" sz="2800">
                <a:solidFill>
                  <a:srgbClr val="FFFFFF"/>
                </a:solidFill>
                <a:latin typeface="Times New Roman"/>
                <a:cs typeface="Times New Roman"/>
              </a:rPr>
              <a:t>(b) </a:t>
            </a:r>
            <a:r>
              <a:rPr dirty="0" sz="2800" spc="-5">
                <a:solidFill>
                  <a:srgbClr val="FFFFFF"/>
                </a:solidFill>
                <a:latin typeface="Times New Roman"/>
                <a:cs typeface="Times New Roman"/>
              </a:rPr>
              <a:t>shows </a:t>
            </a:r>
            <a:r>
              <a:rPr dirty="0" sz="2800">
                <a:solidFill>
                  <a:srgbClr val="FFFFFF"/>
                </a:solidFill>
                <a:latin typeface="Times New Roman"/>
                <a:cs typeface="Times New Roman"/>
              </a:rPr>
              <a:t>the </a:t>
            </a:r>
            <a:r>
              <a:rPr dirty="0" sz="2800" spc="-5">
                <a:solidFill>
                  <a:srgbClr val="FFFFFF"/>
                </a:solidFill>
                <a:latin typeface="Times New Roman"/>
                <a:cs typeface="Times New Roman"/>
              </a:rPr>
              <a:t>relationship </a:t>
            </a:r>
            <a:r>
              <a:rPr dirty="0" sz="2800" spc="-10">
                <a:solidFill>
                  <a:srgbClr val="FFFFFF"/>
                </a:solidFill>
                <a:latin typeface="Times New Roman"/>
                <a:cs typeface="Times New Roman"/>
              </a:rPr>
              <a:t>and </a:t>
            </a:r>
            <a:r>
              <a:rPr dirty="0" sz="2800">
                <a:solidFill>
                  <a:srgbClr val="FFFFFF"/>
                </a:solidFill>
                <a:latin typeface="Times New Roman"/>
                <a:cs typeface="Times New Roman"/>
              </a:rPr>
              <a:t>the </a:t>
            </a:r>
            <a:r>
              <a:rPr dirty="0" sz="2800" spc="-5">
                <a:solidFill>
                  <a:srgbClr val="FFFFFF"/>
                </a:solidFill>
                <a:latin typeface="Times New Roman"/>
                <a:cs typeface="Times New Roman"/>
              </a:rPr>
              <a:t>hierarchy  </a:t>
            </a:r>
            <a:r>
              <a:rPr dirty="0" sz="2800" spc="-10">
                <a:solidFill>
                  <a:srgbClr val="FFFFFF"/>
                </a:solidFill>
                <a:latin typeface="Times New Roman"/>
                <a:cs typeface="Times New Roman"/>
              </a:rPr>
              <a:t>among </a:t>
            </a:r>
            <a:r>
              <a:rPr dirty="0" sz="2800">
                <a:solidFill>
                  <a:srgbClr val="FFFFFF"/>
                </a:solidFill>
                <a:latin typeface="Times New Roman"/>
                <a:cs typeface="Times New Roman"/>
              </a:rPr>
              <a:t>the </a:t>
            </a:r>
            <a:r>
              <a:rPr dirty="0" sz="2800" spc="-5">
                <a:solidFill>
                  <a:srgbClr val="FFFFFF"/>
                </a:solidFill>
                <a:latin typeface="Times New Roman"/>
                <a:cs typeface="Times New Roman"/>
              </a:rPr>
              <a:t>hardware, </a:t>
            </a:r>
            <a:r>
              <a:rPr dirty="0" sz="2800">
                <a:solidFill>
                  <a:srgbClr val="FFFFFF"/>
                </a:solidFill>
                <a:latin typeface="Times New Roman"/>
                <a:cs typeface="Times New Roman"/>
              </a:rPr>
              <a:t>the </a:t>
            </a:r>
            <a:r>
              <a:rPr dirty="0" sz="2800" spc="-5">
                <a:solidFill>
                  <a:srgbClr val="FFFFFF"/>
                </a:solidFill>
                <a:latin typeface="Times New Roman"/>
                <a:cs typeface="Times New Roman"/>
              </a:rPr>
              <a:t>operating system, high-level  languages, and application</a:t>
            </a:r>
            <a:r>
              <a:rPr dirty="0" sz="2800" spc="-25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dirty="0" sz="2800" spc="-5">
                <a:solidFill>
                  <a:srgbClr val="FFFFFF"/>
                </a:solidFill>
                <a:latin typeface="Times New Roman"/>
                <a:cs typeface="Times New Roman"/>
              </a:rPr>
              <a:t>programs.</a:t>
            </a:r>
            <a:endParaRPr sz="28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45"/>
              </a:spcBef>
            </a:pPr>
            <a:endParaRPr sz="4050">
              <a:latin typeface="Times New Roman"/>
              <a:cs typeface="Times New Roman"/>
            </a:endParaRPr>
          </a:p>
          <a:p>
            <a:pPr algn="just" marL="12700" marR="5715">
              <a:lnSpc>
                <a:spcPct val="100000"/>
              </a:lnSpc>
              <a:spcBef>
                <a:spcPts val="5"/>
              </a:spcBef>
            </a:pPr>
            <a:r>
              <a:rPr dirty="0" sz="2800" spc="-5">
                <a:solidFill>
                  <a:srgbClr val="FFFFFF"/>
                </a:solidFill>
                <a:latin typeface="Times New Roman"/>
                <a:cs typeface="Times New Roman"/>
              </a:rPr>
              <a:t>The operating system is close to the hardware</a:t>
            </a:r>
            <a:r>
              <a:rPr dirty="0" sz="2800" spc="595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dirty="0" sz="2800" spc="-5">
                <a:solidFill>
                  <a:srgbClr val="FFFFFF"/>
                </a:solidFill>
                <a:latin typeface="Times New Roman"/>
                <a:cs typeface="Times New Roman"/>
              </a:rPr>
              <a:t>and  applications programs are farthest from </a:t>
            </a:r>
            <a:r>
              <a:rPr dirty="0" sz="2800">
                <a:solidFill>
                  <a:srgbClr val="FFFFFF"/>
                </a:solidFill>
                <a:latin typeface="Times New Roman"/>
                <a:cs typeface="Times New Roman"/>
              </a:rPr>
              <a:t>the</a:t>
            </a:r>
            <a:r>
              <a:rPr dirty="0" sz="2800" spc="35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dirty="0" sz="2800" spc="-5">
                <a:solidFill>
                  <a:srgbClr val="FFFFFF"/>
                </a:solidFill>
                <a:latin typeface="Times New Roman"/>
                <a:cs typeface="Times New Roman"/>
              </a:rPr>
              <a:t>hardware.</a:t>
            </a:r>
            <a:endParaRPr sz="28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45"/>
              </a:spcBef>
            </a:pPr>
            <a:endParaRPr sz="4050">
              <a:latin typeface="Times New Roman"/>
              <a:cs typeface="Times New Roman"/>
            </a:endParaRPr>
          </a:p>
          <a:p>
            <a:pPr algn="just" marL="12700">
              <a:lnSpc>
                <a:spcPct val="100000"/>
              </a:lnSpc>
              <a:spcBef>
                <a:spcPts val="5"/>
              </a:spcBef>
            </a:pPr>
            <a:r>
              <a:rPr dirty="0" sz="2800" spc="-5">
                <a:solidFill>
                  <a:srgbClr val="FFFFFF"/>
                </a:solidFill>
                <a:latin typeface="Times New Roman"/>
                <a:cs typeface="Times New Roman"/>
              </a:rPr>
              <a:t>Each computer has its own operating</a:t>
            </a:r>
            <a:r>
              <a:rPr dirty="0" sz="2800" spc="1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dirty="0" sz="2800" spc="-5">
                <a:solidFill>
                  <a:srgbClr val="FFFFFF"/>
                </a:solidFill>
                <a:latin typeface="Times New Roman"/>
                <a:cs typeface="Times New Roman"/>
              </a:rPr>
              <a:t>system.</a:t>
            </a:r>
            <a:endParaRPr sz="28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27940">
              <a:lnSpc>
                <a:spcPts val="1245"/>
              </a:lnSpc>
            </a:pPr>
            <a:fld id="{81D60167-4931-47E6-BA6A-407CBD079E47}" type="slidenum">
              <a:rPr dirty="0"/>
              <a:t>40</a:t>
            </a:fld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990344" y="466344"/>
            <a:ext cx="4931663" cy="446531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 txBox="1"/>
          <p:nvPr/>
        </p:nvSpPr>
        <p:spPr>
          <a:xfrm>
            <a:off x="604519" y="5884875"/>
            <a:ext cx="7870825" cy="33083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1464945" algn="l"/>
              </a:tabLst>
            </a:pPr>
            <a:r>
              <a:rPr dirty="0" sz="2000" spc="-10">
                <a:solidFill>
                  <a:srgbClr val="FFFFFF"/>
                </a:solidFill>
                <a:latin typeface="Constantia"/>
                <a:cs typeface="Constantia"/>
              </a:rPr>
              <a:t>Figure</a:t>
            </a:r>
            <a:r>
              <a:rPr dirty="0" sz="2000" spc="-70">
                <a:solidFill>
                  <a:srgbClr val="FFFFFF"/>
                </a:solidFill>
                <a:latin typeface="Constantia"/>
                <a:cs typeface="Constantia"/>
              </a:rPr>
              <a:t> </a:t>
            </a:r>
            <a:r>
              <a:rPr dirty="0" sz="2000" spc="-5">
                <a:solidFill>
                  <a:srgbClr val="FFFFFF"/>
                </a:solidFill>
                <a:latin typeface="Constantia"/>
                <a:cs typeface="Constantia"/>
              </a:rPr>
              <a:t>3: </a:t>
            </a:r>
            <a:r>
              <a:rPr dirty="0" sz="2000">
                <a:solidFill>
                  <a:srgbClr val="FFFFFF"/>
                </a:solidFill>
                <a:latin typeface="Constantia"/>
                <a:cs typeface="Constantia"/>
              </a:rPr>
              <a:t>(b)	</a:t>
            </a:r>
            <a:r>
              <a:rPr dirty="0" sz="2000" spc="-10">
                <a:solidFill>
                  <a:srgbClr val="FFFFFF"/>
                </a:solidFill>
                <a:latin typeface="Constantia"/>
                <a:cs typeface="Constantia"/>
              </a:rPr>
              <a:t>Hierarchal </a:t>
            </a:r>
            <a:r>
              <a:rPr dirty="0" sz="2000" spc="-5">
                <a:solidFill>
                  <a:srgbClr val="FFFFFF"/>
                </a:solidFill>
                <a:latin typeface="Constantia"/>
                <a:cs typeface="Constantia"/>
              </a:rPr>
              <a:t>Relationship </a:t>
            </a:r>
            <a:r>
              <a:rPr dirty="0" sz="2000" spc="-10">
                <a:solidFill>
                  <a:srgbClr val="FFFFFF"/>
                </a:solidFill>
                <a:latin typeface="Constantia"/>
                <a:cs typeface="Constantia"/>
              </a:rPr>
              <a:t>Computer </a:t>
            </a:r>
            <a:r>
              <a:rPr dirty="0" sz="2000" spc="-15">
                <a:solidFill>
                  <a:srgbClr val="FFFFFF"/>
                </a:solidFill>
                <a:latin typeface="Constantia"/>
                <a:cs typeface="Constantia"/>
              </a:rPr>
              <a:t>Hardware </a:t>
            </a:r>
            <a:r>
              <a:rPr dirty="0" sz="2000">
                <a:solidFill>
                  <a:srgbClr val="FFFFFF"/>
                </a:solidFill>
                <a:latin typeface="Constantia"/>
                <a:cs typeface="Constantia"/>
              </a:rPr>
              <a:t>and</a:t>
            </a:r>
            <a:r>
              <a:rPr dirty="0" sz="2000" spc="-225">
                <a:solidFill>
                  <a:srgbClr val="FFFFFF"/>
                </a:solidFill>
                <a:latin typeface="Constantia"/>
                <a:cs typeface="Constantia"/>
              </a:rPr>
              <a:t> </a:t>
            </a:r>
            <a:r>
              <a:rPr dirty="0" sz="2000" spc="-10">
                <a:solidFill>
                  <a:srgbClr val="FFFFFF"/>
                </a:solidFill>
                <a:latin typeface="Constantia"/>
                <a:cs typeface="Constantia"/>
              </a:rPr>
              <a:t>Software</a:t>
            </a:r>
            <a:endParaRPr sz="2000">
              <a:latin typeface="Constantia"/>
              <a:cs typeface="Constantia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533400" y="1219200"/>
            <a:ext cx="8077200" cy="449580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27940">
              <a:lnSpc>
                <a:spcPts val="1245"/>
              </a:lnSpc>
            </a:pPr>
            <a:fld id="{81D60167-4931-47E6-BA6A-407CBD079E47}" type="slidenum">
              <a:rPr dirty="0"/>
              <a:t>40</a:t>
            </a:fld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623060" y="554736"/>
            <a:ext cx="5804916" cy="35356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 txBox="1"/>
          <p:nvPr/>
        </p:nvSpPr>
        <p:spPr>
          <a:xfrm>
            <a:off x="520700" y="1282953"/>
            <a:ext cx="8046720" cy="518414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 marR="5031740">
              <a:lnSpc>
                <a:spcPct val="120000"/>
              </a:lnSpc>
              <a:spcBef>
                <a:spcPts val="100"/>
              </a:spcBef>
            </a:pPr>
            <a:r>
              <a:rPr dirty="0" u="sng" sz="1800" spc="-5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onstantia"/>
                <a:cs typeface="Constantia"/>
              </a:rPr>
              <a:t>Bit</a:t>
            </a:r>
            <a:r>
              <a:rPr dirty="0" sz="1800" spc="-5" b="1">
                <a:solidFill>
                  <a:srgbClr val="FFFFFF"/>
                </a:solidFill>
                <a:latin typeface="Constantia"/>
                <a:cs typeface="Constantia"/>
              </a:rPr>
              <a:t>: </a:t>
            </a:r>
            <a:r>
              <a:rPr dirty="0" sz="1800" b="1">
                <a:solidFill>
                  <a:srgbClr val="FFFFFF"/>
                </a:solidFill>
                <a:latin typeface="Constantia"/>
                <a:cs typeface="Constantia"/>
              </a:rPr>
              <a:t>a binary </a:t>
            </a:r>
            <a:r>
              <a:rPr dirty="0" sz="1800" spc="-5" b="1">
                <a:solidFill>
                  <a:srgbClr val="FFFFFF"/>
                </a:solidFill>
                <a:latin typeface="Constantia"/>
                <a:cs typeface="Constantia"/>
              </a:rPr>
              <a:t>digit, </a:t>
            </a:r>
            <a:r>
              <a:rPr dirty="0" sz="1800" b="1">
                <a:solidFill>
                  <a:srgbClr val="FFFFFF"/>
                </a:solidFill>
                <a:latin typeface="Constantia"/>
                <a:cs typeface="Constantia"/>
              </a:rPr>
              <a:t>0 or 1.  </a:t>
            </a:r>
            <a:r>
              <a:rPr dirty="0" u="sng" sz="1800" spc="-1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onstantia"/>
                <a:cs typeface="Constantia"/>
              </a:rPr>
              <a:t>Byte</a:t>
            </a:r>
            <a:r>
              <a:rPr dirty="0" sz="1800" spc="-10" b="1">
                <a:solidFill>
                  <a:srgbClr val="FFFFFF"/>
                </a:solidFill>
                <a:latin typeface="Constantia"/>
                <a:cs typeface="Constantia"/>
              </a:rPr>
              <a:t>: </a:t>
            </a:r>
            <a:r>
              <a:rPr dirty="0" sz="1800" b="1">
                <a:solidFill>
                  <a:srgbClr val="FFFFFF"/>
                </a:solidFill>
                <a:latin typeface="Constantia"/>
                <a:cs typeface="Constantia"/>
              </a:rPr>
              <a:t>a </a:t>
            </a:r>
            <a:r>
              <a:rPr dirty="0" sz="1800" spc="-10" b="1">
                <a:solidFill>
                  <a:srgbClr val="FFFFFF"/>
                </a:solidFill>
                <a:latin typeface="Constantia"/>
                <a:cs typeface="Constantia"/>
              </a:rPr>
              <a:t>group </a:t>
            </a:r>
            <a:r>
              <a:rPr dirty="0" sz="1800" b="1">
                <a:solidFill>
                  <a:srgbClr val="FFFFFF"/>
                </a:solidFill>
                <a:latin typeface="Constantia"/>
                <a:cs typeface="Constantia"/>
              </a:rPr>
              <a:t>of </a:t>
            </a:r>
            <a:r>
              <a:rPr dirty="0" sz="1800" spc="-5" b="1">
                <a:solidFill>
                  <a:srgbClr val="FFFFFF"/>
                </a:solidFill>
                <a:latin typeface="Constantia"/>
                <a:cs typeface="Constantia"/>
              </a:rPr>
              <a:t>eight </a:t>
            </a:r>
            <a:r>
              <a:rPr dirty="0" sz="1800" spc="-10" b="1">
                <a:solidFill>
                  <a:srgbClr val="FFFFFF"/>
                </a:solidFill>
                <a:latin typeface="Constantia"/>
                <a:cs typeface="Constantia"/>
              </a:rPr>
              <a:t>bits.  </a:t>
            </a:r>
            <a:r>
              <a:rPr dirty="0" u="sng" sz="1800" spc="-5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onstantia"/>
                <a:cs typeface="Constantia"/>
              </a:rPr>
              <a:t>Nibble</a:t>
            </a:r>
            <a:r>
              <a:rPr dirty="0" sz="1800" spc="-5" b="1">
                <a:solidFill>
                  <a:srgbClr val="FFFFFF"/>
                </a:solidFill>
                <a:latin typeface="Constantia"/>
                <a:cs typeface="Constantia"/>
              </a:rPr>
              <a:t>: </a:t>
            </a:r>
            <a:r>
              <a:rPr dirty="0" sz="1800" b="1">
                <a:solidFill>
                  <a:srgbClr val="FFFFFF"/>
                </a:solidFill>
                <a:latin typeface="Constantia"/>
                <a:cs typeface="Constantia"/>
              </a:rPr>
              <a:t>a </a:t>
            </a:r>
            <a:r>
              <a:rPr dirty="0" sz="1800" spc="-10" b="1">
                <a:solidFill>
                  <a:srgbClr val="FFFFFF"/>
                </a:solidFill>
                <a:latin typeface="Constantia"/>
                <a:cs typeface="Constantia"/>
              </a:rPr>
              <a:t>group </a:t>
            </a:r>
            <a:r>
              <a:rPr dirty="0" sz="1800" b="1">
                <a:solidFill>
                  <a:srgbClr val="FFFFFF"/>
                </a:solidFill>
                <a:latin typeface="Constantia"/>
                <a:cs typeface="Constantia"/>
              </a:rPr>
              <a:t>of </a:t>
            </a:r>
            <a:r>
              <a:rPr dirty="0" sz="1800" spc="-5" b="1">
                <a:solidFill>
                  <a:srgbClr val="FFFFFF"/>
                </a:solidFill>
                <a:latin typeface="Constantia"/>
                <a:cs typeface="Constantia"/>
              </a:rPr>
              <a:t>four</a:t>
            </a:r>
            <a:r>
              <a:rPr dirty="0" sz="1800" spc="-300" b="1">
                <a:solidFill>
                  <a:srgbClr val="FFFFFF"/>
                </a:solidFill>
                <a:latin typeface="Constantia"/>
                <a:cs typeface="Constantia"/>
              </a:rPr>
              <a:t> </a:t>
            </a:r>
            <a:r>
              <a:rPr dirty="0" sz="1800" spc="-10" b="1">
                <a:solidFill>
                  <a:srgbClr val="FFFFFF"/>
                </a:solidFill>
                <a:latin typeface="Constantia"/>
                <a:cs typeface="Constantia"/>
              </a:rPr>
              <a:t>bits.</a:t>
            </a:r>
            <a:endParaRPr sz="1800">
              <a:latin typeface="Constantia"/>
              <a:cs typeface="Constantia"/>
            </a:endParaRPr>
          </a:p>
          <a:p>
            <a:pPr marL="12700" marR="6985">
              <a:lnSpc>
                <a:spcPct val="110000"/>
              </a:lnSpc>
              <a:spcBef>
                <a:spcPts val="219"/>
              </a:spcBef>
              <a:tabLst>
                <a:tab pos="1390015" algn="l"/>
                <a:tab pos="1651000" algn="l"/>
                <a:tab pos="3181350" algn="l"/>
                <a:tab pos="3550285" algn="l"/>
                <a:tab pos="4382135" algn="l"/>
                <a:tab pos="4745355" algn="l"/>
                <a:tab pos="5691505" algn="l"/>
                <a:tab pos="6189980" algn="l"/>
                <a:tab pos="7394575" algn="l"/>
                <a:tab pos="7762875" algn="l"/>
              </a:tabLst>
            </a:pPr>
            <a:r>
              <a:rPr dirty="0" u="sng" sz="1800" spc="-35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onstantia"/>
                <a:cs typeface="Constantia"/>
              </a:rPr>
              <a:t>Word</a:t>
            </a:r>
            <a:r>
              <a:rPr dirty="0" sz="1800" spc="-35" b="1">
                <a:solidFill>
                  <a:srgbClr val="FFFFFF"/>
                </a:solidFill>
                <a:latin typeface="Constantia"/>
                <a:cs typeface="Constantia"/>
              </a:rPr>
              <a:t>: </a:t>
            </a:r>
            <a:r>
              <a:rPr dirty="0" sz="1800" b="1">
                <a:solidFill>
                  <a:srgbClr val="FFFFFF"/>
                </a:solidFill>
                <a:latin typeface="Constantia"/>
                <a:cs typeface="Constantia"/>
              </a:rPr>
              <a:t>a </a:t>
            </a:r>
            <a:r>
              <a:rPr dirty="0" sz="1800" spc="-10" b="1">
                <a:solidFill>
                  <a:srgbClr val="FFFFFF"/>
                </a:solidFill>
                <a:latin typeface="Constantia"/>
                <a:cs typeface="Constantia"/>
              </a:rPr>
              <a:t>group </a:t>
            </a:r>
            <a:r>
              <a:rPr dirty="0" sz="1800" b="1">
                <a:solidFill>
                  <a:srgbClr val="FFFFFF"/>
                </a:solidFill>
                <a:latin typeface="Constantia"/>
                <a:cs typeface="Constantia"/>
              </a:rPr>
              <a:t>of </a:t>
            </a:r>
            <a:r>
              <a:rPr dirty="0" sz="1800" spc="-5" b="1">
                <a:solidFill>
                  <a:srgbClr val="FFFFFF"/>
                </a:solidFill>
                <a:latin typeface="Constantia"/>
                <a:cs typeface="Constantia"/>
              </a:rPr>
              <a:t>bits the </a:t>
            </a:r>
            <a:r>
              <a:rPr dirty="0" sz="1800" spc="-10" b="1">
                <a:solidFill>
                  <a:srgbClr val="FFFFFF"/>
                </a:solidFill>
                <a:latin typeface="Constantia"/>
                <a:cs typeface="Constantia"/>
              </a:rPr>
              <a:t>computer recognized </a:t>
            </a:r>
            <a:r>
              <a:rPr dirty="0" sz="1800" b="1">
                <a:solidFill>
                  <a:srgbClr val="FFFFFF"/>
                </a:solidFill>
                <a:latin typeface="Constantia"/>
                <a:cs typeface="Constantia"/>
              </a:rPr>
              <a:t>and </a:t>
            </a:r>
            <a:r>
              <a:rPr dirty="0" sz="1800" spc="-10" b="1">
                <a:solidFill>
                  <a:srgbClr val="FFFFFF"/>
                </a:solidFill>
                <a:latin typeface="Constantia"/>
                <a:cs typeface="Constantia"/>
              </a:rPr>
              <a:t>processes </a:t>
            </a:r>
            <a:r>
              <a:rPr dirty="0" sz="1800" spc="-5" b="1">
                <a:solidFill>
                  <a:srgbClr val="FFFFFF"/>
                </a:solidFill>
                <a:latin typeface="Constantia"/>
                <a:cs typeface="Constantia"/>
              </a:rPr>
              <a:t>it.  </a:t>
            </a:r>
            <a:r>
              <a:rPr dirty="0" u="sng" sz="1800" spc="-5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onstantia"/>
                <a:cs typeface="Constantia"/>
              </a:rPr>
              <a:t>Mnemoni</a:t>
            </a:r>
            <a:r>
              <a:rPr dirty="0" u="sng" sz="1800" spc="1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onstantia"/>
                <a:cs typeface="Constantia"/>
              </a:rPr>
              <a:t>c</a:t>
            </a:r>
            <a:r>
              <a:rPr dirty="0" sz="1800" b="1">
                <a:solidFill>
                  <a:srgbClr val="FFFFFF"/>
                </a:solidFill>
                <a:latin typeface="Constantia"/>
                <a:cs typeface="Constantia"/>
              </a:rPr>
              <a:t>:	a	</a:t>
            </a:r>
            <a:r>
              <a:rPr dirty="0" sz="1800" spc="-35" b="1">
                <a:solidFill>
                  <a:srgbClr val="FFFFFF"/>
                </a:solidFill>
                <a:latin typeface="Constantia"/>
                <a:cs typeface="Constantia"/>
              </a:rPr>
              <a:t>c</a:t>
            </a:r>
            <a:r>
              <a:rPr dirty="0" sz="1800" b="1">
                <a:solidFill>
                  <a:srgbClr val="FFFFFF"/>
                </a:solidFill>
                <a:latin typeface="Constantia"/>
                <a:cs typeface="Constantia"/>
              </a:rPr>
              <a:t>om</a:t>
            </a:r>
            <a:r>
              <a:rPr dirty="0" sz="1800" spc="-10" b="1">
                <a:solidFill>
                  <a:srgbClr val="FFFFFF"/>
                </a:solidFill>
                <a:latin typeface="Constantia"/>
                <a:cs typeface="Constantia"/>
              </a:rPr>
              <a:t>b</a:t>
            </a:r>
            <a:r>
              <a:rPr dirty="0" sz="1800" b="1">
                <a:solidFill>
                  <a:srgbClr val="FFFFFF"/>
                </a:solidFill>
                <a:latin typeface="Constantia"/>
                <a:cs typeface="Constantia"/>
              </a:rPr>
              <a:t>ina</a:t>
            </a:r>
            <a:r>
              <a:rPr dirty="0" sz="1800" spc="-10" b="1">
                <a:solidFill>
                  <a:srgbClr val="FFFFFF"/>
                </a:solidFill>
                <a:latin typeface="Constantia"/>
                <a:cs typeface="Constantia"/>
              </a:rPr>
              <a:t>t</a:t>
            </a:r>
            <a:r>
              <a:rPr dirty="0" sz="1800" b="1">
                <a:solidFill>
                  <a:srgbClr val="FFFFFF"/>
                </a:solidFill>
                <a:latin typeface="Constantia"/>
                <a:cs typeface="Constantia"/>
              </a:rPr>
              <a:t>ion	of	</a:t>
            </a:r>
            <a:r>
              <a:rPr dirty="0" sz="1800" spc="-20" b="1">
                <a:solidFill>
                  <a:srgbClr val="FFFFFF"/>
                </a:solidFill>
                <a:latin typeface="Constantia"/>
                <a:cs typeface="Constantia"/>
              </a:rPr>
              <a:t>l</a:t>
            </a:r>
            <a:r>
              <a:rPr dirty="0" sz="1800" b="1">
                <a:solidFill>
                  <a:srgbClr val="FFFFFF"/>
                </a:solidFill>
                <a:latin typeface="Constantia"/>
                <a:cs typeface="Constantia"/>
              </a:rPr>
              <a:t>e</a:t>
            </a:r>
            <a:r>
              <a:rPr dirty="0" sz="1800" spc="-30" b="1">
                <a:solidFill>
                  <a:srgbClr val="FFFFFF"/>
                </a:solidFill>
                <a:latin typeface="Constantia"/>
                <a:cs typeface="Constantia"/>
              </a:rPr>
              <a:t>t</a:t>
            </a:r>
            <a:r>
              <a:rPr dirty="0" sz="1800" spc="-45" b="1">
                <a:solidFill>
                  <a:srgbClr val="FFFFFF"/>
                </a:solidFill>
                <a:latin typeface="Constantia"/>
                <a:cs typeface="Constantia"/>
              </a:rPr>
              <a:t>t</a:t>
            </a:r>
            <a:r>
              <a:rPr dirty="0" sz="1800" b="1">
                <a:solidFill>
                  <a:srgbClr val="FFFFFF"/>
                </a:solidFill>
                <a:latin typeface="Constantia"/>
                <a:cs typeface="Constantia"/>
              </a:rPr>
              <a:t>ers	</a:t>
            </a:r>
            <a:r>
              <a:rPr dirty="0" sz="1800" spc="-20" b="1">
                <a:solidFill>
                  <a:srgbClr val="FFFFFF"/>
                </a:solidFill>
                <a:latin typeface="Constantia"/>
                <a:cs typeface="Constantia"/>
              </a:rPr>
              <a:t>t</a:t>
            </a:r>
            <a:r>
              <a:rPr dirty="0" sz="1800" b="1">
                <a:solidFill>
                  <a:srgbClr val="FFFFFF"/>
                </a:solidFill>
                <a:latin typeface="Constantia"/>
                <a:cs typeface="Constantia"/>
              </a:rPr>
              <a:t>o	</a:t>
            </a:r>
            <a:r>
              <a:rPr dirty="0" sz="1800" spc="-10" b="1">
                <a:solidFill>
                  <a:srgbClr val="FFFFFF"/>
                </a:solidFill>
                <a:latin typeface="Constantia"/>
                <a:cs typeface="Constantia"/>
              </a:rPr>
              <a:t>s</a:t>
            </a:r>
            <a:r>
              <a:rPr dirty="0" sz="1800" b="1">
                <a:solidFill>
                  <a:srgbClr val="FFFFFF"/>
                </a:solidFill>
                <a:latin typeface="Constantia"/>
                <a:cs typeface="Constantia"/>
              </a:rPr>
              <a:t>ug</a:t>
            </a:r>
            <a:r>
              <a:rPr dirty="0" sz="1800" spc="-45" b="1">
                <a:solidFill>
                  <a:srgbClr val="FFFFFF"/>
                </a:solidFill>
                <a:latin typeface="Constantia"/>
                <a:cs typeface="Constantia"/>
              </a:rPr>
              <a:t>g</a:t>
            </a:r>
            <a:r>
              <a:rPr dirty="0" sz="1800" b="1">
                <a:solidFill>
                  <a:srgbClr val="FFFFFF"/>
                </a:solidFill>
                <a:latin typeface="Constantia"/>
                <a:cs typeface="Constantia"/>
              </a:rPr>
              <a:t>e</a:t>
            </a:r>
            <a:r>
              <a:rPr dirty="0" sz="1800" spc="5" b="1">
                <a:solidFill>
                  <a:srgbClr val="FFFFFF"/>
                </a:solidFill>
                <a:latin typeface="Constantia"/>
                <a:cs typeface="Constantia"/>
              </a:rPr>
              <a:t>s</a:t>
            </a:r>
            <a:r>
              <a:rPr dirty="0" sz="1800" b="1">
                <a:solidFill>
                  <a:srgbClr val="FFFFFF"/>
                </a:solidFill>
                <a:latin typeface="Constantia"/>
                <a:cs typeface="Constantia"/>
              </a:rPr>
              <a:t>t	</a:t>
            </a:r>
            <a:r>
              <a:rPr dirty="0" sz="1800" spc="-5" b="1">
                <a:solidFill>
                  <a:srgbClr val="FFFFFF"/>
                </a:solidFill>
                <a:latin typeface="Constantia"/>
                <a:cs typeface="Constantia"/>
              </a:rPr>
              <a:t>t</a:t>
            </a:r>
            <a:r>
              <a:rPr dirty="0" sz="1800" spc="15" b="1">
                <a:solidFill>
                  <a:srgbClr val="FFFFFF"/>
                </a:solidFill>
                <a:latin typeface="Constantia"/>
                <a:cs typeface="Constantia"/>
              </a:rPr>
              <a:t>h</a:t>
            </a:r>
            <a:r>
              <a:rPr dirty="0" sz="1800" b="1">
                <a:solidFill>
                  <a:srgbClr val="FFFFFF"/>
                </a:solidFill>
                <a:latin typeface="Constantia"/>
                <a:cs typeface="Constantia"/>
              </a:rPr>
              <a:t>e	o</a:t>
            </a:r>
            <a:r>
              <a:rPr dirty="0" sz="1800" spc="-5" b="1">
                <a:solidFill>
                  <a:srgbClr val="FFFFFF"/>
                </a:solidFill>
                <a:latin typeface="Constantia"/>
                <a:cs typeface="Constantia"/>
              </a:rPr>
              <a:t>p</a:t>
            </a:r>
            <a:r>
              <a:rPr dirty="0" sz="1800" b="1">
                <a:solidFill>
                  <a:srgbClr val="FFFFFF"/>
                </a:solidFill>
                <a:latin typeface="Constantia"/>
                <a:cs typeface="Constantia"/>
              </a:rPr>
              <a:t>e</a:t>
            </a:r>
            <a:r>
              <a:rPr dirty="0" sz="1800" spc="-35" b="1">
                <a:solidFill>
                  <a:srgbClr val="FFFFFF"/>
                </a:solidFill>
                <a:latin typeface="Constantia"/>
                <a:cs typeface="Constantia"/>
              </a:rPr>
              <a:t>r</a:t>
            </a:r>
            <a:r>
              <a:rPr dirty="0" sz="1800" b="1">
                <a:solidFill>
                  <a:srgbClr val="FFFFFF"/>
                </a:solidFill>
                <a:latin typeface="Constantia"/>
                <a:cs typeface="Constantia"/>
              </a:rPr>
              <a:t>a</a:t>
            </a:r>
            <a:r>
              <a:rPr dirty="0" sz="1800" spc="-15" b="1">
                <a:solidFill>
                  <a:srgbClr val="FFFFFF"/>
                </a:solidFill>
                <a:latin typeface="Constantia"/>
                <a:cs typeface="Constantia"/>
              </a:rPr>
              <a:t>t</a:t>
            </a:r>
            <a:r>
              <a:rPr dirty="0" sz="1800" b="1">
                <a:solidFill>
                  <a:srgbClr val="FFFFFF"/>
                </a:solidFill>
                <a:latin typeface="Constantia"/>
                <a:cs typeface="Constantia"/>
              </a:rPr>
              <a:t>ion	of	</a:t>
            </a:r>
            <a:r>
              <a:rPr dirty="0" sz="1800" spc="-5" b="1">
                <a:solidFill>
                  <a:srgbClr val="FFFFFF"/>
                </a:solidFill>
                <a:latin typeface="Constantia"/>
                <a:cs typeface="Constantia"/>
              </a:rPr>
              <a:t>an  instruction.</a:t>
            </a:r>
            <a:endParaRPr sz="1800">
              <a:latin typeface="Constantia"/>
              <a:cs typeface="Constantia"/>
            </a:endParaRPr>
          </a:p>
          <a:p>
            <a:pPr algn="just" marL="12700" marR="6350">
              <a:lnSpc>
                <a:spcPct val="100000"/>
              </a:lnSpc>
              <a:spcBef>
                <a:spcPts val="430"/>
              </a:spcBef>
            </a:pPr>
            <a:r>
              <a:rPr dirty="0" u="sng" sz="1800" spc="-15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onstantia"/>
                <a:cs typeface="Constantia"/>
              </a:rPr>
              <a:t>Low-level </a:t>
            </a:r>
            <a:r>
              <a:rPr dirty="0" u="sng" sz="1800" spc="-1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onstantia"/>
                <a:cs typeface="Constantia"/>
              </a:rPr>
              <a:t>language</a:t>
            </a:r>
            <a:r>
              <a:rPr dirty="0" sz="1800" spc="-10" b="1">
                <a:solidFill>
                  <a:srgbClr val="FFFFFF"/>
                </a:solidFill>
                <a:latin typeface="Constantia"/>
                <a:cs typeface="Constantia"/>
              </a:rPr>
              <a:t>: </a:t>
            </a:r>
            <a:r>
              <a:rPr dirty="0" sz="1800" b="1">
                <a:solidFill>
                  <a:srgbClr val="FFFFFF"/>
                </a:solidFill>
                <a:latin typeface="Constantia"/>
                <a:cs typeface="Constantia"/>
              </a:rPr>
              <a:t>a </a:t>
            </a:r>
            <a:r>
              <a:rPr dirty="0" sz="1800" spc="-10" b="1">
                <a:solidFill>
                  <a:srgbClr val="FFFFFF"/>
                </a:solidFill>
                <a:latin typeface="Constantia"/>
                <a:cs typeface="Constantia"/>
              </a:rPr>
              <a:t>medium </a:t>
            </a:r>
            <a:r>
              <a:rPr dirty="0" sz="1800" b="1">
                <a:solidFill>
                  <a:srgbClr val="FFFFFF"/>
                </a:solidFill>
                <a:latin typeface="Constantia"/>
                <a:cs typeface="Constantia"/>
              </a:rPr>
              <a:t>of </a:t>
            </a:r>
            <a:r>
              <a:rPr dirty="0" sz="1800" spc="-10" b="1">
                <a:solidFill>
                  <a:srgbClr val="FFFFFF"/>
                </a:solidFill>
                <a:latin typeface="Constantia"/>
                <a:cs typeface="Constantia"/>
              </a:rPr>
              <a:t>communication </a:t>
            </a:r>
            <a:r>
              <a:rPr dirty="0" sz="1800" spc="-5" b="1">
                <a:solidFill>
                  <a:srgbClr val="FFFFFF"/>
                </a:solidFill>
                <a:latin typeface="Constantia"/>
                <a:cs typeface="Constantia"/>
              </a:rPr>
              <a:t>that </a:t>
            </a:r>
            <a:r>
              <a:rPr dirty="0" sz="1800" b="1">
                <a:solidFill>
                  <a:srgbClr val="FFFFFF"/>
                </a:solidFill>
                <a:latin typeface="Constantia"/>
                <a:cs typeface="Constantia"/>
              </a:rPr>
              <a:t>is machine-  </a:t>
            </a:r>
            <a:r>
              <a:rPr dirty="0" sz="1800" spc="-5" b="1">
                <a:solidFill>
                  <a:srgbClr val="FFFFFF"/>
                </a:solidFill>
                <a:latin typeface="Constantia"/>
                <a:cs typeface="Constantia"/>
              </a:rPr>
              <a:t>dependent </a:t>
            </a:r>
            <a:r>
              <a:rPr dirty="0" sz="1800" b="1">
                <a:solidFill>
                  <a:srgbClr val="FFFFFF"/>
                </a:solidFill>
                <a:latin typeface="Constantia"/>
                <a:cs typeface="Constantia"/>
              </a:rPr>
              <a:t>or specific </a:t>
            </a:r>
            <a:r>
              <a:rPr dirty="0" sz="1800" spc="-15" b="1">
                <a:solidFill>
                  <a:srgbClr val="FFFFFF"/>
                </a:solidFill>
                <a:latin typeface="Constantia"/>
                <a:cs typeface="Constantia"/>
              </a:rPr>
              <a:t>to </a:t>
            </a:r>
            <a:r>
              <a:rPr dirty="0" sz="1800" b="1">
                <a:solidFill>
                  <a:srgbClr val="FFFFFF"/>
                </a:solidFill>
                <a:latin typeface="Constantia"/>
                <a:cs typeface="Constantia"/>
              </a:rPr>
              <a:t>a </a:t>
            </a:r>
            <a:r>
              <a:rPr dirty="0" sz="1800" spc="-15" b="1">
                <a:solidFill>
                  <a:srgbClr val="FFFFFF"/>
                </a:solidFill>
                <a:latin typeface="Constantia"/>
                <a:cs typeface="Constantia"/>
              </a:rPr>
              <a:t>given </a:t>
            </a:r>
            <a:r>
              <a:rPr dirty="0" sz="1800" spc="-30" b="1">
                <a:solidFill>
                  <a:srgbClr val="FFFFFF"/>
                </a:solidFill>
                <a:latin typeface="Constantia"/>
                <a:cs typeface="Constantia"/>
              </a:rPr>
              <a:t>computer. </a:t>
            </a:r>
            <a:r>
              <a:rPr dirty="0" sz="1800" spc="-5" b="1">
                <a:solidFill>
                  <a:srgbClr val="FFFFFF"/>
                </a:solidFill>
                <a:latin typeface="Constantia"/>
                <a:cs typeface="Constantia"/>
              </a:rPr>
              <a:t>The machine and the assembly  </a:t>
            </a:r>
            <a:r>
              <a:rPr dirty="0" sz="1800" spc="-10" b="1">
                <a:solidFill>
                  <a:srgbClr val="FFFFFF"/>
                </a:solidFill>
                <a:latin typeface="Constantia"/>
                <a:cs typeface="Constantia"/>
              </a:rPr>
              <a:t>languages </a:t>
            </a:r>
            <a:r>
              <a:rPr dirty="0" sz="1800" b="1">
                <a:solidFill>
                  <a:srgbClr val="FFFFFF"/>
                </a:solidFill>
                <a:latin typeface="Constantia"/>
                <a:cs typeface="Constantia"/>
              </a:rPr>
              <a:t>of a </a:t>
            </a:r>
            <a:r>
              <a:rPr dirty="0" sz="1800" spc="-10" b="1">
                <a:solidFill>
                  <a:srgbClr val="FFFFFF"/>
                </a:solidFill>
                <a:latin typeface="Constantia"/>
                <a:cs typeface="Constantia"/>
              </a:rPr>
              <a:t>computer are considered </a:t>
            </a:r>
            <a:r>
              <a:rPr dirty="0" sz="1800" spc="-15" b="1">
                <a:solidFill>
                  <a:srgbClr val="FFFFFF"/>
                </a:solidFill>
                <a:latin typeface="Constantia"/>
                <a:cs typeface="Constantia"/>
              </a:rPr>
              <a:t>low-level languages. </a:t>
            </a:r>
            <a:r>
              <a:rPr dirty="0" sz="1800" spc="-10" b="1">
                <a:solidFill>
                  <a:srgbClr val="FFFFFF"/>
                </a:solidFill>
                <a:latin typeface="Constantia"/>
                <a:cs typeface="Constantia"/>
              </a:rPr>
              <a:t>Programs  </a:t>
            </a:r>
            <a:r>
              <a:rPr dirty="0" sz="1800" spc="-15" b="1">
                <a:solidFill>
                  <a:srgbClr val="FFFFFF"/>
                </a:solidFill>
                <a:latin typeface="Constantia"/>
                <a:cs typeface="Constantia"/>
              </a:rPr>
              <a:t>written </a:t>
            </a:r>
            <a:r>
              <a:rPr dirty="0" sz="1800" b="1">
                <a:solidFill>
                  <a:srgbClr val="FFFFFF"/>
                </a:solidFill>
                <a:latin typeface="Constantia"/>
                <a:cs typeface="Constantia"/>
              </a:rPr>
              <a:t>in </a:t>
            </a:r>
            <a:r>
              <a:rPr dirty="0" sz="1800" spc="-5" b="1">
                <a:solidFill>
                  <a:srgbClr val="FFFFFF"/>
                </a:solidFill>
                <a:latin typeface="Constantia"/>
                <a:cs typeface="Constantia"/>
              </a:rPr>
              <a:t>these </a:t>
            </a:r>
            <a:r>
              <a:rPr dirty="0" sz="1800" spc="-10" b="1">
                <a:solidFill>
                  <a:srgbClr val="FFFFFF"/>
                </a:solidFill>
                <a:latin typeface="Constantia"/>
                <a:cs typeface="Constantia"/>
              </a:rPr>
              <a:t>languages are </a:t>
            </a:r>
            <a:r>
              <a:rPr dirty="0" sz="1800" b="1">
                <a:solidFill>
                  <a:srgbClr val="FFFFFF"/>
                </a:solidFill>
                <a:latin typeface="Constantia"/>
                <a:cs typeface="Constantia"/>
              </a:rPr>
              <a:t>not </a:t>
            </a:r>
            <a:r>
              <a:rPr dirty="0" sz="1800" spc="-10" b="1">
                <a:solidFill>
                  <a:srgbClr val="FFFFFF"/>
                </a:solidFill>
                <a:latin typeface="Constantia"/>
                <a:cs typeface="Constantia"/>
              </a:rPr>
              <a:t>transferable </a:t>
            </a:r>
            <a:r>
              <a:rPr dirty="0" sz="1800" spc="-15" b="1">
                <a:solidFill>
                  <a:srgbClr val="FFFFFF"/>
                </a:solidFill>
                <a:latin typeface="Constantia"/>
                <a:cs typeface="Constantia"/>
              </a:rPr>
              <a:t>to </a:t>
            </a:r>
            <a:r>
              <a:rPr dirty="0" sz="1800" spc="-10" b="1">
                <a:solidFill>
                  <a:srgbClr val="FFFFFF"/>
                </a:solidFill>
                <a:latin typeface="Constantia"/>
                <a:cs typeface="Constantia"/>
              </a:rPr>
              <a:t>different types </a:t>
            </a:r>
            <a:r>
              <a:rPr dirty="0" sz="1800" b="1">
                <a:solidFill>
                  <a:srgbClr val="FFFFFF"/>
                </a:solidFill>
                <a:latin typeface="Constantia"/>
                <a:cs typeface="Constantia"/>
              </a:rPr>
              <a:t>of  </a:t>
            </a:r>
            <a:r>
              <a:rPr dirty="0" sz="1800" spc="-5" b="1">
                <a:solidFill>
                  <a:srgbClr val="FFFFFF"/>
                </a:solidFill>
                <a:latin typeface="Constantia"/>
                <a:cs typeface="Constantia"/>
              </a:rPr>
              <a:t>machines.</a:t>
            </a:r>
            <a:endParaRPr sz="1800">
              <a:latin typeface="Constantia"/>
              <a:cs typeface="Constantia"/>
            </a:endParaRPr>
          </a:p>
          <a:p>
            <a:pPr marL="12700" marR="7620">
              <a:lnSpc>
                <a:spcPct val="100000"/>
              </a:lnSpc>
              <a:spcBef>
                <a:spcPts val="434"/>
              </a:spcBef>
            </a:pPr>
            <a:r>
              <a:rPr dirty="0" u="sng" sz="1800" spc="-5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onstantia"/>
                <a:cs typeface="Constantia"/>
              </a:rPr>
              <a:t>Assembler</a:t>
            </a:r>
            <a:r>
              <a:rPr dirty="0" sz="1800" spc="-5" b="1">
                <a:solidFill>
                  <a:srgbClr val="FFFFFF"/>
                </a:solidFill>
                <a:latin typeface="Constantia"/>
                <a:cs typeface="Constantia"/>
              </a:rPr>
              <a:t>: </a:t>
            </a:r>
            <a:r>
              <a:rPr dirty="0" sz="1800" b="1">
                <a:solidFill>
                  <a:srgbClr val="FFFFFF"/>
                </a:solidFill>
                <a:latin typeface="Constantia"/>
                <a:cs typeface="Constantia"/>
              </a:rPr>
              <a:t>a </a:t>
            </a:r>
            <a:r>
              <a:rPr dirty="0" sz="1800" spc="-10" b="1">
                <a:solidFill>
                  <a:srgbClr val="FFFFFF"/>
                </a:solidFill>
                <a:latin typeface="Constantia"/>
                <a:cs typeface="Constantia"/>
              </a:rPr>
              <a:t>computer </a:t>
            </a:r>
            <a:r>
              <a:rPr dirty="0" sz="1800" spc="-15" b="1">
                <a:solidFill>
                  <a:srgbClr val="FFFFFF"/>
                </a:solidFill>
                <a:latin typeface="Constantia"/>
                <a:cs typeface="Constantia"/>
              </a:rPr>
              <a:t>program </a:t>
            </a:r>
            <a:r>
              <a:rPr dirty="0" sz="1800" spc="-5" b="1">
                <a:solidFill>
                  <a:srgbClr val="FFFFFF"/>
                </a:solidFill>
                <a:latin typeface="Constantia"/>
                <a:cs typeface="Constantia"/>
              </a:rPr>
              <a:t>that </a:t>
            </a:r>
            <a:r>
              <a:rPr dirty="0" sz="1800" spc="-10" b="1">
                <a:solidFill>
                  <a:srgbClr val="FFFFFF"/>
                </a:solidFill>
                <a:latin typeface="Constantia"/>
                <a:cs typeface="Constantia"/>
              </a:rPr>
              <a:t>translates </a:t>
            </a:r>
            <a:r>
              <a:rPr dirty="0" sz="1800" spc="-5" b="1">
                <a:solidFill>
                  <a:srgbClr val="FFFFFF"/>
                </a:solidFill>
                <a:latin typeface="Constantia"/>
                <a:cs typeface="Constantia"/>
              </a:rPr>
              <a:t>an assembly </a:t>
            </a:r>
            <a:r>
              <a:rPr dirty="0" sz="1800" spc="-10" b="1">
                <a:solidFill>
                  <a:srgbClr val="FFFFFF"/>
                </a:solidFill>
                <a:latin typeface="Constantia"/>
                <a:cs typeface="Constantia"/>
              </a:rPr>
              <a:t>language  program</a:t>
            </a:r>
            <a:r>
              <a:rPr dirty="0" sz="1800" spc="-40" b="1">
                <a:solidFill>
                  <a:srgbClr val="FFFFFF"/>
                </a:solidFill>
                <a:latin typeface="Constantia"/>
                <a:cs typeface="Constantia"/>
              </a:rPr>
              <a:t> </a:t>
            </a:r>
            <a:r>
              <a:rPr dirty="0" sz="1800" spc="-10" b="1">
                <a:solidFill>
                  <a:srgbClr val="FFFFFF"/>
                </a:solidFill>
                <a:latin typeface="Constantia"/>
                <a:cs typeface="Constantia"/>
              </a:rPr>
              <a:t>from</a:t>
            </a:r>
            <a:r>
              <a:rPr dirty="0" sz="1800" spc="-30" b="1">
                <a:solidFill>
                  <a:srgbClr val="FFFFFF"/>
                </a:solidFill>
                <a:latin typeface="Constantia"/>
                <a:cs typeface="Constantia"/>
              </a:rPr>
              <a:t> </a:t>
            </a:r>
            <a:r>
              <a:rPr dirty="0" sz="1800" spc="-5" b="1">
                <a:solidFill>
                  <a:srgbClr val="FFFFFF"/>
                </a:solidFill>
                <a:latin typeface="Constantia"/>
                <a:cs typeface="Constantia"/>
              </a:rPr>
              <a:t>mnemonics</a:t>
            </a:r>
            <a:r>
              <a:rPr dirty="0" sz="1800" spc="-60" b="1">
                <a:solidFill>
                  <a:srgbClr val="FFFFFF"/>
                </a:solidFill>
                <a:latin typeface="Constantia"/>
                <a:cs typeface="Constantia"/>
              </a:rPr>
              <a:t> </a:t>
            </a:r>
            <a:r>
              <a:rPr dirty="0" sz="1800" spc="-15" b="1">
                <a:solidFill>
                  <a:srgbClr val="FFFFFF"/>
                </a:solidFill>
                <a:latin typeface="Constantia"/>
                <a:cs typeface="Constantia"/>
              </a:rPr>
              <a:t>to</a:t>
            </a:r>
            <a:r>
              <a:rPr dirty="0" sz="1800" spc="-70" b="1">
                <a:solidFill>
                  <a:srgbClr val="FFFFFF"/>
                </a:solidFill>
                <a:latin typeface="Constantia"/>
                <a:cs typeface="Constantia"/>
              </a:rPr>
              <a:t> </a:t>
            </a:r>
            <a:r>
              <a:rPr dirty="0" sz="1800" spc="-5" b="1">
                <a:solidFill>
                  <a:srgbClr val="FFFFFF"/>
                </a:solidFill>
                <a:latin typeface="Constantia"/>
                <a:cs typeface="Constantia"/>
              </a:rPr>
              <a:t>the</a:t>
            </a:r>
            <a:r>
              <a:rPr dirty="0" sz="1800" spc="-40" b="1">
                <a:solidFill>
                  <a:srgbClr val="FFFFFF"/>
                </a:solidFill>
                <a:latin typeface="Constantia"/>
                <a:cs typeface="Constantia"/>
              </a:rPr>
              <a:t> </a:t>
            </a:r>
            <a:r>
              <a:rPr dirty="0" sz="1800" b="1">
                <a:solidFill>
                  <a:srgbClr val="FFFFFF"/>
                </a:solidFill>
                <a:latin typeface="Constantia"/>
                <a:cs typeface="Constantia"/>
              </a:rPr>
              <a:t>binary</a:t>
            </a:r>
            <a:r>
              <a:rPr dirty="0" sz="1800" spc="-30" b="1">
                <a:solidFill>
                  <a:srgbClr val="FFFFFF"/>
                </a:solidFill>
                <a:latin typeface="Constantia"/>
                <a:cs typeface="Constantia"/>
              </a:rPr>
              <a:t> </a:t>
            </a:r>
            <a:r>
              <a:rPr dirty="0" sz="1800" spc="-5" b="1">
                <a:solidFill>
                  <a:srgbClr val="FFFFFF"/>
                </a:solidFill>
                <a:latin typeface="Constantia"/>
                <a:cs typeface="Constantia"/>
              </a:rPr>
              <a:t>machine</a:t>
            </a:r>
            <a:r>
              <a:rPr dirty="0" sz="1800" spc="-90" b="1">
                <a:solidFill>
                  <a:srgbClr val="FFFFFF"/>
                </a:solidFill>
                <a:latin typeface="Constantia"/>
                <a:cs typeface="Constantia"/>
              </a:rPr>
              <a:t> </a:t>
            </a:r>
            <a:r>
              <a:rPr dirty="0" sz="1800" spc="-10" b="1">
                <a:solidFill>
                  <a:srgbClr val="FFFFFF"/>
                </a:solidFill>
                <a:latin typeface="Constantia"/>
                <a:cs typeface="Constantia"/>
              </a:rPr>
              <a:t>code</a:t>
            </a:r>
            <a:r>
              <a:rPr dirty="0" sz="1800" spc="-105" b="1">
                <a:solidFill>
                  <a:srgbClr val="FFFFFF"/>
                </a:solidFill>
                <a:latin typeface="Constantia"/>
                <a:cs typeface="Constantia"/>
              </a:rPr>
              <a:t> </a:t>
            </a:r>
            <a:r>
              <a:rPr dirty="0" sz="1800" b="1">
                <a:solidFill>
                  <a:srgbClr val="FFFFFF"/>
                </a:solidFill>
                <a:latin typeface="Constantia"/>
                <a:cs typeface="Constantia"/>
              </a:rPr>
              <a:t>of</a:t>
            </a:r>
            <a:r>
              <a:rPr dirty="0" sz="1800" spc="-20" b="1">
                <a:solidFill>
                  <a:srgbClr val="FFFFFF"/>
                </a:solidFill>
                <a:latin typeface="Constantia"/>
                <a:cs typeface="Constantia"/>
              </a:rPr>
              <a:t> </a:t>
            </a:r>
            <a:r>
              <a:rPr dirty="0" sz="1800" b="1">
                <a:solidFill>
                  <a:srgbClr val="FFFFFF"/>
                </a:solidFill>
                <a:latin typeface="Constantia"/>
                <a:cs typeface="Constantia"/>
              </a:rPr>
              <a:t>a</a:t>
            </a:r>
            <a:r>
              <a:rPr dirty="0" sz="1800" spc="-100" b="1">
                <a:solidFill>
                  <a:srgbClr val="FFFFFF"/>
                </a:solidFill>
                <a:latin typeface="Constantia"/>
                <a:cs typeface="Constantia"/>
              </a:rPr>
              <a:t> </a:t>
            </a:r>
            <a:r>
              <a:rPr dirty="0" sz="1800" spc="-25" b="1">
                <a:solidFill>
                  <a:srgbClr val="FFFFFF"/>
                </a:solidFill>
                <a:latin typeface="Constantia"/>
                <a:cs typeface="Constantia"/>
              </a:rPr>
              <a:t>computer.</a:t>
            </a:r>
            <a:endParaRPr sz="1800">
              <a:latin typeface="Constantia"/>
              <a:cs typeface="Constantia"/>
            </a:endParaRPr>
          </a:p>
          <a:p>
            <a:pPr algn="just" marL="12700" marR="5080">
              <a:lnSpc>
                <a:spcPct val="100000"/>
              </a:lnSpc>
              <a:spcBef>
                <a:spcPts val="434"/>
              </a:spcBef>
            </a:pPr>
            <a:r>
              <a:rPr dirty="0" u="sng" sz="1800" spc="-5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onstantia"/>
                <a:cs typeface="Constantia"/>
              </a:rPr>
              <a:t>Manual assembly</a:t>
            </a:r>
            <a:r>
              <a:rPr dirty="0" sz="1800" spc="-5" b="1">
                <a:solidFill>
                  <a:srgbClr val="FFFFFF"/>
                </a:solidFill>
                <a:latin typeface="Constantia"/>
                <a:cs typeface="Constantia"/>
              </a:rPr>
              <a:t>: </a:t>
            </a:r>
            <a:r>
              <a:rPr dirty="0" sz="1800" b="1">
                <a:solidFill>
                  <a:srgbClr val="FFFFFF"/>
                </a:solidFill>
                <a:latin typeface="Constantia"/>
                <a:cs typeface="Constantia"/>
              </a:rPr>
              <a:t>a </a:t>
            </a:r>
            <a:r>
              <a:rPr dirty="0" sz="1800" spc="-15" b="1">
                <a:solidFill>
                  <a:srgbClr val="FFFFFF"/>
                </a:solidFill>
                <a:latin typeface="Constantia"/>
                <a:cs typeface="Constantia"/>
              </a:rPr>
              <a:t>procedure </a:t>
            </a:r>
            <a:r>
              <a:rPr dirty="0" sz="1800" b="1">
                <a:solidFill>
                  <a:srgbClr val="FFFFFF"/>
                </a:solidFill>
                <a:latin typeface="Constantia"/>
                <a:cs typeface="Constantia"/>
              </a:rPr>
              <a:t>of </a:t>
            </a:r>
            <a:r>
              <a:rPr dirty="0" sz="1800" spc="-5" b="1">
                <a:solidFill>
                  <a:srgbClr val="FFFFFF"/>
                </a:solidFill>
                <a:latin typeface="Constantia"/>
                <a:cs typeface="Constantia"/>
              </a:rPr>
              <a:t>looking up the machine </a:t>
            </a:r>
            <a:r>
              <a:rPr dirty="0" sz="1800" spc="-15" b="1">
                <a:solidFill>
                  <a:srgbClr val="FFFFFF"/>
                </a:solidFill>
                <a:latin typeface="Constantia"/>
                <a:cs typeface="Constantia"/>
              </a:rPr>
              <a:t>codes </a:t>
            </a:r>
            <a:r>
              <a:rPr dirty="0" sz="1800" spc="-5" b="1">
                <a:solidFill>
                  <a:srgbClr val="FFFFFF"/>
                </a:solidFill>
                <a:latin typeface="Constantia"/>
                <a:cs typeface="Constantia"/>
              </a:rPr>
              <a:t>manually  </a:t>
            </a:r>
            <a:r>
              <a:rPr dirty="0" sz="1800" spc="-10" b="1">
                <a:solidFill>
                  <a:srgbClr val="FFFFFF"/>
                </a:solidFill>
                <a:latin typeface="Constantia"/>
                <a:cs typeface="Constantia"/>
              </a:rPr>
              <a:t>from </a:t>
            </a:r>
            <a:r>
              <a:rPr dirty="0" sz="1800" spc="-5" b="1">
                <a:solidFill>
                  <a:srgbClr val="FFFFFF"/>
                </a:solidFill>
                <a:latin typeface="Constantia"/>
                <a:cs typeface="Constantia"/>
              </a:rPr>
              <a:t>the instruction set </a:t>
            </a:r>
            <a:r>
              <a:rPr dirty="0" sz="1800" b="1">
                <a:solidFill>
                  <a:srgbClr val="FFFFFF"/>
                </a:solidFill>
                <a:latin typeface="Constantia"/>
                <a:cs typeface="Constantia"/>
              </a:rPr>
              <a:t>of a </a:t>
            </a:r>
            <a:r>
              <a:rPr dirty="0" sz="1800" spc="-15" b="1">
                <a:solidFill>
                  <a:srgbClr val="FFFFFF"/>
                </a:solidFill>
                <a:latin typeface="Constantia"/>
                <a:cs typeface="Constantia"/>
              </a:rPr>
              <a:t>computer </a:t>
            </a:r>
            <a:r>
              <a:rPr dirty="0" sz="1800" b="1">
                <a:solidFill>
                  <a:srgbClr val="FFFFFF"/>
                </a:solidFill>
                <a:latin typeface="Constantia"/>
                <a:cs typeface="Constantia"/>
              </a:rPr>
              <a:t>and </a:t>
            </a:r>
            <a:r>
              <a:rPr dirty="0" sz="1800" spc="-5" b="1">
                <a:solidFill>
                  <a:srgbClr val="FFFFFF"/>
                </a:solidFill>
                <a:latin typeface="Constantia"/>
                <a:cs typeface="Constantia"/>
              </a:rPr>
              <a:t>entering those </a:t>
            </a:r>
            <a:r>
              <a:rPr dirty="0" sz="1800" spc="-10" b="1">
                <a:solidFill>
                  <a:srgbClr val="FFFFFF"/>
                </a:solidFill>
                <a:latin typeface="Constantia"/>
                <a:cs typeface="Constantia"/>
              </a:rPr>
              <a:t>into </a:t>
            </a:r>
            <a:r>
              <a:rPr dirty="0" sz="1800" spc="-5" b="1">
                <a:solidFill>
                  <a:srgbClr val="FFFFFF"/>
                </a:solidFill>
                <a:latin typeface="Constantia"/>
                <a:cs typeface="Constantia"/>
              </a:rPr>
              <a:t>the  </a:t>
            </a:r>
            <a:r>
              <a:rPr dirty="0" sz="1800" spc="-10" b="1">
                <a:solidFill>
                  <a:srgbClr val="FFFFFF"/>
                </a:solidFill>
                <a:latin typeface="Constantia"/>
                <a:cs typeface="Constantia"/>
              </a:rPr>
              <a:t>computer through </a:t>
            </a:r>
            <a:r>
              <a:rPr dirty="0" sz="1800" b="1">
                <a:solidFill>
                  <a:srgbClr val="FFFFFF"/>
                </a:solidFill>
                <a:latin typeface="Constantia"/>
                <a:cs typeface="Constantia"/>
              </a:rPr>
              <a:t>a</a:t>
            </a:r>
            <a:r>
              <a:rPr dirty="0" sz="1800" spc="-220" b="1">
                <a:solidFill>
                  <a:srgbClr val="FFFFFF"/>
                </a:solidFill>
                <a:latin typeface="Constantia"/>
                <a:cs typeface="Constantia"/>
              </a:rPr>
              <a:t> </a:t>
            </a:r>
            <a:r>
              <a:rPr dirty="0" sz="1800" spc="-10" b="1">
                <a:solidFill>
                  <a:srgbClr val="FFFFFF"/>
                </a:solidFill>
                <a:latin typeface="Constantia"/>
                <a:cs typeface="Constantia"/>
              </a:rPr>
              <a:t>keyboard.</a:t>
            </a:r>
            <a:endParaRPr sz="1800">
              <a:latin typeface="Constantia"/>
              <a:cs typeface="Constantia"/>
            </a:endParaRPr>
          </a:p>
          <a:p>
            <a:pPr marL="12700">
              <a:lnSpc>
                <a:spcPct val="100000"/>
              </a:lnSpc>
              <a:spcBef>
                <a:spcPts val="430"/>
              </a:spcBef>
            </a:pPr>
            <a:r>
              <a:rPr dirty="0" u="sng" sz="1800" spc="-25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onstantia"/>
                <a:cs typeface="Constantia"/>
              </a:rPr>
              <a:t>H.W</a:t>
            </a:r>
            <a:r>
              <a:rPr dirty="0" sz="1800" spc="-25" b="1">
                <a:solidFill>
                  <a:srgbClr val="FFFFFF"/>
                </a:solidFill>
                <a:latin typeface="Constantia"/>
                <a:cs typeface="Constantia"/>
              </a:rPr>
              <a:t>: </a:t>
            </a:r>
            <a:r>
              <a:rPr dirty="0" sz="1800" spc="-5" b="1">
                <a:solidFill>
                  <a:srgbClr val="FFFFFF"/>
                </a:solidFill>
                <a:latin typeface="Constantia"/>
                <a:cs typeface="Constantia"/>
              </a:rPr>
              <a:t>Questions </a:t>
            </a:r>
            <a:r>
              <a:rPr dirty="0" sz="1800" b="1">
                <a:solidFill>
                  <a:srgbClr val="FFFFFF"/>
                </a:solidFill>
                <a:latin typeface="Constantia"/>
                <a:cs typeface="Constantia"/>
              </a:rPr>
              <a:t>and </a:t>
            </a:r>
            <a:r>
              <a:rPr dirty="0" sz="1800" spc="-5" b="1">
                <a:solidFill>
                  <a:srgbClr val="FFFFFF"/>
                </a:solidFill>
                <a:latin typeface="Constantia"/>
                <a:cs typeface="Constantia"/>
              </a:rPr>
              <a:t>Problems </a:t>
            </a:r>
            <a:r>
              <a:rPr dirty="0" sz="1800" b="1">
                <a:solidFill>
                  <a:srgbClr val="FFFFFF"/>
                </a:solidFill>
                <a:latin typeface="Constantia"/>
                <a:cs typeface="Constantia"/>
              </a:rPr>
              <a:t>of </a:t>
            </a:r>
            <a:r>
              <a:rPr dirty="0" sz="1800" spc="-5" b="1">
                <a:solidFill>
                  <a:srgbClr val="FFFFFF"/>
                </a:solidFill>
                <a:latin typeface="Constantia"/>
                <a:cs typeface="Constantia"/>
              </a:rPr>
              <a:t>chapter</a:t>
            </a:r>
            <a:r>
              <a:rPr dirty="0" sz="1800" spc="-265" b="1">
                <a:solidFill>
                  <a:srgbClr val="FFFFFF"/>
                </a:solidFill>
                <a:latin typeface="Constantia"/>
                <a:cs typeface="Constantia"/>
              </a:rPr>
              <a:t> </a:t>
            </a:r>
            <a:r>
              <a:rPr dirty="0" sz="1800" b="1">
                <a:solidFill>
                  <a:srgbClr val="FFFFFF"/>
                </a:solidFill>
                <a:latin typeface="Constantia"/>
                <a:cs typeface="Constantia"/>
              </a:rPr>
              <a:t>1.</a:t>
            </a:r>
            <a:endParaRPr sz="1800">
              <a:latin typeface="Constantia"/>
              <a:cs typeface="Constantia"/>
            </a:endParaRPr>
          </a:p>
        </p:txBody>
      </p:sp>
      <p:sp>
        <p:nvSpPr>
          <p:cNvPr id="4" name="object 4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27940">
              <a:lnSpc>
                <a:spcPts val="1245"/>
              </a:lnSpc>
            </a:pPr>
            <a:fld id="{81D60167-4931-47E6-BA6A-407CBD079E47}" type="slidenum">
              <a:rPr dirty="0"/>
              <a:t>40</a:t>
            </a:fld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3459479" y="853439"/>
            <a:ext cx="2171700" cy="42214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 txBox="1"/>
          <p:nvPr/>
        </p:nvSpPr>
        <p:spPr>
          <a:xfrm>
            <a:off x="520700" y="1729181"/>
            <a:ext cx="7826375" cy="4306570"/>
          </a:xfrm>
          <a:prstGeom prst="rect">
            <a:avLst/>
          </a:prstGeom>
        </p:spPr>
        <p:txBody>
          <a:bodyPr wrap="square" lIns="0" tIns="48895" rIns="0" bIns="0" rtlCol="0" vert="horz">
            <a:spAutoFit/>
          </a:bodyPr>
          <a:lstStyle/>
          <a:p>
            <a:pPr algn="just" marL="12700" marR="8255">
              <a:lnSpc>
                <a:spcPct val="90100"/>
              </a:lnSpc>
              <a:spcBef>
                <a:spcPts val="385"/>
              </a:spcBef>
            </a:pPr>
            <a:r>
              <a:rPr dirty="0" sz="2400" spc="-35">
                <a:solidFill>
                  <a:srgbClr val="FFFFFF"/>
                </a:solidFill>
                <a:latin typeface="Constantia"/>
                <a:cs typeface="Constantia"/>
              </a:rPr>
              <a:t>It </a:t>
            </a:r>
            <a:r>
              <a:rPr dirty="0" sz="2400">
                <a:solidFill>
                  <a:srgbClr val="FFFFFF"/>
                </a:solidFill>
                <a:latin typeface="Constantia"/>
                <a:cs typeface="Constantia"/>
              </a:rPr>
              <a:t>is a </a:t>
            </a:r>
            <a:r>
              <a:rPr dirty="0" sz="2400" spc="-20">
                <a:solidFill>
                  <a:srgbClr val="FFFFFF"/>
                </a:solidFill>
                <a:latin typeface="Constantia"/>
                <a:cs typeface="Constantia"/>
              </a:rPr>
              <a:t>storage </a:t>
            </a:r>
            <a:r>
              <a:rPr dirty="0" sz="2400" spc="-10">
                <a:solidFill>
                  <a:srgbClr val="FFFFFF"/>
                </a:solidFill>
                <a:latin typeface="Constantia"/>
                <a:cs typeface="Constantia"/>
              </a:rPr>
              <a:t>device. </a:t>
            </a:r>
            <a:r>
              <a:rPr dirty="0" sz="2400" spc="-35">
                <a:solidFill>
                  <a:srgbClr val="FFFFFF"/>
                </a:solidFill>
                <a:latin typeface="Constantia"/>
                <a:cs typeface="Constantia"/>
              </a:rPr>
              <a:t>It </a:t>
            </a:r>
            <a:r>
              <a:rPr dirty="0" sz="2400" spc="-15">
                <a:solidFill>
                  <a:srgbClr val="FFFFFF"/>
                </a:solidFill>
                <a:latin typeface="Constantia"/>
                <a:cs typeface="Constantia"/>
              </a:rPr>
              <a:t>stores </a:t>
            </a:r>
            <a:r>
              <a:rPr dirty="0" sz="2400" spc="-10">
                <a:solidFill>
                  <a:srgbClr val="FFFFFF"/>
                </a:solidFill>
                <a:latin typeface="Constantia"/>
                <a:cs typeface="Constantia"/>
              </a:rPr>
              <a:t>program </a:t>
            </a:r>
            <a:r>
              <a:rPr dirty="0" sz="2400" spc="-5">
                <a:solidFill>
                  <a:srgbClr val="FFFFFF"/>
                </a:solidFill>
                <a:latin typeface="Constantia"/>
                <a:cs typeface="Constantia"/>
              </a:rPr>
              <a:t>data </a:t>
            </a:r>
            <a:r>
              <a:rPr dirty="0" sz="2400" spc="-10">
                <a:solidFill>
                  <a:srgbClr val="FFFFFF"/>
                </a:solidFill>
                <a:latin typeface="Constantia"/>
                <a:cs typeface="Constantia"/>
              </a:rPr>
              <a:t>and </a:t>
            </a:r>
            <a:r>
              <a:rPr dirty="0" sz="2400" spc="-5">
                <a:solidFill>
                  <a:srgbClr val="FFFFFF"/>
                </a:solidFill>
                <a:latin typeface="Constantia"/>
                <a:cs typeface="Constantia"/>
              </a:rPr>
              <a:t>the </a:t>
            </a:r>
            <a:r>
              <a:rPr dirty="0" sz="2400" spc="-10">
                <a:solidFill>
                  <a:srgbClr val="FFFFFF"/>
                </a:solidFill>
                <a:latin typeface="Constantia"/>
                <a:cs typeface="Constantia"/>
              </a:rPr>
              <a:t>results.  There </a:t>
            </a:r>
            <a:r>
              <a:rPr dirty="0" sz="2400" spc="-15">
                <a:solidFill>
                  <a:srgbClr val="FFFFFF"/>
                </a:solidFill>
                <a:latin typeface="Constantia"/>
                <a:cs typeface="Constantia"/>
              </a:rPr>
              <a:t>are </a:t>
            </a:r>
            <a:r>
              <a:rPr dirty="0" sz="2400" spc="-30">
                <a:solidFill>
                  <a:srgbClr val="FFFFFF"/>
                </a:solidFill>
                <a:latin typeface="Constantia"/>
                <a:cs typeface="Constantia"/>
              </a:rPr>
              <a:t>two </a:t>
            </a:r>
            <a:r>
              <a:rPr dirty="0" sz="2400">
                <a:solidFill>
                  <a:srgbClr val="FFFFFF"/>
                </a:solidFill>
                <a:latin typeface="Constantia"/>
                <a:cs typeface="Constantia"/>
              </a:rPr>
              <a:t>kind </a:t>
            </a:r>
            <a:r>
              <a:rPr dirty="0" sz="2400" spc="-5">
                <a:solidFill>
                  <a:srgbClr val="FFFFFF"/>
                </a:solidFill>
                <a:latin typeface="Constantia"/>
                <a:cs typeface="Constantia"/>
              </a:rPr>
              <a:t>of memories; </a:t>
            </a:r>
            <a:r>
              <a:rPr dirty="0" sz="2400" spc="-10">
                <a:solidFill>
                  <a:srgbClr val="FFFFFF"/>
                </a:solidFill>
                <a:latin typeface="Constantia"/>
                <a:cs typeface="Constantia"/>
              </a:rPr>
              <a:t>semiconductor </a:t>
            </a:r>
            <a:r>
              <a:rPr dirty="0" sz="2400" spc="-5">
                <a:solidFill>
                  <a:srgbClr val="FFFFFF"/>
                </a:solidFill>
                <a:latin typeface="Constantia"/>
                <a:cs typeface="Constantia"/>
              </a:rPr>
              <a:t>memories  </a:t>
            </a:r>
            <a:r>
              <a:rPr dirty="0" sz="2400">
                <a:solidFill>
                  <a:srgbClr val="FFFFFF"/>
                </a:solidFill>
                <a:latin typeface="Constantia"/>
                <a:cs typeface="Constantia"/>
              </a:rPr>
              <a:t>&amp; </a:t>
            </a:r>
            <a:r>
              <a:rPr dirty="0" sz="2400" spc="-5">
                <a:solidFill>
                  <a:srgbClr val="FFFFFF"/>
                </a:solidFill>
                <a:latin typeface="Constantia"/>
                <a:cs typeface="Constantia"/>
              </a:rPr>
              <a:t>magnetic</a:t>
            </a:r>
            <a:r>
              <a:rPr dirty="0" sz="2400" spc="-60">
                <a:solidFill>
                  <a:srgbClr val="FFFFFF"/>
                </a:solidFill>
                <a:latin typeface="Constantia"/>
                <a:cs typeface="Constantia"/>
              </a:rPr>
              <a:t> </a:t>
            </a:r>
            <a:r>
              <a:rPr dirty="0" sz="2400" spc="-10">
                <a:solidFill>
                  <a:srgbClr val="FFFFFF"/>
                </a:solidFill>
                <a:latin typeface="Constantia"/>
                <a:cs typeface="Constantia"/>
              </a:rPr>
              <a:t>memories.</a:t>
            </a:r>
            <a:endParaRPr sz="2400">
              <a:latin typeface="Constantia"/>
              <a:cs typeface="Constantia"/>
            </a:endParaRPr>
          </a:p>
          <a:p>
            <a:pPr>
              <a:lnSpc>
                <a:spcPct val="100000"/>
              </a:lnSpc>
              <a:spcBef>
                <a:spcPts val="5"/>
              </a:spcBef>
            </a:pPr>
            <a:endParaRPr sz="3250">
              <a:latin typeface="Times New Roman"/>
              <a:cs typeface="Times New Roman"/>
            </a:endParaRPr>
          </a:p>
          <a:p>
            <a:pPr algn="just" marL="527685" marR="5080" indent="-514984">
              <a:lnSpc>
                <a:spcPct val="90000"/>
              </a:lnSpc>
              <a:spcBef>
                <a:spcPts val="5"/>
              </a:spcBef>
              <a:buClr>
                <a:srgbClr val="0AD0D9"/>
              </a:buClr>
              <a:buSzPct val="93750"/>
              <a:buAutoNum type="arabicPeriod"/>
              <a:tabLst>
                <a:tab pos="528320" algn="l"/>
              </a:tabLst>
            </a:pPr>
            <a:r>
              <a:rPr dirty="0" u="heavy" sz="2400" spc="-1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onstantia"/>
                <a:cs typeface="Constantia"/>
              </a:rPr>
              <a:t>Semiconductor </a:t>
            </a:r>
            <a:r>
              <a:rPr dirty="0" u="heavy" sz="2400" spc="-5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onstantia"/>
                <a:cs typeface="Constantia"/>
              </a:rPr>
              <a:t>memories</a:t>
            </a:r>
            <a:r>
              <a:rPr dirty="0" sz="2400" spc="-5" b="1">
                <a:solidFill>
                  <a:srgbClr val="FFFFFF"/>
                </a:solidFill>
                <a:latin typeface="Constantia"/>
                <a:cs typeface="Constantia"/>
              </a:rPr>
              <a:t> </a:t>
            </a:r>
            <a:r>
              <a:rPr dirty="0" sz="2400" spc="-10">
                <a:solidFill>
                  <a:srgbClr val="FFFFFF"/>
                </a:solidFill>
                <a:latin typeface="Constantia"/>
                <a:cs typeface="Constantia"/>
              </a:rPr>
              <a:t>are </a:t>
            </a:r>
            <a:r>
              <a:rPr dirty="0" sz="2400" spc="-35">
                <a:solidFill>
                  <a:srgbClr val="FFFFFF"/>
                </a:solidFill>
                <a:latin typeface="Constantia"/>
                <a:cs typeface="Constantia"/>
              </a:rPr>
              <a:t>faster, </a:t>
            </a:r>
            <a:r>
              <a:rPr dirty="0" sz="2400" spc="-30">
                <a:solidFill>
                  <a:srgbClr val="FFFFFF"/>
                </a:solidFill>
                <a:latin typeface="Constantia"/>
                <a:cs typeface="Constantia"/>
              </a:rPr>
              <a:t>smaller, </a:t>
            </a:r>
            <a:r>
              <a:rPr dirty="0" sz="2400">
                <a:solidFill>
                  <a:srgbClr val="FFFFFF"/>
                </a:solidFill>
                <a:latin typeface="Constantia"/>
                <a:cs typeface="Constantia"/>
              </a:rPr>
              <a:t>and  </a:t>
            </a:r>
            <a:r>
              <a:rPr dirty="0" sz="2400" spc="-10">
                <a:solidFill>
                  <a:srgbClr val="FFFFFF"/>
                </a:solidFill>
                <a:latin typeface="Constantia"/>
                <a:cs typeface="Constantia"/>
              </a:rPr>
              <a:t>lighter </a:t>
            </a:r>
            <a:r>
              <a:rPr dirty="0" sz="2400" spc="-5">
                <a:solidFill>
                  <a:srgbClr val="FFFFFF"/>
                </a:solidFill>
                <a:latin typeface="Constantia"/>
                <a:cs typeface="Constantia"/>
              </a:rPr>
              <a:t>and consume </a:t>
            </a:r>
            <a:r>
              <a:rPr dirty="0" sz="2400">
                <a:solidFill>
                  <a:srgbClr val="FFFFFF"/>
                </a:solidFill>
                <a:latin typeface="Constantia"/>
                <a:cs typeface="Constantia"/>
              </a:rPr>
              <a:t>less </a:t>
            </a:r>
            <a:r>
              <a:rPr dirty="0" sz="2400" spc="-55">
                <a:solidFill>
                  <a:srgbClr val="FFFFFF"/>
                </a:solidFill>
                <a:latin typeface="Constantia"/>
                <a:cs typeface="Constantia"/>
              </a:rPr>
              <a:t>power. </a:t>
            </a:r>
            <a:r>
              <a:rPr dirty="0" sz="2400" spc="-5">
                <a:solidFill>
                  <a:srgbClr val="FFFFFF"/>
                </a:solidFill>
                <a:latin typeface="Constantia"/>
                <a:cs typeface="Constantia"/>
              </a:rPr>
              <a:t>They </a:t>
            </a:r>
            <a:r>
              <a:rPr dirty="0" sz="2400" spc="-15">
                <a:solidFill>
                  <a:srgbClr val="FFFFFF"/>
                </a:solidFill>
                <a:latin typeface="Constantia"/>
                <a:cs typeface="Constantia"/>
              </a:rPr>
              <a:t>are </a:t>
            </a:r>
            <a:r>
              <a:rPr dirty="0" sz="2400" spc="-5">
                <a:solidFill>
                  <a:srgbClr val="FFFFFF"/>
                </a:solidFill>
                <a:latin typeface="Constantia"/>
                <a:cs typeface="Constantia"/>
              </a:rPr>
              <a:t>used as the  main </a:t>
            </a:r>
            <a:r>
              <a:rPr dirty="0" sz="2400">
                <a:solidFill>
                  <a:srgbClr val="FFFFFF"/>
                </a:solidFill>
                <a:latin typeface="Constantia"/>
                <a:cs typeface="Constantia"/>
              </a:rPr>
              <a:t>memory of a</a:t>
            </a:r>
            <a:r>
              <a:rPr dirty="0" sz="2400" spc="-305">
                <a:solidFill>
                  <a:srgbClr val="FFFFFF"/>
                </a:solidFill>
                <a:latin typeface="Constantia"/>
                <a:cs typeface="Constantia"/>
              </a:rPr>
              <a:t> </a:t>
            </a:r>
            <a:r>
              <a:rPr dirty="0" sz="2400" spc="-35">
                <a:solidFill>
                  <a:srgbClr val="FFFFFF"/>
                </a:solidFill>
                <a:latin typeface="Constantia"/>
                <a:cs typeface="Constantia"/>
              </a:rPr>
              <a:t>computer.</a:t>
            </a:r>
            <a:endParaRPr sz="2400">
              <a:latin typeface="Constantia"/>
              <a:cs typeface="Constantia"/>
            </a:endParaRPr>
          </a:p>
          <a:p>
            <a:pPr>
              <a:lnSpc>
                <a:spcPct val="100000"/>
              </a:lnSpc>
              <a:spcBef>
                <a:spcPts val="5"/>
              </a:spcBef>
              <a:buClr>
                <a:srgbClr val="0AD0D9"/>
              </a:buClr>
              <a:buFont typeface="Constantia"/>
              <a:buAutoNum type="arabicPeriod"/>
            </a:pPr>
            <a:endParaRPr sz="3250">
              <a:latin typeface="Times New Roman"/>
              <a:cs typeface="Times New Roman"/>
            </a:endParaRPr>
          </a:p>
          <a:p>
            <a:pPr algn="just" marL="527685" marR="5080" indent="-514984">
              <a:lnSpc>
                <a:spcPct val="90000"/>
              </a:lnSpc>
              <a:buClr>
                <a:srgbClr val="0AD0D9"/>
              </a:buClr>
              <a:buSzPct val="93750"/>
              <a:buAutoNum type="arabicPeriod"/>
              <a:tabLst>
                <a:tab pos="528320" algn="l"/>
              </a:tabLst>
            </a:pPr>
            <a:r>
              <a:rPr dirty="0" u="heavy" sz="2400" spc="-5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onstantia"/>
                <a:cs typeface="Constantia"/>
              </a:rPr>
              <a:t>Magnetic memories</a:t>
            </a:r>
            <a:r>
              <a:rPr dirty="0" sz="2400" spc="-5" b="1">
                <a:solidFill>
                  <a:srgbClr val="FFFFFF"/>
                </a:solidFill>
                <a:latin typeface="Constantia"/>
                <a:cs typeface="Constantia"/>
              </a:rPr>
              <a:t> </a:t>
            </a:r>
            <a:r>
              <a:rPr dirty="0" sz="2400" spc="-15">
                <a:solidFill>
                  <a:srgbClr val="FFFFFF"/>
                </a:solidFill>
                <a:latin typeface="Constantia"/>
                <a:cs typeface="Constantia"/>
              </a:rPr>
              <a:t>are slow </a:t>
            </a:r>
            <a:r>
              <a:rPr dirty="0" sz="2400" spc="-5">
                <a:solidFill>
                  <a:srgbClr val="FFFFFF"/>
                </a:solidFill>
                <a:latin typeface="Constantia"/>
                <a:cs typeface="Constantia"/>
              </a:rPr>
              <a:t>but they </a:t>
            </a:r>
            <a:r>
              <a:rPr dirty="0" sz="2400" spc="-20">
                <a:solidFill>
                  <a:srgbClr val="FFFFFF"/>
                </a:solidFill>
                <a:latin typeface="Constantia"/>
                <a:cs typeface="Constantia"/>
              </a:rPr>
              <a:t>are </a:t>
            </a:r>
            <a:r>
              <a:rPr dirty="0" sz="2400" spc="-5">
                <a:solidFill>
                  <a:srgbClr val="FFFFFF"/>
                </a:solidFill>
                <a:latin typeface="Constantia"/>
                <a:cs typeface="Constantia"/>
              </a:rPr>
              <a:t>cheaper  than </a:t>
            </a:r>
            <a:r>
              <a:rPr dirty="0" sz="2400" spc="-10">
                <a:solidFill>
                  <a:srgbClr val="FFFFFF"/>
                </a:solidFill>
                <a:latin typeface="Constantia"/>
                <a:cs typeface="Constantia"/>
              </a:rPr>
              <a:t>semiconductor </a:t>
            </a:r>
            <a:r>
              <a:rPr dirty="0" sz="2400" spc="-5">
                <a:solidFill>
                  <a:srgbClr val="FFFFFF"/>
                </a:solidFill>
                <a:latin typeface="Constantia"/>
                <a:cs typeface="Constantia"/>
              </a:rPr>
              <a:t>memories. They </a:t>
            </a:r>
            <a:r>
              <a:rPr dirty="0" sz="2400" spc="-15">
                <a:solidFill>
                  <a:srgbClr val="FFFFFF"/>
                </a:solidFill>
                <a:latin typeface="Constantia"/>
                <a:cs typeface="Constantia"/>
              </a:rPr>
              <a:t>are </a:t>
            </a:r>
            <a:r>
              <a:rPr dirty="0" sz="2400" spc="-5">
                <a:solidFill>
                  <a:srgbClr val="FFFFFF"/>
                </a:solidFill>
                <a:latin typeface="Constantia"/>
                <a:cs typeface="Constantia"/>
              </a:rPr>
              <a:t>used as the  secondary memories of </a:t>
            </a:r>
            <a:r>
              <a:rPr dirty="0" sz="2400">
                <a:solidFill>
                  <a:srgbClr val="FFFFFF"/>
                </a:solidFill>
                <a:latin typeface="Constantia"/>
                <a:cs typeface="Constantia"/>
              </a:rPr>
              <a:t>a </a:t>
            </a:r>
            <a:r>
              <a:rPr dirty="0" sz="2400" spc="-10">
                <a:solidFill>
                  <a:srgbClr val="FFFFFF"/>
                </a:solidFill>
                <a:latin typeface="Constantia"/>
                <a:cs typeface="Constantia"/>
              </a:rPr>
              <a:t>computer for largeness  </a:t>
            </a:r>
            <a:r>
              <a:rPr dirty="0" sz="2400" spc="-20">
                <a:solidFill>
                  <a:srgbClr val="FFFFFF"/>
                </a:solidFill>
                <a:latin typeface="Constantia"/>
                <a:cs typeface="Constantia"/>
              </a:rPr>
              <a:t>storage </a:t>
            </a:r>
            <a:r>
              <a:rPr dirty="0" sz="2400" spc="-5">
                <a:solidFill>
                  <a:srgbClr val="FFFFFF"/>
                </a:solidFill>
                <a:latin typeface="Constantia"/>
                <a:cs typeface="Constantia"/>
              </a:rPr>
              <a:t>of data </a:t>
            </a:r>
            <a:r>
              <a:rPr dirty="0" sz="2400">
                <a:solidFill>
                  <a:srgbClr val="FFFFFF"/>
                </a:solidFill>
                <a:latin typeface="Constantia"/>
                <a:cs typeface="Constantia"/>
              </a:rPr>
              <a:t>and</a:t>
            </a:r>
            <a:r>
              <a:rPr dirty="0" sz="2400" spc="-229">
                <a:solidFill>
                  <a:srgbClr val="FFFFFF"/>
                </a:solidFill>
                <a:latin typeface="Constantia"/>
                <a:cs typeface="Constantia"/>
              </a:rPr>
              <a:t> </a:t>
            </a:r>
            <a:r>
              <a:rPr dirty="0" sz="2400" spc="-5">
                <a:solidFill>
                  <a:srgbClr val="FFFFFF"/>
                </a:solidFill>
                <a:latin typeface="Constantia"/>
                <a:cs typeface="Constantia"/>
              </a:rPr>
              <a:t>information.</a:t>
            </a:r>
            <a:endParaRPr sz="2400">
              <a:latin typeface="Constantia"/>
              <a:cs typeface="Constantia"/>
            </a:endParaRPr>
          </a:p>
        </p:txBody>
      </p:sp>
      <p:sp>
        <p:nvSpPr>
          <p:cNvPr id="4" name="object 4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27940">
              <a:lnSpc>
                <a:spcPts val="1245"/>
              </a:lnSpc>
            </a:pPr>
            <a:fld id="{81D60167-4931-47E6-BA6A-407CBD079E47}" type="slidenum">
              <a:rPr dirty="0"/>
              <a:t>40</a:t>
            </a:fld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269491" y="1107947"/>
            <a:ext cx="6376416" cy="492251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 txBox="1"/>
          <p:nvPr/>
        </p:nvSpPr>
        <p:spPr>
          <a:xfrm>
            <a:off x="520700" y="2030095"/>
            <a:ext cx="7825105" cy="4306570"/>
          </a:xfrm>
          <a:prstGeom prst="rect">
            <a:avLst/>
          </a:prstGeom>
        </p:spPr>
        <p:txBody>
          <a:bodyPr wrap="square" lIns="0" tIns="57785" rIns="0" bIns="0" rtlCol="0" vert="horz">
            <a:spAutoFit/>
          </a:bodyPr>
          <a:lstStyle/>
          <a:p>
            <a:pPr algn="just" marL="12700" marR="5080">
              <a:lnSpc>
                <a:spcPts val="2810"/>
              </a:lnSpc>
              <a:spcBef>
                <a:spcPts val="455"/>
              </a:spcBef>
              <a:buClr>
                <a:srgbClr val="0AD0D9"/>
              </a:buClr>
              <a:buSzPct val="90384"/>
              <a:buFont typeface="Arial"/>
              <a:buChar char="•"/>
              <a:tabLst>
                <a:tab pos="123825" algn="l"/>
              </a:tabLst>
            </a:pPr>
            <a:r>
              <a:rPr dirty="0" sz="2600">
                <a:solidFill>
                  <a:srgbClr val="FFFFFF"/>
                </a:solidFill>
                <a:latin typeface="Constantia"/>
                <a:cs typeface="Constantia"/>
              </a:rPr>
              <a:t>If a memory </a:t>
            </a:r>
            <a:r>
              <a:rPr dirty="0" sz="2600" spc="-15">
                <a:solidFill>
                  <a:srgbClr val="FFFFFF"/>
                </a:solidFill>
                <a:latin typeface="Constantia"/>
                <a:cs typeface="Constantia"/>
              </a:rPr>
              <a:t>stores </a:t>
            </a:r>
            <a:r>
              <a:rPr dirty="0" sz="2600" spc="-5">
                <a:solidFill>
                  <a:srgbClr val="FFFFFF"/>
                </a:solidFill>
                <a:latin typeface="Constantia"/>
                <a:cs typeface="Constantia"/>
              </a:rPr>
              <a:t>N- </a:t>
            </a:r>
            <a:r>
              <a:rPr dirty="0" sz="2600" spc="-25">
                <a:solidFill>
                  <a:srgbClr val="FFFFFF"/>
                </a:solidFill>
                <a:latin typeface="Constantia"/>
                <a:cs typeface="Constantia"/>
              </a:rPr>
              <a:t>words </a:t>
            </a:r>
            <a:r>
              <a:rPr dirty="0" sz="2600" spc="-5">
                <a:solidFill>
                  <a:srgbClr val="FFFFFF"/>
                </a:solidFill>
                <a:latin typeface="Constantia"/>
                <a:cs typeface="Constantia"/>
              </a:rPr>
              <a:t>of information</a:t>
            </a:r>
            <a:r>
              <a:rPr dirty="0" sz="2600" spc="-484">
                <a:solidFill>
                  <a:srgbClr val="FFFFFF"/>
                </a:solidFill>
                <a:latin typeface="Constantia"/>
                <a:cs typeface="Constantia"/>
              </a:rPr>
              <a:t> </a:t>
            </a:r>
            <a:r>
              <a:rPr dirty="0" sz="2600" spc="-10">
                <a:solidFill>
                  <a:srgbClr val="FFFFFF"/>
                </a:solidFill>
                <a:latin typeface="Constantia"/>
                <a:cs typeface="Constantia"/>
              </a:rPr>
              <a:t>each </a:t>
            </a:r>
            <a:r>
              <a:rPr dirty="0" sz="2600" spc="-35">
                <a:solidFill>
                  <a:srgbClr val="FFFFFF"/>
                </a:solidFill>
                <a:latin typeface="Constantia"/>
                <a:cs typeface="Constantia"/>
              </a:rPr>
              <a:t>word  </a:t>
            </a:r>
            <a:r>
              <a:rPr dirty="0" sz="2600" spc="-5">
                <a:solidFill>
                  <a:srgbClr val="FFFFFF"/>
                </a:solidFill>
                <a:latin typeface="Constantia"/>
                <a:cs typeface="Constantia"/>
              </a:rPr>
              <a:t>being of </a:t>
            </a:r>
            <a:r>
              <a:rPr dirty="0" sz="2600">
                <a:solidFill>
                  <a:srgbClr val="FFFFFF"/>
                </a:solidFill>
                <a:latin typeface="Constantia"/>
                <a:cs typeface="Constantia"/>
              </a:rPr>
              <a:t>m </a:t>
            </a:r>
            <a:r>
              <a:rPr dirty="0" sz="2600" spc="-10">
                <a:solidFill>
                  <a:srgbClr val="FFFFFF"/>
                </a:solidFill>
                <a:latin typeface="Constantia"/>
                <a:cs typeface="Constantia"/>
              </a:rPr>
              <a:t>bits, </a:t>
            </a:r>
            <a:r>
              <a:rPr dirty="0" sz="2600" spc="-5">
                <a:solidFill>
                  <a:srgbClr val="FFFFFF"/>
                </a:solidFill>
                <a:latin typeface="Constantia"/>
                <a:cs typeface="Constantia"/>
              </a:rPr>
              <a:t>it is </a:t>
            </a:r>
            <a:r>
              <a:rPr dirty="0" sz="2600">
                <a:solidFill>
                  <a:srgbClr val="FFFFFF"/>
                </a:solidFill>
                <a:latin typeface="Constantia"/>
                <a:cs typeface="Constantia"/>
              </a:rPr>
              <a:t>a </a:t>
            </a:r>
            <a:r>
              <a:rPr dirty="0" sz="2600" spc="-5">
                <a:solidFill>
                  <a:srgbClr val="FFFFFF"/>
                </a:solidFill>
                <a:latin typeface="Constantia"/>
                <a:cs typeface="Constantia"/>
              </a:rPr>
              <a:t>N*m </a:t>
            </a:r>
            <a:r>
              <a:rPr dirty="0" sz="2600" spc="-35">
                <a:solidFill>
                  <a:srgbClr val="FFFFFF"/>
                </a:solidFill>
                <a:latin typeface="Constantia"/>
                <a:cs typeface="Constantia"/>
              </a:rPr>
              <a:t>memory. </a:t>
            </a:r>
            <a:r>
              <a:rPr dirty="0" sz="2600" spc="-20">
                <a:solidFill>
                  <a:srgbClr val="FFFFFF"/>
                </a:solidFill>
                <a:latin typeface="Constantia"/>
                <a:cs typeface="Constantia"/>
              </a:rPr>
              <a:t>e.g. </a:t>
            </a:r>
            <a:r>
              <a:rPr dirty="0" sz="2600" spc="-5">
                <a:solidFill>
                  <a:srgbClr val="FFFFFF"/>
                </a:solidFill>
                <a:latin typeface="Constantia"/>
                <a:cs typeface="Constantia"/>
              </a:rPr>
              <a:t>8x4 </a:t>
            </a:r>
            <a:r>
              <a:rPr dirty="0" sz="2600">
                <a:solidFill>
                  <a:srgbClr val="FFFFFF"/>
                </a:solidFill>
                <a:latin typeface="Constantia"/>
                <a:cs typeface="Constantia"/>
              </a:rPr>
              <a:t>memory  </a:t>
            </a:r>
            <a:r>
              <a:rPr dirty="0" sz="2600" spc="-5">
                <a:solidFill>
                  <a:srgbClr val="FFFFFF"/>
                </a:solidFill>
                <a:latin typeface="Constantia"/>
                <a:cs typeface="Constantia"/>
              </a:rPr>
              <a:t>means </a:t>
            </a:r>
            <a:r>
              <a:rPr dirty="0" sz="2600" spc="-15">
                <a:solidFill>
                  <a:srgbClr val="FFFFFF"/>
                </a:solidFill>
                <a:latin typeface="Constantia"/>
                <a:cs typeface="Constantia"/>
              </a:rPr>
              <a:t>there are </a:t>
            </a:r>
            <a:r>
              <a:rPr dirty="0" sz="2600">
                <a:solidFill>
                  <a:srgbClr val="FFFFFF"/>
                </a:solidFill>
                <a:latin typeface="Constantia"/>
                <a:cs typeface="Constantia"/>
              </a:rPr>
              <a:t>8 </a:t>
            </a:r>
            <a:r>
              <a:rPr dirty="0" sz="2600" spc="-20">
                <a:solidFill>
                  <a:srgbClr val="FFFFFF"/>
                </a:solidFill>
                <a:latin typeface="Constantia"/>
                <a:cs typeface="Constantia"/>
              </a:rPr>
              <a:t>words </a:t>
            </a:r>
            <a:r>
              <a:rPr dirty="0" sz="2600">
                <a:solidFill>
                  <a:srgbClr val="FFFFFF"/>
                </a:solidFill>
                <a:latin typeface="Constantia"/>
                <a:cs typeface="Constantia"/>
              </a:rPr>
              <a:t>4 </a:t>
            </a:r>
            <a:r>
              <a:rPr dirty="0" sz="2600" spc="-5">
                <a:solidFill>
                  <a:srgbClr val="FFFFFF"/>
                </a:solidFill>
                <a:latin typeface="Constantia"/>
                <a:cs typeface="Constantia"/>
              </a:rPr>
              <a:t>each </a:t>
            </a:r>
            <a:r>
              <a:rPr dirty="0" sz="2600" spc="-30">
                <a:solidFill>
                  <a:srgbClr val="FFFFFF"/>
                </a:solidFill>
                <a:latin typeface="Constantia"/>
                <a:cs typeface="Constantia"/>
              </a:rPr>
              <a:t>word </a:t>
            </a:r>
            <a:r>
              <a:rPr dirty="0" sz="2600" spc="-15">
                <a:solidFill>
                  <a:srgbClr val="FFFFFF"/>
                </a:solidFill>
                <a:latin typeface="Constantia"/>
                <a:cs typeface="Constantia"/>
              </a:rPr>
              <a:t>containing </a:t>
            </a:r>
            <a:r>
              <a:rPr dirty="0" sz="2600" spc="-5">
                <a:solidFill>
                  <a:srgbClr val="FFFFFF"/>
                </a:solidFill>
                <a:latin typeface="Constantia"/>
                <a:cs typeface="Constantia"/>
              </a:rPr>
              <a:t>4- bit  of information </a:t>
            </a:r>
            <a:r>
              <a:rPr dirty="0" sz="2600">
                <a:solidFill>
                  <a:srgbClr val="FFFFFF"/>
                </a:solidFill>
                <a:latin typeface="Constantia"/>
                <a:cs typeface="Constantia"/>
              </a:rPr>
              <a:t>(called</a:t>
            </a:r>
            <a:r>
              <a:rPr dirty="0" sz="2600" spc="-40">
                <a:solidFill>
                  <a:srgbClr val="FFFFFF"/>
                </a:solidFill>
                <a:latin typeface="Constantia"/>
                <a:cs typeface="Constantia"/>
              </a:rPr>
              <a:t> </a:t>
            </a:r>
            <a:r>
              <a:rPr dirty="0" sz="2600" spc="-5">
                <a:solidFill>
                  <a:srgbClr val="FFFFFF"/>
                </a:solidFill>
                <a:latin typeface="Constantia"/>
                <a:cs typeface="Constantia"/>
              </a:rPr>
              <a:t>nibble).</a:t>
            </a:r>
            <a:endParaRPr sz="2600">
              <a:latin typeface="Constantia"/>
              <a:cs typeface="Constantia"/>
            </a:endParaRPr>
          </a:p>
          <a:p>
            <a:pPr>
              <a:lnSpc>
                <a:spcPct val="100000"/>
              </a:lnSpc>
              <a:spcBef>
                <a:spcPts val="25"/>
              </a:spcBef>
              <a:buClr>
                <a:srgbClr val="0AD0D9"/>
              </a:buClr>
              <a:buFont typeface="Arial"/>
              <a:buChar char="•"/>
            </a:pPr>
            <a:endParaRPr sz="3500">
              <a:latin typeface="Times New Roman"/>
              <a:cs typeface="Times New Roman"/>
            </a:endParaRPr>
          </a:p>
          <a:p>
            <a:pPr algn="just" marL="12700" marR="5080">
              <a:lnSpc>
                <a:spcPts val="2810"/>
              </a:lnSpc>
              <a:buClr>
                <a:srgbClr val="0AD0D9"/>
              </a:buClr>
              <a:buSzPct val="90384"/>
              <a:buFont typeface="Arial"/>
              <a:buChar char="•"/>
              <a:tabLst>
                <a:tab pos="205104" algn="l"/>
              </a:tabLst>
            </a:pPr>
            <a:r>
              <a:rPr dirty="0" sz="2600" spc="-5">
                <a:solidFill>
                  <a:srgbClr val="FFFFFF"/>
                </a:solidFill>
                <a:latin typeface="Constantia"/>
                <a:cs typeface="Constantia"/>
              </a:rPr>
              <a:t>Memory locations </a:t>
            </a:r>
            <a:r>
              <a:rPr dirty="0" sz="2600" spc="-15">
                <a:solidFill>
                  <a:srgbClr val="FFFFFF"/>
                </a:solidFill>
                <a:latin typeface="Constantia"/>
                <a:cs typeface="Constantia"/>
              </a:rPr>
              <a:t>are </a:t>
            </a:r>
            <a:r>
              <a:rPr dirty="0" sz="2600" spc="-10">
                <a:solidFill>
                  <a:srgbClr val="FFFFFF"/>
                </a:solidFill>
                <a:latin typeface="Constantia"/>
                <a:cs typeface="Constantia"/>
              </a:rPr>
              <a:t>clearly </a:t>
            </a:r>
            <a:r>
              <a:rPr dirty="0" sz="2600">
                <a:solidFill>
                  <a:srgbClr val="FFFFFF"/>
                </a:solidFill>
                <a:latin typeface="Constantia"/>
                <a:cs typeface="Constantia"/>
              </a:rPr>
              <a:t>identified </a:t>
            </a:r>
            <a:r>
              <a:rPr dirty="0" sz="2600" spc="-15">
                <a:solidFill>
                  <a:srgbClr val="FFFFFF"/>
                </a:solidFill>
                <a:latin typeface="Constantia"/>
                <a:cs typeface="Constantia"/>
              </a:rPr>
              <a:t>by </a:t>
            </a:r>
            <a:r>
              <a:rPr dirty="0" sz="2600" spc="-10">
                <a:solidFill>
                  <a:srgbClr val="FFFFFF"/>
                </a:solidFill>
                <a:latin typeface="Constantia"/>
                <a:cs typeface="Constantia"/>
              </a:rPr>
              <a:t>addresses,  formulate </a:t>
            </a:r>
            <a:r>
              <a:rPr dirty="0" sz="2600" spc="-15">
                <a:solidFill>
                  <a:srgbClr val="FFFFFF"/>
                </a:solidFill>
                <a:latin typeface="Constantia"/>
                <a:cs typeface="Constantia"/>
              </a:rPr>
              <a:t>by</a:t>
            </a:r>
            <a:r>
              <a:rPr dirty="0" sz="2600" spc="620">
                <a:solidFill>
                  <a:srgbClr val="FFFFFF"/>
                </a:solidFill>
                <a:latin typeface="Constantia"/>
                <a:cs typeface="Constantia"/>
              </a:rPr>
              <a:t> </a:t>
            </a:r>
            <a:r>
              <a:rPr dirty="0" sz="2600" spc="-10">
                <a:solidFill>
                  <a:srgbClr val="FFFFFF"/>
                </a:solidFill>
                <a:latin typeface="Constantia"/>
                <a:cs typeface="Constantia"/>
              </a:rPr>
              <a:t>bit combinations </a:t>
            </a:r>
            <a:r>
              <a:rPr dirty="0" sz="2600" spc="-15">
                <a:solidFill>
                  <a:srgbClr val="FFFFFF"/>
                </a:solidFill>
                <a:latin typeface="Constantia"/>
                <a:cs typeface="Constantia"/>
              </a:rPr>
              <a:t>available  </a:t>
            </a:r>
            <a:r>
              <a:rPr dirty="0" sz="2600" spc="-5">
                <a:solidFill>
                  <a:srgbClr val="FFFFFF"/>
                </a:solidFill>
                <a:latin typeface="Constantia"/>
                <a:cs typeface="Constantia"/>
              </a:rPr>
              <a:t>in </a:t>
            </a:r>
            <a:r>
              <a:rPr dirty="0" sz="2600" spc="-10">
                <a:solidFill>
                  <a:srgbClr val="FFFFFF"/>
                </a:solidFill>
                <a:latin typeface="Constantia"/>
                <a:cs typeface="Constantia"/>
              </a:rPr>
              <a:t>wires  known </a:t>
            </a:r>
            <a:r>
              <a:rPr dirty="0" sz="2600" spc="-5">
                <a:solidFill>
                  <a:srgbClr val="FFFFFF"/>
                </a:solidFill>
                <a:latin typeface="Constantia"/>
                <a:cs typeface="Constantia"/>
              </a:rPr>
              <a:t>as address</a:t>
            </a:r>
            <a:r>
              <a:rPr dirty="0" sz="2600" spc="-290">
                <a:solidFill>
                  <a:srgbClr val="FFFFFF"/>
                </a:solidFill>
                <a:latin typeface="Constantia"/>
                <a:cs typeface="Constantia"/>
              </a:rPr>
              <a:t> </a:t>
            </a:r>
            <a:r>
              <a:rPr dirty="0" sz="2600" spc="-10">
                <a:solidFill>
                  <a:srgbClr val="FFFFFF"/>
                </a:solidFill>
                <a:latin typeface="Constantia"/>
                <a:cs typeface="Constantia"/>
              </a:rPr>
              <a:t>lines.</a:t>
            </a:r>
            <a:endParaRPr sz="2600">
              <a:latin typeface="Constantia"/>
              <a:cs typeface="Constantia"/>
            </a:endParaRPr>
          </a:p>
          <a:p>
            <a:pPr>
              <a:lnSpc>
                <a:spcPct val="100000"/>
              </a:lnSpc>
              <a:spcBef>
                <a:spcPts val="25"/>
              </a:spcBef>
              <a:buClr>
                <a:srgbClr val="0AD0D9"/>
              </a:buClr>
              <a:buFont typeface="Arial"/>
              <a:buChar char="•"/>
            </a:pPr>
            <a:endParaRPr sz="3500">
              <a:latin typeface="Times New Roman"/>
              <a:cs typeface="Times New Roman"/>
            </a:endParaRPr>
          </a:p>
          <a:p>
            <a:pPr algn="just" marL="12700" marR="5080">
              <a:lnSpc>
                <a:spcPts val="2810"/>
              </a:lnSpc>
              <a:spcBef>
                <a:spcPts val="5"/>
              </a:spcBef>
              <a:buClr>
                <a:srgbClr val="0AD0D9"/>
              </a:buClr>
              <a:buSzPct val="90384"/>
              <a:buFont typeface="Arial"/>
              <a:buChar char="•"/>
              <a:tabLst>
                <a:tab pos="123825" algn="l"/>
              </a:tabLst>
            </a:pPr>
            <a:r>
              <a:rPr dirty="0" sz="2600" spc="-114">
                <a:solidFill>
                  <a:srgbClr val="FFFFFF"/>
                </a:solidFill>
                <a:latin typeface="Constantia"/>
                <a:cs typeface="Constantia"/>
              </a:rPr>
              <a:t>To </a:t>
            </a:r>
            <a:r>
              <a:rPr dirty="0" sz="2600" spc="5">
                <a:solidFill>
                  <a:srgbClr val="FFFFFF"/>
                </a:solidFill>
                <a:latin typeface="Constantia"/>
                <a:cs typeface="Constantia"/>
              </a:rPr>
              <a:t>identify </a:t>
            </a:r>
            <a:r>
              <a:rPr dirty="0" sz="2600">
                <a:solidFill>
                  <a:srgbClr val="FFFFFF"/>
                </a:solidFill>
                <a:latin typeface="Constantia"/>
                <a:cs typeface="Constantia"/>
              </a:rPr>
              <a:t>8 memory </a:t>
            </a:r>
            <a:r>
              <a:rPr dirty="0" sz="2600" spc="-5">
                <a:solidFill>
                  <a:srgbClr val="FFFFFF"/>
                </a:solidFill>
                <a:latin typeface="Constantia"/>
                <a:cs typeface="Constantia"/>
              </a:rPr>
              <a:t>locations </a:t>
            </a:r>
            <a:r>
              <a:rPr dirty="0" sz="2600" spc="-30">
                <a:solidFill>
                  <a:srgbClr val="FFFFFF"/>
                </a:solidFill>
                <a:latin typeface="Constantia"/>
                <a:cs typeface="Constantia"/>
              </a:rPr>
              <a:t>we </a:t>
            </a:r>
            <a:r>
              <a:rPr dirty="0" sz="2600" spc="-15">
                <a:solidFill>
                  <a:srgbClr val="FFFFFF"/>
                </a:solidFill>
                <a:latin typeface="Constantia"/>
                <a:cs typeface="Constantia"/>
              </a:rPr>
              <a:t>require </a:t>
            </a:r>
            <a:r>
              <a:rPr dirty="0" sz="2600">
                <a:solidFill>
                  <a:srgbClr val="FFFFFF"/>
                </a:solidFill>
                <a:latin typeface="Constantia"/>
                <a:cs typeface="Constantia"/>
              </a:rPr>
              <a:t>3 </a:t>
            </a:r>
            <a:r>
              <a:rPr dirty="0" sz="2600" spc="-10">
                <a:solidFill>
                  <a:srgbClr val="FFFFFF"/>
                </a:solidFill>
                <a:latin typeface="Constantia"/>
                <a:cs typeface="Constantia"/>
              </a:rPr>
              <a:t>address  </a:t>
            </a:r>
            <a:r>
              <a:rPr dirty="0" sz="2600" spc="-5">
                <a:solidFill>
                  <a:srgbClr val="FFFFFF"/>
                </a:solidFill>
                <a:latin typeface="Constantia"/>
                <a:cs typeface="Constantia"/>
              </a:rPr>
              <a:t>lines designed</a:t>
            </a:r>
            <a:r>
              <a:rPr dirty="0" sz="2600" spc="-150">
                <a:solidFill>
                  <a:srgbClr val="FFFFFF"/>
                </a:solidFill>
                <a:latin typeface="Constantia"/>
                <a:cs typeface="Constantia"/>
              </a:rPr>
              <a:t> </a:t>
            </a:r>
            <a:r>
              <a:rPr dirty="0" sz="2600" spc="-5">
                <a:solidFill>
                  <a:srgbClr val="FFFFFF"/>
                </a:solidFill>
                <a:latin typeface="Constantia"/>
                <a:cs typeface="Constantia"/>
              </a:rPr>
              <a:t>A2A1A0.</a:t>
            </a:r>
            <a:endParaRPr sz="2600">
              <a:latin typeface="Constantia"/>
              <a:cs typeface="Constantia"/>
            </a:endParaRPr>
          </a:p>
        </p:txBody>
      </p:sp>
      <p:sp>
        <p:nvSpPr>
          <p:cNvPr id="4" name="object 4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27940">
              <a:lnSpc>
                <a:spcPts val="1245"/>
              </a:lnSpc>
            </a:pPr>
            <a:fld id="{81D60167-4931-47E6-BA6A-407CBD079E47}" type="slidenum">
              <a:rPr dirty="0"/>
              <a:t>40</a:t>
            </a:fld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269491" y="879347"/>
            <a:ext cx="6376416" cy="492251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 txBox="1"/>
          <p:nvPr/>
        </p:nvSpPr>
        <p:spPr>
          <a:xfrm>
            <a:off x="520700" y="1800809"/>
            <a:ext cx="7826375" cy="4307205"/>
          </a:xfrm>
          <a:prstGeom prst="rect">
            <a:avLst/>
          </a:prstGeom>
        </p:spPr>
        <p:txBody>
          <a:bodyPr wrap="square" lIns="0" tIns="52705" rIns="0" bIns="0" rtlCol="0" vert="horz">
            <a:spAutoFit/>
          </a:bodyPr>
          <a:lstStyle/>
          <a:p>
            <a:pPr algn="just" marL="12700" marR="5080">
              <a:lnSpc>
                <a:spcPct val="90000"/>
              </a:lnSpc>
              <a:spcBef>
                <a:spcPts val="415"/>
              </a:spcBef>
              <a:buClr>
                <a:srgbClr val="0AD0D9"/>
              </a:buClr>
              <a:buSzPct val="90384"/>
              <a:buFont typeface="Arial"/>
              <a:buChar char="•"/>
              <a:tabLst>
                <a:tab pos="123825" algn="l"/>
              </a:tabLst>
            </a:pPr>
            <a:r>
              <a:rPr dirty="0" sz="2600">
                <a:solidFill>
                  <a:srgbClr val="FFFFFF"/>
                </a:solidFill>
                <a:latin typeface="Constantia"/>
                <a:cs typeface="Constantia"/>
              </a:rPr>
              <a:t>The </a:t>
            </a:r>
            <a:r>
              <a:rPr dirty="0" sz="2600" spc="-5">
                <a:solidFill>
                  <a:srgbClr val="FFFFFF"/>
                </a:solidFill>
                <a:latin typeface="Constantia"/>
                <a:cs typeface="Constantia"/>
              </a:rPr>
              <a:t>capacity </a:t>
            </a:r>
            <a:r>
              <a:rPr dirty="0" sz="2600">
                <a:solidFill>
                  <a:srgbClr val="FFFFFF"/>
                </a:solidFill>
                <a:latin typeface="Constantia"/>
                <a:cs typeface="Constantia"/>
              </a:rPr>
              <a:t>of a memory </a:t>
            </a:r>
            <a:r>
              <a:rPr dirty="0" sz="2600" spc="-5">
                <a:solidFill>
                  <a:srgbClr val="FFFFFF"/>
                </a:solidFill>
                <a:latin typeface="Constantia"/>
                <a:cs typeface="Constantia"/>
              </a:rPr>
              <a:t>is </a:t>
            </a:r>
            <a:r>
              <a:rPr dirty="0" sz="2600" spc="5">
                <a:solidFill>
                  <a:srgbClr val="FFFFFF"/>
                </a:solidFill>
                <a:latin typeface="Constantia"/>
                <a:cs typeface="Constantia"/>
              </a:rPr>
              <a:t>specified </a:t>
            </a:r>
            <a:r>
              <a:rPr dirty="0" sz="2600" spc="-5">
                <a:solidFill>
                  <a:srgbClr val="FFFFFF"/>
                </a:solidFill>
                <a:latin typeface="Constantia"/>
                <a:cs typeface="Constantia"/>
              </a:rPr>
              <a:t>terms </a:t>
            </a:r>
            <a:r>
              <a:rPr dirty="0" sz="2600">
                <a:solidFill>
                  <a:srgbClr val="FFFFFF"/>
                </a:solidFill>
                <a:latin typeface="Constantia"/>
                <a:cs typeface="Constantia"/>
              </a:rPr>
              <a:t>of </a:t>
            </a:r>
            <a:r>
              <a:rPr dirty="0" sz="2600" spc="-5">
                <a:solidFill>
                  <a:srgbClr val="FFFFFF"/>
                </a:solidFill>
                <a:latin typeface="Constantia"/>
                <a:cs typeface="Constantia"/>
              </a:rPr>
              <a:t>the  maximum number of </a:t>
            </a:r>
            <a:r>
              <a:rPr dirty="0" sz="2600" spc="-25">
                <a:solidFill>
                  <a:srgbClr val="FFFFFF"/>
                </a:solidFill>
                <a:latin typeface="Constantia"/>
                <a:cs typeface="Constantia"/>
              </a:rPr>
              <a:t>words </a:t>
            </a:r>
            <a:r>
              <a:rPr dirty="0" sz="2600" spc="-5">
                <a:solidFill>
                  <a:srgbClr val="FFFFFF"/>
                </a:solidFill>
                <a:latin typeface="Constantia"/>
                <a:cs typeface="Constantia"/>
              </a:rPr>
              <a:t>the </a:t>
            </a:r>
            <a:r>
              <a:rPr dirty="0" sz="2600">
                <a:solidFill>
                  <a:srgbClr val="FFFFFF"/>
                </a:solidFill>
                <a:latin typeface="Constantia"/>
                <a:cs typeface="Constantia"/>
              </a:rPr>
              <a:t>memory </a:t>
            </a:r>
            <a:r>
              <a:rPr dirty="0" sz="2600" spc="-5">
                <a:solidFill>
                  <a:srgbClr val="FFFFFF"/>
                </a:solidFill>
                <a:latin typeface="Constantia"/>
                <a:cs typeface="Constantia"/>
              </a:rPr>
              <a:t>can </a:t>
            </a:r>
            <a:r>
              <a:rPr dirty="0" sz="2600" spc="-15">
                <a:solidFill>
                  <a:srgbClr val="FFFFFF"/>
                </a:solidFill>
                <a:latin typeface="Constantia"/>
                <a:cs typeface="Constantia"/>
              </a:rPr>
              <a:t>store. </a:t>
            </a:r>
            <a:r>
              <a:rPr dirty="0" sz="2600" spc="-10">
                <a:solidFill>
                  <a:srgbClr val="FFFFFF"/>
                </a:solidFill>
                <a:latin typeface="Constantia"/>
                <a:cs typeface="Constantia"/>
              </a:rPr>
              <a:t>In  </a:t>
            </a:r>
            <a:r>
              <a:rPr dirty="0" sz="2600" spc="-15">
                <a:solidFill>
                  <a:srgbClr val="FFFFFF"/>
                </a:solidFill>
                <a:latin typeface="Constantia"/>
                <a:cs typeface="Constantia"/>
              </a:rPr>
              <a:t>general.</a:t>
            </a:r>
            <a:endParaRPr sz="2600">
              <a:latin typeface="Constantia"/>
              <a:cs typeface="Constantia"/>
            </a:endParaRPr>
          </a:p>
          <a:p>
            <a:pPr>
              <a:lnSpc>
                <a:spcPct val="100000"/>
              </a:lnSpc>
              <a:spcBef>
                <a:spcPts val="15"/>
              </a:spcBef>
              <a:buClr>
                <a:srgbClr val="0AD0D9"/>
              </a:buClr>
              <a:buFont typeface="Arial"/>
              <a:buChar char="•"/>
            </a:pPr>
            <a:endParaRPr sz="3550">
              <a:latin typeface="Times New Roman"/>
              <a:cs typeface="Times New Roman"/>
            </a:endParaRPr>
          </a:p>
          <a:p>
            <a:pPr algn="just" marL="12700" marR="8255">
              <a:lnSpc>
                <a:spcPts val="2810"/>
              </a:lnSpc>
              <a:buClr>
                <a:srgbClr val="0AD0D9"/>
              </a:buClr>
              <a:buSzPct val="90384"/>
              <a:buFont typeface="Arial"/>
              <a:buChar char="•"/>
              <a:tabLst>
                <a:tab pos="205104" algn="l"/>
              </a:tabLst>
            </a:pPr>
            <a:r>
              <a:rPr dirty="0" sz="2600">
                <a:solidFill>
                  <a:srgbClr val="FFFFFF"/>
                </a:solidFill>
                <a:latin typeface="Constantia"/>
                <a:cs typeface="Constantia"/>
              </a:rPr>
              <a:t>If </a:t>
            </a:r>
            <a:r>
              <a:rPr dirty="0" sz="2600" spc="-5">
                <a:solidFill>
                  <a:srgbClr val="FFFFFF"/>
                </a:solidFill>
                <a:latin typeface="Constantia"/>
                <a:cs typeface="Constantia"/>
              </a:rPr>
              <a:t>the </a:t>
            </a:r>
            <a:r>
              <a:rPr dirty="0" sz="2600">
                <a:solidFill>
                  <a:srgbClr val="FFFFFF"/>
                </a:solidFill>
                <a:latin typeface="Constantia"/>
                <a:cs typeface="Constantia"/>
              </a:rPr>
              <a:t>memory has an R </a:t>
            </a:r>
            <a:r>
              <a:rPr dirty="0" sz="2600" spc="-5">
                <a:solidFill>
                  <a:srgbClr val="FFFFFF"/>
                </a:solidFill>
                <a:latin typeface="Constantia"/>
                <a:cs typeface="Constantia"/>
              </a:rPr>
              <a:t>bit address </a:t>
            </a:r>
            <a:r>
              <a:rPr dirty="0" sz="2600">
                <a:solidFill>
                  <a:srgbClr val="FFFFFF"/>
                </a:solidFill>
                <a:latin typeface="Constantia"/>
                <a:cs typeface="Constantia"/>
              </a:rPr>
              <a:t>and each </a:t>
            </a:r>
            <a:r>
              <a:rPr dirty="0" sz="2600" spc="-25">
                <a:solidFill>
                  <a:srgbClr val="FFFFFF"/>
                </a:solidFill>
                <a:latin typeface="Constantia"/>
                <a:cs typeface="Constantia"/>
              </a:rPr>
              <a:t>word </a:t>
            </a:r>
            <a:r>
              <a:rPr dirty="0" sz="2600" spc="-10">
                <a:solidFill>
                  <a:srgbClr val="FFFFFF"/>
                </a:solidFill>
                <a:latin typeface="Constantia"/>
                <a:cs typeface="Constantia"/>
              </a:rPr>
              <a:t>is  </a:t>
            </a:r>
            <a:r>
              <a:rPr dirty="0" sz="2600" spc="-5">
                <a:solidFill>
                  <a:srgbClr val="FFFFFF"/>
                </a:solidFill>
                <a:latin typeface="Constantia"/>
                <a:cs typeface="Constantia"/>
              </a:rPr>
              <a:t>of </a:t>
            </a:r>
            <a:r>
              <a:rPr dirty="0" sz="2600">
                <a:solidFill>
                  <a:srgbClr val="FFFFFF"/>
                </a:solidFill>
                <a:latin typeface="Constantia"/>
                <a:cs typeface="Constantia"/>
              </a:rPr>
              <a:t>length m, </a:t>
            </a:r>
            <a:r>
              <a:rPr dirty="0" sz="2600" spc="-5">
                <a:solidFill>
                  <a:srgbClr val="FFFFFF"/>
                </a:solidFill>
                <a:latin typeface="Constantia"/>
                <a:cs typeface="Constantia"/>
              </a:rPr>
              <a:t>then the </a:t>
            </a:r>
            <a:r>
              <a:rPr dirty="0" sz="2600">
                <a:solidFill>
                  <a:srgbClr val="FFFFFF"/>
                </a:solidFill>
                <a:latin typeface="Constantia"/>
                <a:cs typeface="Constantia"/>
              </a:rPr>
              <a:t>memory has a </a:t>
            </a:r>
            <a:r>
              <a:rPr dirty="0" sz="2600" spc="-5">
                <a:solidFill>
                  <a:srgbClr val="FFFFFF"/>
                </a:solidFill>
                <a:latin typeface="Constantia"/>
                <a:cs typeface="Constantia"/>
              </a:rPr>
              <a:t>capacity of </a:t>
            </a:r>
            <a:r>
              <a:rPr dirty="0" sz="2600" spc="-15">
                <a:solidFill>
                  <a:srgbClr val="FFFFFF"/>
                </a:solidFill>
                <a:latin typeface="Constantia"/>
                <a:cs typeface="Constantia"/>
              </a:rPr>
              <a:t>2R*m  </a:t>
            </a:r>
            <a:r>
              <a:rPr dirty="0" sz="2600" spc="-10">
                <a:solidFill>
                  <a:srgbClr val="FFFFFF"/>
                </a:solidFill>
                <a:latin typeface="Constantia"/>
                <a:cs typeface="Constantia"/>
              </a:rPr>
              <a:t>bits.</a:t>
            </a:r>
            <a:endParaRPr sz="2600">
              <a:latin typeface="Constantia"/>
              <a:cs typeface="Constantia"/>
            </a:endParaRPr>
          </a:p>
          <a:p>
            <a:pPr>
              <a:lnSpc>
                <a:spcPct val="100000"/>
              </a:lnSpc>
              <a:spcBef>
                <a:spcPts val="45"/>
              </a:spcBef>
              <a:buClr>
                <a:srgbClr val="0AD0D9"/>
              </a:buClr>
              <a:buFont typeface="Arial"/>
              <a:buChar char="•"/>
            </a:pPr>
            <a:endParaRPr sz="3450">
              <a:latin typeface="Times New Roman"/>
              <a:cs typeface="Times New Roman"/>
            </a:endParaRPr>
          </a:p>
          <a:p>
            <a:pPr algn="just" marL="12700" marR="7620">
              <a:lnSpc>
                <a:spcPct val="90000"/>
              </a:lnSpc>
              <a:buClr>
                <a:srgbClr val="0AD0D9"/>
              </a:buClr>
              <a:buSzPct val="90384"/>
              <a:buFont typeface="Arial"/>
              <a:buChar char="•"/>
              <a:tabLst>
                <a:tab pos="123825" algn="l"/>
              </a:tabLst>
            </a:pPr>
            <a:r>
              <a:rPr dirty="0" sz="2600" spc="-10">
                <a:solidFill>
                  <a:srgbClr val="FFFFFF"/>
                </a:solidFill>
                <a:latin typeface="Constantia"/>
                <a:cs typeface="Constantia"/>
              </a:rPr>
              <a:t>Thus, </a:t>
            </a:r>
            <a:r>
              <a:rPr dirty="0" sz="2600" spc="-5">
                <a:solidFill>
                  <a:srgbClr val="FFFFFF"/>
                </a:solidFill>
                <a:latin typeface="Constantia"/>
                <a:cs typeface="Constantia"/>
              </a:rPr>
              <a:t>8-bit </a:t>
            </a:r>
            <a:r>
              <a:rPr dirty="0" sz="2600" spc="-15">
                <a:solidFill>
                  <a:srgbClr val="FFFFFF"/>
                </a:solidFill>
                <a:latin typeface="Constantia"/>
                <a:cs typeface="Constantia"/>
              </a:rPr>
              <a:t>microprocessor provides </a:t>
            </a:r>
            <a:r>
              <a:rPr dirty="0" sz="2600">
                <a:solidFill>
                  <a:srgbClr val="FFFFFF"/>
                </a:solidFill>
                <a:latin typeface="Constantia"/>
                <a:cs typeface="Constantia"/>
              </a:rPr>
              <a:t>a </a:t>
            </a:r>
            <a:r>
              <a:rPr dirty="0" sz="2600" spc="-5">
                <a:solidFill>
                  <a:srgbClr val="FFFFFF"/>
                </a:solidFill>
                <a:latin typeface="Constantia"/>
                <a:cs typeface="Constantia"/>
              </a:rPr>
              <a:t>maximum of  216 or </a:t>
            </a:r>
            <a:r>
              <a:rPr dirty="0" sz="2600" spc="-10">
                <a:solidFill>
                  <a:srgbClr val="FFFFFF"/>
                </a:solidFill>
                <a:latin typeface="Constantia"/>
                <a:cs typeface="Constantia"/>
              </a:rPr>
              <a:t>64K </a:t>
            </a:r>
            <a:r>
              <a:rPr dirty="0" sz="2600">
                <a:solidFill>
                  <a:srgbClr val="FFFFFF"/>
                </a:solidFill>
                <a:latin typeface="Constantia"/>
                <a:cs typeface="Constantia"/>
              </a:rPr>
              <a:t>memory </a:t>
            </a:r>
            <a:r>
              <a:rPr dirty="0" sz="2600" spc="-5">
                <a:solidFill>
                  <a:srgbClr val="FFFFFF"/>
                </a:solidFill>
                <a:latin typeface="Constantia"/>
                <a:cs typeface="Constantia"/>
              </a:rPr>
              <a:t>addresses </a:t>
            </a:r>
            <a:r>
              <a:rPr dirty="0" sz="2600" spc="-10">
                <a:solidFill>
                  <a:srgbClr val="FFFFFF"/>
                </a:solidFill>
                <a:latin typeface="Constantia"/>
                <a:cs typeface="Constantia"/>
              </a:rPr>
              <a:t>ranging from </a:t>
            </a:r>
            <a:r>
              <a:rPr dirty="0" sz="2600" spc="-5">
                <a:solidFill>
                  <a:srgbClr val="FFFFFF"/>
                </a:solidFill>
                <a:latin typeface="Constantia"/>
                <a:cs typeface="Constantia"/>
              </a:rPr>
              <a:t>0000 </a:t>
            </a:r>
            <a:r>
              <a:rPr dirty="0" sz="2600" spc="-35">
                <a:solidFill>
                  <a:srgbClr val="FFFFFF"/>
                </a:solidFill>
                <a:latin typeface="Constantia"/>
                <a:cs typeface="Constantia"/>
              </a:rPr>
              <a:t>to  </a:t>
            </a:r>
            <a:r>
              <a:rPr dirty="0" sz="2600">
                <a:solidFill>
                  <a:srgbClr val="FFFFFF"/>
                </a:solidFill>
                <a:latin typeface="Constantia"/>
                <a:cs typeface="Constantia"/>
              </a:rPr>
              <a:t>FFFFH.</a:t>
            </a:r>
            <a:endParaRPr sz="2600">
              <a:latin typeface="Constantia"/>
              <a:cs typeface="Constantia"/>
            </a:endParaRPr>
          </a:p>
        </p:txBody>
      </p:sp>
      <p:sp>
        <p:nvSpPr>
          <p:cNvPr id="4" name="object 4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27940">
              <a:lnSpc>
                <a:spcPts val="1245"/>
              </a:lnSpc>
            </a:pPr>
            <a:fld id="{81D60167-4931-47E6-BA6A-407CBD079E47}" type="slidenum">
              <a:rPr dirty="0"/>
              <a:t>40</a:t>
            </a:fld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671827" y="955547"/>
            <a:ext cx="5571744" cy="492251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 txBox="1"/>
          <p:nvPr/>
        </p:nvSpPr>
        <p:spPr>
          <a:xfrm>
            <a:off x="520700" y="1800809"/>
            <a:ext cx="7827009" cy="4227830"/>
          </a:xfrm>
          <a:prstGeom prst="rect">
            <a:avLst/>
          </a:prstGeom>
        </p:spPr>
        <p:txBody>
          <a:bodyPr wrap="square" lIns="0" tIns="52705" rIns="0" bIns="0" rtlCol="0" vert="horz">
            <a:spAutoFit/>
          </a:bodyPr>
          <a:lstStyle/>
          <a:p>
            <a:pPr algn="just" marL="12700" marR="5080">
              <a:lnSpc>
                <a:spcPct val="90000"/>
              </a:lnSpc>
              <a:spcBef>
                <a:spcPts val="415"/>
              </a:spcBef>
              <a:buClr>
                <a:srgbClr val="0AD0D9"/>
              </a:buClr>
              <a:buSzPct val="90384"/>
              <a:buFont typeface="Arial"/>
              <a:buChar char="•"/>
              <a:tabLst>
                <a:tab pos="123825" algn="l"/>
              </a:tabLst>
            </a:pPr>
            <a:r>
              <a:rPr dirty="0" sz="2600" spc="-5">
                <a:solidFill>
                  <a:srgbClr val="FFFFFF"/>
                </a:solidFill>
                <a:latin typeface="Constantia"/>
                <a:cs typeface="Constantia"/>
              </a:rPr>
              <a:t>An important </a:t>
            </a:r>
            <a:r>
              <a:rPr dirty="0" sz="2600" spc="-10">
                <a:solidFill>
                  <a:srgbClr val="FFFFFF"/>
                </a:solidFill>
                <a:latin typeface="Constantia"/>
                <a:cs typeface="Constantia"/>
              </a:rPr>
              <a:t>characteristic </a:t>
            </a:r>
            <a:r>
              <a:rPr dirty="0" sz="2600">
                <a:solidFill>
                  <a:srgbClr val="FFFFFF"/>
                </a:solidFill>
                <a:latin typeface="Constantia"/>
                <a:cs typeface="Constantia"/>
              </a:rPr>
              <a:t>of a memory </a:t>
            </a:r>
            <a:r>
              <a:rPr dirty="0" sz="2600" spc="-5">
                <a:solidFill>
                  <a:srgbClr val="FFFFFF"/>
                </a:solidFill>
                <a:latin typeface="Constantia"/>
                <a:cs typeface="Constantia"/>
              </a:rPr>
              <a:t>is whether</a:t>
            </a:r>
            <a:r>
              <a:rPr dirty="0" sz="2600" spc="-145">
                <a:solidFill>
                  <a:srgbClr val="FFFFFF"/>
                </a:solidFill>
                <a:latin typeface="Constantia"/>
                <a:cs typeface="Constantia"/>
              </a:rPr>
              <a:t> </a:t>
            </a:r>
            <a:r>
              <a:rPr dirty="0" sz="2600" spc="-10">
                <a:solidFill>
                  <a:srgbClr val="FFFFFF"/>
                </a:solidFill>
                <a:latin typeface="Constantia"/>
                <a:cs typeface="Constantia"/>
              </a:rPr>
              <a:t>it  </a:t>
            </a:r>
            <a:r>
              <a:rPr dirty="0" sz="2600" spc="-5">
                <a:solidFill>
                  <a:srgbClr val="FFFFFF"/>
                </a:solidFill>
                <a:latin typeface="Constantia"/>
                <a:cs typeface="Constantia"/>
              </a:rPr>
              <a:t>is </a:t>
            </a:r>
            <a:r>
              <a:rPr dirty="0" sz="2600" spc="-15">
                <a:solidFill>
                  <a:srgbClr val="FFFFFF"/>
                </a:solidFill>
                <a:latin typeface="Constantia"/>
                <a:cs typeface="Constantia"/>
              </a:rPr>
              <a:t>volatile </a:t>
            </a:r>
            <a:r>
              <a:rPr dirty="0" sz="2600" spc="-5">
                <a:solidFill>
                  <a:srgbClr val="FFFFFF"/>
                </a:solidFill>
                <a:latin typeface="Constantia"/>
                <a:cs typeface="Constantia"/>
              </a:rPr>
              <a:t>or non </a:t>
            </a:r>
            <a:r>
              <a:rPr dirty="0" sz="2600" spc="-15">
                <a:solidFill>
                  <a:srgbClr val="FFFFFF"/>
                </a:solidFill>
                <a:latin typeface="Constantia"/>
                <a:cs typeface="Constantia"/>
              </a:rPr>
              <a:t>volatile. </a:t>
            </a:r>
            <a:r>
              <a:rPr dirty="0" sz="2600" spc="-5">
                <a:solidFill>
                  <a:srgbClr val="FFFFFF"/>
                </a:solidFill>
                <a:latin typeface="Constantia"/>
                <a:cs typeface="Constantia"/>
              </a:rPr>
              <a:t>The </a:t>
            </a:r>
            <a:r>
              <a:rPr dirty="0" sz="2600" spc="-15">
                <a:solidFill>
                  <a:srgbClr val="FFFFFF"/>
                </a:solidFill>
                <a:latin typeface="Constantia"/>
                <a:cs typeface="Constantia"/>
              </a:rPr>
              <a:t>contents </a:t>
            </a:r>
            <a:r>
              <a:rPr dirty="0" sz="2600" spc="-5">
                <a:solidFill>
                  <a:srgbClr val="FFFFFF"/>
                </a:solidFill>
                <a:latin typeface="Constantia"/>
                <a:cs typeface="Constantia"/>
              </a:rPr>
              <a:t>of </a:t>
            </a:r>
            <a:r>
              <a:rPr dirty="0" sz="2600" spc="-15">
                <a:solidFill>
                  <a:srgbClr val="FFFFFF"/>
                </a:solidFill>
                <a:latin typeface="Constantia"/>
                <a:cs typeface="Constantia"/>
              </a:rPr>
              <a:t>volatile  </a:t>
            </a:r>
            <a:r>
              <a:rPr dirty="0" sz="2600">
                <a:solidFill>
                  <a:srgbClr val="FFFFFF"/>
                </a:solidFill>
                <a:latin typeface="Constantia"/>
                <a:cs typeface="Constantia"/>
              </a:rPr>
              <a:t>memory </a:t>
            </a:r>
            <a:r>
              <a:rPr dirty="0" sz="2600" spc="-15">
                <a:solidFill>
                  <a:srgbClr val="FFFFFF"/>
                </a:solidFill>
                <a:latin typeface="Constantia"/>
                <a:cs typeface="Constantia"/>
              </a:rPr>
              <a:t>are </a:t>
            </a:r>
            <a:r>
              <a:rPr dirty="0" sz="2600" spc="-5">
                <a:solidFill>
                  <a:srgbClr val="FFFFFF"/>
                </a:solidFill>
                <a:latin typeface="Constantia"/>
                <a:cs typeface="Constantia"/>
              </a:rPr>
              <a:t>lost if the </a:t>
            </a:r>
            <a:r>
              <a:rPr dirty="0" sz="2600" spc="-30">
                <a:solidFill>
                  <a:srgbClr val="FFFFFF"/>
                </a:solidFill>
                <a:latin typeface="Constantia"/>
                <a:cs typeface="Constantia"/>
              </a:rPr>
              <a:t>power </a:t>
            </a:r>
            <a:r>
              <a:rPr dirty="0" sz="2600" spc="-5">
                <a:solidFill>
                  <a:srgbClr val="FFFFFF"/>
                </a:solidFill>
                <a:latin typeface="Constantia"/>
                <a:cs typeface="Constantia"/>
              </a:rPr>
              <a:t>is turned </a:t>
            </a:r>
            <a:r>
              <a:rPr dirty="0" sz="2600" spc="-20">
                <a:solidFill>
                  <a:srgbClr val="FFFFFF"/>
                </a:solidFill>
                <a:latin typeface="Constantia"/>
                <a:cs typeface="Constantia"/>
              </a:rPr>
              <a:t>off. </a:t>
            </a:r>
            <a:r>
              <a:rPr dirty="0" sz="2600" spc="5">
                <a:solidFill>
                  <a:srgbClr val="FFFFFF"/>
                </a:solidFill>
                <a:latin typeface="Constantia"/>
                <a:cs typeface="Constantia"/>
              </a:rPr>
              <a:t>On </a:t>
            </a:r>
            <a:r>
              <a:rPr dirty="0" sz="2600" spc="-5">
                <a:solidFill>
                  <a:srgbClr val="FFFFFF"/>
                </a:solidFill>
                <a:latin typeface="Constantia"/>
                <a:cs typeface="Constantia"/>
              </a:rPr>
              <a:t>the  </a:t>
            </a:r>
            <a:r>
              <a:rPr dirty="0" sz="2600">
                <a:solidFill>
                  <a:srgbClr val="FFFFFF"/>
                </a:solidFill>
                <a:latin typeface="Constantia"/>
                <a:cs typeface="Constantia"/>
              </a:rPr>
              <a:t>other </a:t>
            </a:r>
            <a:r>
              <a:rPr dirty="0" sz="2600" spc="-5">
                <a:solidFill>
                  <a:srgbClr val="FFFFFF"/>
                </a:solidFill>
                <a:latin typeface="Constantia"/>
                <a:cs typeface="Constantia"/>
              </a:rPr>
              <a:t>hand, </a:t>
            </a:r>
            <a:r>
              <a:rPr dirty="0" sz="2600">
                <a:solidFill>
                  <a:srgbClr val="FFFFFF"/>
                </a:solidFill>
                <a:latin typeface="Constantia"/>
                <a:cs typeface="Constantia"/>
              </a:rPr>
              <a:t>a </a:t>
            </a:r>
            <a:r>
              <a:rPr dirty="0" sz="2600" spc="-5">
                <a:solidFill>
                  <a:srgbClr val="FFFFFF"/>
                </a:solidFill>
                <a:latin typeface="Constantia"/>
                <a:cs typeface="Constantia"/>
              </a:rPr>
              <a:t>non </a:t>
            </a:r>
            <a:r>
              <a:rPr dirty="0" sz="2600" spc="-15">
                <a:solidFill>
                  <a:srgbClr val="FFFFFF"/>
                </a:solidFill>
                <a:latin typeface="Constantia"/>
                <a:cs typeface="Constantia"/>
              </a:rPr>
              <a:t>volatile </a:t>
            </a:r>
            <a:r>
              <a:rPr dirty="0" sz="2600">
                <a:solidFill>
                  <a:srgbClr val="FFFFFF"/>
                </a:solidFill>
                <a:latin typeface="Constantia"/>
                <a:cs typeface="Constantia"/>
              </a:rPr>
              <a:t>memory </a:t>
            </a:r>
            <a:r>
              <a:rPr dirty="0" sz="2600" spc="-5">
                <a:solidFill>
                  <a:srgbClr val="FFFFFF"/>
                </a:solidFill>
                <a:latin typeface="Constantia"/>
                <a:cs typeface="Constantia"/>
              </a:rPr>
              <a:t>retains </a:t>
            </a:r>
            <a:r>
              <a:rPr dirty="0" sz="2600" spc="-10">
                <a:solidFill>
                  <a:srgbClr val="FFFFFF"/>
                </a:solidFill>
                <a:latin typeface="Constantia"/>
                <a:cs typeface="Constantia"/>
              </a:rPr>
              <a:t>its </a:t>
            </a:r>
            <a:r>
              <a:rPr dirty="0" sz="2600" spc="-15">
                <a:solidFill>
                  <a:srgbClr val="FFFFFF"/>
                </a:solidFill>
                <a:latin typeface="Constantia"/>
                <a:cs typeface="Constantia"/>
              </a:rPr>
              <a:t>contents  </a:t>
            </a:r>
            <a:r>
              <a:rPr dirty="0" sz="2600" spc="-10">
                <a:solidFill>
                  <a:srgbClr val="FFFFFF"/>
                </a:solidFill>
                <a:latin typeface="Constantia"/>
                <a:cs typeface="Constantia"/>
              </a:rPr>
              <a:t>after</a:t>
            </a:r>
            <a:r>
              <a:rPr dirty="0" sz="2600" spc="-125">
                <a:solidFill>
                  <a:srgbClr val="FFFFFF"/>
                </a:solidFill>
                <a:latin typeface="Constantia"/>
                <a:cs typeface="Constantia"/>
              </a:rPr>
              <a:t> </a:t>
            </a:r>
            <a:r>
              <a:rPr dirty="0" sz="2600" spc="-5">
                <a:solidFill>
                  <a:srgbClr val="FFFFFF"/>
                </a:solidFill>
                <a:latin typeface="Constantia"/>
                <a:cs typeface="Constantia"/>
              </a:rPr>
              <a:t>the</a:t>
            </a:r>
            <a:r>
              <a:rPr dirty="0" sz="2600" spc="-110">
                <a:solidFill>
                  <a:srgbClr val="FFFFFF"/>
                </a:solidFill>
                <a:latin typeface="Constantia"/>
                <a:cs typeface="Constantia"/>
              </a:rPr>
              <a:t> </a:t>
            </a:r>
            <a:r>
              <a:rPr dirty="0" sz="2600" spc="-25">
                <a:solidFill>
                  <a:srgbClr val="FFFFFF"/>
                </a:solidFill>
                <a:latin typeface="Constantia"/>
                <a:cs typeface="Constantia"/>
              </a:rPr>
              <a:t>power</a:t>
            </a:r>
            <a:r>
              <a:rPr dirty="0" sz="2600" spc="-114">
                <a:solidFill>
                  <a:srgbClr val="FFFFFF"/>
                </a:solidFill>
                <a:latin typeface="Constantia"/>
                <a:cs typeface="Constantia"/>
              </a:rPr>
              <a:t> </a:t>
            </a:r>
            <a:r>
              <a:rPr dirty="0" sz="2600" spc="-5">
                <a:solidFill>
                  <a:srgbClr val="FFFFFF"/>
                </a:solidFill>
                <a:latin typeface="Constantia"/>
                <a:cs typeface="Constantia"/>
              </a:rPr>
              <a:t>is</a:t>
            </a:r>
            <a:r>
              <a:rPr dirty="0" sz="2600" spc="-100">
                <a:solidFill>
                  <a:srgbClr val="FFFFFF"/>
                </a:solidFill>
                <a:latin typeface="Constantia"/>
                <a:cs typeface="Constantia"/>
              </a:rPr>
              <a:t> </a:t>
            </a:r>
            <a:r>
              <a:rPr dirty="0" sz="2600" spc="-5">
                <a:solidFill>
                  <a:srgbClr val="FFFFFF"/>
                </a:solidFill>
                <a:latin typeface="Constantia"/>
                <a:cs typeface="Constantia"/>
              </a:rPr>
              <a:t>switched</a:t>
            </a:r>
            <a:r>
              <a:rPr dirty="0" sz="2600" spc="-95">
                <a:solidFill>
                  <a:srgbClr val="FFFFFF"/>
                </a:solidFill>
                <a:latin typeface="Constantia"/>
                <a:cs typeface="Constantia"/>
              </a:rPr>
              <a:t> </a:t>
            </a:r>
            <a:r>
              <a:rPr dirty="0" sz="2600" spc="-5">
                <a:solidFill>
                  <a:srgbClr val="FFFFFF"/>
                </a:solidFill>
                <a:latin typeface="Constantia"/>
                <a:cs typeface="Constantia"/>
              </a:rPr>
              <a:t>off</a:t>
            </a:r>
            <a:r>
              <a:rPr dirty="0" sz="2600" spc="50">
                <a:solidFill>
                  <a:srgbClr val="FFFFFF"/>
                </a:solidFill>
                <a:latin typeface="Constantia"/>
                <a:cs typeface="Constantia"/>
              </a:rPr>
              <a:t> </a:t>
            </a:r>
            <a:r>
              <a:rPr dirty="0" sz="2600">
                <a:solidFill>
                  <a:srgbClr val="FFFFFF"/>
                </a:solidFill>
                <a:latin typeface="Constantia"/>
                <a:cs typeface="Constantia"/>
              </a:rPr>
              <a:t>(</a:t>
            </a:r>
            <a:r>
              <a:rPr dirty="0" sz="2600" spc="-5">
                <a:solidFill>
                  <a:srgbClr val="FFFFFF"/>
                </a:solidFill>
                <a:latin typeface="Constantia"/>
                <a:cs typeface="Constantia"/>
              </a:rPr>
              <a:t> </a:t>
            </a:r>
            <a:r>
              <a:rPr dirty="0" sz="2600">
                <a:solidFill>
                  <a:srgbClr val="FFFFFF"/>
                </a:solidFill>
                <a:latin typeface="Constantia"/>
                <a:cs typeface="Constantia"/>
              </a:rPr>
              <a:t>i.e:</a:t>
            </a:r>
            <a:r>
              <a:rPr dirty="0" sz="2600" spc="-15">
                <a:solidFill>
                  <a:srgbClr val="FFFFFF"/>
                </a:solidFill>
                <a:latin typeface="Constantia"/>
                <a:cs typeface="Constantia"/>
              </a:rPr>
              <a:t> </a:t>
            </a:r>
            <a:r>
              <a:rPr dirty="0" sz="2600" spc="-5">
                <a:solidFill>
                  <a:srgbClr val="FFFFFF"/>
                </a:solidFill>
                <a:latin typeface="Constantia"/>
                <a:cs typeface="Constantia"/>
              </a:rPr>
              <a:t>magnetic</a:t>
            </a:r>
            <a:r>
              <a:rPr dirty="0" sz="2600" spc="-135">
                <a:solidFill>
                  <a:srgbClr val="FFFFFF"/>
                </a:solidFill>
                <a:latin typeface="Constantia"/>
                <a:cs typeface="Constantia"/>
              </a:rPr>
              <a:t> </a:t>
            </a:r>
            <a:r>
              <a:rPr dirty="0" sz="2600" spc="-15">
                <a:solidFill>
                  <a:srgbClr val="FFFFFF"/>
                </a:solidFill>
                <a:latin typeface="Constantia"/>
                <a:cs typeface="Constantia"/>
              </a:rPr>
              <a:t>core).</a:t>
            </a:r>
            <a:endParaRPr sz="2600">
              <a:latin typeface="Constantia"/>
              <a:cs typeface="Constantia"/>
            </a:endParaRPr>
          </a:p>
          <a:p>
            <a:pPr>
              <a:lnSpc>
                <a:spcPct val="100000"/>
              </a:lnSpc>
              <a:spcBef>
                <a:spcPts val="15"/>
              </a:spcBef>
              <a:buClr>
                <a:srgbClr val="0AD0D9"/>
              </a:buClr>
              <a:buFont typeface="Arial"/>
              <a:buChar char="•"/>
            </a:pPr>
            <a:endParaRPr sz="3550">
              <a:latin typeface="Times New Roman"/>
              <a:cs typeface="Times New Roman"/>
            </a:endParaRPr>
          </a:p>
          <a:p>
            <a:pPr algn="just" marL="12700" marR="5080">
              <a:lnSpc>
                <a:spcPts val="2810"/>
              </a:lnSpc>
              <a:spcBef>
                <a:spcPts val="5"/>
              </a:spcBef>
              <a:buClr>
                <a:srgbClr val="0AD0D9"/>
              </a:buClr>
              <a:buSzPct val="90384"/>
              <a:buFont typeface="Arial"/>
              <a:buChar char="•"/>
              <a:tabLst>
                <a:tab pos="123825" algn="l"/>
              </a:tabLst>
            </a:pPr>
            <a:r>
              <a:rPr dirty="0" sz="2600">
                <a:solidFill>
                  <a:srgbClr val="FFFFFF"/>
                </a:solidFill>
                <a:latin typeface="Constantia"/>
                <a:cs typeface="Constantia"/>
              </a:rPr>
              <a:t>In </a:t>
            </a:r>
            <a:r>
              <a:rPr dirty="0" sz="2600" spc="-5">
                <a:solidFill>
                  <a:srgbClr val="FFFFFF"/>
                </a:solidFill>
                <a:latin typeface="Constantia"/>
                <a:cs typeface="Constantia"/>
              </a:rPr>
              <a:t>the </a:t>
            </a:r>
            <a:r>
              <a:rPr dirty="0" sz="2600" spc="-10">
                <a:solidFill>
                  <a:srgbClr val="FFFFFF"/>
                </a:solidFill>
                <a:latin typeface="Constantia"/>
                <a:cs typeface="Constantia"/>
              </a:rPr>
              <a:t>broad </a:t>
            </a:r>
            <a:r>
              <a:rPr dirty="0" sz="2600">
                <a:solidFill>
                  <a:srgbClr val="FFFFFF"/>
                </a:solidFill>
                <a:latin typeface="Constantia"/>
                <a:cs typeface="Constantia"/>
              </a:rPr>
              <a:t>sense, a </a:t>
            </a:r>
            <a:r>
              <a:rPr dirty="0" sz="2600" spc="-25">
                <a:solidFill>
                  <a:srgbClr val="FFFFFF"/>
                </a:solidFill>
                <a:latin typeface="Constantia"/>
                <a:cs typeface="Constantia"/>
              </a:rPr>
              <a:t>μC’s </a:t>
            </a:r>
            <a:r>
              <a:rPr dirty="0" sz="2600" spc="5">
                <a:solidFill>
                  <a:srgbClr val="FFFFFF"/>
                </a:solidFill>
                <a:latin typeface="Constantia"/>
                <a:cs typeface="Constantia"/>
              </a:rPr>
              <a:t>memory </a:t>
            </a:r>
            <a:r>
              <a:rPr dirty="0" sz="2600" spc="-15">
                <a:solidFill>
                  <a:srgbClr val="FFFFFF"/>
                </a:solidFill>
                <a:latin typeface="Constantia"/>
                <a:cs typeface="Constantia"/>
              </a:rPr>
              <a:t>system </a:t>
            </a:r>
            <a:r>
              <a:rPr dirty="0" sz="2600" spc="-5">
                <a:solidFill>
                  <a:srgbClr val="FFFFFF"/>
                </a:solidFill>
                <a:latin typeface="Constantia"/>
                <a:cs typeface="Constantia"/>
              </a:rPr>
              <a:t>can </a:t>
            </a:r>
            <a:r>
              <a:rPr dirty="0" sz="2600">
                <a:solidFill>
                  <a:srgbClr val="FFFFFF"/>
                </a:solidFill>
                <a:latin typeface="Constantia"/>
                <a:cs typeface="Constantia"/>
              </a:rPr>
              <a:t>be  </a:t>
            </a:r>
            <a:r>
              <a:rPr dirty="0" sz="2600" spc="-10">
                <a:solidFill>
                  <a:srgbClr val="FFFFFF"/>
                </a:solidFill>
                <a:latin typeface="Constantia"/>
                <a:cs typeface="Constantia"/>
              </a:rPr>
              <a:t>logically </a:t>
            </a:r>
            <a:r>
              <a:rPr dirty="0" sz="2600" spc="-5">
                <a:solidFill>
                  <a:srgbClr val="FFFFFF"/>
                </a:solidFill>
                <a:latin typeface="Constantia"/>
                <a:cs typeface="Constantia"/>
              </a:rPr>
              <a:t>divided </a:t>
            </a:r>
            <a:r>
              <a:rPr dirty="0" sz="2600" spc="-10">
                <a:solidFill>
                  <a:srgbClr val="FFFFFF"/>
                </a:solidFill>
                <a:latin typeface="Constantia"/>
                <a:cs typeface="Constantia"/>
              </a:rPr>
              <a:t>into three</a:t>
            </a:r>
            <a:r>
              <a:rPr dirty="0" sz="2600" spc="-380">
                <a:solidFill>
                  <a:srgbClr val="FFFFFF"/>
                </a:solidFill>
                <a:latin typeface="Constantia"/>
                <a:cs typeface="Constantia"/>
              </a:rPr>
              <a:t> </a:t>
            </a:r>
            <a:r>
              <a:rPr dirty="0" sz="2600" spc="-10">
                <a:solidFill>
                  <a:srgbClr val="FFFFFF"/>
                </a:solidFill>
                <a:latin typeface="Constantia"/>
                <a:cs typeface="Constantia"/>
              </a:rPr>
              <a:t>groups:</a:t>
            </a:r>
            <a:endParaRPr sz="2600">
              <a:latin typeface="Constantia"/>
              <a:cs typeface="Constantia"/>
            </a:endParaRPr>
          </a:p>
          <a:p>
            <a:pPr algn="just" marL="12700" marR="8255">
              <a:lnSpc>
                <a:spcPct val="90000"/>
              </a:lnSpc>
              <a:spcBef>
                <a:spcPts val="580"/>
              </a:spcBef>
            </a:pPr>
            <a:r>
              <a:rPr dirty="0" sz="2600">
                <a:solidFill>
                  <a:srgbClr val="FFFFFF"/>
                </a:solidFill>
                <a:latin typeface="Constantia"/>
                <a:cs typeface="Constantia"/>
              </a:rPr>
              <a:t>1) </a:t>
            </a:r>
            <a:r>
              <a:rPr dirty="0" sz="2600" spc="-10" b="1">
                <a:solidFill>
                  <a:srgbClr val="FFFFFF"/>
                </a:solidFill>
                <a:latin typeface="Constantia"/>
                <a:cs typeface="Constantia"/>
              </a:rPr>
              <a:t>Processor </a:t>
            </a:r>
            <a:r>
              <a:rPr dirty="0" sz="2600" b="1">
                <a:solidFill>
                  <a:srgbClr val="FFFFFF"/>
                </a:solidFill>
                <a:latin typeface="Constantia"/>
                <a:cs typeface="Constantia"/>
              </a:rPr>
              <a:t>memory</a:t>
            </a:r>
            <a:r>
              <a:rPr dirty="0" sz="2600">
                <a:solidFill>
                  <a:srgbClr val="FFFFFF"/>
                </a:solidFill>
                <a:latin typeface="Constantia"/>
                <a:cs typeface="Constantia"/>
              </a:rPr>
              <a:t>: </a:t>
            </a:r>
            <a:r>
              <a:rPr dirty="0" sz="2600" spc="-10">
                <a:solidFill>
                  <a:srgbClr val="FFFFFF"/>
                </a:solidFill>
                <a:latin typeface="Constantia"/>
                <a:cs typeface="Constantia"/>
              </a:rPr>
              <a:t>refers </a:t>
            </a:r>
            <a:r>
              <a:rPr dirty="0" sz="2600" spc="-20">
                <a:solidFill>
                  <a:srgbClr val="FFFFFF"/>
                </a:solidFill>
                <a:latin typeface="Constantia"/>
                <a:cs typeface="Constantia"/>
              </a:rPr>
              <a:t>to </a:t>
            </a:r>
            <a:r>
              <a:rPr dirty="0" sz="2600">
                <a:solidFill>
                  <a:srgbClr val="FFFFFF"/>
                </a:solidFill>
                <a:latin typeface="Constantia"/>
                <a:cs typeface="Constantia"/>
              </a:rPr>
              <a:t>a </a:t>
            </a:r>
            <a:r>
              <a:rPr dirty="0" sz="2600" spc="-5">
                <a:solidFill>
                  <a:srgbClr val="FFFFFF"/>
                </a:solidFill>
                <a:latin typeface="Constantia"/>
                <a:cs typeface="Constantia"/>
              </a:rPr>
              <a:t>set </a:t>
            </a:r>
            <a:r>
              <a:rPr dirty="0" sz="2600">
                <a:solidFill>
                  <a:srgbClr val="FFFFFF"/>
                </a:solidFill>
                <a:latin typeface="Constantia"/>
                <a:cs typeface="Constantia"/>
              </a:rPr>
              <a:t>of μP </a:t>
            </a:r>
            <a:r>
              <a:rPr dirty="0" sz="2600" spc="-15">
                <a:solidFill>
                  <a:srgbClr val="FFFFFF"/>
                </a:solidFill>
                <a:latin typeface="Constantia"/>
                <a:cs typeface="Constantia"/>
              </a:rPr>
              <a:t>registers.  </a:t>
            </a:r>
            <a:r>
              <a:rPr dirty="0" sz="2600" spc="-5">
                <a:solidFill>
                  <a:srgbClr val="FFFFFF"/>
                </a:solidFill>
                <a:latin typeface="Constantia"/>
                <a:cs typeface="Constantia"/>
              </a:rPr>
              <a:t>These </a:t>
            </a:r>
            <a:r>
              <a:rPr dirty="0" sz="2600" spc="-10">
                <a:solidFill>
                  <a:srgbClr val="FFFFFF"/>
                </a:solidFill>
                <a:latin typeface="Constantia"/>
                <a:cs typeface="Constantia"/>
              </a:rPr>
              <a:t>registers </a:t>
            </a:r>
            <a:r>
              <a:rPr dirty="0" sz="2600" spc="-5">
                <a:solidFill>
                  <a:srgbClr val="FFFFFF"/>
                </a:solidFill>
                <a:latin typeface="Constantia"/>
                <a:cs typeface="Constantia"/>
              </a:rPr>
              <a:t>hold </a:t>
            </a:r>
            <a:r>
              <a:rPr dirty="0" sz="2600" spc="-10">
                <a:solidFill>
                  <a:srgbClr val="FFFFFF"/>
                </a:solidFill>
                <a:latin typeface="Constantia"/>
                <a:cs typeface="Constantia"/>
              </a:rPr>
              <a:t>temporary results </a:t>
            </a:r>
            <a:r>
              <a:rPr dirty="0" sz="2600" spc="-5">
                <a:solidFill>
                  <a:srgbClr val="FFFFFF"/>
                </a:solidFill>
                <a:latin typeface="Constantia"/>
                <a:cs typeface="Constantia"/>
              </a:rPr>
              <a:t>when </a:t>
            </a:r>
            <a:r>
              <a:rPr dirty="0" sz="2600">
                <a:solidFill>
                  <a:srgbClr val="FFFFFF"/>
                </a:solidFill>
                <a:latin typeface="Constantia"/>
                <a:cs typeface="Constantia"/>
              </a:rPr>
              <a:t>a  </a:t>
            </a:r>
            <a:r>
              <a:rPr dirty="0" sz="2600" spc="-10">
                <a:solidFill>
                  <a:srgbClr val="FFFFFF"/>
                </a:solidFill>
                <a:latin typeface="Constantia"/>
                <a:cs typeface="Constantia"/>
              </a:rPr>
              <a:t>computation </a:t>
            </a:r>
            <a:r>
              <a:rPr dirty="0" sz="2600" spc="-5">
                <a:solidFill>
                  <a:srgbClr val="FFFFFF"/>
                </a:solidFill>
                <a:latin typeface="Constantia"/>
                <a:cs typeface="Constantia"/>
              </a:rPr>
              <a:t>is</a:t>
            </a:r>
            <a:r>
              <a:rPr dirty="0" sz="2600" spc="-160">
                <a:solidFill>
                  <a:srgbClr val="FFFFFF"/>
                </a:solidFill>
                <a:latin typeface="Constantia"/>
                <a:cs typeface="Constantia"/>
              </a:rPr>
              <a:t> </a:t>
            </a:r>
            <a:r>
              <a:rPr dirty="0" sz="2600" spc="-15">
                <a:solidFill>
                  <a:srgbClr val="FFFFFF"/>
                </a:solidFill>
                <a:latin typeface="Constantia"/>
                <a:cs typeface="Constantia"/>
              </a:rPr>
              <a:t>progress.</a:t>
            </a:r>
            <a:endParaRPr sz="2600">
              <a:latin typeface="Constantia"/>
              <a:cs typeface="Constantia"/>
            </a:endParaRPr>
          </a:p>
        </p:txBody>
      </p:sp>
      <p:sp>
        <p:nvSpPr>
          <p:cNvPr id="4" name="object 4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27940">
              <a:lnSpc>
                <a:spcPts val="1245"/>
              </a:lnSpc>
            </a:pPr>
            <a:fld id="{81D60167-4931-47E6-BA6A-407CBD079E47}" type="slidenum">
              <a:rPr dirty="0"/>
              <a:t>40</a:t>
            </a:fld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671827" y="650748"/>
            <a:ext cx="5571744" cy="492251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 txBox="1"/>
          <p:nvPr/>
        </p:nvSpPr>
        <p:spPr>
          <a:xfrm>
            <a:off x="520700" y="1385061"/>
            <a:ext cx="7823834" cy="485457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 marR="6985">
              <a:lnSpc>
                <a:spcPct val="100000"/>
              </a:lnSpc>
              <a:spcBef>
                <a:spcPts val="100"/>
              </a:spcBef>
              <a:buFont typeface="Constantia"/>
              <a:buAutoNum type="arabicParenR" startAt="2"/>
              <a:tabLst>
                <a:tab pos="381635" algn="l"/>
              </a:tabLst>
            </a:pPr>
            <a:r>
              <a:rPr dirty="0" u="heavy" sz="2400" spc="5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onstantia"/>
                <a:cs typeface="Constantia"/>
              </a:rPr>
              <a:t>Primary </a:t>
            </a:r>
            <a:r>
              <a:rPr dirty="0" u="heavy" sz="24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onstantia"/>
                <a:cs typeface="Constantia"/>
              </a:rPr>
              <a:t>or </a:t>
            </a:r>
            <a:r>
              <a:rPr dirty="0" u="heavy" sz="2400" spc="-5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onstantia"/>
                <a:cs typeface="Constantia"/>
              </a:rPr>
              <a:t>main </a:t>
            </a:r>
            <a:r>
              <a:rPr dirty="0" u="heavy" sz="24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onstantia"/>
                <a:cs typeface="Constantia"/>
              </a:rPr>
              <a:t>memory</a:t>
            </a:r>
            <a:r>
              <a:rPr dirty="0" sz="2400">
                <a:solidFill>
                  <a:srgbClr val="FFFFFF"/>
                </a:solidFill>
                <a:latin typeface="Constantia"/>
                <a:cs typeface="Constantia"/>
              </a:rPr>
              <a:t>: </a:t>
            </a:r>
            <a:r>
              <a:rPr dirty="0" sz="2400" spc="-5">
                <a:solidFill>
                  <a:srgbClr val="FFFFFF"/>
                </a:solidFill>
                <a:latin typeface="Constantia"/>
                <a:cs typeface="Constantia"/>
              </a:rPr>
              <a:t>is the external </a:t>
            </a:r>
            <a:r>
              <a:rPr dirty="0" sz="2400">
                <a:solidFill>
                  <a:srgbClr val="FFFFFF"/>
                </a:solidFill>
                <a:latin typeface="Constantia"/>
                <a:cs typeface="Constantia"/>
              </a:rPr>
              <a:t>memory </a:t>
            </a:r>
            <a:r>
              <a:rPr dirty="0" sz="2400" spc="-20">
                <a:solidFill>
                  <a:srgbClr val="FFFFFF"/>
                </a:solidFill>
                <a:latin typeface="Constantia"/>
                <a:cs typeface="Constantia"/>
              </a:rPr>
              <a:t>to  </a:t>
            </a:r>
            <a:r>
              <a:rPr dirty="0" sz="2400" spc="-15">
                <a:solidFill>
                  <a:srgbClr val="FFFFFF"/>
                </a:solidFill>
                <a:latin typeface="Constantia"/>
                <a:cs typeface="Constantia"/>
              </a:rPr>
              <a:t>store </a:t>
            </a:r>
            <a:r>
              <a:rPr dirty="0" sz="2400" spc="-5">
                <a:solidFill>
                  <a:srgbClr val="FFFFFF"/>
                </a:solidFill>
                <a:latin typeface="Constantia"/>
                <a:cs typeface="Constantia"/>
              </a:rPr>
              <a:t>both </a:t>
            </a:r>
            <a:r>
              <a:rPr dirty="0" sz="2400" spc="-10">
                <a:solidFill>
                  <a:srgbClr val="FFFFFF"/>
                </a:solidFill>
                <a:latin typeface="Constantia"/>
                <a:cs typeface="Constantia"/>
              </a:rPr>
              <a:t>program </a:t>
            </a:r>
            <a:r>
              <a:rPr dirty="0" sz="2400" spc="-5">
                <a:solidFill>
                  <a:srgbClr val="FFFFFF"/>
                </a:solidFill>
                <a:latin typeface="Constantia"/>
                <a:cs typeface="Constantia"/>
              </a:rPr>
              <a:t>and</a:t>
            </a:r>
            <a:r>
              <a:rPr dirty="0" sz="2400" spc="-265">
                <a:solidFill>
                  <a:srgbClr val="FFFFFF"/>
                </a:solidFill>
                <a:latin typeface="Constantia"/>
                <a:cs typeface="Constantia"/>
              </a:rPr>
              <a:t> </a:t>
            </a:r>
            <a:r>
              <a:rPr dirty="0" sz="2400" spc="-5">
                <a:solidFill>
                  <a:srgbClr val="FFFFFF"/>
                </a:solidFill>
                <a:latin typeface="Constantia"/>
                <a:cs typeface="Constantia"/>
              </a:rPr>
              <a:t>data.</a:t>
            </a:r>
            <a:endParaRPr sz="2400">
              <a:latin typeface="Constantia"/>
              <a:cs typeface="Constantia"/>
            </a:endParaRPr>
          </a:p>
          <a:p>
            <a:pPr marL="12700" marR="5080">
              <a:lnSpc>
                <a:spcPct val="100000"/>
              </a:lnSpc>
              <a:spcBef>
                <a:spcPts val="580"/>
              </a:spcBef>
              <a:buFont typeface="Constantia"/>
              <a:buAutoNum type="arabicParenR" startAt="2"/>
              <a:tabLst>
                <a:tab pos="451484" algn="l"/>
                <a:tab pos="452120" algn="l"/>
                <a:tab pos="2120265" algn="l"/>
                <a:tab pos="3597275" algn="l"/>
                <a:tab pos="4518025" algn="l"/>
                <a:tab pos="4966335" algn="l"/>
                <a:tab pos="5577205" algn="l"/>
                <a:tab pos="6703695" algn="l"/>
              </a:tabLst>
            </a:pPr>
            <a:r>
              <a:rPr dirty="0" u="heavy" sz="2400" spc="-5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onstantia"/>
                <a:cs typeface="Constantia"/>
              </a:rPr>
              <a:t>Se</a:t>
            </a:r>
            <a:r>
              <a:rPr dirty="0" u="heavy" sz="2400" spc="-5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onstantia"/>
                <a:cs typeface="Constantia"/>
              </a:rPr>
              <a:t>c</a:t>
            </a:r>
            <a:r>
              <a:rPr dirty="0" u="heavy" sz="24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onstantia"/>
                <a:cs typeface="Constantia"/>
              </a:rPr>
              <a:t>onda</a:t>
            </a:r>
            <a:r>
              <a:rPr dirty="0" u="heavy" sz="2400" spc="35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onstantia"/>
                <a:cs typeface="Constantia"/>
              </a:rPr>
              <a:t>r</a:t>
            </a:r>
            <a:r>
              <a:rPr dirty="0" u="heavy" sz="24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onstantia"/>
                <a:cs typeface="Constantia"/>
              </a:rPr>
              <a:t>y	</a:t>
            </a:r>
            <a:r>
              <a:rPr dirty="0" u="heavy" sz="2400" spc="-5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onstantia"/>
                <a:cs typeface="Constantia"/>
              </a:rPr>
              <a:t>mem</a:t>
            </a:r>
            <a:r>
              <a:rPr dirty="0" u="heavy" sz="2400" spc="1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onstantia"/>
                <a:cs typeface="Constantia"/>
              </a:rPr>
              <a:t>o</a:t>
            </a:r>
            <a:r>
              <a:rPr dirty="0" u="heavy" sz="2400" spc="35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onstantia"/>
                <a:cs typeface="Constantia"/>
              </a:rPr>
              <a:t>r</a:t>
            </a:r>
            <a:r>
              <a:rPr dirty="0" u="heavy" sz="24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onstantia"/>
                <a:cs typeface="Constantia"/>
              </a:rPr>
              <a:t>y</a:t>
            </a:r>
            <a:r>
              <a:rPr dirty="0" sz="2400">
                <a:solidFill>
                  <a:srgbClr val="FFFFFF"/>
                </a:solidFill>
                <a:latin typeface="Constantia"/>
                <a:cs typeface="Constantia"/>
              </a:rPr>
              <a:t>:	</a:t>
            </a:r>
            <a:r>
              <a:rPr dirty="0" sz="2400" spc="-35">
                <a:solidFill>
                  <a:srgbClr val="FFFFFF"/>
                </a:solidFill>
                <a:latin typeface="Constantia"/>
                <a:cs typeface="Constantia"/>
              </a:rPr>
              <a:t>r</a:t>
            </a:r>
            <a:r>
              <a:rPr dirty="0" sz="2400">
                <a:solidFill>
                  <a:srgbClr val="FFFFFF"/>
                </a:solidFill>
                <a:latin typeface="Constantia"/>
                <a:cs typeface="Constantia"/>
              </a:rPr>
              <a:t>e</a:t>
            </a:r>
            <a:r>
              <a:rPr dirty="0" sz="2400" spc="-10">
                <a:solidFill>
                  <a:srgbClr val="FFFFFF"/>
                </a:solidFill>
                <a:latin typeface="Constantia"/>
                <a:cs typeface="Constantia"/>
              </a:rPr>
              <a:t>f</a:t>
            </a:r>
            <a:r>
              <a:rPr dirty="0" sz="2400">
                <a:solidFill>
                  <a:srgbClr val="FFFFFF"/>
                </a:solidFill>
                <a:latin typeface="Constantia"/>
                <a:cs typeface="Constantia"/>
              </a:rPr>
              <a:t>ers	</a:t>
            </a:r>
            <a:r>
              <a:rPr dirty="0" sz="2400" spc="-30">
                <a:solidFill>
                  <a:srgbClr val="FFFFFF"/>
                </a:solidFill>
                <a:latin typeface="Constantia"/>
                <a:cs typeface="Constantia"/>
              </a:rPr>
              <a:t>t</a:t>
            </a:r>
            <a:r>
              <a:rPr dirty="0" sz="2400">
                <a:solidFill>
                  <a:srgbClr val="FFFFFF"/>
                </a:solidFill>
                <a:latin typeface="Constantia"/>
                <a:cs typeface="Constantia"/>
              </a:rPr>
              <a:t>o	</a:t>
            </a:r>
            <a:r>
              <a:rPr dirty="0" sz="2400" spc="-5">
                <a:solidFill>
                  <a:srgbClr val="FFFFFF"/>
                </a:solidFill>
                <a:latin typeface="Constantia"/>
                <a:cs typeface="Constantia"/>
              </a:rPr>
              <a:t>th</a:t>
            </a:r>
            <a:r>
              <a:rPr dirty="0" sz="2400">
                <a:solidFill>
                  <a:srgbClr val="FFFFFF"/>
                </a:solidFill>
                <a:latin typeface="Constantia"/>
                <a:cs typeface="Constantia"/>
              </a:rPr>
              <a:t>e	s</a:t>
            </a:r>
            <a:r>
              <a:rPr dirty="0" sz="2400" spc="-35">
                <a:solidFill>
                  <a:srgbClr val="FFFFFF"/>
                </a:solidFill>
                <a:latin typeface="Constantia"/>
                <a:cs typeface="Constantia"/>
              </a:rPr>
              <a:t>t</a:t>
            </a:r>
            <a:r>
              <a:rPr dirty="0" sz="2400" spc="5">
                <a:solidFill>
                  <a:srgbClr val="FFFFFF"/>
                </a:solidFill>
                <a:latin typeface="Constantia"/>
                <a:cs typeface="Constantia"/>
              </a:rPr>
              <a:t>o</a:t>
            </a:r>
            <a:r>
              <a:rPr dirty="0" sz="2400" spc="-35">
                <a:solidFill>
                  <a:srgbClr val="FFFFFF"/>
                </a:solidFill>
                <a:latin typeface="Constantia"/>
                <a:cs typeface="Constantia"/>
              </a:rPr>
              <a:t>r</a:t>
            </a:r>
            <a:r>
              <a:rPr dirty="0" sz="2400">
                <a:solidFill>
                  <a:srgbClr val="FFFFFF"/>
                </a:solidFill>
                <a:latin typeface="Constantia"/>
                <a:cs typeface="Constantia"/>
              </a:rPr>
              <a:t>a</a:t>
            </a:r>
            <a:r>
              <a:rPr dirty="0" sz="2400" spc="-60">
                <a:solidFill>
                  <a:srgbClr val="FFFFFF"/>
                </a:solidFill>
                <a:latin typeface="Constantia"/>
                <a:cs typeface="Constantia"/>
              </a:rPr>
              <a:t>g</a:t>
            </a:r>
            <a:r>
              <a:rPr dirty="0" sz="2400">
                <a:solidFill>
                  <a:srgbClr val="FFFFFF"/>
                </a:solidFill>
                <a:latin typeface="Constantia"/>
                <a:cs typeface="Constantia"/>
              </a:rPr>
              <a:t>e	</a:t>
            </a:r>
            <a:r>
              <a:rPr dirty="0" sz="2400" spc="-5">
                <a:solidFill>
                  <a:srgbClr val="FFFFFF"/>
                </a:solidFill>
                <a:latin typeface="Constantia"/>
                <a:cs typeface="Constantia"/>
              </a:rPr>
              <a:t>medium  </a:t>
            </a:r>
            <a:r>
              <a:rPr dirty="0" sz="2400" spc="-10">
                <a:solidFill>
                  <a:srgbClr val="FFFFFF"/>
                </a:solidFill>
                <a:latin typeface="Constantia"/>
                <a:cs typeface="Constantia"/>
              </a:rPr>
              <a:t>compositing</a:t>
            </a:r>
            <a:r>
              <a:rPr dirty="0" sz="2400" spc="-50">
                <a:solidFill>
                  <a:srgbClr val="FFFFFF"/>
                </a:solidFill>
                <a:latin typeface="Constantia"/>
                <a:cs typeface="Constantia"/>
              </a:rPr>
              <a:t> </a:t>
            </a:r>
            <a:r>
              <a:rPr dirty="0" sz="2400" spc="-15">
                <a:solidFill>
                  <a:srgbClr val="FFFFFF"/>
                </a:solidFill>
                <a:latin typeface="Constantia"/>
                <a:cs typeface="Constantia"/>
              </a:rPr>
              <a:t>slow</a:t>
            </a:r>
            <a:r>
              <a:rPr dirty="0" sz="2400" spc="-95">
                <a:solidFill>
                  <a:srgbClr val="FFFFFF"/>
                </a:solidFill>
                <a:latin typeface="Constantia"/>
                <a:cs typeface="Constantia"/>
              </a:rPr>
              <a:t> </a:t>
            </a:r>
            <a:r>
              <a:rPr dirty="0" sz="2400" spc="-10">
                <a:solidFill>
                  <a:srgbClr val="FFFFFF"/>
                </a:solidFill>
                <a:latin typeface="Constantia"/>
                <a:cs typeface="Constantia"/>
              </a:rPr>
              <a:t>devices</a:t>
            </a:r>
            <a:r>
              <a:rPr dirty="0" sz="2400" spc="-90">
                <a:solidFill>
                  <a:srgbClr val="FFFFFF"/>
                </a:solidFill>
                <a:latin typeface="Constantia"/>
                <a:cs typeface="Constantia"/>
              </a:rPr>
              <a:t> </a:t>
            </a:r>
            <a:r>
              <a:rPr dirty="0" sz="2400">
                <a:solidFill>
                  <a:srgbClr val="FFFFFF"/>
                </a:solidFill>
                <a:latin typeface="Constantia"/>
                <a:cs typeface="Constantia"/>
              </a:rPr>
              <a:t>such</a:t>
            </a:r>
            <a:r>
              <a:rPr dirty="0" sz="2400" spc="-105">
                <a:solidFill>
                  <a:srgbClr val="FFFFFF"/>
                </a:solidFill>
                <a:latin typeface="Constantia"/>
                <a:cs typeface="Constantia"/>
              </a:rPr>
              <a:t> </a:t>
            </a:r>
            <a:r>
              <a:rPr dirty="0" sz="2400">
                <a:solidFill>
                  <a:srgbClr val="FFFFFF"/>
                </a:solidFill>
                <a:latin typeface="Constantia"/>
                <a:cs typeface="Constantia"/>
              </a:rPr>
              <a:t>as</a:t>
            </a:r>
            <a:r>
              <a:rPr dirty="0" sz="2400" spc="-50">
                <a:solidFill>
                  <a:srgbClr val="FFFFFF"/>
                </a:solidFill>
                <a:latin typeface="Constantia"/>
                <a:cs typeface="Constantia"/>
              </a:rPr>
              <a:t> </a:t>
            </a:r>
            <a:r>
              <a:rPr dirty="0" sz="2400" spc="-10">
                <a:solidFill>
                  <a:srgbClr val="FFFFFF"/>
                </a:solidFill>
                <a:latin typeface="Constantia"/>
                <a:cs typeface="Constantia"/>
              </a:rPr>
              <a:t>hard</a:t>
            </a:r>
            <a:r>
              <a:rPr dirty="0" sz="2400" spc="-60">
                <a:solidFill>
                  <a:srgbClr val="FFFFFF"/>
                </a:solidFill>
                <a:latin typeface="Constantia"/>
                <a:cs typeface="Constantia"/>
              </a:rPr>
              <a:t> </a:t>
            </a:r>
            <a:r>
              <a:rPr dirty="0" sz="2400" spc="-5">
                <a:solidFill>
                  <a:srgbClr val="FFFFFF"/>
                </a:solidFill>
                <a:latin typeface="Constantia"/>
                <a:cs typeface="Constantia"/>
              </a:rPr>
              <a:t>disks</a:t>
            </a:r>
            <a:r>
              <a:rPr dirty="0" sz="2400" spc="-110">
                <a:solidFill>
                  <a:srgbClr val="FFFFFF"/>
                </a:solidFill>
                <a:latin typeface="Constantia"/>
                <a:cs typeface="Constantia"/>
              </a:rPr>
              <a:t> </a:t>
            </a:r>
            <a:r>
              <a:rPr dirty="0" sz="2400">
                <a:solidFill>
                  <a:srgbClr val="FFFFFF"/>
                </a:solidFill>
                <a:latin typeface="Constantia"/>
                <a:cs typeface="Constantia"/>
              </a:rPr>
              <a:t>and</a:t>
            </a:r>
            <a:r>
              <a:rPr dirty="0" sz="2400" spc="-15">
                <a:solidFill>
                  <a:srgbClr val="FFFFFF"/>
                </a:solidFill>
                <a:latin typeface="Constantia"/>
                <a:cs typeface="Constantia"/>
              </a:rPr>
              <a:t> </a:t>
            </a:r>
            <a:r>
              <a:rPr dirty="0" sz="2400" spc="15">
                <a:solidFill>
                  <a:srgbClr val="FFFFFF"/>
                </a:solidFill>
                <a:latin typeface="Constantia"/>
                <a:cs typeface="Constantia"/>
              </a:rPr>
              <a:t>floppies.</a:t>
            </a:r>
            <a:endParaRPr sz="2400">
              <a:latin typeface="Constantia"/>
              <a:cs typeface="Constantia"/>
            </a:endParaRPr>
          </a:p>
          <a:p>
            <a:pPr>
              <a:lnSpc>
                <a:spcPct val="100000"/>
              </a:lnSpc>
              <a:spcBef>
                <a:spcPts val="5"/>
              </a:spcBef>
            </a:pPr>
            <a:endParaRPr sz="3500">
              <a:latin typeface="Times New Roman"/>
              <a:cs typeface="Times New Roman"/>
            </a:endParaRPr>
          </a:p>
          <a:p>
            <a:pPr marL="271780" indent="-259079">
              <a:lnSpc>
                <a:spcPct val="100000"/>
              </a:lnSpc>
              <a:buClr>
                <a:srgbClr val="0AD0D9"/>
              </a:buClr>
              <a:buSzPct val="89583"/>
              <a:buFont typeface="Wingdings"/>
              <a:buChar char=""/>
              <a:tabLst>
                <a:tab pos="271780" algn="l"/>
              </a:tabLst>
            </a:pPr>
            <a:r>
              <a:rPr dirty="0" sz="2400" spc="-5">
                <a:solidFill>
                  <a:srgbClr val="FFFFFF"/>
                </a:solidFill>
                <a:latin typeface="Constantia"/>
                <a:cs typeface="Constantia"/>
              </a:rPr>
              <a:t>The</a:t>
            </a:r>
            <a:r>
              <a:rPr dirty="0" sz="2400" spc="-75">
                <a:solidFill>
                  <a:srgbClr val="FFFFFF"/>
                </a:solidFill>
                <a:latin typeface="Constantia"/>
                <a:cs typeface="Constantia"/>
              </a:rPr>
              <a:t> </a:t>
            </a:r>
            <a:r>
              <a:rPr dirty="0" sz="2400" spc="-5">
                <a:solidFill>
                  <a:srgbClr val="FFFFFF"/>
                </a:solidFill>
                <a:latin typeface="Constantia"/>
                <a:cs typeface="Constantia"/>
              </a:rPr>
              <a:t>most</a:t>
            </a:r>
            <a:r>
              <a:rPr dirty="0" sz="2400" spc="-50">
                <a:solidFill>
                  <a:srgbClr val="FFFFFF"/>
                </a:solidFill>
                <a:latin typeface="Constantia"/>
                <a:cs typeface="Constantia"/>
              </a:rPr>
              <a:t> </a:t>
            </a:r>
            <a:r>
              <a:rPr dirty="0" sz="2400" spc="-5">
                <a:solidFill>
                  <a:srgbClr val="FFFFFF"/>
                </a:solidFill>
                <a:latin typeface="Constantia"/>
                <a:cs typeface="Constantia"/>
              </a:rPr>
              <a:t>important</a:t>
            </a:r>
            <a:r>
              <a:rPr dirty="0" sz="2400" spc="-85">
                <a:solidFill>
                  <a:srgbClr val="FFFFFF"/>
                </a:solidFill>
                <a:latin typeface="Constantia"/>
                <a:cs typeface="Constantia"/>
              </a:rPr>
              <a:t> </a:t>
            </a:r>
            <a:r>
              <a:rPr dirty="0" sz="2400" spc="-5">
                <a:solidFill>
                  <a:srgbClr val="FFFFFF"/>
                </a:solidFill>
                <a:latin typeface="Constantia"/>
                <a:cs typeface="Constantia"/>
              </a:rPr>
              <a:t>factors</a:t>
            </a:r>
            <a:r>
              <a:rPr dirty="0" sz="2400" spc="-105">
                <a:solidFill>
                  <a:srgbClr val="FFFFFF"/>
                </a:solidFill>
                <a:latin typeface="Constantia"/>
                <a:cs typeface="Constantia"/>
              </a:rPr>
              <a:t> </a:t>
            </a:r>
            <a:r>
              <a:rPr dirty="0" sz="2400" spc="-5">
                <a:solidFill>
                  <a:srgbClr val="FFFFFF"/>
                </a:solidFill>
                <a:latin typeface="Constantia"/>
                <a:cs typeface="Constantia"/>
              </a:rPr>
              <a:t>of</a:t>
            </a:r>
            <a:r>
              <a:rPr dirty="0" sz="2400" spc="-10">
                <a:solidFill>
                  <a:srgbClr val="FFFFFF"/>
                </a:solidFill>
                <a:latin typeface="Constantia"/>
                <a:cs typeface="Constantia"/>
              </a:rPr>
              <a:t> </a:t>
            </a:r>
            <a:r>
              <a:rPr dirty="0" sz="2400">
                <a:solidFill>
                  <a:srgbClr val="FFFFFF"/>
                </a:solidFill>
                <a:latin typeface="Constantia"/>
                <a:cs typeface="Constantia"/>
              </a:rPr>
              <a:t>a</a:t>
            </a:r>
            <a:r>
              <a:rPr dirty="0" sz="2400" spc="-65">
                <a:solidFill>
                  <a:srgbClr val="FFFFFF"/>
                </a:solidFill>
                <a:latin typeface="Constantia"/>
                <a:cs typeface="Constantia"/>
              </a:rPr>
              <a:t> </a:t>
            </a:r>
            <a:r>
              <a:rPr dirty="0" sz="2400">
                <a:solidFill>
                  <a:srgbClr val="FFFFFF"/>
                </a:solidFill>
                <a:latin typeface="Constantia"/>
                <a:cs typeface="Constantia"/>
              </a:rPr>
              <a:t>memory</a:t>
            </a:r>
            <a:r>
              <a:rPr dirty="0" sz="2400" spc="-125">
                <a:solidFill>
                  <a:srgbClr val="FFFFFF"/>
                </a:solidFill>
                <a:latin typeface="Constantia"/>
                <a:cs typeface="Constantia"/>
              </a:rPr>
              <a:t> </a:t>
            </a:r>
            <a:r>
              <a:rPr dirty="0" sz="2400" spc="-10">
                <a:solidFill>
                  <a:srgbClr val="FFFFFF"/>
                </a:solidFill>
                <a:latin typeface="Constantia"/>
                <a:cs typeface="Constantia"/>
              </a:rPr>
              <a:t>system</a:t>
            </a:r>
            <a:r>
              <a:rPr dirty="0" sz="2400" spc="-105">
                <a:solidFill>
                  <a:srgbClr val="FFFFFF"/>
                </a:solidFill>
                <a:latin typeface="Constantia"/>
                <a:cs typeface="Constantia"/>
              </a:rPr>
              <a:t> </a:t>
            </a:r>
            <a:r>
              <a:rPr dirty="0" sz="2400" spc="-10">
                <a:solidFill>
                  <a:srgbClr val="FFFFFF"/>
                </a:solidFill>
                <a:latin typeface="Constantia"/>
                <a:cs typeface="Constantia"/>
              </a:rPr>
              <a:t>are:</a:t>
            </a:r>
            <a:endParaRPr sz="2400">
              <a:latin typeface="Constantia"/>
              <a:cs typeface="Constantia"/>
            </a:endParaRPr>
          </a:p>
          <a:p>
            <a:pPr marL="527685" indent="-514984">
              <a:lnSpc>
                <a:spcPct val="100000"/>
              </a:lnSpc>
              <a:spcBef>
                <a:spcPts val="580"/>
              </a:spcBef>
              <a:buClr>
                <a:srgbClr val="0AD0D9"/>
              </a:buClr>
              <a:buSzPct val="93750"/>
              <a:buAutoNum type="arabicPeriod"/>
              <a:tabLst>
                <a:tab pos="527685" algn="l"/>
                <a:tab pos="528320" algn="l"/>
                <a:tab pos="1856739" algn="l"/>
              </a:tabLst>
            </a:pPr>
            <a:r>
              <a:rPr dirty="0" sz="2400" spc="-5">
                <a:solidFill>
                  <a:srgbClr val="FFFFFF"/>
                </a:solidFill>
                <a:latin typeface="Constantia"/>
                <a:cs typeface="Constantia"/>
              </a:rPr>
              <a:t>The</a:t>
            </a:r>
            <a:r>
              <a:rPr dirty="0" sz="2400" spc="-110">
                <a:solidFill>
                  <a:srgbClr val="FFFFFF"/>
                </a:solidFill>
                <a:latin typeface="Constantia"/>
                <a:cs typeface="Constantia"/>
              </a:rPr>
              <a:t> </a:t>
            </a:r>
            <a:r>
              <a:rPr dirty="0" sz="2400" spc="-15">
                <a:solidFill>
                  <a:srgbClr val="FFFFFF"/>
                </a:solidFill>
                <a:latin typeface="Constantia"/>
                <a:cs typeface="Constantia"/>
              </a:rPr>
              <a:t>cost:	</a:t>
            </a:r>
            <a:r>
              <a:rPr dirty="0" sz="2400">
                <a:solidFill>
                  <a:srgbClr val="FFFFFF"/>
                </a:solidFill>
                <a:latin typeface="Constantia"/>
                <a:cs typeface="Constantia"/>
              </a:rPr>
              <a:t>A</a:t>
            </a:r>
            <a:r>
              <a:rPr dirty="0" sz="2400" spc="-105">
                <a:solidFill>
                  <a:srgbClr val="FFFFFF"/>
                </a:solidFill>
                <a:latin typeface="Constantia"/>
                <a:cs typeface="Constantia"/>
              </a:rPr>
              <a:t> </a:t>
            </a:r>
            <a:r>
              <a:rPr dirty="0" sz="2400" spc="-15">
                <a:solidFill>
                  <a:srgbClr val="FFFFFF"/>
                </a:solidFill>
                <a:latin typeface="Constantia"/>
                <a:cs typeface="Constantia"/>
              </a:rPr>
              <a:t>good</a:t>
            </a:r>
            <a:r>
              <a:rPr dirty="0" sz="2400" spc="-65">
                <a:solidFill>
                  <a:srgbClr val="FFFFFF"/>
                </a:solidFill>
                <a:latin typeface="Constantia"/>
                <a:cs typeface="Constantia"/>
              </a:rPr>
              <a:t> </a:t>
            </a:r>
            <a:r>
              <a:rPr dirty="0" sz="2400" spc="-5">
                <a:solidFill>
                  <a:srgbClr val="FFFFFF"/>
                </a:solidFill>
                <a:latin typeface="Constantia"/>
                <a:cs typeface="Constantia"/>
              </a:rPr>
              <a:t>design</a:t>
            </a:r>
            <a:r>
              <a:rPr dirty="0" sz="2400" spc="-25">
                <a:solidFill>
                  <a:srgbClr val="FFFFFF"/>
                </a:solidFill>
                <a:latin typeface="Constantia"/>
                <a:cs typeface="Constantia"/>
              </a:rPr>
              <a:t> </a:t>
            </a:r>
            <a:r>
              <a:rPr dirty="0" sz="2400" spc="-5">
                <a:solidFill>
                  <a:srgbClr val="FFFFFF"/>
                </a:solidFill>
                <a:latin typeface="Constantia"/>
                <a:cs typeface="Constantia"/>
              </a:rPr>
              <a:t>implies</a:t>
            </a:r>
            <a:r>
              <a:rPr dirty="0" sz="2400" spc="-135">
                <a:solidFill>
                  <a:srgbClr val="FFFFFF"/>
                </a:solidFill>
                <a:latin typeface="Constantia"/>
                <a:cs typeface="Constantia"/>
              </a:rPr>
              <a:t> </a:t>
            </a:r>
            <a:r>
              <a:rPr dirty="0" sz="2400">
                <a:solidFill>
                  <a:srgbClr val="FFFFFF"/>
                </a:solidFill>
                <a:latin typeface="Constantia"/>
                <a:cs typeface="Constantia"/>
              </a:rPr>
              <a:t>a</a:t>
            </a:r>
            <a:r>
              <a:rPr dirty="0" sz="2400" spc="-140">
                <a:solidFill>
                  <a:srgbClr val="FFFFFF"/>
                </a:solidFill>
                <a:latin typeface="Constantia"/>
                <a:cs typeface="Constantia"/>
              </a:rPr>
              <a:t> </a:t>
            </a:r>
            <a:r>
              <a:rPr dirty="0" sz="2400" spc="-5">
                <a:solidFill>
                  <a:srgbClr val="FFFFFF"/>
                </a:solidFill>
                <a:latin typeface="Constantia"/>
                <a:cs typeface="Constantia"/>
              </a:rPr>
              <a:t>very</a:t>
            </a:r>
            <a:r>
              <a:rPr dirty="0" sz="2400" spc="-70">
                <a:solidFill>
                  <a:srgbClr val="FFFFFF"/>
                </a:solidFill>
                <a:latin typeface="Constantia"/>
                <a:cs typeface="Constantia"/>
              </a:rPr>
              <a:t> </a:t>
            </a:r>
            <a:r>
              <a:rPr dirty="0" sz="2400" spc="-20">
                <a:solidFill>
                  <a:srgbClr val="FFFFFF"/>
                </a:solidFill>
                <a:latin typeface="Constantia"/>
                <a:cs typeface="Constantia"/>
              </a:rPr>
              <a:t>low</a:t>
            </a:r>
            <a:r>
              <a:rPr dirty="0" sz="2400" spc="-100">
                <a:solidFill>
                  <a:srgbClr val="FFFFFF"/>
                </a:solidFill>
                <a:latin typeface="Constantia"/>
                <a:cs typeface="Constantia"/>
              </a:rPr>
              <a:t> </a:t>
            </a:r>
            <a:r>
              <a:rPr dirty="0" sz="2400" spc="-15">
                <a:solidFill>
                  <a:srgbClr val="FFFFFF"/>
                </a:solidFill>
                <a:latin typeface="Constantia"/>
                <a:cs typeface="Constantia"/>
              </a:rPr>
              <a:t>cost</a:t>
            </a:r>
            <a:r>
              <a:rPr dirty="0" sz="2400" spc="-90">
                <a:solidFill>
                  <a:srgbClr val="FFFFFF"/>
                </a:solidFill>
                <a:latin typeface="Constantia"/>
                <a:cs typeface="Constantia"/>
              </a:rPr>
              <a:t> </a:t>
            </a:r>
            <a:r>
              <a:rPr dirty="0" sz="2400">
                <a:solidFill>
                  <a:srgbClr val="FFFFFF"/>
                </a:solidFill>
                <a:latin typeface="Constantia"/>
                <a:cs typeface="Constantia"/>
              </a:rPr>
              <a:t>per</a:t>
            </a:r>
            <a:r>
              <a:rPr dirty="0" sz="2400" spc="-90">
                <a:solidFill>
                  <a:srgbClr val="FFFFFF"/>
                </a:solidFill>
                <a:latin typeface="Constantia"/>
                <a:cs typeface="Constantia"/>
              </a:rPr>
              <a:t> </a:t>
            </a:r>
            <a:r>
              <a:rPr dirty="0" sz="2400" spc="-5">
                <a:solidFill>
                  <a:srgbClr val="FFFFFF"/>
                </a:solidFill>
                <a:latin typeface="Constantia"/>
                <a:cs typeface="Constantia"/>
              </a:rPr>
              <a:t>bit.</a:t>
            </a:r>
            <a:endParaRPr sz="2400">
              <a:latin typeface="Constantia"/>
              <a:cs typeface="Constantia"/>
            </a:endParaRPr>
          </a:p>
          <a:p>
            <a:pPr marL="527685" marR="11430" indent="-514984">
              <a:lnSpc>
                <a:spcPct val="100000"/>
              </a:lnSpc>
              <a:spcBef>
                <a:spcPts val="575"/>
              </a:spcBef>
              <a:buClr>
                <a:srgbClr val="0AD0D9"/>
              </a:buClr>
              <a:buSzPct val="93750"/>
              <a:buAutoNum type="arabicPeriod"/>
              <a:tabLst>
                <a:tab pos="527685" algn="l"/>
                <a:tab pos="528320" algn="l"/>
              </a:tabLst>
            </a:pPr>
            <a:r>
              <a:rPr dirty="0" sz="2400" spc="-5">
                <a:solidFill>
                  <a:srgbClr val="FFFFFF"/>
                </a:solidFill>
                <a:latin typeface="Constantia"/>
                <a:cs typeface="Constantia"/>
              </a:rPr>
              <a:t>The speed: </a:t>
            </a:r>
            <a:r>
              <a:rPr dirty="0" sz="2400">
                <a:solidFill>
                  <a:srgbClr val="FFFFFF"/>
                </a:solidFill>
                <a:latin typeface="Constantia"/>
                <a:cs typeface="Constantia"/>
              </a:rPr>
              <a:t>with </a:t>
            </a:r>
            <a:r>
              <a:rPr dirty="0" sz="2400" spc="-10">
                <a:solidFill>
                  <a:srgbClr val="FFFFFF"/>
                </a:solidFill>
                <a:latin typeface="Constantia"/>
                <a:cs typeface="Constantia"/>
              </a:rPr>
              <a:t>which </a:t>
            </a:r>
            <a:r>
              <a:rPr dirty="0" sz="2400" spc="-5">
                <a:solidFill>
                  <a:srgbClr val="FFFFFF"/>
                </a:solidFill>
                <a:latin typeface="Constantia"/>
                <a:cs typeface="Constantia"/>
              </a:rPr>
              <a:t>information can be </a:t>
            </a:r>
            <a:r>
              <a:rPr dirty="0" sz="2400" spc="-10">
                <a:solidFill>
                  <a:srgbClr val="FFFFFF"/>
                </a:solidFill>
                <a:latin typeface="Constantia"/>
                <a:cs typeface="Constantia"/>
              </a:rPr>
              <a:t>transferred  </a:t>
            </a:r>
            <a:r>
              <a:rPr dirty="0" sz="2400">
                <a:solidFill>
                  <a:srgbClr val="FFFFFF"/>
                </a:solidFill>
                <a:latin typeface="Constantia"/>
                <a:cs typeface="Constantia"/>
              </a:rPr>
              <a:t>in and out </a:t>
            </a:r>
            <a:r>
              <a:rPr dirty="0" sz="2400" spc="-5">
                <a:solidFill>
                  <a:srgbClr val="FFFFFF"/>
                </a:solidFill>
                <a:latin typeface="Constantia"/>
                <a:cs typeface="Constantia"/>
              </a:rPr>
              <a:t>of </a:t>
            </a:r>
            <a:r>
              <a:rPr dirty="0" sz="2400">
                <a:solidFill>
                  <a:srgbClr val="FFFFFF"/>
                </a:solidFill>
                <a:latin typeface="Constantia"/>
                <a:cs typeface="Constantia"/>
              </a:rPr>
              <a:t>a</a:t>
            </a:r>
            <a:r>
              <a:rPr dirty="0" sz="2400" spc="-365">
                <a:solidFill>
                  <a:srgbClr val="FFFFFF"/>
                </a:solidFill>
                <a:latin typeface="Constantia"/>
                <a:cs typeface="Constantia"/>
              </a:rPr>
              <a:t> </a:t>
            </a:r>
            <a:r>
              <a:rPr dirty="0" sz="2400" spc="-35">
                <a:solidFill>
                  <a:srgbClr val="FFFFFF"/>
                </a:solidFill>
                <a:latin typeface="Constantia"/>
                <a:cs typeface="Constantia"/>
              </a:rPr>
              <a:t>memory.</a:t>
            </a:r>
            <a:endParaRPr sz="2400">
              <a:latin typeface="Constantia"/>
              <a:cs typeface="Constantia"/>
            </a:endParaRPr>
          </a:p>
          <a:p>
            <a:pPr algn="just" marL="527685" marR="5080" indent="-514984">
              <a:lnSpc>
                <a:spcPct val="100000"/>
              </a:lnSpc>
              <a:spcBef>
                <a:spcPts val="580"/>
              </a:spcBef>
              <a:buClr>
                <a:srgbClr val="0AD0D9"/>
              </a:buClr>
              <a:buSzPct val="93750"/>
              <a:buAutoNum type="arabicPeriod"/>
              <a:tabLst>
                <a:tab pos="528320" algn="l"/>
              </a:tabLst>
            </a:pPr>
            <a:r>
              <a:rPr dirty="0" sz="2400" spc="-5">
                <a:solidFill>
                  <a:srgbClr val="FFFFFF"/>
                </a:solidFill>
                <a:latin typeface="Constantia"/>
                <a:cs typeface="Constantia"/>
              </a:rPr>
              <a:t>The </a:t>
            </a:r>
            <a:r>
              <a:rPr dirty="0" sz="2400" spc="-20">
                <a:solidFill>
                  <a:srgbClr val="FFFFFF"/>
                </a:solidFill>
                <a:latin typeface="Constantia"/>
                <a:cs typeface="Constantia"/>
              </a:rPr>
              <a:t>access </a:t>
            </a:r>
            <a:r>
              <a:rPr dirty="0" sz="2400" spc="-5">
                <a:solidFill>
                  <a:srgbClr val="FFFFFF"/>
                </a:solidFill>
                <a:latin typeface="Constantia"/>
                <a:cs typeface="Constantia"/>
              </a:rPr>
              <a:t>mode: </a:t>
            </a:r>
            <a:r>
              <a:rPr dirty="0" sz="2400" spc="-10">
                <a:solidFill>
                  <a:srgbClr val="FFFFFF"/>
                </a:solidFill>
                <a:latin typeface="Constantia"/>
                <a:cs typeface="Constantia"/>
              </a:rPr>
              <a:t>refers </a:t>
            </a:r>
            <a:r>
              <a:rPr dirty="0" sz="2400" spc="-20">
                <a:solidFill>
                  <a:srgbClr val="FFFFFF"/>
                </a:solidFill>
                <a:latin typeface="Constantia"/>
                <a:cs typeface="Constantia"/>
              </a:rPr>
              <a:t>to </a:t>
            </a:r>
            <a:r>
              <a:rPr dirty="0" sz="2400" spc="-10">
                <a:solidFill>
                  <a:srgbClr val="FFFFFF"/>
                </a:solidFill>
                <a:latin typeface="Constantia"/>
                <a:cs typeface="Constantia"/>
              </a:rPr>
              <a:t>the </a:t>
            </a:r>
            <a:r>
              <a:rPr dirty="0" sz="2400" spc="-5">
                <a:solidFill>
                  <a:srgbClr val="FFFFFF"/>
                </a:solidFill>
                <a:latin typeface="Constantia"/>
                <a:cs typeface="Constantia"/>
              </a:rPr>
              <a:t>manner </a:t>
            </a:r>
            <a:r>
              <a:rPr dirty="0" sz="2400">
                <a:solidFill>
                  <a:srgbClr val="FFFFFF"/>
                </a:solidFill>
                <a:latin typeface="Constantia"/>
                <a:cs typeface="Constantia"/>
              </a:rPr>
              <a:t>in </a:t>
            </a:r>
            <a:r>
              <a:rPr dirty="0" sz="2400" spc="-10">
                <a:solidFill>
                  <a:srgbClr val="FFFFFF"/>
                </a:solidFill>
                <a:latin typeface="Constantia"/>
                <a:cs typeface="Constantia"/>
              </a:rPr>
              <a:t>which  </a:t>
            </a:r>
            <a:r>
              <a:rPr dirty="0" sz="2400" spc="-5">
                <a:solidFill>
                  <a:srgbClr val="FFFFFF"/>
                </a:solidFill>
                <a:latin typeface="Constantia"/>
                <a:cs typeface="Constantia"/>
              </a:rPr>
              <a:t>information </a:t>
            </a:r>
            <a:r>
              <a:rPr dirty="0" sz="2400">
                <a:solidFill>
                  <a:srgbClr val="FFFFFF"/>
                </a:solidFill>
                <a:latin typeface="Constantia"/>
                <a:cs typeface="Constantia"/>
              </a:rPr>
              <a:t>can </a:t>
            </a:r>
            <a:r>
              <a:rPr dirty="0" sz="2400" spc="-5">
                <a:solidFill>
                  <a:srgbClr val="FFFFFF"/>
                </a:solidFill>
                <a:latin typeface="Constantia"/>
                <a:cs typeface="Constantia"/>
              </a:rPr>
              <a:t>be </a:t>
            </a:r>
            <a:r>
              <a:rPr dirty="0" sz="2400" spc="-15">
                <a:solidFill>
                  <a:srgbClr val="FFFFFF"/>
                </a:solidFill>
                <a:latin typeface="Constantia"/>
                <a:cs typeface="Constantia"/>
              </a:rPr>
              <a:t>accessed </a:t>
            </a:r>
            <a:r>
              <a:rPr dirty="0" sz="2400" spc="-10">
                <a:solidFill>
                  <a:srgbClr val="FFFFFF"/>
                </a:solidFill>
                <a:latin typeface="Constantia"/>
                <a:cs typeface="Constantia"/>
              </a:rPr>
              <a:t>from </a:t>
            </a:r>
            <a:r>
              <a:rPr dirty="0" sz="2400" spc="-5">
                <a:solidFill>
                  <a:srgbClr val="FFFFFF"/>
                </a:solidFill>
                <a:latin typeface="Constantia"/>
                <a:cs typeface="Constantia"/>
              </a:rPr>
              <a:t>the </a:t>
            </a:r>
            <a:r>
              <a:rPr dirty="0" sz="2400">
                <a:solidFill>
                  <a:srgbClr val="FFFFFF"/>
                </a:solidFill>
                <a:latin typeface="Constantia"/>
                <a:cs typeface="Constantia"/>
              </a:rPr>
              <a:t>memory  </a:t>
            </a:r>
            <a:r>
              <a:rPr dirty="0" sz="2400" spc="-10">
                <a:solidFill>
                  <a:srgbClr val="FFFFFF"/>
                </a:solidFill>
                <a:latin typeface="Constantia"/>
                <a:cs typeface="Constantia"/>
              </a:rPr>
              <a:t>(random </a:t>
            </a:r>
            <a:r>
              <a:rPr dirty="0" sz="2400">
                <a:solidFill>
                  <a:srgbClr val="FFFFFF"/>
                </a:solidFill>
                <a:latin typeface="Constantia"/>
                <a:cs typeface="Constantia"/>
              </a:rPr>
              <a:t>and </a:t>
            </a:r>
            <a:r>
              <a:rPr dirty="0" sz="2400" spc="-5">
                <a:solidFill>
                  <a:srgbClr val="FFFFFF"/>
                </a:solidFill>
                <a:latin typeface="Constantia"/>
                <a:cs typeface="Constantia"/>
              </a:rPr>
              <a:t>sequential </a:t>
            </a:r>
            <a:r>
              <a:rPr dirty="0" sz="2400" spc="-20">
                <a:solidFill>
                  <a:srgbClr val="FFFFFF"/>
                </a:solidFill>
                <a:latin typeface="Constantia"/>
                <a:cs typeface="Constantia"/>
              </a:rPr>
              <a:t>access</a:t>
            </a:r>
            <a:r>
              <a:rPr dirty="0" sz="2400" spc="-229">
                <a:solidFill>
                  <a:srgbClr val="FFFFFF"/>
                </a:solidFill>
                <a:latin typeface="Constantia"/>
                <a:cs typeface="Constantia"/>
              </a:rPr>
              <a:t> </a:t>
            </a:r>
            <a:r>
              <a:rPr dirty="0" sz="2400" spc="-5">
                <a:solidFill>
                  <a:srgbClr val="FFFFFF"/>
                </a:solidFill>
                <a:latin typeface="Constantia"/>
                <a:cs typeface="Constantia"/>
              </a:rPr>
              <a:t>modes).</a:t>
            </a:r>
            <a:endParaRPr sz="2400">
              <a:latin typeface="Constantia"/>
              <a:cs typeface="Constantia"/>
            </a:endParaRPr>
          </a:p>
        </p:txBody>
      </p:sp>
      <p:sp>
        <p:nvSpPr>
          <p:cNvPr id="4" name="object 4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27940">
              <a:lnSpc>
                <a:spcPts val="1245"/>
              </a:lnSpc>
            </a:pPr>
            <a:fld id="{81D60167-4931-47E6-BA6A-407CBD079E47}" type="slidenum">
              <a:rPr dirty="0"/>
              <a:t>40</a:t>
            </a:fld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824227" y="726948"/>
            <a:ext cx="5265420" cy="492251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 txBox="1"/>
          <p:nvPr/>
        </p:nvSpPr>
        <p:spPr>
          <a:xfrm>
            <a:off x="520700" y="1231138"/>
            <a:ext cx="7825105" cy="161163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algn="just" marL="12700" marR="5080">
              <a:lnSpc>
                <a:spcPct val="100000"/>
              </a:lnSpc>
              <a:spcBef>
                <a:spcPts val="105"/>
              </a:spcBef>
              <a:buClr>
                <a:srgbClr val="0AD0D9"/>
              </a:buClr>
              <a:buSzPct val="94230"/>
              <a:buFont typeface="Arial"/>
              <a:buChar char="•"/>
              <a:tabLst>
                <a:tab pos="205104" algn="l"/>
              </a:tabLst>
            </a:pPr>
            <a:r>
              <a:rPr dirty="0" sz="2600">
                <a:solidFill>
                  <a:srgbClr val="FFFFFF"/>
                </a:solidFill>
                <a:latin typeface="Constantia"/>
                <a:cs typeface="Constantia"/>
              </a:rPr>
              <a:t>In </a:t>
            </a:r>
            <a:r>
              <a:rPr dirty="0" sz="2600" spc="-15">
                <a:solidFill>
                  <a:srgbClr val="FFFFFF"/>
                </a:solidFill>
                <a:latin typeface="Constantia"/>
                <a:cs typeface="Constantia"/>
              </a:rPr>
              <a:t>general, semiconductor </a:t>
            </a:r>
            <a:r>
              <a:rPr dirty="0" sz="2600" spc="-5">
                <a:solidFill>
                  <a:srgbClr val="FFFFFF"/>
                </a:solidFill>
                <a:latin typeface="Constantia"/>
                <a:cs typeface="Constantia"/>
              </a:rPr>
              <a:t>memories can </a:t>
            </a:r>
            <a:r>
              <a:rPr dirty="0" sz="2600">
                <a:solidFill>
                  <a:srgbClr val="FFFFFF"/>
                </a:solidFill>
                <a:latin typeface="Constantia"/>
                <a:cs typeface="Constantia"/>
              </a:rPr>
              <a:t>be clarified  </a:t>
            </a:r>
            <a:r>
              <a:rPr dirty="0" sz="2600" spc="-5">
                <a:solidFill>
                  <a:srgbClr val="FFFFFF"/>
                </a:solidFill>
                <a:latin typeface="Constantia"/>
                <a:cs typeface="Constantia"/>
              </a:rPr>
              <a:t>in </a:t>
            </a:r>
            <a:r>
              <a:rPr dirty="0" sz="2600" spc="-20">
                <a:solidFill>
                  <a:srgbClr val="FFFFFF"/>
                </a:solidFill>
                <a:latin typeface="Constantia"/>
                <a:cs typeface="Constantia"/>
              </a:rPr>
              <a:t>two </a:t>
            </a:r>
            <a:r>
              <a:rPr dirty="0" sz="2600" spc="-5">
                <a:solidFill>
                  <a:srgbClr val="FFFFFF"/>
                </a:solidFill>
                <a:latin typeface="Constantia"/>
                <a:cs typeface="Constantia"/>
              </a:rPr>
              <a:t>main groups’ </a:t>
            </a:r>
            <a:r>
              <a:rPr dirty="0" sz="2600" spc="-10">
                <a:solidFill>
                  <a:srgbClr val="FFFFFF"/>
                </a:solidFill>
                <a:latin typeface="Constantia"/>
                <a:cs typeface="Constantia"/>
              </a:rPr>
              <a:t>random </a:t>
            </a:r>
            <a:r>
              <a:rPr dirty="0" sz="2600" spc="-20">
                <a:solidFill>
                  <a:srgbClr val="FFFFFF"/>
                </a:solidFill>
                <a:latin typeface="Constantia"/>
                <a:cs typeface="Constantia"/>
              </a:rPr>
              <a:t>access </a:t>
            </a:r>
            <a:r>
              <a:rPr dirty="0" sz="2600" spc="-5">
                <a:solidFill>
                  <a:srgbClr val="FFFFFF"/>
                </a:solidFill>
                <a:latin typeface="Constantia"/>
                <a:cs typeface="Constantia"/>
              </a:rPr>
              <a:t>memories </a:t>
            </a:r>
            <a:r>
              <a:rPr dirty="0" sz="2600">
                <a:solidFill>
                  <a:srgbClr val="FFFFFF"/>
                </a:solidFill>
                <a:latin typeface="Constantia"/>
                <a:cs typeface="Constantia"/>
              </a:rPr>
              <a:t>(RAM)  and </a:t>
            </a:r>
            <a:r>
              <a:rPr dirty="0" sz="2600" spc="-5">
                <a:solidFill>
                  <a:srgbClr val="FFFFFF"/>
                </a:solidFill>
                <a:latin typeface="Constantia"/>
                <a:cs typeface="Constantia"/>
              </a:rPr>
              <a:t>sequential </a:t>
            </a:r>
            <a:r>
              <a:rPr dirty="0" sz="2600" spc="-20">
                <a:solidFill>
                  <a:srgbClr val="FFFFFF"/>
                </a:solidFill>
                <a:latin typeface="Constantia"/>
                <a:cs typeface="Constantia"/>
              </a:rPr>
              <a:t>access </a:t>
            </a:r>
            <a:r>
              <a:rPr dirty="0" sz="2600" spc="-5">
                <a:solidFill>
                  <a:srgbClr val="FFFFFF"/>
                </a:solidFill>
                <a:latin typeface="Constantia"/>
                <a:cs typeface="Constantia"/>
              </a:rPr>
              <a:t>memories (SAM). RAM can </a:t>
            </a:r>
            <a:r>
              <a:rPr dirty="0" sz="2600">
                <a:solidFill>
                  <a:srgbClr val="FFFFFF"/>
                </a:solidFill>
                <a:latin typeface="Constantia"/>
                <a:cs typeface="Constantia"/>
              </a:rPr>
              <a:t>be  classified</a:t>
            </a:r>
            <a:r>
              <a:rPr dirty="0" sz="2600" spc="-5">
                <a:solidFill>
                  <a:srgbClr val="FFFFFF"/>
                </a:solidFill>
                <a:latin typeface="Constantia"/>
                <a:cs typeface="Constantia"/>
              </a:rPr>
              <a:t> in</a:t>
            </a:r>
            <a:r>
              <a:rPr dirty="0" sz="2600" spc="-70">
                <a:solidFill>
                  <a:srgbClr val="FFFFFF"/>
                </a:solidFill>
                <a:latin typeface="Constantia"/>
                <a:cs typeface="Constantia"/>
              </a:rPr>
              <a:t> </a:t>
            </a:r>
            <a:r>
              <a:rPr dirty="0" sz="2600" spc="-10">
                <a:solidFill>
                  <a:srgbClr val="FFFFFF"/>
                </a:solidFill>
                <a:latin typeface="Constantia"/>
                <a:cs typeface="Constantia"/>
              </a:rPr>
              <a:t>three</a:t>
            </a:r>
            <a:r>
              <a:rPr dirty="0" sz="2600" spc="-60">
                <a:solidFill>
                  <a:srgbClr val="FFFFFF"/>
                </a:solidFill>
                <a:latin typeface="Constantia"/>
                <a:cs typeface="Constantia"/>
              </a:rPr>
              <a:t> </a:t>
            </a:r>
            <a:r>
              <a:rPr dirty="0" sz="2600" spc="-5">
                <a:solidFill>
                  <a:srgbClr val="FFFFFF"/>
                </a:solidFill>
                <a:latin typeface="Constantia"/>
                <a:cs typeface="Constantia"/>
              </a:rPr>
              <a:t>main</a:t>
            </a:r>
            <a:r>
              <a:rPr dirty="0" sz="2600" spc="-130">
                <a:solidFill>
                  <a:srgbClr val="FFFFFF"/>
                </a:solidFill>
                <a:latin typeface="Constantia"/>
                <a:cs typeface="Constantia"/>
              </a:rPr>
              <a:t> </a:t>
            </a:r>
            <a:r>
              <a:rPr dirty="0" sz="2600" spc="-5">
                <a:solidFill>
                  <a:srgbClr val="FFFFFF"/>
                </a:solidFill>
                <a:latin typeface="Constantia"/>
                <a:cs typeface="Constantia"/>
              </a:rPr>
              <a:t>groups</a:t>
            </a:r>
            <a:r>
              <a:rPr dirty="0" sz="2600" spc="-135">
                <a:solidFill>
                  <a:srgbClr val="FFFFFF"/>
                </a:solidFill>
                <a:latin typeface="Constantia"/>
                <a:cs typeface="Constantia"/>
              </a:rPr>
              <a:t> </a:t>
            </a:r>
            <a:r>
              <a:rPr dirty="0" sz="2600">
                <a:solidFill>
                  <a:srgbClr val="FFFFFF"/>
                </a:solidFill>
                <a:latin typeface="Constantia"/>
                <a:cs typeface="Constantia"/>
              </a:rPr>
              <a:t>as</a:t>
            </a:r>
            <a:r>
              <a:rPr dirty="0" sz="2600" spc="-114">
                <a:solidFill>
                  <a:srgbClr val="FFFFFF"/>
                </a:solidFill>
                <a:latin typeface="Constantia"/>
                <a:cs typeface="Constantia"/>
              </a:rPr>
              <a:t> </a:t>
            </a:r>
            <a:r>
              <a:rPr dirty="0" sz="2600" spc="-10">
                <a:solidFill>
                  <a:srgbClr val="FFFFFF"/>
                </a:solidFill>
                <a:latin typeface="Constantia"/>
                <a:cs typeface="Constantia"/>
              </a:rPr>
              <a:t>shown</a:t>
            </a:r>
            <a:r>
              <a:rPr dirty="0" sz="2600" spc="-70">
                <a:solidFill>
                  <a:srgbClr val="FFFFFF"/>
                </a:solidFill>
                <a:latin typeface="Constantia"/>
                <a:cs typeface="Constantia"/>
              </a:rPr>
              <a:t> </a:t>
            </a:r>
            <a:r>
              <a:rPr dirty="0" sz="2600" spc="-50">
                <a:solidFill>
                  <a:srgbClr val="FFFFFF"/>
                </a:solidFill>
                <a:latin typeface="Constantia"/>
                <a:cs typeface="Constantia"/>
              </a:rPr>
              <a:t>below.</a:t>
            </a:r>
            <a:endParaRPr sz="2600">
              <a:latin typeface="Constantia"/>
              <a:cs typeface="Constantia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533400" y="2971800"/>
            <a:ext cx="7848600" cy="373380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27940">
              <a:lnSpc>
                <a:spcPts val="1245"/>
              </a:lnSpc>
            </a:pPr>
            <a:fld id="{81D60167-4931-47E6-BA6A-407CBD079E47}" type="slidenum">
              <a:rPr dirty="0"/>
              <a:t>40</a:t>
            </a:fld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824227" y="1107947"/>
            <a:ext cx="5265420" cy="492251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 txBox="1"/>
          <p:nvPr/>
        </p:nvSpPr>
        <p:spPr>
          <a:xfrm>
            <a:off x="520700" y="2069719"/>
            <a:ext cx="7825740" cy="3672204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u="heavy" sz="2600" spc="-15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onstantia"/>
                <a:cs typeface="Constantia"/>
              </a:rPr>
              <a:t>ROM</a:t>
            </a:r>
            <a:r>
              <a:rPr dirty="0" u="heavy" sz="2600" spc="-15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onstantia"/>
                <a:cs typeface="Constantia"/>
              </a:rPr>
              <a:t>:</a:t>
            </a:r>
            <a:endParaRPr sz="2600">
              <a:latin typeface="Constantia"/>
              <a:cs typeface="Constantia"/>
            </a:endParaRPr>
          </a:p>
          <a:p>
            <a:pPr>
              <a:lnSpc>
                <a:spcPct val="100000"/>
              </a:lnSpc>
              <a:spcBef>
                <a:spcPts val="5"/>
              </a:spcBef>
            </a:pPr>
            <a:endParaRPr sz="3250">
              <a:latin typeface="Times New Roman"/>
              <a:cs typeface="Times New Roman"/>
            </a:endParaRPr>
          </a:p>
          <a:p>
            <a:pPr algn="just" marL="527685" marR="11430" indent="-514984">
              <a:lnSpc>
                <a:spcPct val="100000"/>
              </a:lnSpc>
              <a:buClr>
                <a:srgbClr val="0AD0D9"/>
              </a:buClr>
              <a:buSzPct val="94230"/>
              <a:buAutoNum type="arabicPeriod"/>
              <a:tabLst>
                <a:tab pos="528320" algn="l"/>
              </a:tabLst>
            </a:pPr>
            <a:r>
              <a:rPr dirty="0" sz="2600" spc="-5">
                <a:solidFill>
                  <a:srgbClr val="FFFFFF"/>
                </a:solidFill>
                <a:latin typeface="Constantia"/>
                <a:cs typeface="Constantia"/>
              </a:rPr>
              <a:t>The</a:t>
            </a:r>
            <a:r>
              <a:rPr dirty="0" sz="2600" spc="-85">
                <a:solidFill>
                  <a:srgbClr val="FFFFFF"/>
                </a:solidFill>
                <a:latin typeface="Constantia"/>
                <a:cs typeface="Constantia"/>
              </a:rPr>
              <a:t> </a:t>
            </a:r>
            <a:r>
              <a:rPr dirty="0" sz="2600" spc="-15">
                <a:solidFill>
                  <a:srgbClr val="FFFFFF"/>
                </a:solidFill>
                <a:latin typeface="Constantia"/>
                <a:cs typeface="Constantia"/>
              </a:rPr>
              <a:t>content</a:t>
            </a:r>
            <a:r>
              <a:rPr dirty="0" sz="2600" spc="-100">
                <a:solidFill>
                  <a:srgbClr val="FFFFFF"/>
                </a:solidFill>
                <a:latin typeface="Constantia"/>
                <a:cs typeface="Constantia"/>
              </a:rPr>
              <a:t> </a:t>
            </a:r>
            <a:r>
              <a:rPr dirty="0" sz="2600" spc="-5">
                <a:solidFill>
                  <a:srgbClr val="FFFFFF"/>
                </a:solidFill>
                <a:latin typeface="Constantia"/>
                <a:cs typeface="Constantia"/>
              </a:rPr>
              <a:t>of</a:t>
            </a:r>
            <a:r>
              <a:rPr dirty="0" sz="2600" spc="30">
                <a:solidFill>
                  <a:srgbClr val="FFFFFF"/>
                </a:solidFill>
                <a:latin typeface="Constantia"/>
                <a:cs typeface="Constantia"/>
              </a:rPr>
              <a:t> </a:t>
            </a:r>
            <a:r>
              <a:rPr dirty="0" sz="2600" spc="-5">
                <a:solidFill>
                  <a:srgbClr val="FFFFFF"/>
                </a:solidFill>
                <a:latin typeface="Constantia"/>
                <a:cs typeface="Constantia"/>
              </a:rPr>
              <a:t>an</a:t>
            </a:r>
            <a:r>
              <a:rPr dirty="0" sz="2600" spc="-70">
                <a:solidFill>
                  <a:srgbClr val="FFFFFF"/>
                </a:solidFill>
                <a:latin typeface="Constantia"/>
                <a:cs typeface="Constantia"/>
              </a:rPr>
              <a:t> </a:t>
            </a:r>
            <a:r>
              <a:rPr dirty="0" sz="2600" spc="-10">
                <a:solidFill>
                  <a:srgbClr val="FFFFFF"/>
                </a:solidFill>
                <a:latin typeface="Constantia"/>
                <a:cs typeface="Constantia"/>
              </a:rPr>
              <a:t>address</a:t>
            </a:r>
            <a:r>
              <a:rPr dirty="0" sz="2600" spc="-45">
                <a:solidFill>
                  <a:srgbClr val="FFFFFF"/>
                </a:solidFill>
                <a:latin typeface="Constantia"/>
                <a:cs typeface="Constantia"/>
              </a:rPr>
              <a:t> </a:t>
            </a:r>
            <a:r>
              <a:rPr dirty="0" sz="2600" spc="-10">
                <a:solidFill>
                  <a:srgbClr val="FFFFFF"/>
                </a:solidFill>
                <a:latin typeface="Constantia"/>
                <a:cs typeface="Constantia"/>
              </a:rPr>
              <a:t>location</a:t>
            </a:r>
            <a:r>
              <a:rPr dirty="0" sz="2600" spc="-75">
                <a:solidFill>
                  <a:srgbClr val="FFFFFF"/>
                </a:solidFill>
                <a:latin typeface="Constantia"/>
                <a:cs typeface="Constantia"/>
              </a:rPr>
              <a:t> </a:t>
            </a:r>
            <a:r>
              <a:rPr dirty="0" sz="2600" spc="-5">
                <a:solidFill>
                  <a:srgbClr val="FFFFFF"/>
                </a:solidFill>
                <a:latin typeface="Constantia"/>
                <a:cs typeface="Constantia"/>
              </a:rPr>
              <a:t>can</a:t>
            </a:r>
            <a:r>
              <a:rPr dirty="0" sz="2600" spc="-70">
                <a:solidFill>
                  <a:srgbClr val="FFFFFF"/>
                </a:solidFill>
                <a:latin typeface="Constantia"/>
                <a:cs typeface="Constantia"/>
              </a:rPr>
              <a:t> </a:t>
            </a:r>
            <a:r>
              <a:rPr dirty="0" sz="2600" spc="-10">
                <a:solidFill>
                  <a:srgbClr val="FFFFFF"/>
                </a:solidFill>
                <a:latin typeface="Constantia"/>
                <a:cs typeface="Constantia"/>
              </a:rPr>
              <a:t>only</a:t>
            </a:r>
            <a:r>
              <a:rPr dirty="0" sz="2600" spc="-70">
                <a:solidFill>
                  <a:srgbClr val="FFFFFF"/>
                </a:solidFill>
                <a:latin typeface="Constantia"/>
                <a:cs typeface="Constantia"/>
              </a:rPr>
              <a:t> </a:t>
            </a:r>
            <a:r>
              <a:rPr dirty="0" sz="2600">
                <a:solidFill>
                  <a:srgbClr val="FFFFFF"/>
                </a:solidFill>
                <a:latin typeface="Constantia"/>
                <a:cs typeface="Constantia"/>
              </a:rPr>
              <a:t>be</a:t>
            </a:r>
            <a:r>
              <a:rPr dirty="0" sz="2600" spc="-95">
                <a:solidFill>
                  <a:srgbClr val="FFFFFF"/>
                </a:solidFill>
                <a:latin typeface="Constantia"/>
                <a:cs typeface="Constantia"/>
              </a:rPr>
              <a:t> </a:t>
            </a:r>
            <a:r>
              <a:rPr dirty="0" sz="2600" spc="-20">
                <a:solidFill>
                  <a:srgbClr val="FFFFFF"/>
                </a:solidFill>
                <a:latin typeface="Constantia"/>
                <a:cs typeface="Constantia"/>
              </a:rPr>
              <a:t>read  </a:t>
            </a:r>
            <a:r>
              <a:rPr dirty="0" sz="2600">
                <a:solidFill>
                  <a:srgbClr val="FFFFFF"/>
                </a:solidFill>
                <a:latin typeface="Constantia"/>
                <a:cs typeface="Constantia"/>
              </a:rPr>
              <a:t>and </a:t>
            </a:r>
            <a:r>
              <a:rPr dirty="0" sz="2600" spc="-5">
                <a:solidFill>
                  <a:srgbClr val="FFFFFF"/>
                </a:solidFill>
                <a:latin typeface="Constantia"/>
                <a:cs typeface="Constantia"/>
              </a:rPr>
              <a:t>cannot </a:t>
            </a:r>
            <a:r>
              <a:rPr dirty="0" sz="2600">
                <a:solidFill>
                  <a:srgbClr val="FFFFFF"/>
                </a:solidFill>
                <a:latin typeface="Constantia"/>
                <a:cs typeface="Constantia"/>
              </a:rPr>
              <a:t>be </a:t>
            </a:r>
            <a:r>
              <a:rPr dirty="0" sz="2600" spc="-10">
                <a:solidFill>
                  <a:srgbClr val="FFFFFF"/>
                </a:solidFill>
                <a:latin typeface="Constantia"/>
                <a:cs typeface="Constantia"/>
              </a:rPr>
              <a:t>written</a:t>
            </a:r>
            <a:r>
              <a:rPr dirty="0" sz="2600" spc="-340">
                <a:solidFill>
                  <a:srgbClr val="FFFFFF"/>
                </a:solidFill>
                <a:latin typeface="Constantia"/>
                <a:cs typeface="Constantia"/>
              </a:rPr>
              <a:t> </a:t>
            </a:r>
            <a:r>
              <a:rPr dirty="0" sz="2600" spc="-30">
                <a:solidFill>
                  <a:srgbClr val="FFFFFF"/>
                </a:solidFill>
                <a:latin typeface="Constantia"/>
                <a:cs typeface="Constantia"/>
              </a:rPr>
              <a:t>into.</a:t>
            </a:r>
            <a:endParaRPr sz="2600">
              <a:latin typeface="Constantia"/>
              <a:cs typeface="Constantia"/>
            </a:endParaRPr>
          </a:p>
          <a:p>
            <a:pPr algn="just" marL="527685" marR="5080" indent="-514984">
              <a:lnSpc>
                <a:spcPct val="100000"/>
              </a:lnSpc>
              <a:buClr>
                <a:srgbClr val="0AD0D9"/>
              </a:buClr>
              <a:buSzPct val="94230"/>
              <a:buAutoNum type="arabicPeriod"/>
              <a:tabLst>
                <a:tab pos="528320" algn="l"/>
              </a:tabLst>
            </a:pPr>
            <a:r>
              <a:rPr dirty="0" sz="2600" spc="-5">
                <a:solidFill>
                  <a:srgbClr val="FFFFFF"/>
                </a:solidFill>
                <a:latin typeface="Constantia"/>
                <a:cs typeface="Constantia"/>
              </a:rPr>
              <a:t>The </a:t>
            </a:r>
            <a:r>
              <a:rPr dirty="0" sz="2600" spc="-15">
                <a:solidFill>
                  <a:srgbClr val="FFFFFF"/>
                </a:solidFill>
                <a:latin typeface="Constantia"/>
                <a:cs typeface="Constantia"/>
              </a:rPr>
              <a:t>contents</a:t>
            </a:r>
            <a:r>
              <a:rPr dirty="0" sz="2600" spc="620">
                <a:solidFill>
                  <a:srgbClr val="FFFFFF"/>
                </a:solidFill>
                <a:latin typeface="Constantia"/>
                <a:cs typeface="Constantia"/>
              </a:rPr>
              <a:t> </a:t>
            </a:r>
            <a:r>
              <a:rPr dirty="0" sz="2600" spc="-5">
                <a:solidFill>
                  <a:srgbClr val="FFFFFF"/>
                </a:solidFill>
                <a:latin typeface="Constantia"/>
                <a:cs typeface="Constantia"/>
              </a:rPr>
              <a:t>of </a:t>
            </a:r>
            <a:r>
              <a:rPr dirty="0" sz="2600" spc="-10">
                <a:solidFill>
                  <a:srgbClr val="FFFFFF"/>
                </a:solidFill>
                <a:latin typeface="Constantia"/>
                <a:cs typeface="Constantia"/>
              </a:rPr>
              <a:t>an </a:t>
            </a:r>
            <a:r>
              <a:rPr dirty="0" sz="2600" spc="-5">
                <a:solidFill>
                  <a:srgbClr val="FFFFFF"/>
                </a:solidFill>
                <a:latin typeface="Constantia"/>
                <a:cs typeface="Constantia"/>
              </a:rPr>
              <a:t>address location </a:t>
            </a:r>
            <a:r>
              <a:rPr dirty="0" sz="2600" spc="-15">
                <a:solidFill>
                  <a:srgbClr val="FFFFFF"/>
                </a:solidFill>
                <a:latin typeface="Constantia"/>
                <a:cs typeface="Constantia"/>
              </a:rPr>
              <a:t>are  </a:t>
            </a:r>
            <a:r>
              <a:rPr dirty="0" sz="2600" spc="-10">
                <a:solidFill>
                  <a:srgbClr val="FFFFFF"/>
                </a:solidFill>
                <a:latin typeface="Constantia"/>
                <a:cs typeface="Constantia"/>
              </a:rPr>
              <a:t>not  </a:t>
            </a:r>
            <a:r>
              <a:rPr dirty="0" sz="2600" spc="-20">
                <a:solidFill>
                  <a:srgbClr val="FFFFFF"/>
                </a:solidFill>
                <a:latin typeface="Constantia"/>
                <a:cs typeface="Constantia"/>
              </a:rPr>
              <a:t>destroyed</a:t>
            </a:r>
            <a:r>
              <a:rPr dirty="0" sz="2600" spc="-85">
                <a:solidFill>
                  <a:srgbClr val="FFFFFF"/>
                </a:solidFill>
                <a:latin typeface="Constantia"/>
                <a:cs typeface="Constantia"/>
              </a:rPr>
              <a:t> </a:t>
            </a:r>
            <a:r>
              <a:rPr dirty="0" sz="2600" spc="-5">
                <a:solidFill>
                  <a:srgbClr val="FFFFFF"/>
                </a:solidFill>
                <a:latin typeface="Constantia"/>
                <a:cs typeface="Constantia"/>
              </a:rPr>
              <a:t>whether</a:t>
            </a:r>
            <a:r>
              <a:rPr dirty="0" sz="2600" spc="-125">
                <a:solidFill>
                  <a:srgbClr val="FFFFFF"/>
                </a:solidFill>
                <a:latin typeface="Constantia"/>
                <a:cs typeface="Constantia"/>
              </a:rPr>
              <a:t> </a:t>
            </a:r>
            <a:r>
              <a:rPr dirty="0" sz="2600" spc="-5">
                <a:solidFill>
                  <a:srgbClr val="FFFFFF"/>
                </a:solidFill>
                <a:latin typeface="Constantia"/>
                <a:cs typeface="Constantia"/>
              </a:rPr>
              <a:t>the</a:t>
            </a:r>
            <a:r>
              <a:rPr dirty="0" sz="2600" spc="-105">
                <a:solidFill>
                  <a:srgbClr val="FFFFFF"/>
                </a:solidFill>
                <a:latin typeface="Constantia"/>
                <a:cs typeface="Constantia"/>
              </a:rPr>
              <a:t> </a:t>
            </a:r>
            <a:r>
              <a:rPr dirty="0" sz="2600" spc="-25">
                <a:solidFill>
                  <a:srgbClr val="FFFFFF"/>
                </a:solidFill>
                <a:latin typeface="Constantia"/>
                <a:cs typeface="Constantia"/>
              </a:rPr>
              <a:t>power</a:t>
            </a:r>
            <a:r>
              <a:rPr dirty="0" sz="2600" spc="-114">
                <a:solidFill>
                  <a:srgbClr val="FFFFFF"/>
                </a:solidFill>
                <a:latin typeface="Constantia"/>
                <a:cs typeface="Constantia"/>
              </a:rPr>
              <a:t> </a:t>
            </a:r>
            <a:r>
              <a:rPr dirty="0" sz="2600" spc="-5">
                <a:solidFill>
                  <a:srgbClr val="FFFFFF"/>
                </a:solidFill>
                <a:latin typeface="Constantia"/>
                <a:cs typeface="Constantia"/>
              </a:rPr>
              <a:t>is</a:t>
            </a:r>
            <a:r>
              <a:rPr dirty="0" sz="2600" spc="-55">
                <a:solidFill>
                  <a:srgbClr val="FFFFFF"/>
                </a:solidFill>
                <a:latin typeface="Constantia"/>
                <a:cs typeface="Constantia"/>
              </a:rPr>
              <a:t> </a:t>
            </a:r>
            <a:r>
              <a:rPr dirty="0" sz="2600" spc="5">
                <a:solidFill>
                  <a:srgbClr val="FFFFFF"/>
                </a:solidFill>
                <a:latin typeface="Constantia"/>
                <a:cs typeface="Constantia"/>
              </a:rPr>
              <a:t>ON</a:t>
            </a:r>
            <a:r>
              <a:rPr dirty="0" sz="2600" spc="-85">
                <a:solidFill>
                  <a:srgbClr val="FFFFFF"/>
                </a:solidFill>
                <a:latin typeface="Constantia"/>
                <a:cs typeface="Constantia"/>
              </a:rPr>
              <a:t> </a:t>
            </a:r>
            <a:r>
              <a:rPr dirty="0" sz="2600" spc="-5">
                <a:solidFill>
                  <a:srgbClr val="FFFFFF"/>
                </a:solidFill>
                <a:latin typeface="Constantia"/>
                <a:cs typeface="Constantia"/>
              </a:rPr>
              <a:t>or</a:t>
            </a:r>
            <a:r>
              <a:rPr dirty="0" sz="2600" spc="-95">
                <a:solidFill>
                  <a:srgbClr val="FFFFFF"/>
                </a:solidFill>
                <a:latin typeface="Constantia"/>
                <a:cs typeface="Constantia"/>
              </a:rPr>
              <a:t> </a:t>
            </a:r>
            <a:r>
              <a:rPr dirty="0" sz="2600" spc="-50">
                <a:solidFill>
                  <a:srgbClr val="FFFFFF"/>
                </a:solidFill>
                <a:latin typeface="Constantia"/>
                <a:cs typeface="Constantia"/>
              </a:rPr>
              <a:t>OFF.</a:t>
            </a:r>
            <a:endParaRPr sz="2600">
              <a:latin typeface="Constantia"/>
              <a:cs typeface="Constantia"/>
            </a:endParaRPr>
          </a:p>
          <a:p>
            <a:pPr algn="just" marL="527685" marR="5080" indent="-514984">
              <a:lnSpc>
                <a:spcPct val="100000"/>
              </a:lnSpc>
              <a:buClr>
                <a:srgbClr val="0AD0D9"/>
              </a:buClr>
              <a:buSzPct val="94230"/>
              <a:buAutoNum type="arabicPeriod"/>
              <a:tabLst>
                <a:tab pos="528320" algn="l"/>
              </a:tabLst>
            </a:pPr>
            <a:r>
              <a:rPr dirty="0" sz="2600" spc="-35">
                <a:solidFill>
                  <a:srgbClr val="FFFFFF"/>
                </a:solidFill>
                <a:latin typeface="Constantia"/>
                <a:cs typeface="Constantia"/>
              </a:rPr>
              <a:t>It </a:t>
            </a:r>
            <a:r>
              <a:rPr dirty="0" sz="2600" spc="-5">
                <a:solidFill>
                  <a:srgbClr val="FFFFFF"/>
                </a:solidFill>
                <a:latin typeface="Constantia"/>
                <a:cs typeface="Constantia"/>
              </a:rPr>
              <a:t>is useful </a:t>
            </a:r>
            <a:r>
              <a:rPr dirty="0" sz="2600" spc="-10">
                <a:solidFill>
                  <a:srgbClr val="FFFFFF"/>
                </a:solidFill>
                <a:latin typeface="Constantia"/>
                <a:cs typeface="Constantia"/>
              </a:rPr>
              <a:t>for </a:t>
            </a:r>
            <a:r>
              <a:rPr dirty="0" sz="2600" spc="-5">
                <a:solidFill>
                  <a:srgbClr val="FFFFFF"/>
                </a:solidFill>
                <a:latin typeface="Constantia"/>
                <a:cs typeface="Constantia"/>
              </a:rPr>
              <a:t>the </a:t>
            </a:r>
            <a:r>
              <a:rPr dirty="0" sz="2600" spc="-20">
                <a:solidFill>
                  <a:srgbClr val="FFFFFF"/>
                </a:solidFill>
                <a:latin typeface="Constantia"/>
                <a:cs typeface="Constantia"/>
              </a:rPr>
              <a:t>storage </a:t>
            </a:r>
            <a:r>
              <a:rPr dirty="0" sz="2600" spc="-5">
                <a:solidFill>
                  <a:srgbClr val="FFFFFF"/>
                </a:solidFill>
                <a:latin typeface="Constantia"/>
                <a:cs typeface="Constantia"/>
              </a:rPr>
              <a:t>of </a:t>
            </a:r>
            <a:r>
              <a:rPr dirty="0" sz="2600" spc="-15">
                <a:solidFill>
                  <a:srgbClr val="FFFFFF"/>
                </a:solidFill>
                <a:latin typeface="Constantia"/>
                <a:cs typeface="Constantia"/>
              </a:rPr>
              <a:t>computer </a:t>
            </a:r>
            <a:r>
              <a:rPr dirty="0" sz="2600" spc="-5">
                <a:solidFill>
                  <a:srgbClr val="FFFFFF"/>
                </a:solidFill>
                <a:latin typeface="Constantia"/>
                <a:cs typeface="Constantia"/>
              </a:rPr>
              <a:t>operating  </a:t>
            </a:r>
            <a:r>
              <a:rPr dirty="0" sz="2600" spc="-15">
                <a:solidFill>
                  <a:srgbClr val="FFFFFF"/>
                </a:solidFill>
                <a:latin typeface="Constantia"/>
                <a:cs typeface="Constantia"/>
              </a:rPr>
              <a:t>systems, software </a:t>
            </a:r>
            <a:r>
              <a:rPr dirty="0" sz="2600" spc="-10">
                <a:solidFill>
                  <a:srgbClr val="FFFFFF"/>
                </a:solidFill>
                <a:latin typeface="Constantia"/>
                <a:cs typeface="Constantia"/>
              </a:rPr>
              <a:t>language </a:t>
            </a:r>
            <a:r>
              <a:rPr dirty="0" sz="2600" spc="-15">
                <a:solidFill>
                  <a:srgbClr val="FFFFFF"/>
                </a:solidFill>
                <a:latin typeface="Constantia"/>
                <a:cs typeface="Constantia"/>
              </a:rPr>
              <a:t>computers, programs  </a:t>
            </a:r>
            <a:r>
              <a:rPr dirty="0" sz="2600" spc="-10">
                <a:solidFill>
                  <a:srgbClr val="FFFFFF"/>
                </a:solidFill>
                <a:latin typeface="Constantia"/>
                <a:cs typeface="Constantia"/>
              </a:rPr>
              <a:t>for dedicated microprocessor</a:t>
            </a:r>
            <a:r>
              <a:rPr dirty="0" sz="2600" spc="-360">
                <a:solidFill>
                  <a:srgbClr val="FFFFFF"/>
                </a:solidFill>
                <a:latin typeface="Constantia"/>
                <a:cs typeface="Constantia"/>
              </a:rPr>
              <a:t> </a:t>
            </a:r>
            <a:r>
              <a:rPr dirty="0" sz="2600" spc="-10">
                <a:solidFill>
                  <a:srgbClr val="FFFFFF"/>
                </a:solidFill>
                <a:latin typeface="Constantia"/>
                <a:cs typeface="Constantia"/>
              </a:rPr>
              <a:t>applications.</a:t>
            </a:r>
            <a:endParaRPr sz="2600">
              <a:latin typeface="Constantia"/>
              <a:cs typeface="Constantia"/>
            </a:endParaRPr>
          </a:p>
        </p:txBody>
      </p:sp>
      <p:sp>
        <p:nvSpPr>
          <p:cNvPr id="4" name="object 4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27940">
              <a:lnSpc>
                <a:spcPts val="1245"/>
              </a:lnSpc>
            </a:pPr>
            <a:fld id="{81D60167-4931-47E6-BA6A-407CBD079E47}" type="slidenum">
              <a:rPr dirty="0"/>
              <a:t>40</a:t>
            </a:fld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937260" y="1031747"/>
            <a:ext cx="7007352" cy="44500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 txBox="1"/>
          <p:nvPr/>
        </p:nvSpPr>
        <p:spPr>
          <a:xfrm>
            <a:off x="520700" y="2005710"/>
            <a:ext cx="7827009" cy="4342130"/>
          </a:xfrm>
          <a:prstGeom prst="rect">
            <a:avLst/>
          </a:prstGeom>
        </p:spPr>
        <p:txBody>
          <a:bodyPr wrap="square" lIns="0" tIns="83820" rIns="0" bIns="0" rtlCol="0" vert="horz">
            <a:spAutoFit/>
          </a:bodyPr>
          <a:lstStyle/>
          <a:p>
            <a:pPr algn="just" marL="12700" marR="5080">
              <a:lnSpc>
                <a:spcPts val="2300"/>
              </a:lnSpc>
              <a:spcBef>
                <a:spcPts val="660"/>
              </a:spcBef>
              <a:buClr>
                <a:srgbClr val="0AD0D9"/>
              </a:buClr>
              <a:buSzPct val="89583"/>
              <a:buFont typeface="Wingdings"/>
              <a:buChar char=""/>
              <a:tabLst>
                <a:tab pos="271780" algn="l"/>
              </a:tabLst>
            </a:pPr>
            <a:r>
              <a:rPr dirty="0" sz="2400" spc="-5">
                <a:solidFill>
                  <a:srgbClr val="FFFFFF"/>
                </a:solidFill>
                <a:latin typeface="Constantia"/>
                <a:cs typeface="Constantia"/>
              </a:rPr>
              <a:t>The </a:t>
            </a:r>
            <a:r>
              <a:rPr dirty="0" sz="2400" spc="5">
                <a:solidFill>
                  <a:srgbClr val="FFFFFF"/>
                </a:solidFill>
                <a:latin typeface="Constantia"/>
                <a:cs typeface="Constantia"/>
              </a:rPr>
              <a:t>first </a:t>
            </a:r>
            <a:r>
              <a:rPr dirty="0" sz="2400" spc="-5">
                <a:solidFill>
                  <a:srgbClr val="FFFFFF"/>
                </a:solidFill>
                <a:latin typeface="Constantia"/>
                <a:cs typeface="Constantia"/>
              </a:rPr>
              <a:t>question </a:t>
            </a:r>
            <a:r>
              <a:rPr dirty="0" sz="2400" spc="-10">
                <a:solidFill>
                  <a:srgbClr val="FFFFFF"/>
                </a:solidFill>
                <a:latin typeface="Constantia"/>
                <a:cs typeface="Constantia"/>
              </a:rPr>
              <a:t>comes </a:t>
            </a:r>
            <a:r>
              <a:rPr dirty="0" sz="2400">
                <a:solidFill>
                  <a:srgbClr val="FFFFFF"/>
                </a:solidFill>
                <a:latin typeface="Constantia"/>
                <a:cs typeface="Constantia"/>
              </a:rPr>
              <a:t>in a </a:t>
            </a:r>
            <a:r>
              <a:rPr dirty="0" sz="2400" spc="-5">
                <a:solidFill>
                  <a:srgbClr val="FFFFFF"/>
                </a:solidFill>
                <a:latin typeface="Constantia"/>
                <a:cs typeface="Constantia"/>
              </a:rPr>
              <a:t>mind "What </a:t>
            </a:r>
            <a:r>
              <a:rPr dirty="0" sz="2400">
                <a:solidFill>
                  <a:srgbClr val="FFFFFF"/>
                </a:solidFill>
                <a:latin typeface="Constantia"/>
                <a:cs typeface="Constantia"/>
              </a:rPr>
              <a:t>is a  </a:t>
            </a:r>
            <a:r>
              <a:rPr dirty="0" sz="2400" spc="-30" b="1">
                <a:solidFill>
                  <a:srgbClr val="FFFFFF"/>
                </a:solidFill>
                <a:latin typeface="Constantia"/>
                <a:cs typeface="Constantia"/>
              </a:rPr>
              <a:t>microprocessor</a:t>
            </a:r>
            <a:r>
              <a:rPr dirty="0" sz="2400" spc="-30">
                <a:solidFill>
                  <a:srgbClr val="FFFFFF"/>
                </a:solidFill>
                <a:latin typeface="Constantia"/>
                <a:cs typeface="Constantia"/>
              </a:rPr>
              <a:t>?”. </a:t>
            </a:r>
            <a:r>
              <a:rPr dirty="0" sz="2400" spc="5">
                <a:solidFill>
                  <a:srgbClr val="FFFFFF"/>
                </a:solidFill>
                <a:latin typeface="Constantia"/>
                <a:cs typeface="Constantia"/>
              </a:rPr>
              <a:t>Let </a:t>
            </a:r>
            <a:r>
              <a:rPr dirty="0" sz="2400">
                <a:solidFill>
                  <a:srgbClr val="FFFFFF"/>
                </a:solidFill>
                <a:latin typeface="Constantia"/>
                <a:cs typeface="Constantia"/>
              </a:rPr>
              <a:t>us start with a </a:t>
            </a:r>
            <a:r>
              <a:rPr dirty="0" sz="2400" spc="-15">
                <a:solidFill>
                  <a:srgbClr val="FFFFFF"/>
                </a:solidFill>
                <a:latin typeface="Constantia"/>
                <a:cs typeface="Constantia"/>
              </a:rPr>
              <a:t>more </a:t>
            </a:r>
            <a:r>
              <a:rPr dirty="0" sz="2400" spc="-5">
                <a:solidFill>
                  <a:srgbClr val="FFFFFF"/>
                </a:solidFill>
                <a:latin typeface="Constantia"/>
                <a:cs typeface="Constantia"/>
              </a:rPr>
              <a:t>familiar </a:t>
            </a:r>
            <a:r>
              <a:rPr dirty="0" sz="2400" spc="-10">
                <a:solidFill>
                  <a:srgbClr val="FFFFFF"/>
                </a:solidFill>
                <a:latin typeface="Constantia"/>
                <a:cs typeface="Constantia"/>
              </a:rPr>
              <a:t>term  </a:t>
            </a:r>
            <a:r>
              <a:rPr dirty="0" sz="2400" spc="-35">
                <a:solidFill>
                  <a:srgbClr val="FFFFFF"/>
                </a:solidFill>
                <a:latin typeface="Constantia"/>
                <a:cs typeface="Constantia"/>
              </a:rPr>
              <a:t>computer. </a:t>
            </a:r>
            <a:r>
              <a:rPr dirty="0" sz="2400">
                <a:solidFill>
                  <a:srgbClr val="FFFFFF"/>
                </a:solidFill>
                <a:latin typeface="Constantia"/>
                <a:cs typeface="Constantia"/>
              </a:rPr>
              <a:t>A </a:t>
            </a:r>
            <a:r>
              <a:rPr dirty="0" u="heavy" sz="2400" spc="-5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onstantia"/>
                <a:cs typeface="Constantia"/>
              </a:rPr>
              <a:t>digital </a:t>
            </a:r>
            <a:r>
              <a:rPr dirty="0" u="heavy" sz="2400" spc="-1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onstantia"/>
                <a:cs typeface="Constantia"/>
              </a:rPr>
              <a:t>computer</a:t>
            </a:r>
            <a:r>
              <a:rPr dirty="0" sz="2400" spc="-10">
                <a:solidFill>
                  <a:srgbClr val="FFFFFF"/>
                </a:solidFill>
                <a:latin typeface="Constantia"/>
                <a:cs typeface="Constantia"/>
              </a:rPr>
              <a:t> </a:t>
            </a:r>
            <a:r>
              <a:rPr dirty="0" sz="2400">
                <a:solidFill>
                  <a:srgbClr val="FFFFFF"/>
                </a:solidFill>
                <a:latin typeface="Constantia"/>
                <a:cs typeface="Constantia"/>
              </a:rPr>
              <a:t>is an </a:t>
            </a:r>
            <a:r>
              <a:rPr dirty="0" sz="2400" spc="-5">
                <a:solidFill>
                  <a:srgbClr val="FFFFFF"/>
                </a:solidFill>
                <a:latin typeface="Constantia"/>
                <a:cs typeface="Constantia"/>
              </a:rPr>
              <a:t>electronic machine  </a:t>
            </a:r>
            <a:r>
              <a:rPr dirty="0" sz="2400" spc="-10">
                <a:solidFill>
                  <a:srgbClr val="FFFFFF"/>
                </a:solidFill>
                <a:latin typeface="Constantia"/>
                <a:cs typeface="Constantia"/>
              </a:rPr>
              <a:t>capable </a:t>
            </a:r>
            <a:r>
              <a:rPr dirty="0" sz="2400" spc="-5">
                <a:solidFill>
                  <a:srgbClr val="FFFFFF"/>
                </a:solidFill>
                <a:latin typeface="Constantia"/>
                <a:cs typeface="Constantia"/>
              </a:rPr>
              <a:t>of </a:t>
            </a:r>
            <a:r>
              <a:rPr dirty="0" sz="2400" spc="-10">
                <a:solidFill>
                  <a:srgbClr val="FFFFFF"/>
                </a:solidFill>
                <a:latin typeface="Constantia"/>
                <a:cs typeface="Constantia"/>
              </a:rPr>
              <a:t>quickly </a:t>
            </a:r>
            <a:r>
              <a:rPr dirty="0" sz="2400" spc="-5">
                <a:solidFill>
                  <a:srgbClr val="FFFFFF"/>
                </a:solidFill>
                <a:latin typeface="Constantia"/>
                <a:cs typeface="Constantia"/>
              </a:rPr>
              <a:t>performing </a:t>
            </a:r>
            <a:r>
              <a:rPr dirty="0" sz="2400">
                <a:solidFill>
                  <a:srgbClr val="FFFFFF"/>
                </a:solidFill>
                <a:latin typeface="Constantia"/>
                <a:cs typeface="Constantia"/>
              </a:rPr>
              <a:t>a wide </a:t>
            </a:r>
            <a:r>
              <a:rPr dirty="0" sz="2400" spc="-5">
                <a:solidFill>
                  <a:srgbClr val="FFFFFF"/>
                </a:solidFill>
                <a:latin typeface="Constantia"/>
                <a:cs typeface="Constantia"/>
              </a:rPr>
              <a:t>variety of </a:t>
            </a:r>
            <a:r>
              <a:rPr dirty="0" sz="2400" spc="-10">
                <a:solidFill>
                  <a:srgbClr val="FFFFFF"/>
                </a:solidFill>
                <a:latin typeface="Constantia"/>
                <a:cs typeface="Constantia"/>
              </a:rPr>
              <a:t>tasks. </a:t>
            </a:r>
            <a:r>
              <a:rPr dirty="0" sz="2400" spc="-5">
                <a:solidFill>
                  <a:srgbClr val="FFFFFF"/>
                </a:solidFill>
                <a:latin typeface="Constantia"/>
                <a:cs typeface="Constantia"/>
              </a:rPr>
              <a:t>They  can be </a:t>
            </a:r>
            <a:r>
              <a:rPr dirty="0" sz="2400">
                <a:solidFill>
                  <a:srgbClr val="FFFFFF"/>
                </a:solidFill>
                <a:latin typeface="Constantia"/>
                <a:cs typeface="Constantia"/>
              </a:rPr>
              <a:t>used </a:t>
            </a:r>
            <a:r>
              <a:rPr dirty="0" sz="2400" spc="-20">
                <a:solidFill>
                  <a:srgbClr val="FFFFFF"/>
                </a:solidFill>
                <a:latin typeface="Constantia"/>
                <a:cs typeface="Constantia"/>
              </a:rPr>
              <a:t>to </a:t>
            </a:r>
            <a:r>
              <a:rPr dirty="0" sz="2400" spc="-10">
                <a:solidFill>
                  <a:srgbClr val="FFFFFF"/>
                </a:solidFill>
                <a:latin typeface="Constantia"/>
                <a:cs typeface="Constantia"/>
              </a:rPr>
              <a:t>compile, </a:t>
            </a:r>
            <a:r>
              <a:rPr dirty="0" sz="2400" spc="-15">
                <a:solidFill>
                  <a:srgbClr val="FFFFFF"/>
                </a:solidFill>
                <a:latin typeface="Constantia"/>
                <a:cs typeface="Constantia"/>
              </a:rPr>
              <a:t>correlate, </a:t>
            </a:r>
            <a:r>
              <a:rPr dirty="0" sz="2400">
                <a:solidFill>
                  <a:srgbClr val="FFFFFF"/>
                </a:solidFill>
                <a:latin typeface="Constantia"/>
                <a:cs typeface="Constantia"/>
              </a:rPr>
              <a:t>sort, </a:t>
            </a:r>
            <a:r>
              <a:rPr dirty="0" sz="2400" spc="-20">
                <a:solidFill>
                  <a:srgbClr val="FFFFFF"/>
                </a:solidFill>
                <a:latin typeface="Constantia"/>
                <a:cs typeface="Constantia"/>
              </a:rPr>
              <a:t>merge </a:t>
            </a:r>
            <a:r>
              <a:rPr dirty="0" sz="2400">
                <a:solidFill>
                  <a:srgbClr val="FFFFFF"/>
                </a:solidFill>
                <a:latin typeface="Constantia"/>
                <a:cs typeface="Constantia"/>
              </a:rPr>
              <a:t>and </a:t>
            </a:r>
            <a:r>
              <a:rPr dirty="0" sz="2400" spc="-15">
                <a:solidFill>
                  <a:srgbClr val="FFFFFF"/>
                </a:solidFill>
                <a:latin typeface="Constantia"/>
                <a:cs typeface="Constantia"/>
              </a:rPr>
              <a:t>store  </a:t>
            </a:r>
            <a:r>
              <a:rPr dirty="0" sz="2400" spc="-5">
                <a:solidFill>
                  <a:srgbClr val="FFFFFF"/>
                </a:solidFill>
                <a:latin typeface="Constantia"/>
                <a:cs typeface="Constantia"/>
              </a:rPr>
              <a:t>data as </a:t>
            </a:r>
            <a:r>
              <a:rPr dirty="0" sz="2400" spc="-20">
                <a:solidFill>
                  <a:srgbClr val="FFFFFF"/>
                </a:solidFill>
                <a:latin typeface="Constantia"/>
                <a:cs typeface="Constantia"/>
              </a:rPr>
              <a:t>well </a:t>
            </a:r>
            <a:r>
              <a:rPr dirty="0" sz="2400" spc="-5">
                <a:solidFill>
                  <a:srgbClr val="FFFFFF"/>
                </a:solidFill>
                <a:latin typeface="Constantia"/>
                <a:cs typeface="Constantia"/>
              </a:rPr>
              <a:t>as perform</a:t>
            </a:r>
            <a:r>
              <a:rPr dirty="0" sz="2400" spc="-450">
                <a:solidFill>
                  <a:srgbClr val="FFFFFF"/>
                </a:solidFill>
                <a:latin typeface="Constantia"/>
                <a:cs typeface="Constantia"/>
              </a:rPr>
              <a:t> </a:t>
            </a:r>
            <a:r>
              <a:rPr dirty="0" sz="2400" spc="-10">
                <a:solidFill>
                  <a:srgbClr val="FFFFFF"/>
                </a:solidFill>
                <a:latin typeface="Constantia"/>
                <a:cs typeface="Constantia"/>
              </a:rPr>
              <a:t>calculations.</a:t>
            </a:r>
            <a:endParaRPr sz="2400">
              <a:latin typeface="Constantia"/>
              <a:cs typeface="Constantia"/>
            </a:endParaRPr>
          </a:p>
          <a:p>
            <a:pPr>
              <a:lnSpc>
                <a:spcPct val="100000"/>
              </a:lnSpc>
              <a:spcBef>
                <a:spcPts val="45"/>
              </a:spcBef>
              <a:buClr>
                <a:srgbClr val="0AD0D9"/>
              </a:buClr>
              <a:buFont typeface="Wingdings"/>
              <a:buChar char=""/>
            </a:pPr>
            <a:endParaRPr sz="3000">
              <a:latin typeface="Times New Roman"/>
              <a:cs typeface="Times New Roman"/>
            </a:endParaRPr>
          </a:p>
          <a:p>
            <a:pPr algn="just" marL="12700" marR="7620">
              <a:lnSpc>
                <a:spcPct val="80000"/>
              </a:lnSpc>
              <a:buClr>
                <a:srgbClr val="0AD0D9"/>
              </a:buClr>
              <a:buSzPct val="89583"/>
              <a:buFont typeface="Wingdings"/>
              <a:buChar char=""/>
              <a:tabLst>
                <a:tab pos="271780" algn="l"/>
              </a:tabLst>
            </a:pPr>
            <a:r>
              <a:rPr dirty="0" sz="2400" spc="-10">
                <a:solidFill>
                  <a:srgbClr val="FFFFFF"/>
                </a:solidFill>
                <a:latin typeface="Constantia"/>
                <a:cs typeface="Constantia"/>
              </a:rPr>
              <a:t>Computers </a:t>
            </a:r>
            <a:r>
              <a:rPr dirty="0" sz="2400" spc="-15">
                <a:solidFill>
                  <a:srgbClr val="FFFFFF"/>
                </a:solidFill>
                <a:latin typeface="Constantia"/>
                <a:cs typeface="Constantia"/>
              </a:rPr>
              <a:t>communicate </a:t>
            </a:r>
            <a:r>
              <a:rPr dirty="0" sz="2400">
                <a:solidFill>
                  <a:srgbClr val="FFFFFF"/>
                </a:solidFill>
                <a:latin typeface="Constantia"/>
                <a:cs typeface="Constantia"/>
              </a:rPr>
              <a:t>and </a:t>
            </a:r>
            <a:r>
              <a:rPr dirty="0" sz="2400" spc="-10">
                <a:solidFill>
                  <a:srgbClr val="FFFFFF"/>
                </a:solidFill>
                <a:latin typeface="Constantia"/>
                <a:cs typeface="Constantia"/>
              </a:rPr>
              <a:t>operate </a:t>
            </a:r>
            <a:r>
              <a:rPr dirty="0" sz="2400">
                <a:solidFill>
                  <a:srgbClr val="FFFFFF"/>
                </a:solidFill>
                <a:latin typeface="Constantia"/>
                <a:cs typeface="Constantia"/>
              </a:rPr>
              <a:t>in binary </a:t>
            </a:r>
            <a:r>
              <a:rPr dirty="0" sz="2400" spc="-5">
                <a:solidFill>
                  <a:srgbClr val="FFFFFF"/>
                </a:solidFill>
                <a:latin typeface="Constantia"/>
                <a:cs typeface="Constantia"/>
              </a:rPr>
              <a:t>numbers  </a:t>
            </a:r>
            <a:r>
              <a:rPr dirty="0" sz="2400">
                <a:solidFill>
                  <a:srgbClr val="FFFFFF"/>
                </a:solidFill>
                <a:latin typeface="Constantia"/>
                <a:cs typeface="Constantia"/>
              </a:rPr>
              <a:t>0 and 1 also </a:t>
            </a:r>
            <a:r>
              <a:rPr dirty="0" sz="2400" spc="-10">
                <a:solidFill>
                  <a:srgbClr val="FFFFFF"/>
                </a:solidFill>
                <a:latin typeface="Constantia"/>
                <a:cs typeface="Constantia"/>
              </a:rPr>
              <a:t>known </a:t>
            </a:r>
            <a:r>
              <a:rPr dirty="0" sz="2400" spc="5">
                <a:solidFill>
                  <a:srgbClr val="FFFFFF"/>
                </a:solidFill>
                <a:latin typeface="Constantia"/>
                <a:cs typeface="Constantia"/>
              </a:rPr>
              <a:t>as </a:t>
            </a:r>
            <a:r>
              <a:rPr dirty="0" u="heavy" sz="24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onstantia"/>
                <a:cs typeface="Constantia"/>
              </a:rPr>
              <a:t>bits</a:t>
            </a:r>
            <a:r>
              <a:rPr dirty="0" sz="2400">
                <a:solidFill>
                  <a:srgbClr val="FFFFFF"/>
                </a:solidFill>
                <a:latin typeface="Constantia"/>
                <a:cs typeface="Constantia"/>
              </a:rPr>
              <a:t>. </a:t>
            </a:r>
            <a:r>
              <a:rPr dirty="0" sz="2400" spc="-30">
                <a:solidFill>
                  <a:srgbClr val="FFFFFF"/>
                </a:solidFill>
                <a:latin typeface="Constantia"/>
                <a:cs typeface="Constantia"/>
              </a:rPr>
              <a:t>It </a:t>
            </a:r>
            <a:r>
              <a:rPr dirty="0" sz="2400">
                <a:solidFill>
                  <a:srgbClr val="FFFFFF"/>
                </a:solidFill>
                <a:latin typeface="Constantia"/>
                <a:cs typeface="Constantia"/>
              </a:rPr>
              <a:t>is </a:t>
            </a:r>
            <a:r>
              <a:rPr dirty="0" sz="2400" spc="-5">
                <a:solidFill>
                  <a:srgbClr val="FFFFFF"/>
                </a:solidFill>
                <a:latin typeface="Constantia"/>
                <a:cs typeface="Constantia"/>
              </a:rPr>
              <a:t>the abbreviation for the  </a:t>
            </a:r>
            <a:r>
              <a:rPr dirty="0" sz="2400" spc="-10">
                <a:solidFill>
                  <a:srgbClr val="FFFFFF"/>
                </a:solidFill>
                <a:latin typeface="Constantia"/>
                <a:cs typeface="Constantia"/>
              </a:rPr>
              <a:t>term </a:t>
            </a:r>
            <a:r>
              <a:rPr dirty="0" sz="2400" spc="5" b="1">
                <a:solidFill>
                  <a:srgbClr val="FFFFFF"/>
                </a:solidFill>
                <a:latin typeface="Constantia"/>
                <a:cs typeface="Constantia"/>
              </a:rPr>
              <a:t>binary </a:t>
            </a:r>
            <a:r>
              <a:rPr dirty="0" sz="2400" spc="-5" b="1">
                <a:solidFill>
                  <a:srgbClr val="FFFFFF"/>
                </a:solidFill>
                <a:latin typeface="Constantia"/>
                <a:cs typeface="Constantia"/>
              </a:rPr>
              <a:t>digit</a:t>
            </a:r>
            <a:r>
              <a:rPr dirty="0" sz="2400" spc="-5">
                <a:solidFill>
                  <a:srgbClr val="FFFFFF"/>
                </a:solidFill>
                <a:latin typeface="Constantia"/>
                <a:cs typeface="Constantia"/>
              </a:rPr>
              <a:t>. The bit size of </a:t>
            </a:r>
            <a:r>
              <a:rPr dirty="0" sz="2400">
                <a:solidFill>
                  <a:srgbClr val="FFFFFF"/>
                </a:solidFill>
                <a:latin typeface="Constantia"/>
                <a:cs typeface="Constantia"/>
              </a:rPr>
              <a:t>a </a:t>
            </a:r>
            <a:r>
              <a:rPr dirty="0" sz="2400" spc="-10">
                <a:solidFill>
                  <a:srgbClr val="FFFFFF"/>
                </a:solidFill>
                <a:latin typeface="Constantia"/>
                <a:cs typeface="Constantia"/>
              </a:rPr>
              <a:t>microprocessor refers  </a:t>
            </a:r>
            <a:r>
              <a:rPr dirty="0" sz="2400" spc="-20">
                <a:solidFill>
                  <a:srgbClr val="FFFFFF"/>
                </a:solidFill>
                <a:latin typeface="Constantia"/>
                <a:cs typeface="Constantia"/>
              </a:rPr>
              <a:t>to </a:t>
            </a:r>
            <a:r>
              <a:rPr dirty="0" sz="2400" spc="-5">
                <a:solidFill>
                  <a:srgbClr val="FFFFFF"/>
                </a:solidFill>
                <a:latin typeface="Constantia"/>
                <a:cs typeface="Constantia"/>
              </a:rPr>
              <a:t>the number of bit </a:t>
            </a:r>
            <a:r>
              <a:rPr dirty="0" sz="2400" spc="-10">
                <a:solidFill>
                  <a:srgbClr val="FFFFFF"/>
                </a:solidFill>
                <a:latin typeface="Constantia"/>
                <a:cs typeface="Constantia"/>
              </a:rPr>
              <a:t>which </a:t>
            </a:r>
            <a:r>
              <a:rPr dirty="0" sz="2400" spc="-5">
                <a:solidFill>
                  <a:srgbClr val="FFFFFF"/>
                </a:solidFill>
                <a:latin typeface="Constantia"/>
                <a:cs typeface="Constantia"/>
              </a:rPr>
              <a:t>can be </a:t>
            </a:r>
            <a:r>
              <a:rPr dirty="0" sz="2400" spc="-10">
                <a:solidFill>
                  <a:srgbClr val="FFFFFF"/>
                </a:solidFill>
                <a:latin typeface="Constantia"/>
                <a:cs typeface="Constantia"/>
              </a:rPr>
              <a:t>processed  </a:t>
            </a:r>
            <a:r>
              <a:rPr dirty="0" sz="2400" spc="-5">
                <a:solidFill>
                  <a:srgbClr val="FFFFFF"/>
                </a:solidFill>
                <a:latin typeface="Constantia"/>
                <a:cs typeface="Constantia"/>
              </a:rPr>
              <a:t>simultaneously </a:t>
            </a:r>
            <a:r>
              <a:rPr dirty="0" sz="2400" spc="-15">
                <a:solidFill>
                  <a:srgbClr val="FFFFFF"/>
                </a:solidFill>
                <a:latin typeface="Constantia"/>
                <a:cs typeface="Constantia"/>
              </a:rPr>
              <a:t>by </a:t>
            </a:r>
            <a:r>
              <a:rPr dirty="0" sz="2400" spc="-5">
                <a:solidFill>
                  <a:srgbClr val="FFFFFF"/>
                </a:solidFill>
                <a:latin typeface="Constantia"/>
                <a:cs typeface="Constantia"/>
              </a:rPr>
              <a:t>the arithmetic </a:t>
            </a:r>
            <a:r>
              <a:rPr dirty="0" sz="2400" spc="-10">
                <a:solidFill>
                  <a:srgbClr val="FFFFFF"/>
                </a:solidFill>
                <a:latin typeface="Constantia"/>
                <a:cs typeface="Constantia"/>
              </a:rPr>
              <a:t>circuit </a:t>
            </a:r>
            <a:r>
              <a:rPr dirty="0" sz="2400" spc="-5">
                <a:solidFill>
                  <a:srgbClr val="FFFFFF"/>
                </a:solidFill>
                <a:latin typeface="Constantia"/>
                <a:cs typeface="Constantia"/>
              </a:rPr>
              <a:t>of the  </a:t>
            </a:r>
            <a:r>
              <a:rPr dirty="0" sz="2400" spc="-25">
                <a:solidFill>
                  <a:srgbClr val="FFFFFF"/>
                </a:solidFill>
                <a:latin typeface="Constantia"/>
                <a:cs typeface="Constantia"/>
              </a:rPr>
              <a:t>microprocessor. </a:t>
            </a:r>
            <a:r>
              <a:rPr dirty="0" sz="2400">
                <a:solidFill>
                  <a:srgbClr val="FFFFFF"/>
                </a:solidFill>
                <a:latin typeface="Constantia"/>
                <a:cs typeface="Constantia"/>
              </a:rPr>
              <a:t>A </a:t>
            </a:r>
            <a:r>
              <a:rPr dirty="0" sz="2400" spc="-5">
                <a:solidFill>
                  <a:srgbClr val="FFFFFF"/>
                </a:solidFill>
                <a:latin typeface="Constantia"/>
                <a:cs typeface="Constantia"/>
              </a:rPr>
              <a:t>number of bits </a:t>
            </a:r>
            <a:r>
              <a:rPr dirty="0" sz="2400" spc="-10">
                <a:solidFill>
                  <a:srgbClr val="FFFFFF"/>
                </a:solidFill>
                <a:latin typeface="Constantia"/>
                <a:cs typeface="Constantia"/>
              </a:rPr>
              <a:t>taken </a:t>
            </a:r>
            <a:r>
              <a:rPr dirty="0" sz="2400">
                <a:solidFill>
                  <a:srgbClr val="FFFFFF"/>
                </a:solidFill>
                <a:latin typeface="Constantia"/>
                <a:cs typeface="Constantia"/>
              </a:rPr>
              <a:t>as a </a:t>
            </a:r>
            <a:r>
              <a:rPr dirty="0" sz="2400" spc="-10">
                <a:solidFill>
                  <a:srgbClr val="FFFFFF"/>
                </a:solidFill>
                <a:latin typeface="Constantia"/>
                <a:cs typeface="Constantia"/>
              </a:rPr>
              <a:t>group </a:t>
            </a:r>
            <a:r>
              <a:rPr dirty="0" sz="2400" spc="-15">
                <a:solidFill>
                  <a:srgbClr val="FFFFFF"/>
                </a:solidFill>
                <a:latin typeface="Constantia"/>
                <a:cs typeface="Constantia"/>
              </a:rPr>
              <a:t>are </a:t>
            </a:r>
            <a:r>
              <a:rPr dirty="0" sz="2400" spc="-10">
                <a:solidFill>
                  <a:srgbClr val="FFFFFF"/>
                </a:solidFill>
                <a:latin typeface="Constantia"/>
                <a:cs typeface="Constantia"/>
              </a:rPr>
              <a:t>this  </a:t>
            </a:r>
            <a:r>
              <a:rPr dirty="0" sz="2400" spc="-5">
                <a:solidFill>
                  <a:srgbClr val="FFFFFF"/>
                </a:solidFill>
                <a:latin typeface="Constantia"/>
                <a:cs typeface="Constantia"/>
              </a:rPr>
              <a:t>manner </a:t>
            </a:r>
            <a:r>
              <a:rPr dirty="0" sz="2400">
                <a:solidFill>
                  <a:srgbClr val="FFFFFF"/>
                </a:solidFill>
                <a:latin typeface="Constantia"/>
                <a:cs typeface="Constantia"/>
              </a:rPr>
              <a:t>is </a:t>
            </a:r>
            <a:r>
              <a:rPr dirty="0" sz="2400" spc="-5">
                <a:solidFill>
                  <a:srgbClr val="FFFFFF"/>
                </a:solidFill>
                <a:latin typeface="Constantia"/>
                <a:cs typeface="Constantia"/>
              </a:rPr>
              <a:t>called</a:t>
            </a:r>
            <a:r>
              <a:rPr dirty="0" sz="2400" spc="-170">
                <a:solidFill>
                  <a:srgbClr val="FFFFFF"/>
                </a:solidFill>
                <a:latin typeface="Constantia"/>
                <a:cs typeface="Constantia"/>
              </a:rPr>
              <a:t> </a:t>
            </a:r>
            <a:r>
              <a:rPr dirty="0" u="heavy" sz="2400" spc="-2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onstantia"/>
                <a:cs typeface="Constantia"/>
              </a:rPr>
              <a:t>word</a:t>
            </a:r>
            <a:r>
              <a:rPr dirty="0" sz="2400" spc="-20">
                <a:solidFill>
                  <a:srgbClr val="FFFFFF"/>
                </a:solidFill>
                <a:latin typeface="Constantia"/>
                <a:cs typeface="Constantia"/>
              </a:rPr>
              <a:t>.</a:t>
            </a:r>
            <a:endParaRPr sz="2400">
              <a:latin typeface="Constantia"/>
              <a:cs typeface="Constantia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8589518" y="6555667"/>
            <a:ext cx="125095" cy="17843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25400">
              <a:lnSpc>
                <a:spcPts val="1245"/>
              </a:lnSpc>
            </a:pPr>
            <a:fld id="{81D60167-4931-47E6-BA6A-407CBD079E47}" type="slidenum">
              <a:rPr dirty="0" sz="1200">
                <a:solidFill>
                  <a:srgbClr val="D1EAED"/>
                </a:solidFill>
                <a:latin typeface="Constantia"/>
                <a:cs typeface="Constantia"/>
              </a:rPr>
              <a:t>2</a:t>
            </a:fld>
            <a:endParaRPr sz="1200">
              <a:latin typeface="Constantia"/>
              <a:cs typeface="Constantia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824227" y="726948"/>
            <a:ext cx="5265420" cy="492251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 txBox="1"/>
          <p:nvPr/>
        </p:nvSpPr>
        <p:spPr>
          <a:xfrm>
            <a:off x="520700" y="1459738"/>
            <a:ext cx="7827009" cy="4940935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u="heavy" sz="2600" spc="-5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onstantia"/>
                <a:cs typeface="Constantia"/>
              </a:rPr>
              <a:t>MASK</a:t>
            </a:r>
            <a:r>
              <a:rPr dirty="0" u="heavy" sz="2600" spc="-4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onstantia"/>
                <a:cs typeface="Constantia"/>
              </a:rPr>
              <a:t> </a:t>
            </a:r>
            <a:r>
              <a:rPr dirty="0" u="heavy" sz="2600" spc="-2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onstantia"/>
                <a:cs typeface="Constantia"/>
              </a:rPr>
              <a:t>ROM</a:t>
            </a:r>
            <a:r>
              <a:rPr dirty="0" u="heavy" sz="2600" spc="-2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onstantia"/>
                <a:cs typeface="Constantia"/>
              </a:rPr>
              <a:t>:</a:t>
            </a:r>
            <a:endParaRPr sz="2600">
              <a:latin typeface="Constantia"/>
              <a:cs typeface="Constantia"/>
            </a:endParaRPr>
          </a:p>
          <a:p>
            <a:pPr marL="527685" indent="-514984">
              <a:lnSpc>
                <a:spcPct val="100000"/>
              </a:lnSpc>
              <a:buClr>
                <a:srgbClr val="0AD0D9"/>
              </a:buClr>
              <a:buSzPct val="94230"/>
              <a:buAutoNum type="arabicPeriod"/>
              <a:tabLst>
                <a:tab pos="527685" algn="l"/>
                <a:tab pos="528320" algn="l"/>
              </a:tabLst>
            </a:pPr>
            <a:r>
              <a:rPr dirty="0" sz="2600" spc="-30">
                <a:solidFill>
                  <a:srgbClr val="FFFFFF"/>
                </a:solidFill>
                <a:latin typeface="Constantia"/>
                <a:cs typeface="Constantia"/>
              </a:rPr>
              <a:t>It </a:t>
            </a:r>
            <a:r>
              <a:rPr dirty="0" sz="2600" spc="-5">
                <a:solidFill>
                  <a:srgbClr val="FFFFFF"/>
                </a:solidFill>
                <a:latin typeface="Constantia"/>
                <a:cs typeface="Constantia"/>
              </a:rPr>
              <a:t>is </a:t>
            </a:r>
            <a:r>
              <a:rPr dirty="0" sz="2600" spc="-10">
                <a:solidFill>
                  <a:srgbClr val="FFFFFF"/>
                </a:solidFill>
                <a:latin typeface="Constantia"/>
                <a:cs typeface="Constantia"/>
              </a:rPr>
              <a:t>programmed by </a:t>
            </a:r>
            <a:r>
              <a:rPr dirty="0" sz="2600" spc="-5">
                <a:solidFill>
                  <a:srgbClr val="FFFFFF"/>
                </a:solidFill>
                <a:latin typeface="Constantia"/>
                <a:cs typeface="Constantia"/>
              </a:rPr>
              <a:t>the manufacturing</a:t>
            </a:r>
            <a:r>
              <a:rPr dirty="0" sz="2600" spc="-370">
                <a:solidFill>
                  <a:srgbClr val="FFFFFF"/>
                </a:solidFill>
                <a:latin typeface="Constantia"/>
                <a:cs typeface="Constantia"/>
              </a:rPr>
              <a:t> </a:t>
            </a:r>
            <a:r>
              <a:rPr dirty="0" sz="2600" spc="-20">
                <a:solidFill>
                  <a:srgbClr val="FFFFFF"/>
                </a:solidFill>
                <a:latin typeface="Constantia"/>
                <a:cs typeface="Constantia"/>
              </a:rPr>
              <a:t>process.</a:t>
            </a:r>
            <a:endParaRPr sz="2600">
              <a:latin typeface="Constantia"/>
              <a:cs typeface="Constantia"/>
            </a:endParaRPr>
          </a:p>
          <a:p>
            <a:pPr marL="527685" marR="7620" indent="-514984">
              <a:lnSpc>
                <a:spcPct val="100000"/>
              </a:lnSpc>
              <a:buClr>
                <a:srgbClr val="0AD0D9"/>
              </a:buClr>
              <a:buSzPct val="94230"/>
              <a:buAutoNum type="arabicPeriod"/>
              <a:tabLst>
                <a:tab pos="527685" algn="l"/>
                <a:tab pos="528320" algn="l"/>
              </a:tabLst>
            </a:pPr>
            <a:r>
              <a:rPr dirty="0" sz="2600" spc="-5">
                <a:solidFill>
                  <a:srgbClr val="FFFFFF"/>
                </a:solidFill>
                <a:latin typeface="Constantia"/>
                <a:cs typeface="Constantia"/>
              </a:rPr>
              <a:t>The </a:t>
            </a:r>
            <a:r>
              <a:rPr dirty="0" sz="2600" spc="-15">
                <a:solidFill>
                  <a:srgbClr val="FFFFFF"/>
                </a:solidFill>
                <a:latin typeface="Constantia"/>
                <a:cs typeface="Constantia"/>
              </a:rPr>
              <a:t>contents </a:t>
            </a:r>
            <a:r>
              <a:rPr dirty="0" sz="2600" spc="-5">
                <a:solidFill>
                  <a:srgbClr val="FFFFFF"/>
                </a:solidFill>
                <a:latin typeface="Constantia"/>
                <a:cs typeface="Constantia"/>
              </a:rPr>
              <a:t>of </a:t>
            </a:r>
            <a:r>
              <a:rPr dirty="0" sz="2600" spc="-25">
                <a:solidFill>
                  <a:srgbClr val="FFFFFF"/>
                </a:solidFill>
                <a:latin typeface="Constantia"/>
                <a:cs typeface="Constantia"/>
              </a:rPr>
              <a:t>MROMs </a:t>
            </a:r>
            <a:r>
              <a:rPr dirty="0" sz="2600" spc="-10">
                <a:solidFill>
                  <a:srgbClr val="FFFFFF"/>
                </a:solidFill>
                <a:latin typeface="Constantia"/>
                <a:cs typeface="Constantia"/>
              </a:rPr>
              <a:t>cannot </a:t>
            </a:r>
            <a:r>
              <a:rPr dirty="0" sz="2600">
                <a:solidFill>
                  <a:srgbClr val="FFFFFF"/>
                </a:solidFill>
                <a:latin typeface="Constantia"/>
                <a:cs typeface="Constantia"/>
              </a:rPr>
              <a:t>be </a:t>
            </a:r>
            <a:r>
              <a:rPr dirty="0" sz="2600" spc="-10">
                <a:solidFill>
                  <a:srgbClr val="FFFFFF"/>
                </a:solidFill>
                <a:latin typeface="Constantia"/>
                <a:cs typeface="Constantia"/>
              </a:rPr>
              <a:t>changed </a:t>
            </a:r>
            <a:r>
              <a:rPr dirty="0" sz="2600" spc="-15">
                <a:solidFill>
                  <a:srgbClr val="FFFFFF"/>
                </a:solidFill>
                <a:latin typeface="Constantia"/>
                <a:cs typeface="Constantia"/>
              </a:rPr>
              <a:t>by </a:t>
            </a:r>
            <a:r>
              <a:rPr dirty="0" sz="2600" spc="-5">
                <a:solidFill>
                  <a:srgbClr val="FFFFFF"/>
                </a:solidFill>
                <a:latin typeface="Constantia"/>
                <a:cs typeface="Constantia"/>
              </a:rPr>
              <a:t>the  </a:t>
            </a:r>
            <a:r>
              <a:rPr dirty="0" sz="2600" spc="-50">
                <a:solidFill>
                  <a:srgbClr val="FFFFFF"/>
                </a:solidFill>
                <a:latin typeface="Constantia"/>
                <a:cs typeface="Constantia"/>
              </a:rPr>
              <a:t>user.</a:t>
            </a:r>
            <a:endParaRPr sz="2600">
              <a:latin typeface="Constantia"/>
              <a:cs typeface="Constantia"/>
            </a:endParaRPr>
          </a:p>
          <a:p>
            <a:pPr marL="527685" marR="5715" indent="-514984">
              <a:lnSpc>
                <a:spcPct val="100000"/>
              </a:lnSpc>
              <a:buClr>
                <a:srgbClr val="0AD0D9"/>
              </a:buClr>
              <a:buSzPct val="94230"/>
              <a:buAutoNum type="arabicPeriod"/>
              <a:tabLst>
                <a:tab pos="527685" algn="l"/>
                <a:tab pos="528320" algn="l"/>
                <a:tab pos="1469390" algn="l"/>
                <a:tab pos="1972310" algn="l"/>
                <a:tab pos="3317240" algn="l"/>
                <a:tab pos="5266690" algn="l"/>
                <a:tab pos="5770880" algn="l"/>
                <a:tab pos="7065009" algn="l"/>
              </a:tabLst>
            </a:pPr>
            <a:r>
              <a:rPr dirty="0" sz="2600" spc="-55">
                <a:solidFill>
                  <a:srgbClr val="FFFFFF"/>
                </a:solidFill>
                <a:latin typeface="Constantia"/>
                <a:cs typeface="Constantia"/>
              </a:rPr>
              <a:t>U</a:t>
            </a:r>
            <a:r>
              <a:rPr dirty="0" sz="2600">
                <a:solidFill>
                  <a:srgbClr val="FFFFFF"/>
                </a:solidFill>
                <a:latin typeface="Constantia"/>
                <a:cs typeface="Constantia"/>
              </a:rPr>
              <a:t>sed</a:t>
            </a:r>
            <a:r>
              <a:rPr dirty="0" sz="2600">
                <a:solidFill>
                  <a:srgbClr val="FFFFFF"/>
                </a:solidFill>
                <a:latin typeface="Constantia"/>
                <a:cs typeface="Constantia"/>
              </a:rPr>
              <a:t>	</a:t>
            </a:r>
            <a:r>
              <a:rPr dirty="0" sz="2600" spc="-10">
                <a:solidFill>
                  <a:srgbClr val="FFFFFF"/>
                </a:solidFill>
                <a:latin typeface="Constantia"/>
                <a:cs typeface="Constantia"/>
              </a:rPr>
              <a:t>i</a:t>
            </a:r>
            <a:r>
              <a:rPr dirty="0" sz="2600">
                <a:solidFill>
                  <a:srgbClr val="FFFFFF"/>
                </a:solidFill>
                <a:latin typeface="Constantia"/>
                <a:cs typeface="Constantia"/>
              </a:rPr>
              <a:t>n</a:t>
            </a:r>
            <a:r>
              <a:rPr dirty="0" sz="2600">
                <a:solidFill>
                  <a:srgbClr val="FFFFFF"/>
                </a:solidFill>
                <a:latin typeface="Constantia"/>
                <a:cs typeface="Constantia"/>
              </a:rPr>
              <a:t>	</a:t>
            </a:r>
            <a:r>
              <a:rPr dirty="0" sz="2600" spc="-5">
                <a:solidFill>
                  <a:srgbClr val="FFFFFF"/>
                </a:solidFill>
                <a:latin typeface="Constantia"/>
                <a:cs typeface="Constantia"/>
              </a:rPr>
              <a:t>des</a:t>
            </a:r>
            <a:r>
              <a:rPr dirty="0" sz="2600" spc="-15">
                <a:solidFill>
                  <a:srgbClr val="FFFFFF"/>
                </a:solidFill>
                <a:latin typeface="Constantia"/>
                <a:cs typeface="Constantia"/>
              </a:rPr>
              <a:t>k</a:t>
            </a:r>
            <a:r>
              <a:rPr dirty="0" sz="2600" spc="-35">
                <a:solidFill>
                  <a:srgbClr val="FFFFFF"/>
                </a:solidFill>
                <a:latin typeface="Constantia"/>
                <a:cs typeface="Constantia"/>
              </a:rPr>
              <a:t>t</a:t>
            </a:r>
            <a:r>
              <a:rPr dirty="0" sz="2600" spc="-15">
                <a:solidFill>
                  <a:srgbClr val="FFFFFF"/>
                </a:solidFill>
                <a:latin typeface="Constantia"/>
                <a:cs typeface="Constantia"/>
              </a:rPr>
              <a:t>o</a:t>
            </a:r>
            <a:r>
              <a:rPr dirty="0" sz="2600">
                <a:solidFill>
                  <a:srgbClr val="FFFFFF"/>
                </a:solidFill>
                <a:latin typeface="Constantia"/>
                <a:cs typeface="Constantia"/>
              </a:rPr>
              <a:t>p</a:t>
            </a:r>
            <a:r>
              <a:rPr dirty="0" sz="2600">
                <a:solidFill>
                  <a:srgbClr val="FFFFFF"/>
                </a:solidFill>
                <a:latin typeface="Constantia"/>
                <a:cs typeface="Constantia"/>
              </a:rPr>
              <a:t>	</a:t>
            </a:r>
            <a:r>
              <a:rPr dirty="0" sz="2600" spc="-65">
                <a:solidFill>
                  <a:srgbClr val="FFFFFF"/>
                </a:solidFill>
                <a:latin typeface="Constantia"/>
                <a:cs typeface="Constantia"/>
              </a:rPr>
              <a:t>c</a:t>
            </a:r>
            <a:r>
              <a:rPr dirty="0" sz="2600">
                <a:solidFill>
                  <a:srgbClr val="FFFFFF"/>
                </a:solidFill>
                <a:latin typeface="Constantia"/>
                <a:cs typeface="Constantia"/>
              </a:rPr>
              <a:t>om</a:t>
            </a:r>
            <a:r>
              <a:rPr dirty="0" sz="2600" spc="-20">
                <a:solidFill>
                  <a:srgbClr val="FFFFFF"/>
                </a:solidFill>
                <a:latin typeface="Constantia"/>
                <a:cs typeface="Constantia"/>
              </a:rPr>
              <a:t>p</a:t>
            </a:r>
            <a:r>
              <a:rPr dirty="0" sz="2600" spc="-5">
                <a:solidFill>
                  <a:srgbClr val="FFFFFF"/>
                </a:solidFill>
                <a:latin typeface="Constantia"/>
                <a:cs typeface="Constantia"/>
              </a:rPr>
              <a:t>u</a:t>
            </a:r>
            <a:r>
              <a:rPr dirty="0" sz="2600" spc="-40">
                <a:solidFill>
                  <a:srgbClr val="FFFFFF"/>
                </a:solidFill>
                <a:latin typeface="Constantia"/>
                <a:cs typeface="Constantia"/>
              </a:rPr>
              <a:t>t</a:t>
            </a:r>
            <a:r>
              <a:rPr dirty="0" sz="2600">
                <a:solidFill>
                  <a:srgbClr val="FFFFFF"/>
                </a:solidFill>
                <a:latin typeface="Constantia"/>
                <a:cs typeface="Constantia"/>
              </a:rPr>
              <a:t>ers</a:t>
            </a:r>
            <a:r>
              <a:rPr dirty="0" sz="2600">
                <a:solidFill>
                  <a:srgbClr val="FFFFFF"/>
                </a:solidFill>
                <a:latin typeface="Constantia"/>
                <a:cs typeface="Constantia"/>
              </a:rPr>
              <a:t>	</a:t>
            </a:r>
            <a:r>
              <a:rPr dirty="0" sz="2600" spc="-45">
                <a:solidFill>
                  <a:srgbClr val="FFFFFF"/>
                </a:solidFill>
                <a:latin typeface="Constantia"/>
                <a:cs typeface="Constantia"/>
              </a:rPr>
              <a:t>t</a:t>
            </a:r>
            <a:r>
              <a:rPr dirty="0" sz="2600">
                <a:solidFill>
                  <a:srgbClr val="FFFFFF"/>
                </a:solidFill>
                <a:latin typeface="Constantia"/>
                <a:cs typeface="Constantia"/>
              </a:rPr>
              <a:t>o</a:t>
            </a:r>
            <a:r>
              <a:rPr dirty="0" sz="2600">
                <a:solidFill>
                  <a:srgbClr val="FFFFFF"/>
                </a:solidFill>
                <a:latin typeface="Constantia"/>
                <a:cs typeface="Constantia"/>
              </a:rPr>
              <a:t>	</a:t>
            </a:r>
            <a:r>
              <a:rPr dirty="0" sz="2600" spc="-55">
                <a:solidFill>
                  <a:srgbClr val="FFFFFF"/>
                </a:solidFill>
                <a:latin typeface="Constantia"/>
                <a:cs typeface="Constantia"/>
              </a:rPr>
              <a:t>c</a:t>
            </a:r>
            <a:r>
              <a:rPr dirty="0" sz="2600">
                <a:solidFill>
                  <a:srgbClr val="FFFFFF"/>
                </a:solidFill>
                <a:latin typeface="Constantia"/>
                <a:cs typeface="Constantia"/>
              </a:rPr>
              <a:t>o</a:t>
            </a:r>
            <a:r>
              <a:rPr dirty="0" sz="2600" spc="-20">
                <a:solidFill>
                  <a:srgbClr val="FFFFFF"/>
                </a:solidFill>
                <a:latin typeface="Constantia"/>
                <a:cs typeface="Constantia"/>
              </a:rPr>
              <a:t>n</a:t>
            </a:r>
            <a:r>
              <a:rPr dirty="0" sz="2600" spc="-5">
                <a:solidFill>
                  <a:srgbClr val="FFFFFF"/>
                </a:solidFill>
                <a:latin typeface="Constantia"/>
                <a:cs typeface="Constantia"/>
              </a:rPr>
              <a:t>tai</a:t>
            </a:r>
            <a:r>
              <a:rPr dirty="0" sz="2600">
                <a:solidFill>
                  <a:srgbClr val="FFFFFF"/>
                </a:solidFill>
                <a:latin typeface="Constantia"/>
                <a:cs typeface="Constantia"/>
              </a:rPr>
              <a:t>n</a:t>
            </a:r>
            <a:r>
              <a:rPr dirty="0" sz="2600">
                <a:solidFill>
                  <a:srgbClr val="FFFFFF"/>
                </a:solidFill>
                <a:latin typeface="Constantia"/>
                <a:cs typeface="Constantia"/>
              </a:rPr>
              <a:t>	</a:t>
            </a:r>
            <a:r>
              <a:rPr dirty="0" sz="2600" spc="-5">
                <a:solidFill>
                  <a:srgbClr val="FFFFFF"/>
                </a:solidFill>
                <a:latin typeface="Constantia"/>
                <a:cs typeface="Constantia"/>
              </a:rPr>
              <a:t>the</a:t>
            </a:r>
            <a:r>
              <a:rPr dirty="0" sz="2600" spc="-35">
                <a:solidFill>
                  <a:srgbClr val="FFFFFF"/>
                </a:solidFill>
                <a:latin typeface="Constantia"/>
                <a:cs typeface="Constantia"/>
              </a:rPr>
              <a:t>r</a:t>
            </a:r>
            <a:r>
              <a:rPr dirty="0" sz="2600">
                <a:solidFill>
                  <a:srgbClr val="FFFFFF"/>
                </a:solidFill>
                <a:latin typeface="Constantia"/>
                <a:cs typeface="Constantia"/>
              </a:rPr>
              <a:t>e  </a:t>
            </a:r>
            <a:r>
              <a:rPr dirty="0" sz="2600" spc="-10">
                <a:solidFill>
                  <a:srgbClr val="FFFFFF"/>
                </a:solidFill>
                <a:latin typeface="Constantia"/>
                <a:cs typeface="Constantia"/>
              </a:rPr>
              <a:t>operating</a:t>
            </a:r>
            <a:r>
              <a:rPr dirty="0" sz="2600" spc="-65">
                <a:solidFill>
                  <a:srgbClr val="FFFFFF"/>
                </a:solidFill>
                <a:latin typeface="Constantia"/>
                <a:cs typeface="Constantia"/>
              </a:rPr>
              <a:t> </a:t>
            </a:r>
            <a:r>
              <a:rPr dirty="0" sz="2600" spc="-10">
                <a:solidFill>
                  <a:srgbClr val="FFFFFF"/>
                </a:solidFill>
                <a:latin typeface="Constantia"/>
                <a:cs typeface="Constantia"/>
              </a:rPr>
              <a:t>system.</a:t>
            </a:r>
            <a:endParaRPr sz="2600">
              <a:latin typeface="Constantia"/>
              <a:cs typeface="Constantia"/>
            </a:endParaRPr>
          </a:p>
          <a:p>
            <a:pPr>
              <a:lnSpc>
                <a:spcPct val="100000"/>
              </a:lnSpc>
            </a:pPr>
            <a:endParaRPr sz="38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dirty="0" u="heavy" sz="2600" spc="-25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onstantia"/>
                <a:cs typeface="Constantia"/>
              </a:rPr>
              <a:t>PROM</a:t>
            </a:r>
            <a:r>
              <a:rPr dirty="0" sz="2600" spc="-25">
                <a:solidFill>
                  <a:srgbClr val="FFFFFF"/>
                </a:solidFill>
                <a:latin typeface="Constantia"/>
                <a:cs typeface="Constantia"/>
              </a:rPr>
              <a:t>:</a:t>
            </a:r>
            <a:endParaRPr sz="2600">
              <a:latin typeface="Constantia"/>
              <a:cs typeface="Constantia"/>
            </a:endParaRPr>
          </a:p>
          <a:p>
            <a:pPr marL="527685" indent="-514984">
              <a:lnSpc>
                <a:spcPct val="100000"/>
              </a:lnSpc>
              <a:buClr>
                <a:srgbClr val="0AD0D9"/>
              </a:buClr>
              <a:buSzPct val="94230"/>
              <a:buAutoNum type="arabicPeriod"/>
              <a:tabLst>
                <a:tab pos="527685" algn="l"/>
                <a:tab pos="528320" algn="l"/>
              </a:tabLst>
            </a:pPr>
            <a:r>
              <a:rPr dirty="0" sz="2600" spc="-10">
                <a:solidFill>
                  <a:srgbClr val="FFFFFF"/>
                </a:solidFill>
                <a:latin typeface="Constantia"/>
                <a:cs typeface="Constantia"/>
              </a:rPr>
              <a:t>Programmable Read only</a:t>
            </a:r>
            <a:r>
              <a:rPr dirty="0" sz="2600" spc="-229">
                <a:solidFill>
                  <a:srgbClr val="FFFFFF"/>
                </a:solidFill>
                <a:latin typeface="Constantia"/>
                <a:cs typeface="Constantia"/>
              </a:rPr>
              <a:t> </a:t>
            </a:r>
            <a:r>
              <a:rPr dirty="0" sz="2600" spc="-35">
                <a:solidFill>
                  <a:srgbClr val="FFFFFF"/>
                </a:solidFill>
                <a:latin typeface="Constantia"/>
                <a:cs typeface="Constantia"/>
              </a:rPr>
              <a:t>memory.</a:t>
            </a:r>
            <a:endParaRPr sz="2600">
              <a:latin typeface="Constantia"/>
              <a:cs typeface="Constantia"/>
            </a:endParaRPr>
          </a:p>
          <a:p>
            <a:pPr algn="just" marL="527685" marR="5080" indent="-514984">
              <a:lnSpc>
                <a:spcPct val="100000"/>
              </a:lnSpc>
              <a:spcBef>
                <a:spcPts val="5"/>
              </a:spcBef>
              <a:buClr>
                <a:srgbClr val="0AD0D9"/>
              </a:buClr>
              <a:buSzPct val="94230"/>
              <a:buAutoNum type="arabicPeriod"/>
              <a:tabLst>
                <a:tab pos="528320" algn="l"/>
              </a:tabLst>
            </a:pPr>
            <a:r>
              <a:rPr dirty="0" sz="2600" spc="-15">
                <a:solidFill>
                  <a:srgbClr val="FFFFFF"/>
                </a:solidFill>
                <a:latin typeface="Constantia"/>
                <a:cs typeface="Constantia"/>
              </a:rPr>
              <a:t>User</a:t>
            </a:r>
            <a:r>
              <a:rPr dirty="0" sz="2600" spc="620">
                <a:solidFill>
                  <a:srgbClr val="FFFFFF"/>
                </a:solidFill>
                <a:latin typeface="Constantia"/>
                <a:cs typeface="Constantia"/>
              </a:rPr>
              <a:t> </a:t>
            </a:r>
            <a:r>
              <a:rPr dirty="0" sz="2600" spc="-5">
                <a:solidFill>
                  <a:srgbClr val="FFFFFF"/>
                </a:solidFill>
                <a:latin typeface="Constantia"/>
                <a:cs typeface="Constantia"/>
              </a:rPr>
              <a:t>can </a:t>
            </a:r>
            <a:r>
              <a:rPr dirty="0" sz="2600" spc="-15">
                <a:solidFill>
                  <a:srgbClr val="FFFFFF"/>
                </a:solidFill>
                <a:latin typeface="Constantia"/>
                <a:cs typeface="Constantia"/>
              </a:rPr>
              <a:t>program </a:t>
            </a:r>
            <a:r>
              <a:rPr dirty="0" sz="2600">
                <a:solidFill>
                  <a:srgbClr val="FFFFFF"/>
                </a:solidFill>
                <a:latin typeface="Constantia"/>
                <a:cs typeface="Constantia"/>
              </a:rPr>
              <a:t>a </a:t>
            </a:r>
            <a:r>
              <a:rPr dirty="0" sz="2600" spc="-25">
                <a:solidFill>
                  <a:srgbClr val="FFFFFF"/>
                </a:solidFill>
                <a:latin typeface="Constantia"/>
                <a:cs typeface="Constantia"/>
              </a:rPr>
              <a:t>PROM-once. </a:t>
            </a:r>
            <a:r>
              <a:rPr dirty="0" sz="2600" spc="-10">
                <a:solidFill>
                  <a:srgbClr val="FFFFFF"/>
                </a:solidFill>
                <a:latin typeface="Constantia"/>
                <a:cs typeface="Constantia"/>
              </a:rPr>
              <a:t>Read </a:t>
            </a:r>
            <a:r>
              <a:rPr dirty="0" sz="2600" spc="-5">
                <a:solidFill>
                  <a:srgbClr val="FFFFFF"/>
                </a:solidFill>
                <a:latin typeface="Constantia"/>
                <a:cs typeface="Constantia"/>
              </a:rPr>
              <a:t>the  information out </a:t>
            </a:r>
            <a:r>
              <a:rPr dirty="0" sz="2600" spc="-10">
                <a:solidFill>
                  <a:srgbClr val="FFFFFF"/>
                </a:solidFill>
                <a:latin typeface="Constantia"/>
                <a:cs typeface="Constantia"/>
              </a:rPr>
              <a:t>of </a:t>
            </a:r>
            <a:r>
              <a:rPr dirty="0" sz="2600" spc="-40">
                <a:solidFill>
                  <a:srgbClr val="FFFFFF"/>
                </a:solidFill>
                <a:latin typeface="Constantia"/>
                <a:cs typeface="Constantia"/>
              </a:rPr>
              <a:t>PROM </a:t>
            </a:r>
            <a:r>
              <a:rPr dirty="0" sz="2600" spc="-10">
                <a:solidFill>
                  <a:srgbClr val="FFFFFF"/>
                </a:solidFill>
                <a:latin typeface="Constantia"/>
                <a:cs typeface="Constantia"/>
              </a:rPr>
              <a:t>as </a:t>
            </a:r>
            <a:r>
              <a:rPr dirty="0" sz="2600" spc="-15">
                <a:solidFill>
                  <a:srgbClr val="FFFFFF"/>
                </a:solidFill>
                <a:latin typeface="Constantia"/>
                <a:cs typeface="Constantia"/>
              </a:rPr>
              <a:t>often </a:t>
            </a:r>
            <a:r>
              <a:rPr dirty="0" sz="2600" spc="-10">
                <a:solidFill>
                  <a:srgbClr val="FFFFFF"/>
                </a:solidFill>
                <a:latin typeface="Constantia"/>
                <a:cs typeface="Constantia"/>
              </a:rPr>
              <a:t>as </a:t>
            </a:r>
            <a:r>
              <a:rPr dirty="0" sz="2600" spc="-5">
                <a:solidFill>
                  <a:srgbClr val="FFFFFF"/>
                </a:solidFill>
                <a:latin typeface="Constantia"/>
                <a:cs typeface="Constantia"/>
              </a:rPr>
              <a:t>one </a:t>
            </a:r>
            <a:r>
              <a:rPr dirty="0" sz="2600">
                <a:solidFill>
                  <a:srgbClr val="FFFFFF"/>
                </a:solidFill>
                <a:latin typeface="Constantia"/>
                <a:cs typeface="Constantia"/>
              </a:rPr>
              <a:t>wish, </a:t>
            </a:r>
            <a:r>
              <a:rPr dirty="0" sz="2600" spc="-10">
                <a:solidFill>
                  <a:srgbClr val="FFFFFF"/>
                </a:solidFill>
                <a:latin typeface="Constantia"/>
                <a:cs typeface="Constantia"/>
              </a:rPr>
              <a:t>but  </a:t>
            </a:r>
            <a:r>
              <a:rPr dirty="0" sz="2600" spc="-5">
                <a:solidFill>
                  <a:srgbClr val="FFFFFF"/>
                </a:solidFill>
                <a:latin typeface="Constantia"/>
                <a:cs typeface="Constantia"/>
              </a:rPr>
              <a:t>one</a:t>
            </a:r>
            <a:r>
              <a:rPr dirty="0" sz="2600" spc="-145">
                <a:solidFill>
                  <a:srgbClr val="FFFFFF"/>
                </a:solidFill>
                <a:latin typeface="Constantia"/>
                <a:cs typeface="Constantia"/>
              </a:rPr>
              <a:t> </a:t>
            </a:r>
            <a:r>
              <a:rPr dirty="0" sz="2600" spc="-5">
                <a:solidFill>
                  <a:srgbClr val="FFFFFF"/>
                </a:solidFill>
                <a:latin typeface="Constantia"/>
                <a:cs typeface="Constantia"/>
              </a:rPr>
              <a:t>can</a:t>
            </a:r>
            <a:r>
              <a:rPr dirty="0" sz="2600" spc="-35">
                <a:solidFill>
                  <a:srgbClr val="FFFFFF"/>
                </a:solidFill>
                <a:latin typeface="Constantia"/>
                <a:cs typeface="Constantia"/>
              </a:rPr>
              <a:t> </a:t>
            </a:r>
            <a:r>
              <a:rPr dirty="0" sz="2600" spc="-15">
                <a:solidFill>
                  <a:srgbClr val="FFFFFF"/>
                </a:solidFill>
                <a:latin typeface="Constantia"/>
                <a:cs typeface="Constantia"/>
              </a:rPr>
              <a:t>never</a:t>
            </a:r>
            <a:r>
              <a:rPr dirty="0" sz="2600" spc="-160">
                <a:solidFill>
                  <a:srgbClr val="FFFFFF"/>
                </a:solidFill>
                <a:latin typeface="Constantia"/>
                <a:cs typeface="Constantia"/>
              </a:rPr>
              <a:t> </a:t>
            </a:r>
            <a:r>
              <a:rPr dirty="0" sz="2600" spc="-10">
                <a:solidFill>
                  <a:srgbClr val="FFFFFF"/>
                </a:solidFill>
                <a:latin typeface="Constantia"/>
                <a:cs typeface="Constantia"/>
              </a:rPr>
              <a:t>write</a:t>
            </a:r>
            <a:r>
              <a:rPr dirty="0" sz="2600" spc="-80">
                <a:solidFill>
                  <a:srgbClr val="FFFFFF"/>
                </a:solidFill>
                <a:latin typeface="Constantia"/>
                <a:cs typeface="Constantia"/>
              </a:rPr>
              <a:t> </a:t>
            </a:r>
            <a:r>
              <a:rPr dirty="0" sz="2600" spc="-15">
                <a:solidFill>
                  <a:srgbClr val="FFFFFF"/>
                </a:solidFill>
                <a:latin typeface="Constantia"/>
                <a:cs typeface="Constantia"/>
              </a:rPr>
              <a:t>into</a:t>
            </a:r>
            <a:r>
              <a:rPr dirty="0" sz="2600" spc="-85">
                <a:solidFill>
                  <a:srgbClr val="FFFFFF"/>
                </a:solidFill>
                <a:latin typeface="Constantia"/>
                <a:cs typeface="Constantia"/>
              </a:rPr>
              <a:t> </a:t>
            </a:r>
            <a:r>
              <a:rPr dirty="0" sz="2600" spc="-5">
                <a:solidFill>
                  <a:srgbClr val="FFFFFF"/>
                </a:solidFill>
                <a:latin typeface="Constantia"/>
                <a:cs typeface="Constantia"/>
              </a:rPr>
              <a:t>it</a:t>
            </a:r>
            <a:r>
              <a:rPr dirty="0" sz="2600" spc="-135">
                <a:solidFill>
                  <a:srgbClr val="FFFFFF"/>
                </a:solidFill>
                <a:latin typeface="Constantia"/>
                <a:cs typeface="Constantia"/>
              </a:rPr>
              <a:t> </a:t>
            </a:r>
            <a:r>
              <a:rPr dirty="0" sz="2600" spc="-5">
                <a:solidFill>
                  <a:srgbClr val="FFFFFF"/>
                </a:solidFill>
                <a:latin typeface="Constantia"/>
                <a:cs typeface="Constantia"/>
              </a:rPr>
              <a:t>again.</a:t>
            </a:r>
            <a:endParaRPr sz="2600">
              <a:latin typeface="Constantia"/>
              <a:cs typeface="Constantia"/>
            </a:endParaRPr>
          </a:p>
        </p:txBody>
      </p:sp>
      <p:sp>
        <p:nvSpPr>
          <p:cNvPr id="4" name="object 4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27940">
              <a:lnSpc>
                <a:spcPts val="1245"/>
              </a:lnSpc>
            </a:pPr>
            <a:fld id="{81D60167-4931-47E6-BA6A-407CBD079E47}" type="slidenum">
              <a:rPr dirty="0"/>
              <a:t>40</a:t>
            </a:fld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824227" y="803148"/>
            <a:ext cx="5265420" cy="492251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 txBox="1"/>
          <p:nvPr/>
        </p:nvSpPr>
        <p:spPr>
          <a:xfrm>
            <a:off x="520700" y="1612138"/>
            <a:ext cx="7826375" cy="446532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u="heavy" sz="2600" spc="-2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onstantia"/>
                <a:cs typeface="Constantia"/>
              </a:rPr>
              <a:t>EPROM:</a:t>
            </a:r>
            <a:endParaRPr sz="2600">
              <a:latin typeface="Constantia"/>
              <a:cs typeface="Constantia"/>
            </a:endParaRPr>
          </a:p>
          <a:p>
            <a:pPr marL="527685" marR="5080" indent="-514984">
              <a:lnSpc>
                <a:spcPct val="100000"/>
              </a:lnSpc>
              <a:buClr>
                <a:srgbClr val="0AD0D9"/>
              </a:buClr>
              <a:buSzPct val="94230"/>
              <a:buAutoNum type="arabicPeriod"/>
              <a:tabLst>
                <a:tab pos="527685" algn="l"/>
                <a:tab pos="528320" algn="l"/>
              </a:tabLst>
            </a:pPr>
            <a:r>
              <a:rPr dirty="0" sz="2600" spc="-5">
                <a:solidFill>
                  <a:srgbClr val="FFFFFF"/>
                </a:solidFill>
                <a:latin typeface="Constantia"/>
                <a:cs typeface="Constantia"/>
              </a:rPr>
              <a:t>Erasable </a:t>
            </a:r>
            <a:r>
              <a:rPr dirty="0" sz="2600" spc="-40">
                <a:solidFill>
                  <a:srgbClr val="FFFFFF"/>
                </a:solidFill>
                <a:latin typeface="Constantia"/>
                <a:cs typeface="Constantia"/>
              </a:rPr>
              <a:t>PROM </a:t>
            </a:r>
            <a:r>
              <a:rPr dirty="0" sz="2600" spc="-10">
                <a:solidFill>
                  <a:srgbClr val="FFFFFF"/>
                </a:solidFill>
                <a:latin typeface="Constantia"/>
                <a:cs typeface="Constantia"/>
              </a:rPr>
              <a:t>is </a:t>
            </a:r>
            <a:r>
              <a:rPr dirty="0" sz="2600" spc="-5">
                <a:solidFill>
                  <a:srgbClr val="FFFFFF"/>
                </a:solidFill>
                <a:latin typeface="Constantia"/>
                <a:cs typeface="Constantia"/>
              </a:rPr>
              <a:t>the </a:t>
            </a:r>
            <a:r>
              <a:rPr dirty="0" sz="2600" spc="-10">
                <a:solidFill>
                  <a:srgbClr val="FFFFFF"/>
                </a:solidFill>
                <a:latin typeface="Constantia"/>
                <a:cs typeface="Constantia"/>
              </a:rPr>
              <a:t>solution </a:t>
            </a:r>
            <a:r>
              <a:rPr dirty="0" sz="2600" spc="-5">
                <a:solidFill>
                  <a:srgbClr val="FFFFFF"/>
                </a:solidFill>
                <a:latin typeface="Constantia"/>
                <a:cs typeface="Constantia"/>
              </a:rPr>
              <a:t>if </a:t>
            </a:r>
            <a:r>
              <a:rPr dirty="0" sz="2600">
                <a:solidFill>
                  <a:srgbClr val="FFFFFF"/>
                </a:solidFill>
                <a:latin typeface="Constantia"/>
                <a:cs typeface="Constantia"/>
              </a:rPr>
              <a:t>a </a:t>
            </a:r>
            <a:r>
              <a:rPr dirty="0" sz="2600" spc="-15">
                <a:solidFill>
                  <a:srgbClr val="FFFFFF"/>
                </a:solidFill>
                <a:latin typeface="Constantia"/>
                <a:cs typeface="Constantia"/>
              </a:rPr>
              <a:t>mistake </a:t>
            </a:r>
            <a:r>
              <a:rPr dirty="0" sz="2600" spc="-5">
                <a:solidFill>
                  <a:srgbClr val="FFFFFF"/>
                </a:solidFill>
                <a:latin typeface="Constantia"/>
                <a:cs typeface="Constantia"/>
              </a:rPr>
              <a:t>is done  in </a:t>
            </a:r>
            <a:r>
              <a:rPr dirty="0" sz="2600" spc="-10">
                <a:solidFill>
                  <a:srgbClr val="FFFFFF"/>
                </a:solidFill>
                <a:latin typeface="Constantia"/>
                <a:cs typeface="Constantia"/>
              </a:rPr>
              <a:t>programming </a:t>
            </a:r>
            <a:r>
              <a:rPr dirty="0" sz="2600" spc="-25">
                <a:solidFill>
                  <a:srgbClr val="FFFFFF"/>
                </a:solidFill>
                <a:latin typeface="Constantia"/>
                <a:cs typeface="Constantia"/>
              </a:rPr>
              <a:t>ROM </a:t>
            </a:r>
            <a:r>
              <a:rPr dirty="0" sz="2600">
                <a:solidFill>
                  <a:srgbClr val="FFFFFF"/>
                </a:solidFill>
                <a:latin typeface="Constantia"/>
                <a:cs typeface="Constantia"/>
              </a:rPr>
              <a:t>and</a:t>
            </a:r>
            <a:r>
              <a:rPr dirty="0" sz="2600" spc="-160">
                <a:solidFill>
                  <a:srgbClr val="FFFFFF"/>
                </a:solidFill>
                <a:latin typeface="Constantia"/>
                <a:cs typeface="Constantia"/>
              </a:rPr>
              <a:t> </a:t>
            </a:r>
            <a:r>
              <a:rPr dirty="0" sz="2600" spc="-30">
                <a:solidFill>
                  <a:srgbClr val="FFFFFF"/>
                </a:solidFill>
                <a:latin typeface="Constantia"/>
                <a:cs typeface="Constantia"/>
              </a:rPr>
              <a:t>PROMs.</a:t>
            </a:r>
            <a:endParaRPr sz="2600">
              <a:latin typeface="Constantia"/>
              <a:cs typeface="Constantia"/>
            </a:endParaRPr>
          </a:p>
          <a:p>
            <a:pPr marL="527685" indent="-514984">
              <a:lnSpc>
                <a:spcPct val="100000"/>
              </a:lnSpc>
              <a:buClr>
                <a:srgbClr val="0AD0D9"/>
              </a:buClr>
              <a:buSzPct val="94230"/>
              <a:buAutoNum type="arabicPeriod"/>
              <a:tabLst>
                <a:tab pos="527685" algn="l"/>
                <a:tab pos="528320" algn="l"/>
              </a:tabLst>
            </a:pPr>
            <a:r>
              <a:rPr dirty="0" sz="2600" spc="-5">
                <a:solidFill>
                  <a:srgbClr val="FFFFFF"/>
                </a:solidFill>
                <a:latin typeface="Constantia"/>
                <a:cs typeface="Constantia"/>
              </a:rPr>
              <a:t>The</a:t>
            </a:r>
            <a:r>
              <a:rPr dirty="0" sz="2600" spc="-125">
                <a:solidFill>
                  <a:srgbClr val="FFFFFF"/>
                </a:solidFill>
                <a:latin typeface="Constantia"/>
                <a:cs typeface="Constantia"/>
              </a:rPr>
              <a:t> </a:t>
            </a:r>
            <a:r>
              <a:rPr dirty="0" sz="2600" spc="-15">
                <a:solidFill>
                  <a:srgbClr val="FFFFFF"/>
                </a:solidFill>
                <a:latin typeface="Constantia"/>
                <a:cs typeface="Constantia"/>
              </a:rPr>
              <a:t>contents</a:t>
            </a:r>
            <a:r>
              <a:rPr dirty="0" sz="2600" spc="-150">
                <a:solidFill>
                  <a:srgbClr val="FFFFFF"/>
                </a:solidFill>
                <a:latin typeface="Constantia"/>
                <a:cs typeface="Constantia"/>
              </a:rPr>
              <a:t> </a:t>
            </a:r>
            <a:r>
              <a:rPr dirty="0" sz="2600" spc="-10">
                <a:solidFill>
                  <a:srgbClr val="FFFFFF"/>
                </a:solidFill>
                <a:latin typeface="Constantia"/>
                <a:cs typeface="Constantia"/>
              </a:rPr>
              <a:t>are</a:t>
            </a:r>
            <a:r>
              <a:rPr dirty="0" sz="2600" spc="-130">
                <a:solidFill>
                  <a:srgbClr val="FFFFFF"/>
                </a:solidFill>
                <a:latin typeface="Constantia"/>
                <a:cs typeface="Constantia"/>
              </a:rPr>
              <a:t> </a:t>
            </a:r>
            <a:r>
              <a:rPr dirty="0" sz="2600" spc="-10">
                <a:solidFill>
                  <a:srgbClr val="FFFFFF"/>
                </a:solidFill>
                <a:latin typeface="Constantia"/>
                <a:cs typeface="Constantia"/>
              </a:rPr>
              <a:t>erased</a:t>
            </a:r>
            <a:r>
              <a:rPr dirty="0" sz="2600" spc="5">
                <a:solidFill>
                  <a:srgbClr val="FFFFFF"/>
                </a:solidFill>
                <a:latin typeface="Constantia"/>
                <a:cs typeface="Constantia"/>
              </a:rPr>
              <a:t> </a:t>
            </a:r>
            <a:r>
              <a:rPr dirty="0" sz="2600" spc="-15">
                <a:solidFill>
                  <a:srgbClr val="FFFFFF"/>
                </a:solidFill>
                <a:latin typeface="Constantia"/>
                <a:cs typeface="Constantia"/>
              </a:rPr>
              <a:t>by</a:t>
            </a:r>
            <a:r>
              <a:rPr dirty="0" sz="2600" spc="-120">
                <a:solidFill>
                  <a:srgbClr val="FFFFFF"/>
                </a:solidFill>
                <a:latin typeface="Constantia"/>
                <a:cs typeface="Constantia"/>
              </a:rPr>
              <a:t> </a:t>
            </a:r>
            <a:r>
              <a:rPr dirty="0" sz="2600" spc="-15">
                <a:solidFill>
                  <a:srgbClr val="FFFFFF"/>
                </a:solidFill>
                <a:latin typeface="Constantia"/>
                <a:cs typeface="Constantia"/>
              </a:rPr>
              <a:t>ultra</a:t>
            </a:r>
            <a:r>
              <a:rPr dirty="0" sz="2600" spc="-150">
                <a:solidFill>
                  <a:srgbClr val="FFFFFF"/>
                </a:solidFill>
                <a:latin typeface="Constantia"/>
                <a:cs typeface="Constantia"/>
              </a:rPr>
              <a:t> </a:t>
            </a:r>
            <a:r>
              <a:rPr dirty="0" sz="2600">
                <a:solidFill>
                  <a:srgbClr val="FFFFFF"/>
                </a:solidFill>
                <a:latin typeface="Constantia"/>
                <a:cs typeface="Constantia"/>
              </a:rPr>
              <a:t>violet</a:t>
            </a:r>
            <a:r>
              <a:rPr dirty="0" sz="2600" spc="-90">
                <a:solidFill>
                  <a:srgbClr val="FFFFFF"/>
                </a:solidFill>
                <a:latin typeface="Constantia"/>
                <a:cs typeface="Constantia"/>
              </a:rPr>
              <a:t> </a:t>
            </a:r>
            <a:r>
              <a:rPr dirty="0" sz="2600" spc="-5">
                <a:solidFill>
                  <a:srgbClr val="FFFFFF"/>
                </a:solidFill>
                <a:latin typeface="Constantia"/>
                <a:cs typeface="Constantia"/>
              </a:rPr>
              <a:t>light.</a:t>
            </a:r>
            <a:endParaRPr sz="2600">
              <a:latin typeface="Constantia"/>
              <a:cs typeface="Constantia"/>
            </a:endParaRPr>
          </a:p>
          <a:p>
            <a:pPr marL="527685" marR="7620" indent="-514984">
              <a:lnSpc>
                <a:spcPct val="100000"/>
              </a:lnSpc>
              <a:buClr>
                <a:srgbClr val="0AD0D9"/>
              </a:buClr>
              <a:buSzPct val="94230"/>
              <a:buAutoNum type="arabicPeriod"/>
              <a:tabLst>
                <a:tab pos="527685" algn="l"/>
                <a:tab pos="528320" algn="l"/>
              </a:tabLst>
            </a:pPr>
            <a:r>
              <a:rPr dirty="0" sz="2600" spc="-5">
                <a:solidFill>
                  <a:srgbClr val="FFFFFF"/>
                </a:solidFill>
                <a:latin typeface="Constantia"/>
                <a:cs typeface="Constantia"/>
              </a:rPr>
              <a:t>One</a:t>
            </a:r>
            <a:r>
              <a:rPr dirty="0" sz="2600" spc="-100">
                <a:solidFill>
                  <a:srgbClr val="FFFFFF"/>
                </a:solidFill>
                <a:latin typeface="Constantia"/>
                <a:cs typeface="Constantia"/>
              </a:rPr>
              <a:t> </a:t>
            </a:r>
            <a:r>
              <a:rPr dirty="0" sz="2600" spc="-5">
                <a:solidFill>
                  <a:srgbClr val="FFFFFF"/>
                </a:solidFill>
                <a:latin typeface="Constantia"/>
                <a:cs typeface="Constantia"/>
              </a:rPr>
              <a:t>can</a:t>
            </a:r>
            <a:r>
              <a:rPr dirty="0" sz="2600" spc="-85">
                <a:solidFill>
                  <a:srgbClr val="FFFFFF"/>
                </a:solidFill>
                <a:latin typeface="Constantia"/>
                <a:cs typeface="Constantia"/>
              </a:rPr>
              <a:t> </a:t>
            </a:r>
            <a:r>
              <a:rPr dirty="0" sz="2600" spc="-10">
                <a:solidFill>
                  <a:srgbClr val="FFFFFF"/>
                </a:solidFill>
                <a:latin typeface="Constantia"/>
                <a:cs typeface="Constantia"/>
              </a:rPr>
              <a:t>read</a:t>
            </a:r>
            <a:r>
              <a:rPr dirty="0" sz="2600" spc="-40">
                <a:solidFill>
                  <a:srgbClr val="FFFFFF"/>
                </a:solidFill>
                <a:latin typeface="Constantia"/>
                <a:cs typeface="Constantia"/>
              </a:rPr>
              <a:t> </a:t>
            </a:r>
            <a:r>
              <a:rPr dirty="0" sz="2600">
                <a:solidFill>
                  <a:srgbClr val="FFFFFF"/>
                </a:solidFill>
                <a:latin typeface="Constantia"/>
                <a:cs typeface="Constantia"/>
              </a:rPr>
              <a:t>the</a:t>
            </a:r>
            <a:r>
              <a:rPr dirty="0" sz="2600" spc="-100">
                <a:solidFill>
                  <a:srgbClr val="FFFFFF"/>
                </a:solidFill>
                <a:latin typeface="Constantia"/>
                <a:cs typeface="Constantia"/>
              </a:rPr>
              <a:t> </a:t>
            </a:r>
            <a:r>
              <a:rPr dirty="0" sz="2600" spc="-15">
                <a:solidFill>
                  <a:srgbClr val="FFFFFF"/>
                </a:solidFill>
                <a:latin typeface="Constantia"/>
                <a:cs typeface="Constantia"/>
              </a:rPr>
              <a:t>contents</a:t>
            </a:r>
            <a:r>
              <a:rPr dirty="0" sz="2600" spc="-95">
                <a:solidFill>
                  <a:srgbClr val="FFFFFF"/>
                </a:solidFill>
                <a:latin typeface="Constantia"/>
                <a:cs typeface="Constantia"/>
              </a:rPr>
              <a:t> </a:t>
            </a:r>
            <a:r>
              <a:rPr dirty="0" sz="2600" spc="-5">
                <a:solidFill>
                  <a:srgbClr val="FFFFFF"/>
                </a:solidFill>
                <a:latin typeface="Constantia"/>
                <a:cs typeface="Constantia"/>
              </a:rPr>
              <a:t>of</a:t>
            </a:r>
            <a:r>
              <a:rPr dirty="0" sz="2600" spc="15">
                <a:solidFill>
                  <a:srgbClr val="FFFFFF"/>
                </a:solidFill>
                <a:latin typeface="Constantia"/>
                <a:cs typeface="Constantia"/>
              </a:rPr>
              <a:t> </a:t>
            </a:r>
            <a:r>
              <a:rPr dirty="0" sz="2600" spc="-5">
                <a:solidFill>
                  <a:srgbClr val="FFFFFF"/>
                </a:solidFill>
                <a:latin typeface="Constantia"/>
                <a:cs typeface="Constantia"/>
              </a:rPr>
              <a:t>an</a:t>
            </a:r>
            <a:r>
              <a:rPr dirty="0" sz="2600" spc="-45">
                <a:solidFill>
                  <a:srgbClr val="FFFFFF"/>
                </a:solidFill>
                <a:latin typeface="Constantia"/>
                <a:cs typeface="Constantia"/>
              </a:rPr>
              <a:t> </a:t>
            </a:r>
            <a:r>
              <a:rPr dirty="0" sz="2600" spc="-30">
                <a:solidFill>
                  <a:srgbClr val="FFFFFF"/>
                </a:solidFill>
                <a:latin typeface="Constantia"/>
                <a:cs typeface="Constantia"/>
              </a:rPr>
              <a:t>EPROM</a:t>
            </a:r>
            <a:r>
              <a:rPr dirty="0" sz="2600" spc="-40">
                <a:solidFill>
                  <a:srgbClr val="FFFFFF"/>
                </a:solidFill>
                <a:latin typeface="Constantia"/>
                <a:cs typeface="Constantia"/>
              </a:rPr>
              <a:t> </a:t>
            </a:r>
            <a:r>
              <a:rPr dirty="0" sz="2600" spc="-10">
                <a:solidFill>
                  <a:srgbClr val="FFFFFF"/>
                </a:solidFill>
                <a:latin typeface="Constantia"/>
                <a:cs typeface="Constantia"/>
              </a:rPr>
              <a:t>as</a:t>
            </a:r>
            <a:r>
              <a:rPr dirty="0" sz="2600" spc="-85">
                <a:solidFill>
                  <a:srgbClr val="FFFFFF"/>
                </a:solidFill>
                <a:latin typeface="Constantia"/>
                <a:cs typeface="Constantia"/>
              </a:rPr>
              <a:t> </a:t>
            </a:r>
            <a:r>
              <a:rPr dirty="0" sz="2600" spc="-15">
                <a:solidFill>
                  <a:srgbClr val="FFFFFF"/>
                </a:solidFill>
                <a:latin typeface="Constantia"/>
                <a:cs typeface="Constantia"/>
              </a:rPr>
              <a:t>often</a:t>
            </a:r>
            <a:r>
              <a:rPr dirty="0" sz="2600" spc="-105">
                <a:solidFill>
                  <a:srgbClr val="FFFFFF"/>
                </a:solidFill>
                <a:latin typeface="Constantia"/>
                <a:cs typeface="Constantia"/>
              </a:rPr>
              <a:t> </a:t>
            </a:r>
            <a:r>
              <a:rPr dirty="0" sz="2600" spc="-15">
                <a:solidFill>
                  <a:srgbClr val="FFFFFF"/>
                </a:solidFill>
                <a:latin typeface="Constantia"/>
                <a:cs typeface="Constantia"/>
              </a:rPr>
              <a:t>as  </a:t>
            </a:r>
            <a:r>
              <a:rPr dirty="0" sz="2600" spc="-5">
                <a:solidFill>
                  <a:srgbClr val="FFFFFF"/>
                </a:solidFill>
                <a:latin typeface="Constantia"/>
                <a:cs typeface="Constantia"/>
              </a:rPr>
              <a:t>one</a:t>
            </a:r>
            <a:r>
              <a:rPr dirty="0" sz="2600" spc="-75">
                <a:solidFill>
                  <a:srgbClr val="FFFFFF"/>
                </a:solidFill>
                <a:latin typeface="Constantia"/>
                <a:cs typeface="Constantia"/>
              </a:rPr>
              <a:t> </a:t>
            </a:r>
            <a:r>
              <a:rPr dirty="0" sz="2600" spc="-15">
                <a:solidFill>
                  <a:srgbClr val="FFFFFF"/>
                </a:solidFill>
                <a:latin typeface="Constantia"/>
                <a:cs typeface="Constantia"/>
              </a:rPr>
              <a:t>like.</a:t>
            </a:r>
            <a:endParaRPr sz="2600">
              <a:latin typeface="Constantia"/>
              <a:cs typeface="Constantia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325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dirty="0" u="heavy" sz="26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onstantia"/>
                <a:cs typeface="Constantia"/>
              </a:rPr>
              <a:t>RMM</a:t>
            </a:r>
            <a:r>
              <a:rPr dirty="0" sz="2600" b="1">
                <a:solidFill>
                  <a:srgbClr val="FFFFFF"/>
                </a:solidFill>
                <a:latin typeface="Constantia"/>
                <a:cs typeface="Constantia"/>
              </a:rPr>
              <a:t>:</a:t>
            </a:r>
            <a:endParaRPr sz="2600">
              <a:latin typeface="Constantia"/>
              <a:cs typeface="Constantia"/>
            </a:endParaRPr>
          </a:p>
          <a:p>
            <a:pPr marL="527685" indent="-514984">
              <a:lnSpc>
                <a:spcPct val="100000"/>
              </a:lnSpc>
              <a:buClr>
                <a:srgbClr val="0AD0D9"/>
              </a:buClr>
              <a:buSzPct val="94230"/>
              <a:buAutoNum type="arabicPeriod"/>
              <a:tabLst>
                <a:tab pos="527685" algn="l"/>
                <a:tab pos="528320" algn="l"/>
              </a:tabLst>
            </a:pPr>
            <a:r>
              <a:rPr dirty="0" sz="2600" spc="-30">
                <a:solidFill>
                  <a:srgbClr val="FFFFFF"/>
                </a:solidFill>
                <a:latin typeface="Constantia"/>
                <a:cs typeface="Constantia"/>
              </a:rPr>
              <a:t>It </a:t>
            </a:r>
            <a:r>
              <a:rPr dirty="0" sz="2600" spc="-5">
                <a:solidFill>
                  <a:srgbClr val="FFFFFF"/>
                </a:solidFill>
                <a:latin typeface="Constantia"/>
                <a:cs typeface="Constantia"/>
              </a:rPr>
              <a:t>is </a:t>
            </a:r>
            <a:r>
              <a:rPr dirty="0" sz="2600" spc="-10">
                <a:solidFill>
                  <a:srgbClr val="FFFFFF"/>
                </a:solidFill>
                <a:latin typeface="Constantia"/>
                <a:cs typeface="Constantia"/>
              </a:rPr>
              <a:t>read mostly</a:t>
            </a:r>
            <a:r>
              <a:rPr dirty="0" sz="2600" spc="-240">
                <a:solidFill>
                  <a:srgbClr val="FFFFFF"/>
                </a:solidFill>
                <a:latin typeface="Constantia"/>
                <a:cs typeface="Constantia"/>
              </a:rPr>
              <a:t> </a:t>
            </a:r>
            <a:r>
              <a:rPr dirty="0" sz="2600" spc="-35">
                <a:solidFill>
                  <a:srgbClr val="FFFFFF"/>
                </a:solidFill>
                <a:latin typeface="Constantia"/>
                <a:cs typeface="Constantia"/>
              </a:rPr>
              <a:t>memory.</a:t>
            </a:r>
            <a:endParaRPr sz="2600">
              <a:latin typeface="Constantia"/>
              <a:cs typeface="Constantia"/>
            </a:endParaRPr>
          </a:p>
          <a:p>
            <a:pPr marL="527685" marR="13335" indent="-514984">
              <a:lnSpc>
                <a:spcPct val="100000"/>
              </a:lnSpc>
              <a:buClr>
                <a:srgbClr val="0AD0D9"/>
              </a:buClr>
              <a:buSzPct val="94230"/>
              <a:buAutoNum type="arabicPeriod"/>
              <a:tabLst>
                <a:tab pos="527685" algn="l"/>
                <a:tab pos="528320" algn="l"/>
              </a:tabLst>
            </a:pPr>
            <a:r>
              <a:rPr dirty="0" sz="2600" spc="-15">
                <a:solidFill>
                  <a:srgbClr val="FFFFFF"/>
                </a:solidFill>
                <a:latin typeface="Constantia"/>
                <a:cs typeface="Constantia"/>
              </a:rPr>
              <a:t>Usually </a:t>
            </a:r>
            <a:r>
              <a:rPr dirty="0" sz="2600" spc="-10">
                <a:solidFill>
                  <a:srgbClr val="FFFFFF"/>
                </a:solidFill>
                <a:latin typeface="Constantia"/>
                <a:cs typeface="Constantia"/>
              </a:rPr>
              <a:t>suited for </a:t>
            </a:r>
            <a:r>
              <a:rPr dirty="0" sz="2600" spc="-5">
                <a:solidFill>
                  <a:srgbClr val="FFFFFF"/>
                </a:solidFill>
                <a:latin typeface="Constantia"/>
                <a:cs typeface="Constantia"/>
              </a:rPr>
              <a:t>operation </a:t>
            </a:r>
            <a:r>
              <a:rPr dirty="0" sz="2600" spc="-10">
                <a:solidFill>
                  <a:srgbClr val="FFFFFF"/>
                </a:solidFill>
                <a:latin typeface="Constantia"/>
                <a:cs typeface="Constantia"/>
              </a:rPr>
              <a:t>where mostly </a:t>
            </a:r>
            <a:r>
              <a:rPr dirty="0" sz="2600" spc="-5">
                <a:solidFill>
                  <a:srgbClr val="FFFFFF"/>
                </a:solidFill>
                <a:latin typeface="Constantia"/>
                <a:cs typeface="Constantia"/>
              </a:rPr>
              <a:t>reading  </a:t>
            </a:r>
            <a:r>
              <a:rPr dirty="0" sz="2600" spc="-10">
                <a:solidFill>
                  <a:srgbClr val="FFFFFF"/>
                </a:solidFill>
                <a:latin typeface="Constantia"/>
                <a:cs typeface="Constantia"/>
              </a:rPr>
              <a:t>rather </a:t>
            </a:r>
            <a:r>
              <a:rPr dirty="0" sz="2600" spc="-5">
                <a:solidFill>
                  <a:srgbClr val="FFFFFF"/>
                </a:solidFill>
                <a:latin typeface="Constantia"/>
                <a:cs typeface="Constantia"/>
              </a:rPr>
              <a:t>than, </a:t>
            </a:r>
            <a:r>
              <a:rPr dirty="0" sz="2600">
                <a:solidFill>
                  <a:srgbClr val="FFFFFF"/>
                </a:solidFill>
                <a:latin typeface="Constantia"/>
                <a:cs typeface="Constantia"/>
              </a:rPr>
              <a:t>sorting will be</a:t>
            </a:r>
            <a:r>
              <a:rPr dirty="0" sz="2600" spc="-380">
                <a:solidFill>
                  <a:srgbClr val="FFFFFF"/>
                </a:solidFill>
                <a:latin typeface="Constantia"/>
                <a:cs typeface="Constantia"/>
              </a:rPr>
              <a:t> </a:t>
            </a:r>
            <a:r>
              <a:rPr dirty="0" sz="2600" spc="-5">
                <a:solidFill>
                  <a:srgbClr val="FFFFFF"/>
                </a:solidFill>
                <a:latin typeface="Constantia"/>
                <a:cs typeface="Constantia"/>
              </a:rPr>
              <a:t>performed.</a:t>
            </a:r>
            <a:endParaRPr sz="2600">
              <a:latin typeface="Constantia"/>
              <a:cs typeface="Constantia"/>
            </a:endParaRPr>
          </a:p>
        </p:txBody>
      </p:sp>
      <p:sp>
        <p:nvSpPr>
          <p:cNvPr id="4" name="object 4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27940">
              <a:lnSpc>
                <a:spcPts val="1245"/>
              </a:lnSpc>
            </a:pPr>
            <a:fld id="{81D60167-4931-47E6-BA6A-407CBD079E47}" type="slidenum">
              <a:rPr dirty="0"/>
              <a:t>40</a:t>
            </a:fld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563624" y="905255"/>
            <a:ext cx="5788152" cy="54102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 txBox="1"/>
          <p:nvPr/>
        </p:nvSpPr>
        <p:spPr>
          <a:xfrm>
            <a:off x="520700" y="1653285"/>
            <a:ext cx="7825105" cy="46355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ts val="2740"/>
              </a:lnSpc>
              <a:spcBef>
                <a:spcPts val="100"/>
              </a:spcBef>
            </a:pPr>
            <a:r>
              <a:rPr dirty="0" u="heavy" sz="2400" spc="-2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onstantia"/>
                <a:cs typeface="Constantia"/>
              </a:rPr>
              <a:t>E2PROM</a:t>
            </a:r>
            <a:r>
              <a:rPr dirty="0" sz="2400" spc="-20" b="1">
                <a:solidFill>
                  <a:srgbClr val="FFFFFF"/>
                </a:solidFill>
                <a:latin typeface="Constantia"/>
                <a:cs typeface="Constantia"/>
              </a:rPr>
              <a:t>:</a:t>
            </a:r>
            <a:endParaRPr sz="2400">
              <a:latin typeface="Constantia"/>
              <a:cs typeface="Constantia"/>
            </a:endParaRPr>
          </a:p>
          <a:p>
            <a:pPr marL="527685" indent="-514984">
              <a:lnSpc>
                <a:spcPts val="2595"/>
              </a:lnSpc>
              <a:buClr>
                <a:srgbClr val="0AD0D9"/>
              </a:buClr>
              <a:buSzPct val="93750"/>
              <a:buAutoNum type="arabicPeriod"/>
              <a:tabLst>
                <a:tab pos="527685" algn="l"/>
                <a:tab pos="528320" algn="l"/>
              </a:tabLst>
            </a:pPr>
            <a:r>
              <a:rPr dirty="0" sz="2400" spc="-30">
                <a:solidFill>
                  <a:srgbClr val="FFFFFF"/>
                </a:solidFill>
                <a:latin typeface="Constantia"/>
                <a:cs typeface="Constantia"/>
              </a:rPr>
              <a:t>It </a:t>
            </a:r>
            <a:r>
              <a:rPr dirty="0" sz="2400">
                <a:solidFill>
                  <a:srgbClr val="FFFFFF"/>
                </a:solidFill>
                <a:latin typeface="Constantia"/>
                <a:cs typeface="Constantia"/>
              </a:rPr>
              <a:t>is </a:t>
            </a:r>
            <a:r>
              <a:rPr dirty="0" sz="2400" spc="-5">
                <a:solidFill>
                  <a:srgbClr val="FFFFFF"/>
                </a:solidFill>
                <a:latin typeface="Constantia"/>
                <a:cs typeface="Constantia"/>
              </a:rPr>
              <a:t>electrically erasable</a:t>
            </a:r>
            <a:r>
              <a:rPr dirty="0" sz="2400" spc="-325">
                <a:solidFill>
                  <a:srgbClr val="FFFFFF"/>
                </a:solidFill>
                <a:latin typeface="Constantia"/>
                <a:cs typeface="Constantia"/>
              </a:rPr>
              <a:t> </a:t>
            </a:r>
            <a:r>
              <a:rPr dirty="0" sz="2400" spc="-30">
                <a:solidFill>
                  <a:srgbClr val="FFFFFF"/>
                </a:solidFill>
                <a:latin typeface="Constantia"/>
                <a:cs typeface="Constantia"/>
              </a:rPr>
              <a:t>PROM.</a:t>
            </a:r>
            <a:endParaRPr sz="2400">
              <a:latin typeface="Constantia"/>
              <a:cs typeface="Constantia"/>
            </a:endParaRPr>
          </a:p>
          <a:p>
            <a:pPr marL="527685" marR="5080" indent="-514984">
              <a:lnSpc>
                <a:spcPts val="2590"/>
              </a:lnSpc>
              <a:spcBef>
                <a:spcPts val="180"/>
              </a:spcBef>
              <a:buClr>
                <a:srgbClr val="0AD0D9"/>
              </a:buClr>
              <a:buSzPct val="93750"/>
              <a:buAutoNum type="arabicPeriod"/>
              <a:tabLst>
                <a:tab pos="527685" algn="l"/>
                <a:tab pos="528320" algn="l"/>
                <a:tab pos="1176655" algn="l"/>
                <a:tab pos="2147570" algn="l"/>
                <a:tab pos="3874770" algn="l"/>
                <a:tab pos="4481195" algn="l"/>
                <a:tab pos="4937125" algn="l"/>
                <a:tab pos="5932170" algn="l"/>
                <a:tab pos="6383655" algn="l"/>
                <a:tab pos="7665720" algn="l"/>
              </a:tabLst>
            </a:pPr>
            <a:r>
              <a:rPr dirty="0" sz="2400" spc="-5">
                <a:solidFill>
                  <a:srgbClr val="FFFFFF"/>
                </a:solidFill>
                <a:latin typeface="Constantia"/>
                <a:cs typeface="Constantia"/>
              </a:rPr>
              <a:t>Th</a:t>
            </a:r>
            <a:r>
              <a:rPr dirty="0" sz="2400">
                <a:solidFill>
                  <a:srgbClr val="FFFFFF"/>
                </a:solidFill>
                <a:latin typeface="Constantia"/>
                <a:cs typeface="Constantia"/>
              </a:rPr>
              <a:t>e	s</a:t>
            </a:r>
            <a:r>
              <a:rPr dirty="0" sz="2400" spc="-35">
                <a:solidFill>
                  <a:srgbClr val="FFFFFF"/>
                </a:solidFill>
                <a:latin typeface="Constantia"/>
                <a:cs typeface="Constantia"/>
              </a:rPr>
              <a:t>t</a:t>
            </a:r>
            <a:r>
              <a:rPr dirty="0" sz="2400">
                <a:solidFill>
                  <a:srgbClr val="FFFFFF"/>
                </a:solidFill>
                <a:latin typeface="Constantia"/>
                <a:cs typeface="Constantia"/>
              </a:rPr>
              <a:t>o</a:t>
            </a:r>
            <a:r>
              <a:rPr dirty="0" sz="2400" spc="-35">
                <a:solidFill>
                  <a:srgbClr val="FFFFFF"/>
                </a:solidFill>
                <a:latin typeface="Constantia"/>
                <a:cs typeface="Constantia"/>
              </a:rPr>
              <a:t>r</a:t>
            </a:r>
            <a:r>
              <a:rPr dirty="0" sz="2400">
                <a:solidFill>
                  <a:srgbClr val="FFFFFF"/>
                </a:solidFill>
                <a:latin typeface="Constantia"/>
                <a:cs typeface="Constantia"/>
              </a:rPr>
              <a:t>ed	</a:t>
            </a:r>
            <a:r>
              <a:rPr dirty="0" sz="2400" spc="-5">
                <a:solidFill>
                  <a:srgbClr val="FFFFFF"/>
                </a:solidFill>
                <a:latin typeface="Constantia"/>
                <a:cs typeface="Constantia"/>
              </a:rPr>
              <a:t>in</a:t>
            </a:r>
            <a:r>
              <a:rPr dirty="0" sz="2400" spc="-15">
                <a:solidFill>
                  <a:srgbClr val="FFFFFF"/>
                </a:solidFill>
                <a:latin typeface="Constantia"/>
                <a:cs typeface="Constantia"/>
              </a:rPr>
              <a:t>f</a:t>
            </a:r>
            <a:r>
              <a:rPr dirty="0" sz="2400">
                <a:solidFill>
                  <a:srgbClr val="FFFFFF"/>
                </a:solidFill>
                <a:latin typeface="Constantia"/>
                <a:cs typeface="Constantia"/>
              </a:rPr>
              <a:t>ormat</a:t>
            </a:r>
            <a:r>
              <a:rPr dirty="0" sz="2400" spc="5">
                <a:solidFill>
                  <a:srgbClr val="FFFFFF"/>
                </a:solidFill>
                <a:latin typeface="Constantia"/>
                <a:cs typeface="Constantia"/>
              </a:rPr>
              <a:t>i</a:t>
            </a:r>
            <a:r>
              <a:rPr dirty="0" sz="2400" spc="-15">
                <a:solidFill>
                  <a:srgbClr val="FFFFFF"/>
                </a:solidFill>
                <a:latin typeface="Constantia"/>
                <a:cs typeface="Constantia"/>
              </a:rPr>
              <a:t>o</a:t>
            </a:r>
            <a:r>
              <a:rPr dirty="0" sz="2400">
                <a:solidFill>
                  <a:srgbClr val="FFFFFF"/>
                </a:solidFill>
                <a:latin typeface="Constantia"/>
                <a:cs typeface="Constantia"/>
              </a:rPr>
              <a:t>n	</a:t>
            </a:r>
            <a:r>
              <a:rPr dirty="0" sz="2400" spc="-5">
                <a:solidFill>
                  <a:srgbClr val="FFFFFF"/>
                </a:solidFill>
                <a:latin typeface="Constantia"/>
                <a:cs typeface="Constantia"/>
              </a:rPr>
              <a:t>ca</a:t>
            </a:r>
            <a:r>
              <a:rPr dirty="0" sz="2400">
                <a:solidFill>
                  <a:srgbClr val="FFFFFF"/>
                </a:solidFill>
                <a:latin typeface="Constantia"/>
                <a:cs typeface="Constantia"/>
              </a:rPr>
              <a:t>n	</a:t>
            </a:r>
            <a:r>
              <a:rPr dirty="0" sz="2400" spc="-5">
                <a:solidFill>
                  <a:srgbClr val="FFFFFF"/>
                </a:solidFill>
                <a:latin typeface="Constantia"/>
                <a:cs typeface="Constantia"/>
              </a:rPr>
              <a:t>b</a:t>
            </a:r>
            <a:r>
              <a:rPr dirty="0" sz="2400">
                <a:solidFill>
                  <a:srgbClr val="FFFFFF"/>
                </a:solidFill>
                <a:latin typeface="Constantia"/>
                <a:cs typeface="Constantia"/>
              </a:rPr>
              <a:t>e	</a:t>
            </a:r>
            <a:r>
              <a:rPr dirty="0" sz="2400" spc="10">
                <a:solidFill>
                  <a:srgbClr val="FFFFFF"/>
                </a:solidFill>
                <a:latin typeface="Constantia"/>
                <a:cs typeface="Constantia"/>
              </a:rPr>
              <a:t>e</a:t>
            </a:r>
            <a:r>
              <a:rPr dirty="0" sz="2400" spc="-35">
                <a:solidFill>
                  <a:srgbClr val="FFFFFF"/>
                </a:solidFill>
                <a:latin typeface="Constantia"/>
                <a:cs typeface="Constantia"/>
              </a:rPr>
              <a:t>r</a:t>
            </a:r>
            <a:r>
              <a:rPr dirty="0" sz="2400">
                <a:solidFill>
                  <a:srgbClr val="FFFFFF"/>
                </a:solidFill>
                <a:latin typeface="Constantia"/>
                <a:cs typeface="Constantia"/>
              </a:rPr>
              <a:t>ased	</a:t>
            </a:r>
            <a:r>
              <a:rPr dirty="0" sz="2400" spc="-30">
                <a:solidFill>
                  <a:srgbClr val="FFFFFF"/>
                </a:solidFill>
                <a:latin typeface="Constantia"/>
                <a:cs typeface="Constantia"/>
              </a:rPr>
              <a:t>b</a:t>
            </a:r>
            <a:r>
              <a:rPr dirty="0" sz="2400">
                <a:solidFill>
                  <a:srgbClr val="FFFFFF"/>
                </a:solidFill>
                <a:latin typeface="Constantia"/>
                <a:cs typeface="Constantia"/>
              </a:rPr>
              <a:t>y	</a:t>
            </a:r>
            <a:r>
              <a:rPr dirty="0" sz="2400" spc="5">
                <a:solidFill>
                  <a:srgbClr val="FFFFFF"/>
                </a:solidFill>
                <a:latin typeface="Constantia"/>
                <a:cs typeface="Constantia"/>
              </a:rPr>
              <a:t>a</a:t>
            </a:r>
            <a:r>
              <a:rPr dirty="0" sz="2400">
                <a:solidFill>
                  <a:srgbClr val="FFFFFF"/>
                </a:solidFill>
                <a:latin typeface="Constantia"/>
                <a:cs typeface="Constantia"/>
              </a:rPr>
              <a:t>pp</a:t>
            </a:r>
            <a:r>
              <a:rPr dirty="0" sz="2400" spc="-30">
                <a:solidFill>
                  <a:srgbClr val="FFFFFF"/>
                </a:solidFill>
                <a:latin typeface="Constantia"/>
                <a:cs typeface="Constantia"/>
              </a:rPr>
              <a:t>l</a:t>
            </a:r>
            <a:r>
              <a:rPr dirty="0" sz="2400" spc="-20">
                <a:solidFill>
                  <a:srgbClr val="FFFFFF"/>
                </a:solidFill>
                <a:latin typeface="Constantia"/>
                <a:cs typeface="Constantia"/>
              </a:rPr>
              <a:t>y</a:t>
            </a:r>
            <a:r>
              <a:rPr dirty="0" sz="2400" spc="-5">
                <a:solidFill>
                  <a:srgbClr val="FFFFFF"/>
                </a:solidFill>
                <a:latin typeface="Constantia"/>
                <a:cs typeface="Constantia"/>
              </a:rPr>
              <a:t>in</a:t>
            </a:r>
            <a:r>
              <a:rPr dirty="0" sz="2400">
                <a:solidFill>
                  <a:srgbClr val="FFFFFF"/>
                </a:solidFill>
                <a:latin typeface="Constantia"/>
                <a:cs typeface="Constantia"/>
              </a:rPr>
              <a:t>g	a  </a:t>
            </a:r>
            <a:r>
              <a:rPr dirty="0" sz="2400" spc="-5">
                <a:solidFill>
                  <a:srgbClr val="FFFFFF"/>
                </a:solidFill>
                <a:latin typeface="Constantia"/>
                <a:cs typeface="Constantia"/>
              </a:rPr>
              <a:t>high </a:t>
            </a:r>
            <a:r>
              <a:rPr dirty="0" sz="2400" spc="-20">
                <a:solidFill>
                  <a:srgbClr val="FFFFFF"/>
                </a:solidFill>
                <a:latin typeface="Constantia"/>
                <a:cs typeface="Constantia"/>
              </a:rPr>
              <a:t>voltage </a:t>
            </a:r>
            <a:r>
              <a:rPr dirty="0" sz="2400" spc="-5">
                <a:solidFill>
                  <a:srgbClr val="FFFFFF"/>
                </a:solidFill>
                <a:latin typeface="Constantia"/>
                <a:cs typeface="Constantia"/>
              </a:rPr>
              <a:t>of </a:t>
            </a:r>
            <a:r>
              <a:rPr dirty="0" sz="2400">
                <a:solidFill>
                  <a:srgbClr val="FFFFFF"/>
                </a:solidFill>
                <a:latin typeface="Constantia"/>
                <a:cs typeface="Constantia"/>
              </a:rPr>
              <a:t>about</a:t>
            </a:r>
            <a:r>
              <a:rPr dirty="0" sz="2400" spc="-290">
                <a:solidFill>
                  <a:srgbClr val="FFFFFF"/>
                </a:solidFill>
                <a:latin typeface="Constantia"/>
                <a:cs typeface="Constantia"/>
              </a:rPr>
              <a:t> </a:t>
            </a:r>
            <a:r>
              <a:rPr dirty="0" sz="2400" spc="-65">
                <a:solidFill>
                  <a:srgbClr val="FFFFFF"/>
                </a:solidFill>
                <a:latin typeface="Constantia"/>
                <a:cs typeface="Constantia"/>
              </a:rPr>
              <a:t>21V.</a:t>
            </a:r>
            <a:endParaRPr sz="2400">
              <a:latin typeface="Constantia"/>
              <a:cs typeface="Constantia"/>
            </a:endParaRPr>
          </a:p>
          <a:p>
            <a:pPr marL="527685" marR="6350" indent="-514984">
              <a:lnSpc>
                <a:spcPts val="2590"/>
              </a:lnSpc>
              <a:spcBef>
                <a:spcPts val="5"/>
              </a:spcBef>
              <a:buClr>
                <a:srgbClr val="0AD0D9"/>
              </a:buClr>
              <a:buSzPct val="93750"/>
              <a:buAutoNum type="arabicPeriod"/>
              <a:tabLst>
                <a:tab pos="527685" algn="l"/>
                <a:tab pos="528320" algn="l"/>
                <a:tab pos="2834005" algn="l"/>
                <a:tab pos="3234690" algn="l"/>
                <a:tab pos="3792220" algn="l"/>
                <a:tab pos="5126355" algn="l"/>
                <a:tab pos="5464810" algn="l"/>
                <a:tab pos="5857875" algn="l"/>
                <a:tab pos="6415405" algn="l"/>
                <a:tab pos="7663815" algn="l"/>
              </a:tabLst>
            </a:pPr>
            <a:r>
              <a:rPr dirty="0" sz="2400" spc="-5">
                <a:solidFill>
                  <a:srgbClr val="FFFFFF"/>
                </a:solidFill>
                <a:latin typeface="Constantia"/>
                <a:cs typeface="Constantia"/>
              </a:rPr>
              <a:t>On</a:t>
            </a:r>
            <a:r>
              <a:rPr dirty="0" sz="2400">
                <a:solidFill>
                  <a:srgbClr val="FFFFFF"/>
                </a:solidFill>
                <a:latin typeface="Constantia"/>
                <a:cs typeface="Constantia"/>
              </a:rPr>
              <a:t>e </a:t>
            </a:r>
            <a:r>
              <a:rPr dirty="0" sz="2400" spc="-210">
                <a:solidFill>
                  <a:srgbClr val="FFFFFF"/>
                </a:solidFill>
                <a:latin typeface="Constantia"/>
                <a:cs typeface="Constantia"/>
              </a:rPr>
              <a:t> </a:t>
            </a:r>
            <a:r>
              <a:rPr dirty="0" sz="2400">
                <a:solidFill>
                  <a:srgbClr val="FFFFFF"/>
                </a:solidFill>
                <a:latin typeface="Constantia"/>
                <a:cs typeface="Constantia"/>
              </a:rPr>
              <a:t>appli</a:t>
            </a:r>
            <a:r>
              <a:rPr dirty="0" sz="2400" spc="-15">
                <a:solidFill>
                  <a:srgbClr val="FFFFFF"/>
                </a:solidFill>
                <a:latin typeface="Constantia"/>
                <a:cs typeface="Constantia"/>
              </a:rPr>
              <a:t>c</a:t>
            </a:r>
            <a:r>
              <a:rPr dirty="0" sz="2400">
                <a:solidFill>
                  <a:srgbClr val="FFFFFF"/>
                </a:solidFill>
                <a:latin typeface="Constantia"/>
                <a:cs typeface="Constantia"/>
              </a:rPr>
              <a:t>at</a:t>
            </a:r>
            <a:r>
              <a:rPr dirty="0" sz="2400" spc="5">
                <a:solidFill>
                  <a:srgbClr val="FFFFFF"/>
                </a:solidFill>
                <a:latin typeface="Constantia"/>
                <a:cs typeface="Constantia"/>
              </a:rPr>
              <a:t>i</a:t>
            </a:r>
            <a:r>
              <a:rPr dirty="0" sz="2400">
                <a:solidFill>
                  <a:srgbClr val="FFFFFF"/>
                </a:solidFill>
                <a:latin typeface="Constantia"/>
                <a:cs typeface="Constantia"/>
              </a:rPr>
              <a:t>on	</a:t>
            </a:r>
            <a:r>
              <a:rPr dirty="0" sz="2400" spc="-5">
                <a:solidFill>
                  <a:srgbClr val="FFFFFF"/>
                </a:solidFill>
                <a:latin typeface="Constantia"/>
                <a:cs typeface="Constantia"/>
              </a:rPr>
              <a:t>o</a:t>
            </a:r>
            <a:r>
              <a:rPr dirty="0" sz="2400">
                <a:solidFill>
                  <a:srgbClr val="FFFFFF"/>
                </a:solidFill>
                <a:latin typeface="Constantia"/>
                <a:cs typeface="Constantia"/>
              </a:rPr>
              <a:t>f	</a:t>
            </a:r>
            <a:r>
              <a:rPr dirty="0" sz="2400" spc="-5">
                <a:solidFill>
                  <a:srgbClr val="FFFFFF"/>
                </a:solidFill>
                <a:latin typeface="Constantia"/>
                <a:cs typeface="Constantia"/>
              </a:rPr>
              <a:t>th</a:t>
            </a:r>
            <a:r>
              <a:rPr dirty="0" sz="2400">
                <a:solidFill>
                  <a:srgbClr val="FFFFFF"/>
                </a:solidFill>
                <a:latin typeface="Constantia"/>
                <a:cs typeface="Constantia"/>
              </a:rPr>
              <a:t>e	</a:t>
            </a:r>
            <a:r>
              <a:rPr dirty="0" sz="2400" spc="-5">
                <a:solidFill>
                  <a:srgbClr val="FFFFFF"/>
                </a:solidFill>
                <a:latin typeface="Constantia"/>
                <a:cs typeface="Constantia"/>
              </a:rPr>
              <a:t>E</a:t>
            </a:r>
            <a:r>
              <a:rPr dirty="0" sz="2400">
                <a:solidFill>
                  <a:srgbClr val="FFFFFF"/>
                </a:solidFill>
                <a:latin typeface="Constantia"/>
                <a:cs typeface="Constantia"/>
              </a:rPr>
              <a:t>2</a:t>
            </a:r>
            <a:r>
              <a:rPr dirty="0" sz="2400" spc="-55">
                <a:solidFill>
                  <a:srgbClr val="FFFFFF"/>
                </a:solidFill>
                <a:latin typeface="Constantia"/>
                <a:cs typeface="Constantia"/>
              </a:rPr>
              <a:t>P</a:t>
            </a:r>
            <a:r>
              <a:rPr dirty="0" sz="2400" spc="-80">
                <a:solidFill>
                  <a:srgbClr val="FFFFFF"/>
                </a:solidFill>
                <a:latin typeface="Constantia"/>
                <a:cs typeface="Constantia"/>
              </a:rPr>
              <a:t>R</a:t>
            </a:r>
            <a:r>
              <a:rPr dirty="0" sz="2400" spc="-5">
                <a:solidFill>
                  <a:srgbClr val="FFFFFF"/>
                </a:solidFill>
                <a:latin typeface="Constantia"/>
                <a:cs typeface="Constantia"/>
              </a:rPr>
              <a:t>O</a:t>
            </a:r>
            <a:r>
              <a:rPr dirty="0" sz="2400">
                <a:solidFill>
                  <a:srgbClr val="FFFFFF"/>
                </a:solidFill>
                <a:latin typeface="Constantia"/>
                <a:cs typeface="Constantia"/>
              </a:rPr>
              <a:t>M	is	in	</a:t>
            </a:r>
            <a:r>
              <a:rPr dirty="0" sz="2400" spc="-5">
                <a:solidFill>
                  <a:srgbClr val="FFFFFF"/>
                </a:solidFill>
                <a:latin typeface="Constantia"/>
                <a:cs typeface="Constantia"/>
              </a:rPr>
              <a:t>th</a:t>
            </a:r>
            <a:r>
              <a:rPr dirty="0" sz="2400">
                <a:solidFill>
                  <a:srgbClr val="FFFFFF"/>
                </a:solidFill>
                <a:latin typeface="Constantia"/>
                <a:cs typeface="Constantia"/>
              </a:rPr>
              <a:t>e	</a:t>
            </a:r>
            <a:r>
              <a:rPr dirty="0" sz="2400" spc="-5">
                <a:solidFill>
                  <a:srgbClr val="FFFFFF"/>
                </a:solidFill>
                <a:latin typeface="Constantia"/>
                <a:cs typeface="Constantia"/>
              </a:rPr>
              <a:t>tune</a:t>
            </a:r>
            <a:r>
              <a:rPr dirty="0" sz="2400">
                <a:solidFill>
                  <a:srgbClr val="FFFFFF"/>
                </a:solidFill>
                <a:latin typeface="Constantia"/>
                <a:cs typeface="Constantia"/>
              </a:rPr>
              <a:t>r </a:t>
            </a:r>
            <a:r>
              <a:rPr dirty="0" sz="2400" spc="-225">
                <a:solidFill>
                  <a:srgbClr val="FFFFFF"/>
                </a:solidFill>
                <a:latin typeface="Constantia"/>
                <a:cs typeface="Constantia"/>
              </a:rPr>
              <a:t> </a:t>
            </a:r>
            <a:r>
              <a:rPr dirty="0" sz="2400" spc="-5">
                <a:solidFill>
                  <a:srgbClr val="FFFFFF"/>
                </a:solidFill>
                <a:latin typeface="Constantia"/>
                <a:cs typeface="Constantia"/>
              </a:rPr>
              <a:t>o</a:t>
            </a:r>
            <a:r>
              <a:rPr dirty="0" sz="2400">
                <a:solidFill>
                  <a:srgbClr val="FFFFFF"/>
                </a:solidFill>
                <a:latin typeface="Constantia"/>
                <a:cs typeface="Constantia"/>
              </a:rPr>
              <a:t>f	a  </a:t>
            </a:r>
            <a:r>
              <a:rPr dirty="0" sz="2400" spc="-5">
                <a:solidFill>
                  <a:srgbClr val="FFFFFF"/>
                </a:solidFill>
                <a:latin typeface="Constantia"/>
                <a:cs typeface="Constantia"/>
              </a:rPr>
              <a:t>modern </a:t>
            </a:r>
            <a:r>
              <a:rPr dirty="0" sz="2400" spc="30">
                <a:solidFill>
                  <a:srgbClr val="FFFFFF"/>
                </a:solidFill>
                <a:latin typeface="Constantia"/>
                <a:cs typeface="Constantia"/>
              </a:rPr>
              <a:t>TV</a:t>
            </a:r>
            <a:r>
              <a:rPr dirty="0" sz="2400" spc="-175">
                <a:solidFill>
                  <a:srgbClr val="FFFFFF"/>
                </a:solidFill>
                <a:latin typeface="Constantia"/>
                <a:cs typeface="Constantia"/>
              </a:rPr>
              <a:t> </a:t>
            </a:r>
            <a:r>
              <a:rPr dirty="0" sz="2400">
                <a:solidFill>
                  <a:srgbClr val="FFFFFF"/>
                </a:solidFill>
                <a:latin typeface="Constantia"/>
                <a:cs typeface="Constantia"/>
              </a:rPr>
              <a:t>set.</a:t>
            </a:r>
            <a:endParaRPr sz="2400">
              <a:latin typeface="Constantia"/>
              <a:cs typeface="Constantia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245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dirty="0" u="heavy" sz="2400" spc="-3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onstantia"/>
                <a:cs typeface="Constantia"/>
              </a:rPr>
              <a:t>RWM</a:t>
            </a:r>
            <a:r>
              <a:rPr dirty="0" sz="2400" spc="-30" b="1">
                <a:solidFill>
                  <a:srgbClr val="FFFFFF"/>
                </a:solidFill>
                <a:latin typeface="Constantia"/>
                <a:cs typeface="Constantia"/>
              </a:rPr>
              <a:t>:</a:t>
            </a:r>
            <a:endParaRPr sz="2400">
              <a:latin typeface="Constantia"/>
              <a:cs typeface="Constantia"/>
            </a:endParaRPr>
          </a:p>
          <a:p>
            <a:pPr marL="527685" indent="-514984">
              <a:lnSpc>
                <a:spcPct val="100000"/>
              </a:lnSpc>
              <a:spcBef>
                <a:spcPts val="290"/>
              </a:spcBef>
              <a:buClr>
                <a:srgbClr val="0AD0D9"/>
              </a:buClr>
              <a:buSzPct val="93750"/>
              <a:buAutoNum type="arabicPeriod"/>
              <a:tabLst>
                <a:tab pos="527685" algn="l"/>
                <a:tab pos="528320" algn="l"/>
              </a:tabLst>
            </a:pPr>
            <a:r>
              <a:rPr dirty="0" sz="2400" spc="-30">
                <a:solidFill>
                  <a:srgbClr val="FFFFFF"/>
                </a:solidFill>
                <a:latin typeface="Constantia"/>
                <a:cs typeface="Constantia"/>
              </a:rPr>
              <a:t>It </a:t>
            </a:r>
            <a:r>
              <a:rPr dirty="0" sz="2400">
                <a:solidFill>
                  <a:srgbClr val="FFFFFF"/>
                </a:solidFill>
                <a:latin typeface="Constantia"/>
                <a:cs typeface="Constantia"/>
              </a:rPr>
              <a:t>is </a:t>
            </a:r>
            <a:r>
              <a:rPr dirty="0" sz="2400" spc="-10">
                <a:solidFill>
                  <a:srgbClr val="FFFFFF"/>
                </a:solidFill>
                <a:latin typeface="Constantia"/>
                <a:cs typeface="Constantia"/>
              </a:rPr>
              <a:t>normally </a:t>
            </a:r>
            <a:r>
              <a:rPr dirty="0" sz="2400" spc="-15">
                <a:solidFill>
                  <a:srgbClr val="FFFFFF"/>
                </a:solidFill>
                <a:latin typeface="Constantia"/>
                <a:cs typeface="Constantia"/>
              </a:rPr>
              <a:t>known </a:t>
            </a:r>
            <a:r>
              <a:rPr dirty="0" sz="2400">
                <a:solidFill>
                  <a:srgbClr val="FFFFFF"/>
                </a:solidFill>
                <a:latin typeface="Constantia"/>
                <a:cs typeface="Constantia"/>
              </a:rPr>
              <a:t>as </a:t>
            </a:r>
            <a:r>
              <a:rPr dirty="0" sz="2400" spc="-5">
                <a:solidFill>
                  <a:srgbClr val="FFFFFF"/>
                </a:solidFill>
                <a:latin typeface="Constantia"/>
                <a:cs typeface="Constantia"/>
              </a:rPr>
              <a:t>Random </a:t>
            </a:r>
            <a:r>
              <a:rPr dirty="0" sz="2400" spc="-25">
                <a:solidFill>
                  <a:srgbClr val="FFFFFF"/>
                </a:solidFill>
                <a:latin typeface="Constantia"/>
                <a:cs typeface="Constantia"/>
              </a:rPr>
              <a:t>Access</a:t>
            </a:r>
            <a:r>
              <a:rPr dirty="0" sz="2400" spc="-325">
                <a:solidFill>
                  <a:srgbClr val="FFFFFF"/>
                </a:solidFill>
                <a:latin typeface="Constantia"/>
                <a:cs typeface="Constantia"/>
              </a:rPr>
              <a:t> </a:t>
            </a:r>
            <a:r>
              <a:rPr dirty="0" sz="2400" spc="-40">
                <a:solidFill>
                  <a:srgbClr val="FFFFFF"/>
                </a:solidFill>
                <a:latin typeface="Constantia"/>
                <a:cs typeface="Constantia"/>
              </a:rPr>
              <a:t>Memory.</a:t>
            </a:r>
            <a:endParaRPr sz="2400">
              <a:latin typeface="Constantia"/>
              <a:cs typeface="Constantia"/>
            </a:endParaRPr>
          </a:p>
          <a:p>
            <a:pPr marL="527685" indent="-514984">
              <a:lnSpc>
                <a:spcPct val="100000"/>
              </a:lnSpc>
              <a:spcBef>
                <a:spcPts val="285"/>
              </a:spcBef>
              <a:buClr>
                <a:srgbClr val="0AD0D9"/>
              </a:buClr>
              <a:buSzPct val="93750"/>
              <a:buAutoNum type="arabicPeriod"/>
              <a:tabLst>
                <a:tab pos="527685" algn="l"/>
                <a:tab pos="528320" algn="l"/>
              </a:tabLst>
            </a:pPr>
            <a:r>
              <a:rPr dirty="0" sz="2400" spc="-35">
                <a:solidFill>
                  <a:srgbClr val="FFFFFF"/>
                </a:solidFill>
                <a:latin typeface="Constantia"/>
                <a:cs typeface="Constantia"/>
              </a:rPr>
              <a:t>It </a:t>
            </a:r>
            <a:r>
              <a:rPr dirty="0" sz="2400">
                <a:solidFill>
                  <a:srgbClr val="FFFFFF"/>
                </a:solidFill>
                <a:latin typeface="Constantia"/>
                <a:cs typeface="Constantia"/>
              </a:rPr>
              <a:t>is a </a:t>
            </a:r>
            <a:r>
              <a:rPr dirty="0" sz="2400" spc="-10">
                <a:solidFill>
                  <a:srgbClr val="FFFFFF"/>
                </a:solidFill>
                <a:latin typeface="Constantia"/>
                <a:cs typeface="Constantia"/>
              </a:rPr>
              <a:t>volatile</a:t>
            </a:r>
            <a:r>
              <a:rPr dirty="0" sz="2400" spc="-360">
                <a:solidFill>
                  <a:srgbClr val="FFFFFF"/>
                </a:solidFill>
                <a:latin typeface="Constantia"/>
                <a:cs typeface="Constantia"/>
              </a:rPr>
              <a:t> </a:t>
            </a:r>
            <a:r>
              <a:rPr dirty="0" sz="2400" spc="-35">
                <a:solidFill>
                  <a:srgbClr val="FFFFFF"/>
                </a:solidFill>
                <a:latin typeface="Constantia"/>
                <a:cs typeface="Constantia"/>
              </a:rPr>
              <a:t>memory.</a:t>
            </a:r>
            <a:endParaRPr sz="2400">
              <a:latin typeface="Constantia"/>
              <a:cs typeface="Constantia"/>
            </a:endParaRPr>
          </a:p>
          <a:p>
            <a:pPr algn="just" marL="527685" marR="5715" indent="-514984">
              <a:lnSpc>
                <a:spcPts val="2590"/>
              </a:lnSpc>
              <a:spcBef>
                <a:spcPts val="620"/>
              </a:spcBef>
              <a:buClr>
                <a:srgbClr val="0AD0D9"/>
              </a:buClr>
              <a:buSzPct val="93750"/>
              <a:buAutoNum type="arabicPeriod"/>
              <a:tabLst>
                <a:tab pos="528320" algn="l"/>
              </a:tabLst>
            </a:pPr>
            <a:r>
              <a:rPr dirty="0" sz="2400" spc="-15">
                <a:solidFill>
                  <a:srgbClr val="FFFFFF"/>
                </a:solidFill>
                <a:latin typeface="Constantia"/>
                <a:cs typeface="Constantia"/>
              </a:rPr>
              <a:t>Use </a:t>
            </a:r>
            <a:r>
              <a:rPr dirty="0" sz="2400" spc="-5">
                <a:solidFill>
                  <a:srgbClr val="FFFFFF"/>
                </a:solidFill>
                <a:latin typeface="Constantia"/>
                <a:cs typeface="Constantia"/>
              </a:rPr>
              <a:t>for either </a:t>
            </a:r>
            <a:r>
              <a:rPr dirty="0" sz="2400" spc="-10">
                <a:solidFill>
                  <a:srgbClr val="FFFFFF"/>
                </a:solidFill>
                <a:latin typeface="Constantia"/>
                <a:cs typeface="Constantia"/>
              </a:rPr>
              <a:t>read </a:t>
            </a:r>
            <a:r>
              <a:rPr dirty="0" sz="2400" spc="-5">
                <a:solidFill>
                  <a:srgbClr val="FFFFFF"/>
                </a:solidFill>
                <a:latin typeface="Constantia"/>
                <a:cs typeface="Constantia"/>
              </a:rPr>
              <a:t>or </a:t>
            </a:r>
            <a:r>
              <a:rPr dirty="0" sz="2400" spc="-10">
                <a:solidFill>
                  <a:srgbClr val="FFFFFF"/>
                </a:solidFill>
                <a:latin typeface="Constantia"/>
                <a:cs typeface="Constantia"/>
              </a:rPr>
              <a:t>write </a:t>
            </a:r>
            <a:r>
              <a:rPr dirty="0" sz="2400" spc="-5">
                <a:solidFill>
                  <a:srgbClr val="FFFFFF"/>
                </a:solidFill>
                <a:latin typeface="Constantia"/>
                <a:cs typeface="Constantia"/>
              </a:rPr>
              <a:t>the </a:t>
            </a:r>
            <a:r>
              <a:rPr dirty="0" sz="2400" spc="-10">
                <a:solidFill>
                  <a:srgbClr val="FFFFFF"/>
                </a:solidFill>
                <a:latin typeface="Constantia"/>
                <a:cs typeface="Constantia"/>
              </a:rPr>
              <a:t>contents/data </a:t>
            </a:r>
            <a:r>
              <a:rPr dirty="0" sz="2400">
                <a:solidFill>
                  <a:srgbClr val="FFFFFF"/>
                </a:solidFill>
                <a:latin typeface="Constantia"/>
                <a:cs typeface="Constantia"/>
              </a:rPr>
              <a:t>of/in </a:t>
            </a:r>
            <a:r>
              <a:rPr dirty="0" sz="2400" spc="-5">
                <a:solidFill>
                  <a:srgbClr val="FFFFFF"/>
                </a:solidFill>
                <a:latin typeface="Constantia"/>
                <a:cs typeface="Constantia"/>
              </a:rPr>
              <a:t>the  addressed </a:t>
            </a:r>
            <a:r>
              <a:rPr dirty="0" sz="2400">
                <a:solidFill>
                  <a:srgbClr val="FFFFFF"/>
                </a:solidFill>
                <a:latin typeface="Constantia"/>
                <a:cs typeface="Constantia"/>
              </a:rPr>
              <a:t>memory </a:t>
            </a:r>
            <a:r>
              <a:rPr dirty="0" sz="2400" spc="-5">
                <a:solidFill>
                  <a:srgbClr val="FFFFFF"/>
                </a:solidFill>
                <a:latin typeface="Constantia"/>
                <a:cs typeface="Constantia"/>
              </a:rPr>
              <a:t>location </a:t>
            </a:r>
            <a:r>
              <a:rPr dirty="0" sz="2400">
                <a:solidFill>
                  <a:srgbClr val="FFFFFF"/>
                </a:solidFill>
                <a:latin typeface="Constantia"/>
                <a:cs typeface="Constantia"/>
              </a:rPr>
              <a:t>in a </a:t>
            </a:r>
            <a:r>
              <a:rPr dirty="0" sz="2400" spc="-5">
                <a:solidFill>
                  <a:srgbClr val="FFFFFF"/>
                </a:solidFill>
                <a:latin typeface="Constantia"/>
                <a:cs typeface="Constantia"/>
              </a:rPr>
              <a:t>READ/WRITE  operation.</a:t>
            </a:r>
            <a:endParaRPr sz="2400">
              <a:latin typeface="Constantia"/>
              <a:cs typeface="Constantia"/>
            </a:endParaRPr>
          </a:p>
        </p:txBody>
      </p:sp>
      <p:sp>
        <p:nvSpPr>
          <p:cNvPr id="4" name="object 4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27940">
              <a:lnSpc>
                <a:spcPts val="1245"/>
              </a:lnSpc>
            </a:pPr>
            <a:fld id="{81D60167-4931-47E6-BA6A-407CBD079E47}" type="slidenum">
              <a:rPr dirty="0"/>
              <a:t>40</a:t>
            </a:fld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563624" y="981455"/>
            <a:ext cx="5788152" cy="54102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 txBox="1"/>
          <p:nvPr/>
        </p:nvSpPr>
        <p:spPr>
          <a:xfrm>
            <a:off x="520700" y="1811477"/>
            <a:ext cx="7825740" cy="4519295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 sz="2200" spc="-80">
                <a:solidFill>
                  <a:srgbClr val="FFFFFF"/>
                </a:solidFill>
                <a:latin typeface="Constantia"/>
                <a:cs typeface="Constantia"/>
              </a:rPr>
              <a:t>Two </a:t>
            </a:r>
            <a:r>
              <a:rPr dirty="0" sz="2200" spc="-15">
                <a:solidFill>
                  <a:srgbClr val="FFFFFF"/>
                </a:solidFill>
                <a:latin typeface="Constantia"/>
                <a:cs typeface="Constantia"/>
              </a:rPr>
              <a:t>general </a:t>
            </a:r>
            <a:r>
              <a:rPr dirty="0" sz="2200" spc="-5">
                <a:solidFill>
                  <a:srgbClr val="FFFFFF"/>
                </a:solidFill>
                <a:latin typeface="Constantia"/>
                <a:cs typeface="Constantia"/>
              </a:rPr>
              <a:t>types of RAM, </a:t>
            </a:r>
            <a:r>
              <a:rPr dirty="0" u="heavy" sz="2200" spc="-15" b="1" i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onstantia"/>
                <a:cs typeface="Constantia"/>
              </a:rPr>
              <a:t>static </a:t>
            </a:r>
            <a:r>
              <a:rPr dirty="0" u="heavy" sz="2200" spc="-5" b="1" i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onstantia"/>
                <a:cs typeface="Constantia"/>
              </a:rPr>
              <a:t>and</a:t>
            </a:r>
            <a:r>
              <a:rPr dirty="0" u="heavy" sz="2200" spc="-120" b="1" i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onstantia"/>
                <a:cs typeface="Constantia"/>
              </a:rPr>
              <a:t> </a:t>
            </a:r>
            <a:r>
              <a:rPr dirty="0" u="heavy" sz="2200" spc="-5" b="1" i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onstantia"/>
                <a:cs typeface="Constantia"/>
              </a:rPr>
              <a:t>dynamic</a:t>
            </a:r>
            <a:r>
              <a:rPr dirty="0" sz="2200" spc="-5">
                <a:solidFill>
                  <a:srgbClr val="FFFFFF"/>
                </a:solidFill>
                <a:latin typeface="Constantia"/>
                <a:cs typeface="Constantia"/>
              </a:rPr>
              <a:t>.</a:t>
            </a:r>
            <a:endParaRPr sz="2200">
              <a:latin typeface="Constantia"/>
              <a:cs typeface="Constantia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3000">
              <a:latin typeface="Times New Roman"/>
              <a:cs typeface="Times New Roman"/>
            </a:endParaRPr>
          </a:p>
          <a:p>
            <a:pPr marL="469900" marR="17780" indent="-457200">
              <a:lnSpc>
                <a:spcPts val="2380"/>
              </a:lnSpc>
              <a:buClr>
                <a:srgbClr val="0AD0D9"/>
              </a:buClr>
              <a:buSzPct val="93181"/>
              <a:buAutoNum type="arabicPeriod"/>
              <a:tabLst>
                <a:tab pos="469900" algn="l"/>
                <a:tab pos="470534" algn="l"/>
              </a:tabLst>
            </a:pPr>
            <a:r>
              <a:rPr dirty="0" sz="2200" spc="-5">
                <a:solidFill>
                  <a:srgbClr val="FFFFFF"/>
                </a:solidFill>
                <a:latin typeface="Constantia"/>
                <a:cs typeface="Constantia"/>
              </a:rPr>
              <a:t>Static </a:t>
            </a:r>
            <a:r>
              <a:rPr dirty="0" sz="2200" spc="-10">
                <a:solidFill>
                  <a:srgbClr val="FFFFFF"/>
                </a:solidFill>
                <a:latin typeface="Constantia"/>
                <a:cs typeface="Constantia"/>
              </a:rPr>
              <a:t>RAM consists </a:t>
            </a:r>
            <a:r>
              <a:rPr dirty="0" sz="2200" spc="-5">
                <a:solidFill>
                  <a:srgbClr val="FFFFFF"/>
                </a:solidFill>
                <a:latin typeface="Constantia"/>
                <a:cs typeface="Constantia"/>
              </a:rPr>
              <a:t>of an </a:t>
            </a:r>
            <a:r>
              <a:rPr dirty="0" sz="2200" spc="-20">
                <a:solidFill>
                  <a:srgbClr val="FFFFFF"/>
                </a:solidFill>
                <a:latin typeface="Constantia"/>
                <a:cs typeface="Constantia"/>
              </a:rPr>
              <a:t>array </a:t>
            </a:r>
            <a:r>
              <a:rPr dirty="0" sz="2200" spc="-5">
                <a:solidFill>
                  <a:srgbClr val="FFFFFF"/>
                </a:solidFill>
                <a:latin typeface="Constantia"/>
                <a:cs typeface="Constantia"/>
              </a:rPr>
              <a:t>of </a:t>
            </a:r>
            <a:r>
              <a:rPr dirty="0" sz="2200" spc="30">
                <a:solidFill>
                  <a:srgbClr val="FFFFFF"/>
                </a:solidFill>
                <a:latin typeface="Constantia"/>
                <a:cs typeface="Constantia"/>
              </a:rPr>
              <a:t>flips </a:t>
            </a:r>
            <a:r>
              <a:rPr dirty="0" sz="2200" spc="15">
                <a:solidFill>
                  <a:srgbClr val="FFFFFF"/>
                </a:solidFill>
                <a:latin typeface="Constantia"/>
                <a:cs typeface="Constantia"/>
              </a:rPr>
              <a:t>flop. </a:t>
            </a:r>
            <a:r>
              <a:rPr dirty="0" sz="2200" spc="-5">
                <a:solidFill>
                  <a:srgbClr val="FFFFFF"/>
                </a:solidFill>
                <a:latin typeface="Constantia"/>
                <a:cs typeface="Constantia"/>
              </a:rPr>
              <a:t>Special </a:t>
            </a:r>
            <a:r>
              <a:rPr dirty="0" sz="2200" spc="-10">
                <a:solidFill>
                  <a:srgbClr val="FFFFFF"/>
                </a:solidFill>
                <a:latin typeface="Constantia"/>
                <a:cs typeface="Constantia"/>
              </a:rPr>
              <a:t>case </a:t>
            </a:r>
            <a:r>
              <a:rPr dirty="0" sz="2200" spc="-5">
                <a:solidFill>
                  <a:srgbClr val="FFFFFF"/>
                </a:solidFill>
                <a:latin typeface="Constantia"/>
                <a:cs typeface="Constantia"/>
              </a:rPr>
              <a:t>of  static </a:t>
            </a:r>
            <a:r>
              <a:rPr dirty="0" sz="2200" spc="-10">
                <a:solidFill>
                  <a:srgbClr val="FFFFFF"/>
                </a:solidFill>
                <a:latin typeface="Constantia"/>
                <a:cs typeface="Constantia"/>
              </a:rPr>
              <a:t>RAM </a:t>
            </a:r>
            <a:r>
              <a:rPr dirty="0" sz="2200" spc="-5">
                <a:solidFill>
                  <a:srgbClr val="FFFFFF"/>
                </a:solidFill>
                <a:latin typeface="Constantia"/>
                <a:cs typeface="Constantia"/>
              </a:rPr>
              <a:t>is </a:t>
            </a:r>
            <a:r>
              <a:rPr dirty="0" sz="2200" spc="-15">
                <a:solidFill>
                  <a:srgbClr val="FFFFFF"/>
                </a:solidFill>
                <a:latin typeface="Constantia"/>
                <a:cs typeface="Constantia"/>
              </a:rPr>
              <a:t>nonvolatile </a:t>
            </a:r>
            <a:r>
              <a:rPr dirty="0" sz="2200" spc="-5">
                <a:solidFill>
                  <a:srgbClr val="FFFFFF"/>
                </a:solidFill>
                <a:latin typeface="Constantia"/>
                <a:cs typeface="Constantia"/>
              </a:rPr>
              <a:t>RAM, </a:t>
            </a:r>
            <a:r>
              <a:rPr dirty="0" sz="2200" spc="-10">
                <a:solidFill>
                  <a:srgbClr val="FFFFFF"/>
                </a:solidFill>
                <a:latin typeface="Constantia"/>
                <a:cs typeface="Constantia"/>
              </a:rPr>
              <a:t>use</a:t>
            </a:r>
            <a:r>
              <a:rPr dirty="0" sz="2200" spc="-250">
                <a:solidFill>
                  <a:srgbClr val="FFFFFF"/>
                </a:solidFill>
                <a:latin typeface="Constantia"/>
                <a:cs typeface="Constantia"/>
              </a:rPr>
              <a:t> </a:t>
            </a:r>
            <a:r>
              <a:rPr dirty="0" sz="2200" spc="-35">
                <a:solidFill>
                  <a:srgbClr val="FFFFFF"/>
                </a:solidFill>
                <a:latin typeface="Constantia"/>
                <a:cs typeface="Constantia"/>
              </a:rPr>
              <a:t>battery.</a:t>
            </a:r>
            <a:endParaRPr sz="2200">
              <a:latin typeface="Constantia"/>
              <a:cs typeface="Constantia"/>
            </a:endParaRPr>
          </a:p>
          <a:p>
            <a:pPr>
              <a:lnSpc>
                <a:spcPct val="100000"/>
              </a:lnSpc>
              <a:spcBef>
                <a:spcPts val="30"/>
              </a:spcBef>
              <a:buClr>
                <a:srgbClr val="0AD0D9"/>
              </a:buClr>
              <a:buFont typeface="Constantia"/>
              <a:buAutoNum type="arabicPeriod"/>
            </a:pPr>
            <a:endParaRPr sz="2950">
              <a:latin typeface="Times New Roman"/>
              <a:cs typeface="Times New Roman"/>
            </a:endParaRPr>
          </a:p>
          <a:p>
            <a:pPr marL="469900" marR="8890" indent="-457200">
              <a:lnSpc>
                <a:spcPts val="2380"/>
              </a:lnSpc>
              <a:spcBef>
                <a:spcPts val="5"/>
              </a:spcBef>
              <a:buClr>
                <a:srgbClr val="0AD0D9"/>
              </a:buClr>
              <a:buSzPct val="93181"/>
              <a:buAutoNum type="arabicPeriod"/>
              <a:tabLst>
                <a:tab pos="469900" algn="l"/>
                <a:tab pos="470534" algn="l"/>
              </a:tabLst>
            </a:pPr>
            <a:r>
              <a:rPr dirty="0" sz="2200" spc="-5">
                <a:solidFill>
                  <a:srgbClr val="FFFFFF"/>
                </a:solidFill>
                <a:latin typeface="Constantia"/>
                <a:cs typeface="Constantia"/>
              </a:rPr>
              <a:t>DRAM </a:t>
            </a:r>
            <a:r>
              <a:rPr dirty="0" sz="2200" spc="-15">
                <a:solidFill>
                  <a:srgbClr val="FFFFFF"/>
                </a:solidFill>
                <a:latin typeface="Constantia"/>
                <a:cs typeface="Constantia"/>
              </a:rPr>
              <a:t>requires </a:t>
            </a:r>
            <a:r>
              <a:rPr dirty="0" sz="2200" spc="-25">
                <a:solidFill>
                  <a:srgbClr val="FFFFFF"/>
                </a:solidFill>
                <a:latin typeface="Constantia"/>
                <a:cs typeface="Constantia"/>
              </a:rPr>
              <a:t>capacitor, </a:t>
            </a:r>
            <a:r>
              <a:rPr dirty="0" sz="2200" spc="-5">
                <a:solidFill>
                  <a:srgbClr val="FFFFFF"/>
                </a:solidFill>
                <a:latin typeface="Constantia"/>
                <a:cs typeface="Constantia"/>
              </a:rPr>
              <a:t>DRAM </a:t>
            </a:r>
            <a:r>
              <a:rPr dirty="0" sz="2200" spc="-10">
                <a:solidFill>
                  <a:srgbClr val="FFFFFF"/>
                </a:solidFill>
                <a:latin typeface="Constantia"/>
                <a:cs typeface="Constantia"/>
              </a:rPr>
              <a:t>density </a:t>
            </a:r>
            <a:r>
              <a:rPr dirty="0" sz="2200" spc="-5">
                <a:solidFill>
                  <a:srgbClr val="FFFFFF"/>
                </a:solidFill>
                <a:latin typeface="Constantia"/>
                <a:cs typeface="Constantia"/>
              </a:rPr>
              <a:t>will be </a:t>
            </a:r>
            <a:r>
              <a:rPr dirty="0" sz="2200" spc="-10">
                <a:solidFill>
                  <a:srgbClr val="FFFFFF"/>
                </a:solidFill>
                <a:latin typeface="Constantia"/>
                <a:cs typeface="Constantia"/>
              </a:rPr>
              <a:t>higher than  </a:t>
            </a:r>
            <a:r>
              <a:rPr dirty="0" sz="2200" spc="-5">
                <a:solidFill>
                  <a:srgbClr val="FFFFFF"/>
                </a:solidFill>
                <a:latin typeface="Constantia"/>
                <a:cs typeface="Constantia"/>
              </a:rPr>
              <a:t>SRAM.</a:t>
            </a:r>
            <a:endParaRPr sz="2200">
              <a:latin typeface="Constantia"/>
              <a:cs typeface="Constantia"/>
            </a:endParaRPr>
          </a:p>
          <a:p>
            <a:pPr>
              <a:lnSpc>
                <a:spcPct val="100000"/>
              </a:lnSpc>
              <a:spcBef>
                <a:spcPts val="50"/>
              </a:spcBef>
              <a:buClr>
                <a:srgbClr val="0AD0D9"/>
              </a:buClr>
              <a:buFont typeface="Constantia"/>
              <a:buAutoNum type="arabicPeriod"/>
            </a:pPr>
            <a:endParaRPr sz="2900">
              <a:latin typeface="Times New Roman"/>
              <a:cs typeface="Times New Roman"/>
            </a:endParaRPr>
          </a:p>
          <a:p>
            <a:pPr algn="just" marL="469900" marR="5080" indent="-457200">
              <a:lnSpc>
                <a:spcPct val="90100"/>
              </a:lnSpc>
              <a:spcBef>
                <a:spcPts val="5"/>
              </a:spcBef>
              <a:buClr>
                <a:srgbClr val="0AD0D9"/>
              </a:buClr>
              <a:buSzPct val="93181"/>
              <a:buAutoNum type="arabicPeriod"/>
              <a:tabLst>
                <a:tab pos="470534" algn="l"/>
              </a:tabLst>
            </a:pPr>
            <a:r>
              <a:rPr dirty="0" sz="2200" spc="-5">
                <a:solidFill>
                  <a:srgbClr val="FFFFFF"/>
                </a:solidFill>
                <a:latin typeface="Constantia"/>
                <a:cs typeface="Constantia"/>
              </a:rPr>
              <a:t>DRAM </a:t>
            </a:r>
            <a:r>
              <a:rPr dirty="0" sz="2200" spc="-15">
                <a:solidFill>
                  <a:srgbClr val="FFFFFF"/>
                </a:solidFill>
                <a:latin typeface="Constantia"/>
                <a:cs typeface="Constantia"/>
              </a:rPr>
              <a:t>stores </a:t>
            </a:r>
            <a:r>
              <a:rPr dirty="0" sz="2200" spc="-10">
                <a:solidFill>
                  <a:srgbClr val="FFFFFF"/>
                </a:solidFill>
                <a:latin typeface="Constantia"/>
                <a:cs typeface="Constantia"/>
              </a:rPr>
              <a:t>information </a:t>
            </a:r>
            <a:r>
              <a:rPr dirty="0" sz="2200" spc="-5">
                <a:solidFill>
                  <a:srgbClr val="FFFFFF"/>
                </a:solidFill>
                <a:latin typeface="Constantia"/>
                <a:cs typeface="Constantia"/>
              </a:rPr>
              <a:t>as a </a:t>
            </a:r>
            <a:r>
              <a:rPr dirty="0" sz="2200" spc="-25">
                <a:solidFill>
                  <a:srgbClr val="FFFFFF"/>
                </a:solidFill>
                <a:latin typeface="Constantia"/>
                <a:cs typeface="Constantia"/>
              </a:rPr>
              <a:t>charge </a:t>
            </a:r>
            <a:r>
              <a:rPr dirty="0" sz="2200" spc="-5">
                <a:solidFill>
                  <a:srgbClr val="FFFFFF"/>
                </a:solidFill>
                <a:latin typeface="Constantia"/>
                <a:cs typeface="Constantia"/>
              </a:rPr>
              <a:t>on a </a:t>
            </a:r>
            <a:r>
              <a:rPr dirty="0" sz="2200" spc="-30">
                <a:solidFill>
                  <a:srgbClr val="FFFFFF"/>
                </a:solidFill>
                <a:latin typeface="Constantia"/>
                <a:cs typeface="Constantia"/>
              </a:rPr>
              <a:t>capacitor. </a:t>
            </a:r>
            <a:r>
              <a:rPr dirty="0" sz="2200" spc="-35">
                <a:solidFill>
                  <a:srgbClr val="FFFFFF"/>
                </a:solidFill>
                <a:latin typeface="Constantia"/>
                <a:cs typeface="Constantia"/>
              </a:rPr>
              <a:t>It </a:t>
            </a:r>
            <a:r>
              <a:rPr dirty="0" sz="2200" spc="-5">
                <a:solidFill>
                  <a:srgbClr val="FFFFFF"/>
                </a:solidFill>
                <a:latin typeface="Constantia"/>
                <a:cs typeface="Constantia"/>
              </a:rPr>
              <a:t>is less  </a:t>
            </a:r>
            <a:r>
              <a:rPr dirty="0" sz="2200" spc="-10">
                <a:solidFill>
                  <a:srgbClr val="FFFFFF"/>
                </a:solidFill>
                <a:latin typeface="Constantia"/>
                <a:cs typeface="Constantia"/>
              </a:rPr>
              <a:t>common </a:t>
            </a:r>
            <a:r>
              <a:rPr dirty="0" sz="2200" spc="-5">
                <a:solidFill>
                  <a:srgbClr val="FFFFFF"/>
                </a:solidFill>
                <a:latin typeface="Constantia"/>
                <a:cs typeface="Constantia"/>
              </a:rPr>
              <a:t>in embedded design </a:t>
            </a:r>
            <a:r>
              <a:rPr dirty="0" sz="2200" spc="-10">
                <a:solidFill>
                  <a:srgbClr val="FFFFFF"/>
                </a:solidFill>
                <a:latin typeface="Constantia"/>
                <a:cs typeface="Constantia"/>
              </a:rPr>
              <a:t>than </a:t>
            </a:r>
            <a:r>
              <a:rPr dirty="0" sz="2200" spc="-5">
                <a:solidFill>
                  <a:srgbClr val="FFFFFF"/>
                </a:solidFill>
                <a:latin typeface="Constantia"/>
                <a:cs typeface="Constantia"/>
              </a:rPr>
              <a:t>Static RAM </a:t>
            </a:r>
            <a:r>
              <a:rPr dirty="0" sz="2200" spc="-10">
                <a:solidFill>
                  <a:srgbClr val="FFFFFF"/>
                </a:solidFill>
                <a:latin typeface="Constantia"/>
                <a:cs typeface="Constantia"/>
              </a:rPr>
              <a:t>and typically  </a:t>
            </a:r>
            <a:r>
              <a:rPr dirty="0" sz="2200" spc="-5">
                <a:solidFill>
                  <a:srgbClr val="FFFFFF"/>
                </a:solidFill>
                <a:latin typeface="Constantia"/>
                <a:cs typeface="Constantia"/>
              </a:rPr>
              <a:t>is</a:t>
            </a:r>
            <a:r>
              <a:rPr dirty="0" sz="2200" spc="-75">
                <a:solidFill>
                  <a:srgbClr val="FFFFFF"/>
                </a:solidFill>
                <a:latin typeface="Constantia"/>
                <a:cs typeface="Constantia"/>
              </a:rPr>
              <a:t> </a:t>
            </a:r>
            <a:r>
              <a:rPr dirty="0" sz="2200" spc="-10">
                <a:solidFill>
                  <a:srgbClr val="FFFFFF"/>
                </a:solidFill>
                <a:latin typeface="Constantia"/>
                <a:cs typeface="Constantia"/>
              </a:rPr>
              <a:t>used</a:t>
            </a:r>
            <a:r>
              <a:rPr dirty="0" sz="2200" spc="-65">
                <a:solidFill>
                  <a:srgbClr val="FFFFFF"/>
                </a:solidFill>
                <a:latin typeface="Constantia"/>
                <a:cs typeface="Constantia"/>
              </a:rPr>
              <a:t> </a:t>
            </a:r>
            <a:r>
              <a:rPr dirty="0" sz="2200" spc="-15">
                <a:solidFill>
                  <a:srgbClr val="FFFFFF"/>
                </a:solidFill>
                <a:latin typeface="Constantia"/>
                <a:cs typeface="Constantia"/>
              </a:rPr>
              <a:t>where</a:t>
            </a:r>
            <a:r>
              <a:rPr dirty="0" sz="2200" spc="-110">
                <a:solidFill>
                  <a:srgbClr val="FFFFFF"/>
                </a:solidFill>
                <a:latin typeface="Constantia"/>
                <a:cs typeface="Constantia"/>
              </a:rPr>
              <a:t> </a:t>
            </a:r>
            <a:r>
              <a:rPr dirty="0" sz="2200" spc="-5">
                <a:solidFill>
                  <a:srgbClr val="FFFFFF"/>
                </a:solidFill>
                <a:latin typeface="Constantia"/>
                <a:cs typeface="Constantia"/>
              </a:rPr>
              <a:t>a</a:t>
            </a:r>
            <a:r>
              <a:rPr dirty="0" sz="2200" spc="-60">
                <a:solidFill>
                  <a:srgbClr val="FFFFFF"/>
                </a:solidFill>
                <a:latin typeface="Constantia"/>
                <a:cs typeface="Constantia"/>
              </a:rPr>
              <a:t> </a:t>
            </a:r>
            <a:r>
              <a:rPr dirty="0" sz="2200" spc="-5">
                <a:solidFill>
                  <a:srgbClr val="FFFFFF"/>
                </a:solidFill>
                <a:latin typeface="Constantia"/>
                <a:cs typeface="Constantia"/>
              </a:rPr>
              <a:t>lot</a:t>
            </a:r>
            <a:r>
              <a:rPr dirty="0" sz="2200" spc="-120">
                <a:solidFill>
                  <a:srgbClr val="FFFFFF"/>
                </a:solidFill>
                <a:latin typeface="Constantia"/>
                <a:cs typeface="Constantia"/>
              </a:rPr>
              <a:t> </a:t>
            </a:r>
            <a:r>
              <a:rPr dirty="0" sz="2200" spc="-5">
                <a:solidFill>
                  <a:srgbClr val="FFFFFF"/>
                </a:solidFill>
                <a:latin typeface="Constantia"/>
                <a:cs typeface="Constantia"/>
              </a:rPr>
              <a:t>of</a:t>
            </a:r>
            <a:r>
              <a:rPr dirty="0" sz="2200" spc="50">
                <a:solidFill>
                  <a:srgbClr val="FFFFFF"/>
                </a:solidFill>
                <a:latin typeface="Constantia"/>
                <a:cs typeface="Constantia"/>
              </a:rPr>
              <a:t> </a:t>
            </a:r>
            <a:r>
              <a:rPr dirty="0" sz="2200">
                <a:solidFill>
                  <a:srgbClr val="FFFFFF"/>
                </a:solidFill>
                <a:latin typeface="Constantia"/>
                <a:cs typeface="Constantia"/>
              </a:rPr>
              <a:t>memory</a:t>
            </a:r>
            <a:r>
              <a:rPr dirty="0" sz="2200" spc="-85">
                <a:solidFill>
                  <a:srgbClr val="FFFFFF"/>
                </a:solidFill>
                <a:latin typeface="Constantia"/>
                <a:cs typeface="Constantia"/>
              </a:rPr>
              <a:t> </a:t>
            </a:r>
            <a:r>
              <a:rPr dirty="0" sz="2200" spc="-5">
                <a:solidFill>
                  <a:srgbClr val="FFFFFF"/>
                </a:solidFill>
                <a:latin typeface="Constantia"/>
                <a:cs typeface="Constantia"/>
              </a:rPr>
              <a:t>is</a:t>
            </a:r>
            <a:r>
              <a:rPr dirty="0" sz="2200" spc="-50">
                <a:solidFill>
                  <a:srgbClr val="FFFFFF"/>
                </a:solidFill>
                <a:latin typeface="Constantia"/>
                <a:cs typeface="Constantia"/>
              </a:rPr>
              <a:t> </a:t>
            </a:r>
            <a:r>
              <a:rPr dirty="0" sz="2200" spc="-5">
                <a:solidFill>
                  <a:srgbClr val="FFFFFF"/>
                </a:solidFill>
                <a:latin typeface="Constantia"/>
                <a:cs typeface="Constantia"/>
              </a:rPr>
              <a:t>needed.</a:t>
            </a:r>
            <a:endParaRPr sz="2200">
              <a:latin typeface="Constantia"/>
              <a:cs typeface="Constantia"/>
            </a:endParaRPr>
          </a:p>
          <a:p>
            <a:pPr>
              <a:lnSpc>
                <a:spcPct val="100000"/>
              </a:lnSpc>
              <a:buClr>
                <a:srgbClr val="0AD0D9"/>
              </a:buClr>
              <a:buFont typeface="Constantia"/>
              <a:buAutoNum type="arabicPeriod"/>
            </a:pPr>
            <a:endParaRPr sz="2750">
              <a:latin typeface="Times New Roman"/>
              <a:cs typeface="Times New Roman"/>
            </a:endParaRPr>
          </a:p>
          <a:p>
            <a:pPr marL="469900" indent="-457200">
              <a:lnSpc>
                <a:spcPct val="100000"/>
              </a:lnSpc>
              <a:spcBef>
                <a:spcPts val="5"/>
              </a:spcBef>
              <a:buClr>
                <a:srgbClr val="0AD0D9"/>
              </a:buClr>
              <a:buSzPct val="93181"/>
              <a:buAutoNum type="arabicPeriod"/>
              <a:tabLst>
                <a:tab pos="469900" algn="l"/>
                <a:tab pos="470534" algn="l"/>
              </a:tabLst>
            </a:pPr>
            <a:r>
              <a:rPr dirty="0" sz="2200" spc="-5">
                <a:solidFill>
                  <a:srgbClr val="FFFFFF"/>
                </a:solidFill>
                <a:latin typeface="Constantia"/>
                <a:cs typeface="Constantia"/>
              </a:rPr>
              <a:t>DRAM has half as </a:t>
            </a:r>
            <a:r>
              <a:rPr dirty="0" sz="2200" spc="-15">
                <a:solidFill>
                  <a:srgbClr val="FFFFFF"/>
                </a:solidFill>
                <a:latin typeface="Constantia"/>
                <a:cs typeface="Constantia"/>
              </a:rPr>
              <a:t>many </a:t>
            </a:r>
            <a:r>
              <a:rPr dirty="0" sz="2200" spc="-10">
                <a:solidFill>
                  <a:srgbClr val="FFFFFF"/>
                </a:solidFill>
                <a:latin typeface="Constantia"/>
                <a:cs typeface="Constantia"/>
              </a:rPr>
              <a:t>address </a:t>
            </a:r>
            <a:r>
              <a:rPr dirty="0" sz="2200" spc="-5">
                <a:solidFill>
                  <a:srgbClr val="FFFFFF"/>
                </a:solidFill>
                <a:latin typeface="Constantia"/>
                <a:cs typeface="Constantia"/>
              </a:rPr>
              <a:t>lines as</a:t>
            </a:r>
            <a:r>
              <a:rPr dirty="0" sz="2200" spc="-405">
                <a:solidFill>
                  <a:srgbClr val="FFFFFF"/>
                </a:solidFill>
                <a:latin typeface="Constantia"/>
                <a:cs typeface="Constantia"/>
              </a:rPr>
              <a:t> </a:t>
            </a:r>
            <a:r>
              <a:rPr dirty="0" sz="2200" spc="-5">
                <a:solidFill>
                  <a:srgbClr val="FFFFFF"/>
                </a:solidFill>
                <a:latin typeface="Constantia"/>
                <a:cs typeface="Constantia"/>
              </a:rPr>
              <a:t>needed.</a:t>
            </a:r>
            <a:endParaRPr sz="2200">
              <a:latin typeface="Constantia"/>
              <a:cs typeface="Constantia"/>
            </a:endParaRPr>
          </a:p>
        </p:txBody>
      </p:sp>
      <p:sp>
        <p:nvSpPr>
          <p:cNvPr id="4" name="object 4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27940">
              <a:lnSpc>
                <a:spcPts val="1245"/>
              </a:lnSpc>
            </a:pPr>
            <a:fld id="{81D60167-4931-47E6-BA6A-407CBD079E47}" type="slidenum">
              <a:rPr dirty="0"/>
              <a:t>40</a:t>
            </a:fld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250948" y="859536"/>
            <a:ext cx="4398263" cy="38862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 txBox="1"/>
          <p:nvPr/>
        </p:nvSpPr>
        <p:spPr>
          <a:xfrm>
            <a:off x="520700" y="1685238"/>
            <a:ext cx="7827009" cy="4425315"/>
          </a:xfrm>
          <a:prstGeom prst="rect">
            <a:avLst/>
          </a:prstGeom>
        </p:spPr>
        <p:txBody>
          <a:bodyPr wrap="square" lIns="0" tIns="5270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415"/>
              </a:spcBef>
              <a:buClr>
                <a:srgbClr val="0AD0D9"/>
              </a:buClr>
              <a:buSzPct val="90384"/>
              <a:buFont typeface="Arial"/>
              <a:buChar char="•"/>
              <a:tabLst>
                <a:tab pos="123825" algn="l"/>
              </a:tabLst>
            </a:pPr>
            <a:r>
              <a:rPr dirty="0" sz="2600">
                <a:solidFill>
                  <a:srgbClr val="FFFFFF"/>
                </a:solidFill>
                <a:latin typeface="Constantia"/>
                <a:cs typeface="Constantia"/>
              </a:rPr>
              <a:t>DRAM </a:t>
            </a:r>
            <a:r>
              <a:rPr dirty="0" sz="2600" spc="-5">
                <a:solidFill>
                  <a:srgbClr val="FFFFFF"/>
                </a:solidFill>
                <a:latin typeface="Constantia"/>
                <a:cs typeface="Constantia"/>
              </a:rPr>
              <a:t>must </a:t>
            </a:r>
            <a:r>
              <a:rPr dirty="0" sz="2600">
                <a:solidFill>
                  <a:srgbClr val="FFFFFF"/>
                </a:solidFill>
                <a:latin typeface="Constantia"/>
                <a:cs typeface="Constantia"/>
              </a:rPr>
              <a:t>be</a:t>
            </a:r>
            <a:r>
              <a:rPr dirty="0" sz="2600" spc="-245">
                <a:solidFill>
                  <a:srgbClr val="FFFFFF"/>
                </a:solidFill>
                <a:latin typeface="Constantia"/>
                <a:cs typeface="Constantia"/>
              </a:rPr>
              <a:t> </a:t>
            </a:r>
            <a:r>
              <a:rPr dirty="0" sz="2600" spc="-10">
                <a:solidFill>
                  <a:srgbClr val="FFFFFF"/>
                </a:solidFill>
                <a:latin typeface="Constantia"/>
                <a:cs typeface="Constantia"/>
              </a:rPr>
              <a:t>refreshed.</a:t>
            </a:r>
            <a:endParaRPr sz="2600">
              <a:latin typeface="Constantia"/>
              <a:cs typeface="Constantia"/>
            </a:endParaRPr>
          </a:p>
          <a:p>
            <a:pPr algn="just" marL="12700" marR="5080">
              <a:lnSpc>
                <a:spcPts val="2810"/>
              </a:lnSpc>
              <a:spcBef>
                <a:spcPts val="665"/>
              </a:spcBef>
              <a:buClr>
                <a:srgbClr val="0AD0D9"/>
              </a:buClr>
              <a:buSzPct val="90384"/>
              <a:buFont typeface="Arial"/>
              <a:buChar char="•"/>
              <a:tabLst>
                <a:tab pos="123825" algn="l"/>
              </a:tabLst>
            </a:pPr>
            <a:r>
              <a:rPr dirty="0" sz="2600" spc="-5">
                <a:solidFill>
                  <a:srgbClr val="FFFFFF"/>
                </a:solidFill>
                <a:latin typeface="Constantia"/>
                <a:cs typeface="Constantia"/>
              </a:rPr>
              <a:t>The </a:t>
            </a:r>
            <a:r>
              <a:rPr dirty="0" sz="2600" spc="-25">
                <a:solidFill>
                  <a:srgbClr val="FFFFFF"/>
                </a:solidFill>
                <a:latin typeface="Constantia"/>
                <a:cs typeface="Constantia"/>
              </a:rPr>
              <a:t>storage </a:t>
            </a:r>
            <a:r>
              <a:rPr dirty="0" sz="2600" spc="-5">
                <a:solidFill>
                  <a:srgbClr val="FFFFFF"/>
                </a:solidFill>
                <a:latin typeface="Constantia"/>
                <a:cs typeface="Constantia"/>
              </a:rPr>
              <a:t>capacitor loses </a:t>
            </a:r>
            <a:r>
              <a:rPr dirty="0" sz="2600" spc="-10">
                <a:solidFill>
                  <a:srgbClr val="FFFFFF"/>
                </a:solidFill>
                <a:latin typeface="Constantia"/>
                <a:cs typeface="Constantia"/>
              </a:rPr>
              <a:t>its </a:t>
            </a:r>
            <a:r>
              <a:rPr dirty="0" sz="2600" spc="-20">
                <a:solidFill>
                  <a:srgbClr val="FFFFFF"/>
                </a:solidFill>
                <a:latin typeface="Constantia"/>
                <a:cs typeface="Constantia"/>
              </a:rPr>
              <a:t>charge </a:t>
            </a:r>
            <a:r>
              <a:rPr dirty="0" sz="2600" spc="-40">
                <a:solidFill>
                  <a:srgbClr val="FFFFFF"/>
                </a:solidFill>
                <a:latin typeface="Constantia"/>
                <a:cs typeface="Constantia"/>
              </a:rPr>
              <a:t>quickly,</a:t>
            </a:r>
            <a:r>
              <a:rPr dirty="0" sz="2600" spc="-355">
                <a:solidFill>
                  <a:srgbClr val="FFFFFF"/>
                </a:solidFill>
                <a:latin typeface="Constantia"/>
                <a:cs typeface="Constantia"/>
              </a:rPr>
              <a:t> </a:t>
            </a:r>
            <a:r>
              <a:rPr dirty="0" sz="2600" spc="-15">
                <a:solidFill>
                  <a:srgbClr val="FFFFFF"/>
                </a:solidFill>
                <a:latin typeface="Constantia"/>
                <a:cs typeface="Constantia"/>
              </a:rPr>
              <a:t>typically  </a:t>
            </a:r>
            <a:r>
              <a:rPr dirty="0" sz="2600" spc="-5">
                <a:solidFill>
                  <a:srgbClr val="FFFFFF"/>
                </a:solidFill>
                <a:latin typeface="Constantia"/>
                <a:cs typeface="Constantia"/>
              </a:rPr>
              <a:t>in</a:t>
            </a:r>
            <a:r>
              <a:rPr dirty="0" sz="2600" spc="-50">
                <a:solidFill>
                  <a:srgbClr val="FFFFFF"/>
                </a:solidFill>
                <a:latin typeface="Constantia"/>
                <a:cs typeface="Constantia"/>
              </a:rPr>
              <a:t> </a:t>
            </a:r>
            <a:r>
              <a:rPr dirty="0" sz="2600" spc="-15">
                <a:solidFill>
                  <a:srgbClr val="FFFFFF"/>
                </a:solidFill>
                <a:latin typeface="Constantia"/>
                <a:cs typeface="Constantia"/>
              </a:rPr>
              <a:t>15ms.</a:t>
            </a:r>
            <a:endParaRPr sz="2600">
              <a:latin typeface="Constantia"/>
              <a:cs typeface="Constantia"/>
            </a:endParaRPr>
          </a:p>
          <a:p>
            <a:pPr algn="just" marL="12700" marR="7620">
              <a:lnSpc>
                <a:spcPts val="2810"/>
              </a:lnSpc>
              <a:spcBef>
                <a:spcPts val="620"/>
              </a:spcBef>
              <a:buClr>
                <a:srgbClr val="0AD0D9"/>
              </a:buClr>
              <a:buSzPct val="90384"/>
              <a:buFont typeface="Arial"/>
              <a:buChar char="•"/>
              <a:tabLst>
                <a:tab pos="123825" algn="l"/>
              </a:tabLst>
            </a:pPr>
            <a:r>
              <a:rPr dirty="0" sz="2600" spc="-10">
                <a:solidFill>
                  <a:srgbClr val="FFFFFF"/>
                </a:solidFill>
                <a:latin typeface="Constantia"/>
                <a:cs typeface="Constantia"/>
              </a:rPr>
              <a:t>Refresh is accomplished </a:t>
            </a:r>
            <a:r>
              <a:rPr dirty="0" sz="2600" spc="-15">
                <a:solidFill>
                  <a:srgbClr val="FFFFFF"/>
                </a:solidFill>
                <a:latin typeface="Constantia"/>
                <a:cs typeface="Constantia"/>
              </a:rPr>
              <a:t>by accessing </a:t>
            </a:r>
            <a:r>
              <a:rPr dirty="0" sz="2600">
                <a:solidFill>
                  <a:srgbClr val="FFFFFF"/>
                </a:solidFill>
                <a:latin typeface="Constantia"/>
                <a:cs typeface="Constantia"/>
              </a:rPr>
              <a:t>each </a:t>
            </a:r>
            <a:r>
              <a:rPr dirty="0" sz="2600" spc="-35">
                <a:solidFill>
                  <a:srgbClr val="FFFFFF"/>
                </a:solidFill>
                <a:latin typeface="Constantia"/>
                <a:cs typeface="Constantia"/>
              </a:rPr>
              <a:t>row </a:t>
            </a:r>
            <a:r>
              <a:rPr dirty="0" sz="2600" spc="-5">
                <a:solidFill>
                  <a:srgbClr val="FFFFFF"/>
                </a:solidFill>
                <a:latin typeface="Constantia"/>
                <a:cs typeface="Constantia"/>
              </a:rPr>
              <a:t>in the  </a:t>
            </a:r>
            <a:r>
              <a:rPr dirty="0" sz="2600">
                <a:solidFill>
                  <a:srgbClr val="FFFFFF"/>
                </a:solidFill>
                <a:latin typeface="Constantia"/>
                <a:cs typeface="Constantia"/>
              </a:rPr>
              <a:t>DRAM.</a:t>
            </a:r>
            <a:endParaRPr sz="2600">
              <a:latin typeface="Constantia"/>
              <a:cs typeface="Constantia"/>
            </a:endParaRPr>
          </a:p>
          <a:p>
            <a:pPr>
              <a:lnSpc>
                <a:spcPct val="100000"/>
              </a:lnSpc>
              <a:spcBef>
                <a:spcPts val="30"/>
              </a:spcBef>
              <a:buClr>
                <a:srgbClr val="0AD0D9"/>
              </a:buClr>
              <a:buFont typeface="Arial"/>
              <a:buChar char="•"/>
            </a:pPr>
            <a:endParaRPr sz="3500">
              <a:latin typeface="Times New Roman"/>
              <a:cs typeface="Times New Roman"/>
            </a:endParaRPr>
          </a:p>
          <a:p>
            <a:pPr algn="just" marL="12700" marR="12700">
              <a:lnSpc>
                <a:spcPts val="2810"/>
              </a:lnSpc>
              <a:buClr>
                <a:srgbClr val="0AD0D9"/>
              </a:buClr>
              <a:buSzPct val="90384"/>
              <a:buFont typeface="Arial"/>
              <a:buChar char="•"/>
              <a:tabLst>
                <a:tab pos="123825" algn="l"/>
              </a:tabLst>
            </a:pPr>
            <a:r>
              <a:rPr dirty="0" sz="2600" b="1">
                <a:solidFill>
                  <a:srgbClr val="FFFFFF"/>
                </a:solidFill>
                <a:latin typeface="Constantia"/>
                <a:cs typeface="Constantia"/>
              </a:rPr>
              <a:t>What </a:t>
            </a:r>
            <a:r>
              <a:rPr dirty="0" sz="2600" spc="-10" b="1">
                <a:solidFill>
                  <a:srgbClr val="FFFFFF"/>
                </a:solidFill>
                <a:latin typeface="Constantia"/>
                <a:cs typeface="Constantia"/>
              </a:rPr>
              <a:t>happen </a:t>
            </a:r>
            <a:r>
              <a:rPr dirty="0" sz="2600" b="1">
                <a:solidFill>
                  <a:srgbClr val="FFFFFF"/>
                </a:solidFill>
                <a:latin typeface="Constantia"/>
                <a:cs typeface="Constantia"/>
              </a:rPr>
              <a:t>if </a:t>
            </a:r>
            <a:r>
              <a:rPr dirty="0" sz="2600" spc="-5" b="1">
                <a:solidFill>
                  <a:srgbClr val="FFFFFF"/>
                </a:solidFill>
                <a:latin typeface="Constantia"/>
                <a:cs typeface="Constantia"/>
              </a:rPr>
              <a:t>the </a:t>
            </a:r>
            <a:r>
              <a:rPr dirty="0" sz="2600" b="1">
                <a:solidFill>
                  <a:srgbClr val="FFFFFF"/>
                </a:solidFill>
                <a:latin typeface="Constantia"/>
                <a:cs typeface="Constantia"/>
              </a:rPr>
              <a:t>DRAM is </a:t>
            </a:r>
            <a:r>
              <a:rPr dirty="0" sz="2600" spc="-10" b="1">
                <a:solidFill>
                  <a:srgbClr val="FFFFFF"/>
                </a:solidFill>
                <a:latin typeface="Constantia"/>
                <a:cs typeface="Constantia"/>
              </a:rPr>
              <a:t>in </a:t>
            </a:r>
            <a:r>
              <a:rPr dirty="0" sz="2600" b="1">
                <a:solidFill>
                  <a:srgbClr val="FFFFFF"/>
                </a:solidFill>
                <a:latin typeface="Constantia"/>
                <a:cs typeface="Constantia"/>
              </a:rPr>
              <a:t>the </a:t>
            </a:r>
            <a:r>
              <a:rPr dirty="0" sz="2600" spc="-5" b="1">
                <a:solidFill>
                  <a:srgbClr val="FFFFFF"/>
                </a:solidFill>
                <a:latin typeface="Constantia"/>
                <a:cs typeface="Constantia"/>
              </a:rPr>
              <a:t>middle </a:t>
            </a:r>
            <a:r>
              <a:rPr dirty="0" sz="2600" b="1">
                <a:solidFill>
                  <a:srgbClr val="FFFFFF"/>
                </a:solidFill>
                <a:latin typeface="Constantia"/>
                <a:cs typeface="Constantia"/>
              </a:rPr>
              <a:t>of  </a:t>
            </a:r>
            <a:r>
              <a:rPr dirty="0" sz="2600" spc="-10" b="1">
                <a:solidFill>
                  <a:srgbClr val="FFFFFF"/>
                </a:solidFill>
                <a:latin typeface="Constantia"/>
                <a:cs typeface="Constantia"/>
              </a:rPr>
              <a:t>refreshing </a:t>
            </a:r>
            <a:r>
              <a:rPr dirty="0" sz="2600" spc="-5" b="1">
                <a:solidFill>
                  <a:srgbClr val="FFFFFF"/>
                </a:solidFill>
                <a:latin typeface="Constantia"/>
                <a:cs typeface="Constantia"/>
              </a:rPr>
              <a:t>and </a:t>
            </a:r>
            <a:r>
              <a:rPr dirty="0" sz="2600" b="1">
                <a:solidFill>
                  <a:srgbClr val="FFFFFF"/>
                </a:solidFill>
                <a:latin typeface="Constantia"/>
                <a:cs typeface="Constantia"/>
              </a:rPr>
              <a:t>the </a:t>
            </a:r>
            <a:r>
              <a:rPr dirty="0" sz="2600" spc="-10" b="1">
                <a:solidFill>
                  <a:srgbClr val="FFFFFF"/>
                </a:solidFill>
                <a:latin typeface="Constantia"/>
                <a:cs typeface="Constantia"/>
              </a:rPr>
              <a:t>processor wants </a:t>
            </a:r>
            <a:r>
              <a:rPr dirty="0" sz="2600" spc="-20" b="1">
                <a:solidFill>
                  <a:srgbClr val="FFFFFF"/>
                </a:solidFill>
                <a:latin typeface="Constantia"/>
                <a:cs typeface="Constantia"/>
              </a:rPr>
              <a:t>to </a:t>
            </a:r>
            <a:r>
              <a:rPr dirty="0" sz="2600" spc="-5" b="1">
                <a:solidFill>
                  <a:srgbClr val="FFFFFF"/>
                </a:solidFill>
                <a:latin typeface="Constantia"/>
                <a:cs typeface="Constantia"/>
              </a:rPr>
              <a:t>start </a:t>
            </a:r>
            <a:r>
              <a:rPr dirty="0" sz="2600" b="1">
                <a:solidFill>
                  <a:srgbClr val="FFFFFF"/>
                </a:solidFill>
                <a:latin typeface="Constantia"/>
                <a:cs typeface="Constantia"/>
              </a:rPr>
              <a:t>a </a:t>
            </a:r>
            <a:r>
              <a:rPr dirty="0" sz="2600" spc="-15" b="1">
                <a:solidFill>
                  <a:srgbClr val="FFFFFF"/>
                </a:solidFill>
                <a:latin typeface="Constantia"/>
                <a:cs typeface="Constantia"/>
              </a:rPr>
              <a:t>read  </a:t>
            </a:r>
            <a:r>
              <a:rPr dirty="0" sz="2600" spc="-10" b="1">
                <a:solidFill>
                  <a:srgbClr val="FFFFFF"/>
                </a:solidFill>
                <a:latin typeface="Constantia"/>
                <a:cs typeface="Constantia"/>
              </a:rPr>
              <a:t>cycle?</a:t>
            </a:r>
            <a:endParaRPr sz="2600">
              <a:latin typeface="Constantia"/>
              <a:cs typeface="Constantia"/>
            </a:endParaRPr>
          </a:p>
          <a:p>
            <a:pPr algn="just" marL="12700" marR="8255">
              <a:lnSpc>
                <a:spcPts val="2810"/>
              </a:lnSpc>
              <a:spcBef>
                <a:spcPts val="620"/>
              </a:spcBef>
              <a:buClr>
                <a:srgbClr val="0AD0D9"/>
              </a:buClr>
              <a:buSzPct val="90384"/>
              <a:buFont typeface="Arial"/>
              <a:buChar char="•"/>
              <a:tabLst>
                <a:tab pos="123825" algn="l"/>
              </a:tabLst>
            </a:pPr>
            <a:r>
              <a:rPr dirty="0" sz="2600" spc="-10">
                <a:solidFill>
                  <a:srgbClr val="FFFFFF"/>
                </a:solidFill>
                <a:latin typeface="Constantia"/>
                <a:cs typeface="Constantia"/>
              </a:rPr>
              <a:t>There </a:t>
            </a:r>
            <a:r>
              <a:rPr dirty="0" sz="2600" spc="-15">
                <a:solidFill>
                  <a:srgbClr val="FFFFFF"/>
                </a:solidFill>
                <a:latin typeface="Constantia"/>
                <a:cs typeface="Constantia"/>
              </a:rPr>
              <a:t>are several </a:t>
            </a:r>
            <a:r>
              <a:rPr dirty="0" sz="2600" spc="-30">
                <a:solidFill>
                  <a:srgbClr val="FFFFFF"/>
                </a:solidFill>
                <a:latin typeface="Constantia"/>
                <a:cs typeface="Constantia"/>
              </a:rPr>
              <a:t>ways </a:t>
            </a:r>
            <a:r>
              <a:rPr dirty="0" sz="2600" spc="-25">
                <a:solidFill>
                  <a:srgbClr val="FFFFFF"/>
                </a:solidFill>
                <a:latin typeface="Constantia"/>
                <a:cs typeface="Constantia"/>
              </a:rPr>
              <a:t>to </a:t>
            </a:r>
            <a:r>
              <a:rPr dirty="0" sz="2600" spc="-5">
                <a:solidFill>
                  <a:srgbClr val="FFFFFF"/>
                </a:solidFill>
                <a:latin typeface="Constantia"/>
                <a:cs typeface="Constantia"/>
              </a:rPr>
              <a:t>handle the </a:t>
            </a:r>
            <a:r>
              <a:rPr dirty="0" sz="2600" spc="15">
                <a:solidFill>
                  <a:srgbClr val="FFFFFF"/>
                </a:solidFill>
                <a:latin typeface="Constantia"/>
                <a:cs typeface="Constantia"/>
              </a:rPr>
              <a:t>conflict </a:t>
            </a:r>
            <a:r>
              <a:rPr dirty="0" sz="2600" spc="-10">
                <a:solidFill>
                  <a:srgbClr val="FFFFFF"/>
                </a:solidFill>
                <a:latin typeface="Constantia"/>
                <a:cs typeface="Constantia"/>
              </a:rPr>
              <a:t>between  processors </a:t>
            </a:r>
            <a:r>
              <a:rPr dirty="0" sz="2600">
                <a:solidFill>
                  <a:srgbClr val="FFFFFF"/>
                </a:solidFill>
                <a:latin typeface="Constantia"/>
                <a:cs typeface="Constantia"/>
              </a:rPr>
              <a:t>and </a:t>
            </a:r>
            <a:r>
              <a:rPr dirty="0" sz="2600" spc="-10">
                <a:solidFill>
                  <a:srgbClr val="FFFFFF"/>
                </a:solidFill>
                <a:latin typeface="Constantia"/>
                <a:cs typeface="Constantia"/>
              </a:rPr>
              <a:t>refresh</a:t>
            </a:r>
            <a:r>
              <a:rPr dirty="0" sz="2600" spc="-295">
                <a:solidFill>
                  <a:srgbClr val="FFFFFF"/>
                </a:solidFill>
                <a:latin typeface="Constantia"/>
                <a:cs typeface="Constantia"/>
              </a:rPr>
              <a:t> </a:t>
            </a:r>
            <a:r>
              <a:rPr dirty="0" sz="2600" spc="-10">
                <a:solidFill>
                  <a:srgbClr val="FFFFFF"/>
                </a:solidFill>
                <a:latin typeface="Constantia"/>
                <a:cs typeface="Constantia"/>
              </a:rPr>
              <a:t>cycles:</a:t>
            </a:r>
            <a:endParaRPr sz="2600">
              <a:latin typeface="Constantia"/>
              <a:cs typeface="Constantia"/>
            </a:endParaRPr>
          </a:p>
        </p:txBody>
      </p:sp>
      <p:sp>
        <p:nvSpPr>
          <p:cNvPr id="4" name="object 4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27940">
              <a:lnSpc>
                <a:spcPts val="1245"/>
              </a:lnSpc>
            </a:pPr>
            <a:fld id="{81D60167-4931-47E6-BA6A-407CBD079E47}" type="slidenum">
              <a:rPr dirty="0"/>
              <a:t>40</a:t>
            </a:fld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250948" y="935736"/>
            <a:ext cx="4398263" cy="38862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 txBox="1"/>
          <p:nvPr/>
        </p:nvSpPr>
        <p:spPr>
          <a:xfrm>
            <a:off x="520700" y="1774901"/>
            <a:ext cx="7820659" cy="417766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algn="just" marL="469900" marR="6350" indent="-457200">
              <a:lnSpc>
                <a:spcPct val="100000"/>
              </a:lnSpc>
              <a:spcBef>
                <a:spcPts val="100"/>
              </a:spcBef>
              <a:buClr>
                <a:srgbClr val="0AD0D9"/>
              </a:buClr>
              <a:buSzPct val="93750"/>
              <a:buAutoNum type="arabicPeriod"/>
              <a:tabLst>
                <a:tab pos="470534" algn="l"/>
              </a:tabLst>
            </a:pPr>
            <a:r>
              <a:rPr dirty="0" u="heavy" sz="24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imes New Roman"/>
                <a:cs typeface="Times New Roman"/>
              </a:rPr>
              <a:t>Use </a:t>
            </a:r>
            <a:r>
              <a:rPr dirty="0" u="heavy" sz="2400" spc="-5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imes New Roman"/>
                <a:cs typeface="Times New Roman"/>
              </a:rPr>
              <a:t>wait </a:t>
            </a:r>
            <a:r>
              <a:rPr dirty="0" u="heavy" sz="24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imes New Roman"/>
                <a:cs typeface="Times New Roman"/>
              </a:rPr>
              <a:t>states</a:t>
            </a:r>
            <a:r>
              <a:rPr dirty="0" sz="2400" b="1">
                <a:solidFill>
                  <a:srgbClr val="FFFFFF"/>
                </a:solidFill>
                <a:latin typeface="Times New Roman"/>
                <a:cs typeface="Times New Roman"/>
              </a:rPr>
              <a:t>: </a:t>
            </a:r>
            <a:r>
              <a:rPr dirty="0" sz="2400" spc="-5">
                <a:solidFill>
                  <a:srgbClr val="FFFFFF"/>
                </a:solidFill>
                <a:latin typeface="Times New Roman"/>
                <a:cs typeface="Times New Roman"/>
              </a:rPr>
              <a:t>It </a:t>
            </a:r>
            <a:r>
              <a:rPr dirty="0" sz="2400">
                <a:solidFill>
                  <a:srgbClr val="FFFFFF"/>
                </a:solidFill>
                <a:latin typeface="Times New Roman"/>
                <a:cs typeface="Times New Roman"/>
              </a:rPr>
              <a:t>is a synchronize refresh to </a:t>
            </a:r>
            <a:r>
              <a:rPr dirty="0" sz="2400" spc="-5">
                <a:solidFill>
                  <a:srgbClr val="FFFFFF"/>
                </a:solidFill>
                <a:latin typeface="Times New Roman"/>
                <a:cs typeface="Times New Roman"/>
              </a:rPr>
              <a:t>the </a:t>
            </a:r>
            <a:r>
              <a:rPr dirty="0" sz="2400" spc="-10">
                <a:solidFill>
                  <a:srgbClr val="FFFFFF"/>
                </a:solidFill>
                <a:latin typeface="Times New Roman"/>
                <a:cs typeface="Times New Roman"/>
              </a:rPr>
              <a:t>processor,  </a:t>
            </a:r>
            <a:r>
              <a:rPr dirty="0" sz="2400" spc="-5">
                <a:solidFill>
                  <a:srgbClr val="FFFFFF"/>
                </a:solidFill>
                <a:latin typeface="Times New Roman"/>
                <a:cs typeface="Times New Roman"/>
              </a:rPr>
              <a:t>which allow </a:t>
            </a:r>
            <a:r>
              <a:rPr dirty="0" sz="2400">
                <a:solidFill>
                  <a:srgbClr val="FFFFFF"/>
                </a:solidFill>
                <a:latin typeface="Times New Roman"/>
                <a:cs typeface="Times New Roman"/>
              </a:rPr>
              <a:t>to </a:t>
            </a:r>
            <a:r>
              <a:rPr dirty="0" sz="2400" spc="-5">
                <a:solidFill>
                  <a:srgbClr val="FFFFFF"/>
                </a:solidFill>
                <a:latin typeface="Times New Roman"/>
                <a:cs typeface="Times New Roman"/>
              </a:rPr>
              <a:t>occur only for the cycles </a:t>
            </a:r>
            <a:r>
              <a:rPr dirty="0" sz="2400" spc="-10">
                <a:solidFill>
                  <a:srgbClr val="FFFFFF"/>
                </a:solidFill>
                <a:latin typeface="Times New Roman"/>
                <a:cs typeface="Times New Roman"/>
              </a:rPr>
              <a:t>that </a:t>
            </a:r>
            <a:r>
              <a:rPr dirty="0" sz="2400" spc="-5">
                <a:solidFill>
                  <a:srgbClr val="FFFFFF"/>
                </a:solidFill>
                <a:latin typeface="Times New Roman"/>
                <a:cs typeface="Times New Roman"/>
              </a:rPr>
              <a:t>do not use the  DRAM.</a:t>
            </a:r>
            <a:endParaRPr sz="24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50"/>
              </a:spcBef>
              <a:buClr>
                <a:srgbClr val="0AD0D9"/>
              </a:buClr>
              <a:buFont typeface="Times New Roman"/>
              <a:buAutoNum type="arabicPeriod"/>
            </a:pPr>
            <a:endParaRPr sz="3500">
              <a:latin typeface="Times New Roman"/>
              <a:cs typeface="Times New Roman"/>
            </a:endParaRPr>
          </a:p>
          <a:p>
            <a:pPr algn="just" marL="469900" marR="5080" indent="-457200">
              <a:lnSpc>
                <a:spcPct val="100000"/>
              </a:lnSpc>
              <a:buClr>
                <a:srgbClr val="0AD0D9"/>
              </a:buClr>
              <a:buSzPct val="93750"/>
              <a:buAutoNum type="arabicPeriod"/>
              <a:tabLst>
                <a:tab pos="470534" algn="l"/>
              </a:tabLst>
            </a:pPr>
            <a:r>
              <a:rPr dirty="0" u="heavy" sz="24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imes New Roman"/>
                <a:cs typeface="Times New Roman"/>
              </a:rPr>
              <a:t>Use </a:t>
            </a:r>
            <a:r>
              <a:rPr dirty="0" u="heavy" sz="2400" spc="-5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imes New Roman"/>
                <a:cs typeface="Times New Roman"/>
              </a:rPr>
              <a:t>DMA</a:t>
            </a:r>
            <a:r>
              <a:rPr dirty="0" sz="2400" spc="-5" b="1">
                <a:solidFill>
                  <a:srgbClr val="FFFFFF"/>
                </a:solidFill>
                <a:latin typeface="Times New Roman"/>
                <a:cs typeface="Times New Roman"/>
              </a:rPr>
              <a:t>: </a:t>
            </a:r>
            <a:r>
              <a:rPr dirty="0" sz="2600" spc="-5">
                <a:solidFill>
                  <a:srgbClr val="FFFFFF"/>
                </a:solidFill>
                <a:latin typeface="Times New Roman"/>
                <a:cs typeface="Times New Roman"/>
              </a:rPr>
              <a:t>it can </a:t>
            </a:r>
            <a:r>
              <a:rPr dirty="0" sz="2600">
                <a:solidFill>
                  <a:srgbClr val="FFFFFF"/>
                </a:solidFill>
                <a:latin typeface="Times New Roman"/>
                <a:cs typeface="Times New Roman"/>
              </a:rPr>
              <a:t>be </a:t>
            </a:r>
            <a:r>
              <a:rPr dirty="0" sz="2600" spc="-5">
                <a:solidFill>
                  <a:srgbClr val="FFFFFF"/>
                </a:solidFill>
                <a:latin typeface="Times New Roman"/>
                <a:cs typeface="Times New Roman"/>
              </a:rPr>
              <a:t>used for refresh by allowing the  refresh logic to request </a:t>
            </a:r>
            <a:r>
              <a:rPr dirty="0" sz="2600">
                <a:solidFill>
                  <a:srgbClr val="FFFFFF"/>
                </a:solidFill>
                <a:latin typeface="Times New Roman"/>
                <a:cs typeface="Times New Roman"/>
              </a:rPr>
              <a:t>a hold </a:t>
            </a:r>
            <a:r>
              <a:rPr dirty="0" sz="2600" spc="-5">
                <a:solidFill>
                  <a:srgbClr val="FFFFFF"/>
                </a:solidFill>
                <a:latin typeface="Times New Roman"/>
                <a:cs typeface="Times New Roman"/>
              </a:rPr>
              <a:t>and </a:t>
            </a:r>
            <a:r>
              <a:rPr dirty="0" sz="2600">
                <a:solidFill>
                  <a:srgbClr val="FFFFFF"/>
                </a:solidFill>
                <a:latin typeface="Times New Roman"/>
                <a:cs typeface="Times New Roman"/>
              </a:rPr>
              <a:t>do the </a:t>
            </a:r>
            <a:r>
              <a:rPr dirty="0" sz="2600" spc="-10">
                <a:solidFill>
                  <a:srgbClr val="FFFFFF"/>
                </a:solidFill>
                <a:latin typeface="Times New Roman"/>
                <a:cs typeface="Times New Roman"/>
              </a:rPr>
              <a:t>refresh </a:t>
            </a:r>
            <a:r>
              <a:rPr dirty="0" sz="2600">
                <a:solidFill>
                  <a:srgbClr val="FFFFFF"/>
                </a:solidFill>
                <a:latin typeface="Times New Roman"/>
                <a:cs typeface="Times New Roman"/>
              </a:rPr>
              <a:t>cycle  when the </a:t>
            </a:r>
            <a:r>
              <a:rPr dirty="0" sz="2600" spc="-5">
                <a:solidFill>
                  <a:srgbClr val="FFFFFF"/>
                </a:solidFill>
                <a:latin typeface="Times New Roman"/>
                <a:cs typeface="Times New Roman"/>
              </a:rPr>
              <a:t>processor </a:t>
            </a:r>
            <a:r>
              <a:rPr dirty="0" sz="2600">
                <a:solidFill>
                  <a:srgbClr val="FFFFFF"/>
                </a:solidFill>
                <a:latin typeface="Times New Roman"/>
                <a:cs typeface="Times New Roman"/>
              </a:rPr>
              <a:t>acknowledges the hold</a:t>
            </a:r>
            <a:r>
              <a:rPr dirty="0" sz="2600" spc="-11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dirty="0" sz="2600">
                <a:solidFill>
                  <a:srgbClr val="FFFFFF"/>
                </a:solidFill>
                <a:latin typeface="Times New Roman"/>
                <a:cs typeface="Times New Roman"/>
              </a:rPr>
              <a:t>request.</a:t>
            </a:r>
            <a:endParaRPr sz="26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5"/>
              </a:spcBef>
              <a:buClr>
                <a:srgbClr val="0AD0D9"/>
              </a:buClr>
              <a:buFont typeface="Times New Roman"/>
              <a:buAutoNum type="arabicPeriod"/>
            </a:pPr>
            <a:endParaRPr sz="3800">
              <a:latin typeface="Times New Roman"/>
              <a:cs typeface="Times New Roman"/>
            </a:endParaRPr>
          </a:p>
          <a:p>
            <a:pPr algn="just" marL="469900" marR="8255" indent="-457200">
              <a:lnSpc>
                <a:spcPct val="100000"/>
              </a:lnSpc>
              <a:buClr>
                <a:srgbClr val="0AD0D9"/>
              </a:buClr>
              <a:buSzPct val="93750"/>
              <a:buAutoNum type="arabicPeriod"/>
              <a:tabLst>
                <a:tab pos="470534" algn="l"/>
              </a:tabLst>
            </a:pPr>
            <a:r>
              <a:rPr dirty="0" u="heavy" sz="2400" spc="-5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imes New Roman"/>
                <a:cs typeface="Times New Roman"/>
              </a:rPr>
              <a:t>Use built </a:t>
            </a:r>
            <a:r>
              <a:rPr dirty="0" u="heavy" sz="2400" spc="-1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imes New Roman"/>
                <a:cs typeface="Times New Roman"/>
              </a:rPr>
              <a:t>in </a:t>
            </a:r>
            <a:r>
              <a:rPr dirty="0" u="heavy" sz="2400" spc="-15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imes New Roman"/>
                <a:cs typeface="Times New Roman"/>
              </a:rPr>
              <a:t>refresh</a:t>
            </a:r>
            <a:r>
              <a:rPr dirty="0" sz="2400" spc="-15" b="1">
                <a:solidFill>
                  <a:srgbClr val="FFFFFF"/>
                </a:solidFill>
                <a:latin typeface="Times New Roman"/>
                <a:cs typeface="Times New Roman"/>
              </a:rPr>
              <a:t>: </a:t>
            </a:r>
            <a:r>
              <a:rPr dirty="0" sz="2600" spc="-5">
                <a:solidFill>
                  <a:srgbClr val="FFFFFF"/>
                </a:solidFill>
                <a:latin typeface="Times New Roman"/>
                <a:cs typeface="Times New Roman"/>
              </a:rPr>
              <a:t>Internal timer generates refresh  </a:t>
            </a:r>
            <a:r>
              <a:rPr dirty="0" sz="2600">
                <a:solidFill>
                  <a:srgbClr val="FFFFFF"/>
                </a:solidFill>
                <a:latin typeface="Times New Roman"/>
                <a:cs typeface="Times New Roman"/>
              </a:rPr>
              <a:t>request </a:t>
            </a:r>
            <a:r>
              <a:rPr dirty="0" sz="2600" spc="-5">
                <a:solidFill>
                  <a:srgbClr val="FFFFFF"/>
                </a:solidFill>
                <a:latin typeface="Times New Roman"/>
                <a:cs typeface="Times New Roman"/>
              </a:rPr>
              <a:t>at </a:t>
            </a:r>
            <a:r>
              <a:rPr dirty="0" sz="2600">
                <a:solidFill>
                  <a:srgbClr val="FFFFFF"/>
                </a:solidFill>
                <a:latin typeface="Times New Roman"/>
                <a:cs typeface="Times New Roman"/>
              </a:rPr>
              <a:t>regular</a:t>
            </a:r>
            <a:r>
              <a:rPr dirty="0" sz="2600" spc="-5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dirty="0" sz="2600" spc="-5">
                <a:solidFill>
                  <a:srgbClr val="FFFFFF"/>
                </a:solidFill>
                <a:latin typeface="Times New Roman"/>
                <a:cs typeface="Times New Roman"/>
              </a:rPr>
              <a:t>interval.</a:t>
            </a:r>
            <a:endParaRPr sz="26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27940">
              <a:lnSpc>
                <a:spcPts val="1245"/>
              </a:lnSpc>
            </a:pPr>
            <a:fld id="{81D60167-4931-47E6-BA6A-407CBD079E47}" type="slidenum">
              <a:rPr dirty="0"/>
              <a:t>40</a:t>
            </a:fld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325625" y="1068070"/>
            <a:ext cx="6494145" cy="756920"/>
          </a:xfrm>
          <a:prstGeom prst="rect"/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1282065" algn="l"/>
              </a:tabLst>
            </a:pPr>
            <a:r>
              <a:rPr dirty="0" sz="4800"/>
              <a:t>Intel	8085</a:t>
            </a:r>
            <a:r>
              <a:rPr dirty="0" sz="4800" spc="-90"/>
              <a:t> </a:t>
            </a:r>
            <a:r>
              <a:rPr dirty="0" sz="4800"/>
              <a:t>Microprocessor</a:t>
            </a:r>
            <a:endParaRPr sz="4800"/>
          </a:p>
        </p:txBody>
      </p:sp>
      <p:sp>
        <p:nvSpPr>
          <p:cNvPr id="3" name="object 3"/>
          <p:cNvSpPr/>
          <p:nvPr/>
        </p:nvSpPr>
        <p:spPr>
          <a:xfrm>
            <a:off x="2394204" y="2726435"/>
            <a:ext cx="4356100" cy="28067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27940">
              <a:lnSpc>
                <a:spcPts val="1245"/>
              </a:lnSpc>
            </a:pPr>
            <a:fld id="{81D60167-4931-47E6-BA6A-407CBD079E47}" type="slidenum">
              <a:rPr dirty="0"/>
              <a:t>40</a:t>
            </a:fld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/>
          <p:nvPr/>
        </p:nvSpPr>
        <p:spPr>
          <a:xfrm>
            <a:off x="0" y="223"/>
            <a:ext cx="9143999" cy="102870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/>
          <p:nvPr/>
        </p:nvSpPr>
        <p:spPr>
          <a:xfrm>
            <a:off x="4401357" y="0"/>
            <a:ext cx="4742641" cy="599949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/>
          <p:nvPr/>
        </p:nvSpPr>
        <p:spPr>
          <a:xfrm>
            <a:off x="0" y="0"/>
            <a:ext cx="9088207" cy="1020572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/>
          <p:nvPr/>
        </p:nvSpPr>
        <p:spPr>
          <a:xfrm>
            <a:off x="-828" y="52323"/>
            <a:ext cx="9145590" cy="901826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7" name="object 7"/>
          <p:cNvSpPr txBox="1">
            <a:spLocks noGrp="1"/>
          </p:cNvSpPr>
          <p:nvPr>
            <p:ph type="title"/>
          </p:nvPr>
        </p:nvSpPr>
        <p:spPr>
          <a:xfrm>
            <a:off x="1325625" y="744982"/>
            <a:ext cx="6494145" cy="756920"/>
          </a:xfrm>
          <a:prstGeom prst="rect"/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1282065" algn="l"/>
              </a:tabLst>
            </a:pPr>
            <a:r>
              <a:rPr dirty="0" sz="4800"/>
              <a:t>Intel	8085</a:t>
            </a:r>
            <a:r>
              <a:rPr dirty="0" sz="4800" spc="-90"/>
              <a:t> </a:t>
            </a:r>
            <a:r>
              <a:rPr dirty="0" sz="4800"/>
              <a:t>Microprocessor</a:t>
            </a:r>
            <a:endParaRPr sz="4800"/>
          </a:p>
        </p:txBody>
      </p:sp>
      <p:sp>
        <p:nvSpPr>
          <p:cNvPr id="8" name="object 8"/>
          <p:cNvSpPr txBox="1"/>
          <p:nvPr/>
        </p:nvSpPr>
        <p:spPr>
          <a:xfrm>
            <a:off x="535940" y="1957781"/>
            <a:ext cx="8074659" cy="148971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algn="just" marL="287020" marR="5080" indent="-274320">
              <a:lnSpc>
                <a:spcPct val="100000"/>
              </a:lnSpc>
              <a:spcBef>
                <a:spcPts val="100"/>
              </a:spcBef>
              <a:buClr>
                <a:srgbClr val="0AD0D9"/>
              </a:buClr>
              <a:buSzPct val="93750"/>
              <a:buFont typeface="Wingdings 2"/>
              <a:buChar char=""/>
              <a:tabLst>
                <a:tab pos="287020" algn="l"/>
              </a:tabLst>
            </a:pPr>
            <a:r>
              <a:rPr dirty="0" sz="2400">
                <a:latin typeface="Times New Roman"/>
                <a:cs typeface="Times New Roman"/>
              </a:rPr>
              <a:t>The </a:t>
            </a:r>
            <a:r>
              <a:rPr dirty="0" sz="2400" spc="-5">
                <a:latin typeface="Times New Roman"/>
                <a:cs typeface="Times New Roman"/>
              </a:rPr>
              <a:t>microprocessor </a:t>
            </a:r>
            <a:r>
              <a:rPr dirty="0" sz="2400">
                <a:latin typeface="Times New Roman"/>
                <a:cs typeface="Times New Roman"/>
              </a:rPr>
              <a:t>is a</a:t>
            </a:r>
            <a:r>
              <a:rPr dirty="0" sz="2400">
                <a:solidFill>
                  <a:srgbClr val="800000"/>
                </a:solidFill>
                <a:latin typeface="Times New Roman"/>
                <a:cs typeface="Times New Roman"/>
              </a:rPr>
              <a:t> </a:t>
            </a:r>
            <a:r>
              <a:rPr dirty="0" u="heavy" sz="2400" spc="-5">
                <a:solidFill>
                  <a:srgbClr val="800000"/>
                </a:solidFill>
                <a:uFill>
                  <a:solidFill>
                    <a:srgbClr val="800000"/>
                  </a:solidFill>
                </a:uFill>
                <a:latin typeface="Times New Roman"/>
                <a:cs typeface="Times New Roman"/>
              </a:rPr>
              <a:t>programmable device</a:t>
            </a:r>
            <a:r>
              <a:rPr dirty="0" sz="2400" spc="-5">
                <a:solidFill>
                  <a:srgbClr val="800000"/>
                </a:solidFill>
                <a:latin typeface="Times New Roman"/>
                <a:cs typeface="Times New Roman"/>
              </a:rPr>
              <a:t> </a:t>
            </a:r>
            <a:r>
              <a:rPr dirty="0" sz="2400" spc="-5">
                <a:latin typeface="Times New Roman"/>
                <a:cs typeface="Times New Roman"/>
              </a:rPr>
              <a:t>that </a:t>
            </a:r>
            <a:r>
              <a:rPr dirty="0" sz="2400" spc="-5">
                <a:solidFill>
                  <a:srgbClr val="800000"/>
                </a:solidFill>
                <a:latin typeface="Times New Roman"/>
                <a:cs typeface="Times New Roman"/>
              </a:rPr>
              <a:t>takes</a:t>
            </a:r>
            <a:r>
              <a:rPr dirty="0" sz="2400" spc="434">
                <a:solidFill>
                  <a:srgbClr val="800000"/>
                </a:solidFill>
                <a:latin typeface="Times New Roman"/>
                <a:cs typeface="Times New Roman"/>
              </a:rPr>
              <a:t> </a:t>
            </a:r>
            <a:r>
              <a:rPr dirty="0" sz="2400">
                <a:solidFill>
                  <a:srgbClr val="800000"/>
                </a:solidFill>
                <a:latin typeface="Times New Roman"/>
                <a:cs typeface="Times New Roman"/>
              </a:rPr>
              <a:t>in </a:t>
            </a:r>
            <a:r>
              <a:rPr dirty="0" u="heavy" sz="2400">
                <a:solidFill>
                  <a:srgbClr val="800000"/>
                </a:solidFill>
                <a:uFill>
                  <a:solidFill>
                    <a:srgbClr val="8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dirty="0" u="heavy" sz="2400" spc="-5">
                <a:solidFill>
                  <a:srgbClr val="800000"/>
                </a:solidFill>
                <a:uFill>
                  <a:solidFill>
                    <a:srgbClr val="800000"/>
                  </a:solidFill>
                </a:uFill>
                <a:latin typeface="Times New Roman"/>
                <a:cs typeface="Times New Roman"/>
              </a:rPr>
              <a:t>numbers</a:t>
            </a:r>
            <a:r>
              <a:rPr dirty="0" sz="2400" spc="-5">
                <a:solidFill>
                  <a:srgbClr val="800000"/>
                </a:solidFill>
                <a:latin typeface="Times New Roman"/>
                <a:cs typeface="Times New Roman"/>
              </a:rPr>
              <a:t> performs </a:t>
            </a:r>
            <a:r>
              <a:rPr dirty="0" sz="2400">
                <a:solidFill>
                  <a:srgbClr val="800000"/>
                </a:solidFill>
                <a:latin typeface="Times New Roman"/>
                <a:cs typeface="Times New Roman"/>
              </a:rPr>
              <a:t>on </a:t>
            </a:r>
            <a:r>
              <a:rPr dirty="0" sz="2400" spc="-5">
                <a:solidFill>
                  <a:srgbClr val="800000"/>
                </a:solidFill>
                <a:latin typeface="Times New Roman"/>
                <a:cs typeface="Times New Roman"/>
              </a:rPr>
              <a:t>them</a:t>
            </a:r>
            <a:r>
              <a:rPr dirty="0" u="heavy" sz="2400" spc="-5">
                <a:solidFill>
                  <a:srgbClr val="800000"/>
                </a:solidFill>
                <a:uFill>
                  <a:solidFill>
                    <a:srgbClr val="800000"/>
                  </a:solidFill>
                </a:uFill>
                <a:latin typeface="Times New Roman"/>
                <a:cs typeface="Times New Roman"/>
              </a:rPr>
              <a:t> arithmetic </a:t>
            </a:r>
            <a:r>
              <a:rPr dirty="0" u="heavy" sz="2400">
                <a:solidFill>
                  <a:srgbClr val="800000"/>
                </a:solidFill>
                <a:uFill>
                  <a:solidFill>
                    <a:srgbClr val="800000"/>
                  </a:solidFill>
                </a:uFill>
                <a:latin typeface="Times New Roman"/>
                <a:cs typeface="Times New Roman"/>
              </a:rPr>
              <a:t>or </a:t>
            </a:r>
            <a:r>
              <a:rPr dirty="0" u="heavy" sz="2400" spc="-5">
                <a:solidFill>
                  <a:srgbClr val="800000"/>
                </a:solidFill>
                <a:uFill>
                  <a:solidFill>
                    <a:srgbClr val="800000"/>
                  </a:solidFill>
                </a:uFill>
                <a:latin typeface="Times New Roman"/>
                <a:cs typeface="Times New Roman"/>
              </a:rPr>
              <a:t>logical operations </a:t>
            </a:r>
            <a:r>
              <a:rPr dirty="0" sz="2400" spc="-5">
                <a:latin typeface="Times New Roman"/>
                <a:cs typeface="Times New Roman"/>
              </a:rPr>
              <a:t> according </a:t>
            </a:r>
            <a:r>
              <a:rPr dirty="0" sz="2400">
                <a:latin typeface="Times New Roman"/>
                <a:cs typeface="Times New Roman"/>
              </a:rPr>
              <a:t>to </a:t>
            </a:r>
            <a:r>
              <a:rPr dirty="0" sz="2400" spc="-5">
                <a:latin typeface="Times New Roman"/>
                <a:cs typeface="Times New Roman"/>
              </a:rPr>
              <a:t>the</a:t>
            </a:r>
            <a:r>
              <a:rPr dirty="0" sz="2400" spc="-5">
                <a:solidFill>
                  <a:srgbClr val="800000"/>
                </a:solidFill>
                <a:latin typeface="Times New Roman"/>
                <a:cs typeface="Times New Roman"/>
              </a:rPr>
              <a:t> </a:t>
            </a:r>
            <a:r>
              <a:rPr dirty="0" u="heavy" sz="2400" spc="-5">
                <a:solidFill>
                  <a:srgbClr val="800000"/>
                </a:solidFill>
                <a:uFill>
                  <a:solidFill>
                    <a:srgbClr val="800000"/>
                  </a:solidFill>
                </a:uFill>
                <a:latin typeface="Times New Roman"/>
                <a:cs typeface="Times New Roman"/>
              </a:rPr>
              <a:t>program </a:t>
            </a:r>
            <a:r>
              <a:rPr dirty="0" u="heavy" sz="2400">
                <a:solidFill>
                  <a:srgbClr val="800000"/>
                </a:solidFill>
                <a:uFill>
                  <a:solidFill>
                    <a:srgbClr val="800000"/>
                  </a:solidFill>
                </a:uFill>
                <a:latin typeface="Times New Roman"/>
                <a:cs typeface="Times New Roman"/>
              </a:rPr>
              <a:t>stored in </a:t>
            </a:r>
            <a:r>
              <a:rPr dirty="0" u="heavy" sz="2400" spc="-5">
                <a:solidFill>
                  <a:srgbClr val="800000"/>
                </a:solidFill>
                <a:uFill>
                  <a:solidFill>
                    <a:srgbClr val="800000"/>
                  </a:solidFill>
                </a:uFill>
                <a:latin typeface="Times New Roman"/>
                <a:cs typeface="Times New Roman"/>
              </a:rPr>
              <a:t>memory</a:t>
            </a:r>
            <a:r>
              <a:rPr dirty="0" sz="2400" spc="-5">
                <a:solidFill>
                  <a:srgbClr val="800000"/>
                </a:solidFill>
                <a:latin typeface="Times New Roman"/>
                <a:cs typeface="Times New Roman"/>
              </a:rPr>
              <a:t> </a:t>
            </a:r>
            <a:r>
              <a:rPr dirty="0" sz="2400">
                <a:latin typeface="Times New Roman"/>
                <a:cs typeface="Times New Roman"/>
              </a:rPr>
              <a:t>and </a:t>
            </a:r>
            <a:r>
              <a:rPr dirty="0" sz="2400" spc="-5">
                <a:latin typeface="Times New Roman"/>
                <a:cs typeface="Times New Roman"/>
              </a:rPr>
              <a:t>then </a:t>
            </a:r>
            <a:r>
              <a:rPr dirty="0" sz="2400" spc="-5">
                <a:solidFill>
                  <a:srgbClr val="800000"/>
                </a:solidFill>
                <a:latin typeface="Times New Roman"/>
                <a:cs typeface="Times New Roman"/>
              </a:rPr>
              <a:t>produces </a:t>
            </a:r>
            <a:r>
              <a:rPr dirty="0" sz="2400" spc="-5">
                <a:latin typeface="Times New Roman"/>
                <a:cs typeface="Times New Roman"/>
              </a:rPr>
              <a:t> </a:t>
            </a:r>
            <a:r>
              <a:rPr dirty="0" sz="2400">
                <a:latin typeface="Times New Roman"/>
                <a:cs typeface="Times New Roman"/>
              </a:rPr>
              <a:t>other </a:t>
            </a:r>
            <a:r>
              <a:rPr dirty="0" sz="2400" spc="-5">
                <a:latin typeface="Times New Roman"/>
                <a:cs typeface="Times New Roman"/>
              </a:rPr>
              <a:t>numbers as </a:t>
            </a:r>
            <a:r>
              <a:rPr dirty="0" sz="2400">
                <a:latin typeface="Times New Roman"/>
                <a:cs typeface="Times New Roman"/>
              </a:rPr>
              <a:t>a result.</a:t>
            </a:r>
            <a:endParaRPr sz="2400">
              <a:latin typeface="Times New Roman"/>
              <a:cs typeface="Times New Roman"/>
            </a:endParaRPr>
          </a:p>
        </p:txBody>
      </p:sp>
      <p:sp>
        <p:nvSpPr>
          <p:cNvPr id="9" name="object 9"/>
          <p:cNvSpPr/>
          <p:nvPr/>
        </p:nvSpPr>
        <p:spPr>
          <a:xfrm>
            <a:off x="4495800" y="3657600"/>
            <a:ext cx="3505200" cy="2409444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0" name="object 10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27940">
              <a:lnSpc>
                <a:spcPts val="1245"/>
              </a:lnSpc>
            </a:pPr>
            <a:fld id="{81D60167-4931-47E6-BA6A-407CBD079E47}" type="slidenum">
              <a:rPr dirty="0"/>
              <a:t>40</a:t>
            </a:fld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/>
          <p:nvPr/>
        </p:nvSpPr>
        <p:spPr>
          <a:xfrm>
            <a:off x="0" y="223"/>
            <a:ext cx="9143999" cy="102870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/>
          <p:nvPr/>
        </p:nvSpPr>
        <p:spPr>
          <a:xfrm>
            <a:off x="4401357" y="0"/>
            <a:ext cx="4742641" cy="599949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/>
          <p:nvPr/>
        </p:nvSpPr>
        <p:spPr>
          <a:xfrm>
            <a:off x="0" y="0"/>
            <a:ext cx="9088207" cy="1020572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/>
          <p:nvPr/>
        </p:nvSpPr>
        <p:spPr>
          <a:xfrm>
            <a:off x="-828" y="52323"/>
            <a:ext cx="9145590" cy="901826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7" name="object 7"/>
          <p:cNvSpPr txBox="1">
            <a:spLocks noGrp="1"/>
          </p:cNvSpPr>
          <p:nvPr>
            <p:ph type="title"/>
          </p:nvPr>
        </p:nvSpPr>
        <p:spPr>
          <a:xfrm>
            <a:off x="2357373" y="744982"/>
            <a:ext cx="4427855" cy="756920"/>
          </a:xfrm>
          <a:prstGeom prst="rect"/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2670175" algn="l"/>
              </a:tabLst>
            </a:pPr>
            <a:r>
              <a:rPr dirty="0" sz="4800" spc="-5"/>
              <a:t>Definition	(Cont.)</a:t>
            </a:r>
            <a:endParaRPr sz="4800"/>
          </a:p>
        </p:txBody>
      </p:sp>
      <p:sp>
        <p:nvSpPr>
          <p:cNvPr id="9" name="object 9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27940">
              <a:lnSpc>
                <a:spcPts val="1245"/>
              </a:lnSpc>
            </a:pPr>
            <a:fld id="{81D60167-4931-47E6-BA6A-407CBD079E47}" type="slidenum">
              <a:rPr dirty="0"/>
              <a:t>40</a:t>
            </a:fld>
          </a:p>
        </p:txBody>
      </p:sp>
      <p:sp>
        <p:nvSpPr>
          <p:cNvPr id="8" name="object 8"/>
          <p:cNvSpPr txBox="1"/>
          <p:nvPr/>
        </p:nvSpPr>
        <p:spPr>
          <a:xfrm>
            <a:off x="535940" y="1916633"/>
            <a:ext cx="8074025" cy="4307205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287020" indent="-274320">
              <a:lnSpc>
                <a:spcPct val="100000"/>
              </a:lnSpc>
              <a:spcBef>
                <a:spcPts val="105"/>
              </a:spcBef>
              <a:buClr>
                <a:srgbClr val="0AD0D9"/>
              </a:buClr>
              <a:buSzPct val="94230"/>
              <a:buFont typeface="Wingdings 2"/>
              <a:buChar char=""/>
              <a:tabLst>
                <a:tab pos="287020" algn="l"/>
              </a:tabLst>
            </a:pPr>
            <a:r>
              <a:rPr dirty="0" sz="2600">
                <a:latin typeface="Times New Roman"/>
                <a:cs typeface="Times New Roman"/>
              </a:rPr>
              <a:t>Lets expand </a:t>
            </a:r>
            <a:r>
              <a:rPr dirty="0" sz="2600" spc="-5">
                <a:latin typeface="Times New Roman"/>
                <a:cs typeface="Times New Roman"/>
              </a:rPr>
              <a:t>each </a:t>
            </a:r>
            <a:r>
              <a:rPr dirty="0" sz="2600">
                <a:latin typeface="Times New Roman"/>
                <a:cs typeface="Times New Roman"/>
              </a:rPr>
              <a:t>of the underlined</a:t>
            </a:r>
            <a:r>
              <a:rPr dirty="0" sz="2600" spc="-114">
                <a:latin typeface="Times New Roman"/>
                <a:cs typeface="Times New Roman"/>
              </a:rPr>
              <a:t> </a:t>
            </a:r>
            <a:r>
              <a:rPr dirty="0" sz="2600">
                <a:latin typeface="Times New Roman"/>
                <a:cs typeface="Times New Roman"/>
              </a:rPr>
              <a:t>words:</a:t>
            </a:r>
            <a:endParaRPr sz="26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3500">
              <a:latin typeface="Times New Roman"/>
              <a:cs typeface="Times New Roman"/>
            </a:endParaRPr>
          </a:p>
          <a:p>
            <a:pPr algn="just" marL="299085" marR="5080" indent="-286385">
              <a:lnSpc>
                <a:spcPct val="90000"/>
              </a:lnSpc>
              <a:buClr>
                <a:srgbClr val="0AD0D9"/>
              </a:buClr>
              <a:buSzPct val="90384"/>
              <a:buFont typeface="Wingdings"/>
              <a:buChar char=""/>
              <a:tabLst>
                <a:tab pos="299720" algn="l"/>
              </a:tabLst>
            </a:pPr>
            <a:r>
              <a:rPr dirty="0" u="heavy" sz="2600" spc="-5" b="1">
                <a:solidFill>
                  <a:srgbClr val="800000"/>
                </a:solidFill>
                <a:uFill>
                  <a:solidFill>
                    <a:srgbClr val="800000"/>
                  </a:solidFill>
                </a:uFill>
                <a:latin typeface="Times New Roman"/>
                <a:cs typeface="Times New Roman"/>
              </a:rPr>
              <a:t>Programmable device</a:t>
            </a:r>
            <a:r>
              <a:rPr dirty="0" u="heavy" sz="2600" spc="-5" b="1">
                <a:uFill>
                  <a:solidFill>
                    <a:srgbClr val="800000"/>
                  </a:solidFill>
                </a:uFill>
                <a:latin typeface="Times New Roman"/>
                <a:cs typeface="Times New Roman"/>
              </a:rPr>
              <a:t>:</a:t>
            </a:r>
            <a:r>
              <a:rPr dirty="0" sz="2600" spc="-5" b="1">
                <a:latin typeface="Times New Roman"/>
                <a:cs typeface="Times New Roman"/>
              </a:rPr>
              <a:t> </a:t>
            </a:r>
            <a:r>
              <a:rPr dirty="0" sz="2600">
                <a:latin typeface="Times New Roman"/>
                <a:cs typeface="Times New Roman"/>
              </a:rPr>
              <a:t>The </a:t>
            </a:r>
            <a:r>
              <a:rPr dirty="0" sz="2600" spc="-5">
                <a:latin typeface="Times New Roman"/>
                <a:cs typeface="Times New Roman"/>
              </a:rPr>
              <a:t>microprocessor can perform  </a:t>
            </a:r>
            <a:r>
              <a:rPr dirty="0" sz="2600" spc="-10">
                <a:latin typeface="Times New Roman"/>
                <a:cs typeface="Times New Roman"/>
              </a:rPr>
              <a:t>different </a:t>
            </a:r>
            <a:r>
              <a:rPr dirty="0" sz="2600" spc="-5">
                <a:latin typeface="Times New Roman"/>
                <a:cs typeface="Times New Roman"/>
              </a:rPr>
              <a:t>sets </a:t>
            </a:r>
            <a:r>
              <a:rPr dirty="0" sz="2600">
                <a:latin typeface="Times New Roman"/>
                <a:cs typeface="Times New Roman"/>
              </a:rPr>
              <a:t>of operations </a:t>
            </a:r>
            <a:r>
              <a:rPr dirty="0" sz="2600" spc="-5">
                <a:latin typeface="Times New Roman"/>
                <a:cs typeface="Times New Roman"/>
              </a:rPr>
              <a:t>on </a:t>
            </a:r>
            <a:r>
              <a:rPr dirty="0" sz="2600">
                <a:latin typeface="Times New Roman"/>
                <a:cs typeface="Times New Roman"/>
              </a:rPr>
              <a:t>the data </a:t>
            </a:r>
            <a:r>
              <a:rPr dirty="0" sz="2600" spc="-5">
                <a:latin typeface="Times New Roman"/>
                <a:cs typeface="Times New Roman"/>
              </a:rPr>
              <a:t>it receives  depending </a:t>
            </a:r>
            <a:r>
              <a:rPr dirty="0" sz="2600">
                <a:latin typeface="Times New Roman"/>
                <a:cs typeface="Times New Roman"/>
              </a:rPr>
              <a:t>on the </a:t>
            </a:r>
            <a:r>
              <a:rPr dirty="0" sz="2600" spc="-5">
                <a:latin typeface="Times New Roman"/>
                <a:cs typeface="Times New Roman"/>
              </a:rPr>
              <a:t>sequence </a:t>
            </a:r>
            <a:r>
              <a:rPr dirty="0" sz="2600">
                <a:latin typeface="Times New Roman"/>
                <a:cs typeface="Times New Roman"/>
              </a:rPr>
              <a:t>of</a:t>
            </a:r>
            <a:r>
              <a:rPr dirty="0" sz="2600">
                <a:solidFill>
                  <a:srgbClr val="800000"/>
                </a:solidFill>
                <a:latin typeface="Times New Roman"/>
                <a:cs typeface="Times New Roman"/>
              </a:rPr>
              <a:t> </a:t>
            </a:r>
            <a:r>
              <a:rPr dirty="0" u="heavy" sz="2600">
                <a:solidFill>
                  <a:srgbClr val="800000"/>
                </a:solidFill>
                <a:uFill>
                  <a:solidFill>
                    <a:srgbClr val="800000"/>
                  </a:solidFill>
                </a:uFill>
                <a:latin typeface="Times New Roman"/>
                <a:cs typeface="Times New Roman"/>
              </a:rPr>
              <a:t>instructions</a:t>
            </a:r>
            <a:r>
              <a:rPr dirty="0" sz="2600">
                <a:solidFill>
                  <a:srgbClr val="800000"/>
                </a:solidFill>
                <a:latin typeface="Times New Roman"/>
                <a:cs typeface="Times New Roman"/>
              </a:rPr>
              <a:t> </a:t>
            </a:r>
            <a:r>
              <a:rPr dirty="0" sz="2600">
                <a:latin typeface="Times New Roman"/>
                <a:cs typeface="Times New Roman"/>
              </a:rPr>
              <a:t>supplied </a:t>
            </a:r>
            <a:r>
              <a:rPr dirty="0" sz="2600" spc="-5">
                <a:latin typeface="Times New Roman"/>
                <a:cs typeface="Times New Roman"/>
              </a:rPr>
              <a:t>in the  </a:t>
            </a:r>
            <a:r>
              <a:rPr dirty="0" sz="2600">
                <a:latin typeface="Times New Roman"/>
                <a:cs typeface="Times New Roman"/>
              </a:rPr>
              <a:t>given</a:t>
            </a:r>
            <a:r>
              <a:rPr dirty="0" sz="2600" spc="-25">
                <a:latin typeface="Times New Roman"/>
                <a:cs typeface="Times New Roman"/>
              </a:rPr>
              <a:t> </a:t>
            </a:r>
            <a:r>
              <a:rPr dirty="0" sz="2600">
                <a:latin typeface="Times New Roman"/>
                <a:cs typeface="Times New Roman"/>
              </a:rPr>
              <a:t>program.</a:t>
            </a:r>
            <a:endParaRPr sz="26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  <a:buClr>
                <a:srgbClr val="0AD0D9"/>
              </a:buClr>
              <a:buFont typeface="Wingdings"/>
              <a:buChar char=""/>
            </a:pPr>
            <a:endParaRPr sz="3500">
              <a:latin typeface="Times New Roman"/>
              <a:cs typeface="Times New Roman"/>
            </a:endParaRPr>
          </a:p>
          <a:p>
            <a:pPr algn="just" marL="299085" marR="5080" indent="-286385">
              <a:lnSpc>
                <a:spcPct val="90000"/>
              </a:lnSpc>
              <a:buClr>
                <a:srgbClr val="0AD0D9"/>
              </a:buClr>
              <a:buSzPct val="90384"/>
              <a:buFont typeface="Wingdings"/>
              <a:buChar char=""/>
              <a:tabLst>
                <a:tab pos="299720" algn="l"/>
              </a:tabLst>
            </a:pPr>
            <a:r>
              <a:rPr dirty="0" u="heavy" sz="2600" spc="-5" b="1">
                <a:solidFill>
                  <a:srgbClr val="800000"/>
                </a:solidFill>
                <a:uFill>
                  <a:solidFill>
                    <a:srgbClr val="800000"/>
                  </a:solidFill>
                </a:uFill>
                <a:latin typeface="Times New Roman"/>
                <a:cs typeface="Times New Roman"/>
              </a:rPr>
              <a:t>Instructions</a:t>
            </a:r>
            <a:r>
              <a:rPr dirty="0" sz="2600" spc="-5">
                <a:latin typeface="Times New Roman"/>
                <a:cs typeface="Times New Roman"/>
              </a:rPr>
              <a:t>: </a:t>
            </a:r>
            <a:r>
              <a:rPr dirty="0" sz="2600">
                <a:latin typeface="Times New Roman"/>
                <a:cs typeface="Times New Roman"/>
              </a:rPr>
              <a:t>Each </a:t>
            </a:r>
            <a:r>
              <a:rPr dirty="0" sz="2600" spc="-5">
                <a:latin typeface="Times New Roman"/>
                <a:cs typeface="Times New Roman"/>
              </a:rPr>
              <a:t>microprocessor is designed to execute  </a:t>
            </a:r>
            <a:r>
              <a:rPr dirty="0" sz="2600">
                <a:latin typeface="Times New Roman"/>
                <a:cs typeface="Times New Roman"/>
              </a:rPr>
              <a:t>a </a:t>
            </a:r>
            <a:r>
              <a:rPr dirty="0" sz="2600" spc="-5">
                <a:latin typeface="Times New Roman"/>
                <a:cs typeface="Times New Roman"/>
              </a:rPr>
              <a:t>specific </a:t>
            </a:r>
            <a:r>
              <a:rPr dirty="0" sz="2600">
                <a:latin typeface="Times New Roman"/>
                <a:cs typeface="Times New Roman"/>
              </a:rPr>
              <a:t>group of </a:t>
            </a:r>
            <a:r>
              <a:rPr dirty="0" sz="2600" spc="-5">
                <a:latin typeface="Times New Roman"/>
                <a:cs typeface="Times New Roman"/>
              </a:rPr>
              <a:t>operations. </a:t>
            </a:r>
            <a:r>
              <a:rPr dirty="0" sz="2600">
                <a:latin typeface="Times New Roman"/>
                <a:cs typeface="Times New Roman"/>
              </a:rPr>
              <a:t>This group of operations </a:t>
            </a:r>
            <a:r>
              <a:rPr dirty="0" sz="2600" spc="-5">
                <a:latin typeface="Times New Roman"/>
                <a:cs typeface="Times New Roman"/>
              </a:rPr>
              <a:t>is  called an </a:t>
            </a:r>
            <a:r>
              <a:rPr dirty="0" sz="2600">
                <a:latin typeface="Times New Roman"/>
                <a:cs typeface="Times New Roman"/>
              </a:rPr>
              <a:t>instruction </a:t>
            </a:r>
            <a:r>
              <a:rPr dirty="0" sz="2600" spc="-5">
                <a:latin typeface="Times New Roman"/>
                <a:cs typeface="Times New Roman"/>
              </a:rPr>
              <a:t>set. </a:t>
            </a:r>
            <a:r>
              <a:rPr dirty="0" sz="2600">
                <a:latin typeface="Times New Roman"/>
                <a:cs typeface="Times New Roman"/>
              </a:rPr>
              <a:t>This </a:t>
            </a:r>
            <a:r>
              <a:rPr dirty="0" sz="2600" spc="-5">
                <a:latin typeface="Times New Roman"/>
                <a:cs typeface="Times New Roman"/>
              </a:rPr>
              <a:t>instruction set defines what  </a:t>
            </a:r>
            <a:r>
              <a:rPr dirty="0" sz="2600">
                <a:latin typeface="Times New Roman"/>
                <a:cs typeface="Times New Roman"/>
              </a:rPr>
              <a:t>the </a:t>
            </a:r>
            <a:r>
              <a:rPr dirty="0" sz="2600" spc="-5">
                <a:latin typeface="Times New Roman"/>
                <a:cs typeface="Times New Roman"/>
              </a:rPr>
              <a:t>microprocessor can </a:t>
            </a:r>
            <a:r>
              <a:rPr dirty="0" sz="2600">
                <a:latin typeface="Times New Roman"/>
                <a:cs typeface="Times New Roman"/>
              </a:rPr>
              <a:t>and cannot</a:t>
            </a:r>
            <a:r>
              <a:rPr dirty="0" sz="2600" spc="-60">
                <a:latin typeface="Times New Roman"/>
                <a:cs typeface="Times New Roman"/>
              </a:rPr>
              <a:t> </a:t>
            </a:r>
            <a:r>
              <a:rPr dirty="0" sz="2600" spc="5">
                <a:latin typeface="Times New Roman"/>
                <a:cs typeface="Times New Roman"/>
              </a:rPr>
              <a:t>do.</a:t>
            </a:r>
            <a:endParaRPr sz="26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/>
          <p:nvPr/>
        </p:nvSpPr>
        <p:spPr>
          <a:xfrm>
            <a:off x="0" y="223"/>
            <a:ext cx="9143999" cy="102870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/>
          <p:nvPr/>
        </p:nvSpPr>
        <p:spPr>
          <a:xfrm>
            <a:off x="4401357" y="0"/>
            <a:ext cx="4742641" cy="599949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/>
          <p:nvPr/>
        </p:nvSpPr>
        <p:spPr>
          <a:xfrm>
            <a:off x="0" y="0"/>
            <a:ext cx="9088207" cy="1020572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/>
          <p:nvPr/>
        </p:nvSpPr>
        <p:spPr>
          <a:xfrm>
            <a:off x="-828" y="52323"/>
            <a:ext cx="9145590" cy="901826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7" name="object 7"/>
          <p:cNvSpPr txBox="1">
            <a:spLocks noGrp="1"/>
          </p:cNvSpPr>
          <p:nvPr>
            <p:ph type="title"/>
          </p:nvPr>
        </p:nvSpPr>
        <p:spPr>
          <a:xfrm>
            <a:off x="2081529" y="801370"/>
            <a:ext cx="4977765" cy="848360"/>
          </a:xfrm>
          <a:prstGeom prst="rect"/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3002280" algn="l"/>
              </a:tabLst>
            </a:pPr>
            <a:r>
              <a:rPr dirty="0" sz="5400" spc="-5"/>
              <a:t>Definition	(Cont.)</a:t>
            </a:r>
            <a:endParaRPr sz="5400"/>
          </a:p>
        </p:txBody>
      </p:sp>
      <p:sp>
        <p:nvSpPr>
          <p:cNvPr id="9" name="object 9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27940">
              <a:lnSpc>
                <a:spcPts val="1245"/>
              </a:lnSpc>
            </a:pPr>
            <a:fld id="{81D60167-4931-47E6-BA6A-407CBD079E47}" type="slidenum">
              <a:rPr dirty="0"/>
              <a:t>40</a:t>
            </a:fld>
          </a:p>
        </p:txBody>
      </p:sp>
      <p:sp>
        <p:nvSpPr>
          <p:cNvPr id="8" name="object 8"/>
          <p:cNvSpPr txBox="1"/>
          <p:nvPr/>
        </p:nvSpPr>
        <p:spPr>
          <a:xfrm>
            <a:off x="535940" y="1956942"/>
            <a:ext cx="8071484" cy="419989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287020" marR="5080" indent="-274320">
              <a:lnSpc>
                <a:spcPct val="100000"/>
              </a:lnSpc>
              <a:spcBef>
                <a:spcPts val="95"/>
              </a:spcBef>
              <a:buClr>
                <a:srgbClr val="0AD0D9"/>
              </a:buClr>
              <a:buSzPct val="94642"/>
              <a:buFont typeface="Wingdings 2"/>
              <a:buChar char=""/>
              <a:tabLst>
                <a:tab pos="287020" algn="l"/>
                <a:tab pos="2013585" algn="l"/>
                <a:tab pos="2890520" algn="l"/>
                <a:tab pos="5405120" algn="l"/>
                <a:tab pos="6360795" algn="l"/>
              </a:tabLst>
            </a:pPr>
            <a:r>
              <a:rPr dirty="0" u="heavy" sz="2800" spc="-5">
                <a:solidFill>
                  <a:srgbClr val="800000"/>
                </a:solidFill>
                <a:uFill>
                  <a:solidFill>
                    <a:srgbClr val="800000"/>
                  </a:solidFill>
                </a:uFill>
                <a:latin typeface="Times New Roman"/>
                <a:cs typeface="Times New Roman"/>
              </a:rPr>
              <a:t>N</a:t>
            </a:r>
            <a:r>
              <a:rPr dirty="0" u="heavy" sz="2800" spc="5">
                <a:solidFill>
                  <a:srgbClr val="800000"/>
                </a:solidFill>
                <a:uFill>
                  <a:solidFill>
                    <a:srgbClr val="800000"/>
                  </a:solidFill>
                </a:uFill>
                <a:latin typeface="Times New Roman"/>
                <a:cs typeface="Times New Roman"/>
              </a:rPr>
              <a:t>u</a:t>
            </a:r>
            <a:r>
              <a:rPr dirty="0" u="heavy" sz="2800" spc="-20">
                <a:solidFill>
                  <a:srgbClr val="800000"/>
                </a:solidFill>
                <a:uFill>
                  <a:solidFill>
                    <a:srgbClr val="800000"/>
                  </a:solidFill>
                </a:uFill>
                <a:latin typeface="Times New Roman"/>
                <a:cs typeface="Times New Roman"/>
              </a:rPr>
              <a:t>m</a:t>
            </a:r>
            <a:r>
              <a:rPr dirty="0" u="heavy" sz="2800" spc="-5">
                <a:solidFill>
                  <a:srgbClr val="800000"/>
                </a:solidFill>
                <a:uFill>
                  <a:solidFill>
                    <a:srgbClr val="800000"/>
                  </a:solidFill>
                </a:uFill>
                <a:latin typeface="Times New Roman"/>
                <a:cs typeface="Times New Roman"/>
              </a:rPr>
              <a:t>ber</a:t>
            </a:r>
            <a:r>
              <a:rPr dirty="0" u="heavy" sz="2800" spc="5">
                <a:solidFill>
                  <a:srgbClr val="800000"/>
                </a:solidFill>
                <a:uFill>
                  <a:solidFill>
                    <a:srgbClr val="800000"/>
                  </a:solidFill>
                </a:uFill>
                <a:latin typeface="Times New Roman"/>
                <a:cs typeface="Times New Roman"/>
              </a:rPr>
              <a:t>s</a:t>
            </a:r>
            <a:r>
              <a:rPr dirty="0" sz="2800" spc="-5">
                <a:latin typeface="Times New Roman"/>
                <a:cs typeface="Times New Roman"/>
              </a:rPr>
              <a:t>:</a:t>
            </a:r>
            <a:r>
              <a:rPr dirty="0" sz="2800">
                <a:latin typeface="Times New Roman"/>
                <a:cs typeface="Times New Roman"/>
              </a:rPr>
              <a:t>	</a:t>
            </a:r>
            <a:r>
              <a:rPr dirty="0" sz="2800" spc="-5">
                <a:latin typeface="Times New Roman"/>
                <a:cs typeface="Times New Roman"/>
              </a:rPr>
              <a:t>The</a:t>
            </a:r>
            <a:r>
              <a:rPr dirty="0" sz="2800">
                <a:latin typeface="Times New Roman"/>
                <a:cs typeface="Times New Roman"/>
              </a:rPr>
              <a:t>	</a:t>
            </a:r>
            <a:r>
              <a:rPr dirty="0" sz="2800" spc="-5">
                <a:latin typeface="Times New Roman"/>
                <a:cs typeface="Times New Roman"/>
              </a:rPr>
              <a:t>micro</a:t>
            </a:r>
            <a:r>
              <a:rPr dirty="0" sz="2800">
                <a:latin typeface="Times New Roman"/>
                <a:cs typeface="Times New Roman"/>
              </a:rPr>
              <a:t>p</a:t>
            </a:r>
            <a:r>
              <a:rPr dirty="0" sz="2800" spc="-5">
                <a:latin typeface="Times New Roman"/>
                <a:cs typeface="Times New Roman"/>
              </a:rPr>
              <a:t>r</a:t>
            </a:r>
            <a:r>
              <a:rPr dirty="0" sz="2800">
                <a:latin typeface="Times New Roman"/>
                <a:cs typeface="Times New Roman"/>
              </a:rPr>
              <a:t>o</a:t>
            </a:r>
            <a:r>
              <a:rPr dirty="0" sz="2800" spc="-5">
                <a:latin typeface="Times New Roman"/>
                <a:cs typeface="Times New Roman"/>
              </a:rPr>
              <a:t>c</a:t>
            </a:r>
            <a:r>
              <a:rPr dirty="0" sz="2800" spc="-20">
                <a:latin typeface="Times New Roman"/>
                <a:cs typeface="Times New Roman"/>
              </a:rPr>
              <a:t>e</a:t>
            </a:r>
            <a:r>
              <a:rPr dirty="0" sz="2800" spc="-5">
                <a:latin typeface="Times New Roman"/>
                <a:cs typeface="Times New Roman"/>
              </a:rPr>
              <a:t>ssor</a:t>
            </a:r>
            <a:r>
              <a:rPr dirty="0" sz="2800">
                <a:latin typeface="Times New Roman"/>
                <a:cs typeface="Times New Roman"/>
              </a:rPr>
              <a:t>	</a:t>
            </a:r>
            <a:r>
              <a:rPr dirty="0" sz="2800" spc="-5">
                <a:latin typeface="Times New Roman"/>
                <a:cs typeface="Times New Roman"/>
              </a:rPr>
              <a:t>o</a:t>
            </a:r>
            <a:r>
              <a:rPr dirty="0" sz="2800">
                <a:latin typeface="Times New Roman"/>
                <a:cs typeface="Times New Roman"/>
              </a:rPr>
              <a:t>n</a:t>
            </a:r>
            <a:r>
              <a:rPr dirty="0" sz="2800" spc="-5">
                <a:latin typeface="Times New Roman"/>
                <a:cs typeface="Times New Roman"/>
              </a:rPr>
              <a:t>ly</a:t>
            </a:r>
            <a:r>
              <a:rPr dirty="0" sz="2800">
                <a:latin typeface="Times New Roman"/>
                <a:cs typeface="Times New Roman"/>
              </a:rPr>
              <a:t>	</a:t>
            </a:r>
            <a:r>
              <a:rPr dirty="0" sz="2800" spc="-5">
                <a:latin typeface="Times New Roman"/>
                <a:cs typeface="Times New Roman"/>
              </a:rPr>
              <a:t>u</a:t>
            </a:r>
            <a:r>
              <a:rPr dirty="0" sz="2800">
                <a:latin typeface="Times New Roman"/>
                <a:cs typeface="Times New Roman"/>
              </a:rPr>
              <a:t>n</a:t>
            </a:r>
            <a:r>
              <a:rPr dirty="0" sz="2800" spc="-5">
                <a:latin typeface="Times New Roman"/>
                <a:cs typeface="Times New Roman"/>
              </a:rPr>
              <a:t>der</a:t>
            </a:r>
            <a:r>
              <a:rPr dirty="0" sz="2800">
                <a:latin typeface="Times New Roman"/>
                <a:cs typeface="Times New Roman"/>
              </a:rPr>
              <a:t>s</a:t>
            </a:r>
            <a:r>
              <a:rPr dirty="0" sz="2800" spc="-5">
                <a:latin typeface="Times New Roman"/>
                <a:cs typeface="Times New Roman"/>
              </a:rPr>
              <a:t>t</a:t>
            </a:r>
            <a:r>
              <a:rPr dirty="0" sz="2800" spc="-20">
                <a:latin typeface="Times New Roman"/>
                <a:cs typeface="Times New Roman"/>
              </a:rPr>
              <a:t>a</a:t>
            </a:r>
            <a:r>
              <a:rPr dirty="0" sz="2800" spc="-5">
                <a:latin typeface="Times New Roman"/>
                <a:cs typeface="Times New Roman"/>
              </a:rPr>
              <a:t>n</a:t>
            </a:r>
            <a:r>
              <a:rPr dirty="0" sz="2800">
                <a:latin typeface="Times New Roman"/>
                <a:cs typeface="Times New Roman"/>
              </a:rPr>
              <a:t>d</a:t>
            </a:r>
            <a:r>
              <a:rPr dirty="0" sz="2800" spc="-5">
                <a:latin typeface="Times New Roman"/>
                <a:cs typeface="Times New Roman"/>
              </a:rPr>
              <a:t>s  </a:t>
            </a:r>
            <a:r>
              <a:rPr dirty="0" sz="2800" spc="-5">
                <a:latin typeface="Times New Roman"/>
                <a:cs typeface="Times New Roman"/>
              </a:rPr>
              <a:t>binary numbers.</a:t>
            </a:r>
            <a:endParaRPr sz="28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45"/>
              </a:spcBef>
            </a:pPr>
            <a:endParaRPr sz="405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buClr>
                <a:srgbClr val="0AD0D9"/>
              </a:buClr>
              <a:buSzPct val="94642"/>
              <a:buFont typeface="Wingdings"/>
              <a:buChar char=""/>
              <a:tabLst>
                <a:tab pos="354965" algn="l"/>
                <a:tab pos="355600" algn="l"/>
                <a:tab pos="779145" algn="l"/>
                <a:tab pos="1876425" algn="l"/>
                <a:tab pos="2716530" algn="l"/>
                <a:tab pos="3140075" algn="l"/>
                <a:tab pos="4173220" algn="l"/>
                <a:tab pos="4518025" algn="l"/>
                <a:tab pos="5078730" algn="l"/>
                <a:tab pos="6252210" algn="l"/>
                <a:tab pos="7345680" algn="l"/>
              </a:tabLst>
            </a:pPr>
            <a:r>
              <a:rPr dirty="0" sz="2800" spc="-5">
                <a:latin typeface="Times New Roman"/>
                <a:cs typeface="Times New Roman"/>
              </a:rPr>
              <a:t>A	</a:t>
            </a:r>
            <a:r>
              <a:rPr dirty="0" sz="2800">
                <a:latin typeface="Times New Roman"/>
                <a:cs typeface="Times New Roman"/>
              </a:rPr>
              <a:t>binary	</a:t>
            </a:r>
            <a:r>
              <a:rPr dirty="0" sz="2800" spc="-5">
                <a:latin typeface="Times New Roman"/>
                <a:cs typeface="Times New Roman"/>
              </a:rPr>
              <a:t>digit	</a:t>
            </a:r>
            <a:r>
              <a:rPr dirty="0" sz="2800" spc="-10">
                <a:latin typeface="Times New Roman"/>
                <a:cs typeface="Times New Roman"/>
              </a:rPr>
              <a:t>is	called	</a:t>
            </a:r>
            <a:r>
              <a:rPr dirty="0" sz="2800" spc="-5">
                <a:latin typeface="Times New Roman"/>
                <a:cs typeface="Times New Roman"/>
              </a:rPr>
              <a:t>a	</a:t>
            </a:r>
            <a:r>
              <a:rPr dirty="0" sz="2800" spc="-10">
                <a:latin typeface="Times New Roman"/>
                <a:cs typeface="Times New Roman"/>
              </a:rPr>
              <a:t>bit	</a:t>
            </a:r>
            <a:r>
              <a:rPr dirty="0" sz="2800" spc="-5">
                <a:latin typeface="Times New Roman"/>
                <a:cs typeface="Times New Roman"/>
              </a:rPr>
              <a:t>(which	comes	</a:t>
            </a:r>
            <a:r>
              <a:rPr dirty="0" sz="2800">
                <a:latin typeface="Times New Roman"/>
                <a:cs typeface="Times New Roman"/>
              </a:rPr>
              <a:t>from</a:t>
            </a:r>
            <a:endParaRPr sz="2800">
              <a:latin typeface="Times New Roman"/>
              <a:cs typeface="Times New Roman"/>
            </a:endParaRPr>
          </a:p>
          <a:p>
            <a:pPr marL="355600">
              <a:lnSpc>
                <a:spcPct val="100000"/>
              </a:lnSpc>
              <a:spcBef>
                <a:spcPts val="5"/>
              </a:spcBef>
            </a:pPr>
            <a:r>
              <a:rPr dirty="0" u="heavy" sz="2800" spc="-5" b="1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b</a:t>
            </a:r>
            <a:r>
              <a:rPr dirty="0" sz="2800" spc="-5">
                <a:latin typeface="Times New Roman"/>
                <a:cs typeface="Times New Roman"/>
              </a:rPr>
              <a:t>inary </a:t>
            </a:r>
            <a:r>
              <a:rPr dirty="0" sz="2800">
                <a:latin typeface="Times New Roman"/>
                <a:cs typeface="Times New Roman"/>
              </a:rPr>
              <a:t>dig</a:t>
            </a:r>
            <a:r>
              <a:rPr dirty="0" u="heavy" sz="2800" b="1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it</a:t>
            </a:r>
            <a:r>
              <a:rPr dirty="0" sz="2800">
                <a:latin typeface="Times New Roman"/>
                <a:cs typeface="Times New Roman"/>
              </a:rPr>
              <a:t>).</a:t>
            </a:r>
            <a:endParaRPr sz="2800">
              <a:latin typeface="Times New Roman"/>
              <a:cs typeface="Times New Roman"/>
            </a:endParaRPr>
          </a:p>
          <a:p>
            <a:pPr marL="355600" marR="23495" indent="-342900">
              <a:lnSpc>
                <a:spcPct val="100000"/>
              </a:lnSpc>
              <a:spcBef>
                <a:spcPts val="670"/>
              </a:spcBef>
              <a:buClr>
                <a:srgbClr val="0AD0D9"/>
              </a:buClr>
              <a:buSzPct val="94642"/>
              <a:buFont typeface="Wingdings"/>
              <a:buChar char=""/>
              <a:tabLst>
                <a:tab pos="354965" algn="l"/>
                <a:tab pos="355600" algn="l"/>
              </a:tabLst>
            </a:pPr>
            <a:r>
              <a:rPr dirty="0" sz="2800" spc="-5">
                <a:latin typeface="Times New Roman"/>
                <a:cs typeface="Times New Roman"/>
              </a:rPr>
              <a:t>The microprocessor recognizes and processes a group  </a:t>
            </a:r>
            <a:r>
              <a:rPr dirty="0" sz="2800">
                <a:latin typeface="Times New Roman"/>
                <a:cs typeface="Times New Roman"/>
              </a:rPr>
              <a:t>of bits </a:t>
            </a:r>
            <a:r>
              <a:rPr dirty="0" sz="2800" spc="-20">
                <a:latin typeface="Times New Roman"/>
                <a:cs typeface="Times New Roman"/>
              </a:rPr>
              <a:t>together. </a:t>
            </a:r>
            <a:r>
              <a:rPr dirty="0" sz="2800" spc="-5">
                <a:latin typeface="Times New Roman"/>
                <a:cs typeface="Times New Roman"/>
              </a:rPr>
              <a:t>This group of </a:t>
            </a:r>
            <a:r>
              <a:rPr dirty="0" sz="2800">
                <a:latin typeface="Times New Roman"/>
                <a:cs typeface="Times New Roman"/>
              </a:rPr>
              <a:t>bits </a:t>
            </a:r>
            <a:r>
              <a:rPr dirty="0" sz="2800" spc="-5">
                <a:latin typeface="Times New Roman"/>
                <a:cs typeface="Times New Roman"/>
              </a:rPr>
              <a:t>is called a</a:t>
            </a:r>
            <a:r>
              <a:rPr dirty="0" sz="2800" spc="-60">
                <a:latin typeface="Times New Roman"/>
                <a:cs typeface="Times New Roman"/>
              </a:rPr>
              <a:t> </a:t>
            </a:r>
            <a:r>
              <a:rPr dirty="0" sz="2800" spc="-5">
                <a:latin typeface="Times New Roman"/>
                <a:cs typeface="Times New Roman"/>
              </a:rPr>
              <a:t>“</a:t>
            </a:r>
            <a:r>
              <a:rPr dirty="0" u="heavy" sz="2800" spc="-5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word</a:t>
            </a:r>
            <a:r>
              <a:rPr dirty="0" sz="2800" spc="-5">
                <a:latin typeface="Times New Roman"/>
                <a:cs typeface="Times New Roman"/>
              </a:rPr>
              <a:t>”.</a:t>
            </a:r>
            <a:endParaRPr sz="2800">
              <a:latin typeface="Times New Roman"/>
              <a:cs typeface="Times New Roman"/>
            </a:endParaRPr>
          </a:p>
          <a:p>
            <a:pPr marL="355600" marR="23495" indent="-342900">
              <a:lnSpc>
                <a:spcPts val="3300"/>
              </a:lnSpc>
              <a:spcBef>
                <a:spcPts val="835"/>
              </a:spcBef>
              <a:buClr>
                <a:srgbClr val="0AD0D9"/>
              </a:buClr>
              <a:buSzPct val="94642"/>
              <a:buFont typeface="Wingdings"/>
              <a:buChar char=""/>
              <a:tabLst>
                <a:tab pos="354965" algn="l"/>
                <a:tab pos="355600" algn="l"/>
              </a:tabLst>
            </a:pPr>
            <a:r>
              <a:rPr dirty="0" sz="2800" spc="-5">
                <a:latin typeface="Times New Roman"/>
                <a:cs typeface="Times New Roman"/>
              </a:rPr>
              <a:t>The number </a:t>
            </a:r>
            <a:r>
              <a:rPr dirty="0" sz="2800">
                <a:latin typeface="Times New Roman"/>
                <a:cs typeface="Times New Roman"/>
              </a:rPr>
              <a:t>of </a:t>
            </a:r>
            <a:r>
              <a:rPr dirty="0" sz="2800" spc="-5">
                <a:latin typeface="Times New Roman"/>
                <a:cs typeface="Times New Roman"/>
              </a:rPr>
              <a:t>bits in a Microprocessor’s </a:t>
            </a:r>
            <a:r>
              <a:rPr dirty="0" sz="2800">
                <a:latin typeface="Times New Roman"/>
                <a:cs typeface="Times New Roman"/>
              </a:rPr>
              <a:t>word, </a:t>
            </a:r>
            <a:r>
              <a:rPr dirty="0" sz="2800" spc="-5">
                <a:latin typeface="Times New Roman"/>
                <a:cs typeface="Times New Roman"/>
              </a:rPr>
              <a:t>is a  measure </a:t>
            </a:r>
            <a:r>
              <a:rPr dirty="0" sz="2800">
                <a:latin typeface="Times New Roman"/>
                <a:cs typeface="Times New Roman"/>
              </a:rPr>
              <a:t>of </a:t>
            </a:r>
            <a:r>
              <a:rPr dirty="0" sz="2800" spc="-5">
                <a:latin typeface="Times New Roman"/>
                <a:cs typeface="Times New Roman"/>
              </a:rPr>
              <a:t>its “</a:t>
            </a:r>
            <a:r>
              <a:rPr dirty="0" u="heavy" sz="2800" spc="-5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abilities</a:t>
            </a:r>
            <a:r>
              <a:rPr dirty="0" sz="2800" spc="-5">
                <a:latin typeface="Times New Roman"/>
                <a:cs typeface="Times New Roman"/>
              </a:rPr>
              <a:t>”.</a:t>
            </a:r>
            <a:endParaRPr sz="28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02919" y="827532"/>
            <a:ext cx="7874508" cy="49834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/>
          <p:nvPr/>
        </p:nvSpPr>
        <p:spPr>
          <a:xfrm>
            <a:off x="76961" y="1905761"/>
            <a:ext cx="4495800" cy="4724400"/>
          </a:xfrm>
          <a:custGeom>
            <a:avLst/>
            <a:gdLst/>
            <a:ahLst/>
            <a:cxnLst/>
            <a:rect l="l" t="t" r="r" b="b"/>
            <a:pathLst>
              <a:path w="4495800" h="4724400">
                <a:moveTo>
                  <a:pt x="0" y="4724400"/>
                </a:moveTo>
                <a:lnTo>
                  <a:pt x="4495800" y="4724400"/>
                </a:lnTo>
                <a:lnTo>
                  <a:pt x="4495800" y="0"/>
                </a:lnTo>
                <a:lnTo>
                  <a:pt x="0" y="0"/>
                </a:lnTo>
                <a:lnTo>
                  <a:pt x="0" y="472440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/>
          <p:nvPr/>
        </p:nvSpPr>
        <p:spPr>
          <a:xfrm>
            <a:off x="76961" y="1905761"/>
            <a:ext cx="4495800" cy="4724400"/>
          </a:xfrm>
          <a:custGeom>
            <a:avLst/>
            <a:gdLst/>
            <a:ahLst/>
            <a:cxnLst/>
            <a:rect l="l" t="t" r="r" b="b"/>
            <a:pathLst>
              <a:path w="4495800" h="4724400">
                <a:moveTo>
                  <a:pt x="0" y="4724400"/>
                </a:moveTo>
                <a:lnTo>
                  <a:pt x="4495800" y="4724400"/>
                </a:lnTo>
                <a:lnTo>
                  <a:pt x="4495800" y="0"/>
                </a:lnTo>
                <a:lnTo>
                  <a:pt x="0" y="0"/>
                </a:lnTo>
                <a:lnTo>
                  <a:pt x="0" y="4724400"/>
                </a:lnTo>
                <a:close/>
              </a:path>
            </a:pathLst>
          </a:custGeom>
          <a:ln w="25908">
            <a:solidFill>
              <a:srgbClr val="0AD0D9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 txBox="1"/>
          <p:nvPr/>
        </p:nvSpPr>
        <p:spPr>
          <a:xfrm>
            <a:off x="63500" y="1989785"/>
            <a:ext cx="1620520" cy="33147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  <a:tabLst>
                <a:tab pos="494030" algn="l"/>
              </a:tabLst>
            </a:pPr>
            <a:r>
              <a:rPr dirty="0" sz="2000" b="1">
                <a:latin typeface="Times New Roman"/>
                <a:cs typeface="Times New Roman"/>
              </a:rPr>
              <a:t>A</a:t>
            </a:r>
            <a:r>
              <a:rPr dirty="0" sz="2000" b="1">
                <a:latin typeface="Times New Roman"/>
                <a:cs typeface="Times New Roman"/>
              </a:rPr>
              <a:t>	</a:t>
            </a:r>
            <a:r>
              <a:rPr dirty="0" sz="2000" spc="-10" b="1">
                <a:latin typeface="Times New Roman"/>
                <a:cs typeface="Times New Roman"/>
              </a:rPr>
              <a:t>C</a:t>
            </a:r>
            <a:r>
              <a:rPr dirty="0" sz="2000" b="1">
                <a:latin typeface="Times New Roman"/>
                <a:cs typeface="Times New Roman"/>
              </a:rPr>
              <a:t>o</a:t>
            </a:r>
            <a:r>
              <a:rPr dirty="0" sz="2000" spc="-5" b="1">
                <a:latin typeface="Times New Roman"/>
                <a:cs typeface="Times New Roman"/>
              </a:rPr>
              <a:t>m</a:t>
            </a:r>
            <a:r>
              <a:rPr dirty="0" sz="2000" b="1">
                <a:latin typeface="Times New Roman"/>
                <a:cs typeface="Times New Roman"/>
              </a:rPr>
              <a:t>p</a:t>
            </a:r>
            <a:r>
              <a:rPr dirty="0" sz="2000" spc="-15" b="1">
                <a:latin typeface="Times New Roman"/>
                <a:cs typeface="Times New Roman"/>
              </a:rPr>
              <a:t>u</a:t>
            </a:r>
            <a:r>
              <a:rPr dirty="0" sz="2000" b="1">
                <a:latin typeface="Times New Roman"/>
                <a:cs typeface="Times New Roman"/>
              </a:rPr>
              <a:t>t</a:t>
            </a:r>
            <a:r>
              <a:rPr dirty="0" sz="2000" spc="-10" b="1">
                <a:latin typeface="Times New Roman"/>
                <a:cs typeface="Times New Roman"/>
              </a:rPr>
              <a:t>e</a:t>
            </a:r>
            <a:r>
              <a:rPr dirty="0" sz="2000" b="1">
                <a:latin typeface="Times New Roman"/>
                <a:cs typeface="Times New Roman"/>
              </a:rPr>
              <a:t>r</a:t>
            </a:r>
            <a:endParaRPr sz="20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1964182" y="1989785"/>
            <a:ext cx="2557780" cy="33147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  <a:tabLst>
                <a:tab pos="489584" algn="l"/>
                <a:tab pos="926465" algn="l"/>
              </a:tabLst>
            </a:pPr>
            <a:r>
              <a:rPr dirty="0" sz="2000" spc="-10" b="1">
                <a:latin typeface="Times New Roman"/>
                <a:cs typeface="Times New Roman"/>
              </a:rPr>
              <a:t>i</a:t>
            </a:r>
            <a:r>
              <a:rPr dirty="0" sz="2000" b="1">
                <a:latin typeface="Times New Roman"/>
                <a:cs typeface="Times New Roman"/>
              </a:rPr>
              <a:t>s</a:t>
            </a:r>
            <a:r>
              <a:rPr dirty="0" sz="2000" b="1">
                <a:latin typeface="Times New Roman"/>
                <a:cs typeface="Times New Roman"/>
              </a:rPr>
              <a:t>	</a:t>
            </a:r>
            <a:r>
              <a:rPr dirty="0" sz="2000" b="1">
                <a:latin typeface="Times New Roman"/>
                <a:cs typeface="Times New Roman"/>
              </a:rPr>
              <a:t>a</a:t>
            </a:r>
            <a:r>
              <a:rPr dirty="0" sz="2000" b="1">
                <a:latin typeface="Times New Roman"/>
                <a:cs typeface="Times New Roman"/>
              </a:rPr>
              <a:t>	</a:t>
            </a:r>
            <a:r>
              <a:rPr dirty="0" sz="2000" spc="-15" b="1">
                <a:latin typeface="Times New Roman"/>
                <a:cs typeface="Times New Roman"/>
              </a:rPr>
              <a:t>p</a:t>
            </a:r>
            <a:r>
              <a:rPr dirty="0" sz="2000" spc="-40" b="1">
                <a:latin typeface="Times New Roman"/>
                <a:cs typeface="Times New Roman"/>
              </a:rPr>
              <a:t>r</a:t>
            </a:r>
            <a:r>
              <a:rPr dirty="0" sz="2000" b="1">
                <a:latin typeface="Times New Roman"/>
                <a:cs typeface="Times New Roman"/>
              </a:rPr>
              <a:t>o</a:t>
            </a:r>
            <a:r>
              <a:rPr dirty="0" sz="2000" spc="5" b="1">
                <a:latin typeface="Times New Roman"/>
                <a:cs typeface="Times New Roman"/>
              </a:rPr>
              <a:t>g</a:t>
            </a:r>
            <a:r>
              <a:rPr dirty="0" sz="2000" spc="-15" b="1">
                <a:latin typeface="Times New Roman"/>
                <a:cs typeface="Times New Roman"/>
              </a:rPr>
              <a:t>r</a:t>
            </a:r>
            <a:r>
              <a:rPr dirty="0" sz="2000" spc="-10" b="1">
                <a:latin typeface="Times New Roman"/>
                <a:cs typeface="Times New Roman"/>
              </a:rPr>
              <a:t>a</a:t>
            </a:r>
            <a:r>
              <a:rPr dirty="0" sz="2000" spc="5" b="1">
                <a:latin typeface="Times New Roman"/>
                <a:cs typeface="Times New Roman"/>
              </a:rPr>
              <a:t>m</a:t>
            </a:r>
            <a:r>
              <a:rPr dirty="0" sz="2000" spc="-10" b="1">
                <a:latin typeface="Times New Roman"/>
                <a:cs typeface="Times New Roman"/>
              </a:rPr>
              <a:t>m</a:t>
            </a:r>
            <a:r>
              <a:rPr dirty="0" sz="2000" b="1">
                <a:latin typeface="Times New Roman"/>
                <a:cs typeface="Times New Roman"/>
              </a:rPr>
              <a:t>able</a:t>
            </a:r>
            <a:endParaRPr sz="2000">
              <a:latin typeface="Times New Roman"/>
              <a:cs typeface="Times New Roman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63500" y="2295270"/>
            <a:ext cx="4459605" cy="635635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5"/>
              </a:spcBef>
              <a:tabLst>
                <a:tab pos="1541145" algn="l"/>
                <a:tab pos="2513330" algn="l"/>
                <a:tab pos="3458845" algn="l"/>
              </a:tabLst>
            </a:pPr>
            <a:r>
              <a:rPr dirty="0" sz="2000" b="1">
                <a:latin typeface="Times New Roman"/>
                <a:cs typeface="Times New Roman"/>
              </a:rPr>
              <a:t>mac</a:t>
            </a:r>
            <a:r>
              <a:rPr dirty="0" sz="2000" spc="-10" b="1">
                <a:latin typeface="Times New Roman"/>
                <a:cs typeface="Times New Roman"/>
              </a:rPr>
              <a:t>h</a:t>
            </a:r>
            <a:r>
              <a:rPr dirty="0" sz="2000" b="1">
                <a:latin typeface="Times New Roman"/>
                <a:cs typeface="Times New Roman"/>
              </a:rPr>
              <a:t>in</a:t>
            </a:r>
            <a:r>
              <a:rPr dirty="0" sz="2000" spc="-5" b="1">
                <a:latin typeface="Times New Roman"/>
                <a:cs typeface="Times New Roman"/>
              </a:rPr>
              <a:t>e</a:t>
            </a:r>
            <a:r>
              <a:rPr dirty="0" sz="2000" b="1">
                <a:latin typeface="Times New Roman"/>
                <a:cs typeface="Times New Roman"/>
              </a:rPr>
              <a:t>.</a:t>
            </a:r>
            <a:r>
              <a:rPr dirty="0" sz="2000" b="1">
                <a:latin typeface="Times New Roman"/>
                <a:cs typeface="Times New Roman"/>
              </a:rPr>
              <a:t>	</a:t>
            </a:r>
            <a:r>
              <a:rPr dirty="0" sz="2000" b="1">
                <a:latin typeface="Times New Roman"/>
                <a:cs typeface="Times New Roman"/>
              </a:rPr>
              <a:t>The</a:t>
            </a:r>
            <a:r>
              <a:rPr dirty="0" sz="2000" b="1">
                <a:latin typeface="Times New Roman"/>
                <a:cs typeface="Times New Roman"/>
              </a:rPr>
              <a:t>	</a:t>
            </a:r>
            <a:r>
              <a:rPr dirty="0" sz="2000" b="1">
                <a:latin typeface="Times New Roman"/>
                <a:cs typeface="Times New Roman"/>
              </a:rPr>
              <a:t>two</a:t>
            </a:r>
            <a:r>
              <a:rPr dirty="0" sz="2000" b="1">
                <a:latin typeface="Times New Roman"/>
                <a:cs typeface="Times New Roman"/>
              </a:rPr>
              <a:t>	</a:t>
            </a:r>
            <a:r>
              <a:rPr dirty="0" sz="2000" b="1">
                <a:latin typeface="Times New Roman"/>
                <a:cs typeface="Times New Roman"/>
              </a:rPr>
              <a:t>princ</a:t>
            </a:r>
            <a:r>
              <a:rPr dirty="0" sz="2000" spc="-10" b="1">
                <a:latin typeface="Times New Roman"/>
                <a:cs typeface="Times New Roman"/>
              </a:rPr>
              <a:t>i</a:t>
            </a:r>
            <a:r>
              <a:rPr dirty="0" sz="2000" spc="-10" b="1">
                <a:latin typeface="Times New Roman"/>
                <a:cs typeface="Times New Roman"/>
              </a:rPr>
              <a:t>p</a:t>
            </a:r>
            <a:r>
              <a:rPr dirty="0" sz="2000" b="1">
                <a:latin typeface="Times New Roman"/>
                <a:cs typeface="Times New Roman"/>
              </a:rPr>
              <a:t>al  </a:t>
            </a:r>
            <a:r>
              <a:rPr dirty="0" sz="2000" b="1">
                <a:latin typeface="Times New Roman"/>
                <a:cs typeface="Times New Roman"/>
              </a:rPr>
              <a:t>characteristics of a computer</a:t>
            </a:r>
            <a:r>
              <a:rPr dirty="0" sz="2000" spc="-150" b="1">
                <a:latin typeface="Times New Roman"/>
                <a:cs typeface="Times New Roman"/>
              </a:rPr>
              <a:t> </a:t>
            </a:r>
            <a:r>
              <a:rPr dirty="0" sz="2000" spc="-10" b="1">
                <a:latin typeface="Times New Roman"/>
                <a:cs typeface="Times New Roman"/>
              </a:rPr>
              <a:t>are:</a:t>
            </a:r>
            <a:endParaRPr sz="2000">
              <a:latin typeface="Times New Roman"/>
              <a:cs typeface="Times New Roman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2064766" y="3331286"/>
            <a:ext cx="1559560" cy="33147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  <a:tabLst>
                <a:tab pos="421005" algn="l"/>
                <a:tab pos="743585" algn="l"/>
              </a:tabLst>
            </a:pPr>
            <a:r>
              <a:rPr dirty="0" sz="2000" b="1">
                <a:latin typeface="Times New Roman"/>
                <a:cs typeface="Times New Roman"/>
              </a:rPr>
              <a:t>to</a:t>
            </a:r>
            <a:r>
              <a:rPr dirty="0" sz="2000" b="1">
                <a:latin typeface="Times New Roman"/>
                <a:cs typeface="Times New Roman"/>
              </a:rPr>
              <a:t>	</a:t>
            </a:r>
            <a:r>
              <a:rPr dirty="0" sz="2000" b="1">
                <a:latin typeface="Times New Roman"/>
                <a:cs typeface="Times New Roman"/>
              </a:rPr>
              <a:t>a</a:t>
            </a:r>
            <a:r>
              <a:rPr dirty="0" sz="2000" b="1">
                <a:latin typeface="Times New Roman"/>
                <a:cs typeface="Times New Roman"/>
              </a:rPr>
              <a:t>	</a:t>
            </a:r>
            <a:r>
              <a:rPr dirty="0" sz="2000" spc="-15" b="1">
                <a:latin typeface="Times New Roman"/>
                <a:cs typeface="Times New Roman"/>
              </a:rPr>
              <a:t>s</a:t>
            </a:r>
            <a:r>
              <a:rPr dirty="0" sz="2000" b="1">
                <a:latin typeface="Times New Roman"/>
                <a:cs typeface="Times New Roman"/>
              </a:rPr>
              <a:t>pec</a:t>
            </a:r>
            <a:r>
              <a:rPr dirty="0" sz="2000" spc="-25" b="1">
                <a:latin typeface="Times New Roman"/>
                <a:cs typeface="Times New Roman"/>
              </a:rPr>
              <a:t>i</a:t>
            </a:r>
            <a:r>
              <a:rPr dirty="0" sz="2000" b="1">
                <a:latin typeface="Times New Roman"/>
                <a:cs typeface="Times New Roman"/>
              </a:rPr>
              <a:t>fic</a:t>
            </a:r>
            <a:endParaRPr sz="2000">
              <a:latin typeface="Times New Roman"/>
              <a:cs typeface="Times New Roman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3793363" y="3331286"/>
            <a:ext cx="729615" cy="33147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  <a:tabLst>
                <a:tab pos="502920" algn="l"/>
              </a:tabLst>
            </a:pPr>
            <a:r>
              <a:rPr dirty="0" sz="2000" b="1">
                <a:latin typeface="Times New Roman"/>
                <a:cs typeface="Times New Roman"/>
              </a:rPr>
              <a:t>s</a:t>
            </a:r>
            <a:r>
              <a:rPr dirty="0" sz="2000" spc="-20" b="1">
                <a:latin typeface="Times New Roman"/>
                <a:cs typeface="Times New Roman"/>
              </a:rPr>
              <a:t>e</a:t>
            </a:r>
            <a:r>
              <a:rPr dirty="0" sz="2000" b="1">
                <a:latin typeface="Times New Roman"/>
                <a:cs typeface="Times New Roman"/>
              </a:rPr>
              <a:t>t</a:t>
            </a:r>
            <a:r>
              <a:rPr dirty="0" sz="2000" b="1">
                <a:latin typeface="Times New Roman"/>
                <a:cs typeface="Times New Roman"/>
              </a:rPr>
              <a:t>	</a:t>
            </a:r>
            <a:r>
              <a:rPr dirty="0" sz="2000" b="1">
                <a:latin typeface="Times New Roman"/>
                <a:cs typeface="Times New Roman"/>
              </a:rPr>
              <a:t>of</a:t>
            </a:r>
            <a:endParaRPr sz="2000">
              <a:latin typeface="Times New Roman"/>
              <a:cs typeface="Times New Roman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2147061" y="3636645"/>
            <a:ext cx="2376170" cy="33083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567055" algn="l"/>
                <a:tab pos="1038225" algn="l"/>
              </a:tabLst>
            </a:pPr>
            <a:r>
              <a:rPr dirty="0" sz="2000" spc="-5" b="1">
                <a:latin typeface="Times New Roman"/>
                <a:cs typeface="Times New Roman"/>
              </a:rPr>
              <a:t>in	</a:t>
            </a:r>
            <a:r>
              <a:rPr dirty="0" sz="2000" b="1">
                <a:latin typeface="Times New Roman"/>
                <a:cs typeface="Times New Roman"/>
              </a:rPr>
              <a:t>a	</a:t>
            </a:r>
            <a:r>
              <a:rPr dirty="0" sz="2000" spc="-5" b="1">
                <a:latin typeface="Times New Roman"/>
                <a:cs typeface="Times New Roman"/>
              </a:rPr>
              <a:t>well-defined</a:t>
            </a:r>
            <a:endParaRPr sz="2000">
              <a:latin typeface="Times New Roman"/>
              <a:cs typeface="Times New Roman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63500" y="3331286"/>
            <a:ext cx="1833245" cy="941069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algn="just" marL="469900" marR="5080" indent="-457200">
              <a:lnSpc>
                <a:spcPct val="100000"/>
              </a:lnSpc>
              <a:spcBef>
                <a:spcPts val="105"/>
              </a:spcBef>
            </a:pPr>
            <a:r>
              <a:rPr dirty="0" sz="1900" spc="-5" b="1">
                <a:solidFill>
                  <a:srgbClr val="0AD0D9"/>
                </a:solidFill>
                <a:latin typeface="Times New Roman"/>
                <a:cs typeface="Times New Roman"/>
              </a:rPr>
              <a:t>1. </a:t>
            </a:r>
            <a:r>
              <a:rPr dirty="0" sz="2000" spc="-5" b="1">
                <a:latin typeface="Times New Roman"/>
                <a:cs typeface="Times New Roman"/>
              </a:rPr>
              <a:t>It responds  instructions  </a:t>
            </a:r>
            <a:r>
              <a:rPr dirty="0" sz="2000" spc="-25" b="1">
                <a:latin typeface="Times New Roman"/>
                <a:cs typeface="Times New Roman"/>
              </a:rPr>
              <a:t>manner.</a:t>
            </a:r>
            <a:endParaRPr sz="2000">
              <a:latin typeface="Times New Roman"/>
              <a:cs typeface="Times New Roman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63500" y="4307204"/>
            <a:ext cx="4458335" cy="130683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469900" marR="6350" indent="-457200">
              <a:lnSpc>
                <a:spcPct val="100000"/>
              </a:lnSpc>
              <a:spcBef>
                <a:spcPts val="100"/>
              </a:spcBef>
              <a:tabLst>
                <a:tab pos="469265" algn="l"/>
              </a:tabLst>
            </a:pPr>
            <a:r>
              <a:rPr dirty="0" sz="1900" spc="-5" b="1">
                <a:solidFill>
                  <a:srgbClr val="0AD0D9"/>
                </a:solidFill>
                <a:latin typeface="Times New Roman"/>
                <a:cs typeface="Times New Roman"/>
              </a:rPr>
              <a:t>2.	</a:t>
            </a:r>
            <a:r>
              <a:rPr dirty="0" sz="2000" b="1">
                <a:latin typeface="Times New Roman"/>
                <a:cs typeface="Times New Roman"/>
              </a:rPr>
              <a:t>It </a:t>
            </a:r>
            <a:r>
              <a:rPr dirty="0" sz="2000" spc="-5" b="1">
                <a:latin typeface="Times New Roman"/>
                <a:cs typeface="Times New Roman"/>
              </a:rPr>
              <a:t>can execute </a:t>
            </a:r>
            <a:r>
              <a:rPr dirty="0" sz="2000" b="1">
                <a:latin typeface="Times New Roman"/>
                <a:cs typeface="Times New Roman"/>
              </a:rPr>
              <a:t>a </a:t>
            </a:r>
            <a:r>
              <a:rPr dirty="0" sz="2000" spc="-10" b="1">
                <a:latin typeface="Times New Roman"/>
                <a:cs typeface="Times New Roman"/>
              </a:rPr>
              <a:t>prerecorded list of  </a:t>
            </a:r>
            <a:r>
              <a:rPr dirty="0" sz="2000" b="1">
                <a:latin typeface="Times New Roman"/>
                <a:cs typeface="Times New Roman"/>
              </a:rPr>
              <a:t>instructions (a </a:t>
            </a:r>
            <a:r>
              <a:rPr dirty="0" sz="2000" spc="-5" b="1">
                <a:latin typeface="Times New Roman"/>
                <a:cs typeface="Times New Roman"/>
              </a:rPr>
              <a:t>program</a:t>
            </a:r>
            <a:r>
              <a:rPr dirty="0" sz="2000" spc="-100" b="1">
                <a:latin typeface="Times New Roman"/>
                <a:cs typeface="Times New Roman"/>
              </a:rPr>
              <a:t> </a:t>
            </a:r>
            <a:r>
              <a:rPr dirty="0" sz="2000" b="1">
                <a:latin typeface="Times New Roman"/>
                <a:cs typeface="Times New Roman"/>
              </a:rPr>
              <a:t>).</a:t>
            </a:r>
            <a:endParaRPr sz="20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480"/>
              </a:spcBef>
              <a:tabLst>
                <a:tab pos="1039494" algn="l"/>
                <a:tab pos="2332355" algn="l"/>
                <a:tab pos="2832100" algn="l"/>
                <a:tab pos="4034790" algn="l"/>
              </a:tabLst>
            </a:pPr>
            <a:r>
              <a:rPr dirty="0" sz="2000" b="1">
                <a:latin typeface="Times New Roman"/>
                <a:cs typeface="Times New Roman"/>
              </a:rPr>
              <a:t>Mod</a:t>
            </a:r>
            <a:r>
              <a:rPr dirty="0" sz="2000" spc="-10" b="1">
                <a:latin typeface="Times New Roman"/>
                <a:cs typeface="Times New Roman"/>
              </a:rPr>
              <a:t>e</a:t>
            </a:r>
            <a:r>
              <a:rPr dirty="0" sz="2000" b="1">
                <a:latin typeface="Times New Roman"/>
                <a:cs typeface="Times New Roman"/>
              </a:rPr>
              <a:t>rn</a:t>
            </a:r>
            <a:r>
              <a:rPr dirty="0" sz="2000" b="1">
                <a:latin typeface="Times New Roman"/>
                <a:cs typeface="Times New Roman"/>
              </a:rPr>
              <a:t>	</a:t>
            </a:r>
            <a:r>
              <a:rPr dirty="0" sz="2000" b="1">
                <a:latin typeface="Times New Roman"/>
                <a:cs typeface="Times New Roman"/>
              </a:rPr>
              <a:t>c</a:t>
            </a:r>
            <a:r>
              <a:rPr dirty="0" sz="2000" spc="-10" b="1">
                <a:latin typeface="Times New Roman"/>
                <a:cs typeface="Times New Roman"/>
              </a:rPr>
              <a:t>o</a:t>
            </a:r>
            <a:r>
              <a:rPr dirty="0" sz="2000" spc="-15" b="1">
                <a:latin typeface="Times New Roman"/>
                <a:cs typeface="Times New Roman"/>
              </a:rPr>
              <a:t>m</a:t>
            </a:r>
            <a:r>
              <a:rPr dirty="0" sz="2000" b="1">
                <a:latin typeface="Times New Roman"/>
                <a:cs typeface="Times New Roman"/>
              </a:rPr>
              <a:t>pute</a:t>
            </a:r>
            <a:r>
              <a:rPr dirty="0" sz="2000" spc="-15" b="1">
                <a:latin typeface="Times New Roman"/>
                <a:cs typeface="Times New Roman"/>
              </a:rPr>
              <a:t>r</a:t>
            </a:r>
            <a:r>
              <a:rPr dirty="0" sz="2000" b="1">
                <a:latin typeface="Times New Roman"/>
                <a:cs typeface="Times New Roman"/>
              </a:rPr>
              <a:t>s</a:t>
            </a:r>
            <a:r>
              <a:rPr dirty="0" sz="2000" b="1">
                <a:latin typeface="Times New Roman"/>
                <a:cs typeface="Times New Roman"/>
              </a:rPr>
              <a:t>	</a:t>
            </a:r>
            <a:r>
              <a:rPr dirty="0" sz="2000" b="1">
                <a:latin typeface="Times New Roman"/>
                <a:cs typeface="Times New Roman"/>
              </a:rPr>
              <a:t>a</a:t>
            </a:r>
            <a:r>
              <a:rPr dirty="0" sz="2000" spc="-35" b="1">
                <a:latin typeface="Times New Roman"/>
                <a:cs typeface="Times New Roman"/>
              </a:rPr>
              <a:t>r</a:t>
            </a:r>
            <a:r>
              <a:rPr dirty="0" sz="2000" b="1">
                <a:latin typeface="Times New Roman"/>
                <a:cs typeface="Times New Roman"/>
              </a:rPr>
              <a:t>e</a:t>
            </a:r>
            <a:r>
              <a:rPr dirty="0" sz="2000" b="1">
                <a:latin typeface="Times New Roman"/>
                <a:cs typeface="Times New Roman"/>
              </a:rPr>
              <a:t>	</a:t>
            </a:r>
            <a:r>
              <a:rPr dirty="0" sz="2000" b="1">
                <a:latin typeface="Times New Roman"/>
                <a:cs typeface="Times New Roman"/>
              </a:rPr>
              <a:t>e</a:t>
            </a:r>
            <a:r>
              <a:rPr dirty="0" sz="2000" spc="-20" b="1">
                <a:latin typeface="Times New Roman"/>
                <a:cs typeface="Times New Roman"/>
              </a:rPr>
              <a:t>l</a:t>
            </a:r>
            <a:r>
              <a:rPr dirty="0" sz="2000" b="1">
                <a:latin typeface="Times New Roman"/>
                <a:cs typeface="Times New Roman"/>
              </a:rPr>
              <a:t>ect</a:t>
            </a:r>
            <a:r>
              <a:rPr dirty="0" sz="2000" spc="-45" b="1">
                <a:latin typeface="Times New Roman"/>
                <a:cs typeface="Times New Roman"/>
              </a:rPr>
              <a:t>r</a:t>
            </a:r>
            <a:r>
              <a:rPr dirty="0" sz="2000" spc="5" b="1">
                <a:latin typeface="Times New Roman"/>
                <a:cs typeface="Times New Roman"/>
              </a:rPr>
              <a:t>o</a:t>
            </a:r>
            <a:r>
              <a:rPr dirty="0" sz="2000" b="1">
                <a:latin typeface="Times New Roman"/>
                <a:cs typeface="Times New Roman"/>
              </a:rPr>
              <a:t>nic</a:t>
            </a:r>
            <a:r>
              <a:rPr dirty="0" sz="2000" b="1">
                <a:latin typeface="Times New Roman"/>
                <a:cs typeface="Times New Roman"/>
              </a:rPr>
              <a:t>	</a:t>
            </a:r>
            <a:r>
              <a:rPr dirty="0" sz="2000" spc="-10" b="1">
                <a:latin typeface="Times New Roman"/>
                <a:cs typeface="Times New Roman"/>
              </a:rPr>
              <a:t>a</a:t>
            </a:r>
            <a:r>
              <a:rPr dirty="0" sz="2000" b="1">
                <a:latin typeface="Times New Roman"/>
                <a:cs typeface="Times New Roman"/>
              </a:rPr>
              <a:t>nd</a:t>
            </a:r>
            <a:endParaRPr sz="20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dirty="0" sz="2000" spc="-5" b="1">
                <a:latin typeface="Times New Roman"/>
                <a:cs typeface="Times New Roman"/>
              </a:rPr>
              <a:t>digital. </a:t>
            </a:r>
            <a:r>
              <a:rPr dirty="0" sz="2000" b="1">
                <a:latin typeface="Times New Roman"/>
                <a:cs typeface="Times New Roman"/>
              </a:rPr>
              <a:t>The actual </a:t>
            </a:r>
            <a:r>
              <a:rPr dirty="0" sz="2000" spc="-10" b="1">
                <a:latin typeface="Times New Roman"/>
                <a:cs typeface="Times New Roman"/>
              </a:rPr>
              <a:t>wires, </a:t>
            </a:r>
            <a:r>
              <a:rPr dirty="0" sz="2000" spc="-5" b="1">
                <a:latin typeface="Times New Roman"/>
                <a:cs typeface="Times New Roman"/>
              </a:rPr>
              <a:t>transistors,</a:t>
            </a:r>
            <a:r>
              <a:rPr dirty="0" sz="2000" spc="50" b="1">
                <a:latin typeface="Times New Roman"/>
                <a:cs typeface="Times New Roman"/>
              </a:rPr>
              <a:t> </a:t>
            </a:r>
            <a:r>
              <a:rPr dirty="0" sz="2000" b="1">
                <a:latin typeface="Times New Roman"/>
                <a:cs typeface="Times New Roman"/>
              </a:rPr>
              <a:t>and</a:t>
            </a:r>
            <a:endParaRPr sz="2000">
              <a:latin typeface="Times New Roman"/>
              <a:cs typeface="Times New Roman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63500" y="5587695"/>
            <a:ext cx="1313180" cy="33083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1134110" algn="l"/>
              </a:tabLst>
            </a:pPr>
            <a:r>
              <a:rPr dirty="0" sz="2000" b="1">
                <a:latin typeface="Times New Roman"/>
                <a:cs typeface="Times New Roman"/>
              </a:rPr>
              <a:t>c</a:t>
            </a:r>
            <a:r>
              <a:rPr dirty="0" sz="2000" spc="-10" b="1">
                <a:latin typeface="Times New Roman"/>
                <a:cs typeface="Times New Roman"/>
              </a:rPr>
              <a:t>i</a:t>
            </a:r>
            <a:r>
              <a:rPr dirty="0" sz="2000" spc="-40" b="1">
                <a:latin typeface="Times New Roman"/>
                <a:cs typeface="Times New Roman"/>
              </a:rPr>
              <a:t>r</a:t>
            </a:r>
            <a:r>
              <a:rPr dirty="0" sz="2000" b="1">
                <a:latin typeface="Times New Roman"/>
                <a:cs typeface="Times New Roman"/>
              </a:rPr>
              <a:t>cu</a:t>
            </a:r>
            <a:r>
              <a:rPr dirty="0" sz="2000" spc="-20" b="1">
                <a:latin typeface="Times New Roman"/>
                <a:cs typeface="Times New Roman"/>
              </a:rPr>
              <a:t>i</a:t>
            </a:r>
            <a:r>
              <a:rPr dirty="0" sz="2000" b="1">
                <a:latin typeface="Times New Roman"/>
                <a:cs typeface="Times New Roman"/>
              </a:rPr>
              <a:t>ts</a:t>
            </a:r>
            <a:r>
              <a:rPr dirty="0" sz="2000" b="1">
                <a:latin typeface="Times New Roman"/>
                <a:cs typeface="Times New Roman"/>
              </a:rPr>
              <a:t>	</a:t>
            </a:r>
            <a:r>
              <a:rPr dirty="0" sz="2000" spc="-20" b="1">
                <a:latin typeface="Times New Roman"/>
                <a:cs typeface="Times New Roman"/>
              </a:rPr>
              <a:t>is</a:t>
            </a:r>
            <a:endParaRPr sz="2000">
              <a:latin typeface="Times New Roman"/>
              <a:cs typeface="Times New Roman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2631694" y="5587695"/>
            <a:ext cx="1143000" cy="33083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2000" spc="-10" b="1">
                <a:latin typeface="Times New Roman"/>
                <a:cs typeface="Times New Roman"/>
              </a:rPr>
              <a:t>h</a:t>
            </a:r>
            <a:r>
              <a:rPr dirty="0" sz="2000" b="1">
                <a:latin typeface="Times New Roman"/>
                <a:cs typeface="Times New Roman"/>
              </a:rPr>
              <a:t>a</a:t>
            </a:r>
            <a:r>
              <a:rPr dirty="0" sz="2000" spc="-10" b="1">
                <a:latin typeface="Times New Roman"/>
                <a:cs typeface="Times New Roman"/>
              </a:rPr>
              <a:t>r</a:t>
            </a:r>
            <a:r>
              <a:rPr dirty="0" sz="2000" b="1">
                <a:latin typeface="Times New Roman"/>
                <a:cs typeface="Times New Roman"/>
              </a:rPr>
              <a:t>dwa</a:t>
            </a:r>
            <a:r>
              <a:rPr dirty="0" sz="2000" spc="-40" b="1">
                <a:latin typeface="Times New Roman"/>
                <a:cs typeface="Times New Roman"/>
              </a:rPr>
              <a:t>r</a:t>
            </a:r>
            <a:r>
              <a:rPr dirty="0" sz="2000" b="1">
                <a:latin typeface="Times New Roman"/>
                <a:cs typeface="Times New Roman"/>
              </a:rPr>
              <a:t>e.</a:t>
            </a:r>
            <a:endParaRPr sz="2000">
              <a:latin typeface="Times New Roman"/>
              <a:cs typeface="Times New Roman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1665477" y="5587695"/>
            <a:ext cx="668655" cy="63563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 marR="5080" indent="8890">
              <a:lnSpc>
                <a:spcPct val="100000"/>
              </a:lnSpc>
              <a:spcBef>
                <a:spcPts val="100"/>
              </a:spcBef>
            </a:pPr>
            <a:r>
              <a:rPr dirty="0" sz="2000" b="1">
                <a:latin typeface="Times New Roman"/>
                <a:cs typeface="Times New Roman"/>
              </a:rPr>
              <a:t>call</a:t>
            </a:r>
            <a:r>
              <a:rPr dirty="0" sz="2000" spc="-20" b="1">
                <a:latin typeface="Times New Roman"/>
                <a:cs typeface="Times New Roman"/>
              </a:rPr>
              <a:t>e</a:t>
            </a:r>
            <a:r>
              <a:rPr dirty="0" sz="2000" b="1">
                <a:latin typeface="Times New Roman"/>
                <a:cs typeface="Times New Roman"/>
              </a:rPr>
              <a:t>d  </a:t>
            </a:r>
            <a:r>
              <a:rPr dirty="0" sz="2000" b="1">
                <a:latin typeface="Times New Roman"/>
                <a:cs typeface="Times New Roman"/>
              </a:rPr>
              <a:t>and</a:t>
            </a:r>
            <a:endParaRPr sz="2000">
              <a:latin typeface="Times New Roman"/>
              <a:cs typeface="Times New Roman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2395473" y="5892495"/>
            <a:ext cx="1173480" cy="33083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811530" algn="l"/>
              </a:tabLst>
            </a:pPr>
            <a:r>
              <a:rPr dirty="0" sz="2000" b="1">
                <a:latin typeface="Times New Roman"/>
                <a:cs typeface="Times New Roman"/>
              </a:rPr>
              <a:t>da</a:t>
            </a:r>
            <a:r>
              <a:rPr dirty="0" sz="2000" spc="-15" b="1">
                <a:latin typeface="Times New Roman"/>
                <a:cs typeface="Times New Roman"/>
              </a:rPr>
              <a:t>t</a:t>
            </a:r>
            <a:r>
              <a:rPr dirty="0" sz="2000" b="1">
                <a:latin typeface="Times New Roman"/>
                <a:cs typeface="Times New Roman"/>
              </a:rPr>
              <a:t>a</a:t>
            </a:r>
            <a:r>
              <a:rPr dirty="0" sz="2000" b="1">
                <a:latin typeface="Times New Roman"/>
                <a:cs typeface="Times New Roman"/>
              </a:rPr>
              <a:t>	</a:t>
            </a:r>
            <a:r>
              <a:rPr dirty="0" sz="2000" b="1">
                <a:latin typeface="Times New Roman"/>
                <a:cs typeface="Times New Roman"/>
              </a:rPr>
              <a:t>a</a:t>
            </a:r>
            <a:r>
              <a:rPr dirty="0" sz="2000" spc="-35" b="1">
                <a:latin typeface="Times New Roman"/>
                <a:cs typeface="Times New Roman"/>
              </a:rPr>
              <a:t>r</a:t>
            </a:r>
            <a:r>
              <a:rPr dirty="0" sz="2000" b="1">
                <a:latin typeface="Times New Roman"/>
                <a:cs typeface="Times New Roman"/>
              </a:rPr>
              <a:t>e</a:t>
            </a:r>
            <a:endParaRPr sz="2000">
              <a:latin typeface="Times New Roman"/>
              <a:cs typeface="Times New Roman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3863466" y="5587695"/>
            <a:ext cx="657860" cy="63563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 marR="5080" indent="208279">
              <a:lnSpc>
                <a:spcPct val="100000"/>
              </a:lnSpc>
              <a:spcBef>
                <a:spcPts val="100"/>
              </a:spcBef>
            </a:pPr>
            <a:r>
              <a:rPr dirty="0" sz="2000" b="1">
                <a:latin typeface="Times New Roman"/>
                <a:cs typeface="Times New Roman"/>
              </a:rPr>
              <a:t>T</a:t>
            </a:r>
            <a:r>
              <a:rPr dirty="0" sz="2000" spc="-15" b="1">
                <a:latin typeface="Times New Roman"/>
                <a:cs typeface="Times New Roman"/>
              </a:rPr>
              <a:t>h</a:t>
            </a:r>
            <a:r>
              <a:rPr dirty="0" sz="2000" b="1">
                <a:latin typeface="Times New Roman"/>
                <a:cs typeface="Times New Roman"/>
              </a:rPr>
              <a:t>e  </a:t>
            </a:r>
            <a:r>
              <a:rPr dirty="0" sz="2000" spc="-15" b="1">
                <a:latin typeface="Times New Roman"/>
                <a:cs typeface="Times New Roman"/>
              </a:rPr>
              <a:t>c</a:t>
            </a:r>
            <a:r>
              <a:rPr dirty="0" sz="2000" b="1">
                <a:latin typeface="Times New Roman"/>
                <a:cs typeface="Times New Roman"/>
              </a:rPr>
              <a:t>all</a:t>
            </a:r>
            <a:r>
              <a:rPr dirty="0" sz="2000" spc="-20" b="1">
                <a:latin typeface="Times New Roman"/>
                <a:cs typeface="Times New Roman"/>
              </a:rPr>
              <a:t>e</a:t>
            </a:r>
            <a:r>
              <a:rPr dirty="0" sz="2000" b="1">
                <a:latin typeface="Times New Roman"/>
                <a:cs typeface="Times New Roman"/>
              </a:rPr>
              <a:t>d</a:t>
            </a:r>
            <a:endParaRPr sz="2000">
              <a:latin typeface="Times New Roman"/>
              <a:cs typeface="Times New Roman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63500" y="5892495"/>
            <a:ext cx="1308735" cy="63563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dirty="0" sz="2000" b="1">
                <a:latin typeface="Times New Roman"/>
                <a:cs typeface="Times New Roman"/>
              </a:rPr>
              <a:t>in</a:t>
            </a:r>
            <a:r>
              <a:rPr dirty="0" sz="2000" spc="-15" b="1">
                <a:latin typeface="Times New Roman"/>
                <a:cs typeface="Times New Roman"/>
              </a:rPr>
              <a:t>s</a:t>
            </a:r>
            <a:r>
              <a:rPr dirty="0" sz="2000" b="1">
                <a:latin typeface="Times New Roman"/>
                <a:cs typeface="Times New Roman"/>
              </a:rPr>
              <a:t>tru</a:t>
            </a:r>
            <a:r>
              <a:rPr dirty="0" sz="2000" spc="-10" b="1">
                <a:latin typeface="Times New Roman"/>
                <a:cs typeface="Times New Roman"/>
              </a:rPr>
              <a:t>c</a:t>
            </a:r>
            <a:r>
              <a:rPr dirty="0" sz="2000" b="1">
                <a:latin typeface="Times New Roman"/>
                <a:cs typeface="Times New Roman"/>
              </a:rPr>
              <a:t>t</a:t>
            </a:r>
            <a:r>
              <a:rPr dirty="0" sz="2000" spc="-15" b="1">
                <a:latin typeface="Times New Roman"/>
                <a:cs typeface="Times New Roman"/>
              </a:rPr>
              <a:t>i</a:t>
            </a:r>
            <a:r>
              <a:rPr dirty="0" sz="2000" b="1">
                <a:latin typeface="Times New Roman"/>
                <a:cs typeface="Times New Roman"/>
              </a:rPr>
              <a:t>o</a:t>
            </a:r>
            <a:r>
              <a:rPr dirty="0" sz="2000" spc="5" b="1">
                <a:latin typeface="Times New Roman"/>
                <a:cs typeface="Times New Roman"/>
              </a:rPr>
              <a:t>n</a:t>
            </a:r>
            <a:r>
              <a:rPr dirty="0" sz="2000" b="1">
                <a:latin typeface="Times New Roman"/>
                <a:cs typeface="Times New Roman"/>
              </a:rPr>
              <a:t>s  </a:t>
            </a:r>
            <a:r>
              <a:rPr dirty="0" sz="2000" spc="-5" b="1">
                <a:latin typeface="Times New Roman"/>
                <a:cs typeface="Times New Roman"/>
              </a:rPr>
              <a:t>software.</a:t>
            </a:r>
            <a:endParaRPr sz="2000">
              <a:latin typeface="Times New Roman"/>
              <a:cs typeface="Times New Roman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8607297" y="6568367"/>
            <a:ext cx="81280" cy="15303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>
              <a:lnSpc>
                <a:spcPts val="1145"/>
              </a:lnSpc>
            </a:pPr>
            <a:r>
              <a:rPr dirty="0" sz="1200">
                <a:solidFill>
                  <a:srgbClr val="D1EAED"/>
                </a:solidFill>
                <a:latin typeface="Constantia"/>
                <a:cs typeface="Constantia"/>
              </a:rPr>
              <a:t>4</a:t>
            </a:r>
            <a:endParaRPr sz="1200">
              <a:latin typeface="Constantia"/>
              <a:cs typeface="Constantia"/>
            </a:endParaRPr>
          </a:p>
        </p:txBody>
      </p:sp>
      <p:sp>
        <p:nvSpPr>
          <p:cNvPr id="20" name="object 20"/>
          <p:cNvSpPr/>
          <p:nvPr/>
        </p:nvSpPr>
        <p:spPr>
          <a:xfrm>
            <a:off x="4648200" y="1905000"/>
            <a:ext cx="4495799" cy="480060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/>
          <p:nvPr/>
        </p:nvSpPr>
        <p:spPr>
          <a:xfrm>
            <a:off x="0" y="223"/>
            <a:ext cx="9143999" cy="102870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/>
          <p:nvPr/>
        </p:nvSpPr>
        <p:spPr>
          <a:xfrm>
            <a:off x="4401357" y="0"/>
            <a:ext cx="4742641" cy="599949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/>
          <p:nvPr/>
        </p:nvSpPr>
        <p:spPr>
          <a:xfrm>
            <a:off x="0" y="0"/>
            <a:ext cx="9088207" cy="1020572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/>
          <p:nvPr/>
        </p:nvSpPr>
        <p:spPr>
          <a:xfrm>
            <a:off x="-828" y="52323"/>
            <a:ext cx="9145590" cy="901826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7" name="object 7"/>
          <p:cNvSpPr txBox="1">
            <a:spLocks noGrp="1"/>
          </p:cNvSpPr>
          <p:nvPr>
            <p:ph type="title"/>
          </p:nvPr>
        </p:nvSpPr>
        <p:spPr>
          <a:xfrm>
            <a:off x="2357373" y="744982"/>
            <a:ext cx="4427855" cy="756920"/>
          </a:xfrm>
          <a:prstGeom prst="rect"/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2670175" algn="l"/>
              </a:tabLst>
            </a:pPr>
            <a:r>
              <a:rPr dirty="0" sz="4800" spc="-5"/>
              <a:t>Definition	(Cont.)</a:t>
            </a:r>
            <a:endParaRPr sz="4800"/>
          </a:p>
        </p:txBody>
      </p:sp>
      <p:sp>
        <p:nvSpPr>
          <p:cNvPr id="12" name="object 12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27940">
              <a:lnSpc>
                <a:spcPts val="1245"/>
              </a:lnSpc>
            </a:pPr>
            <a:fld id="{81D60167-4931-47E6-BA6A-407CBD079E47}" type="slidenum">
              <a:rPr dirty="0"/>
              <a:t>40</a:t>
            </a:fld>
          </a:p>
        </p:txBody>
      </p:sp>
      <p:sp>
        <p:nvSpPr>
          <p:cNvPr id="8" name="object 8"/>
          <p:cNvSpPr txBox="1"/>
          <p:nvPr/>
        </p:nvSpPr>
        <p:spPr>
          <a:xfrm>
            <a:off x="535940" y="1870913"/>
            <a:ext cx="8072755" cy="3204845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95"/>
              </a:spcBef>
              <a:buClr>
                <a:srgbClr val="0AD0D9"/>
              </a:buClr>
              <a:buSzPct val="94642"/>
              <a:buFont typeface="Wingdings"/>
              <a:buChar char=""/>
              <a:tabLst>
                <a:tab pos="355600" algn="l"/>
              </a:tabLst>
            </a:pPr>
            <a:r>
              <a:rPr dirty="0" u="heavy" sz="2800" spc="-5" b="1">
                <a:solidFill>
                  <a:srgbClr val="800000"/>
                </a:solidFill>
                <a:uFill>
                  <a:solidFill>
                    <a:srgbClr val="800000"/>
                  </a:solidFill>
                </a:uFill>
                <a:latin typeface="Times New Roman"/>
                <a:cs typeface="Times New Roman"/>
              </a:rPr>
              <a:t>Arithmetic and Logic</a:t>
            </a:r>
            <a:r>
              <a:rPr dirty="0" u="heavy" sz="2800" spc="10" b="1">
                <a:solidFill>
                  <a:srgbClr val="800000"/>
                </a:solidFill>
                <a:uFill>
                  <a:solidFill>
                    <a:srgbClr val="8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dirty="0" u="heavy" sz="2800" spc="-5" b="1">
                <a:solidFill>
                  <a:srgbClr val="800000"/>
                </a:solidFill>
                <a:uFill>
                  <a:solidFill>
                    <a:srgbClr val="800000"/>
                  </a:solidFill>
                </a:uFill>
                <a:latin typeface="Times New Roman"/>
                <a:cs typeface="Times New Roman"/>
              </a:rPr>
              <a:t>Operations</a:t>
            </a:r>
            <a:r>
              <a:rPr dirty="0" sz="2800" spc="-5">
                <a:latin typeface="Times New Roman"/>
                <a:cs typeface="Times New Roman"/>
              </a:rPr>
              <a:t>:</a:t>
            </a:r>
            <a:endParaRPr sz="2800">
              <a:latin typeface="Times New Roman"/>
              <a:cs typeface="Times New Roman"/>
            </a:endParaRPr>
          </a:p>
          <a:p>
            <a:pPr marL="355600" marR="5715" indent="-342900">
              <a:lnSpc>
                <a:spcPct val="80000"/>
              </a:lnSpc>
              <a:spcBef>
                <a:spcPts val="555"/>
              </a:spcBef>
              <a:buClr>
                <a:srgbClr val="0AD0D9"/>
              </a:buClr>
              <a:buSzPct val="93181"/>
              <a:buFont typeface="Wingdings"/>
              <a:buChar char=""/>
              <a:tabLst>
                <a:tab pos="354965" algn="l"/>
                <a:tab pos="355600" algn="l"/>
                <a:tab pos="1161415" algn="l"/>
                <a:tab pos="3020060" algn="l"/>
                <a:tab pos="3528695" algn="l"/>
                <a:tab pos="4798695" algn="l"/>
                <a:tab pos="6099810" algn="l"/>
                <a:tab pos="6748145" algn="l"/>
                <a:tab pos="7117080" algn="l"/>
                <a:tab pos="7658100" algn="l"/>
              </a:tabLst>
            </a:pPr>
            <a:r>
              <a:rPr dirty="0" sz="2200" spc="-5">
                <a:latin typeface="Times New Roman"/>
                <a:cs typeface="Times New Roman"/>
              </a:rPr>
              <a:t>E</a:t>
            </a:r>
            <a:r>
              <a:rPr dirty="0" sz="2200" spc="5">
                <a:latin typeface="Times New Roman"/>
                <a:cs typeface="Times New Roman"/>
              </a:rPr>
              <a:t>v</a:t>
            </a:r>
            <a:r>
              <a:rPr dirty="0" sz="2200" spc="-5">
                <a:latin typeface="Times New Roman"/>
                <a:cs typeface="Times New Roman"/>
              </a:rPr>
              <a:t>ery</a:t>
            </a:r>
            <a:r>
              <a:rPr dirty="0" sz="2200">
                <a:latin typeface="Times New Roman"/>
                <a:cs typeface="Times New Roman"/>
              </a:rPr>
              <a:t>	</a:t>
            </a:r>
            <a:r>
              <a:rPr dirty="0" sz="2200" spc="-25">
                <a:latin typeface="Times New Roman"/>
                <a:cs typeface="Times New Roman"/>
              </a:rPr>
              <a:t>m</a:t>
            </a:r>
            <a:r>
              <a:rPr dirty="0" sz="2200" spc="-5">
                <a:latin typeface="Times New Roman"/>
                <a:cs typeface="Times New Roman"/>
              </a:rPr>
              <a:t>i</a:t>
            </a:r>
            <a:r>
              <a:rPr dirty="0" sz="2200">
                <a:latin typeface="Times New Roman"/>
                <a:cs typeface="Times New Roman"/>
              </a:rPr>
              <a:t>c</a:t>
            </a:r>
            <a:r>
              <a:rPr dirty="0" sz="2200" spc="-5">
                <a:latin typeface="Times New Roman"/>
                <a:cs typeface="Times New Roman"/>
              </a:rPr>
              <a:t>ropr</a:t>
            </a:r>
            <a:r>
              <a:rPr dirty="0" sz="2200" spc="-5">
                <a:latin typeface="Times New Roman"/>
                <a:cs typeface="Times New Roman"/>
              </a:rPr>
              <a:t>ocessor</a:t>
            </a:r>
            <a:r>
              <a:rPr dirty="0" sz="2200">
                <a:latin typeface="Times New Roman"/>
                <a:cs typeface="Times New Roman"/>
              </a:rPr>
              <a:t>	</a:t>
            </a:r>
            <a:r>
              <a:rPr dirty="0" sz="2200" spc="-5">
                <a:latin typeface="Times New Roman"/>
                <a:cs typeface="Times New Roman"/>
              </a:rPr>
              <a:t>has</a:t>
            </a:r>
            <a:r>
              <a:rPr dirty="0" sz="2200">
                <a:latin typeface="Times New Roman"/>
                <a:cs typeface="Times New Roman"/>
              </a:rPr>
              <a:t>	</a:t>
            </a:r>
            <a:r>
              <a:rPr dirty="0" sz="2200" spc="-5">
                <a:latin typeface="Times New Roman"/>
                <a:cs typeface="Times New Roman"/>
              </a:rPr>
              <a:t>arit</a:t>
            </a:r>
            <a:r>
              <a:rPr dirty="0" sz="2200" spc="10">
                <a:latin typeface="Times New Roman"/>
                <a:cs typeface="Times New Roman"/>
              </a:rPr>
              <a:t>h</a:t>
            </a:r>
            <a:r>
              <a:rPr dirty="0" sz="2200" spc="-25">
                <a:latin typeface="Times New Roman"/>
                <a:cs typeface="Times New Roman"/>
              </a:rPr>
              <a:t>m</a:t>
            </a:r>
            <a:r>
              <a:rPr dirty="0" sz="2200" spc="-5">
                <a:latin typeface="Times New Roman"/>
                <a:cs typeface="Times New Roman"/>
              </a:rPr>
              <a:t>etic</a:t>
            </a:r>
            <a:r>
              <a:rPr dirty="0" sz="2200">
                <a:latin typeface="Times New Roman"/>
                <a:cs typeface="Times New Roman"/>
              </a:rPr>
              <a:t>	</a:t>
            </a:r>
            <a:r>
              <a:rPr dirty="0" sz="2200" spc="-5">
                <a:latin typeface="Times New Roman"/>
                <a:cs typeface="Times New Roman"/>
              </a:rPr>
              <a:t>o</a:t>
            </a:r>
            <a:r>
              <a:rPr dirty="0" sz="2200">
                <a:latin typeface="Times New Roman"/>
                <a:cs typeface="Times New Roman"/>
              </a:rPr>
              <a:t>p</a:t>
            </a:r>
            <a:r>
              <a:rPr dirty="0" sz="2200" spc="-5">
                <a:latin typeface="Times New Roman"/>
                <a:cs typeface="Times New Roman"/>
              </a:rPr>
              <a:t>eratio</a:t>
            </a:r>
            <a:r>
              <a:rPr dirty="0" sz="2200">
                <a:latin typeface="Times New Roman"/>
                <a:cs typeface="Times New Roman"/>
              </a:rPr>
              <a:t>n</a:t>
            </a:r>
            <a:r>
              <a:rPr dirty="0" sz="2200" spc="-5">
                <a:latin typeface="Times New Roman"/>
                <a:cs typeface="Times New Roman"/>
              </a:rPr>
              <a:t>s</a:t>
            </a:r>
            <a:r>
              <a:rPr dirty="0" sz="2200">
                <a:latin typeface="Times New Roman"/>
                <a:cs typeface="Times New Roman"/>
              </a:rPr>
              <a:t>	</a:t>
            </a:r>
            <a:r>
              <a:rPr dirty="0" sz="2200" spc="-5">
                <a:latin typeface="Times New Roman"/>
                <a:cs typeface="Times New Roman"/>
              </a:rPr>
              <a:t>s</a:t>
            </a:r>
            <a:r>
              <a:rPr dirty="0" sz="2200" spc="-15">
                <a:latin typeface="Times New Roman"/>
                <a:cs typeface="Times New Roman"/>
              </a:rPr>
              <a:t>u</a:t>
            </a:r>
            <a:r>
              <a:rPr dirty="0" sz="2200" spc="-5">
                <a:latin typeface="Times New Roman"/>
                <a:cs typeface="Times New Roman"/>
              </a:rPr>
              <a:t>ch</a:t>
            </a:r>
            <a:r>
              <a:rPr dirty="0" sz="2200">
                <a:latin typeface="Times New Roman"/>
                <a:cs typeface="Times New Roman"/>
              </a:rPr>
              <a:t>	</a:t>
            </a:r>
            <a:r>
              <a:rPr dirty="0" sz="2200" spc="-10">
                <a:latin typeface="Times New Roman"/>
                <a:cs typeface="Times New Roman"/>
              </a:rPr>
              <a:t>a</a:t>
            </a:r>
            <a:r>
              <a:rPr dirty="0" sz="2200" spc="-5">
                <a:latin typeface="Times New Roman"/>
                <a:cs typeface="Times New Roman"/>
              </a:rPr>
              <a:t>s</a:t>
            </a:r>
            <a:r>
              <a:rPr dirty="0" sz="2200">
                <a:latin typeface="Times New Roman"/>
                <a:cs typeface="Times New Roman"/>
              </a:rPr>
              <a:t>	</a:t>
            </a:r>
            <a:r>
              <a:rPr dirty="0" sz="2200" spc="-5">
                <a:latin typeface="Times New Roman"/>
                <a:cs typeface="Times New Roman"/>
              </a:rPr>
              <a:t>add</a:t>
            </a:r>
            <a:r>
              <a:rPr dirty="0" sz="2200">
                <a:latin typeface="Times New Roman"/>
                <a:cs typeface="Times New Roman"/>
              </a:rPr>
              <a:t>	</a:t>
            </a:r>
            <a:r>
              <a:rPr dirty="0" sz="2200" spc="-25">
                <a:latin typeface="Times New Roman"/>
                <a:cs typeface="Times New Roman"/>
              </a:rPr>
              <a:t>a</a:t>
            </a:r>
            <a:r>
              <a:rPr dirty="0" sz="2200" spc="-5">
                <a:latin typeface="Times New Roman"/>
                <a:cs typeface="Times New Roman"/>
              </a:rPr>
              <a:t>nd  </a:t>
            </a:r>
            <a:r>
              <a:rPr dirty="0" sz="2200" spc="-5">
                <a:latin typeface="Times New Roman"/>
                <a:cs typeface="Times New Roman"/>
              </a:rPr>
              <a:t>subtract as part </a:t>
            </a:r>
            <a:r>
              <a:rPr dirty="0" sz="2200">
                <a:latin typeface="Times New Roman"/>
                <a:cs typeface="Times New Roman"/>
              </a:rPr>
              <a:t>of </a:t>
            </a:r>
            <a:r>
              <a:rPr dirty="0" sz="2200" spc="-5">
                <a:latin typeface="Times New Roman"/>
                <a:cs typeface="Times New Roman"/>
              </a:rPr>
              <a:t>its instruction</a:t>
            </a:r>
            <a:r>
              <a:rPr dirty="0" sz="2200" spc="5">
                <a:latin typeface="Times New Roman"/>
                <a:cs typeface="Times New Roman"/>
              </a:rPr>
              <a:t> </a:t>
            </a:r>
            <a:r>
              <a:rPr dirty="0" sz="2200" spc="-5">
                <a:latin typeface="Times New Roman"/>
                <a:cs typeface="Times New Roman"/>
              </a:rPr>
              <a:t>set.</a:t>
            </a:r>
            <a:endParaRPr sz="2200">
              <a:latin typeface="Times New Roman"/>
              <a:cs typeface="Times New Roman"/>
            </a:endParaRPr>
          </a:p>
          <a:p>
            <a:pPr marL="355600" marR="5080" indent="-342900">
              <a:lnSpc>
                <a:spcPct val="80000"/>
              </a:lnSpc>
              <a:spcBef>
                <a:spcPts val="530"/>
              </a:spcBef>
              <a:buClr>
                <a:srgbClr val="0AD0D9"/>
              </a:buClr>
              <a:buSzPct val="93181"/>
              <a:buFont typeface="Wingdings"/>
              <a:buChar char=""/>
              <a:tabLst>
                <a:tab pos="425450" algn="l"/>
                <a:tab pos="426084" algn="l"/>
                <a:tab pos="3082290" algn="l"/>
                <a:tab pos="5588000" algn="l"/>
                <a:tab pos="6226810" algn="l"/>
                <a:tab pos="7658100" algn="l"/>
              </a:tabLst>
            </a:pPr>
            <a:r>
              <a:rPr dirty="0"/>
              <a:t>	</a:t>
            </a:r>
            <a:r>
              <a:rPr dirty="0" sz="2200" spc="-5">
                <a:latin typeface="Times New Roman"/>
                <a:cs typeface="Times New Roman"/>
              </a:rPr>
              <a:t>M</a:t>
            </a:r>
            <a:r>
              <a:rPr dirty="0" sz="2200" spc="5">
                <a:latin typeface="Times New Roman"/>
                <a:cs typeface="Times New Roman"/>
              </a:rPr>
              <a:t>o</a:t>
            </a:r>
            <a:r>
              <a:rPr dirty="0" sz="2200" spc="-5">
                <a:latin typeface="Times New Roman"/>
                <a:cs typeface="Times New Roman"/>
              </a:rPr>
              <a:t>st</a:t>
            </a:r>
            <a:r>
              <a:rPr dirty="0" sz="2200">
                <a:latin typeface="Times New Roman"/>
                <a:cs typeface="Times New Roman"/>
              </a:rPr>
              <a:t> </a:t>
            </a:r>
            <a:r>
              <a:rPr dirty="0" sz="2200" spc="-110">
                <a:latin typeface="Times New Roman"/>
                <a:cs typeface="Times New Roman"/>
              </a:rPr>
              <a:t> </a:t>
            </a:r>
            <a:r>
              <a:rPr dirty="0" sz="2200" spc="-25">
                <a:latin typeface="Times New Roman"/>
                <a:cs typeface="Times New Roman"/>
              </a:rPr>
              <a:t>m</a:t>
            </a:r>
            <a:r>
              <a:rPr dirty="0" sz="2200" spc="-5">
                <a:latin typeface="Times New Roman"/>
                <a:cs typeface="Times New Roman"/>
              </a:rPr>
              <a:t>icr</a:t>
            </a:r>
            <a:r>
              <a:rPr dirty="0" sz="2200" spc="10">
                <a:latin typeface="Times New Roman"/>
                <a:cs typeface="Times New Roman"/>
              </a:rPr>
              <a:t>o</a:t>
            </a:r>
            <a:r>
              <a:rPr dirty="0" sz="2200" spc="-5">
                <a:latin typeface="Times New Roman"/>
                <a:cs typeface="Times New Roman"/>
              </a:rPr>
              <a:t>pr</a:t>
            </a:r>
            <a:r>
              <a:rPr dirty="0" sz="2200" spc="-5">
                <a:latin typeface="Times New Roman"/>
                <a:cs typeface="Times New Roman"/>
              </a:rPr>
              <a:t>ocessors</a:t>
            </a:r>
            <a:r>
              <a:rPr dirty="0" sz="2200">
                <a:latin typeface="Times New Roman"/>
                <a:cs typeface="Times New Roman"/>
              </a:rPr>
              <a:t>	</a:t>
            </a:r>
            <a:r>
              <a:rPr dirty="0" sz="2200" spc="-5">
                <a:latin typeface="Times New Roman"/>
                <a:cs typeface="Times New Roman"/>
              </a:rPr>
              <a:t>will</a:t>
            </a:r>
            <a:r>
              <a:rPr dirty="0" sz="2200">
                <a:latin typeface="Times New Roman"/>
                <a:cs typeface="Times New Roman"/>
              </a:rPr>
              <a:t> </a:t>
            </a:r>
            <a:r>
              <a:rPr dirty="0" sz="2200" spc="-100">
                <a:latin typeface="Times New Roman"/>
                <a:cs typeface="Times New Roman"/>
              </a:rPr>
              <a:t> </a:t>
            </a:r>
            <a:r>
              <a:rPr dirty="0" sz="2200" spc="-5">
                <a:latin typeface="Times New Roman"/>
                <a:cs typeface="Times New Roman"/>
              </a:rPr>
              <a:t>ha</a:t>
            </a:r>
            <a:r>
              <a:rPr dirty="0" sz="2200">
                <a:latin typeface="Times New Roman"/>
                <a:cs typeface="Times New Roman"/>
              </a:rPr>
              <a:t>v</a:t>
            </a:r>
            <a:r>
              <a:rPr dirty="0" sz="2200" spc="-5">
                <a:latin typeface="Times New Roman"/>
                <a:cs typeface="Times New Roman"/>
              </a:rPr>
              <a:t>e</a:t>
            </a:r>
            <a:r>
              <a:rPr dirty="0" sz="2200">
                <a:latin typeface="Times New Roman"/>
                <a:cs typeface="Times New Roman"/>
              </a:rPr>
              <a:t> </a:t>
            </a:r>
            <a:r>
              <a:rPr dirty="0" sz="2200" spc="-105">
                <a:latin typeface="Times New Roman"/>
                <a:cs typeface="Times New Roman"/>
              </a:rPr>
              <a:t> </a:t>
            </a:r>
            <a:r>
              <a:rPr dirty="0" sz="2200" spc="-5">
                <a:latin typeface="Times New Roman"/>
                <a:cs typeface="Times New Roman"/>
              </a:rPr>
              <a:t>o</a:t>
            </a:r>
            <a:r>
              <a:rPr dirty="0" sz="2200">
                <a:latin typeface="Times New Roman"/>
                <a:cs typeface="Times New Roman"/>
              </a:rPr>
              <a:t>p</a:t>
            </a:r>
            <a:r>
              <a:rPr dirty="0" sz="2200" spc="-5">
                <a:latin typeface="Times New Roman"/>
                <a:cs typeface="Times New Roman"/>
              </a:rPr>
              <a:t>eratio</a:t>
            </a:r>
            <a:r>
              <a:rPr dirty="0" sz="2200">
                <a:latin typeface="Times New Roman"/>
                <a:cs typeface="Times New Roman"/>
              </a:rPr>
              <a:t>n</a:t>
            </a:r>
            <a:r>
              <a:rPr dirty="0" sz="2200" spc="-5">
                <a:latin typeface="Times New Roman"/>
                <a:cs typeface="Times New Roman"/>
              </a:rPr>
              <a:t>s</a:t>
            </a:r>
            <a:r>
              <a:rPr dirty="0" sz="2200">
                <a:latin typeface="Times New Roman"/>
                <a:cs typeface="Times New Roman"/>
              </a:rPr>
              <a:t>	</a:t>
            </a:r>
            <a:r>
              <a:rPr dirty="0" sz="2200" spc="-5">
                <a:latin typeface="Times New Roman"/>
                <a:cs typeface="Times New Roman"/>
              </a:rPr>
              <a:t>such</a:t>
            </a:r>
            <a:r>
              <a:rPr dirty="0" sz="2200">
                <a:latin typeface="Times New Roman"/>
                <a:cs typeface="Times New Roman"/>
              </a:rPr>
              <a:t>	</a:t>
            </a:r>
            <a:r>
              <a:rPr dirty="0" sz="2200" spc="-20">
                <a:latin typeface="Times New Roman"/>
                <a:cs typeface="Times New Roman"/>
              </a:rPr>
              <a:t>a</a:t>
            </a:r>
            <a:r>
              <a:rPr dirty="0" sz="2200" spc="-5">
                <a:latin typeface="Times New Roman"/>
                <a:cs typeface="Times New Roman"/>
              </a:rPr>
              <a:t>s</a:t>
            </a:r>
            <a:r>
              <a:rPr dirty="0" sz="2200">
                <a:latin typeface="Times New Roman"/>
                <a:cs typeface="Times New Roman"/>
              </a:rPr>
              <a:t> </a:t>
            </a:r>
            <a:r>
              <a:rPr dirty="0" sz="2200" spc="-110">
                <a:latin typeface="Times New Roman"/>
                <a:cs typeface="Times New Roman"/>
              </a:rPr>
              <a:t> </a:t>
            </a:r>
            <a:r>
              <a:rPr dirty="0" sz="2200" spc="-20">
                <a:latin typeface="Times New Roman"/>
                <a:cs typeface="Times New Roman"/>
              </a:rPr>
              <a:t>m</a:t>
            </a:r>
            <a:r>
              <a:rPr dirty="0" sz="2200">
                <a:latin typeface="Times New Roman"/>
                <a:cs typeface="Times New Roman"/>
              </a:rPr>
              <a:t>u</a:t>
            </a:r>
            <a:r>
              <a:rPr dirty="0" sz="2200" spc="-5">
                <a:latin typeface="Times New Roman"/>
                <a:cs typeface="Times New Roman"/>
              </a:rPr>
              <a:t>l</a:t>
            </a:r>
            <a:r>
              <a:rPr dirty="0" sz="2200">
                <a:latin typeface="Times New Roman"/>
                <a:cs typeface="Times New Roman"/>
              </a:rPr>
              <a:t>t</a:t>
            </a:r>
            <a:r>
              <a:rPr dirty="0" sz="2200" spc="-5">
                <a:latin typeface="Times New Roman"/>
                <a:cs typeface="Times New Roman"/>
              </a:rPr>
              <a:t>i</a:t>
            </a:r>
            <a:r>
              <a:rPr dirty="0" sz="2200" spc="5">
                <a:latin typeface="Times New Roman"/>
                <a:cs typeface="Times New Roman"/>
              </a:rPr>
              <a:t>p</a:t>
            </a:r>
            <a:r>
              <a:rPr dirty="0" sz="2200" spc="-5">
                <a:latin typeface="Times New Roman"/>
                <a:cs typeface="Times New Roman"/>
              </a:rPr>
              <a:t>ly</a:t>
            </a:r>
            <a:r>
              <a:rPr dirty="0" sz="2200">
                <a:latin typeface="Times New Roman"/>
                <a:cs typeface="Times New Roman"/>
              </a:rPr>
              <a:t>	</a:t>
            </a:r>
            <a:r>
              <a:rPr dirty="0" sz="2200" spc="-5">
                <a:latin typeface="Times New Roman"/>
                <a:cs typeface="Times New Roman"/>
              </a:rPr>
              <a:t>a</a:t>
            </a:r>
            <a:r>
              <a:rPr dirty="0" sz="2200" spc="-15">
                <a:latin typeface="Times New Roman"/>
                <a:cs typeface="Times New Roman"/>
              </a:rPr>
              <a:t>n</a:t>
            </a:r>
            <a:r>
              <a:rPr dirty="0" sz="2200" spc="-5">
                <a:latin typeface="Times New Roman"/>
                <a:cs typeface="Times New Roman"/>
              </a:rPr>
              <a:t>d  </a:t>
            </a:r>
            <a:r>
              <a:rPr dirty="0" sz="2200">
                <a:latin typeface="Times New Roman"/>
                <a:cs typeface="Times New Roman"/>
              </a:rPr>
              <a:t>divide.</a:t>
            </a:r>
            <a:endParaRPr sz="2200">
              <a:latin typeface="Times New Roman"/>
              <a:cs typeface="Times New Roman"/>
            </a:endParaRPr>
          </a:p>
          <a:p>
            <a:pPr marL="355600" indent="-342900">
              <a:lnSpc>
                <a:spcPts val="2375"/>
              </a:lnSpc>
              <a:buClr>
                <a:srgbClr val="0AD0D9"/>
              </a:buClr>
              <a:buSzPct val="95454"/>
              <a:buFont typeface="Wingdings"/>
              <a:buChar char=""/>
              <a:tabLst>
                <a:tab pos="354965" algn="l"/>
                <a:tab pos="355600" algn="l"/>
                <a:tab pos="1137285" algn="l"/>
                <a:tab pos="1517015" algn="l"/>
                <a:tab pos="2005964" algn="l"/>
                <a:tab pos="2834005" algn="l"/>
                <a:tab pos="3493770" algn="l"/>
                <a:tab pos="4074160" algn="l"/>
                <a:tab pos="4748530" algn="l"/>
                <a:tab pos="5855970" algn="l"/>
                <a:tab pos="7168515" algn="l"/>
                <a:tab pos="7825740" algn="l"/>
              </a:tabLst>
            </a:pPr>
            <a:r>
              <a:rPr dirty="0" sz="2200" spc="-5">
                <a:latin typeface="Times New Roman"/>
                <a:cs typeface="Times New Roman"/>
              </a:rPr>
              <a:t>S</a:t>
            </a:r>
            <a:r>
              <a:rPr dirty="0" sz="2200">
                <a:latin typeface="Times New Roman"/>
                <a:cs typeface="Times New Roman"/>
              </a:rPr>
              <a:t>o</a:t>
            </a:r>
            <a:r>
              <a:rPr dirty="0" sz="2200" spc="-5">
                <a:latin typeface="Times New Roman"/>
                <a:cs typeface="Times New Roman"/>
              </a:rPr>
              <a:t>me</a:t>
            </a:r>
            <a:r>
              <a:rPr dirty="0" sz="2200">
                <a:latin typeface="Times New Roman"/>
                <a:cs typeface="Times New Roman"/>
              </a:rPr>
              <a:t>	</a:t>
            </a:r>
            <a:r>
              <a:rPr dirty="0" sz="2200" spc="-5">
                <a:latin typeface="Times New Roman"/>
                <a:cs typeface="Times New Roman"/>
              </a:rPr>
              <a:t>of</a:t>
            </a:r>
            <a:r>
              <a:rPr dirty="0" sz="2200">
                <a:latin typeface="Times New Roman"/>
                <a:cs typeface="Times New Roman"/>
              </a:rPr>
              <a:t>	</a:t>
            </a:r>
            <a:r>
              <a:rPr dirty="0" sz="2200" spc="-5">
                <a:latin typeface="Times New Roman"/>
                <a:cs typeface="Times New Roman"/>
              </a:rPr>
              <a:t>the</a:t>
            </a:r>
            <a:r>
              <a:rPr dirty="0" sz="2200">
                <a:latin typeface="Times New Roman"/>
                <a:cs typeface="Times New Roman"/>
              </a:rPr>
              <a:t>	</a:t>
            </a:r>
            <a:r>
              <a:rPr dirty="0" sz="2200" spc="-5">
                <a:latin typeface="Times New Roman"/>
                <a:cs typeface="Times New Roman"/>
              </a:rPr>
              <a:t>new</a:t>
            </a:r>
            <a:r>
              <a:rPr dirty="0" sz="2200" spc="-15">
                <a:latin typeface="Times New Roman"/>
                <a:cs typeface="Times New Roman"/>
              </a:rPr>
              <a:t>e</a:t>
            </a:r>
            <a:r>
              <a:rPr dirty="0" sz="2200" spc="-5">
                <a:latin typeface="Times New Roman"/>
                <a:cs typeface="Times New Roman"/>
              </a:rPr>
              <a:t>r</a:t>
            </a:r>
            <a:r>
              <a:rPr dirty="0" sz="2200">
                <a:latin typeface="Times New Roman"/>
                <a:cs typeface="Times New Roman"/>
              </a:rPr>
              <a:t>	</a:t>
            </a:r>
            <a:r>
              <a:rPr dirty="0" sz="2200" spc="-5">
                <a:latin typeface="Times New Roman"/>
                <a:cs typeface="Times New Roman"/>
              </a:rPr>
              <a:t>o</a:t>
            </a:r>
            <a:r>
              <a:rPr dirty="0" sz="2200">
                <a:latin typeface="Times New Roman"/>
                <a:cs typeface="Times New Roman"/>
              </a:rPr>
              <a:t>n</a:t>
            </a:r>
            <a:r>
              <a:rPr dirty="0" sz="2200" spc="-5">
                <a:latin typeface="Times New Roman"/>
                <a:cs typeface="Times New Roman"/>
              </a:rPr>
              <a:t>es</a:t>
            </a:r>
            <a:r>
              <a:rPr dirty="0" sz="2200">
                <a:latin typeface="Times New Roman"/>
                <a:cs typeface="Times New Roman"/>
              </a:rPr>
              <a:t>	</a:t>
            </a:r>
            <a:r>
              <a:rPr dirty="0" sz="2200" spc="-5">
                <a:latin typeface="Times New Roman"/>
                <a:cs typeface="Times New Roman"/>
              </a:rPr>
              <a:t>will</a:t>
            </a:r>
            <a:r>
              <a:rPr dirty="0" sz="2200">
                <a:latin typeface="Times New Roman"/>
                <a:cs typeface="Times New Roman"/>
              </a:rPr>
              <a:t>	</a:t>
            </a:r>
            <a:r>
              <a:rPr dirty="0" sz="2200" spc="-5">
                <a:latin typeface="Times New Roman"/>
                <a:cs typeface="Times New Roman"/>
              </a:rPr>
              <a:t>have</a:t>
            </a:r>
            <a:r>
              <a:rPr dirty="0" sz="2200">
                <a:latin typeface="Times New Roman"/>
                <a:cs typeface="Times New Roman"/>
              </a:rPr>
              <a:t>	</a:t>
            </a:r>
            <a:r>
              <a:rPr dirty="0" sz="2200">
                <a:latin typeface="Times New Roman"/>
                <a:cs typeface="Times New Roman"/>
              </a:rPr>
              <a:t>c</a:t>
            </a:r>
            <a:r>
              <a:rPr dirty="0" sz="2200" spc="-5">
                <a:latin typeface="Times New Roman"/>
                <a:cs typeface="Times New Roman"/>
              </a:rPr>
              <a:t>o</a:t>
            </a:r>
            <a:r>
              <a:rPr dirty="0" sz="2200" spc="-20">
                <a:latin typeface="Times New Roman"/>
                <a:cs typeface="Times New Roman"/>
              </a:rPr>
              <a:t>m</a:t>
            </a:r>
            <a:r>
              <a:rPr dirty="0" sz="2200" spc="-5">
                <a:latin typeface="Times New Roman"/>
                <a:cs typeface="Times New Roman"/>
              </a:rPr>
              <a:t>plex</a:t>
            </a:r>
            <a:r>
              <a:rPr dirty="0" sz="2200">
                <a:latin typeface="Times New Roman"/>
                <a:cs typeface="Times New Roman"/>
              </a:rPr>
              <a:t>	</a:t>
            </a:r>
            <a:r>
              <a:rPr dirty="0" sz="2200" spc="-5">
                <a:latin typeface="Times New Roman"/>
                <a:cs typeface="Times New Roman"/>
              </a:rPr>
              <a:t>o</a:t>
            </a:r>
            <a:r>
              <a:rPr dirty="0" sz="2200">
                <a:latin typeface="Times New Roman"/>
                <a:cs typeface="Times New Roman"/>
              </a:rPr>
              <a:t>p</a:t>
            </a:r>
            <a:r>
              <a:rPr dirty="0" sz="2200" spc="-5">
                <a:latin typeface="Times New Roman"/>
                <a:cs typeface="Times New Roman"/>
              </a:rPr>
              <a:t>e</a:t>
            </a:r>
            <a:r>
              <a:rPr dirty="0" sz="2200">
                <a:latin typeface="Times New Roman"/>
                <a:cs typeface="Times New Roman"/>
              </a:rPr>
              <a:t>r</a:t>
            </a:r>
            <a:r>
              <a:rPr dirty="0" sz="2200" spc="-5">
                <a:latin typeface="Times New Roman"/>
                <a:cs typeface="Times New Roman"/>
              </a:rPr>
              <a:t>ation</a:t>
            </a:r>
            <a:r>
              <a:rPr dirty="0" sz="2200" spc="-5">
                <a:latin typeface="Times New Roman"/>
                <a:cs typeface="Times New Roman"/>
              </a:rPr>
              <a:t>s</a:t>
            </a:r>
            <a:r>
              <a:rPr dirty="0" sz="2200">
                <a:latin typeface="Times New Roman"/>
                <a:cs typeface="Times New Roman"/>
              </a:rPr>
              <a:t>	</a:t>
            </a:r>
            <a:r>
              <a:rPr dirty="0" sz="2200" spc="-5">
                <a:latin typeface="Times New Roman"/>
                <a:cs typeface="Times New Roman"/>
              </a:rPr>
              <a:t>such</a:t>
            </a:r>
            <a:r>
              <a:rPr dirty="0" sz="2200">
                <a:latin typeface="Times New Roman"/>
                <a:cs typeface="Times New Roman"/>
              </a:rPr>
              <a:t>	</a:t>
            </a:r>
            <a:r>
              <a:rPr dirty="0" sz="2200" spc="-10">
                <a:latin typeface="Times New Roman"/>
                <a:cs typeface="Times New Roman"/>
              </a:rPr>
              <a:t>as</a:t>
            </a:r>
            <a:endParaRPr sz="2200">
              <a:latin typeface="Times New Roman"/>
              <a:cs typeface="Times New Roman"/>
            </a:endParaRPr>
          </a:p>
          <a:p>
            <a:pPr marL="355600">
              <a:lnSpc>
                <a:spcPts val="2375"/>
              </a:lnSpc>
            </a:pPr>
            <a:r>
              <a:rPr dirty="0" sz="2200" spc="-5">
                <a:latin typeface="Times New Roman"/>
                <a:cs typeface="Times New Roman"/>
              </a:rPr>
              <a:t>square</a:t>
            </a:r>
            <a:r>
              <a:rPr dirty="0" sz="2200" spc="-10">
                <a:latin typeface="Times New Roman"/>
                <a:cs typeface="Times New Roman"/>
              </a:rPr>
              <a:t> </a:t>
            </a:r>
            <a:r>
              <a:rPr dirty="0" sz="2200">
                <a:latin typeface="Times New Roman"/>
                <a:cs typeface="Times New Roman"/>
              </a:rPr>
              <a:t>root.</a:t>
            </a:r>
            <a:endParaRPr sz="22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45"/>
              </a:spcBef>
            </a:pPr>
            <a:endParaRPr sz="2700">
              <a:latin typeface="Times New Roman"/>
              <a:cs typeface="Times New Roman"/>
            </a:endParaRPr>
          </a:p>
          <a:p>
            <a:pPr marL="355600" marR="5715" indent="-342900">
              <a:lnSpc>
                <a:spcPts val="2110"/>
              </a:lnSpc>
            </a:pPr>
            <a:r>
              <a:rPr dirty="0" sz="2050" spc="20">
                <a:solidFill>
                  <a:srgbClr val="0AD0D9"/>
                </a:solidFill>
                <a:latin typeface="Courier New"/>
                <a:cs typeface="Courier New"/>
              </a:rPr>
              <a:t>o </a:t>
            </a:r>
            <a:r>
              <a:rPr dirty="0" sz="2200" spc="-5">
                <a:latin typeface="Times New Roman"/>
                <a:cs typeface="Times New Roman"/>
              </a:rPr>
              <a:t>In addition, microprocessors have logic operations as well. Such </a:t>
            </a:r>
            <a:r>
              <a:rPr dirty="0" sz="2200" spc="-10">
                <a:latin typeface="Times New Roman"/>
                <a:cs typeface="Times New Roman"/>
              </a:rPr>
              <a:t>as  </a:t>
            </a:r>
            <a:r>
              <a:rPr dirty="0" sz="2200" spc="-5">
                <a:latin typeface="Times New Roman"/>
                <a:cs typeface="Times New Roman"/>
              </a:rPr>
              <a:t>AND, </a:t>
            </a:r>
            <a:r>
              <a:rPr dirty="0" sz="2200" spc="-10">
                <a:latin typeface="Times New Roman"/>
                <a:cs typeface="Times New Roman"/>
              </a:rPr>
              <a:t>OR, XOR, </a:t>
            </a:r>
            <a:r>
              <a:rPr dirty="0" sz="2200" spc="-5">
                <a:latin typeface="Times New Roman"/>
                <a:cs typeface="Times New Roman"/>
              </a:rPr>
              <a:t>shift left, shift right,</a:t>
            </a:r>
            <a:r>
              <a:rPr dirty="0" sz="2200" spc="65">
                <a:latin typeface="Times New Roman"/>
                <a:cs typeface="Times New Roman"/>
              </a:rPr>
              <a:t> </a:t>
            </a:r>
            <a:r>
              <a:rPr dirty="0" sz="2200" spc="-5">
                <a:latin typeface="Times New Roman"/>
                <a:cs typeface="Times New Roman"/>
              </a:rPr>
              <a:t>etc.</a:t>
            </a:r>
            <a:endParaRPr sz="2200">
              <a:latin typeface="Times New Roman"/>
              <a:cs typeface="Times New Roman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4393819" y="5050612"/>
            <a:ext cx="2592070" cy="629285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ts val="2375"/>
              </a:lnSpc>
              <a:spcBef>
                <a:spcPts val="95"/>
              </a:spcBef>
              <a:tabLst>
                <a:tab pos="890269" algn="l"/>
                <a:tab pos="1414780" algn="l"/>
              </a:tabLst>
            </a:pPr>
            <a:r>
              <a:rPr dirty="0" sz="2200" spc="-5">
                <a:latin typeface="Times New Roman"/>
                <a:cs typeface="Times New Roman"/>
              </a:rPr>
              <a:t>types	of	operations</a:t>
            </a:r>
            <a:endParaRPr sz="2200">
              <a:latin typeface="Times New Roman"/>
              <a:cs typeface="Times New Roman"/>
            </a:endParaRPr>
          </a:p>
          <a:p>
            <a:pPr marL="33655">
              <a:lnSpc>
                <a:spcPts val="2375"/>
              </a:lnSpc>
              <a:tabLst>
                <a:tab pos="553085" algn="l"/>
                <a:tab pos="1166495" algn="l"/>
                <a:tab pos="2292350" algn="l"/>
              </a:tabLst>
            </a:pPr>
            <a:r>
              <a:rPr dirty="0" sz="2200" spc="-5">
                <a:latin typeface="Times New Roman"/>
                <a:cs typeface="Times New Roman"/>
              </a:rPr>
              <a:t>set	and	depends	</a:t>
            </a:r>
            <a:r>
              <a:rPr dirty="0" sz="2200" spc="-15">
                <a:latin typeface="Times New Roman"/>
                <a:cs typeface="Times New Roman"/>
              </a:rPr>
              <a:t>on</a:t>
            </a:r>
            <a:endParaRPr sz="2200">
              <a:latin typeface="Times New Roman"/>
              <a:cs typeface="Times New Roman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7163561" y="5050612"/>
            <a:ext cx="1444625" cy="629285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algn="ctr" marL="86360">
              <a:lnSpc>
                <a:spcPts val="2375"/>
              </a:lnSpc>
              <a:spcBef>
                <a:spcPts val="95"/>
              </a:spcBef>
              <a:tabLst>
                <a:tab pos="1073785" algn="l"/>
              </a:tabLst>
            </a:pPr>
            <a:r>
              <a:rPr dirty="0" sz="2200" spc="-5">
                <a:latin typeface="Times New Roman"/>
                <a:cs typeface="Times New Roman"/>
              </a:rPr>
              <a:t>define</a:t>
            </a:r>
            <a:r>
              <a:rPr dirty="0" sz="2200" spc="-5">
                <a:latin typeface="Times New Roman"/>
                <a:cs typeface="Times New Roman"/>
              </a:rPr>
              <a:t>	</a:t>
            </a:r>
            <a:r>
              <a:rPr dirty="0" sz="2200" spc="-5">
                <a:latin typeface="Times New Roman"/>
                <a:cs typeface="Times New Roman"/>
              </a:rPr>
              <a:t>the</a:t>
            </a:r>
            <a:endParaRPr sz="2200">
              <a:latin typeface="Times New Roman"/>
              <a:cs typeface="Times New Roman"/>
            </a:endParaRPr>
          </a:p>
          <a:p>
            <a:pPr algn="ctr">
              <a:lnSpc>
                <a:spcPts val="2375"/>
              </a:lnSpc>
              <a:tabLst>
                <a:tab pos="551180" algn="l"/>
              </a:tabLst>
            </a:pPr>
            <a:r>
              <a:rPr dirty="0" sz="2200" spc="-5">
                <a:latin typeface="Times New Roman"/>
                <a:cs typeface="Times New Roman"/>
              </a:rPr>
              <a:t>the</a:t>
            </a:r>
            <a:r>
              <a:rPr dirty="0" sz="2200" spc="-5">
                <a:latin typeface="Times New Roman"/>
                <a:cs typeface="Times New Roman"/>
              </a:rPr>
              <a:t>	</a:t>
            </a:r>
            <a:r>
              <a:rPr dirty="0" sz="2200" spc="-5">
                <a:latin typeface="Times New Roman"/>
                <a:cs typeface="Times New Roman"/>
              </a:rPr>
              <a:t>specific</a:t>
            </a:r>
            <a:endParaRPr sz="2200">
              <a:latin typeface="Times New Roman"/>
              <a:cs typeface="Times New Roman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535940" y="5050612"/>
            <a:ext cx="3693160" cy="897255"/>
          </a:xfrm>
          <a:prstGeom prst="rect">
            <a:avLst/>
          </a:prstGeom>
        </p:spPr>
        <p:txBody>
          <a:bodyPr wrap="square" lIns="0" tIns="79375" rIns="0" bIns="0" rtlCol="0" vert="horz">
            <a:spAutoFit/>
          </a:bodyPr>
          <a:lstStyle/>
          <a:p>
            <a:pPr marL="355600" marR="5080" indent="-342900">
              <a:lnSpc>
                <a:spcPct val="80000"/>
              </a:lnSpc>
              <a:spcBef>
                <a:spcPts val="625"/>
              </a:spcBef>
              <a:tabLst>
                <a:tab pos="1399540" algn="l"/>
                <a:tab pos="2030095" algn="l"/>
                <a:tab pos="2486660" algn="l"/>
                <a:tab pos="3173730" algn="l"/>
              </a:tabLst>
            </a:pPr>
            <a:r>
              <a:rPr dirty="0" sz="2100" spc="-10">
                <a:solidFill>
                  <a:srgbClr val="0AD0D9"/>
                </a:solidFill>
                <a:latin typeface="Courier New"/>
                <a:cs typeface="Courier New"/>
              </a:rPr>
              <a:t>o</a:t>
            </a:r>
            <a:r>
              <a:rPr dirty="0" sz="2100" spc="185">
                <a:solidFill>
                  <a:srgbClr val="0AD0D9"/>
                </a:solidFill>
                <a:latin typeface="Courier New"/>
                <a:cs typeface="Courier New"/>
              </a:rPr>
              <a:t> </a:t>
            </a:r>
            <a:r>
              <a:rPr dirty="0" sz="2200">
                <a:latin typeface="Times New Roman"/>
                <a:cs typeface="Times New Roman"/>
              </a:rPr>
              <a:t>Again,	</a:t>
            </a:r>
            <a:r>
              <a:rPr dirty="0" sz="2200" spc="-5">
                <a:latin typeface="Times New Roman"/>
                <a:cs typeface="Times New Roman"/>
              </a:rPr>
              <a:t>the	number	</a:t>
            </a:r>
            <a:r>
              <a:rPr dirty="0" sz="2200">
                <a:latin typeface="Times New Roman"/>
                <a:cs typeface="Times New Roman"/>
              </a:rPr>
              <a:t>and  </a:t>
            </a:r>
            <a:r>
              <a:rPr dirty="0" sz="2200" spc="-5">
                <a:latin typeface="Times New Roman"/>
                <a:cs typeface="Times New Roman"/>
              </a:rPr>
              <a:t>micr</a:t>
            </a:r>
            <a:r>
              <a:rPr dirty="0" sz="2200" spc="5">
                <a:latin typeface="Times New Roman"/>
                <a:cs typeface="Times New Roman"/>
              </a:rPr>
              <a:t>o</a:t>
            </a:r>
            <a:r>
              <a:rPr dirty="0" sz="2200">
                <a:latin typeface="Times New Roman"/>
                <a:cs typeface="Times New Roman"/>
              </a:rPr>
              <a:t>p</a:t>
            </a:r>
            <a:r>
              <a:rPr dirty="0" sz="2200" spc="-5">
                <a:latin typeface="Times New Roman"/>
                <a:cs typeface="Times New Roman"/>
              </a:rPr>
              <a:t>r</a:t>
            </a:r>
            <a:r>
              <a:rPr dirty="0" sz="2200">
                <a:latin typeface="Times New Roman"/>
                <a:cs typeface="Times New Roman"/>
              </a:rPr>
              <a:t>o</a:t>
            </a:r>
            <a:r>
              <a:rPr dirty="0" sz="2200" spc="-5">
                <a:latin typeface="Times New Roman"/>
                <a:cs typeface="Times New Roman"/>
              </a:rPr>
              <a:t>ces</a:t>
            </a:r>
            <a:r>
              <a:rPr dirty="0" sz="2200">
                <a:latin typeface="Times New Roman"/>
                <a:cs typeface="Times New Roman"/>
              </a:rPr>
              <a:t>s</a:t>
            </a:r>
            <a:r>
              <a:rPr dirty="0" sz="2200">
                <a:latin typeface="Times New Roman"/>
                <a:cs typeface="Times New Roman"/>
              </a:rPr>
              <a:t>o</a:t>
            </a:r>
            <a:r>
              <a:rPr dirty="0" sz="2200" spc="60">
                <a:latin typeface="Times New Roman"/>
                <a:cs typeface="Times New Roman"/>
              </a:rPr>
              <a:t>r</a:t>
            </a:r>
            <a:r>
              <a:rPr dirty="0" sz="2200" spc="-114">
                <a:latin typeface="Times New Roman"/>
                <a:cs typeface="Times New Roman"/>
              </a:rPr>
              <a:t>’</a:t>
            </a:r>
            <a:r>
              <a:rPr dirty="0" sz="2200" spc="-5">
                <a:latin typeface="Times New Roman"/>
                <a:cs typeface="Times New Roman"/>
              </a:rPr>
              <a:t>s</a:t>
            </a:r>
            <a:r>
              <a:rPr dirty="0" sz="2200">
                <a:latin typeface="Times New Roman"/>
                <a:cs typeface="Times New Roman"/>
              </a:rPr>
              <a:t>	</a:t>
            </a:r>
            <a:r>
              <a:rPr dirty="0" sz="2200" spc="-5">
                <a:latin typeface="Times New Roman"/>
                <a:cs typeface="Times New Roman"/>
              </a:rPr>
              <a:t>instruction  </a:t>
            </a:r>
            <a:r>
              <a:rPr dirty="0" sz="2200" spc="-15">
                <a:latin typeface="Times New Roman"/>
                <a:cs typeface="Times New Roman"/>
              </a:rPr>
              <a:t>microprocessor.</a:t>
            </a:r>
            <a:endParaRPr sz="22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/>
          <p:nvPr/>
        </p:nvSpPr>
        <p:spPr>
          <a:xfrm>
            <a:off x="0" y="223"/>
            <a:ext cx="9143999" cy="102870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/>
          <p:nvPr/>
        </p:nvSpPr>
        <p:spPr>
          <a:xfrm>
            <a:off x="4401357" y="0"/>
            <a:ext cx="4742641" cy="599949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/>
          <p:nvPr/>
        </p:nvSpPr>
        <p:spPr>
          <a:xfrm>
            <a:off x="0" y="0"/>
            <a:ext cx="9088207" cy="1020572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/>
          <p:nvPr/>
        </p:nvSpPr>
        <p:spPr>
          <a:xfrm>
            <a:off x="-828" y="52323"/>
            <a:ext cx="9145590" cy="901826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7" name="object 7"/>
          <p:cNvSpPr txBox="1">
            <a:spLocks noGrp="1"/>
          </p:cNvSpPr>
          <p:nvPr>
            <p:ph type="title"/>
          </p:nvPr>
        </p:nvSpPr>
        <p:spPr>
          <a:xfrm>
            <a:off x="2357373" y="821182"/>
            <a:ext cx="4427855" cy="756920"/>
          </a:xfrm>
          <a:prstGeom prst="rect"/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2670175" algn="l"/>
              </a:tabLst>
            </a:pPr>
            <a:r>
              <a:rPr dirty="0" sz="4800" spc="-5"/>
              <a:t>Definition	(Cont.)</a:t>
            </a:r>
            <a:endParaRPr sz="4800"/>
          </a:p>
        </p:txBody>
      </p:sp>
      <p:sp>
        <p:nvSpPr>
          <p:cNvPr id="8" name="object 8"/>
          <p:cNvSpPr/>
          <p:nvPr/>
        </p:nvSpPr>
        <p:spPr>
          <a:xfrm>
            <a:off x="457200" y="1935479"/>
            <a:ext cx="8229600" cy="4389120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9" name="object 9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27940">
              <a:lnSpc>
                <a:spcPts val="1245"/>
              </a:lnSpc>
            </a:pPr>
            <a:fld id="{81D60167-4931-47E6-BA6A-407CBD079E47}" type="slidenum">
              <a:rPr dirty="0"/>
              <a:t>40</a:t>
            </a:fld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/>
          <p:nvPr/>
        </p:nvSpPr>
        <p:spPr>
          <a:xfrm>
            <a:off x="0" y="223"/>
            <a:ext cx="9143999" cy="102870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/>
          <p:nvPr/>
        </p:nvSpPr>
        <p:spPr>
          <a:xfrm>
            <a:off x="4401357" y="0"/>
            <a:ext cx="4742641" cy="599949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/>
          <p:nvPr/>
        </p:nvSpPr>
        <p:spPr>
          <a:xfrm>
            <a:off x="0" y="0"/>
            <a:ext cx="9088207" cy="1020572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/>
          <p:nvPr/>
        </p:nvSpPr>
        <p:spPr>
          <a:xfrm>
            <a:off x="-828" y="52323"/>
            <a:ext cx="9145590" cy="901826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7" name="object 7"/>
          <p:cNvSpPr txBox="1">
            <a:spLocks noGrp="1"/>
          </p:cNvSpPr>
          <p:nvPr>
            <p:ph type="title"/>
          </p:nvPr>
        </p:nvSpPr>
        <p:spPr>
          <a:xfrm>
            <a:off x="2313177" y="653542"/>
            <a:ext cx="4517390" cy="772160"/>
          </a:xfrm>
          <a:prstGeom prst="rect"/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 sz="4900" spc="-5"/>
              <a:t>Definition</a:t>
            </a:r>
            <a:r>
              <a:rPr dirty="0" sz="4900" spc="-30"/>
              <a:t> </a:t>
            </a:r>
            <a:r>
              <a:rPr dirty="0" sz="4900" spc="-5"/>
              <a:t>(Cont.)</a:t>
            </a:r>
            <a:endParaRPr sz="4900"/>
          </a:p>
        </p:txBody>
      </p:sp>
      <p:sp>
        <p:nvSpPr>
          <p:cNvPr id="9" name="object 9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27940">
              <a:lnSpc>
                <a:spcPts val="1245"/>
              </a:lnSpc>
            </a:pPr>
            <a:fld id="{81D60167-4931-47E6-BA6A-407CBD079E47}" type="slidenum">
              <a:rPr dirty="0"/>
              <a:t>40</a:t>
            </a:fld>
          </a:p>
        </p:txBody>
      </p:sp>
      <p:sp>
        <p:nvSpPr>
          <p:cNvPr id="8" name="object 8"/>
          <p:cNvSpPr txBox="1"/>
          <p:nvPr/>
        </p:nvSpPr>
        <p:spPr>
          <a:xfrm>
            <a:off x="535940" y="1701355"/>
            <a:ext cx="8074025" cy="4481830"/>
          </a:xfrm>
          <a:prstGeom prst="rect">
            <a:avLst/>
          </a:prstGeom>
        </p:spPr>
        <p:txBody>
          <a:bodyPr wrap="square" lIns="0" tIns="86360" rIns="0" bIns="0" rtlCol="0" vert="horz">
            <a:spAutoFit/>
          </a:bodyPr>
          <a:lstStyle/>
          <a:p>
            <a:pPr marL="299085" indent="-286385">
              <a:lnSpc>
                <a:spcPct val="100000"/>
              </a:lnSpc>
              <a:spcBef>
                <a:spcPts val="680"/>
              </a:spcBef>
              <a:buClr>
                <a:srgbClr val="0AD0D9"/>
              </a:buClr>
              <a:buSzPct val="93750"/>
              <a:buFont typeface="Wingdings"/>
              <a:buChar char=""/>
              <a:tabLst>
                <a:tab pos="299085" algn="l"/>
                <a:tab pos="299720" algn="l"/>
              </a:tabLst>
            </a:pPr>
            <a:r>
              <a:rPr dirty="0" u="heavy" sz="2400">
                <a:solidFill>
                  <a:srgbClr val="800000"/>
                </a:solidFill>
                <a:uFill>
                  <a:solidFill>
                    <a:srgbClr val="800000"/>
                  </a:solidFill>
                </a:uFill>
                <a:latin typeface="Times New Roman"/>
                <a:cs typeface="Times New Roman"/>
              </a:rPr>
              <a:t>Stored in</a:t>
            </a:r>
            <a:r>
              <a:rPr dirty="0" u="heavy" sz="2400" spc="-30">
                <a:solidFill>
                  <a:srgbClr val="800000"/>
                </a:solidFill>
                <a:uFill>
                  <a:solidFill>
                    <a:srgbClr val="8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dirty="0" u="heavy" sz="2400" spc="-5">
                <a:solidFill>
                  <a:srgbClr val="800000"/>
                </a:solidFill>
                <a:uFill>
                  <a:solidFill>
                    <a:srgbClr val="800000"/>
                  </a:solidFill>
                </a:uFill>
                <a:latin typeface="Times New Roman"/>
                <a:cs typeface="Times New Roman"/>
              </a:rPr>
              <a:t>memory</a:t>
            </a:r>
            <a:r>
              <a:rPr dirty="0" u="heavy" sz="2400" spc="-5">
                <a:uFill>
                  <a:solidFill>
                    <a:srgbClr val="800000"/>
                  </a:solidFill>
                </a:uFill>
                <a:latin typeface="Times New Roman"/>
                <a:cs typeface="Times New Roman"/>
              </a:rPr>
              <a:t>:</a:t>
            </a:r>
            <a:endParaRPr sz="2400">
              <a:latin typeface="Times New Roman"/>
              <a:cs typeface="Times New Roman"/>
            </a:endParaRPr>
          </a:p>
          <a:p>
            <a:pPr algn="just" marL="299085" marR="5080" indent="-286385">
              <a:lnSpc>
                <a:spcPct val="100000"/>
              </a:lnSpc>
              <a:spcBef>
                <a:spcPts val="580"/>
              </a:spcBef>
              <a:buClr>
                <a:srgbClr val="0AD0D9"/>
              </a:buClr>
              <a:buSzPct val="93750"/>
              <a:buFont typeface="Wingdings"/>
              <a:buChar char=""/>
              <a:tabLst>
                <a:tab pos="299720" algn="l"/>
              </a:tabLst>
            </a:pPr>
            <a:r>
              <a:rPr dirty="0" sz="2400" spc="-5">
                <a:latin typeface="Times New Roman"/>
                <a:cs typeface="Times New Roman"/>
              </a:rPr>
              <a:t>When </a:t>
            </a:r>
            <a:r>
              <a:rPr dirty="0" sz="2400">
                <a:latin typeface="Times New Roman"/>
                <a:cs typeface="Times New Roman"/>
              </a:rPr>
              <a:t>a program is entered </a:t>
            </a:r>
            <a:r>
              <a:rPr dirty="0" sz="2400" spc="-5">
                <a:latin typeface="Times New Roman"/>
                <a:cs typeface="Times New Roman"/>
              </a:rPr>
              <a:t>into </a:t>
            </a:r>
            <a:r>
              <a:rPr dirty="0" sz="2400">
                <a:latin typeface="Times New Roman"/>
                <a:cs typeface="Times New Roman"/>
              </a:rPr>
              <a:t>a </a:t>
            </a:r>
            <a:r>
              <a:rPr dirty="0" sz="2400" spc="-15">
                <a:latin typeface="Times New Roman"/>
                <a:cs typeface="Times New Roman"/>
              </a:rPr>
              <a:t>computer, </a:t>
            </a:r>
            <a:r>
              <a:rPr dirty="0" sz="2400" spc="-5">
                <a:latin typeface="Times New Roman"/>
                <a:cs typeface="Times New Roman"/>
              </a:rPr>
              <a:t>it </a:t>
            </a:r>
            <a:r>
              <a:rPr dirty="0" sz="2400">
                <a:latin typeface="Times New Roman"/>
                <a:cs typeface="Times New Roman"/>
              </a:rPr>
              <a:t>is </a:t>
            </a:r>
            <a:r>
              <a:rPr dirty="0" sz="2400" spc="-5">
                <a:latin typeface="Times New Roman"/>
                <a:cs typeface="Times New Roman"/>
              </a:rPr>
              <a:t>stored </a:t>
            </a:r>
            <a:r>
              <a:rPr dirty="0" sz="2400" spc="5">
                <a:latin typeface="Times New Roman"/>
                <a:cs typeface="Times New Roman"/>
              </a:rPr>
              <a:t>in  </a:t>
            </a:r>
            <a:r>
              <a:rPr dirty="0" sz="2400" spc="-30">
                <a:latin typeface="Times New Roman"/>
                <a:cs typeface="Times New Roman"/>
              </a:rPr>
              <a:t>memory. </a:t>
            </a:r>
            <a:r>
              <a:rPr dirty="0" sz="2400">
                <a:latin typeface="Times New Roman"/>
                <a:cs typeface="Times New Roman"/>
              </a:rPr>
              <a:t>Then </a:t>
            </a:r>
            <a:r>
              <a:rPr dirty="0" sz="2400" spc="-5">
                <a:latin typeface="Times New Roman"/>
                <a:cs typeface="Times New Roman"/>
              </a:rPr>
              <a:t>as the microprocessor </a:t>
            </a:r>
            <a:r>
              <a:rPr dirty="0" sz="2400">
                <a:latin typeface="Times New Roman"/>
                <a:cs typeface="Times New Roman"/>
              </a:rPr>
              <a:t>starts to execute </a:t>
            </a:r>
            <a:r>
              <a:rPr dirty="0" sz="2400" spc="-5">
                <a:latin typeface="Times New Roman"/>
                <a:cs typeface="Times New Roman"/>
              </a:rPr>
              <a:t>the  instructions, it </a:t>
            </a:r>
            <a:r>
              <a:rPr dirty="0" sz="2400">
                <a:latin typeface="Times New Roman"/>
                <a:cs typeface="Times New Roman"/>
              </a:rPr>
              <a:t>brings </a:t>
            </a:r>
            <a:r>
              <a:rPr dirty="0" sz="2400" spc="-5">
                <a:latin typeface="Times New Roman"/>
                <a:cs typeface="Times New Roman"/>
              </a:rPr>
              <a:t>the instructions </a:t>
            </a:r>
            <a:r>
              <a:rPr dirty="0" sz="2400">
                <a:latin typeface="Times New Roman"/>
                <a:cs typeface="Times New Roman"/>
              </a:rPr>
              <a:t>from </a:t>
            </a:r>
            <a:r>
              <a:rPr dirty="0" sz="2400" spc="-5">
                <a:latin typeface="Times New Roman"/>
                <a:cs typeface="Times New Roman"/>
              </a:rPr>
              <a:t>memory </a:t>
            </a:r>
            <a:r>
              <a:rPr dirty="0" sz="2400">
                <a:latin typeface="Times New Roman"/>
                <a:cs typeface="Times New Roman"/>
              </a:rPr>
              <a:t>one at a  </a:t>
            </a:r>
            <a:r>
              <a:rPr dirty="0" sz="2400" spc="-5">
                <a:latin typeface="Times New Roman"/>
                <a:cs typeface="Times New Roman"/>
              </a:rPr>
              <a:t>time.</a:t>
            </a:r>
            <a:endParaRPr sz="24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5"/>
              </a:spcBef>
              <a:buClr>
                <a:srgbClr val="0AD0D9"/>
              </a:buClr>
              <a:buFont typeface="Wingdings"/>
              <a:buChar char=""/>
            </a:pPr>
            <a:endParaRPr sz="3500">
              <a:latin typeface="Times New Roman"/>
              <a:cs typeface="Times New Roman"/>
            </a:endParaRPr>
          </a:p>
          <a:p>
            <a:pPr marL="299085" indent="-286385">
              <a:lnSpc>
                <a:spcPct val="100000"/>
              </a:lnSpc>
              <a:spcBef>
                <a:spcPts val="5"/>
              </a:spcBef>
              <a:buClr>
                <a:srgbClr val="0AD0D9"/>
              </a:buClr>
              <a:buSzPct val="93750"/>
              <a:buFont typeface="Wingdings"/>
              <a:buChar char=""/>
              <a:tabLst>
                <a:tab pos="299085" algn="l"/>
                <a:tab pos="299720" algn="l"/>
              </a:tabLst>
            </a:pPr>
            <a:r>
              <a:rPr dirty="0" sz="2400" spc="-5">
                <a:latin typeface="Times New Roman"/>
                <a:cs typeface="Times New Roman"/>
              </a:rPr>
              <a:t>Memory </a:t>
            </a:r>
            <a:r>
              <a:rPr dirty="0" sz="2400">
                <a:latin typeface="Times New Roman"/>
                <a:cs typeface="Times New Roman"/>
              </a:rPr>
              <a:t>is also used to hold the</a:t>
            </a:r>
            <a:r>
              <a:rPr dirty="0" sz="2400" spc="-30">
                <a:latin typeface="Times New Roman"/>
                <a:cs typeface="Times New Roman"/>
              </a:rPr>
              <a:t> </a:t>
            </a:r>
            <a:r>
              <a:rPr dirty="0" sz="2400">
                <a:latin typeface="Times New Roman"/>
                <a:cs typeface="Times New Roman"/>
              </a:rPr>
              <a:t>data.</a:t>
            </a:r>
            <a:endParaRPr sz="24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5"/>
              </a:spcBef>
              <a:buClr>
                <a:srgbClr val="0AD0D9"/>
              </a:buClr>
              <a:buFont typeface="Wingdings"/>
              <a:buChar char=""/>
            </a:pPr>
            <a:endParaRPr sz="3500">
              <a:latin typeface="Times New Roman"/>
              <a:cs typeface="Times New Roman"/>
            </a:endParaRPr>
          </a:p>
          <a:p>
            <a:pPr algn="just" marL="299085" marR="6350" indent="-286385">
              <a:lnSpc>
                <a:spcPct val="99000"/>
              </a:lnSpc>
              <a:buClr>
                <a:srgbClr val="0AD0D9"/>
              </a:buClr>
              <a:buSzPct val="93750"/>
              <a:buFont typeface="Wingdings"/>
              <a:buChar char=""/>
              <a:tabLst>
                <a:tab pos="299720" algn="l"/>
              </a:tabLst>
            </a:pPr>
            <a:r>
              <a:rPr dirty="0" sz="2400">
                <a:latin typeface="Times New Roman"/>
                <a:cs typeface="Times New Roman"/>
              </a:rPr>
              <a:t>The </a:t>
            </a:r>
            <a:r>
              <a:rPr dirty="0" sz="2400" spc="-5">
                <a:latin typeface="Times New Roman"/>
                <a:cs typeface="Times New Roman"/>
              </a:rPr>
              <a:t>microprocessor reads </a:t>
            </a:r>
            <a:r>
              <a:rPr dirty="0" sz="2400">
                <a:latin typeface="Times New Roman"/>
                <a:cs typeface="Times New Roman"/>
              </a:rPr>
              <a:t>(brings </a:t>
            </a:r>
            <a:r>
              <a:rPr dirty="0" sz="2400" spc="-5">
                <a:latin typeface="Times New Roman"/>
                <a:cs typeface="Times New Roman"/>
              </a:rPr>
              <a:t>in) </a:t>
            </a:r>
            <a:r>
              <a:rPr dirty="0" sz="2400">
                <a:latin typeface="Times New Roman"/>
                <a:cs typeface="Times New Roman"/>
              </a:rPr>
              <a:t>the </a:t>
            </a:r>
            <a:r>
              <a:rPr dirty="0" sz="2400" spc="-5">
                <a:latin typeface="Times New Roman"/>
                <a:cs typeface="Times New Roman"/>
              </a:rPr>
              <a:t>data </a:t>
            </a:r>
            <a:r>
              <a:rPr dirty="0" sz="2400">
                <a:latin typeface="Times New Roman"/>
                <a:cs typeface="Times New Roman"/>
              </a:rPr>
              <a:t>from </a:t>
            </a:r>
            <a:r>
              <a:rPr dirty="0" sz="2400" spc="-5">
                <a:latin typeface="Times New Roman"/>
                <a:cs typeface="Times New Roman"/>
              </a:rPr>
              <a:t>memory </a:t>
            </a:r>
            <a:r>
              <a:rPr dirty="0" sz="2400" spc="590">
                <a:latin typeface="Times New Roman"/>
                <a:cs typeface="Times New Roman"/>
              </a:rPr>
              <a:t> </a:t>
            </a:r>
            <a:r>
              <a:rPr dirty="0" sz="2400" spc="-5">
                <a:latin typeface="Times New Roman"/>
                <a:cs typeface="Times New Roman"/>
              </a:rPr>
              <a:t>when </a:t>
            </a:r>
            <a:r>
              <a:rPr dirty="0" sz="2400">
                <a:latin typeface="Times New Roman"/>
                <a:cs typeface="Times New Roman"/>
              </a:rPr>
              <a:t>it </a:t>
            </a:r>
            <a:r>
              <a:rPr dirty="0" sz="2400" spc="-5">
                <a:latin typeface="Times New Roman"/>
                <a:cs typeface="Times New Roman"/>
              </a:rPr>
              <a:t>needs </a:t>
            </a:r>
            <a:r>
              <a:rPr dirty="0" sz="2400">
                <a:latin typeface="Times New Roman"/>
                <a:cs typeface="Times New Roman"/>
              </a:rPr>
              <a:t>it and </a:t>
            </a:r>
            <a:r>
              <a:rPr dirty="0" sz="2400" spc="-5">
                <a:latin typeface="Times New Roman"/>
                <a:cs typeface="Times New Roman"/>
              </a:rPr>
              <a:t>writes (stores) </a:t>
            </a:r>
            <a:r>
              <a:rPr dirty="0" sz="2400">
                <a:latin typeface="Times New Roman"/>
                <a:cs typeface="Times New Roman"/>
              </a:rPr>
              <a:t>the </a:t>
            </a:r>
            <a:r>
              <a:rPr dirty="0" sz="2400" spc="-5">
                <a:latin typeface="Times New Roman"/>
                <a:cs typeface="Times New Roman"/>
              </a:rPr>
              <a:t>results </a:t>
            </a:r>
            <a:r>
              <a:rPr dirty="0" sz="2400">
                <a:latin typeface="Times New Roman"/>
                <a:cs typeface="Times New Roman"/>
              </a:rPr>
              <a:t>into </a:t>
            </a:r>
            <a:r>
              <a:rPr dirty="0" sz="2400" spc="-10">
                <a:latin typeface="Times New Roman"/>
                <a:cs typeface="Times New Roman"/>
              </a:rPr>
              <a:t>memory  </a:t>
            </a:r>
            <a:r>
              <a:rPr dirty="0" sz="2400">
                <a:latin typeface="Times New Roman"/>
                <a:cs typeface="Times New Roman"/>
              </a:rPr>
              <a:t>when it is</a:t>
            </a:r>
            <a:r>
              <a:rPr dirty="0" sz="2400" spc="-25">
                <a:latin typeface="Times New Roman"/>
                <a:cs typeface="Times New Roman"/>
              </a:rPr>
              <a:t> </a:t>
            </a:r>
            <a:r>
              <a:rPr dirty="0" sz="2400">
                <a:latin typeface="Times New Roman"/>
                <a:cs typeface="Times New Roman"/>
              </a:rPr>
              <a:t>done.</a:t>
            </a:r>
            <a:endParaRPr sz="24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/>
          <p:nvPr/>
        </p:nvSpPr>
        <p:spPr>
          <a:xfrm>
            <a:off x="0" y="223"/>
            <a:ext cx="9143999" cy="102870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/>
          <p:nvPr/>
        </p:nvSpPr>
        <p:spPr>
          <a:xfrm>
            <a:off x="4401357" y="0"/>
            <a:ext cx="4742641" cy="599949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/>
          <p:nvPr/>
        </p:nvSpPr>
        <p:spPr>
          <a:xfrm>
            <a:off x="0" y="0"/>
            <a:ext cx="9088207" cy="1020572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/>
          <p:nvPr/>
        </p:nvSpPr>
        <p:spPr>
          <a:xfrm>
            <a:off x="-828" y="52323"/>
            <a:ext cx="9145590" cy="901826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7" name="object 7"/>
          <p:cNvSpPr txBox="1">
            <a:spLocks noGrp="1"/>
          </p:cNvSpPr>
          <p:nvPr>
            <p:ph type="title"/>
          </p:nvPr>
        </p:nvSpPr>
        <p:spPr>
          <a:prstGeom prst="rect"/>
        </p:spPr>
        <p:txBody>
          <a:bodyPr wrap="square" lIns="0" tIns="13335" rIns="0" bIns="0" rtlCol="0" vert="horz">
            <a:spAutoFit/>
          </a:bodyPr>
          <a:lstStyle/>
          <a:p>
            <a:pPr marL="20320">
              <a:lnSpc>
                <a:spcPct val="100000"/>
              </a:lnSpc>
              <a:spcBef>
                <a:spcPts val="105"/>
              </a:spcBef>
            </a:pPr>
            <a:r>
              <a:rPr dirty="0"/>
              <a:t>Microprocessor Architecture </a:t>
            </a:r>
            <a:r>
              <a:rPr dirty="0" spc="5"/>
              <a:t>and </a:t>
            </a:r>
            <a:r>
              <a:rPr dirty="0"/>
              <a:t>it's</a:t>
            </a:r>
            <a:r>
              <a:rPr dirty="0" spc="-220"/>
              <a:t> </a:t>
            </a:r>
            <a:r>
              <a:rPr dirty="0"/>
              <a:t>Operation</a:t>
            </a:r>
          </a:p>
        </p:txBody>
      </p:sp>
      <p:sp>
        <p:nvSpPr>
          <p:cNvPr id="9" name="object 9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27940">
              <a:lnSpc>
                <a:spcPts val="1245"/>
              </a:lnSpc>
            </a:pPr>
            <a:fld id="{81D60167-4931-47E6-BA6A-407CBD079E47}" type="slidenum">
              <a:rPr dirty="0"/>
              <a:t>40</a:t>
            </a:fld>
          </a:p>
        </p:txBody>
      </p:sp>
      <p:sp>
        <p:nvSpPr>
          <p:cNvPr id="8" name="object 8"/>
          <p:cNvSpPr txBox="1"/>
          <p:nvPr/>
        </p:nvSpPr>
        <p:spPr>
          <a:xfrm>
            <a:off x="535940" y="1877262"/>
            <a:ext cx="8074659" cy="414083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 marR="2280920">
              <a:lnSpc>
                <a:spcPct val="110100"/>
              </a:lnSpc>
              <a:spcBef>
                <a:spcPts val="100"/>
              </a:spcBef>
              <a:buClr>
                <a:srgbClr val="0AD0D9"/>
              </a:buClr>
              <a:buSzPct val="94230"/>
              <a:buFont typeface="Wingdings"/>
              <a:buChar char=""/>
              <a:tabLst>
                <a:tab pos="355600" algn="l"/>
              </a:tabLst>
            </a:pPr>
            <a:r>
              <a:rPr dirty="0" sz="2600" spc="5" b="1">
                <a:latin typeface="Times New Roman"/>
                <a:cs typeface="Times New Roman"/>
              </a:rPr>
              <a:t>Computer </a:t>
            </a:r>
            <a:r>
              <a:rPr dirty="0" sz="2600" b="1">
                <a:latin typeface="Times New Roman"/>
                <a:cs typeface="Times New Roman"/>
              </a:rPr>
              <a:t>system consist primary of</a:t>
            </a:r>
            <a:r>
              <a:rPr dirty="0" sz="2600" spc="-229" b="1">
                <a:latin typeface="Times New Roman"/>
                <a:cs typeface="Times New Roman"/>
              </a:rPr>
              <a:t> </a:t>
            </a:r>
            <a:r>
              <a:rPr dirty="0" sz="2600" spc="-5" b="1">
                <a:latin typeface="Times New Roman"/>
                <a:cs typeface="Times New Roman"/>
              </a:rPr>
              <a:t>:-  </a:t>
            </a:r>
            <a:r>
              <a:rPr dirty="0" sz="2600" b="1">
                <a:latin typeface="Times New Roman"/>
                <a:cs typeface="Times New Roman"/>
              </a:rPr>
              <a:t>1-</a:t>
            </a:r>
            <a:r>
              <a:rPr dirty="0" sz="2600" spc="-25" b="1">
                <a:latin typeface="Times New Roman"/>
                <a:cs typeface="Times New Roman"/>
              </a:rPr>
              <a:t> </a:t>
            </a:r>
            <a:r>
              <a:rPr dirty="0" sz="2600" spc="-10">
                <a:latin typeface="Times New Roman"/>
                <a:cs typeface="Times New Roman"/>
              </a:rPr>
              <a:t>Microprocessor.</a:t>
            </a:r>
            <a:endParaRPr sz="2600">
              <a:latin typeface="Times New Roman"/>
              <a:cs typeface="Times New Roman"/>
            </a:endParaRPr>
          </a:p>
          <a:p>
            <a:pPr marL="368935" indent="-356235">
              <a:lnSpc>
                <a:spcPct val="100000"/>
              </a:lnSpc>
              <a:spcBef>
                <a:spcPts val="310"/>
              </a:spcBef>
              <a:buFont typeface="Times New Roman"/>
              <a:buAutoNum type="arabicPlain" startAt="2"/>
              <a:tabLst>
                <a:tab pos="369570" algn="l"/>
              </a:tabLst>
            </a:pPr>
            <a:r>
              <a:rPr dirty="0" sz="2600" spc="-25">
                <a:latin typeface="Times New Roman"/>
                <a:cs typeface="Times New Roman"/>
              </a:rPr>
              <a:t>Memory.</a:t>
            </a:r>
            <a:endParaRPr sz="2600">
              <a:latin typeface="Times New Roman"/>
              <a:cs typeface="Times New Roman"/>
            </a:endParaRPr>
          </a:p>
          <a:p>
            <a:pPr marL="368935" indent="-356235">
              <a:lnSpc>
                <a:spcPct val="100000"/>
              </a:lnSpc>
              <a:spcBef>
                <a:spcPts val="315"/>
              </a:spcBef>
              <a:buFont typeface="Times New Roman"/>
              <a:buAutoNum type="arabicPlain" startAt="2"/>
              <a:tabLst>
                <a:tab pos="369570" algn="l"/>
              </a:tabLst>
            </a:pPr>
            <a:r>
              <a:rPr dirty="0" sz="2600">
                <a:latin typeface="Times New Roman"/>
                <a:cs typeface="Times New Roman"/>
              </a:rPr>
              <a:t>Input.</a:t>
            </a:r>
            <a:endParaRPr sz="2600">
              <a:latin typeface="Times New Roman"/>
              <a:cs typeface="Times New Roman"/>
            </a:endParaRPr>
          </a:p>
          <a:p>
            <a:pPr marL="368935" indent="-356235">
              <a:lnSpc>
                <a:spcPct val="100000"/>
              </a:lnSpc>
              <a:spcBef>
                <a:spcPts val="315"/>
              </a:spcBef>
              <a:buFont typeface="Times New Roman"/>
              <a:buAutoNum type="arabicPlain" startAt="2"/>
              <a:tabLst>
                <a:tab pos="369570" algn="l"/>
              </a:tabLst>
            </a:pPr>
            <a:r>
              <a:rPr dirty="0" sz="2600">
                <a:latin typeface="Times New Roman"/>
                <a:cs typeface="Times New Roman"/>
              </a:rPr>
              <a:t>Output.</a:t>
            </a:r>
            <a:endParaRPr sz="2600">
              <a:latin typeface="Times New Roman"/>
              <a:cs typeface="Times New Roman"/>
            </a:endParaRPr>
          </a:p>
          <a:p>
            <a:pPr algn="just" marL="355600" marR="5080" indent="-342900">
              <a:lnSpc>
                <a:spcPts val="2810"/>
              </a:lnSpc>
              <a:spcBef>
                <a:spcPts val="660"/>
              </a:spcBef>
              <a:buClr>
                <a:srgbClr val="0AD0D9"/>
              </a:buClr>
              <a:buSzPct val="94230"/>
              <a:buFont typeface="Wingdings"/>
              <a:buChar char=""/>
              <a:tabLst>
                <a:tab pos="355600" algn="l"/>
              </a:tabLst>
            </a:pPr>
            <a:r>
              <a:rPr dirty="0" sz="2600">
                <a:latin typeface="Times New Roman"/>
                <a:cs typeface="Times New Roman"/>
              </a:rPr>
              <a:t>The </a:t>
            </a:r>
            <a:r>
              <a:rPr dirty="0" sz="2600" spc="-5">
                <a:latin typeface="Times New Roman"/>
                <a:cs typeface="Times New Roman"/>
              </a:rPr>
              <a:t>internal </a:t>
            </a:r>
            <a:r>
              <a:rPr dirty="0" sz="2600">
                <a:latin typeface="Times New Roman"/>
                <a:cs typeface="Times New Roman"/>
              </a:rPr>
              <a:t>logic design </a:t>
            </a:r>
            <a:r>
              <a:rPr dirty="0" sz="2600" spc="-5">
                <a:latin typeface="Times New Roman"/>
                <a:cs typeface="Times New Roman"/>
              </a:rPr>
              <a:t>of </a:t>
            </a:r>
            <a:r>
              <a:rPr dirty="0" sz="2600">
                <a:latin typeface="Times New Roman"/>
                <a:cs typeface="Times New Roman"/>
              </a:rPr>
              <a:t>the </a:t>
            </a:r>
            <a:r>
              <a:rPr dirty="0" sz="2600" spc="-5">
                <a:latin typeface="Times New Roman"/>
                <a:cs typeface="Times New Roman"/>
              </a:rPr>
              <a:t>microprocessor called its  </a:t>
            </a:r>
            <a:r>
              <a:rPr dirty="0" sz="2600">
                <a:latin typeface="Times New Roman"/>
                <a:cs typeface="Times New Roman"/>
              </a:rPr>
              <a:t>"architecture", </a:t>
            </a:r>
            <a:r>
              <a:rPr dirty="0" sz="2600" spc="-5">
                <a:latin typeface="Times New Roman"/>
                <a:cs typeface="Times New Roman"/>
              </a:rPr>
              <a:t>determine </a:t>
            </a:r>
            <a:r>
              <a:rPr dirty="0" sz="2600" spc="5">
                <a:latin typeface="Times New Roman"/>
                <a:cs typeface="Times New Roman"/>
              </a:rPr>
              <a:t>how </a:t>
            </a:r>
            <a:r>
              <a:rPr dirty="0" sz="2600" spc="-5">
                <a:latin typeface="Times New Roman"/>
                <a:cs typeface="Times New Roman"/>
              </a:rPr>
              <a:t>and </a:t>
            </a:r>
            <a:r>
              <a:rPr dirty="0" sz="2600">
                <a:latin typeface="Times New Roman"/>
                <a:cs typeface="Times New Roman"/>
              </a:rPr>
              <a:t>what various  operations </a:t>
            </a:r>
            <a:r>
              <a:rPr dirty="0" sz="2600" spc="-5">
                <a:latin typeface="Times New Roman"/>
                <a:cs typeface="Times New Roman"/>
              </a:rPr>
              <a:t>are </a:t>
            </a:r>
            <a:r>
              <a:rPr dirty="0" sz="2600">
                <a:latin typeface="Times New Roman"/>
                <a:cs typeface="Times New Roman"/>
              </a:rPr>
              <a:t>performed by</a:t>
            </a:r>
            <a:r>
              <a:rPr dirty="0" sz="2600" spc="-100">
                <a:latin typeface="Times New Roman"/>
                <a:cs typeface="Times New Roman"/>
              </a:rPr>
              <a:t> </a:t>
            </a:r>
            <a:r>
              <a:rPr dirty="0" sz="2600">
                <a:latin typeface="Times New Roman"/>
                <a:cs typeface="Times New Roman"/>
              </a:rPr>
              <a:t>"µp".</a:t>
            </a:r>
            <a:endParaRPr sz="2600">
              <a:latin typeface="Times New Roman"/>
              <a:cs typeface="Times New Roman"/>
            </a:endParaRPr>
          </a:p>
          <a:p>
            <a:pPr marL="355600" marR="6985" indent="-342900">
              <a:lnSpc>
                <a:spcPts val="2750"/>
              </a:lnSpc>
              <a:spcBef>
                <a:spcPts val="670"/>
              </a:spcBef>
              <a:buClr>
                <a:srgbClr val="0AD0D9"/>
              </a:buClr>
              <a:buSzPct val="94230"/>
              <a:buFont typeface="Wingdings"/>
              <a:buChar char=""/>
              <a:tabLst>
                <a:tab pos="355600" algn="l"/>
                <a:tab pos="1166495" algn="l"/>
                <a:tab pos="3496945" algn="l"/>
                <a:tab pos="4015104" algn="l"/>
                <a:tab pos="6238875" algn="l"/>
                <a:tab pos="7197725" algn="l"/>
              </a:tabLst>
            </a:pPr>
            <a:r>
              <a:rPr dirty="0" sz="2600">
                <a:latin typeface="Times New Roman"/>
                <a:cs typeface="Times New Roman"/>
              </a:rPr>
              <a:t>The</a:t>
            </a:r>
            <a:r>
              <a:rPr dirty="0" sz="2600">
                <a:latin typeface="Times New Roman"/>
                <a:cs typeface="Times New Roman"/>
              </a:rPr>
              <a:t>	</a:t>
            </a:r>
            <a:r>
              <a:rPr dirty="0" sz="2600" spc="-15">
                <a:latin typeface="Times New Roman"/>
                <a:cs typeface="Times New Roman"/>
              </a:rPr>
              <a:t>m</a:t>
            </a:r>
            <a:r>
              <a:rPr dirty="0" sz="2600">
                <a:latin typeface="Times New Roman"/>
                <a:cs typeface="Times New Roman"/>
              </a:rPr>
              <a:t>i</a:t>
            </a:r>
            <a:r>
              <a:rPr dirty="0" sz="2600" spc="-10">
                <a:latin typeface="Times New Roman"/>
                <a:cs typeface="Times New Roman"/>
              </a:rPr>
              <a:t>c</a:t>
            </a:r>
            <a:r>
              <a:rPr dirty="0" sz="2600" spc="5">
                <a:latin typeface="Times New Roman"/>
                <a:cs typeface="Times New Roman"/>
              </a:rPr>
              <a:t>r</a:t>
            </a:r>
            <a:r>
              <a:rPr dirty="0" sz="2600">
                <a:latin typeface="Times New Roman"/>
                <a:cs typeface="Times New Roman"/>
              </a:rPr>
              <a:t>o</a:t>
            </a:r>
            <a:r>
              <a:rPr dirty="0" sz="2600" spc="10">
                <a:latin typeface="Times New Roman"/>
                <a:cs typeface="Times New Roman"/>
              </a:rPr>
              <a:t>p</a:t>
            </a:r>
            <a:r>
              <a:rPr dirty="0" sz="2600" spc="-20">
                <a:latin typeface="Times New Roman"/>
                <a:cs typeface="Times New Roman"/>
              </a:rPr>
              <a:t>r</a:t>
            </a:r>
            <a:r>
              <a:rPr dirty="0" sz="2600">
                <a:latin typeface="Times New Roman"/>
                <a:cs typeface="Times New Roman"/>
              </a:rPr>
              <a:t>oces</a:t>
            </a:r>
            <a:r>
              <a:rPr dirty="0" sz="2600" spc="-15">
                <a:latin typeface="Times New Roman"/>
                <a:cs typeface="Times New Roman"/>
              </a:rPr>
              <a:t>s</a:t>
            </a:r>
            <a:r>
              <a:rPr dirty="0" sz="2600">
                <a:latin typeface="Times New Roman"/>
                <a:cs typeface="Times New Roman"/>
              </a:rPr>
              <a:t>or</a:t>
            </a:r>
            <a:r>
              <a:rPr dirty="0" sz="2600">
                <a:latin typeface="Times New Roman"/>
                <a:cs typeface="Times New Roman"/>
              </a:rPr>
              <a:t>	</a:t>
            </a:r>
            <a:r>
              <a:rPr dirty="0" sz="2600" spc="-5">
                <a:latin typeface="Times New Roman"/>
                <a:cs typeface="Times New Roman"/>
              </a:rPr>
              <a:t>i</a:t>
            </a:r>
            <a:r>
              <a:rPr dirty="0" sz="2600">
                <a:latin typeface="Times New Roman"/>
                <a:cs typeface="Times New Roman"/>
              </a:rPr>
              <a:t>s</a:t>
            </a:r>
            <a:r>
              <a:rPr dirty="0" sz="2600">
                <a:latin typeface="Times New Roman"/>
                <a:cs typeface="Times New Roman"/>
              </a:rPr>
              <a:t>	</a:t>
            </a:r>
            <a:r>
              <a:rPr dirty="0" sz="2600">
                <a:latin typeface="Times New Roman"/>
                <a:cs typeface="Times New Roman"/>
              </a:rPr>
              <a:t>pr</a:t>
            </a:r>
            <a:r>
              <a:rPr dirty="0" sz="2600" spc="5">
                <a:latin typeface="Times New Roman"/>
                <a:cs typeface="Times New Roman"/>
              </a:rPr>
              <a:t>o</a:t>
            </a:r>
            <a:r>
              <a:rPr dirty="0" sz="2600">
                <a:latin typeface="Times New Roman"/>
                <a:cs typeface="Times New Roman"/>
              </a:rPr>
              <a:t>g</a:t>
            </a:r>
            <a:r>
              <a:rPr dirty="0" sz="2600" spc="-15">
                <a:latin typeface="Times New Roman"/>
                <a:cs typeface="Times New Roman"/>
              </a:rPr>
              <a:t>r</a:t>
            </a:r>
            <a:r>
              <a:rPr dirty="0" sz="2600">
                <a:latin typeface="Times New Roman"/>
                <a:cs typeface="Times New Roman"/>
              </a:rPr>
              <a:t>a</a:t>
            </a:r>
            <a:r>
              <a:rPr dirty="0" sz="2600" spc="-15">
                <a:latin typeface="Times New Roman"/>
                <a:cs typeface="Times New Roman"/>
              </a:rPr>
              <a:t>mm</a:t>
            </a:r>
            <a:r>
              <a:rPr dirty="0" sz="2600">
                <a:latin typeface="Times New Roman"/>
                <a:cs typeface="Times New Roman"/>
              </a:rPr>
              <a:t>able</a:t>
            </a:r>
            <a:r>
              <a:rPr dirty="0" sz="2600">
                <a:latin typeface="Times New Roman"/>
                <a:cs typeface="Times New Roman"/>
              </a:rPr>
              <a:t>	</a:t>
            </a:r>
            <a:r>
              <a:rPr dirty="0" sz="2600">
                <a:latin typeface="Times New Roman"/>
                <a:cs typeface="Times New Roman"/>
              </a:rPr>
              <a:t>lo</a:t>
            </a:r>
            <a:r>
              <a:rPr dirty="0" sz="2600" spc="5">
                <a:latin typeface="Times New Roman"/>
                <a:cs typeface="Times New Roman"/>
              </a:rPr>
              <a:t>g</a:t>
            </a:r>
            <a:r>
              <a:rPr dirty="0" sz="2600">
                <a:latin typeface="Times New Roman"/>
                <a:cs typeface="Times New Roman"/>
              </a:rPr>
              <a:t>ic</a:t>
            </a:r>
            <a:r>
              <a:rPr dirty="0" sz="2600">
                <a:latin typeface="Times New Roman"/>
                <a:cs typeface="Times New Roman"/>
              </a:rPr>
              <a:t>	</a:t>
            </a:r>
            <a:r>
              <a:rPr dirty="0" sz="2600">
                <a:latin typeface="Times New Roman"/>
                <a:cs typeface="Times New Roman"/>
              </a:rPr>
              <a:t>d</a:t>
            </a:r>
            <a:r>
              <a:rPr dirty="0" sz="2600" spc="-15">
                <a:latin typeface="Times New Roman"/>
                <a:cs typeface="Times New Roman"/>
              </a:rPr>
              <a:t>e</a:t>
            </a:r>
            <a:r>
              <a:rPr dirty="0" sz="2600">
                <a:latin typeface="Times New Roman"/>
                <a:cs typeface="Times New Roman"/>
              </a:rPr>
              <a:t>vice  </a:t>
            </a:r>
            <a:r>
              <a:rPr dirty="0" sz="2600">
                <a:latin typeface="Times New Roman"/>
                <a:cs typeface="Times New Roman"/>
              </a:rPr>
              <a:t>designed with</a:t>
            </a:r>
            <a:r>
              <a:rPr dirty="0" sz="260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dirty="0" u="heavy" sz="2600" spc="-5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latin typeface="Times New Roman"/>
                <a:cs typeface="Times New Roman"/>
              </a:rPr>
              <a:t>registers, flip-flops </a:t>
            </a:r>
            <a:r>
              <a:rPr dirty="0" u="heavy" sz="260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latin typeface="Times New Roman"/>
                <a:cs typeface="Times New Roman"/>
              </a:rPr>
              <a:t>and</a:t>
            </a:r>
            <a:r>
              <a:rPr dirty="0" sz="260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dirty="0" u="heavy" sz="2600" spc="-5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latin typeface="Times New Roman"/>
                <a:cs typeface="Times New Roman"/>
              </a:rPr>
              <a:t>timing</a:t>
            </a:r>
            <a:r>
              <a:rPr dirty="0" u="heavy" sz="2600" spc="-1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dirty="0" u="heavy" sz="2600" spc="-5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latin typeface="Times New Roman"/>
                <a:cs typeface="Times New Roman"/>
              </a:rPr>
              <a:t>elements.</a:t>
            </a:r>
            <a:endParaRPr sz="26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/>
          <p:nvPr/>
        </p:nvSpPr>
        <p:spPr>
          <a:xfrm>
            <a:off x="0" y="223"/>
            <a:ext cx="9143999" cy="102870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/>
          <p:nvPr/>
        </p:nvSpPr>
        <p:spPr>
          <a:xfrm>
            <a:off x="4401357" y="0"/>
            <a:ext cx="4742641" cy="599949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/>
          <p:nvPr/>
        </p:nvSpPr>
        <p:spPr>
          <a:xfrm>
            <a:off x="0" y="0"/>
            <a:ext cx="9088207" cy="1020572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/>
          <p:nvPr/>
        </p:nvSpPr>
        <p:spPr>
          <a:xfrm>
            <a:off x="-828" y="52323"/>
            <a:ext cx="9145590" cy="901826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7" name="object 7"/>
          <p:cNvSpPr txBox="1">
            <a:spLocks noGrp="1"/>
          </p:cNvSpPr>
          <p:nvPr>
            <p:ph type="title"/>
          </p:nvPr>
        </p:nvSpPr>
        <p:spPr>
          <a:prstGeom prst="rect"/>
        </p:spPr>
        <p:txBody>
          <a:bodyPr wrap="square" lIns="0" tIns="13335" rIns="0" bIns="0" rtlCol="0" vert="horz">
            <a:spAutoFit/>
          </a:bodyPr>
          <a:lstStyle/>
          <a:p>
            <a:pPr marL="20320">
              <a:lnSpc>
                <a:spcPct val="100000"/>
              </a:lnSpc>
              <a:spcBef>
                <a:spcPts val="105"/>
              </a:spcBef>
            </a:pPr>
            <a:r>
              <a:rPr dirty="0"/>
              <a:t>Microprocessor Architecture </a:t>
            </a:r>
            <a:r>
              <a:rPr dirty="0" spc="5"/>
              <a:t>and </a:t>
            </a:r>
            <a:r>
              <a:rPr dirty="0"/>
              <a:t>it's</a:t>
            </a:r>
            <a:r>
              <a:rPr dirty="0" spc="-220"/>
              <a:t> </a:t>
            </a:r>
            <a:r>
              <a:rPr dirty="0"/>
              <a:t>Operation</a:t>
            </a:r>
          </a:p>
        </p:txBody>
      </p:sp>
      <p:sp>
        <p:nvSpPr>
          <p:cNvPr id="9" name="object 9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27940">
              <a:lnSpc>
                <a:spcPts val="1245"/>
              </a:lnSpc>
            </a:pPr>
            <a:fld id="{81D60167-4931-47E6-BA6A-407CBD079E47}" type="slidenum">
              <a:rPr dirty="0"/>
              <a:t>40</a:t>
            </a:fld>
          </a:p>
        </p:txBody>
      </p:sp>
      <p:sp>
        <p:nvSpPr>
          <p:cNvPr id="8" name="object 8"/>
          <p:cNvSpPr txBox="1"/>
          <p:nvPr/>
        </p:nvSpPr>
        <p:spPr>
          <a:xfrm>
            <a:off x="535940" y="1956942"/>
            <a:ext cx="8073390" cy="429641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algn="just" marL="355600" marR="5080" indent="-342900">
              <a:lnSpc>
                <a:spcPct val="100000"/>
              </a:lnSpc>
              <a:spcBef>
                <a:spcPts val="95"/>
              </a:spcBef>
              <a:buClr>
                <a:srgbClr val="0AD0D9"/>
              </a:buClr>
              <a:buSzPct val="94642"/>
              <a:buFont typeface="Wingdings"/>
              <a:buChar char=""/>
              <a:tabLst>
                <a:tab pos="355600" algn="l"/>
              </a:tabLst>
            </a:pPr>
            <a:r>
              <a:rPr dirty="0" u="heavy" sz="2800" spc="-5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All functions performed </a:t>
            </a:r>
            <a:r>
              <a:rPr dirty="0" u="heavy" sz="280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by </a:t>
            </a:r>
            <a:r>
              <a:rPr dirty="0" u="heavy" sz="2800" spc="-5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a microprocessor </a:t>
            </a:r>
            <a:r>
              <a:rPr dirty="0" u="heavy" sz="2800" spc="-1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can </a:t>
            </a:r>
            <a:r>
              <a:rPr dirty="0" u="heavy" sz="280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by </a:t>
            </a:r>
            <a:r>
              <a:rPr dirty="0" u="heavy" sz="280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dirty="0" u="heavy" sz="2800" spc="-5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classified in three general</a:t>
            </a:r>
            <a:r>
              <a:rPr dirty="0" u="heavy" sz="2800" spc="-25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dirty="0" u="heavy" sz="2800" spc="-5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categories</a:t>
            </a:r>
            <a:r>
              <a:rPr dirty="0" sz="2800" spc="-5">
                <a:latin typeface="Times New Roman"/>
                <a:cs typeface="Times New Roman"/>
              </a:rPr>
              <a:t>:-</a:t>
            </a:r>
            <a:endParaRPr sz="2800">
              <a:latin typeface="Times New Roman"/>
              <a:cs typeface="Times New Roman"/>
            </a:endParaRPr>
          </a:p>
          <a:p>
            <a:pPr marL="12700" marR="2524125">
              <a:lnSpc>
                <a:spcPct val="120000"/>
              </a:lnSpc>
            </a:pPr>
            <a:r>
              <a:rPr dirty="0" sz="2800">
                <a:latin typeface="Times New Roman"/>
                <a:cs typeface="Times New Roman"/>
              </a:rPr>
              <a:t>1- Microprocessor </a:t>
            </a:r>
            <a:r>
              <a:rPr dirty="0" sz="2800" spc="-5">
                <a:latin typeface="Times New Roman"/>
                <a:cs typeface="Times New Roman"/>
              </a:rPr>
              <a:t>initiated</a:t>
            </a:r>
            <a:r>
              <a:rPr dirty="0" sz="2800" spc="-100">
                <a:latin typeface="Times New Roman"/>
                <a:cs typeface="Times New Roman"/>
              </a:rPr>
              <a:t> </a:t>
            </a:r>
            <a:r>
              <a:rPr dirty="0" sz="2800">
                <a:latin typeface="Times New Roman"/>
                <a:cs typeface="Times New Roman"/>
              </a:rPr>
              <a:t>operations.  </a:t>
            </a:r>
            <a:r>
              <a:rPr dirty="0" sz="2800" spc="-5">
                <a:latin typeface="Times New Roman"/>
                <a:cs typeface="Times New Roman"/>
              </a:rPr>
              <a:t>2- </a:t>
            </a:r>
            <a:r>
              <a:rPr dirty="0" sz="2800">
                <a:latin typeface="Times New Roman"/>
                <a:cs typeface="Times New Roman"/>
              </a:rPr>
              <a:t>Internal </a:t>
            </a:r>
            <a:r>
              <a:rPr dirty="0" sz="2800" spc="-5">
                <a:latin typeface="Times New Roman"/>
                <a:cs typeface="Times New Roman"/>
              </a:rPr>
              <a:t>data</a:t>
            </a:r>
            <a:r>
              <a:rPr dirty="0" sz="2800" spc="-45">
                <a:latin typeface="Times New Roman"/>
                <a:cs typeface="Times New Roman"/>
              </a:rPr>
              <a:t> </a:t>
            </a:r>
            <a:r>
              <a:rPr dirty="0" sz="2800">
                <a:latin typeface="Times New Roman"/>
                <a:cs typeface="Times New Roman"/>
              </a:rPr>
              <a:t>operations.</a:t>
            </a:r>
            <a:endParaRPr sz="28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675"/>
              </a:spcBef>
            </a:pPr>
            <a:r>
              <a:rPr dirty="0" sz="2800">
                <a:latin typeface="Times New Roman"/>
                <a:cs typeface="Times New Roman"/>
              </a:rPr>
              <a:t>3- Peripheral (or externally) </a:t>
            </a:r>
            <a:r>
              <a:rPr dirty="0" sz="2800" spc="-5">
                <a:latin typeface="Times New Roman"/>
                <a:cs typeface="Times New Roman"/>
              </a:rPr>
              <a:t>initiated</a:t>
            </a:r>
            <a:r>
              <a:rPr dirty="0" sz="2800" spc="-75">
                <a:latin typeface="Times New Roman"/>
                <a:cs typeface="Times New Roman"/>
              </a:rPr>
              <a:t> </a:t>
            </a:r>
            <a:r>
              <a:rPr dirty="0" sz="2800">
                <a:latin typeface="Times New Roman"/>
                <a:cs typeface="Times New Roman"/>
              </a:rPr>
              <a:t>operations.</a:t>
            </a:r>
            <a:endParaRPr sz="28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4100">
              <a:latin typeface="Times New Roman"/>
              <a:cs typeface="Times New Roman"/>
            </a:endParaRPr>
          </a:p>
          <a:p>
            <a:pPr algn="just" marL="355600" marR="7620" indent="-342900">
              <a:lnSpc>
                <a:spcPct val="95000"/>
              </a:lnSpc>
              <a:buClr>
                <a:srgbClr val="0AD0D9"/>
              </a:buClr>
              <a:buSzPct val="89830"/>
              <a:buFont typeface="Wingdings"/>
              <a:buChar char=""/>
              <a:tabLst>
                <a:tab pos="355600" algn="l"/>
              </a:tabLst>
            </a:pPr>
            <a:r>
              <a:rPr dirty="0" sz="2950" spc="-105" i="1">
                <a:latin typeface="Times New Roman"/>
                <a:cs typeface="Times New Roman"/>
              </a:rPr>
              <a:t>To </a:t>
            </a:r>
            <a:r>
              <a:rPr dirty="0" sz="2950" spc="-75" i="1">
                <a:latin typeface="Times New Roman"/>
                <a:cs typeface="Times New Roman"/>
              </a:rPr>
              <a:t>performed </a:t>
            </a:r>
            <a:r>
              <a:rPr dirty="0" sz="2950" spc="-65" i="1">
                <a:latin typeface="Times New Roman"/>
                <a:cs typeface="Times New Roman"/>
              </a:rPr>
              <a:t>these </a:t>
            </a:r>
            <a:r>
              <a:rPr dirty="0" sz="2950" spc="-95" i="1">
                <a:latin typeface="Times New Roman"/>
                <a:cs typeface="Times New Roman"/>
              </a:rPr>
              <a:t>operations, </a:t>
            </a:r>
            <a:r>
              <a:rPr dirty="0" sz="2950" spc="-65" i="1">
                <a:latin typeface="Times New Roman"/>
                <a:cs typeface="Times New Roman"/>
              </a:rPr>
              <a:t>the </a:t>
            </a:r>
            <a:r>
              <a:rPr dirty="0" sz="2950" spc="-95" i="1">
                <a:latin typeface="Times New Roman"/>
                <a:cs typeface="Times New Roman"/>
              </a:rPr>
              <a:t>microprocessor  </a:t>
            </a:r>
            <a:r>
              <a:rPr dirty="0" sz="2950" spc="-105" i="1">
                <a:latin typeface="Times New Roman"/>
                <a:cs typeface="Times New Roman"/>
              </a:rPr>
              <a:t>requires </a:t>
            </a:r>
            <a:r>
              <a:rPr dirty="0" sz="2950" spc="-235" i="1">
                <a:latin typeface="Times New Roman"/>
                <a:cs typeface="Times New Roman"/>
              </a:rPr>
              <a:t>a </a:t>
            </a:r>
            <a:r>
              <a:rPr dirty="0" sz="2950" spc="-105" i="1">
                <a:latin typeface="Times New Roman"/>
                <a:cs typeface="Times New Roman"/>
              </a:rPr>
              <a:t>group </a:t>
            </a:r>
            <a:r>
              <a:rPr dirty="0" sz="2950" spc="15" i="1">
                <a:latin typeface="Times New Roman"/>
                <a:cs typeface="Times New Roman"/>
              </a:rPr>
              <a:t>of </a:t>
            </a:r>
            <a:r>
              <a:rPr dirty="0" sz="2950" spc="-65" i="1">
                <a:latin typeface="Times New Roman"/>
                <a:cs typeface="Times New Roman"/>
              </a:rPr>
              <a:t>logic </a:t>
            </a:r>
            <a:r>
              <a:rPr dirty="0" sz="2950" spc="-80" i="1">
                <a:latin typeface="Times New Roman"/>
                <a:cs typeface="Times New Roman"/>
              </a:rPr>
              <a:t>circuits </a:t>
            </a:r>
            <a:r>
              <a:rPr dirty="0" sz="2950" spc="-130" i="1">
                <a:latin typeface="Times New Roman"/>
                <a:cs typeface="Times New Roman"/>
              </a:rPr>
              <a:t>and </a:t>
            </a:r>
            <a:r>
              <a:rPr dirty="0" sz="2950" spc="-235" i="1">
                <a:latin typeface="Times New Roman"/>
                <a:cs typeface="Times New Roman"/>
              </a:rPr>
              <a:t>a </a:t>
            </a:r>
            <a:r>
              <a:rPr dirty="0" sz="2950" spc="-65" i="1">
                <a:latin typeface="Times New Roman"/>
                <a:cs typeface="Times New Roman"/>
              </a:rPr>
              <a:t>set </a:t>
            </a:r>
            <a:r>
              <a:rPr dirty="0" sz="2950" spc="15" i="1">
                <a:latin typeface="Times New Roman"/>
                <a:cs typeface="Times New Roman"/>
              </a:rPr>
              <a:t>of </a:t>
            </a:r>
            <a:r>
              <a:rPr dirty="0" sz="2950" spc="-90" i="1">
                <a:latin typeface="Times New Roman"/>
                <a:cs typeface="Times New Roman"/>
              </a:rPr>
              <a:t>signals  called </a:t>
            </a:r>
            <a:r>
              <a:rPr dirty="0" sz="2950" spc="-85" i="1">
                <a:latin typeface="Times New Roman"/>
                <a:cs typeface="Times New Roman"/>
              </a:rPr>
              <a:t>control</a:t>
            </a:r>
            <a:r>
              <a:rPr dirty="0" sz="2950" spc="-20" i="1">
                <a:latin typeface="Times New Roman"/>
                <a:cs typeface="Times New Roman"/>
              </a:rPr>
              <a:t> </a:t>
            </a:r>
            <a:r>
              <a:rPr dirty="0" sz="2950" spc="-80" i="1">
                <a:latin typeface="Times New Roman"/>
                <a:cs typeface="Times New Roman"/>
              </a:rPr>
              <a:t>signals.</a:t>
            </a:r>
            <a:endParaRPr sz="295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/>
          <p:nvPr/>
        </p:nvSpPr>
        <p:spPr>
          <a:xfrm>
            <a:off x="0" y="223"/>
            <a:ext cx="9143999" cy="102870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/>
          <p:nvPr/>
        </p:nvSpPr>
        <p:spPr>
          <a:xfrm>
            <a:off x="4401357" y="0"/>
            <a:ext cx="4742641" cy="599949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/>
          <p:nvPr/>
        </p:nvSpPr>
        <p:spPr>
          <a:xfrm>
            <a:off x="0" y="0"/>
            <a:ext cx="9088207" cy="1020572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/>
          <p:nvPr/>
        </p:nvSpPr>
        <p:spPr>
          <a:xfrm>
            <a:off x="-828" y="52323"/>
            <a:ext cx="9145590" cy="901826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7" name="object 7"/>
          <p:cNvSpPr txBox="1">
            <a:spLocks noGrp="1"/>
          </p:cNvSpPr>
          <p:nvPr>
            <p:ph type="title"/>
          </p:nvPr>
        </p:nvSpPr>
        <p:spPr>
          <a:prstGeom prst="rect"/>
        </p:spPr>
        <p:txBody>
          <a:bodyPr wrap="square" lIns="0" tIns="13335" rIns="0" bIns="0" rtlCol="0" vert="horz">
            <a:spAutoFit/>
          </a:bodyPr>
          <a:lstStyle/>
          <a:p>
            <a:pPr marL="20320">
              <a:lnSpc>
                <a:spcPct val="100000"/>
              </a:lnSpc>
              <a:spcBef>
                <a:spcPts val="105"/>
              </a:spcBef>
            </a:pPr>
            <a:r>
              <a:rPr dirty="0"/>
              <a:t>Microprocessor Architecture </a:t>
            </a:r>
            <a:r>
              <a:rPr dirty="0" spc="5"/>
              <a:t>and </a:t>
            </a:r>
            <a:r>
              <a:rPr dirty="0"/>
              <a:t>it's</a:t>
            </a:r>
            <a:r>
              <a:rPr dirty="0" spc="-220"/>
              <a:t> </a:t>
            </a:r>
            <a:r>
              <a:rPr dirty="0"/>
              <a:t>Operation</a:t>
            </a:r>
          </a:p>
        </p:txBody>
      </p:sp>
      <p:sp>
        <p:nvSpPr>
          <p:cNvPr id="11" name="object 11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27940">
              <a:lnSpc>
                <a:spcPts val="1245"/>
              </a:lnSpc>
            </a:pPr>
            <a:fld id="{81D60167-4931-47E6-BA6A-407CBD079E47}" type="slidenum">
              <a:rPr dirty="0"/>
              <a:t>40</a:t>
            </a:fld>
          </a:p>
        </p:txBody>
      </p:sp>
      <p:sp>
        <p:nvSpPr>
          <p:cNvPr id="8" name="object 8"/>
          <p:cNvSpPr txBox="1"/>
          <p:nvPr/>
        </p:nvSpPr>
        <p:spPr>
          <a:xfrm>
            <a:off x="535940" y="1698701"/>
            <a:ext cx="8070215" cy="75819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2400" spc="-5" b="1">
                <a:latin typeface="Times New Roman"/>
                <a:cs typeface="Times New Roman"/>
              </a:rPr>
              <a:t>1- </a:t>
            </a:r>
            <a:r>
              <a:rPr dirty="0" u="heavy" sz="2400" spc="-5" b="1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µp </a:t>
            </a:r>
            <a:r>
              <a:rPr dirty="0" u="heavy" sz="2400" b="1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Initiated </a:t>
            </a:r>
            <a:r>
              <a:rPr dirty="0" u="heavy" sz="2400" spc="-5" b="1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Operations</a:t>
            </a:r>
            <a:r>
              <a:rPr dirty="0" sz="2400" spc="-5" b="1">
                <a:latin typeface="Times New Roman"/>
                <a:cs typeface="Times New Roman"/>
              </a:rPr>
              <a:t>:- </a:t>
            </a:r>
            <a:r>
              <a:rPr dirty="0" sz="2400" spc="-5">
                <a:latin typeface="Times New Roman"/>
                <a:cs typeface="Times New Roman"/>
              </a:rPr>
              <a:t>Primarily microprocessor</a:t>
            </a:r>
            <a:r>
              <a:rPr dirty="0" sz="2400" spc="130">
                <a:latin typeface="Times New Roman"/>
                <a:cs typeface="Times New Roman"/>
              </a:rPr>
              <a:t> </a:t>
            </a:r>
            <a:r>
              <a:rPr dirty="0" sz="2400" spc="-5">
                <a:latin typeface="Times New Roman"/>
                <a:cs typeface="Times New Roman"/>
              </a:rPr>
              <a:t>performs</a:t>
            </a:r>
            <a:endParaRPr sz="2400">
              <a:latin typeface="Times New Roman"/>
              <a:cs typeface="Times New Roman"/>
            </a:endParaRPr>
          </a:p>
          <a:p>
            <a:pPr marL="286385">
              <a:lnSpc>
                <a:spcPct val="100000"/>
              </a:lnSpc>
              <a:spcBef>
                <a:spcPts val="5"/>
              </a:spcBef>
            </a:pPr>
            <a:r>
              <a:rPr dirty="0" sz="2400" spc="-5" b="1">
                <a:latin typeface="Times New Roman"/>
                <a:cs typeface="Times New Roman"/>
              </a:rPr>
              <a:t>four</a:t>
            </a:r>
            <a:r>
              <a:rPr dirty="0" sz="2400" spc="-50" b="1">
                <a:latin typeface="Times New Roman"/>
                <a:cs typeface="Times New Roman"/>
              </a:rPr>
              <a:t> </a:t>
            </a:r>
            <a:r>
              <a:rPr dirty="0" sz="2400">
                <a:latin typeface="Times New Roman"/>
                <a:cs typeface="Times New Roman"/>
              </a:rPr>
              <a:t>operations:-</a:t>
            </a:r>
            <a:endParaRPr sz="2400">
              <a:latin typeface="Times New Roman"/>
              <a:cs typeface="Times New Roman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7671054" y="5138166"/>
            <a:ext cx="937894" cy="39116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2400">
                <a:latin typeface="Times New Roman"/>
                <a:cs typeface="Times New Roman"/>
              </a:rPr>
              <a:t>proc</a:t>
            </a:r>
            <a:r>
              <a:rPr dirty="0" sz="2400" spc="-15">
                <a:latin typeface="Times New Roman"/>
                <a:cs typeface="Times New Roman"/>
              </a:rPr>
              <a:t>e</a:t>
            </a:r>
            <a:r>
              <a:rPr dirty="0" sz="2400" spc="-5">
                <a:latin typeface="Times New Roman"/>
                <a:cs typeface="Times New Roman"/>
              </a:rPr>
              <a:t>ss</a:t>
            </a:r>
            <a:endParaRPr sz="2400">
              <a:latin typeface="Times New Roman"/>
              <a:cs typeface="Times New Roman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535940" y="2870196"/>
            <a:ext cx="6943725" cy="3025140"/>
          </a:xfrm>
          <a:prstGeom prst="rect">
            <a:avLst/>
          </a:prstGeom>
        </p:spPr>
        <p:txBody>
          <a:bodyPr wrap="square" lIns="0" tIns="85090" rIns="0" bIns="0" rtlCol="0" vert="horz">
            <a:spAutoFit/>
          </a:bodyPr>
          <a:lstStyle/>
          <a:p>
            <a:pPr marL="342900" indent="-330200">
              <a:lnSpc>
                <a:spcPct val="100000"/>
              </a:lnSpc>
              <a:spcBef>
                <a:spcPts val="670"/>
              </a:spcBef>
              <a:buFont typeface="Times New Roman"/>
              <a:buAutoNum type="alphaLcParenR"/>
              <a:tabLst>
                <a:tab pos="343535" algn="l"/>
              </a:tabLst>
            </a:pPr>
            <a:r>
              <a:rPr dirty="0" sz="2400" spc="-5">
                <a:latin typeface="Times New Roman"/>
                <a:cs typeface="Times New Roman"/>
              </a:rPr>
              <a:t>Memory </a:t>
            </a:r>
            <a:r>
              <a:rPr dirty="0" sz="2400">
                <a:latin typeface="Times New Roman"/>
                <a:cs typeface="Times New Roman"/>
              </a:rPr>
              <a:t>read (Reads data from</a:t>
            </a:r>
            <a:r>
              <a:rPr dirty="0" sz="2400" spc="-45">
                <a:latin typeface="Times New Roman"/>
                <a:cs typeface="Times New Roman"/>
              </a:rPr>
              <a:t> </a:t>
            </a:r>
            <a:r>
              <a:rPr dirty="0" sz="2400" spc="-5">
                <a:latin typeface="Times New Roman"/>
                <a:cs typeface="Times New Roman"/>
              </a:rPr>
              <a:t>memory).</a:t>
            </a:r>
            <a:endParaRPr sz="2400">
              <a:latin typeface="Times New Roman"/>
              <a:cs typeface="Times New Roman"/>
            </a:endParaRPr>
          </a:p>
          <a:p>
            <a:pPr marL="360045" indent="-347345">
              <a:lnSpc>
                <a:spcPct val="100000"/>
              </a:lnSpc>
              <a:spcBef>
                <a:spcPts val="580"/>
              </a:spcBef>
              <a:buFont typeface="Times New Roman"/>
              <a:buAutoNum type="alphaLcParenR"/>
              <a:tabLst>
                <a:tab pos="360680" algn="l"/>
              </a:tabLst>
            </a:pPr>
            <a:r>
              <a:rPr dirty="0" sz="2400" spc="-5">
                <a:latin typeface="Times New Roman"/>
                <a:cs typeface="Times New Roman"/>
              </a:rPr>
              <a:t>Memory </a:t>
            </a:r>
            <a:r>
              <a:rPr dirty="0" sz="2400">
                <a:latin typeface="Times New Roman"/>
                <a:cs typeface="Times New Roman"/>
              </a:rPr>
              <a:t>writes </a:t>
            </a:r>
            <a:r>
              <a:rPr dirty="0" sz="2400" spc="-20">
                <a:latin typeface="Times New Roman"/>
                <a:cs typeface="Times New Roman"/>
              </a:rPr>
              <a:t>(Write </a:t>
            </a:r>
            <a:r>
              <a:rPr dirty="0" sz="2400">
                <a:latin typeface="Times New Roman"/>
                <a:cs typeface="Times New Roman"/>
              </a:rPr>
              <a:t>data into</a:t>
            </a:r>
            <a:r>
              <a:rPr dirty="0" sz="2400" spc="-35">
                <a:latin typeface="Times New Roman"/>
                <a:cs typeface="Times New Roman"/>
              </a:rPr>
              <a:t> </a:t>
            </a:r>
            <a:r>
              <a:rPr dirty="0" sz="2400" spc="-5">
                <a:latin typeface="Times New Roman"/>
                <a:cs typeface="Times New Roman"/>
              </a:rPr>
              <a:t>memory).</a:t>
            </a:r>
            <a:endParaRPr sz="2400">
              <a:latin typeface="Times New Roman"/>
              <a:cs typeface="Times New Roman"/>
            </a:endParaRPr>
          </a:p>
          <a:p>
            <a:pPr marL="325120" indent="-312420">
              <a:lnSpc>
                <a:spcPct val="100000"/>
              </a:lnSpc>
              <a:spcBef>
                <a:spcPts val="575"/>
              </a:spcBef>
              <a:buFont typeface="Times New Roman"/>
              <a:buAutoNum type="alphaLcParenR"/>
              <a:tabLst>
                <a:tab pos="325120" algn="l"/>
              </a:tabLst>
            </a:pPr>
            <a:r>
              <a:rPr dirty="0" sz="2400">
                <a:latin typeface="Times New Roman"/>
                <a:cs typeface="Times New Roman"/>
              </a:rPr>
              <a:t>I/O read (Accept data to output</a:t>
            </a:r>
            <a:r>
              <a:rPr dirty="0" sz="2400" spc="-95">
                <a:latin typeface="Times New Roman"/>
                <a:cs typeface="Times New Roman"/>
              </a:rPr>
              <a:t> </a:t>
            </a:r>
            <a:r>
              <a:rPr dirty="0" sz="2400">
                <a:latin typeface="Times New Roman"/>
                <a:cs typeface="Times New Roman"/>
              </a:rPr>
              <a:t>devices).</a:t>
            </a:r>
            <a:endParaRPr sz="2400">
              <a:latin typeface="Times New Roman"/>
              <a:cs typeface="Times New Roman"/>
            </a:endParaRPr>
          </a:p>
          <a:p>
            <a:pPr marL="360045" indent="-347345">
              <a:lnSpc>
                <a:spcPct val="100000"/>
              </a:lnSpc>
              <a:spcBef>
                <a:spcPts val="575"/>
              </a:spcBef>
              <a:buFont typeface="Times New Roman"/>
              <a:buAutoNum type="alphaLcParenR"/>
              <a:tabLst>
                <a:tab pos="360680" algn="l"/>
              </a:tabLst>
            </a:pPr>
            <a:r>
              <a:rPr dirty="0" sz="2400">
                <a:latin typeface="Times New Roman"/>
                <a:cs typeface="Times New Roman"/>
              </a:rPr>
              <a:t>I/O writes </a:t>
            </a:r>
            <a:r>
              <a:rPr dirty="0" sz="2400" spc="-5">
                <a:latin typeface="Times New Roman"/>
                <a:cs typeface="Times New Roman"/>
              </a:rPr>
              <a:t>(Sends </a:t>
            </a:r>
            <a:r>
              <a:rPr dirty="0" sz="2400">
                <a:latin typeface="Times New Roman"/>
                <a:cs typeface="Times New Roman"/>
              </a:rPr>
              <a:t>data to output</a:t>
            </a:r>
            <a:r>
              <a:rPr dirty="0" sz="2400" spc="-55">
                <a:latin typeface="Times New Roman"/>
                <a:cs typeface="Times New Roman"/>
              </a:rPr>
              <a:t> </a:t>
            </a:r>
            <a:r>
              <a:rPr dirty="0" sz="2400">
                <a:latin typeface="Times New Roman"/>
                <a:cs typeface="Times New Roman"/>
              </a:rPr>
              <a:t>devices).</a:t>
            </a:r>
            <a:endParaRPr sz="24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3500">
              <a:latin typeface="Times New Roman"/>
              <a:cs typeface="Times New Roman"/>
            </a:endParaRPr>
          </a:p>
          <a:p>
            <a:pPr marL="355600" marR="5080" indent="-342900">
              <a:lnSpc>
                <a:spcPct val="100000"/>
              </a:lnSpc>
              <a:buClr>
                <a:srgbClr val="0AD0D9"/>
              </a:buClr>
              <a:buSzPct val="93750"/>
              <a:buFont typeface="Wingdings"/>
              <a:buChar char=""/>
              <a:tabLst>
                <a:tab pos="355600" algn="l"/>
                <a:tab pos="960755" algn="l"/>
                <a:tab pos="1803400" algn="l"/>
                <a:tab pos="3288029" algn="l"/>
                <a:tab pos="3877945" algn="l"/>
                <a:tab pos="4566920" algn="l"/>
                <a:tab pos="5036185" algn="l"/>
              </a:tabLst>
            </a:pPr>
            <a:r>
              <a:rPr dirty="0" sz="2400" spc="-5">
                <a:latin typeface="Times New Roman"/>
                <a:cs typeface="Times New Roman"/>
              </a:rPr>
              <a:t>All</a:t>
            </a:r>
            <a:r>
              <a:rPr dirty="0" sz="2400" spc="-5">
                <a:latin typeface="Times New Roman"/>
                <a:cs typeface="Times New Roman"/>
              </a:rPr>
              <a:t>	the</a:t>
            </a:r>
            <a:r>
              <a:rPr dirty="0" sz="2400" spc="5">
                <a:latin typeface="Times New Roman"/>
                <a:cs typeface="Times New Roman"/>
              </a:rPr>
              <a:t>s</a:t>
            </a:r>
            <a:r>
              <a:rPr dirty="0" sz="2400">
                <a:latin typeface="Times New Roman"/>
                <a:cs typeface="Times New Roman"/>
              </a:rPr>
              <a:t>e	oper</a:t>
            </a:r>
            <a:r>
              <a:rPr dirty="0" sz="2400" spc="-10">
                <a:latin typeface="Times New Roman"/>
                <a:cs typeface="Times New Roman"/>
              </a:rPr>
              <a:t>a</a:t>
            </a:r>
            <a:r>
              <a:rPr dirty="0" sz="2400">
                <a:latin typeface="Times New Roman"/>
                <a:cs typeface="Times New Roman"/>
              </a:rPr>
              <a:t>tions	are	</a:t>
            </a:r>
            <a:r>
              <a:rPr dirty="0" sz="2400" spc="-15">
                <a:latin typeface="Times New Roman"/>
                <a:cs typeface="Times New Roman"/>
              </a:rPr>
              <a:t>p</a:t>
            </a:r>
            <a:r>
              <a:rPr dirty="0" sz="2400">
                <a:latin typeface="Times New Roman"/>
                <a:cs typeface="Times New Roman"/>
              </a:rPr>
              <a:t>art	of	com</a:t>
            </a:r>
            <a:r>
              <a:rPr dirty="0" sz="2400" spc="-25">
                <a:latin typeface="Times New Roman"/>
                <a:cs typeface="Times New Roman"/>
              </a:rPr>
              <a:t>m</a:t>
            </a:r>
            <a:r>
              <a:rPr dirty="0" sz="2400">
                <a:latin typeface="Times New Roman"/>
                <a:cs typeface="Times New Roman"/>
              </a:rPr>
              <a:t>unic</a:t>
            </a:r>
            <a:r>
              <a:rPr dirty="0" sz="2400" spc="5">
                <a:latin typeface="Times New Roman"/>
                <a:cs typeface="Times New Roman"/>
              </a:rPr>
              <a:t>a</a:t>
            </a:r>
            <a:r>
              <a:rPr dirty="0" sz="2400">
                <a:latin typeface="Times New Roman"/>
                <a:cs typeface="Times New Roman"/>
              </a:rPr>
              <a:t>tion  between </a:t>
            </a:r>
            <a:r>
              <a:rPr dirty="0" sz="2400" spc="-5">
                <a:latin typeface="Times New Roman"/>
                <a:cs typeface="Times New Roman"/>
              </a:rPr>
              <a:t>µp </a:t>
            </a:r>
            <a:r>
              <a:rPr dirty="0" sz="2400">
                <a:latin typeface="Times New Roman"/>
                <a:cs typeface="Times New Roman"/>
              </a:rPr>
              <a:t>and peripheral</a:t>
            </a:r>
            <a:r>
              <a:rPr dirty="0" sz="2400" spc="-75">
                <a:latin typeface="Times New Roman"/>
                <a:cs typeface="Times New Roman"/>
              </a:rPr>
              <a:t> </a:t>
            </a:r>
            <a:r>
              <a:rPr dirty="0" sz="2400">
                <a:latin typeface="Times New Roman"/>
                <a:cs typeface="Times New Roman"/>
              </a:rPr>
              <a:t>devices.</a:t>
            </a:r>
            <a:endParaRPr sz="24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/>
          <p:nvPr/>
        </p:nvSpPr>
        <p:spPr>
          <a:xfrm>
            <a:off x="0" y="223"/>
            <a:ext cx="9143999" cy="102870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/>
          <p:nvPr/>
        </p:nvSpPr>
        <p:spPr>
          <a:xfrm>
            <a:off x="4401357" y="0"/>
            <a:ext cx="4742641" cy="599949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/>
          <p:nvPr/>
        </p:nvSpPr>
        <p:spPr>
          <a:xfrm>
            <a:off x="0" y="0"/>
            <a:ext cx="9088207" cy="1020572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/>
          <p:nvPr/>
        </p:nvSpPr>
        <p:spPr>
          <a:xfrm>
            <a:off x="-828" y="52323"/>
            <a:ext cx="9145590" cy="901826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7" name="object 7"/>
          <p:cNvSpPr txBox="1">
            <a:spLocks noGrp="1"/>
          </p:cNvSpPr>
          <p:nvPr>
            <p:ph type="title"/>
          </p:nvPr>
        </p:nvSpPr>
        <p:spPr>
          <a:prstGeom prst="rect"/>
        </p:spPr>
        <p:txBody>
          <a:bodyPr wrap="square" lIns="0" tIns="13335" rIns="0" bIns="0" rtlCol="0" vert="horz">
            <a:spAutoFit/>
          </a:bodyPr>
          <a:lstStyle/>
          <a:p>
            <a:pPr marL="20320">
              <a:lnSpc>
                <a:spcPct val="100000"/>
              </a:lnSpc>
              <a:spcBef>
                <a:spcPts val="105"/>
              </a:spcBef>
            </a:pPr>
            <a:r>
              <a:rPr dirty="0"/>
              <a:t>Microprocessor Architecture </a:t>
            </a:r>
            <a:r>
              <a:rPr dirty="0" spc="5"/>
              <a:t>and </a:t>
            </a:r>
            <a:r>
              <a:rPr dirty="0"/>
              <a:t>it's</a:t>
            </a:r>
            <a:r>
              <a:rPr dirty="0" spc="-220"/>
              <a:t> </a:t>
            </a:r>
            <a:r>
              <a:rPr dirty="0"/>
              <a:t>Operation</a:t>
            </a:r>
          </a:p>
        </p:txBody>
      </p:sp>
      <p:sp>
        <p:nvSpPr>
          <p:cNvPr id="9" name="object 9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27940">
              <a:lnSpc>
                <a:spcPts val="1245"/>
              </a:lnSpc>
            </a:pPr>
            <a:fld id="{81D60167-4931-47E6-BA6A-407CBD079E47}" type="slidenum">
              <a:rPr dirty="0"/>
              <a:t>40</a:t>
            </a:fld>
          </a:p>
        </p:txBody>
      </p:sp>
      <p:sp>
        <p:nvSpPr>
          <p:cNvPr id="8" name="object 8"/>
          <p:cNvSpPr txBox="1"/>
          <p:nvPr/>
        </p:nvSpPr>
        <p:spPr>
          <a:xfrm>
            <a:off x="535940" y="1877009"/>
            <a:ext cx="8072755" cy="3989704"/>
          </a:xfrm>
          <a:prstGeom prst="rect">
            <a:avLst/>
          </a:prstGeom>
        </p:spPr>
        <p:txBody>
          <a:bodyPr wrap="square" lIns="0" tIns="89535" rIns="0" bIns="0" rtlCol="0" vert="horz">
            <a:spAutoFit/>
          </a:bodyPr>
          <a:lstStyle/>
          <a:p>
            <a:pPr marL="355600" marR="5080" indent="-342900">
              <a:lnSpc>
                <a:spcPts val="2500"/>
              </a:lnSpc>
              <a:spcBef>
                <a:spcPts val="705"/>
              </a:spcBef>
              <a:buClr>
                <a:srgbClr val="0AD0D9"/>
              </a:buClr>
              <a:buSzPct val="94230"/>
              <a:buFont typeface="Wingdings"/>
              <a:buChar char=""/>
              <a:tabLst>
                <a:tab pos="355600" algn="l"/>
                <a:tab pos="894715" algn="l"/>
                <a:tab pos="2867660" algn="l"/>
                <a:tab pos="3464560" algn="l"/>
                <a:tab pos="4015104" algn="l"/>
                <a:tab pos="4798695" algn="l"/>
                <a:tab pos="5671820" algn="l"/>
                <a:tab pos="6856095" algn="l"/>
                <a:tab pos="7802880" algn="l"/>
              </a:tabLst>
            </a:pPr>
            <a:r>
              <a:rPr dirty="0" sz="2600" spc="-190">
                <a:latin typeface="Times New Roman"/>
                <a:cs typeface="Times New Roman"/>
              </a:rPr>
              <a:t>T</a:t>
            </a:r>
            <a:r>
              <a:rPr dirty="0" sz="2600">
                <a:latin typeface="Times New Roman"/>
                <a:cs typeface="Times New Roman"/>
              </a:rPr>
              <a:t>o</a:t>
            </a:r>
            <a:r>
              <a:rPr dirty="0" sz="2600">
                <a:latin typeface="Times New Roman"/>
                <a:cs typeface="Times New Roman"/>
              </a:rPr>
              <a:t>	</a:t>
            </a:r>
            <a:r>
              <a:rPr dirty="0" sz="2600">
                <a:latin typeface="Times New Roman"/>
                <a:cs typeface="Times New Roman"/>
              </a:rPr>
              <a:t>co</a:t>
            </a:r>
            <a:r>
              <a:rPr dirty="0" sz="2600" spc="-10">
                <a:latin typeface="Times New Roman"/>
                <a:cs typeface="Times New Roman"/>
              </a:rPr>
              <a:t>mm</a:t>
            </a:r>
            <a:r>
              <a:rPr dirty="0" sz="2600">
                <a:latin typeface="Times New Roman"/>
                <a:cs typeface="Times New Roman"/>
              </a:rPr>
              <a:t>uni</a:t>
            </a:r>
            <a:r>
              <a:rPr dirty="0" sz="2600" spc="-15">
                <a:latin typeface="Times New Roman"/>
                <a:cs typeface="Times New Roman"/>
              </a:rPr>
              <a:t>c</a:t>
            </a:r>
            <a:r>
              <a:rPr dirty="0" sz="2600">
                <a:latin typeface="Times New Roman"/>
                <a:cs typeface="Times New Roman"/>
              </a:rPr>
              <a:t>a</a:t>
            </a:r>
            <a:r>
              <a:rPr dirty="0" sz="2600" spc="-15">
                <a:latin typeface="Times New Roman"/>
                <a:cs typeface="Times New Roman"/>
              </a:rPr>
              <a:t>t</a:t>
            </a:r>
            <a:r>
              <a:rPr dirty="0" sz="2600">
                <a:latin typeface="Times New Roman"/>
                <a:cs typeface="Times New Roman"/>
              </a:rPr>
              <a:t>e</a:t>
            </a:r>
            <a:r>
              <a:rPr dirty="0" sz="2600">
                <a:latin typeface="Times New Roman"/>
                <a:cs typeface="Times New Roman"/>
              </a:rPr>
              <a:t>	</a:t>
            </a:r>
            <a:r>
              <a:rPr dirty="0" sz="2600">
                <a:latin typeface="Times New Roman"/>
                <a:cs typeface="Times New Roman"/>
              </a:rPr>
              <a:t>the</a:t>
            </a:r>
            <a:r>
              <a:rPr dirty="0" sz="2600">
                <a:latin typeface="Times New Roman"/>
                <a:cs typeface="Times New Roman"/>
              </a:rPr>
              <a:t>	</a:t>
            </a:r>
            <a:r>
              <a:rPr dirty="0" sz="2600" spc="-5">
                <a:latin typeface="Times New Roman"/>
                <a:cs typeface="Times New Roman"/>
              </a:rPr>
              <a:t>µ</a:t>
            </a:r>
            <a:r>
              <a:rPr dirty="0" sz="2600">
                <a:latin typeface="Times New Roman"/>
                <a:cs typeface="Times New Roman"/>
              </a:rPr>
              <a:t>p</a:t>
            </a:r>
            <a:r>
              <a:rPr dirty="0" sz="2600">
                <a:latin typeface="Times New Roman"/>
                <a:cs typeface="Times New Roman"/>
              </a:rPr>
              <a:t>	</a:t>
            </a:r>
            <a:r>
              <a:rPr dirty="0" sz="2600">
                <a:latin typeface="Times New Roman"/>
                <a:cs typeface="Times New Roman"/>
              </a:rPr>
              <a:t>with</a:t>
            </a:r>
            <a:r>
              <a:rPr dirty="0" sz="2600">
                <a:latin typeface="Times New Roman"/>
                <a:cs typeface="Times New Roman"/>
              </a:rPr>
              <a:t>	</a:t>
            </a:r>
            <a:r>
              <a:rPr dirty="0" sz="2600">
                <a:latin typeface="Times New Roman"/>
                <a:cs typeface="Times New Roman"/>
              </a:rPr>
              <a:t>the</a:t>
            </a:r>
            <a:r>
              <a:rPr dirty="0" sz="2600" spc="-15">
                <a:latin typeface="Times New Roman"/>
                <a:cs typeface="Times New Roman"/>
              </a:rPr>
              <a:t>s</a:t>
            </a:r>
            <a:r>
              <a:rPr dirty="0" sz="2600">
                <a:latin typeface="Times New Roman"/>
                <a:cs typeface="Times New Roman"/>
              </a:rPr>
              <a:t>e</a:t>
            </a:r>
            <a:r>
              <a:rPr dirty="0" sz="2600">
                <a:latin typeface="Times New Roman"/>
                <a:cs typeface="Times New Roman"/>
              </a:rPr>
              <a:t>	</a:t>
            </a:r>
            <a:r>
              <a:rPr dirty="0" sz="2600">
                <a:latin typeface="Times New Roman"/>
                <a:cs typeface="Times New Roman"/>
              </a:rPr>
              <a:t>d</a:t>
            </a:r>
            <a:r>
              <a:rPr dirty="0" sz="2600" spc="-15">
                <a:latin typeface="Times New Roman"/>
                <a:cs typeface="Times New Roman"/>
              </a:rPr>
              <a:t>e</a:t>
            </a:r>
            <a:r>
              <a:rPr dirty="0" sz="2600">
                <a:latin typeface="Times New Roman"/>
                <a:cs typeface="Times New Roman"/>
              </a:rPr>
              <a:t>vic</a:t>
            </a:r>
            <a:r>
              <a:rPr dirty="0" sz="2600" spc="-15">
                <a:latin typeface="Times New Roman"/>
                <a:cs typeface="Times New Roman"/>
              </a:rPr>
              <a:t>e</a:t>
            </a:r>
            <a:r>
              <a:rPr dirty="0" sz="2600">
                <a:latin typeface="Times New Roman"/>
                <a:cs typeface="Times New Roman"/>
              </a:rPr>
              <a:t>s</a:t>
            </a:r>
            <a:r>
              <a:rPr dirty="0" sz="2600">
                <a:latin typeface="Times New Roman"/>
                <a:cs typeface="Times New Roman"/>
              </a:rPr>
              <a:t>	</a:t>
            </a:r>
            <a:r>
              <a:rPr dirty="0" sz="2600">
                <a:latin typeface="Times New Roman"/>
                <a:cs typeface="Times New Roman"/>
              </a:rPr>
              <a:t>ne</a:t>
            </a:r>
            <a:r>
              <a:rPr dirty="0" sz="2600" spc="-20">
                <a:latin typeface="Times New Roman"/>
                <a:cs typeface="Times New Roman"/>
              </a:rPr>
              <a:t>e</a:t>
            </a:r>
            <a:r>
              <a:rPr dirty="0" sz="2600">
                <a:latin typeface="Times New Roman"/>
                <a:cs typeface="Times New Roman"/>
              </a:rPr>
              <a:t>ds</a:t>
            </a:r>
            <a:r>
              <a:rPr dirty="0" sz="2600">
                <a:latin typeface="Times New Roman"/>
                <a:cs typeface="Times New Roman"/>
              </a:rPr>
              <a:t>	</a:t>
            </a:r>
            <a:r>
              <a:rPr dirty="0" sz="2600" spc="-5">
                <a:latin typeface="Times New Roman"/>
                <a:cs typeface="Times New Roman"/>
              </a:rPr>
              <a:t>to  </a:t>
            </a:r>
            <a:r>
              <a:rPr dirty="0" sz="2600">
                <a:latin typeface="Times New Roman"/>
                <a:cs typeface="Times New Roman"/>
              </a:rPr>
              <a:t>perform the following</a:t>
            </a:r>
            <a:r>
              <a:rPr dirty="0" sz="2600" spc="-50">
                <a:latin typeface="Times New Roman"/>
                <a:cs typeface="Times New Roman"/>
              </a:rPr>
              <a:t> </a:t>
            </a:r>
            <a:r>
              <a:rPr dirty="0" sz="2600" spc="-5">
                <a:latin typeface="Times New Roman"/>
                <a:cs typeface="Times New Roman"/>
              </a:rPr>
              <a:t>steps:-</a:t>
            </a:r>
            <a:endParaRPr sz="2600">
              <a:latin typeface="Times New Roman"/>
              <a:cs typeface="Times New Roman"/>
            </a:endParaRPr>
          </a:p>
          <a:p>
            <a:pPr marL="287020" marR="6350" indent="-274320">
              <a:lnSpc>
                <a:spcPts val="2500"/>
              </a:lnSpc>
              <a:spcBef>
                <a:spcPts val="620"/>
              </a:spcBef>
              <a:buFont typeface="Times New Roman"/>
              <a:buAutoNum type="arabicPlain"/>
              <a:tabLst>
                <a:tab pos="415290" algn="l"/>
                <a:tab pos="6923405" algn="l"/>
              </a:tabLst>
            </a:pPr>
            <a:r>
              <a:rPr dirty="0" sz="2600" spc="-5">
                <a:latin typeface="Times New Roman"/>
                <a:cs typeface="Times New Roman"/>
              </a:rPr>
              <a:t>Identify</a:t>
            </a:r>
            <a:r>
              <a:rPr dirty="0" sz="2600" spc="340">
                <a:latin typeface="Times New Roman"/>
                <a:cs typeface="Times New Roman"/>
              </a:rPr>
              <a:t> </a:t>
            </a:r>
            <a:r>
              <a:rPr dirty="0" sz="2600">
                <a:latin typeface="Times New Roman"/>
                <a:cs typeface="Times New Roman"/>
              </a:rPr>
              <a:t>the</a:t>
            </a:r>
            <a:r>
              <a:rPr dirty="0" sz="2600" spc="350">
                <a:latin typeface="Times New Roman"/>
                <a:cs typeface="Times New Roman"/>
              </a:rPr>
              <a:t> </a:t>
            </a:r>
            <a:r>
              <a:rPr dirty="0" sz="2600" spc="-5">
                <a:latin typeface="Times New Roman"/>
                <a:cs typeface="Times New Roman"/>
              </a:rPr>
              <a:t>peripheral</a:t>
            </a:r>
            <a:r>
              <a:rPr dirty="0" sz="2600" spc="355">
                <a:latin typeface="Times New Roman"/>
                <a:cs typeface="Times New Roman"/>
              </a:rPr>
              <a:t> </a:t>
            </a:r>
            <a:r>
              <a:rPr dirty="0" sz="2600">
                <a:latin typeface="Times New Roman"/>
                <a:cs typeface="Times New Roman"/>
              </a:rPr>
              <a:t>or</a:t>
            </a:r>
            <a:r>
              <a:rPr dirty="0" sz="2600" spc="360">
                <a:latin typeface="Times New Roman"/>
                <a:cs typeface="Times New Roman"/>
              </a:rPr>
              <a:t> </a:t>
            </a:r>
            <a:r>
              <a:rPr dirty="0" sz="2600" spc="-5">
                <a:latin typeface="Times New Roman"/>
                <a:cs typeface="Times New Roman"/>
              </a:rPr>
              <a:t>the</a:t>
            </a:r>
            <a:r>
              <a:rPr dirty="0" sz="2600" spc="355">
                <a:latin typeface="Times New Roman"/>
                <a:cs typeface="Times New Roman"/>
              </a:rPr>
              <a:t> </a:t>
            </a:r>
            <a:r>
              <a:rPr dirty="0" sz="2600" spc="-5">
                <a:latin typeface="Times New Roman"/>
                <a:cs typeface="Times New Roman"/>
              </a:rPr>
              <a:t>memory</a:t>
            </a:r>
            <a:r>
              <a:rPr dirty="0" sz="2600" spc="360">
                <a:latin typeface="Times New Roman"/>
                <a:cs typeface="Times New Roman"/>
              </a:rPr>
              <a:t> </a:t>
            </a:r>
            <a:r>
              <a:rPr dirty="0" sz="2600" spc="-5">
                <a:latin typeface="Times New Roman"/>
                <a:cs typeface="Times New Roman"/>
              </a:rPr>
              <a:t>location	(with its  address).</a:t>
            </a:r>
            <a:endParaRPr sz="2600">
              <a:latin typeface="Times New Roman"/>
              <a:cs typeface="Times New Roman"/>
            </a:endParaRPr>
          </a:p>
          <a:p>
            <a:pPr marL="368935" indent="-356235">
              <a:lnSpc>
                <a:spcPct val="100000"/>
              </a:lnSpc>
              <a:spcBef>
                <a:spcPts val="15"/>
              </a:spcBef>
              <a:buFont typeface="Times New Roman"/>
              <a:buAutoNum type="arabicPlain"/>
              <a:tabLst>
                <a:tab pos="369570" algn="l"/>
              </a:tabLst>
            </a:pPr>
            <a:r>
              <a:rPr dirty="0" sz="2600" spc="-10">
                <a:latin typeface="Times New Roman"/>
                <a:cs typeface="Times New Roman"/>
              </a:rPr>
              <a:t>Transfer</a:t>
            </a:r>
            <a:r>
              <a:rPr dirty="0" sz="2600" spc="-45">
                <a:latin typeface="Times New Roman"/>
                <a:cs typeface="Times New Roman"/>
              </a:rPr>
              <a:t> </a:t>
            </a:r>
            <a:r>
              <a:rPr dirty="0" sz="2600">
                <a:latin typeface="Times New Roman"/>
                <a:cs typeface="Times New Roman"/>
              </a:rPr>
              <a:t>data.</a:t>
            </a:r>
            <a:endParaRPr sz="2600">
              <a:latin typeface="Times New Roman"/>
              <a:cs typeface="Times New Roman"/>
            </a:endParaRPr>
          </a:p>
          <a:p>
            <a:pPr marL="368935" indent="-356235">
              <a:lnSpc>
                <a:spcPct val="100000"/>
              </a:lnSpc>
              <a:buFont typeface="Times New Roman"/>
              <a:buAutoNum type="arabicPlain"/>
              <a:tabLst>
                <a:tab pos="369570" algn="l"/>
              </a:tabLst>
            </a:pPr>
            <a:r>
              <a:rPr dirty="0" sz="2600">
                <a:latin typeface="Times New Roman"/>
                <a:cs typeface="Times New Roman"/>
              </a:rPr>
              <a:t>Provide </a:t>
            </a:r>
            <a:r>
              <a:rPr dirty="0" sz="2600" spc="-5">
                <a:latin typeface="Times New Roman"/>
                <a:cs typeface="Times New Roman"/>
              </a:rPr>
              <a:t>timing </a:t>
            </a:r>
            <a:r>
              <a:rPr dirty="0" sz="2600">
                <a:latin typeface="Times New Roman"/>
                <a:cs typeface="Times New Roman"/>
              </a:rPr>
              <a:t>or synchronization</a:t>
            </a:r>
            <a:r>
              <a:rPr dirty="0" sz="2600" spc="-45">
                <a:latin typeface="Times New Roman"/>
                <a:cs typeface="Times New Roman"/>
              </a:rPr>
              <a:t> </a:t>
            </a:r>
            <a:r>
              <a:rPr dirty="0" sz="2600" spc="-5">
                <a:latin typeface="Times New Roman"/>
                <a:cs typeface="Times New Roman"/>
              </a:rPr>
              <a:t>signals.</a:t>
            </a:r>
            <a:endParaRPr sz="26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3250">
              <a:latin typeface="Times New Roman"/>
              <a:cs typeface="Times New Roman"/>
            </a:endParaRPr>
          </a:p>
          <a:p>
            <a:pPr algn="just" marL="355600" marR="5080" indent="-342900">
              <a:lnSpc>
                <a:spcPct val="80000"/>
              </a:lnSpc>
              <a:buClr>
                <a:srgbClr val="0AD0D9"/>
              </a:buClr>
              <a:buSzPct val="94230"/>
              <a:buFont typeface="Wingdings"/>
              <a:buChar char=""/>
              <a:tabLst>
                <a:tab pos="355600" algn="l"/>
              </a:tabLst>
            </a:pPr>
            <a:r>
              <a:rPr dirty="0" sz="2600">
                <a:latin typeface="Times New Roman"/>
                <a:cs typeface="Times New Roman"/>
              </a:rPr>
              <a:t>Microprocessor </a:t>
            </a:r>
            <a:r>
              <a:rPr dirty="0" sz="2600" spc="-5">
                <a:latin typeface="Times New Roman"/>
                <a:cs typeface="Times New Roman"/>
              </a:rPr>
              <a:t>performs </a:t>
            </a:r>
            <a:r>
              <a:rPr dirty="0" sz="2600">
                <a:latin typeface="Times New Roman"/>
                <a:cs typeface="Times New Roman"/>
              </a:rPr>
              <a:t>these functions using </a:t>
            </a:r>
            <a:r>
              <a:rPr dirty="0" sz="2600" spc="-5">
                <a:latin typeface="Times New Roman"/>
                <a:cs typeface="Times New Roman"/>
              </a:rPr>
              <a:t>three </a:t>
            </a:r>
            <a:r>
              <a:rPr dirty="0" sz="2600" spc="-10">
                <a:latin typeface="Times New Roman"/>
                <a:cs typeface="Times New Roman"/>
              </a:rPr>
              <a:t>sets  </a:t>
            </a:r>
            <a:r>
              <a:rPr dirty="0" sz="2600" spc="5">
                <a:latin typeface="Times New Roman"/>
                <a:cs typeface="Times New Roman"/>
              </a:rPr>
              <a:t>of </a:t>
            </a:r>
            <a:r>
              <a:rPr dirty="0" sz="2600" spc="-5">
                <a:latin typeface="Times New Roman"/>
                <a:cs typeface="Times New Roman"/>
              </a:rPr>
              <a:t>communication lines called </a:t>
            </a:r>
            <a:r>
              <a:rPr dirty="0" sz="2600">
                <a:latin typeface="Times New Roman"/>
                <a:cs typeface="Times New Roman"/>
              </a:rPr>
              <a:t>buses: </a:t>
            </a:r>
            <a:r>
              <a:rPr dirty="0" sz="2600" spc="-5">
                <a:latin typeface="Times New Roman"/>
                <a:cs typeface="Times New Roman"/>
              </a:rPr>
              <a:t>the </a:t>
            </a:r>
            <a:r>
              <a:rPr dirty="0" sz="2600">
                <a:latin typeface="Times New Roman"/>
                <a:cs typeface="Times New Roman"/>
              </a:rPr>
              <a:t>data </a:t>
            </a:r>
            <a:r>
              <a:rPr dirty="0" sz="2600" spc="-5">
                <a:latin typeface="Times New Roman"/>
                <a:cs typeface="Times New Roman"/>
              </a:rPr>
              <a:t>bus,  </a:t>
            </a:r>
            <a:r>
              <a:rPr dirty="0" sz="2600">
                <a:latin typeface="Times New Roman"/>
                <a:cs typeface="Times New Roman"/>
              </a:rPr>
              <a:t>address bus </a:t>
            </a:r>
            <a:r>
              <a:rPr dirty="0" sz="2600" spc="-5">
                <a:latin typeface="Times New Roman"/>
                <a:cs typeface="Times New Roman"/>
              </a:rPr>
              <a:t>and Control </a:t>
            </a:r>
            <a:r>
              <a:rPr dirty="0" sz="2600">
                <a:latin typeface="Times New Roman"/>
                <a:cs typeface="Times New Roman"/>
              </a:rPr>
              <a:t>bus. All </a:t>
            </a:r>
            <a:r>
              <a:rPr dirty="0" sz="2600" spc="-5">
                <a:latin typeface="Times New Roman"/>
                <a:cs typeface="Times New Roman"/>
              </a:rPr>
              <a:t>together are shown in  </a:t>
            </a:r>
            <a:r>
              <a:rPr dirty="0" sz="2600">
                <a:latin typeface="Times New Roman"/>
                <a:cs typeface="Times New Roman"/>
              </a:rPr>
              <a:t>figure (1) </a:t>
            </a:r>
            <a:r>
              <a:rPr dirty="0" sz="2600" spc="-5">
                <a:latin typeface="Times New Roman"/>
                <a:cs typeface="Times New Roman"/>
              </a:rPr>
              <a:t>as </a:t>
            </a:r>
            <a:r>
              <a:rPr dirty="0" sz="2600" spc="5">
                <a:latin typeface="Times New Roman"/>
                <a:cs typeface="Times New Roman"/>
              </a:rPr>
              <a:t>one </a:t>
            </a:r>
            <a:r>
              <a:rPr dirty="0" sz="2600">
                <a:latin typeface="Times New Roman"/>
                <a:cs typeface="Times New Roman"/>
              </a:rPr>
              <a:t>group </a:t>
            </a:r>
            <a:r>
              <a:rPr dirty="0" sz="2600" spc="-5">
                <a:latin typeface="Times New Roman"/>
                <a:cs typeface="Times New Roman"/>
              </a:rPr>
              <a:t>called </a:t>
            </a:r>
            <a:r>
              <a:rPr dirty="0" sz="2600">
                <a:latin typeface="Times New Roman"/>
                <a:cs typeface="Times New Roman"/>
              </a:rPr>
              <a:t>the system</a:t>
            </a:r>
            <a:r>
              <a:rPr dirty="0" sz="2600" spc="-114">
                <a:latin typeface="Times New Roman"/>
                <a:cs typeface="Times New Roman"/>
              </a:rPr>
              <a:t> </a:t>
            </a:r>
            <a:r>
              <a:rPr dirty="0" sz="2600">
                <a:latin typeface="Times New Roman"/>
                <a:cs typeface="Times New Roman"/>
              </a:rPr>
              <a:t>bus.</a:t>
            </a:r>
            <a:endParaRPr sz="26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/>
        </p:spPr>
        <p:txBody>
          <a:bodyPr wrap="square" lIns="0" tIns="13335" rIns="0" bIns="0" rtlCol="0" vert="horz">
            <a:spAutoFit/>
          </a:bodyPr>
          <a:lstStyle/>
          <a:p>
            <a:pPr marL="20320">
              <a:lnSpc>
                <a:spcPct val="100000"/>
              </a:lnSpc>
              <a:spcBef>
                <a:spcPts val="105"/>
              </a:spcBef>
            </a:pPr>
            <a:r>
              <a:rPr dirty="0"/>
              <a:t>Microprocessor Architecture </a:t>
            </a:r>
            <a:r>
              <a:rPr dirty="0" spc="5"/>
              <a:t>and </a:t>
            </a:r>
            <a:r>
              <a:rPr dirty="0"/>
              <a:t>it's</a:t>
            </a:r>
            <a:r>
              <a:rPr dirty="0" spc="-220"/>
              <a:t> </a:t>
            </a:r>
            <a:r>
              <a:rPr dirty="0"/>
              <a:t>Operation</a:t>
            </a:r>
          </a:p>
        </p:txBody>
      </p:sp>
      <p:sp>
        <p:nvSpPr>
          <p:cNvPr id="3" name="object 3"/>
          <p:cNvSpPr/>
          <p:nvPr/>
        </p:nvSpPr>
        <p:spPr>
          <a:xfrm>
            <a:off x="457200" y="1935479"/>
            <a:ext cx="8229600" cy="438912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27940">
              <a:lnSpc>
                <a:spcPts val="1245"/>
              </a:lnSpc>
            </a:pPr>
            <a:fld id="{81D60167-4931-47E6-BA6A-407CBD079E47}" type="slidenum">
              <a:rPr dirty="0"/>
              <a:t>40</a:t>
            </a:fld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/>
        </p:spPr>
        <p:txBody>
          <a:bodyPr wrap="square" lIns="0" tIns="13335" rIns="0" bIns="0" rtlCol="0" vert="horz">
            <a:spAutoFit/>
          </a:bodyPr>
          <a:lstStyle/>
          <a:p>
            <a:pPr marL="20320">
              <a:lnSpc>
                <a:spcPct val="100000"/>
              </a:lnSpc>
              <a:spcBef>
                <a:spcPts val="105"/>
              </a:spcBef>
            </a:pPr>
            <a:r>
              <a:rPr dirty="0"/>
              <a:t>Microprocessor Architecture </a:t>
            </a:r>
            <a:r>
              <a:rPr dirty="0" spc="5"/>
              <a:t>and </a:t>
            </a:r>
            <a:r>
              <a:rPr dirty="0"/>
              <a:t>it's</a:t>
            </a:r>
            <a:r>
              <a:rPr dirty="0" spc="-220"/>
              <a:t> </a:t>
            </a:r>
            <a:r>
              <a:rPr dirty="0"/>
              <a:t>Operation</a:t>
            </a:r>
          </a:p>
        </p:txBody>
      </p:sp>
      <p:sp>
        <p:nvSpPr>
          <p:cNvPr id="3" name="object 3"/>
          <p:cNvSpPr/>
          <p:nvPr/>
        </p:nvSpPr>
        <p:spPr>
          <a:xfrm>
            <a:off x="457200" y="1935479"/>
            <a:ext cx="8229600" cy="438912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27940">
              <a:lnSpc>
                <a:spcPts val="1245"/>
              </a:lnSpc>
            </a:pPr>
            <a:fld id="{81D60167-4931-47E6-BA6A-407CBD079E47}" type="slidenum">
              <a:rPr dirty="0"/>
              <a:t>40</a:t>
            </a:fld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/>
          <p:nvPr/>
        </p:nvSpPr>
        <p:spPr>
          <a:xfrm>
            <a:off x="0" y="223"/>
            <a:ext cx="9143999" cy="102870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/>
          <p:nvPr/>
        </p:nvSpPr>
        <p:spPr>
          <a:xfrm>
            <a:off x="4401357" y="0"/>
            <a:ext cx="4742641" cy="599949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/>
          <p:nvPr/>
        </p:nvSpPr>
        <p:spPr>
          <a:xfrm>
            <a:off x="0" y="0"/>
            <a:ext cx="9088207" cy="1020572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/>
          <p:nvPr/>
        </p:nvSpPr>
        <p:spPr>
          <a:xfrm>
            <a:off x="-828" y="52323"/>
            <a:ext cx="9145590" cy="901826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7" name="object 7"/>
          <p:cNvSpPr txBox="1">
            <a:spLocks noGrp="1"/>
          </p:cNvSpPr>
          <p:nvPr>
            <p:ph type="title"/>
          </p:nvPr>
        </p:nvSpPr>
        <p:spPr>
          <a:prstGeom prst="rect"/>
        </p:spPr>
        <p:txBody>
          <a:bodyPr wrap="square" lIns="0" tIns="13335" rIns="0" bIns="0" rtlCol="0" vert="horz">
            <a:spAutoFit/>
          </a:bodyPr>
          <a:lstStyle/>
          <a:p>
            <a:pPr marL="20320">
              <a:lnSpc>
                <a:spcPct val="100000"/>
              </a:lnSpc>
              <a:spcBef>
                <a:spcPts val="105"/>
              </a:spcBef>
            </a:pPr>
            <a:r>
              <a:rPr dirty="0"/>
              <a:t>Microprocessor Architecture </a:t>
            </a:r>
            <a:r>
              <a:rPr dirty="0" spc="5"/>
              <a:t>and </a:t>
            </a:r>
            <a:r>
              <a:rPr dirty="0"/>
              <a:t>it's</a:t>
            </a:r>
            <a:r>
              <a:rPr dirty="0" spc="-220"/>
              <a:t> </a:t>
            </a:r>
            <a:r>
              <a:rPr dirty="0"/>
              <a:t>Operation</a:t>
            </a:r>
          </a:p>
        </p:txBody>
      </p:sp>
      <p:sp>
        <p:nvSpPr>
          <p:cNvPr id="9" name="object 9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27940">
              <a:lnSpc>
                <a:spcPts val="1245"/>
              </a:lnSpc>
            </a:pPr>
            <a:fld id="{81D60167-4931-47E6-BA6A-407CBD079E47}" type="slidenum">
              <a:rPr dirty="0"/>
              <a:t>40</a:t>
            </a:fld>
          </a:p>
        </p:txBody>
      </p:sp>
      <p:sp>
        <p:nvSpPr>
          <p:cNvPr id="8" name="object 8"/>
          <p:cNvSpPr txBox="1"/>
          <p:nvPr/>
        </p:nvSpPr>
        <p:spPr>
          <a:xfrm>
            <a:off x="535940" y="1956942"/>
            <a:ext cx="8073390" cy="4039235"/>
          </a:xfrm>
          <a:prstGeom prst="rect">
            <a:avLst/>
          </a:prstGeom>
        </p:spPr>
        <p:txBody>
          <a:bodyPr wrap="square" lIns="0" tIns="10160" rIns="0" bIns="0" rtlCol="0" vert="horz">
            <a:spAutoFit/>
          </a:bodyPr>
          <a:lstStyle/>
          <a:p>
            <a:pPr algn="just" marL="287020" marR="5080" indent="-274320">
              <a:lnSpc>
                <a:spcPct val="100499"/>
              </a:lnSpc>
              <a:spcBef>
                <a:spcPts val="80"/>
              </a:spcBef>
              <a:buClr>
                <a:srgbClr val="0AD0D9"/>
              </a:buClr>
              <a:buSzPct val="94642"/>
              <a:buFont typeface="Wingdings 2"/>
              <a:buChar char=""/>
              <a:tabLst>
                <a:tab pos="287020" algn="l"/>
              </a:tabLst>
            </a:pPr>
            <a:r>
              <a:rPr dirty="0" sz="2800" b="1">
                <a:latin typeface="Times New Roman"/>
                <a:cs typeface="Times New Roman"/>
              </a:rPr>
              <a:t>3- </a:t>
            </a:r>
            <a:r>
              <a:rPr dirty="0" sz="2400" spc="-10" b="1">
                <a:latin typeface="Times New Roman"/>
                <a:cs typeface="Times New Roman"/>
              </a:rPr>
              <a:t>Control </a:t>
            </a:r>
            <a:r>
              <a:rPr dirty="0" sz="2400" spc="-5" b="1">
                <a:latin typeface="Times New Roman"/>
                <a:cs typeface="Times New Roman"/>
              </a:rPr>
              <a:t>bus: </a:t>
            </a:r>
            <a:r>
              <a:rPr dirty="0" sz="2400" b="1">
                <a:latin typeface="Times New Roman"/>
                <a:cs typeface="Times New Roman"/>
              </a:rPr>
              <a:t>- </a:t>
            </a:r>
            <a:r>
              <a:rPr dirty="0" sz="2400">
                <a:latin typeface="Times New Roman"/>
                <a:cs typeface="Times New Roman"/>
              </a:rPr>
              <a:t>it is </a:t>
            </a:r>
            <a:r>
              <a:rPr dirty="0" sz="2400" spc="-5">
                <a:latin typeface="Times New Roman"/>
                <a:cs typeface="Times New Roman"/>
              </a:rPr>
              <a:t>comprised </a:t>
            </a:r>
            <a:r>
              <a:rPr dirty="0" sz="2400">
                <a:latin typeface="Times New Roman"/>
                <a:cs typeface="Times New Roman"/>
              </a:rPr>
              <a:t>of various single lines </a:t>
            </a:r>
            <a:r>
              <a:rPr dirty="0" sz="2400" spc="-5">
                <a:latin typeface="Times New Roman"/>
                <a:cs typeface="Times New Roman"/>
              </a:rPr>
              <a:t>that  </a:t>
            </a:r>
            <a:r>
              <a:rPr dirty="0" sz="2400">
                <a:latin typeface="Times New Roman"/>
                <a:cs typeface="Times New Roman"/>
              </a:rPr>
              <a:t>carry synchronization</a:t>
            </a:r>
            <a:r>
              <a:rPr dirty="0" sz="2400" spc="-50">
                <a:latin typeface="Times New Roman"/>
                <a:cs typeface="Times New Roman"/>
              </a:rPr>
              <a:t> </a:t>
            </a:r>
            <a:r>
              <a:rPr dirty="0" sz="2400">
                <a:latin typeface="Times New Roman"/>
                <a:cs typeface="Times New Roman"/>
              </a:rPr>
              <a:t>signals.</a:t>
            </a:r>
            <a:endParaRPr sz="24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5"/>
              </a:spcBef>
            </a:pPr>
            <a:endParaRPr sz="3500">
              <a:latin typeface="Times New Roman"/>
              <a:cs typeface="Times New Roman"/>
            </a:endParaRPr>
          </a:p>
          <a:p>
            <a:pPr marL="299085" indent="-286385">
              <a:lnSpc>
                <a:spcPct val="100000"/>
              </a:lnSpc>
              <a:buClr>
                <a:srgbClr val="0AD0D9"/>
              </a:buClr>
              <a:buSzPct val="93750"/>
              <a:buFont typeface="Wingdings"/>
              <a:buChar char=""/>
              <a:tabLst>
                <a:tab pos="368935" algn="l"/>
                <a:tab pos="369570" algn="l"/>
                <a:tab pos="981710" algn="l"/>
                <a:tab pos="1448435" algn="l"/>
                <a:tab pos="2112645" algn="l"/>
                <a:tab pos="2625090" algn="l"/>
                <a:tab pos="3676650" algn="l"/>
                <a:tab pos="4239260" algn="l"/>
                <a:tab pos="4615815" algn="l"/>
                <a:tab pos="5734050" algn="l"/>
                <a:tab pos="6246495" algn="l"/>
                <a:tab pos="6961505" algn="l"/>
              </a:tabLst>
            </a:pPr>
            <a:r>
              <a:rPr dirty="0"/>
              <a:t>	</a:t>
            </a:r>
            <a:r>
              <a:rPr dirty="0" sz="2400">
                <a:latin typeface="Times New Roman"/>
                <a:cs typeface="Times New Roman"/>
              </a:rPr>
              <a:t>The</a:t>
            </a:r>
            <a:r>
              <a:rPr dirty="0" sz="2400">
                <a:latin typeface="Times New Roman"/>
                <a:cs typeface="Times New Roman"/>
              </a:rPr>
              <a:t>	</a:t>
            </a:r>
            <a:r>
              <a:rPr dirty="0" sz="2400" spc="-5">
                <a:latin typeface="Times New Roman"/>
                <a:cs typeface="Times New Roman"/>
              </a:rPr>
              <a:t>µ</a:t>
            </a:r>
            <a:r>
              <a:rPr dirty="0" sz="2400">
                <a:latin typeface="Times New Roman"/>
                <a:cs typeface="Times New Roman"/>
              </a:rPr>
              <a:t>p</a:t>
            </a:r>
            <a:r>
              <a:rPr dirty="0" sz="2400">
                <a:latin typeface="Times New Roman"/>
                <a:cs typeface="Times New Roman"/>
              </a:rPr>
              <a:t>	</a:t>
            </a:r>
            <a:r>
              <a:rPr dirty="0" sz="2400">
                <a:latin typeface="Times New Roman"/>
                <a:cs typeface="Times New Roman"/>
              </a:rPr>
              <a:t>uses</a:t>
            </a:r>
            <a:r>
              <a:rPr dirty="0" sz="2400">
                <a:latin typeface="Times New Roman"/>
                <a:cs typeface="Times New Roman"/>
              </a:rPr>
              <a:t>	</a:t>
            </a:r>
            <a:r>
              <a:rPr dirty="0" sz="2400">
                <a:latin typeface="Times New Roman"/>
                <a:cs typeface="Times New Roman"/>
              </a:rPr>
              <a:t>the</a:t>
            </a:r>
            <a:r>
              <a:rPr dirty="0" sz="2400">
                <a:latin typeface="Times New Roman"/>
                <a:cs typeface="Times New Roman"/>
              </a:rPr>
              <a:t>	</a:t>
            </a:r>
            <a:r>
              <a:rPr dirty="0" sz="2400">
                <a:latin typeface="Times New Roman"/>
                <a:cs typeface="Times New Roman"/>
              </a:rPr>
              <a:t>ad</a:t>
            </a:r>
            <a:r>
              <a:rPr dirty="0" sz="2400" spc="-15">
                <a:latin typeface="Times New Roman"/>
                <a:cs typeface="Times New Roman"/>
              </a:rPr>
              <a:t>d</a:t>
            </a:r>
            <a:r>
              <a:rPr dirty="0" sz="2400">
                <a:latin typeface="Times New Roman"/>
                <a:cs typeface="Times New Roman"/>
              </a:rPr>
              <a:t>ress</a:t>
            </a:r>
            <a:r>
              <a:rPr dirty="0" sz="2400">
                <a:latin typeface="Times New Roman"/>
                <a:cs typeface="Times New Roman"/>
              </a:rPr>
              <a:t>	</a:t>
            </a:r>
            <a:r>
              <a:rPr dirty="0" sz="2400" spc="-5">
                <a:latin typeface="Times New Roman"/>
                <a:cs typeface="Times New Roman"/>
              </a:rPr>
              <a:t>bu</a:t>
            </a:r>
            <a:r>
              <a:rPr dirty="0" sz="2400">
                <a:latin typeface="Times New Roman"/>
                <a:cs typeface="Times New Roman"/>
              </a:rPr>
              <a:t>s</a:t>
            </a:r>
            <a:r>
              <a:rPr dirty="0" sz="2400">
                <a:latin typeface="Times New Roman"/>
                <a:cs typeface="Times New Roman"/>
              </a:rPr>
              <a:t>	</a:t>
            </a:r>
            <a:r>
              <a:rPr dirty="0" sz="2400">
                <a:latin typeface="Times New Roman"/>
                <a:cs typeface="Times New Roman"/>
              </a:rPr>
              <a:t>to</a:t>
            </a:r>
            <a:r>
              <a:rPr dirty="0" sz="2400">
                <a:latin typeface="Times New Roman"/>
                <a:cs typeface="Times New Roman"/>
              </a:rPr>
              <a:t>	</a:t>
            </a:r>
            <a:r>
              <a:rPr dirty="0" sz="2400">
                <a:latin typeface="Times New Roman"/>
                <a:cs typeface="Times New Roman"/>
              </a:rPr>
              <a:t>perform</a:t>
            </a:r>
            <a:r>
              <a:rPr dirty="0" sz="2400">
                <a:latin typeface="Times New Roman"/>
                <a:cs typeface="Times New Roman"/>
              </a:rPr>
              <a:t>	</a:t>
            </a:r>
            <a:r>
              <a:rPr dirty="0" sz="2400">
                <a:latin typeface="Times New Roman"/>
                <a:cs typeface="Times New Roman"/>
              </a:rPr>
              <a:t>the</a:t>
            </a:r>
            <a:r>
              <a:rPr dirty="0" sz="2400">
                <a:latin typeface="Times New Roman"/>
                <a:cs typeface="Times New Roman"/>
              </a:rPr>
              <a:t>	</a:t>
            </a:r>
            <a:r>
              <a:rPr dirty="0" sz="2400">
                <a:latin typeface="Times New Roman"/>
                <a:cs typeface="Times New Roman"/>
              </a:rPr>
              <a:t>t</a:t>
            </a:r>
            <a:r>
              <a:rPr dirty="0" sz="2400" spc="-10">
                <a:latin typeface="Times New Roman"/>
                <a:cs typeface="Times New Roman"/>
              </a:rPr>
              <a:t>h</a:t>
            </a:r>
            <a:r>
              <a:rPr dirty="0" sz="2400">
                <a:latin typeface="Times New Roman"/>
                <a:cs typeface="Times New Roman"/>
              </a:rPr>
              <a:t>i</a:t>
            </a:r>
            <a:r>
              <a:rPr dirty="0" sz="2400" spc="5">
                <a:latin typeface="Times New Roman"/>
                <a:cs typeface="Times New Roman"/>
              </a:rPr>
              <a:t>r</a:t>
            </a:r>
            <a:r>
              <a:rPr dirty="0" sz="2400">
                <a:latin typeface="Times New Roman"/>
                <a:cs typeface="Times New Roman"/>
              </a:rPr>
              <a:t>d</a:t>
            </a:r>
            <a:r>
              <a:rPr dirty="0" sz="2400">
                <a:latin typeface="Times New Roman"/>
                <a:cs typeface="Times New Roman"/>
              </a:rPr>
              <a:t>	</a:t>
            </a:r>
            <a:r>
              <a:rPr dirty="0" sz="2400" spc="-10">
                <a:latin typeface="Times New Roman"/>
                <a:cs typeface="Times New Roman"/>
              </a:rPr>
              <a:t>f</a:t>
            </a:r>
            <a:r>
              <a:rPr dirty="0" sz="2400">
                <a:latin typeface="Times New Roman"/>
                <a:cs typeface="Times New Roman"/>
              </a:rPr>
              <a:t>unc</a:t>
            </a:r>
            <a:r>
              <a:rPr dirty="0" sz="2400" spc="-10">
                <a:latin typeface="Times New Roman"/>
                <a:cs typeface="Times New Roman"/>
              </a:rPr>
              <a:t>ti</a:t>
            </a:r>
            <a:r>
              <a:rPr dirty="0" sz="2400">
                <a:latin typeface="Times New Roman"/>
                <a:cs typeface="Times New Roman"/>
              </a:rPr>
              <a:t>o</a:t>
            </a:r>
            <a:r>
              <a:rPr dirty="0" sz="2400" spc="-5">
                <a:latin typeface="Times New Roman"/>
                <a:cs typeface="Times New Roman"/>
              </a:rPr>
              <a:t>n</a:t>
            </a:r>
            <a:r>
              <a:rPr dirty="0" sz="2400">
                <a:latin typeface="Times New Roman"/>
                <a:cs typeface="Times New Roman"/>
              </a:rPr>
              <a:t>:</a:t>
            </a:r>
            <a:endParaRPr sz="2400">
              <a:latin typeface="Times New Roman"/>
              <a:cs typeface="Times New Roman"/>
            </a:endParaRPr>
          </a:p>
          <a:p>
            <a:pPr marL="299085">
              <a:lnSpc>
                <a:spcPct val="100000"/>
              </a:lnSpc>
            </a:pPr>
            <a:r>
              <a:rPr dirty="0" sz="2400">
                <a:latin typeface="Times New Roman"/>
                <a:cs typeface="Times New Roman"/>
              </a:rPr>
              <a:t>providing </a:t>
            </a:r>
            <a:r>
              <a:rPr dirty="0" sz="2400" spc="-5">
                <a:latin typeface="Times New Roman"/>
                <a:cs typeface="Times New Roman"/>
              </a:rPr>
              <a:t>timing</a:t>
            </a:r>
            <a:r>
              <a:rPr dirty="0" sz="2400" spc="-25">
                <a:latin typeface="Times New Roman"/>
                <a:cs typeface="Times New Roman"/>
              </a:rPr>
              <a:t> </a:t>
            </a:r>
            <a:r>
              <a:rPr dirty="0" sz="2400">
                <a:latin typeface="Times New Roman"/>
                <a:cs typeface="Times New Roman"/>
              </a:rPr>
              <a:t>signals.</a:t>
            </a:r>
            <a:endParaRPr sz="24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3500">
              <a:latin typeface="Times New Roman"/>
              <a:cs typeface="Times New Roman"/>
            </a:endParaRPr>
          </a:p>
          <a:p>
            <a:pPr algn="just" marL="299085" marR="5080" indent="-286385">
              <a:lnSpc>
                <a:spcPct val="100000"/>
              </a:lnSpc>
              <a:buClr>
                <a:srgbClr val="0AD0D9"/>
              </a:buClr>
              <a:buSzPct val="93750"/>
              <a:buFont typeface="Wingdings"/>
              <a:buChar char=""/>
              <a:tabLst>
                <a:tab pos="299720" algn="l"/>
              </a:tabLst>
            </a:pPr>
            <a:r>
              <a:rPr dirty="0" sz="2400">
                <a:latin typeface="Times New Roman"/>
                <a:cs typeface="Times New Roman"/>
              </a:rPr>
              <a:t>These are </a:t>
            </a:r>
            <a:r>
              <a:rPr dirty="0" sz="2400" spc="-5">
                <a:latin typeface="Times New Roman"/>
                <a:cs typeface="Times New Roman"/>
              </a:rPr>
              <a:t>not </a:t>
            </a:r>
            <a:r>
              <a:rPr dirty="0" sz="2400">
                <a:latin typeface="Times New Roman"/>
                <a:cs typeface="Times New Roman"/>
              </a:rPr>
              <a:t>groups of lines like </a:t>
            </a:r>
            <a:r>
              <a:rPr dirty="0" sz="2400" spc="-5">
                <a:latin typeface="Times New Roman"/>
                <a:cs typeface="Times New Roman"/>
              </a:rPr>
              <a:t>address </a:t>
            </a:r>
            <a:r>
              <a:rPr dirty="0" sz="2400">
                <a:latin typeface="Times New Roman"/>
                <a:cs typeface="Times New Roman"/>
              </a:rPr>
              <a:t>and data </a:t>
            </a:r>
            <a:r>
              <a:rPr dirty="0" sz="2400" spc="-5">
                <a:latin typeface="Times New Roman"/>
                <a:cs typeface="Times New Roman"/>
              </a:rPr>
              <a:t>buses, </a:t>
            </a:r>
            <a:r>
              <a:rPr dirty="0" sz="2400">
                <a:latin typeface="Times New Roman"/>
                <a:cs typeface="Times New Roman"/>
              </a:rPr>
              <a:t>but  </a:t>
            </a:r>
            <a:r>
              <a:rPr dirty="0" sz="2400" spc="-5">
                <a:latin typeface="Times New Roman"/>
                <a:cs typeface="Times New Roman"/>
              </a:rPr>
              <a:t>individual lines that provide </a:t>
            </a:r>
            <a:r>
              <a:rPr dirty="0" sz="2400">
                <a:latin typeface="Times New Roman"/>
                <a:cs typeface="Times New Roman"/>
              </a:rPr>
              <a:t>a </a:t>
            </a:r>
            <a:r>
              <a:rPr dirty="0" sz="2400" spc="-5">
                <a:latin typeface="Times New Roman"/>
                <a:cs typeface="Times New Roman"/>
              </a:rPr>
              <a:t>pulse </a:t>
            </a:r>
            <a:r>
              <a:rPr dirty="0" sz="2400">
                <a:latin typeface="Times New Roman"/>
                <a:cs typeface="Times New Roman"/>
              </a:rPr>
              <a:t>to </a:t>
            </a:r>
            <a:r>
              <a:rPr dirty="0" sz="2400" spc="-5">
                <a:latin typeface="Times New Roman"/>
                <a:cs typeface="Times New Roman"/>
              </a:rPr>
              <a:t>indicate </a:t>
            </a:r>
            <a:r>
              <a:rPr dirty="0" sz="2400">
                <a:latin typeface="Times New Roman"/>
                <a:cs typeface="Times New Roman"/>
              </a:rPr>
              <a:t>an </a:t>
            </a:r>
            <a:r>
              <a:rPr dirty="0" sz="2400" spc="-5">
                <a:latin typeface="Times New Roman"/>
                <a:cs typeface="Times New Roman"/>
              </a:rPr>
              <a:t>µp  operations. </a:t>
            </a:r>
            <a:r>
              <a:rPr dirty="0" sz="2400">
                <a:latin typeface="Times New Roman"/>
                <a:cs typeface="Times New Roman"/>
              </a:rPr>
              <a:t>The </a:t>
            </a:r>
            <a:r>
              <a:rPr dirty="0" sz="2400" spc="-5">
                <a:latin typeface="Times New Roman"/>
                <a:cs typeface="Times New Roman"/>
              </a:rPr>
              <a:t>µp generates specific control signals </a:t>
            </a:r>
            <a:r>
              <a:rPr dirty="0" sz="2400">
                <a:latin typeface="Times New Roman"/>
                <a:cs typeface="Times New Roman"/>
              </a:rPr>
              <a:t>for </a:t>
            </a:r>
            <a:r>
              <a:rPr dirty="0" sz="2400" spc="-5">
                <a:latin typeface="Times New Roman"/>
                <a:cs typeface="Times New Roman"/>
              </a:rPr>
              <a:t>every  </a:t>
            </a:r>
            <a:r>
              <a:rPr dirty="0" sz="2400">
                <a:latin typeface="Times New Roman"/>
                <a:cs typeface="Times New Roman"/>
              </a:rPr>
              <a:t>operation it</a:t>
            </a:r>
            <a:r>
              <a:rPr dirty="0" sz="2400" spc="-45">
                <a:latin typeface="Times New Roman"/>
                <a:cs typeface="Times New Roman"/>
              </a:rPr>
              <a:t> </a:t>
            </a:r>
            <a:r>
              <a:rPr dirty="0" sz="2400" spc="-5">
                <a:latin typeface="Times New Roman"/>
                <a:cs typeface="Times New Roman"/>
              </a:rPr>
              <a:t>performs.</a:t>
            </a:r>
            <a:endParaRPr sz="24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02919" y="979932"/>
            <a:ext cx="7874508" cy="49834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 txBox="1"/>
          <p:nvPr/>
        </p:nvSpPr>
        <p:spPr>
          <a:xfrm>
            <a:off x="520700" y="2071242"/>
            <a:ext cx="7827009" cy="419608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algn="just" marL="12700" marR="5080">
              <a:lnSpc>
                <a:spcPct val="100000"/>
              </a:lnSpc>
              <a:spcBef>
                <a:spcPts val="100"/>
              </a:spcBef>
              <a:buClr>
                <a:srgbClr val="0AD0D9"/>
              </a:buClr>
              <a:buSzPct val="89583"/>
              <a:buFont typeface="Arial"/>
              <a:buChar char="•"/>
              <a:tabLst>
                <a:tab pos="114935" algn="l"/>
              </a:tabLst>
            </a:pPr>
            <a:r>
              <a:rPr dirty="0" sz="2400" spc="-5">
                <a:solidFill>
                  <a:srgbClr val="FFFFFF"/>
                </a:solidFill>
                <a:latin typeface="Constantia"/>
                <a:cs typeface="Constantia"/>
              </a:rPr>
              <a:t>The </a:t>
            </a:r>
            <a:r>
              <a:rPr dirty="0" sz="2400" spc="-15">
                <a:solidFill>
                  <a:srgbClr val="FFFFFF"/>
                </a:solidFill>
                <a:latin typeface="Constantia"/>
                <a:cs typeface="Constantia"/>
              </a:rPr>
              <a:t>computer </a:t>
            </a:r>
            <a:r>
              <a:rPr dirty="0" sz="2400" spc="-35">
                <a:solidFill>
                  <a:srgbClr val="FFFFFF"/>
                </a:solidFill>
                <a:latin typeface="Constantia"/>
                <a:cs typeface="Constantia"/>
              </a:rPr>
              <a:t>we </a:t>
            </a:r>
            <a:r>
              <a:rPr dirty="0" sz="2400" spc="-15">
                <a:solidFill>
                  <a:srgbClr val="FFFFFF"/>
                </a:solidFill>
                <a:latin typeface="Constantia"/>
                <a:cs typeface="Constantia"/>
              </a:rPr>
              <a:t>are </a:t>
            </a:r>
            <a:r>
              <a:rPr dirty="0" sz="2400" spc="-5">
                <a:solidFill>
                  <a:srgbClr val="FFFFFF"/>
                </a:solidFill>
                <a:latin typeface="Constantia"/>
                <a:cs typeface="Constantia"/>
              </a:rPr>
              <a:t>using </a:t>
            </a:r>
            <a:r>
              <a:rPr dirty="0" sz="2400" spc="-20">
                <a:solidFill>
                  <a:srgbClr val="FFFFFF"/>
                </a:solidFill>
                <a:latin typeface="Constantia"/>
                <a:cs typeface="Constantia"/>
              </a:rPr>
              <a:t>to </a:t>
            </a:r>
            <a:r>
              <a:rPr dirty="0" sz="2400" spc="-10">
                <a:solidFill>
                  <a:srgbClr val="FFFFFF"/>
                </a:solidFill>
                <a:latin typeface="Constantia"/>
                <a:cs typeface="Constantia"/>
              </a:rPr>
              <a:t>read </a:t>
            </a:r>
            <a:r>
              <a:rPr dirty="0" sz="2400" spc="-5">
                <a:solidFill>
                  <a:srgbClr val="FFFFFF"/>
                </a:solidFill>
                <a:latin typeface="Constantia"/>
                <a:cs typeface="Constantia"/>
              </a:rPr>
              <a:t>this </a:t>
            </a:r>
            <a:r>
              <a:rPr dirty="0" sz="2400" spc="-15">
                <a:solidFill>
                  <a:srgbClr val="FFFFFF"/>
                </a:solidFill>
                <a:latin typeface="Constantia"/>
                <a:cs typeface="Constantia"/>
              </a:rPr>
              <a:t>page </a:t>
            </a:r>
            <a:r>
              <a:rPr dirty="0" sz="2400" spc="-5">
                <a:solidFill>
                  <a:srgbClr val="FFFFFF"/>
                </a:solidFill>
                <a:latin typeface="Constantia"/>
                <a:cs typeface="Constantia"/>
              </a:rPr>
              <a:t>uses </a:t>
            </a:r>
            <a:r>
              <a:rPr dirty="0" sz="2400">
                <a:solidFill>
                  <a:srgbClr val="FFFFFF"/>
                </a:solidFill>
                <a:latin typeface="Constantia"/>
                <a:cs typeface="Constantia"/>
              </a:rPr>
              <a:t>a  </a:t>
            </a:r>
            <a:r>
              <a:rPr dirty="0" sz="2400" spc="-15" b="1">
                <a:solidFill>
                  <a:srgbClr val="FFFFFF"/>
                </a:solidFill>
                <a:latin typeface="Constantia"/>
                <a:cs typeface="Constantia"/>
              </a:rPr>
              <a:t>microprocessor </a:t>
            </a:r>
            <a:r>
              <a:rPr dirty="0" sz="2400" spc="-20">
                <a:solidFill>
                  <a:srgbClr val="FFFFFF"/>
                </a:solidFill>
                <a:latin typeface="Constantia"/>
                <a:cs typeface="Constantia"/>
              </a:rPr>
              <a:t>to </a:t>
            </a:r>
            <a:r>
              <a:rPr dirty="0" sz="2400" spc="-5">
                <a:solidFill>
                  <a:srgbClr val="FFFFFF"/>
                </a:solidFill>
                <a:latin typeface="Constantia"/>
                <a:cs typeface="Constantia"/>
              </a:rPr>
              <a:t>do </a:t>
            </a:r>
            <a:r>
              <a:rPr dirty="0" sz="2400">
                <a:solidFill>
                  <a:srgbClr val="FFFFFF"/>
                </a:solidFill>
                <a:latin typeface="Constantia"/>
                <a:cs typeface="Constantia"/>
              </a:rPr>
              <a:t>its </a:t>
            </a:r>
            <a:r>
              <a:rPr dirty="0" sz="2400" spc="-20">
                <a:solidFill>
                  <a:srgbClr val="FFFFFF"/>
                </a:solidFill>
                <a:latin typeface="Constantia"/>
                <a:cs typeface="Constantia"/>
              </a:rPr>
              <a:t>work. </a:t>
            </a:r>
            <a:r>
              <a:rPr dirty="0" sz="2400" spc="-5">
                <a:solidFill>
                  <a:srgbClr val="FFFFFF"/>
                </a:solidFill>
                <a:latin typeface="Constantia"/>
                <a:cs typeface="Constantia"/>
              </a:rPr>
              <a:t>The </a:t>
            </a:r>
            <a:r>
              <a:rPr dirty="0" sz="2400" spc="-10">
                <a:solidFill>
                  <a:srgbClr val="FFFFFF"/>
                </a:solidFill>
                <a:latin typeface="Constantia"/>
                <a:cs typeface="Constantia"/>
              </a:rPr>
              <a:t>microprocessor </a:t>
            </a:r>
            <a:r>
              <a:rPr dirty="0" sz="2400">
                <a:solidFill>
                  <a:srgbClr val="FFFFFF"/>
                </a:solidFill>
                <a:latin typeface="Constantia"/>
                <a:cs typeface="Constantia"/>
              </a:rPr>
              <a:t>is </a:t>
            </a:r>
            <a:r>
              <a:rPr dirty="0" sz="2400" spc="-5">
                <a:solidFill>
                  <a:srgbClr val="FFFFFF"/>
                </a:solidFill>
                <a:latin typeface="Constantia"/>
                <a:cs typeface="Constantia"/>
              </a:rPr>
              <a:t>the  </a:t>
            </a:r>
            <a:r>
              <a:rPr dirty="0" sz="2400">
                <a:solidFill>
                  <a:srgbClr val="FFFFFF"/>
                </a:solidFill>
                <a:latin typeface="Constantia"/>
                <a:cs typeface="Constantia"/>
              </a:rPr>
              <a:t>heart </a:t>
            </a:r>
            <a:r>
              <a:rPr dirty="0" sz="2400" spc="-5">
                <a:solidFill>
                  <a:srgbClr val="FFFFFF"/>
                </a:solidFill>
                <a:latin typeface="Constantia"/>
                <a:cs typeface="Constantia"/>
              </a:rPr>
              <a:t>of </a:t>
            </a:r>
            <a:r>
              <a:rPr dirty="0" sz="2400" spc="-20">
                <a:solidFill>
                  <a:srgbClr val="FFFFFF"/>
                </a:solidFill>
                <a:latin typeface="Constantia"/>
                <a:cs typeface="Constantia"/>
              </a:rPr>
              <a:t>any </a:t>
            </a:r>
            <a:r>
              <a:rPr dirty="0" sz="2400" spc="-5">
                <a:solidFill>
                  <a:srgbClr val="FFFFFF"/>
                </a:solidFill>
                <a:latin typeface="Constantia"/>
                <a:cs typeface="Constantia"/>
              </a:rPr>
              <a:t>normal </a:t>
            </a:r>
            <a:r>
              <a:rPr dirty="0" sz="2400" spc="-35">
                <a:solidFill>
                  <a:srgbClr val="FFFFFF"/>
                </a:solidFill>
                <a:latin typeface="Constantia"/>
                <a:cs typeface="Constantia"/>
              </a:rPr>
              <a:t>computer, </a:t>
            </a:r>
            <a:r>
              <a:rPr dirty="0" sz="2400" spc="-10">
                <a:solidFill>
                  <a:srgbClr val="FFFFFF"/>
                </a:solidFill>
                <a:latin typeface="Constantia"/>
                <a:cs typeface="Constantia"/>
              </a:rPr>
              <a:t>that </a:t>
            </a:r>
            <a:r>
              <a:rPr dirty="0" sz="2400" spc="-35">
                <a:solidFill>
                  <a:srgbClr val="FFFFFF"/>
                </a:solidFill>
                <a:latin typeface="Constantia"/>
                <a:cs typeface="Constantia"/>
              </a:rPr>
              <a:t>we </a:t>
            </a:r>
            <a:r>
              <a:rPr dirty="0" sz="2400" spc="-15">
                <a:solidFill>
                  <a:srgbClr val="FFFFFF"/>
                </a:solidFill>
                <a:latin typeface="Constantia"/>
                <a:cs typeface="Constantia"/>
              </a:rPr>
              <a:t>are </a:t>
            </a:r>
            <a:r>
              <a:rPr dirty="0" sz="2400" spc="-5">
                <a:solidFill>
                  <a:srgbClr val="FFFFFF"/>
                </a:solidFill>
                <a:latin typeface="Constantia"/>
                <a:cs typeface="Constantia"/>
              </a:rPr>
              <a:t>using might be </a:t>
            </a:r>
            <a:r>
              <a:rPr dirty="0" sz="2400">
                <a:solidFill>
                  <a:srgbClr val="FFFFFF"/>
                </a:solidFill>
                <a:latin typeface="Constantia"/>
                <a:cs typeface="Constantia"/>
              </a:rPr>
              <a:t>a  </a:t>
            </a:r>
            <a:r>
              <a:rPr dirty="0" sz="2400" spc="-15">
                <a:solidFill>
                  <a:srgbClr val="FFFFFF"/>
                </a:solidFill>
                <a:latin typeface="Constantia"/>
                <a:cs typeface="Constantia"/>
              </a:rPr>
              <a:t>Pentium </a:t>
            </a:r>
            <a:r>
              <a:rPr dirty="0" sz="2400" spc="-5">
                <a:solidFill>
                  <a:srgbClr val="FFFFFF"/>
                </a:solidFill>
                <a:latin typeface="Constantia"/>
                <a:cs typeface="Constantia"/>
              </a:rPr>
              <a:t>or </a:t>
            </a:r>
            <a:r>
              <a:rPr dirty="0" sz="2400" spc="-15">
                <a:solidFill>
                  <a:srgbClr val="FFFFFF"/>
                </a:solidFill>
                <a:latin typeface="Constantia"/>
                <a:cs typeface="Constantia"/>
              </a:rPr>
              <a:t>any </a:t>
            </a:r>
            <a:r>
              <a:rPr dirty="0" sz="2400" spc="-5">
                <a:solidFill>
                  <a:srgbClr val="FFFFFF"/>
                </a:solidFill>
                <a:latin typeface="Constantia"/>
                <a:cs typeface="Constantia"/>
              </a:rPr>
              <a:t>of the </a:t>
            </a:r>
            <a:r>
              <a:rPr dirty="0" sz="2400" spc="-15">
                <a:solidFill>
                  <a:srgbClr val="FFFFFF"/>
                </a:solidFill>
                <a:latin typeface="Constantia"/>
                <a:cs typeface="Constantia"/>
              </a:rPr>
              <a:t>many </a:t>
            </a:r>
            <a:r>
              <a:rPr dirty="0" sz="2400">
                <a:solidFill>
                  <a:srgbClr val="FFFFFF"/>
                </a:solidFill>
                <a:latin typeface="Constantia"/>
                <a:cs typeface="Constantia"/>
              </a:rPr>
              <a:t>other </a:t>
            </a:r>
            <a:r>
              <a:rPr dirty="0" sz="2400" spc="-10">
                <a:solidFill>
                  <a:srgbClr val="FFFFFF"/>
                </a:solidFill>
                <a:latin typeface="Constantia"/>
                <a:cs typeface="Constantia"/>
              </a:rPr>
              <a:t>brands </a:t>
            </a:r>
            <a:r>
              <a:rPr dirty="0" sz="2400">
                <a:solidFill>
                  <a:srgbClr val="FFFFFF"/>
                </a:solidFill>
                <a:latin typeface="Constantia"/>
                <a:cs typeface="Constantia"/>
              </a:rPr>
              <a:t>and </a:t>
            </a:r>
            <a:r>
              <a:rPr dirty="0" sz="2400" spc="-5">
                <a:solidFill>
                  <a:srgbClr val="FFFFFF"/>
                </a:solidFill>
                <a:latin typeface="Constantia"/>
                <a:cs typeface="Constantia"/>
              </a:rPr>
              <a:t>types of  </a:t>
            </a:r>
            <a:r>
              <a:rPr dirty="0" sz="2400" spc="-15">
                <a:solidFill>
                  <a:srgbClr val="FFFFFF"/>
                </a:solidFill>
                <a:latin typeface="Constantia"/>
                <a:cs typeface="Constantia"/>
              </a:rPr>
              <a:t>microprocessors.</a:t>
            </a:r>
            <a:endParaRPr sz="2400">
              <a:latin typeface="Constantia"/>
              <a:cs typeface="Constantia"/>
            </a:endParaRPr>
          </a:p>
          <a:p>
            <a:pPr>
              <a:lnSpc>
                <a:spcPct val="100000"/>
              </a:lnSpc>
              <a:spcBef>
                <a:spcPts val="5"/>
              </a:spcBef>
              <a:buClr>
                <a:srgbClr val="0AD0D9"/>
              </a:buClr>
              <a:buFont typeface="Arial"/>
              <a:buChar char="•"/>
            </a:pPr>
            <a:endParaRPr sz="3500">
              <a:latin typeface="Times New Roman"/>
              <a:cs typeface="Times New Roman"/>
            </a:endParaRPr>
          </a:p>
          <a:p>
            <a:pPr algn="just" marL="12700" marR="5715">
              <a:lnSpc>
                <a:spcPct val="100000"/>
              </a:lnSpc>
              <a:spcBef>
                <a:spcPts val="5"/>
              </a:spcBef>
              <a:buClr>
                <a:srgbClr val="0AD0D9"/>
              </a:buClr>
              <a:buSzPct val="89583"/>
              <a:buFont typeface="Arial"/>
              <a:buChar char="•"/>
              <a:tabLst>
                <a:tab pos="114935" algn="l"/>
              </a:tabLst>
            </a:pPr>
            <a:r>
              <a:rPr dirty="0" sz="2400">
                <a:solidFill>
                  <a:srgbClr val="FFFFFF"/>
                </a:solidFill>
                <a:latin typeface="Constantia"/>
                <a:cs typeface="Constantia"/>
              </a:rPr>
              <a:t>A </a:t>
            </a:r>
            <a:r>
              <a:rPr dirty="0" sz="2400" spc="-10">
                <a:solidFill>
                  <a:srgbClr val="FFFFFF"/>
                </a:solidFill>
                <a:latin typeface="Constantia"/>
                <a:cs typeface="Constantia"/>
              </a:rPr>
              <a:t>microprocessor </a:t>
            </a:r>
            <a:r>
              <a:rPr dirty="0" sz="2400">
                <a:solidFill>
                  <a:srgbClr val="FFFFFF"/>
                </a:solidFill>
                <a:latin typeface="Constantia"/>
                <a:cs typeface="Constantia"/>
              </a:rPr>
              <a:t>also </a:t>
            </a:r>
            <a:r>
              <a:rPr dirty="0" sz="2400" spc="-10">
                <a:solidFill>
                  <a:srgbClr val="FFFFFF"/>
                </a:solidFill>
                <a:latin typeface="Constantia"/>
                <a:cs typeface="Constantia"/>
              </a:rPr>
              <a:t>known </a:t>
            </a:r>
            <a:r>
              <a:rPr dirty="0" sz="2400">
                <a:solidFill>
                  <a:srgbClr val="FFFFFF"/>
                </a:solidFill>
                <a:latin typeface="Constantia"/>
                <a:cs typeface="Constantia"/>
              </a:rPr>
              <a:t>as a </a:t>
            </a:r>
            <a:r>
              <a:rPr dirty="0" sz="2400" spc="-10" b="1">
                <a:solidFill>
                  <a:srgbClr val="FFFFFF"/>
                </a:solidFill>
                <a:latin typeface="Constantia"/>
                <a:cs typeface="Constantia"/>
              </a:rPr>
              <a:t>CPU </a:t>
            </a:r>
            <a:r>
              <a:rPr dirty="0" sz="2400" spc="-5">
                <a:solidFill>
                  <a:srgbClr val="FFFFFF"/>
                </a:solidFill>
                <a:latin typeface="Constantia"/>
                <a:cs typeface="Constantia"/>
              </a:rPr>
              <a:t>or </a:t>
            </a:r>
            <a:r>
              <a:rPr dirty="0" sz="2400" spc="-15">
                <a:solidFill>
                  <a:srgbClr val="FFFFFF"/>
                </a:solidFill>
                <a:latin typeface="Constantia"/>
                <a:cs typeface="Constantia"/>
              </a:rPr>
              <a:t>central  </a:t>
            </a:r>
            <a:r>
              <a:rPr dirty="0" sz="2400" spc="-10">
                <a:solidFill>
                  <a:srgbClr val="FFFFFF"/>
                </a:solidFill>
                <a:latin typeface="Constantia"/>
                <a:cs typeface="Constantia"/>
              </a:rPr>
              <a:t>processing </a:t>
            </a:r>
            <a:r>
              <a:rPr dirty="0" sz="2400" spc="-5">
                <a:solidFill>
                  <a:srgbClr val="FFFFFF"/>
                </a:solidFill>
                <a:latin typeface="Constantia"/>
                <a:cs typeface="Constantia"/>
              </a:rPr>
              <a:t>unit (fig.1) that </a:t>
            </a:r>
            <a:r>
              <a:rPr dirty="0" sz="2400">
                <a:solidFill>
                  <a:srgbClr val="FFFFFF"/>
                </a:solidFill>
                <a:latin typeface="Constantia"/>
                <a:cs typeface="Constantia"/>
              </a:rPr>
              <a:t>is a </a:t>
            </a:r>
            <a:r>
              <a:rPr dirty="0" sz="2400" spc="-15">
                <a:solidFill>
                  <a:srgbClr val="FFFFFF"/>
                </a:solidFill>
                <a:latin typeface="Constantia"/>
                <a:cs typeface="Constantia"/>
              </a:rPr>
              <a:t>complete </a:t>
            </a:r>
            <a:r>
              <a:rPr dirty="0" sz="2400" spc="-10">
                <a:solidFill>
                  <a:srgbClr val="FFFFFF"/>
                </a:solidFill>
                <a:latin typeface="Constantia"/>
                <a:cs typeface="Constantia"/>
              </a:rPr>
              <a:t>computation  </a:t>
            </a:r>
            <a:r>
              <a:rPr dirty="0" sz="2400">
                <a:solidFill>
                  <a:srgbClr val="FFFFFF"/>
                </a:solidFill>
                <a:latin typeface="Constantia"/>
                <a:cs typeface="Constantia"/>
              </a:rPr>
              <a:t>engine is </a:t>
            </a:r>
            <a:r>
              <a:rPr dirty="0" sz="2400" spc="-5">
                <a:solidFill>
                  <a:srgbClr val="FFFFFF"/>
                </a:solidFill>
                <a:latin typeface="Constantia"/>
                <a:cs typeface="Constantia"/>
              </a:rPr>
              <a:t>fabricated on </a:t>
            </a:r>
            <a:r>
              <a:rPr dirty="0" sz="2400">
                <a:solidFill>
                  <a:srgbClr val="FFFFFF"/>
                </a:solidFill>
                <a:latin typeface="Constantia"/>
                <a:cs typeface="Constantia"/>
              </a:rPr>
              <a:t>a </a:t>
            </a:r>
            <a:r>
              <a:rPr dirty="0" sz="2400" spc="-5">
                <a:solidFill>
                  <a:srgbClr val="FFFFFF"/>
                </a:solidFill>
                <a:latin typeface="Constantia"/>
                <a:cs typeface="Constantia"/>
              </a:rPr>
              <a:t>single </a:t>
            </a:r>
            <a:r>
              <a:rPr dirty="0" sz="2400" spc="-20">
                <a:solidFill>
                  <a:srgbClr val="FFFFFF"/>
                </a:solidFill>
                <a:latin typeface="Constantia"/>
                <a:cs typeface="Constantia"/>
              </a:rPr>
              <a:t>chip. </a:t>
            </a:r>
            <a:r>
              <a:rPr dirty="0" sz="2400" spc="-5">
                <a:solidFill>
                  <a:srgbClr val="FFFFFF"/>
                </a:solidFill>
                <a:latin typeface="Constantia"/>
                <a:cs typeface="Constantia"/>
              </a:rPr>
              <a:t>Engineers built  </a:t>
            </a:r>
            <a:r>
              <a:rPr dirty="0" sz="2400" spc="-10">
                <a:solidFill>
                  <a:srgbClr val="FFFFFF"/>
                </a:solidFill>
                <a:latin typeface="Constantia"/>
                <a:cs typeface="Constantia"/>
              </a:rPr>
              <a:t>computers </a:t>
            </a:r>
            <a:r>
              <a:rPr dirty="0" sz="2400" spc="-5">
                <a:solidFill>
                  <a:srgbClr val="FFFFFF"/>
                </a:solidFill>
                <a:latin typeface="Constantia"/>
                <a:cs typeface="Constantia"/>
              </a:rPr>
              <a:t>either </a:t>
            </a:r>
            <a:r>
              <a:rPr dirty="0" sz="2400" spc="-10">
                <a:solidFill>
                  <a:srgbClr val="FFFFFF"/>
                </a:solidFill>
                <a:latin typeface="Constantia"/>
                <a:cs typeface="Constantia"/>
              </a:rPr>
              <a:t>from collections </a:t>
            </a:r>
            <a:r>
              <a:rPr dirty="0" sz="2400" spc="-5">
                <a:solidFill>
                  <a:srgbClr val="FFFFFF"/>
                </a:solidFill>
                <a:latin typeface="Constantia"/>
                <a:cs typeface="Constantia"/>
              </a:rPr>
              <a:t>of chips or </a:t>
            </a:r>
            <a:r>
              <a:rPr dirty="0" sz="2400" spc="-10">
                <a:solidFill>
                  <a:srgbClr val="FFFFFF"/>
                </a:solidFill>
                <a:latin typeface="Constantia"/>
                <a:cs typeface="Constantia"/>
              </a:rPr>
              <a:t>from discrete  components</a:t>
            </a:r>
            <a:r>
              <a:rPr dirty="0" sz="2400" spc="-25">
                <a:solidFill>
                  <a:srgbClr val="FFFFFF"/>
                </a:solidFill>
                <a:latin typeface="Constantia"/>
                <a:cs typeface="Constantia"/>
              </a:rPr>
              <a:t> </a:t>
            </a:r>
            <a:r>
              <a:rPr dirty="0" sz="2400" spc="-10">
                <a:solidFill>
                  <a:srgbClr val="FFFFFF"/>
                </a:solidFill>
                <a:latin typeface="Constantia"/>
                <a:cs typeface="Constantia"/>
              </a:rPr>
              <a:t>(transistors</a:t>
            </a:r>
            <a:r>
              <a:rPr dirty="0" sz="2400" spc="-95">
                <a:solidFill>
                  <a:srgbClr val="FFFFFF"/>
                </a:solidFill>
                <a:latin typeface="Constantia"/>
                <a:cs typeface="Constantia"/>
              </a:rPr>
              <a:t> </a:t>
            </a:r>
            <a:r>
              <a:rPr dirty="0" sz="2400" spc="-10">
                <a:solidFill>
                  <a:srgbClr val="FFFFFF"/>
                </a:solidFill>
                <a:latin typeface="Constantia"/>
                <a:cs typeface="Constantia"/>
              </a:rPr>
              <a:t>wired</a:t>
            </a:r>
            <a:r>
              <a:rPr dirty="0" sz="2400" spc="-70">
                <a:solidFill>
                  <a:srgbClr val="FFFFFF"/>
                </a:solidFill>
                <a:latin typeface="Constantia"/>
                <a:cs typeface="Constantia"/>
              </a:rPr>
              <a:t> </a:t>
            </a:r>
            <a:r>
              <a:rPr dirty="0" sz="2400" spc="-5">
                <a:solidFill>
                  <a:srgbClr val="FFFFFF"/>
                </a:solidFill>
                <a:latin typeface="Constantia"/>
                <a:cs typeface="Constantia"/>
              </a:rPr>
              <a:t>one</a:t>
            </a:r>
            <a:r>
              <a:rPr dirty="0" sz="2400" spc="-100">
                <a:solidFill>
                  <a:srgbClr val="FFFFFF"/>
                </a:solidFill>
                <a:latin typeface="Constantia"/>
                <a:cs typeface="Constantia"/>
              </a:rPr>
              <a:t> </a:t>
            </a:r>
            <a:r>
              <a:rPr dirty="0" sz="2400">
                <a:solidFill>
                  <a:srgbClr val="FFFFFF"/>
                </a:solidFill>
                <a:latin typeface="Constantia"/>
                <a:cs typeface="Constantia"/>
              </a:rPr>
              <a:t>at</a:t>
            </a:r>
            <a:r>
              <a:rPr dirty="0" sz="2400" spc="-130">
                <a:solidFill>
                  <a:srgbClr val="FFFFFF"/>
                </a:solidFill>
                <a:latin typeface="Constantia"/>
                <a:cs typeface="Constantia"/>
              </a:rPr>
              <a:t> </a:t>
            </a:r>
            <a:r>
              <a:rPr dirty="0" sz="2400">
                <a:solidFill>
                  <a:srgbClr val="FFFFFF"/>
                </a:solidFill>
                <a:latin typeface="Constantia"/>
                <a:cs typeface="Constantia"/>
              </a:rPr>
              <a:t>a</a:t>
            </a:r>
            <a:r>
              <a:rPr dirty="0" sz="2400" spc="-90">
                <a:solidFill>
                  <a:srgbClr val="FFFFFF"/>
                </a:solidFill>
                <a:latin typeface="Constantia"/>
                <a:cs typeface="Constantia"/>
              </a:rPr>
              <a:t> </a:t>
            </a:r>
            <a:r>
              <a:rPr dirty="0" sz="2400" spc="-5">
                <a:solidFill>
                  <a:srgbClr val="FFFFFF"/>
                </a:solidFill>
                <a:latin typeface="Constantia"/>
                <a:cs typeface="Constantia"/>
              </a:rPr>
              <a:t>time).</a:t>
            </a:r>
            <a:endParaRPr sz="2400">
              <a:latin typeface="Constantia"/>
              <a:cs typeface="Constantia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8533130" y="6555667"/>
            <a:ext cx="181610" cy="17843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34290">
              <a:lnSpc>
                <a:spcPts val="1245"/>
              </a:lnSpc>
            </a:pPr>
            <a:fld id="{81D60167-4931-47E6-BA6A-407CBD079E47}" type="slidenum">
              <a:rPr dirty="0" sz="1200">
                <a:solidFill>
                  <a:srgbClr val="D1EAED"/>
                </a:solidFill>
                <a:latin typeface="Constantia"/>
                <a:cs typeface="Constantia"/>
              </a:rPr>
              <a:t>12</a:t>
            </a:fld>
            <a:endParaRPr sz="1200">
              <a:latin typeface="Constantia"/>
              <a:cs typeface="Constantia"/>
            </a:endParaRPr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/>
          <p:nvPr/>
        </p:nvSpPr>
        <p:spPr>
          <a:xfrm>
            <a:off x="0" y="223"/>
            <a:ext cx="9143999" cy="102870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/>
          <p:nvPr/>
        </p:nvSpPr>
        <p:spPr>
          <a:xfrm>
            <a:off x="4401357" y="0"/>
            <a:ext cx="4742641" cy="599949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/>
          <p:nvPr/>
        </p:nvSpPr>
        <p:spPr>
          <a:xfrm>
            <a:off x="0" y="0"/>
            <a:ext cx="9088207" cy="1020572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/>
          <p:nvPr/>
        </p:nvSpPr>
        <p:spPr>
          <a:xfrm>
            <a:off x="-828" y="52323"/>
            <a:ext cx="9145590" cy="901826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7" name="object 7"/>
          <p:cNvSpPr txBox="1">
            <a:spLocks noGrp="1"/>
          </p:cNvSpPr>
          <p:nvPr>
            <p:ph type="title"/>
          </p:nvPr>
        </p:nvSpPr>
        <p:spPr>
          <a:prstGeom prst="rect"/>
        </p:spPr>
        <p:txBody>
          <a:bodyPr wrap="square" lIns="0" tIns="13335" rIns="0" bIns="0" rtlCol="0" vert="horz">
            <a:spAutoFit/>
          </a:bodyPr>
          <a:lstStyle/>
          <a:p>
            <a:pPr marL="20320">
              <a:lnSpc>
                <a:spcPct val="100000"/>
              </a:lnSpc>
              <a:spcBef>
                <a:spcPts val="105"/>
              </a:spcBef>
            </a:pPr>
            <a:r>
              <a:rPr dirty="0"/>
              <a:t>Microprocessor Architecture </a:t>
            </a:r>
            <a:r>
              <a:rPr dirty="0" spc="5"/>
              <a:t>and </a:t>
            </a:r>
            <a:r>
              <a:rPr dirty="0"/>
              <a:t>it's</a:t>
            </a:r>
            <a:r>
              <a:rPr dirty="0" spc="-220"/>
              <a:t> </a:t>
            </a:r>
            <a:r>
              <a:rPr dirty="0"/>
              <a:t>Operation</a:t>
            </a:r>
          </a:p>
        </p:txBody>
      </p:sp>
      <p:sp>
        <p:nvSpPr>
          <p:cNvPr id="8" name="object 8"/>
          <p:cNvSpPr/>
          <p:nvPr/>
        </p:nvSpPr>
        <p:spPr>
          <a:xfrm>
            <a:off x="457200" y="1600200"/>
            <a:ext cx="8229600" cy="4126991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9" name="object 9"/>
          <p:cNvSpPr txBox="1"/>
          <p:nvPr/>
        </p:nvSpPr>
        <p:spPr>
          <a:xfrm>
            <a:off x="2949701" y="5817819"/>
            <a:ext cx="3321050" cy="29972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800" spc="-10" b="1">
                <a:latin typeface="Times New Roman"/>
                <a:cs typeface="Times New Roman"/>
              </a:rPr>
              <a:t>Figure </a:t>
            </a:r>
            <a:r>
              <a:rPr dirty="0" sz="1800" b="1">
                <a:latin typeface="Times New Roman"/>
                <a:cs typeface="Times New Roman"/>
              </a:rPr>
              <a:t>( 1)</a:t>
            </a:r>
            <a:r>
              <a:rPr dirty="0" sz="1800">
                <a:latin typeface="Times New Roman"/>
                <a:cs typeface="Times New Roman"/>
              </a:rPr>
              <a:t>. The 8085 </a:t>
            </a:r>
            <a:r>
              <a:rPr dirty="0" sz="1800" spc="-5">
                <a:latin typeface="Times New Roman"/>
                <a:cs typeface="Times New Roman"/>
              </a:rPr>
              <a:t>bus</a:t>
            </a:r>
            <a:r>
              <a:rPr dirty="0" sz="1800" spc="-80">
                <a:latin typeface="Times New Roman"/>
                <a:cs typeface="Times New Roman"/>
              </a:rPr>
              <a:t> </a:t>
            </a:r>
            <a:r>
              <a:rPr dirty="0" sz="1800">
                <a:latin typeface="Times New Roman"/>
                <a:cs typeface="Times New Roman"/>
              </a:rPr>
              <a:t>structure.</a:t>
            </a:r>
            <a:endParaRPr sz="1800">
              <a:latin typeface="Times New Roman"/>
              <a:cs typeface="Times New Roman"/>
            </a:endParaRPr>
          </a:p>
        </p:txBody>
      </p:sp>
      <p:sp>
        <p:nvSpPr>
          <p:cNvPr id="10" name="object 10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27940">
              <a:lnSpc>
                <a:spcPts val="1245"/>
              </a:lnSpc>
            </a:pPr>
            <a:fld id="{81D60167-4931-47E6-BA6A-407CBD079E47}" type="slidenum">
              <a:rPr dirty="0"/>
              <a:t>40</a:t>
            </a:fld>
          </a:p>
        </p:txBody>
      </p: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/>
          <p:nvPr/>
        </p:nvSpPr>
        <p:spPr>
          <a:xfrm>
            <a:off x="0" y="223"/>
            <a:ext cx="9143999" cy="102870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/>
          <p:nvPr/>
        </p:nvSpPr>
        <p:spPr>
          <a:xfrm>
            <a:off x="4401357" y="0"/>
            <a:ext cx="4742641" cy="599949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/>
          <p:nvPr/>
        </p:nvSpPr>
        <p:spPr>
          <a:xfrm>
            <a:off x="0" y="0"/>
            <a:ext cx="9088207" cy="1020572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/>
          <p:nvPr/>
        </p:nvSpPr>
        <p:spPr>
          <a:xfrm>
            <a:off x="-828" y="52323"/>
            <a:ext cx="9145590" cy="901826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7" name="object 7"/>
          <p:cNvSpPr txBox="1">
            <a:spLocks noGrp="1"/>
          </p:cNvSpPr>
          <p:nvPr>
            <p:ph type="title"/>
          </p:nvPr>
        </p:nvSpPr>
        <p:spPr>
          <a:prstGeom prst="rect"/>
        </p:spPr>
        <p:txBody>
          <a:bodyPr wrap="square" lIns="0" tIns="13335" rIns="0" bIns="0" rtlCol="0" vert="horz">
            <a:spAutoFit/>
          </a:bodyPr>
          <a:lstStyle/>
          <a:p>
            <a:pPr marL="20320">
              <a:lnSpc>
                <a:spcPct val="100000"/>
              </a:lnSpc>
              <a:spcBef>
                <a:spcPts val="105"/>
              </a:spcBef>
            </a:pPr>
            <a:r>
              <a:rPr dirty="0"/>
              <a:t>Microprocessor Architecture </a:t>
            </a:r>
            <a:r>
              <a:rPr dirty="0" spc="5"/>
              <a:t>and </a:t>
            </a:r>
            <a:r>
              <a:rPr dirty="0"/>
              <a:t>it's</a:t>
            </a:r>
            <a:r>
              <a:rPr dirty="0" spc="-220"/>
              <a:t> </a:t>
            </a:r>
            <a:r>
              <a:rPr dirty="0"/>
              <a:t>Operation</a:t>
            </a:r>
          </a:p>
        </p:txBody>
      </p:sp>
      <p:sp>
        <p:nvSpPr>
          <p:cNvPr id="9" name="object 9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27940">
              <a:lnSpc>
                <a:spcPts val="1245"/>
              </a:lnSpc>
            </a:pPr>
            <a:fld id="{81D60167-4931-47E6-BA6A-407CBD079E47}" type="slidenum">
              <a:rPr dirty="0"/>
              <a:t>40</a:t>
            </a:fld>
          </a:p>
        </p:txBody>
      </p:sp>
      <p:sp>
        <p:nvSpPr>
          <p:cNvPr id="8" name="object 8"/>
          <p:cNvSpPr txBox="1">
            <a:spLocks noGrp="1"/>
          </p:cNvSpPr>
          <p:nvPr>
            <p:ph type="body" idx="1"/>
          </p:nvPr>
        </p:nvSpPr>
        <p:spPr>
          <a:prstGeom prst="rect"/>
        </p:spPr>
        <p:txBody>
          <a:bodyPr wrap="square" lIns="0" tIns="106680" rIns="0" bIns="0" rtlCol="0" vert="horz">
            <a:spAutoFit/>
          </a:bodyPr>
          <a:lstStyle/>
          <a:p>
            <a:pPr marL="290195" marR="6985" indent="-274320">
              <a:lnSpc>
                <a:spcPct val="76400"/>
              </a:lnSpc>
              <a:spcBef>
                <a:spcPts val="840"/>
              </a:spcBef>
              <a:buClr>
                <a:srgbClr val="0AD0D9"/>
              </a:buClr>
              <a:buSzPct val="94230"/>
              <a:buFont typeface="Wingdings 2"/>
              <a:buChar char=""/>
              <a:tabLst>
                <a:tab pos="290195" algn="l"/>
              </a:tabLst>
            </a:pPr>
            <a:r>
              <a:rPr dirty="0" sz="2600" spc="-120" b="1">
                <a:latin typeface="Times New Roman"/>
                <a:cs typeface="Times New Roman"/>
              </a:rPr>
              <a:t>To </a:t>
            </a:r>
            <a:r>
              <a:rPr dirty="0" sz="2600" spc="-5" b="1">
                <a:latin typeface="Times New Roman"/>
                <a:cs typeface="Times New Roman"/>
              </a:rPr>
              <a:t>communication with </a:t>
            </a:r>
            <a:r>
              <a:rPr dirty="0" sz="2600" b="1">
                <a:latin typeface="Times New Roman"/>
                <a:cs typeface="Times New Roman"/>
              </a:rPr>
              <a:t>a </a:t>
            </a:r>
            <a:r>
              <a:rPr dirty="0" sz="2600" spc="-25" b="1">
                <a:latin typeface="Times New Roman"/>
                <a:cs typeface="Times New Roman"/>
              </a:rPr>
              <a:t>memory, </a:t>
            </a:r>
            <a:r>
              <a:rPr dirty="0" sz="2600" b="1">
                <a:latin typeface="Times New Roman"/>
                <a:cs typeface="Times New Roman"/>
              </a:rPr>
              <a:t>for </a:t>
            </a:r>
            <a:r>
              <a:rPr dirty="0" sz="2600" spc="-5" b="1">
                <a:latin typeface="Times New Roman"/>
                <a:cs typeface="Times New Roman"/>
              </a:rPr>
              <a:t>example </a:t>
            </a:r>
            <a:r>
              <a:rPr dirty="0" sz="2600" b="1">
                <a:latin typeface="Times New Roman"/>
                <a:cs typeface="Times New Roman"/>
              </a:rPr>
              <a:t>to </a:t>
            </a:r>
            <a:r>
              <a:rPr dirty="0" sz="2600" spc="-20" b="1">
                <a:latin typeface="Times New Roman"/>
                <a:cs typeface="Times New Roman"/>
              </a:rPr>
              <a:t>read  </a:t>
            </a:r>
            <a:r>
              <a:rPr dirty="0" sz="2600" spc="-5" b="1">
                <a:latin typeface="Times New Roman"/>
                <a:cs typeface="Times New Roman"/>
              </a:rPr>
              <a:t>instruction </a:t>
            </a:r>
            <a:r>
              <a:rPr dirty="0" sz="2600" spc="-15" b="1">
                <a:latin typeface="Times New Roman"/>
                <a:cs typeface="Times New Roman"/>
              </a:rPr>
              <a:t>from </a:t>
            </a:r>
            <a:r>
              <a:rPr dirty="0" sz="2600" b="1">
                <a:latin typeface="Times New Roman"/>
                <a:cs typeface="Times New Roman"/>
              </a:rPr>
              <a:t>memory</a:t>
            </a:r>
            <a:r>
              <a:rPr dirty="0" sz="2600" spc="-25" b="1">
                <a:latin typeface="Times New Roman"/>
                <a:cs typeface="Times New Roman"/>
              </a:rPr>
              <a:t> </a:t>
            </a:r>
            <a:r>
              <a:rPr dirty="0" sz="2600" spc="-10" b="1">
                <a:latin typeface="Times New Roman"/>
                <a:cs typeface="Times New Roman"/>
              </a:rPr>
              <a:t>location</a:t>
            </a:r>
            <a:r>
              <a:rPr dirty="0" sz="2750" spc="-10" b="1" i="1">
                <a:latin typeface="Times New Roman"/>
                <a:cs typeface="Times New Roman"/>
              </a:rPr>
              <a:t>:-</a:t>
            </a:r>
            <a:endParaRPr sz="2750">
              <a:latin typeface="Times New Roman"/>
              <a:cs typeface="Times New Roman"/>
            </a:endParaRPr>
          </a:p>
          <a:p>
            <a:pPr marL="372110" indent="-356235">
              <a:lnSpc>
                <a:spcPts val="3090"/>
              </a:lnSpc>
              <a:buFont typeface="Times New Roman"/>
              <a:buAutoNum type="arabicPlain"/>
              <a:tabLst>
                <a:tab pos="372745" algn="l"/>
              </a:tabLst>
            </a:pPr>
            <a:r>
              <a:rPr dirty="0" sz="2600"/>
              <a:t>µp </a:t>
            </a:r>
            <a:r>
              <a:rPr dirty="0" sz="2600" spc="-5"/>
              <a:t>placed </a:t>
            </a:r>
            <a:r>
              <a:rPr dirty="0" sz="2600"/>
              <a:t>16-bit address on address</a:t>
            </a:r>
            <a:r>
              <a:rPr dirty="0" sz="2600" spc="-75"/>
              <a:t> </a:t>
            </a:r>
            <a:r>
              <a:rPr dirty="0" sz="2600"/>
              <a:t>bus.</a:t>
            </a:r>
            <a:endParaRPr sz="2600"/>
          </a:p>
          <a:p>
            <a:pPr marL="290195" marR="5715" indent="-274320">
              <a:lnSpc>
                <a:spcPts val="2500"/>
              </a:lnSpc>
              <a:spcBef>
                <a:spcPts val="600"/>
              </a:spcBef>
              <a:buFont typeface="Times New Roman"/>
              <a:buAutoNum type="arabicPlain"/>
              <a:tabLst>
                <a:tab pos="418465" algn="l"/>
                <a:tab pos="2629535" algn="l"/>
                <a:tab pos="5775325" algn="l"/>
              </a:tabLst>
            </a:pPr>
            <a:r>
              <a:rPr dirty="0" sz="2600"/>
              <a:t>The</a:t>
            </a:r>
            <a:r>
              <a:rPr dirty="0" sz="2600" spc="355"/>
              <a:t> </a:t>
            </a:r>
            <a:r>
              <a:rPr dirty="0" sz="2600" spc="-10"/>
              <a:t>address</a:t>
            </a:r>
            <a:r>
              <a:rPr dirty="0" sz="2600" spc="360"/>
              <a:t> </a:t>
            </a:r>
            <a:r>
              <a:rPr dirty="0" sz="2600"/>
              <a:t>on	the  </a:t>
            </a:r>
            <a:r>
              <a:rPr dirty="0" sz="2600" spc="5"/>
              <a:t>bus  </a:t>
            </a:r>
            <a:r>
              <a:rPr dirty="0" sz="2600" spc="-5"/>
              <a:t>is</a:t>
            </a:r>
            <a:r>
              <a:rPr dirty="0" sz="2600" spc="-270"/>
              <a:t> </a:t>
            </a:r>
            <a:r>
              <a:rPr dirty="0" sz="2600" spc="-5"/>
              <a:t>decoded</a:t>
            </a:r>
            <a:r>
              <a:rPr dirty="0" sz="2600" spc="350"/>
              <a:t> </a:t>
            </a:r>
            <a:r>
              <a:rPr dirty="0" sz="2600"/>
              <a:t>by	</a:t>
            </a:r>
            <a:r>
              <a:rPr dirty="0" sz="2600" spc="-10"/>
              <a:t>an </a:t>
            </a:r>
            <a:r>
              <a:rPr dirty="0" sz="2600" spc="-5"/>
              <a:t>external </a:t>
            </a:r>
            <a:r>
              <a:rPr dirty="0" sz="2600"/>
              <a:t>logic  </a:t>
            </a:r>
            <a:r>
              <a:rPr dirty="0" sz="2600" spc="-5"/>
              <a:t>circuit.</a:t>
            </a:r>
            <a:endParaRPr sz="2600"/>
          </a:p>
          <a:p>
            <a:pPr marL="372110" indent="-356235">
              <a:lnSpc>
                <a:spcPct val="100000"/>
              </a:lnSpc>
              <a:spcBef>
                <a:spcPts val="20"/>
              </a:spcBef>
              <a:buFont typeface="Times New Roman"/>
              <a:buAutoNum type="arabicPlain"/>
              <a:tabLst>
                <a:tab pos="372745" algn="l"/>
              </a:tabLst>
            </a:pPr>
            <a:r>
              <a:rPr dirty="0" sz="2600" spc="5"/>
              <a:t>The </a:t>
            </a:r>
            <a:r>
              <a:rPr dirty="0" sz="2600" spc="-5"/>
              <a:t>memory location is</a:t>
            </a:r>
            <a:r>
              <a:rPr dirty="0" sz="2600" spc="-15"/>
              <a:t> </a:t>
            </a:r>
            <a:r>
              <a:rPr dirty="0" sz="2600"/>
              <a:t>identified.</a:t>
            </a:r>
            <a:endParaRPr sz="2600"/>
          </a:p>
          <a:p>
            <a:pPr marL="290195" marR="5715" indent="-274320">
              <a:lnSpc>
                <a:spcPct val="80000"/>
              </a:lnSpc>
              <a:spcBef>
                <a:spcPts val="625"/>
              </a:spcBef>
              <a:buFont typeface="Times New Roman"/>
              <a:buAutoNum type="arabicPlain"/>
              <a:tabLst>
                <a:tab pos="457834" algn="l"/>
                <a:tab pos="458470" algn="l"/>
                <a:tab pos="1137285" algn="l"/>
                <a:tab pos="1657350" algn="l"/>
                <a:tab pos="2558415" algn="l"/>
                <a:tab pos="2870835" algn="l"/>
                <a:tab pos="3733165" algn="l"/>
                <a:tab pos="4687570" algn="l"/>
                <a:tab pos="5953760" algn="l"/>
                <a:tab pos="6689090" algn="l"/>
                <a:tab pos="7129145" algn="l"/>
              </a:tabLst>
            </a:pPr>
            <a:r>
              <a:rPr dirty="0" sz="2600"/>
              <a:t>The</a:t>
            </a:r>
            <a:r>
              <a:rPr dirty="0" sz="2600"/>
              <a:t>	</a:t>
            </a:r>
            <a:r>
              <a:rPr dirty="0" sz="2600" spc="-15"/>
              <a:t>µ</a:t>
            </a:r>
            <a:r>
              <a:rPr dirty="0" sz="2600"/>
              <a:t>p</a:t>
            </a:r>
            <a:r>
              <a:rPr dirty="0" sz="2600"/>
              <a:t>	</a:t>
            </a:r>
            <a:r>
              <a:rPr dirty="0" sz="2600"/>
              <a:t>s</a:t>
            </a:r>
            <a:r>
              <a:rPr dirty="0" sz="2600" spc="-15"/>
              <a:t>e</a:t>
            </a:r>
            <a:r>
              <a:rPr dirty="0" sz="2600"/>
              <a:t>n</a:t>
            </a:r>
            <a:r>
              <a:rPr dirty="0" sz="2600" spc="10"/>
              <a:t>d</a:t>
            </a:r>
            <a:r>
              <a:rPr dirty="0" sz="2600"/>
              <a:t>s</a:t>
            </a:r>
            <a:r>
              <a:rPr dirty="0" sz="2600"/>
              <a:t>	</a:t>
            </a:r>
            <a:r>
              <a:rPr dirty="0" sz="2600"/>
              <a:t>a</a:t>
            </a:r>
            <a:r>
              <a:rPr dirty="0" sz="2600"/>
              <a:t>	</a:t>
            </a:r>
            <a:r>
              <a:rPr dirty="0" sz="2600"/>
              <a:t>pul</a:t>
            </a:r>
            <a:r>
              <a:rPr dirty="0" sz="2600" spc="-10"/>
              <a:t>s</a:t>
            </a:r>
            <a:r>
              <a:rPr dirty="0" sz="2600"/>
              <a:t>e</a:t>
            </a:r>
            <a:r>
              <a:rPr dirty="0" sz="2600"/>
              <a:t>	</a:t>
            </a:r>
            <a:r>
              <a:rPr dirty="0" sz="2600" spc="-5"/>
              <a:t>calle</a:t>
            </a:r>
            <a:r>
              <a:rPr dirty="0" sz="2600"/>
              <a:t>d</a:t>
            </a:r>
            <a:r>
              <a:rPr dirty="0" sz="2600"/>
              <a:t>	</a:t>
            </a:r>
            <a:r>
              <a:rPr dirty="0" sz="2600" spc="-15"/>
              <a:t>m</a:t>
            </a:r>
            <a:r>
              <a:rPr dirty="0" sz="2600"/>
              <a:t>e</a:t>
            </a:r>
            <a:r>
              <a:rPr dirty="0" sz="2600" spc="-15"/>
              <a:t>m</a:t>
            </a:r>
            <a:r>
              <a:rPr dirty="0" sz="2600"/>
              <a:t>ory</a:t>
            </a:r>
            <a:r>
              <a:rPr dirty="0" sz="2600"/>
              <a:t>	</a:t>
            </a:r>
            <a:r>
              <a:rPr dirty="0" sz="2600"/>
              <a:t>re</a:t>
            </a:r>
            <a:r>
              <a:rPr dirty="0" sz="2600" spc="-15"/>
              <a:t>a</a:t>
            </a:r>
            <a:r>
              <a:rPr dirty="0" sz="2600"/>
              <a:t>d</a:t>
            </a:r>
            <a:r>
              <a:rPr dirty="0" sz="2600"/>
              <a:t>	</a:t>
            </a:r>
            <a:r>
              <a:rPr dirty="0" sz="2600" spc="-5"/>
              <a:t>a</a:t>
            </a:r>
            <a:r>
              <a:rPr dirty="0" sz="2600"/>
              <a:t>s</a:t>
            </a:r>
            <a:r>
              <a:rPr dirty="0" sz="2600"/>
              <a:t>	</a:t>
            </a:r>
            <a:r>
              <a:rPr dirty="0" sz="2600" spc="-20"/>
              <a:t>c</a:t>
            </a:r>
            <a:r>
              <a:rPr dirty="0" sz="2600"/>
              <a:t>ontrol  </a:t>
            </a:r>
            <a:r>
              <a:rPr dirty="0" sz="2600"/>
              <a:t>signal.</a:t>
            </a:r>
            <a:endParaRPr sz="2600"/>
          </a:p>
          <a:p>
            <a:pPr marL="372110" indent="-356235">
              <a:lnSpc>
                <a:spcPct val="100000"/>
              </a:lnSpc>
              <a:buFont typeface="Times New Roman"/>
              <a:buAutoNum type="arabicPlain"/>
              <a:tabLst>
                <a:tab pos="372745" algn="l"/>
              </a:tabLst>
            </a:pPr>
            <a:r>
              <a:rPr dirty="0" sz="2600" spc="5"/>
              <a:t>The </a:t>
            </a:r>
            <a:r>
              <a:rPr dirty="0" sz="2600"/>
              <a:t>pulse </a:t>
            </a:r>
            <a:r>
              <a:rPr dirty="0" sz="2600" spc="-5"/>
              <a:t>activates </a:t>
            </a:r>
            <a:r>
              <a:rPr dirty="0" sz="2600"/>
              <a:t>the </a:t>
            </a:r>
            <a:r>
              <a:rPr dirty="0" sz="2600" spc="-5"/>
              <a:t>memory</a:t>
            </a:r>
            <a:r>
              <a:rPr dirty="0" sz="2600" spc="-40"/>
              <a:t> </a:t>
            </a:r>
            <a:r>
              <a:rPr dirty="0" sz="2600"/>
              <a:t>chip.</a:t>
            </a:r>
            <a:endParaRPr sz="2600"/>
          </a:p>
          <a:p>
            <a:pPr marL="290195" marR="5080" indent="-274320">
              <a:lnSpc>
                <a:spcPct val="80000"/>
              </a:lnSpc>
              <a:spcBef>
                <a:spcPts val="625"/>
              </a:spcBef>
              <a:buFont typeface="Times New Roman"/>
              <a:buAutoNum type="arabicPlain"/>
              <a:tabLst>
                <a:tab pos="459105" algn="l"/>
                <a:tab pos="459740" algn="l"/>
                <a:tab pos="1141730" algn="l"/>
                <a:tab pos="2411730" algn="l"/>
                <a:tab pos="2856865" algn="l"/>
                <a:tab pos="3428365" algn="l"/>
                <a:tab pos="4698365" algn="l"/>
                <a:tab pos="5929630" algn="l"/>
                <a:tab pos="6831965" algn="l"/>
                <a:tab pos="7661275" algn="l"/>
              </a:tabLst>
            </a:pPr>
            <a:r>
              <a:rPr dirty="0" sz="2600"/>
              <a:t>T</a:t>
            </a:r>
            <a:r>
              <a:rPr dirty="0" sz="2600" spc="5"/>
              <a:t>h</a:t>
            </a:r>
            <a:r>
              <a:rPr dirty="0" sz="2600"/>
              <a:t>e</a:t>
            </a:r>
            <a:r>
              <a:rPr dirty="0" sz="2600"/>
              <a:t>	</a:t>
            </a:r>
            <a:r>
              <a:rPr dirty="0" sz="2600"/>
              <a:t>c</a:t>
            </a:r>
            <a:r>
              <a:rPr dirty="0" sz="2600" spc="-15"/>
              <a:t>o</a:t>
            </a:r>
            <a:r>
              <a:rPr dirty="0" sz="2600"/>
              <a:t>ntents</a:t>
            </a:r>
            <a:r>
              <a:rPr dirty="0" sz="2600"/>
              <a:t>	</a:t>
            </a:r>
            <a:r>
              <a:rPr dirty="0" sz="2600" spc="5"/>
              <a:t>o</a:t>
            </a:r>
            <a:r>
              <a:rPr dirty="0" sz="2600"/>
              <a:t>f</a:t>
            </a:r>
            <a:r>
              <a:rPr dirty="0" sz="2600"/>
              <a:t>	</a:t>
            </a:r>
            <a:r>
              <a:rPr dirty="0" sz="2600" spc="-20"/>
              <a:t>t</a:t>
            </a:r>
            <a:r>
              <a:rPr dirty="0" sz="2600"/>
              <a:t>he</a:t>
            </a:r>
            <a:r>
              <a:rPr dirty="0" sz="2600"/>
              <a:t>	</a:t>
            </a:r>
            <a:r>
              <a:rPr dirty="0" sz="2600" spc="-15"/>
              <a:t>m</a:t>
            </a:r>
            <a:r>
              <a:rPr dirty="0" sz="2600"/>
              <a:t>e</a:t>
            </a:r>
            <a:r>
              <a:rPr dirty="0" sz="2600" spc="-15"/>
              <a:t>m</a:t>
            </a:r>
            <a:r>
              <a:rPr dirty="0" sz="2600"/>
              <a:t>ory</a:t>
            </a:r>
            <a:r>
              <a:rPr dirty="0" sz="2600"/>
              <a:t>	</a:t>
            </a:r>
            <a:r>
              <a:rPr dirty="0" sz="2600"/>
              <a:t>loca</a:t>
            </a:r>
            <a:r>
              <a:rPr dirty="0" sz="2600" spc="-15"/>
              <a:t>t</a:t>
            </a:r>
            <a:r>
              <a:rPr dirty="0" sz="2600"/>
              <a:t>i</a:t>
            </a:r>
            <a:r>
              <a:rPr dirty="0" sz="2600" spc="-15"/>
              <a:t>o</a:t>
            </a:r>
            <a:r>
              <a:rPr dirty="0" sz="2600"/>
              <a:t>n</a:t>
            </a:r>
            <a:r>
              <a:rPr dirty="0" sz="2600"/>
              <a:t>	</a:t>
            </a:r>
            <a:r>
              <a:rPr dirty="0" sz="2600" spc="-5"/>
              <a:t>(</a:t>
            </a:r>
            <a:r>
              <a:rPr dirty="0" sz="2600" spc="5"/>
              <a:t>8</a:t>
            </a:r>
            <a:r>
              <a:rPr dirty="0" sz="2600" spc="-20"/>
              <a:t>-</a:t>
            </a:r>
            <a:r>
              <a:rPr dirty="0" sz="2600"/>
              <a:t>bit</a:t>
            </a:r>
            <a:r>
              <a:rPr dirty="0" sz="2600"/>
              <a:t>	</a:t>
            </a:r>
            <a:r>
              <a:rPr dirty="0" sz="2600"/>
              <a:t>data)</a:t>
            </a:r>
            <a:r>
              <a:rPr dirty="0" sz="2600"/>
              <a:t>	</a:t>
            </a:r>
            <a:r>
              <a:rPr dirty="0" sz="2600"/>
              <a:t>are  </a:t>
            </a:r>
            <a:r>
              <a:rPr dirty="0" sz="2600" spc="-5"/>
              <a:t>placed </a:t>
            </a:r>
            <a:r>
              <a:rPr dirty="0" sz="2600"/>
              <a:t>on the data </a:t>
            </a:r>
            <a:r>
              <a:rPr dirty="0" sz="2600" spc="5"/>
              <a:t>bus </a:t>
            </a:r>
            <a:r>
              <a:rPr dirty="0" sz="2600" spc="-5"/>
              <a:t>as in </a:t>
            </a:r>
            <a:r>
              <a:rPr dirty="0" sz="2600"/>
              <a:t>fig.</a:t>
            </a:r>
            <a:r>
              <a:rPr dirty="0" sz="2600" spc="-70"/>
              <a:t> </a:t>
            </a:r>
            <a:r>
              <a:rPr dirty="0" sz="2600"/>
              <a:t>(2).</a:t>
            </a:r>
            <a:endParaRPr sz="2600"/>
          </a:p>
        </p:txBody>
      </p:sp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/>
          <p:nvPr/>
        </p:nvSpPr>
        <p:spPr>
          <a:xfrm>
            <a:off x="0" y="223"/>
            <a:ext cx="9143999" cy="102870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/>
          <p:nvPr/>
        </p:nvSpPr>
        <p:spPr>
          <a:xfrm>
            <a:off x="4401357" y="0"/>
            <a:ext cx="4742641" cy="599949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/>
          <p:nvPr/>
        </p:nvSpPr>
        <p:spPr>
          <a:xfrm>
            <a:off x="0" y="0"/>
            <a:ext cx="9088207" cy="1020572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/>
          <p:nvPr/>
        </p:nvSpPr>
        <p:spPr>
          <a:xfrm>
            <a:off x="-828" y="52323"/>
            <a:ext cx="9145590" cy="901826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7" name="object 7"/>
          <p:cNvSpPr txBox="1">
            <a:spLocks noGrp="1"/>
          </p:cNvSpPr>
          <p:nvPr>
            <p:ph type="title"/>
          </p:nvPr>
        </p:nvSpPr>
        <p:spPr>
          <a:prstGeom prst="rect"/>
        </p:spPr>
        <p:txBody>
          <a:bodyPr wrap="square" lIns="0" tIns="13335" rIns="0" bIns="0" rtlCol="0" vert="horz">
            <a:spAutoFit/>
          </a:bodyPr>
          <a:lstStyle/>
          <a:p>
            <a:pPr marL="20320">
              <a:lnSpc>
                <a:spcPct val="100000"/>
              </a:lnSpc>
              <a:spcBef>
                <a:spcPts val="105"/>
              </a:spcBef>
            </a:pPr>
            <a:r>
              <a:rPr dirty="0"/>
              <a:t>Microprocessor Architecture </a:t>
            </a:r>
            <a:r>
              <a:rPr dirty="0" spc="5"/>
              <a:t>and </a:t>
            </a:r>
            <a:r>
              <a:rPr dirty="0"/>
              <a:t>it's</a:t>
            </a:r>
            <a:r>
              <a:rPr dirty="0" spc="-220"/>
              <a:t> </a:t>
            </a:r>
            <a:r>
              <a:rPr dirty="0"/>
              <a:t>Operation</a:t>
            </a:r>
          </a:p>
        </p:txBody>
      </p:sp>
      <p:sp>
        <p:nvSpPr>
          <p:cNvPr id="8" name="object 8"/>
          <p:cNvSpPr/>
          <p:nvPr/>
        </p:nvSpPr>
        <p:spPr>
          <a:xfrm>
            <a:off x="544068" y="1600200"/>
            <a:ext cx="8055864" cy="4495800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9" name="object 9"/>
          <p:cNvSpPr txBox="1"/>
          <p:nvPr/>
        </p:nvSpPr>
        <p:spPr>
          <a:xfrm>
            <a:off x="3066669" y="6198819"/>
            <a:ext cx="3267075" cy="29972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800" spc="-10" b="1">
                <a:latin typeface="Times New Roman"/>
                <a:cs typeface="Times New Roman"/>
              </a:rPr>
              <a:t>Figure </a:t>
            </a:r>
            <a:r>
              <a:rPr dirty="0" sz="1800" b="1">
                <a:latin typeface="Times New Roman"/>
                <a:cs typeface="Times New Roman"/>
              </a:rPr>
              <a:t>(2)</a:t>
            </a:r>
            <a:r>
              <a:rPr dirty="0" sz="1800">
                <a:latin typeface="Times New Roman"/>
                <a:cs typeface="Times New Roman"/>
              </a:rPr>
              <a:t>. </a:t>
            </a:r>
            <a:r>
              <a:rPr dirty="0" sz="1800" spc="-5">
                <a:latin typeface="Times New Roman"/>
                <a:cs typeface="Times New Roman"/>
              </a:rPr>
              <a:t>Memory </a:t>
            </a:r>
            <a:r>
              <a:rPr dirty="0" sz="1800">
                <a:latin typeface="Times New Roman"/>
                <a:cs typeface="Times New Roman"/>
              </a:rPr>
              <a:t>read</a:t>
            </a:r>
            <a:r>
              <a:rPr dirty="0" sz="1800" spc="-40">
                <a:latin typeface="Times New Roman"/>
                <a:cs typeface="Times New Roman"/>
              </a:rPr>
              <a:t> </a:t>
            </a:r>
            <a:r>
              <a:rPr dirty="0" sz="1800">
                <a:latin typeface="Times New Roman"/>
                <a:cs typeface="Times New Roman"/>
              </a:rPr>
              <a:t>operation</a:t>
            </a:r>
            <a:endParaRPr sz="1800">
              <a:latin typeface="Times New Roman"/>
              <a:cs typeface="Times New Roman"/>
            </a:endParaRPr>
          </a:p>
        </p:txBody>
      </p:sp>
      <p:sp>
        <p:nvSpPr>
          <p:cNvPr id="10" name="object 10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27940">
              <a:lnSpc>
                <a:spcPts val="1245"/>
              </a:lnSpc>
            </a:pPr>
            <a:fld id="{81D60167-4931-47E6-BA6A-407CBD079E47}" type="slidenum">
              <a:rPr dirty="0"/>
              <a:t>40</a:t>
            </a:fld>
          </a:p>
        </p:txBody>
      </p:sp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/>
          <p:nvPr/>
        </p:nvSpPr>
        <p:spPr>
          <a:xfrm>
            <a:off x="0" y="223"/>
            <a:ext cx="9143999" cy="102870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/>
          <p:nvPr/>
        </p:nvSpPr>
        <p:spPr>
          <a:xfrm>
            <a:off x="4401357" y="0"/>
            <a:ext cx="4742641" cy="599949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/>
          <p:nvPr/>
        </p:nvSpPr>
        <p:spPr>
          <a:xfrm>
            <a:off x="0" y="0"/>
            <a:ext cx="9088207" cy="1020572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/>
          <p:nvPr/>
        </p:nvSpPr>
        <p:spPr>
          <a:xfrm>
            <a:off x="-828" y="52323"/>
            <a:ext cx="9145590" cy="901826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7" name="object 7"/>
          <p:cNvSpPr txBox="1">
            <a:spLocks noGrp="1"/>
          </p:cNvSpPr>
          <p:nvPr>
            <p:ph type="title"/>
          </p:nvPr>
        </p:nvSpPr>
        <p:spPr>
          <a:prstGeom prst="rect"/>
        </p:spPr>
        <p:txBody>
          <a:bodyPr wrap="square" lIns="0" tIns="13335" rIns="0" bIns="0" rtlCol="0" vert="horz">
            <a:spAutoFit/>
          </a:bodyPr>
          <a:lstStyle/>
          <a:p>
            <a:pPr marL="20320">
              <a:lnSpc>
                <a:spcPct val="100000"/>
              </a:lnSpc>
              <a:spcBef>
                <a:spcPts val="105"/>
              </a:spcBef>
            </a:pPr>
            <a:r>
              <a:rPr dirty="0"/>
              <a:t>Microprocessor Architecture </a:t>
            </a:r>
            <a:r>
              <a:rPr dirty="0" spc="5"/>
              <a:t>and </a:t>
            </a:r>
            <a:r>
              <a:rPr dirty="0"/>
              <a:t>it's</a:t>
            </a:r>
            <a:r>
              <a:rPr dirty="0" spc="-220"/>
              <a:t> </a:t>
            </a:r>
            <a:r>
              <a:rPr dirty="0"/>
              <a:t>Operation</a:t>
            </a:r>
          </a:p>
        </p:txBody>
      </p:sp>
      <p:sp>
        <p:nvSpPr>
          <p:cNvPr id="9" name="object 9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27940">
              <a:lnSpc>
                <a:spcPts val="1245"/>
              </a:lnSpc>
            </a:pPr>
            <a:fld id="{81D60167-4931-47E6-BA6A-407CBD079E47}" type="slidenum">
              <a:rPr dirty="0"/>
              <a:t>40</a:t>
            </a:fld>
          </a:p>
        </p:txBody>
      </p:sp>
      <p:sp>
        <p:nvSpPr>
          <p:cNvPr id="8" name="object 8"/>
          <p:cNvSpPr txBox="1"/>
          <p:nvPr/>
        </p:nvSpPr>
        <p:spPr>
          <a:xfrm>
            <a:off x="535940" y="1957781"/>
            <a:ext cx="8073390" cy="331851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algn="just" marL="286385" marR="5080" indent="-274320">
              <a:lnSpc>
                <a:spcPct val="100000"/>
              </a:lnSpc>
              <a:spcBef>
                <a:spcPts val="100"/>
              </a:spcBef>
            </a:pPr>
            <a:r>
              <a:rPr dirty="0" sz="2400" spc="-5" b="1">
                <a:latin typeface="Times New Roman"/>
                <a:cs typeface="Times New Roman"/>
              </a:rPr>
              <a:t>2- </a:t>
            </a:r>
            <a:r>
              <a:rPr dirty="0" u="heavy" sz="2400" b="1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Internal </a:t>
            </a:r>
            <a:r>
              <a:rPr dirty="0" u="heavy" sz="2400" spc="-5" b="1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Data </a:t>
            </a:r>
            <a:r>
              <a:rPr dirty="0" u="heavy" sz="2400" b="1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Operations</a:t>
            </a:r>
            <a:r>
              <a:rPr dirty="0" sz="2400" b="1">
                <a:latin typeface="Times New Roman"/>
                <a:cs typeface="Times New Roman"/>
              </a:rPr>
              <a:t>:-</a:t>
            </a:r>
            <a:r>
              <a:rPr dirty="0" sz="2400">
                <a:latin typeface="Times New Roman"/>
                <a:cs typeface="Times New Roman"/>
              </a:rPr>
              <a:t>The </a:t>
            </a:r>
            <a:r>
              <a:rPr dirty="0" sz="2400" spc="-5">
                <a:latin typeface="Times New Roman"/>
                <a:cs typeface="Times New Roman"/>
              </a:rPr>
              <a:t>internal architecture of </a:t>
            </a:r>
            <a:r>
              <a:rPr dirty="0" sz="2400">
                <a:latin typeface="Times New Roman"/>
                <a:cs typeface="Times New Roman"/>
              </a:rPr>
              <a:t>the  8085 </a:t>
            </a:r>
            <a:r>
              <a:rPr dirty="0" sz="2400" spc="-5">
                <a:latin typeface="Times New Roman"/>
                <a:cs typeface="Times New Roman"/>
              </a:rPr>
              <a:t>microprocessor determines </a:t>
            </a:r>
            <a:r>
              <a:rPr dirty="0" sz="2400" spc="-10">
                <a:latin typeface="Times New Roman"/>
                <a:cs typeface="Times New Roman"/>
              </a:rPr>
              <a:t>how </a:t>
            </a:r>
            <a:r>
              <a:rPr dirty="0" sz="2400">
                <a:latin typeface="Times New Roman"/>
                <a:cs typeface="Times New Roman"/>
              </a:rPr>
              <a:t>and what </a:t>
            </a:r>
            <a:r>
              <a:rPr dirty="0" sz="2400" spc="-5">
                <a:latin typeface="Times New Roman"/>
                <a:cs typeface="Times New Roman"/>
              </a:rPr>
              <a:t>operations can  </a:t>
            </a:r>
            <a:r>
              <a:rPr dirty="0" sz="2400">
                <a:latin typeface="Times New Roman"/>
                <a:cs typeface="Times New Roman"/>
              </a:rPr>
              <a:t>be </a:t>
            </a:r>
            <a:r>
              <a:rPr dirty="0" sz="2400" spc="-5">
                <a:latin typeface="Times New Roman"/>
                <a:cs typeface="Times New Roman"/>
              </a:rPr>
              <a:t>performed </a:t>
            </a:r>
            <a:r>
              <a:rPr dirty="0" sz="2400">
                <a:latin typeface="Times New Roman"/>
                <a:cs typeface="Times New Roman"/>
              </a:rPr>
              <a:t>with the data. These operations</a:t>
            </a:r>
            <a:r>
              <a:rPr dirty="0" sz="2400" spc="-120">
                <a:latin typeface="Times New Roman"/>
                <a:cs typeface="Times New Roman"/>
              </a:rPr>
              <a:t> </a:t>
            </a:r>
            <a:r>
              <a:rPr dirty="0" sz="2400">
                <a:latin typeface="Times New Roman"/>
                <a:cs typeface="Times New Roman"/>
              </a:rPr>
              <a:t>are:-</a:t>
            </a:r>
            <a:endParaRPr sz="24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3500">
              <a:latin typeface="Times New Roman"/>
              <a:cs typeface="Times New Roman"/>
            </a:endParaRPr>
          </a:p>
          <a:p>
            <a:pPr marL="469900" indent="-457200">
              <a:lnSpc>
                <a:spcPct val="100000"/>
              </a:lnSpc>
              <a:spcBef>
                <a:spcPts val="5"/>
              </a:spcBef>
              <a:buClr>
                <a:srgbClr val="0AD0D9"/>
              </a:buClr>
              <a:buSzPct val="93750"/>
              <a:buAutoNum type="alphaLcParenR"/>
              <a:tabLst>
                <a:tab pos="469900" algn="l"/>
                <a:tab pos="470534" algn="l"/>
              </a:tabLst>
            </a:pPr>
            <a:r>
              <a:rPr dirty="0" sz="2400">
                <a:latin typeface="Times New Roman"/>
                <a:cs typeface="Times New Roman"/>
              </a:rPr>
              <a:t>Store 8-bit</a:t>
            </a:r>
            <a:r>
              <a:rPr dirty="0" sz="2400" spc="-30">
                <a:latin typeface="Times New Roman"/>
                <a:cs typeface="Times New Roman"/>
              </a:rPr>
              <a:t> </a:t>
            </a:r>
            <a:r>
              <a:rPr dirty="0" sz="2400">
                <a:latin typeface="Times New Roman"/>
                <a:cs typeface="Times New Roman"/>
              </a:rPr>
              <a:t>data.</a:t>
            </a:r>
            <a:endParaRPr sz="2400">
              <a:latin typeface="Times New Roman"/>
              <a:cs typeface="Times New Roman"/>
            </a:endParaRPr>
          </a:p>
          <a:p>
            <a:pPr marL="469900" indent="-457200">
              <a:lnSpc>
                <a:spcPct val="100000"/>
              </a:lnSpc>
              <a:spcBef>
                <a:spcPts val="575"/>
              </a:spcBef>
              <a:buClr>
                <a:srgbClr val="0AD0D9"/>
              </a:buClr>
              <a:buSzPct val="93750"/>
              <a:buAutoNum type="alphaLcParenR"/>
              <a:tabLst>
                <a:tab pos="469900" algn="l"/>
                <a:tab pos="470534" algn="l"/>
              </a:tabLst>
            </a:pPr>
            <a:r>
              <a:rPr dirty="0" sz="2400" spc="-5">
                <a:latin typeface="Times New Roman"/>
                <a:cs typeface="Times New Roman"/>
              </a:rPr>
              <a:t>Performed arithmetic </a:t>
            </a:r>
            <a:r>
              <a:rPr dirty="0" sz="2400">
                <a:latin typeface="Times New Roman"/>
                <a:cs typeface="Times New Roman"/>
              </a:rPr>
              <a:t>and logical</a:t>
            </a:r>
            <a:r>
              <a:rPr dirty="0" sz="2400" spc="-55">
                <a:latin typeface="Times New Roman"/>
                <a:cs typeface="Times New Roman"/>
              </a:rPr>
              <a:t> </a:t>
            </a:r>
            <a:r>
              <a:rPr dirty="0" sz="2400">
                <a:latin typeface="Times New Roman"/>
                <a:cs typeface="Times New Roman"/>
              </a:rPr>
              <a:t>operations.</a:t>
            </a:r>
            <a:endParaRPr sz="2400">
              <a:latin typeface="Times New Roman"/>
              <a:cs typeface="Times New Roman"/>
            </a:endParaRPr>
          </a:p>
          <a:p>
            <a:pPr marL="469900" indent="-457200">
              <a:lnSpc>
                <a:spcPct val="100000"/>
              </a:lnSpc>
              <a:spcBef>
                <a:spcPts val="575"/>
              </a:spcBef>
              <a:buClr>
                <a:srgbClr val="0AD0D9"/>
              </a:buClr>
              <a:buSzPct val="93750"/>
              <a:buAutoNum type="alphaLcParenR"/>
              <a:tabLst>
                <a:tab pos="469900" algn="l"/>
                <a:tab pos="470534" algn="l"/>
              </a:tabLst>
            </a:pPr>
            <a:r>
              <a:rPr dirty="0" sz="2400" spc="-45">
                <a:latin typeface="Times New Roman"/>
                <a:cs typeface="Times New Roman"/>
              </a:rPr>
              <a:t>Test </a:t>
            </a:r>
            <a:r>
              <a:rPr dirty="0" sz="2400">
                <a:latin typeface="Times New Roman"/>
                <a:cs typeface="Times New Roman"/>
              </a:rPr>
              <a:t>for</a:t>
            </a:r>
            <a:r>
              <a:rPr dirty="0" sz="2400" spc="30">
                <a:latin typeface="Times New Roman"/>
                <a:cs typeface="Times New Roman"/>
              </a:rPr>
              <a:t> </a:t>
            </a:r>
            <a:r>
              <a:rPr dirty="0" sz="2400">
                <a:latin typeface="Times New Roman"/>
                <a:cs typeface="Times New Roman"/>
              </a:rPr>
              <a:t>conditions.</a:t>
            </a:r>
            <a:endParaRPr sz="2400">
              <a:latin typeface="Times New Roman"/>
              <a:cs typeface="Times New Roman"/>
            </a:endParaRPr>
          </a:p>
          <a:p>
            <a:pPr marL="546100" indent="-533400">
              <a:lnSpc>
                <a:spcPct val="100000"/>
              </a:lnSpc>
              <a:spcBef>
                <a:spcPts val="575"/>
              </a:spcBef>
              <a:buClr>
                <a:srgbClr val="0AD0D9"/>
              </a:buClr>
              <a:buSzPct val="93750"/>
              <a:buAutoNum type="alphaLcParenR"/>
              <a:tabLst>
                <a:tab pos="546100" algn="l"/>
                <a:tab pos="546735" algn="l"/>
              </a:tabLst>
            </a:pPr>
            <a:r>
              <a:rPr dirty="0" sz="2400">
                <a:latin typeface="Times New Roman"/>
                <a:cs typeface="Times New Roman"/>
              </a:rPr>
              <a:t>Sequence the execution </a:t>
            </a:r>
            <a:r>
              <a:rPr dirty="0" sz="2400" spc="-5">
                <a:latin typeface="Times New Roman"/>
                <a:cs typeface="Times New Roman"/>
              </a:rPr>
              <a:t>of</a:t>
            </a:r>
            <a:r>
              <a:rPr dirty="0" sz="2400" spc="-80">
                <a:latin typeface="Times New Roman"/>
                <a:cs typeface="Times New Roman"/>
              </a:rPr>
              <a:t> </a:t>
            </a:r>
            <a:r>
              <a:rPr dirty="0" sz="2400">
                <a:latin typeface="Times New Roman"/>
                <a:cs typeface="Times New Roman"/>
              </a:rPr>
              <a:t>instructions.</a:t>
            </a:r>
            <a:endParaRPr sz="24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/>
          <p:nvPr/>
        </p:nvSpPr>
        <p:spPr>
          <a:xfrm>
            <a:off x="0" y="223"/>
            <a:ext cx="9143999" cy="102870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/>
          <p:nvPr/>
        </p:nvSpPr>
        <p:spPr>
          <a:xfrm>
            <a:off x="4401357" y="0"/>
            <a:ext cx="4742641" cy="599949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/>
          <p:nvPr/>
        </p:nvSpPr>
        <p:spPr>
          <a:xfrm>
            <a:off x="0" y="0"/>
            <a:ext cx="9088207" cy="1020572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/>
          <p:nvPr/>
        </p:nvSpPr>
        <p:spPr>
          <a:xfrm>
            <a:off x="-828" y="52323"/>
            <a:ext cx="9145590" cy="901826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7" name="object 7"/>
          <p:cNvSpPr txBox="1">
            <a:spLocks noGrp="1"/>
          </p:cNvSpPr>
          <p:nvPr>
            <p:ph type="title"/>
          </p:nvPr>
        </p:nvSpPr>
        <p:spPr>
          <a:prstGeom prst="rect"/>
        </p:spPr>
        <p:txBody>
          <a:bodyPr wrap="square" lIns="0" tIns="13335" rIns="0" bIns="0" rtlCol="0" vert="horz">
            <a:spAutoFit/>
          </a:bodyPr>
          <a:lstStyle/>
          <a:p>
            <a:pPr marL="20320">
              <a:lnSpc>
                <a:spcPct val="100000"/>
              </a:lnSpc>
              <a:spcBef>
                <a:spcPts val="105"/>
              </a:spcBef>
            </a:pPr>
            <a:r>
              <a:rPr dirty="0"/>
              <a:t>Microprocessor Architecture </a:t>
            </a:r>
            <a:r>
              <a:rPr dirty="0" spc="5"/>
              <a:t>and </a:t>
            </a:r>
            <a:r>
              <a:rPr dirty="0"/>
              <a:t>it's</a:t>
            </a:r>
            <a:r>
              <a:rPr dirty="0" spc="-220"/>
              <a:t> </a:t>
            </a:r>
            <a:r>
              <a:rPr dirty="0"/>
              <a:t>Operation</a:t>
            </a:r>
          </a:p>
        </p:txBody>
      </p:sp>
      <p:sp>
        <p:nvSpPr>
          <p:cNvPr id="9" name="object 9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27940">
              <a:lnSpc>
                <a:spcPts val="1245"/>
              </a:lnSpc>
            </a:pPr>
            <a:fld id="{81D60167-4931-47E6-BA6A-407CBD079E47}" type="slidenum">
              <a:rPr dirty="0"/>
              <a:t>40</a:t>
            </a:fld>
          </a:p>
        </p:txBody>
      </p:sp>
      <p:sp>
        <p:nvSpPr>
          <p:cNvPr id="8" name="object 8"/>
          <p:cNvSpPr txBox="1"/>
          <p:nvPr/>
        </p:nvSpPr>
        <p:spPr>
          <a:xfrm>
            <a:off x="535940" y="1956942"/>
            <a:ext cx="8072120" cy="343916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286385" marR="5080" indent="-274320">
              <a:lnSpc>
                <a:spcPct val="100000"/>
              </a:lnSpc>
              <a:spcBef>
                <a:spcPts val="95"/>
              </a:spcBef>
              <a:tabLst>
                <a:tab pos="538480" algn="l"/>
                <a:tab pos="1541145" algn="l"/>
                <a:tab pos="2382520" algn="l"/>
                <a:tab pos="4290695" algn="l"/>
                <a:tab pos="5469255" algn="l"/>
                <a:tab pos="7098665" algn="l"/>
                <a:tab pos="7624445" algn="l"/>
              </a:tabLst>
            </a:pPr>
            <a:r>
              <a:rPr dirty="0" sz="2800" spc="-10" b="1">
                <a:latin typeface="Times New Roman"/>
                <a:cs typeface="Times New Roman"/>
              </a:rPr>
              <a:t>e</a:t>
            </a:r>
            <a:r>
              <a:rPr dirty="0" sz="2800" spc="-5" b="1">
                <a:latin typeface="Times New Roman"/>
                <a:cs typeface="Times New Roman"/>
              </a:rPr>
              <a:t>-</a:t>
            </a:r>
            <a:r>
              <a:rPr dirty="0" sz="2800" b="1">
                <a:latin typeface="Times New Roman"/>
                <a:cs typeface="Times New Roman"/>
              </a:rPr>
              <a:t>	</a:t>
            </a:r>
            <a:r>
              <a:rPr dirty="0" sz="2800" spc="-5">
                <a:latin typeface="Times New Roman"/>
                <a:cs typeface="Times New Roman"/>
              </a:rPr>
              <a:t>St</a:t>
            </a:r>
            <a:r>
              <a:rPr dirty="0" sz="2800" spc="5">
                <a:latin typeface="Times New Roman"/>
                <a:cs typeface="Times New Roman"/>
              </a:rPr>
              <a:t>o</a:t>
            </a:r>
            <a:r>
              <a:rPr dirty="0" sz="2800" spc="-5">
                <a:latin typeface="Times New Roman"/>
                <a:cs typeface="Times New Roman"/>
              </a:rPr>
              <a:t>re</a:t>
            </a:r>
            <a:r>
              <a:rPr dirty="0" sz="2800">
                <a:latin typeface="Times New Roman"/>
                <a:cs typeface="Times New Roman"/>
              </a:rPr>
              <a:t>	</a:t>
            </a:r>
            <a:r>
              <a:rPr dirty="0" sz="2800" spc="-5">
                <a:latin typeface="Times New Roman"/>
                <a:cs typeface="Times New Roman"/>
              </a:rPr>
              <a:t>data</a:t>
            </a:r>
            <a:r>
              <a:rPr dirty="0" sz="2800">
                <a:latin typeface="Times New Roman"/>
                <a:cs typeface="Times New Roman"/>
              </a:rPr>
              <a:t>	</a:t>
            </a:r>
            <a:r>
              <a:rPr dirty="0" sz="2800" spc="-5">
                <a:latin typeface="Times New Roman"/>
                <a:cs typeface="Times New Roman"/>
              </a:rPr>
              <a:t>te</a:t>
            </a:r>
            <a:r>
              <a:rPr dirty="0" sz="2800" spc="-20">
                <a:latin typeface="Times New Roman"/>
                <a:cs typeface="Times New Roman"/>
              </a:rPr>
              <a:t>m</a:t>
            </a:r>
            <a:r>
              <a:rPr dirty="0" sz="2800">
                <a:latin typeface="Times New Roman"/>
                <a:cs typeface="Times New Roman"/>
              </a:rPr>
              <a:t>po</a:t>
            </a:r>
            <a:r>
              <a:rPr dirty="0" sz="2800" spc="-5">
                <a:latin typeface="Times New Roman"/>
                <a:cs typeface="Times New Roman"/>
              </a:rPr>
              <a:t>ra</a:t>
            </a:r>
            <a:r>
              <a:rPr dirty="0" sz="2800">
                <a:latin typeface="Times New Roman"/>
                <a:cs typeface="Times New Roman"/>
              </a:rPr>
              <a:t>r</a:t>
            </a:r>
            <a:r>
              <a:rPr dirty="0" sz="2800" spc="-5">
                <a:latin typeface="Times New Roman"/>
                <a:cs typeface="Times New Roman"/>
              </a:rPr>
              <a:t>i</a:t>
            </a:r>
            <a:r>
              <a:rPr dirty="0" sz="2800">
                <a:latin typeface="Times New Roman"/>
                <a:cs typeface="Times New Roman"/>
              </a:rPr>
              <a:t>l</a:t>
            </a:r>
            <a:r>
              <a:rPr dirty="0" sz="2800" spc="-5">
                <a:latin typeface="Times New Roman"/>
                <a:cs typeface="Times New Roman"/>
              </a:rPr>
              <a:t>y</a:t>
            </a:r>
            <a:r>
              <a:rPr dirty="0" sz="2800">
                <a:latin typeface="Times New Roman"/>
                <a:cs typeface="Times New Roman"/>
              </a:rPr>
              <a:t>	</a:t>
            </a:r>
            <a:r>
              <a:rPr dirty="0" sz="2800" spc="-5">
                <a:latin typeface="Times New Roman"/>
                <a:cs typeface="Times New Roman"/>
              </a:rPr>
              <a:t>d</a:t>
            </a:r>
            <a:r>
              <a:rPr dirty="0" sz="2800" spc="-20">
                <a:latin typeface="Times New Roman"/>
                <a:cs typeface="Times New Roman"/>
              </a:rPr>
              <a:t>u</a:t>
            </a:r>
            <a:r>
              <a:rPr dirty="0" sz="2800" spc="-5">
                <a:latin typeface="Times New Roman"/>
                <a:cs typeface="Times New Roman"/>
              </a:rPr>
              <a:t>ri</a:t>
            </a:r>
            <a:r>
              <a:rPr dirty="0" sz="2800" spc="5">
                <a:latin typeface="Times New Roman"/>
                <a:cs typeface="Times New Roman"/>
              </a:rPr>
              <a:t>n</a:t>
            </a:r>
            <a:r>
              <a:rPr dirty="0" sz="2800" spc="-5">
                <a:latin typeface="Times New Roman"/>
                <a:cs typeface="Times New Roman"/>
              </a:rPr>
              <a:t>g</a:t>
            </a:r>
            <a:r>
              <a:rPr dirty="0" sz="2800">
                <a:latin typeface="Times New Roman"/>
                <a:cs typeface="Times New Roman"/>
              </a:rPr>
              <a:t>	</a:t>
            </a:r>
            <a:r>
              <a:rPr dirty="0" sz="2800" spc="-5">
                <a:latin typeface="Times New Roman"/>
                <a:cs typeface="Times New Roman"/>
              </a:rPr>
              <a:t>exe</a:t>
            </a:r>
            <a:r>
              <a:rPr dirty="0" sz="2800" spc="-30">
                <a:latin typeface="Times New Roman"/>
                <a:cs typeface="Times New Roman"/>
              </a:rPr>
              <a:t>c</a:t>
            </a:r>
            <a:r>
              <a:rPr dirty="0" sz="2800" spc="-5">
                <a:latin typeface="Times New Roman"/>
                <a:cs typeface="Times New Roman"/>
              </a:rPr>
              <a:t>u</a:t>
            </a:r>
            <a:r>
              <a:rPr dirty="0" sz="2800">
                <a:latin typeface="Times New Roman"/>
                <a:cs typeface="Times New Roman"/>
              </a:rPr>
              <a:t>t</a:t>
            </a:r>
            <a:r>
              <a:rPr dirty="0" sz="2800" spc="-15">
                <a:latin typeface="Times New Roman"/>
                <a:cs typeface="Times New Roman"/>
              </a:rPr>
              <a:t>i</a:t>
            </a:r>
            <a:r>
              <a:rPr dirty="0" sz="2800" spc="-5">
                <a:latin typeface="Times New Roman"/>
                <a:cs typeface="Times New Roman"/>
              </a:rPr>
              <a:t>on</a:t>
            </a:r>
            <a:r>
              <a:rPr dirty="0" sz="2800">
                <a:latin typeface="Times New Roman"/>
                <a:cs typeface="Times New Roman"/>
              </a:rPr>
              <a:t>	</a:t>
            </a:r>
            <a:r>
              <a:rPr dirty="0" sz="2800" spc="-5">
                <a:latin typeface="Times New Roman"/>
                <a:cs typeface="Times New Roman"/>
              </a:rPr>
              <a:t>in</a:t>
            </a:r>
            <a:r>
              <a:rPr dirty="0" sz="2800">
                <a:latin typeface="Times New Roman"/>
                <a:cs typeface="Times New Roman"/>
              </a:rPr>
              <a:t>	</a:t>
            </a:r>
            <a:r>
              <a:rPr dirty="0" sz="2800" spc="-5">
                <a:latin typeface="Times New Roman"/>
                <a:cs typeface="Times New Roman"/>
              </a:rPr>
              <a:t>t</a:t>
            </a:r>
            <a:r>
              <a:rPr dirty="0" sz="2800">
                <a:latin typeface="Times New Roman"/>
                <a:cs typeface="Times New Roman"/>
              </a:rPr>
              <a:t>h</a:t>
            </a:r>
            <a:r>
              <a:rPr dirty="0" sz="2800" spc="-5">
                <a:latin typeface="Times New Roman"/>
                <a:cs typeface="Times New Roman"/>
              </a:rPr>
              <a:t>e  </a:t>
            </a:r>
            <a:r>
              <a:rPr dirty="0" sz="2800" spc="-5">
                <a:latin typeface="Times New Roman"/>
                <a:cs typeface="Times New Roman"/>
              </a:rPr>
              <a:t>defined R/W </a:t>
            </a:r>
            <a:r>
              <a:rPr dirty="0" sz="2800" spc="-10">
                <a:latin typeface="Times New Roman"/>
                <a:cs typeface="Times New Roman"/>
              </a:rPr>
              <a:t>memory </a:t>
            </a:r>
            <a:r>
              <a:rPr dirty="0" sz="2800" spc="-5">
                <a:latin typeface="Times New Roman"/>
                <a:cs typeface="Times New Roman"/>
              </a:rPr>
              <a:t>locations called </a:t>
            </a:r>
            <a:r>
              <a:rPr dirty="0" sz="2800">
                <a:latin typeface="Times New Roman"/>
                <a:cs typeface="Times New Roman"/>
              </a:rPr>
              <a:t>the</a:t>
            </a:r>
            <a:r>
              <a:rPr dirty="0" sz="2800" spc="-30">
                <a:latin typeface="Times New Roman"/>
                <a:cs typeface="Times New Roman"/>
              </a:rPr>
              <a:t> </a:t>
            </a:r>
            <a:r>
              <a:rPr dirty="0" sz="2800" spc="-5">
                <a:latin typeface="Times New Roman"/>
                <a:cs typeface="Times New Roman"/>
              </a:rPr>
              <a:t>stack.</a:t>
            </a:r>
            <a:endParaRPr sz="28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45"/>
              </a:spcBef>
            </a:pPr>
            <a:endParaRPr sz="4050">
              <a:latin typeface="Times New Roman"/>
              <a:cs typeface="Times New Roman"/>
            </a:endParaRPr>
          </a:p>
          <a:p>
            <a:pPr marL="287020" indent="-274320">
              <a:lnSpc>
                <a:spcPct val="100000"/>
              </a:lnSpc>
              <a:buClr>
                <a:srgbClr val="0AD0D9"/>
              </a:buClr>
              <a:buSzPct val="94642"/>
              <a:buFont typeface="Wingdings 2"/>
              <a:buChar char=""/>
              <a:tabLst>
                <a:tab pos="287020" algn="l"/>
              </a:tabLst>
            </a:pPr>
            <a:r>
              <a:rPr dirty="0" sz="2800" spc="-135" b="1">
                <a:latin typeface="Times New Roman"/>
                <a:cs typeface="Times New Roman"/>
              </a:rPr>
              <a:t>To </a:t>
            </a:r>
            <a:r>
              <a:rPr dirty="0" sz="2800" spc="-5" b="1">
                <a:latin typeface="Times New Roman"/>
                <a:cs typeface="Times New Roman"/>
              </a:rPr>
              <a:t>perform these operations the µp</a:t>
            </a:r>
            <a:r>
              <a:rPr dirty="0" sz="2800" spc="180" b="1">
                <a:latin typeface="Times New Roman"/>
                <a:cs typeface="Times New Roman"/>
              </a:rPr>
              <a:t> </a:t>
            </a:r>
            <a:r>
              <a:rPr dirty="0" sz="2800" spc="-15" b="1">
                <a:latin typeface="Times New Roman"/>
                <a:cs typeface="Times New Roman"/>
              </a:rPr>
              <a:t>requires:-</a:t>
            </a:r>
            <a:endParaRPr sz="2800">
              <a:latin typeface="Times New Roman"/>
              <a:cs typeface="Times New Roman"/>
            </a:endParaRPr>
          </a:p>
          <a:p>
            <a:pPr marL="398145" indent="-385445">
              <a:lnSpc>
                <a:spcPct val="100000"/>
              </a:lnSpc>
              <a:spcBef>
                <a:spcPts val="675"/>
              </a:spcBef>
              <a:buFont typeface="Times New Roman"/>
              <a:buAutoNum type="alphaLcParenR"/>
              <a:tabLst>
                <a:tab pos="398780" algn="l"/>
              </a:tabLst>
            </a:pPr>
            <a:r>
              <a:rPr dirty="0" sz="2800" spc="-5">
                <a:latin typeface="Times New Roman"/>
                <a:cs typeface="Times New Roman"/>
              </a:rPr>
              <a:t>Registers.</a:t>
            </a:r>
            <a:endParaRPr sz="2800">
              <a:latin typeface="Times New Roman"/>
              <a:cs typeface="Times New Roman"/>
            </a:endParaRPr>
          </a:p>
          <a:p>
            <a:pPr marL="419100" indent="-406400">
              <a:lnSpc>
                <a:spcPct val="100000"/>
              </a:lnSpc>
              <a:spcBef>
                <a:spcPts val="670"/>
              </a:spcBef>
              <a:buFont typeface="Times New Roman"/>
              <a:buAutoNum type="alphaLcParenR"/>
              <a:tabLst>
                <a:tab pos="419734" algn="l"/>
              </a:tabLst>
            </a:pPr>
            <a:r>
              <a:rPr dirty="0" sz="2800" spc="-10">
                <a:latin typeface="Times New Roman"/>
                <a:cs typeface="Times New Roman"/>
              </a:rPr>
              <a:t>An </a:t>
            </a:r>
            <a:r>
              <a:rPr dirty="0" sz="2800" spc="-5">
                <a:latin typeface="Times New Roman"/>
                <a:cs typeface="Times New Roman"/>
              </a:rPr>
              <a:t>arithmetic </a:t>
            </a:r>
            <a:r>
              <a:rPr dirty="0" sz="2800">
                <a:latin typeface="Times New Roman"/>
                <a:cs typeface="Times New Roman"/>
              </a:rPr>
              <a:t>logic </a:t>
            </a:r>
            <a:r>
              <a:rPr dirty="0" sz="2800" spc="-5">
                <a:latin typeface="Times New Roman"/>
                <a:cs typeface="Times New Roman"/>
              </a:rPr>
              <a:t>unit (ALU) &amp; control</a:t>
            </a:r>
            <a:r>
              <a:rPr dirty="0" sz="2800" spc="10">
                <a:latin typeface="Times New Roman"/>
                <a:cs typeface="Times New Roman"/>
              </a:rPr>
              <a:t> </a:t>
            </a:r>
            <a:r>
              <a:rPr dirty="0" sz="2800">
                <a:latin typeface="Times New Roman"/>
                <a:cs typeface="Times New Roman"/>
              </a:rPr>
              <a:t>logic.</a:t>
            </a:r>
            <a:endParaRPr sz="2800">
              <a:latin typeface="Times New Roman"/>
              <a:cs typeface="Times New Roman"/>
            </a:endParaRPr>
          </a:p>
          <a:p>
            <a:pPr marL="378460" indent="-365760">
              <a:lnSpc>
                <a:spcPct val="100000"/>
              </a:lnSpc>
              <a:spcBef>
                <a:spcPts val="675"/>
              </a:spcBef>
              <a:buFont typeface="Times New Roman"/>
              <a:buAutoNum type="alphaLcParenR"/>
              <a:tabLst>
                <a:tab pos="378460" algn="l"/>
              </a:tabLst>
            </a:pPr>
            <a:r>
              <a:rPr dirty="0" sz="2800">
                <a:latin typeface="Times New Roman"/>
                <a:cs typeface="Times New Roman"/>
              </a:rPr>
              <a:t>Internal buses (paths </a:t>
            </a:r>
            <a:r>
              <a:rPr dirty="0" sz="2800" spc="-5">
                <a:latin typeface="Times New Roman"/>
                <a:cs typeface="Times New Roman"/>
              </a:rPr>
              <a:t>for information</a:t>
            </a:r>
            <a:r>
              <a:rPr dirty="0" sz="2800" spc="-55">
                <a:latin typeface="Times New Roman"/>
                <a:cs typeface="Times New Roman"/>
              </a:rPr>
              <a:t> </a:t>
            </a:r>
            <a:r>
              <a:rPr dirty="0" sz="2800">
                <a:latin typeface="Times New Roman"/>
                <a:cs typeface="Times New Roman"/>
              </a:rPr>
              <a:t>flow).</a:t>
            </a:r>
            <a:endParaRPr sz="28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/>
          <p:nvPr/>
        </p:nvSpPr>
        <p:spPr>
          <a:xfrm>
            <a:off x="0" y="223"/>
            <a:ext cx="9143999" cy="102870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/>
          <p:nvPr/>
        </p:nvSpPr>
        <p:spPr>
          <a:xfrm>
            <a:off x="4401357" y="0"/>
            <a:ext cx="4742641" cy="599949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/>
          <p:nvPr/>
        </p:nvSpPr>
        <p:spPr>
          <a:xfrm>
            <a:off x="0" y="0"/>
            <a:ext cx="9088207" cy="1020572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/>
          <p:nvPr/>
        </p:nvSpPr>
        <p:spPr>
          <a:xfrm>
            <a:off x="-828" y="52323"/>
            <a:ext cx="9145590" cy="901826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7" name="object 7"/>
          <p:cNvSpPr txBox="1">
            <a:spLocks noGrp="1"/>
          </p:cNvSpPr>
          <p:nvPr>
            <p:ph type="title"/>
          </p:nvPr>
        </p:nvSpPr>
        <p:spPr>
          <a:prstGeom prst="rect"/>
        </p:spPr>
        <p:txBody>
          <a:bodyPr wrap="square" lIns="0" tIns="13335" rIns="0" bIns="0" rtlCol="0" vert="horz">
            <a:spAutoFit/>
          </a:bodyPr>
          <a:lstStyle/>
          <a:p>
            <a:pPr marL="20320">
              <a:lnSpc>
                <a:spcPct val="100000"/>
              </a:lnSpc>
              <a:spcBef>
                <a:spcPts val="105"/>
              </a:spcBef>
            </a:pPr>
            <a:r>
              <a:rPr dirty="0"/>
              <a:t>Microprocessor Architecture </a:t>
            </a:r>
            <a:r>
              <a:rPr dirty="0" spc="5"/>
              <a:t>and </a:t>
            </a:r>
            <a:r>
              <a:rPr dirty="0"/>
              <a:t>it's</a:t>
            </a:r>
            <a:r>
              <a:rPr dirty="0" spc="-220"/>
              <a:t> </a:t>
            </a:r>
            <a:r>
              <a:rPr dirty="0"/>
              <a:t>Operation</a:t>
            </a:r>
          </a:p>
        </p:txBody>
      </p:sp>
      <p:sp>
        <p:nvSpPr>
          <p:cNvPr id="8" name="object 8"/>
          <p:cNvSpPr/>
          <p:nvPr/>
        </p:nvSpPr>
        <p:spPr>
          <a:xfrm>
            <a:off x="838200" y="1676400"/>
            <a:ext cx="7543800" cy="4389120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9" name="object 9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27940">
              <a:lnSpc>
                <a:spcPts val="1245"/>
              </a:lnSpc>
            </a:pPr>
            <a:fld id="{81D60167-4931-47E6-BA6A-407CBD079E47}" type="slidenum">
              <a:rPr dirty="0"/>
              <a:t>40</a:t>
            </a:fld>
          </a:p>
        </p:txBody>
      </p:sp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/>
          <p:nvPr/>
        </p:nvSpPr>
        <p:spPr>
          <a:xfrm>
            <a:off x="0" y="223"/>
            <a:ext cx="9143999" cy="102870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/>
          <p:nvPr/>
        </p:nvSpPr>
        <p:spPr>
          <a:xfrm>
            <a:off x="4401357" y="0"/>
            <a:ext cx="4742641" cy="599949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/>
          <p:nvPr/>
        </p:nvSpPr>
        <p:spPr>
          <a:xfrm>
            <a:off x="0" y="0"/>
            <a:ext cx="9088207" cy="1020572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/>
          <p:nvPr/>
        </p:nvSpPr>
        <p:spPr>
          <a:xfrm>
            <a:off x="-828" y="52323"/>
            <a:ext cx="9145590" cy="901826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7" name="object 7"/>
          <p:cNvSpPr txBox="1">
            <a:spLocks noGrp="1"/>
          </p:cNvSpPr>
          <p:nvPr>
            <p:ph type="title"/>
          </p:nvPr>
        </p:nvSpPr>
        <p:spPr>
          <a:prstGeom prst="rect"/>
        </p:spPr>
        <p:txBody>
          <a:bodyPr wrap="square" lIns="0" tIns="13335" rIns="0" bIns="0" rtlCol="0" vert="horz">
            <a:spAutoFit/>
          </a:bodyPr>
          <a:lstStyle/>
          <a:p>
            <a:pPr marL="20320">
              <a:lnSpc>
                <a:spcPct val="100000"/>
              </a:lnSpc>
              <a:spcBef>
                <a:spcPts val="105"/>
              </a:spcBef>
            </a:pPr>
            <a:r>
              <a:rPr dirty="0"/>
              <a:t>Microprocessor Architecture </a:t>
            </a:r>
            <a:r>
              <a:rPr dirty="0" spc="5"/>
              <a:t>and </a:t>
            </a:r>
            <a:r>
              <a:rPr dirty="0"/>
              <a:t>it's</a:t>
            </a:r>
            <a:r>
              <a:rPr dirty="0" spc="-220"/>
              <a:t> </a:t>
            </a:r>
            <a:r>
              <a:rPr dirty="0"/>
              <a:t>Operation</a:t>
            </a:r>
          </a:p>
        </p:txBody>
      </p:sp>
      <p:sp>
        <p:nvSpPr>
          <p:cNvPr id="9" name="object 9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27940">
              <a:lnSpc>
                <a:spcPts val="1245"/>
              </a:lnSpc>
            </a:pPr>
            <a:fld id="{81D60167-4931-47E6-BA6A-407CBD079E47}" type="slidenum">
              <a:rPr dirty="0"/>
              <a:t>40</a:t>
            </a:fld>
          </a:p>
        </p:txBody>
      </p:sp>
      <p:sp>
        <p:nvSpPr>
          <p:cNvPr id="8" name="object 8"/>
          <p:cNvSpPr txBox="1"/>
          <p:nvPr/>
        </p:nvSpPr>
        <p:spPr>
          <a:xfrm>
            <a:off x="535940" y="1881581"/>
            <a:ext cx="8073390" cy="4075429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287020" indent="-274320">
              <a:lnSpc>
                <a:spcPct val="100000"/>
              </a:lnSpc>
              <a:spcBef>
                <a:spcPts val="95"/>
              </a:spcBef>
              <a:buClr>
                <a:srgbClr val="0AD0D9"/>
              </a:buClr>
              <a:buSzPct val="94000"/>
              <a:buFont typeface="Wingdings 2"/>
              <a:buChar char=""/>
              <a:tabLst>
                <a:tab pos="287020" algn="l"/>
              </a:tabLst>
            </a:pPr>
            <a:r>
              <a:rPr dirty="0" sz="2500" spc="-5" b="1">
                <a:latin typeface="Times New Roman"/>
                <a:cs typeface="Times New Roman"/>
              </a:rPr>
              <a:t>A)</a:t>
            </a:r>
            <a:r>
              <a:rPr dirty="0" sz="2500" b="1">
                <a:latin typeface="Times New Roman"/>
                <a:cs typeface="Times New Roman"/>
              </a:rPr>
              <a:t> </a:t>
            </a:r>
            <a:r>
              <a:rPr dirty="0" sz="2500" spc="-5" b="1">
                <a:latin typeface="Times New Roman"/>
                <a:cs typeface="Times New Roman"/>
              </a:rPr>
              <a:t>Registers:-</a:t>
            </a:r>
            <a:endParaRPr sz="2500">
              <a:latin typeface="Times New Roman"/>
              <a:cs typeface="Times New Roman"/>
            </a:endParaRPr>
          </a:p>
          <a:p>
            <a:pPr marL="287020" marR="8890" indent="-274320">
              <a:lnSpc>
                <a:spcPct val="80000"/>
              </a:lnSpc>
              <a:spcBef>
                <a:spcPts val="545"/>
              </a:spcBef>
              <a:buClr>
                <a:srgbClr val="0AD0D9"/>
              </a:buClr>
              <a:buSzPct val="93181"/>
              <a:buFont typeface="Wingdings 2"/>
              <a:buChar char=""/>
              <a:tabLst>
                <a:tab pos="286385" algn="l"/>
                <a:tab pos="287020" algn="l"/>
              </a:tabLst>
            </a:pPr>
            <a:r>
              <a:rPr dirty="0" sz="2200" spc="-5">
                <a:latin typeface="Times New Roman"/>
                <a:cs typeface="Times New Roman"/>
              </a:rPr>
              <a:t>The </a:t>
            </a:r>
            <a:r>
              <a:rPr dirty="0" sz="2200">
                <a:latin typeface="Times New Roman"/>
                <a:cs typeface="Times New Roman"/>
              </a:rPr>
              <a:t>8085 </a:t>
            </a:r>
            <a:r>
              <a:rPr dirty="0" sz="2200" spc="-10">
                <a:latin typeface="Times New Roman"/>
                <a:cs typeface="Times New Roman"/>
              </a:rPr>
              <a:t>has </a:t>
            </a:r>
            <a:r>
              <a:rPr dirty="0" sz="2200" spc="-5">
                <a:latin typeface="Times New Roman"/>
                <a:cs typeface="Times New Roman"/>
              </a:rPr>
              <a:t>6 general purpose registers to </a:t>
            </a:r>
            <a:r>
              <a:rPr dirty="0" sz="2200">
                <a:latin typeface="Times New Roman"/>
                <a:cs typeface="Times New Roman"/>
              </a:rPr>
              <a:t>perform </a:t>
            </a:r>
            <a:r>
              <a:rPr dirty="0" sz="2200" spc="-5">
                <a:latin typeface="Times New Roman"/>
                <a:cs typeface="Times New Roman"/>
              </a:rPr>
              <a:t>its operation  (store 8-bit data during program execution) these</a:t>
            </a:r>
            <a:r>
              <a:rPr dirty="0" sz="2200" spc="70">
                <a:latin typeface="Times New Roman"/>
                <a:cs typeface="Times New Roman"/>
              </a:rPr>
              <a:t> </a:t>
            </a:r>
            <a:r>
              <a:rPr dirty="0" sz="2200" spc="-5">
                <a:latin typeface="Times New Roman"/>
                <a:cs typeface="Times New Roman"/>
              </a:rPr>
              <a:t>are:-</a:t>
            </a:r>
            <a:endParaRPr sz="22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45"/>
              </a:spcBef>
              <a:buChar char=""/>
            </a:pPr>
            <a:endParaRPr sz="2700">
              <a:latin typeface="Times New Roman"/>
              <a:cs typeface="Times New Roman"/>
            </a:endParaRPr>
          </a:p>
          <a:p>
            <a:pPr algn="just" marL="287020" marR="5080" indent="-274320">
              <a:lnSpc>
                <a:spcPts val="2110"/>
              </a:lnSpc>
              <a:buClr>
                <a:srgbClr val="0AD0D9"/>
              </a:buClr>
              <a:buSzPct val="93181"/>
              <a:buFont typeface="Wingdings 2"/>
              <a:buChar char=""/>
              <a:tabLst>
                <a:tab pos="287020" algn="l"/>
              </a:tabLst>
            </a:pPr>
            <a:r>
              <a:rPr dirty="0" sz="2200" spc="-5" b="1">
                <a:latin typeface="Times New Roman"/>
                <a:cs typeface="Times New Roman"/>
              </a:rPr>
              <a:t>(B, C, D, E, H &amp; L) </a:t>
            </a:r>
            <a:r>
              <a:rPr dirty="0" sz="2200" b="1">
                <a:latin typeface="Times New Roman"/>
                <a:cs typeface="Times New Roman"/>
              </a:rPr>
              <a:t>or </a:t>
            </a:r>
            <a:r>
              <a:rPr dirty="0" sz="2200" spc="-5" b="1">
                <a:latin typeface="Times New Roman"/>
                <a:cs typeface="Times New Roman"/>
              </a:rPr>
              <a:t>in pair (BC, </a:t>
            </a:r>
            <a:r>
              <a:rPr dirty="0" sz="2200" spc="-10" b="1">
                <a:latin typeface="Times New Roman"/>
                <a:cs typeface="Times New Roman"/>
              </a:rPr>
              <a:t>DE </a:t>
            </a:r>
            <a:r>
              <a:rPr dirty="0" sz="2200" spc="-5" b="1">
                <a:latin typeface="Times New Roman"/>
                <a:cs typeface="Times New Roman"/>
              </a:rPr>
              <a:t>&amp; HL) </a:t>
            </a:r>
            <a:r>
              <a:rPr dirty="0" sz="2200">
                <a:latin typeface="Times New Roman"/>
                <a:cs typeface="Times New Roman"/>
              </a:rPr>
              <a:t>to perform some  </a:t>
            </a:r>
            <a:r>
              <a:rPr dirty="0" sz="2200" spc="-5">
                <a:latin typeface="Times New Roman"/>
                <a:cs typeface="Times New Roman"/>
              </a:rPr>
              <a:t>16-bit operations. Registers can be viewed as memory locations  except they are built inside the</a:t>
            </a:r>
            <a:r>
              <a:rPr dirty="0" sz="2200" spc="35">
                <a:latin typeface="Times New Roman"/>
                <a:cs typeface="Times New Roman"/>
              </a:rPr>
              <a:t> </a:t>
            </a:r>
            <a:r>
              <a:rPr dirty="0" sz="2200" spc="-5">
                <a:latin typeface="Times New Roman"/>
                <a:cs typeface="Times New Roman"/>
              </a:rPr>
              <a:t>µp.</a:t>
            </a:r>
            <a:endParaRPr sz="22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0"/>
              </a:spcBef>
              <a:buChar char=""/>
            </a:pPr>
            <a:endParaRPr sz="2300">
              <a:latin typeface="Times New Roman"/>
              <a:cs typeface="Times New Roman"/>
            </a:endParaRPr>
          </a:p>
          <a:p>
            <a:pPr marL="287020" indent="-274320">
              <a:lnSpc>
                <a:spcPct val="100000"/>
              </a:lnSpc>
              <a:buClr>
                <a:srgbClr val="0AD0D9"/>
              </a:buClr>
              <a:buSzPct val="94000"/>
              <a:buFont typeface="Wingdings 2"/>
              <a:buChar char=""/>
              <a:tabLst>
                <a:tab pos="287020" algn="l"/>
              </a:tabLst>
            </a:pPr>
            <a:r>
              <a:rPr dirty="0" sz="2500" b="1">
                <a:latin typeface="Times New Roman"/>
                <a:cs typeface="Times New Roman"/>
              </a:rPr>
              <a:t>B)</a:t>
            </a:r>
            <a:r>
              <a:rPr dirty="0" sz="2500" spc="-145" b="1">
                <a:latin typeface="Times New Roman"/>
                <a:cs typeface="Times New Roman"/>
              </a:rPr>
              <a:t> </a:t>
            </a:r>
            <a:r>
              <a:rPr dirty="0" sz="2500" spc="-5" b="1">
                <a:latin typeface="Times New Roman"/>
                <a:cs typeface="Times New Roman"/>
              </a:rPr>
              <a:t>Accumulator:-</a:t>
            </a:r>
            <a:endParaRPr sz="2500">
              <a:latin typeface="Times New Roman"/>
              <a:cs typeface="Times New Roman"/>
            </a:endParaRPr>
          </a:p>
          <a:p>
            <a:pPr algn="just" marL="286385" marR="5080" indent="5715">
              <a:lnSpc>
                <a:spcPct val="80000"/>
              </a:lnSpc>
              <a:spcBef>
                <a:spcPts val="540"/>
              </a:spcBef>
            </a:pPr>
            <a:r>
              <a:rPr dirty="0" sz="2200" spc="-5">
                <a:latin typeface="Times New Roman"/>
                <a:cs typeface="Times New Roman"/>
              </a:rPr>
              <a:t>It is an 8-bit register that is part </a:t>
            </a:r>
            <a:r>
              <a:rPr dirty="0" sz="2200">
                <a:latin typeface="Times New Roman"/>
                <a:cs typeface="Times New Roman"/>
              </a:rPr>
              <a:t>of </a:t>
            </a:r>
            <a:r>
              <a:rPr dirty="0" sz="2200" spc="-5">
                <a:latin typeface="Times New Roman"/>
                <a:cs typeface="Times New Roman"/>
              </a:rPr>
              <a:t>(ALU), this </a:t>
            </a:r>
            <a:r>
              <a:rPr dirty="0" sz="2200">
                <a:latin typeface="Times New Roman"/>
                <a:cs typeface="Times New Roman"/>
              </a:rPr>
              <a:t>register </a:t>
            </a:r>
            <a:r>
              <a:rPr dirty="0" sz="2200" spc="-5">
                <a:latin typeface="Times New Roman"/>
                <a:cs typeface="Times New Roman"/>
              </a:rPr>
              <a:t>used to stored  8-bit data and in </a:t>
            </a:r>
            <a:r>
              <a:rPr dirty="0" sz="2200">
                <a:latin typeface="Times New Roman"/>
                <a:cs typeface="Times New Roman"/>
              </a:rPr>
              <a:t>performing </a:t>
            </a:r>
            <a:r>
              <a:rPr dirty="0" sz="2200" spc="-5">
                <a:latin typeface="Times New Roman"/>
                <a:cs typeface="Times New Roman"/>
              </a:rPr>
              <a:t>arithmetic &amp; </a:t>
            </a:r>
            <a:r>
              <a:rPr dirty="0" sz="2200">
                <a:latin typeface="Times New Roman"/>
                <a:cs typeface="Times New Roman"/>
              </a:rPr>
              <a:t>logic </a:t>
            </a:r>
            <a:r>
              <a:rPr dirty="0" sz="2200" spc="-5">
                <a:latin typeface="Times New Roman"/>
                <a:cs typeface="Times New Roman"/>
              </a:rPr>
              <a:t>operations. The result  </a:t>
            </a:r>
            <a:r>
              <a:rPr dirty="0" sz="2200">
                <a:latin typeface="Times New Roman"/>
                <a:cs typeface="Times New Roman"/>
              </a:rPr>
              <a:t>of </a:t>
            </a:r>
            <a:r>
              <a:rPr dirty="0" sz="2200" spc="-5">
                <a:latin typeface="Times New Roman"/>
                <a:cs typeface="Times New Roman"/>
              </a:rPr>
              <a:t>an operation is </a:t>
            </a:r>
            <a:r>
              <a:rPr dirty="0" sz="2200">
                <a:latin typeface="Times New Roman"/>
                <a:cs typeface="Times New Roman"/>
              </a:rPr>
              <a:t>stored </a:t>
            </a:r>
            <a:r>
              <a:rPr dirty="0" sz="2200" spc="-5">
                <a:latin typeface="Times New Roman"/>
                <a:cs typeface="Times New Roman"/>
              </a:rPr>
              <a:t>in the </a:t>
            </a:r>
            <a:r>
              <a:rPr dirty="0" sz="2200" spc="-15">
                <a:latin typeface="Times New Roman"/>
                <a:cs typeface="Times New Roman"/>
              </a:rPr>
              <a:t>accumulator. </a:t>
            </a:r>
            <a:r>
              <a:rPr dirty="0" sz="2200" spc="-5">
                <a:latin typeface="Times New Roman"/>
                <a:cs typeface="Times New Roman"/>
              </a:rPr>
              <a:t>It is also identified </a:t>
            </a:r>
            <a:r>
              <a:rPr dirty="0" sz="2200" spc="-10">
                <a:latin typeface="Times New Roman"/>
                <a:cs typeface="Times New Roman"/>
              </a:rPr>
              <a:t>as  </a:t>
            </a:r>
            <a:r>
              <a:rPr dirty="0" sz="2200" spc="-5">
                <a:latin typeface="Times New Roman"/>
                <a:cs typeface="Times New Roman"/>
              </a:rPr>
              <a:t>register</a:t>
            </a:r>
            <a:r>
              <a:rPr dirty="0" sz="2200" spc="-110">
                <a:latin typeface="Times New Roman"/>
                <a:cs typeface="Times New Roman"/>
              </a:rPr>
              <a:t> </a:t>
            </a:r>
            <a:r>
              <a:rPr dirty="0" sz="2200" spc="-5">
                <a:latin typeface="Times New Roman"/>
                <a:cs typeface="Times New Roman"/>
              </a:rPr>
              <a:t>A.</a:t>
            </a:r>
            <a:endParaRPr sz="22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/>
          <p:nvPr/>
        </p:nvSpPr>
        <p:spPr>
          <a:xfrm>
            <a:off x="0" y="223"/>
            <a:ext cx="9143999" cy="102870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/>
          <p:nvPr/>
        </p:nvSpPr>
        <p:spPr>
          <a:xfrm>
            <a:off x="4401357" y="0"/>
            <a:ext cx="4742641" cy="599949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/>
          <p:nvPr/>
        </p:nvSpPr>
        <p:spPr>
          <a:xfrm>
            <a:off x="0" y="0"/>
            <a:ext cx="9088207" cy="1020572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/>
          <p:nvPr/>
        </p:nvSpPr>
        <p:spPr>
          <a:xfrm>
            <a:off x="-828" y="52323"/>
            <a:ext cx="9145590" cy="901826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7" name="object 7"/>
          <p:cNvSpPr txBox="1">
            <a:spLocks noGrp="1"/>
          </p:cNvSpPr>
          <p:nvPr>
            <p:ph type="title"/>
          </p:nvPr>
        </p:nvSpPr>
        <p:spPr>
          <a:prstGeom prst="rect"/>
        </p:spPr>
        <p:txBody>
          <a:bodyPr wrap="square" lIns="0" tIns="13335" rIns="0" bIns="0" rtlCol="0" vert="horz">
            <a:spAutoFit/>
          </a:bodyPr>
          <a:lstStyle/>
          <a:p>
            <a:pPr marL="20320">
              <a:lnSpc>
                <a:spcPct val="100000"/>
              </a:lnSpc>
              <a:spcBef>
                <a:spcPts val="105"/>
              </a:spcBef>
            </a:pPr>
            <a:r>
              <a:rPr dirty="0"/>
              <a:t>Microprocessor Architecture </a:t>
            </a:r>
            <a:r>
              <a:rPr dirty="0" spc="5"/>
              <a:t>and </a:t>
            </a:r>
            <a:r>
              <a:rPr dirty="0"/>
              <a:t>it's</a:t>
            </a:r>
            <a:r>
              <a:rPr dirty="0" spc="-220"/>
              <a:t> </a:t>
            </a:r>
            <a:r>
              <a:rPr dirty="0"/>
              <a:t>Operation</a:t>
            </a:r>
          </a:p>
        </p:txBody>
      </p:sp>
      <p:sp>
        <p:nvSpPr>
          <p:cNvPr id="9" name="object 9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27940">
              <a:lnSpc>
                <a:spcPts val="1245"/>
              </a:lnSpc>
            </a:pPr>
            <a:fld id="{81D60167-4931-47E6-BA6A-407CBD079E47}" type="slidenum">
              <a:rPr dirty="0"/>
              <a:t>40</a:t>
            </a:fld>
          </a:p>
        </p:txBody>
      </p:sp>
      <p:sp>
        <p:nvSpPr>
          <p:cNvPr id="8" name="object 8"/>
          <p:cNvSpPr txBox="1"/>
          <p:nvPr/>
        </p:nvSpPr>
        <p:spPr>
          <a:xfrm>
            <a:off x="535940" y="1898345"/>
            <a:ext cx="8073390" cy="3771265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z="2000" b="1">
                <a:latin typeface="Times New Roman"/>
                <a:cs typeface="Times New Roman"/>
              </a:rPr>
              <a:t>C) </a:t>
            </a:r>
            <a:r>
              <a:rPr dirty="0" sz="2000" spc="-5" b="1">
                <a:latin typeface="Times New Roman"/>
                <a:cs typeface="Times New Roman"/>
              </a:rPr>
              <a:t>Program </a:t>
            </a:r>
            <a:r>
              <a:rPr dirty="0" sz="2000" b="1">
                <a:latin typeface="Times New Roman"/>
                <a:cs typeface="Times New Roman"/>
              </a:rPr>
              <a:t>counters</a:t>
            </a:r>
            <a:r>
              <a:rPr dirty="0" sz="2000" spc="-90" b="1">
                <a:latin typeface="Times New Roman"/>
                <a:cs typeface="Times New Roman"/>
              </a:rPr>
              <a:t> </a:t>
            </a:r>
            <a:r>
              <a:rPr dirty="0" sz="2000" b="1">
                <a:latin typeface="Times New Roman"/>
                <a:cs typeface="Times New Roman"/>
              </a:rPr>
              <a:t>(pc):-</a:t>
            </a:r>
            <a:endParaRPr sz="2000">
              <a:latin typeface="Times New Roman"/>
              <a:cs typeface="Times New Roman"/>
            </a:endParaRPr>
          </a:p>
          <a:p>
            <a:pPr algn="just" marL="287020" marR="5080" indent="-274320">
              <a:lnSpc>
                <a:spcPts val="4540"/>
              </a:lnSpc>
              <a:spcBef>
                <a:spcPts val="350"/>
              </a:spcBef>
              <a:buClr>
                <a:srgbClr val="0AD0D9"/>
              </a:buClr>
              <a:buSzPct val="95238"/>
              <a:buFont typeface="Wingdings 2"/>
              <a:buChar char=""/>
              <a:tabLst>
                <a:tab pos="287020" algn="l"/>
              </a:tabLst>
            </a:pPr>
            <a:r>
              <a:rPr dirty="0" sz="2100" spc="-5">
                <a:latin typeface="Times New Roman"/>
                <a:cs typeface="Times New Roman"/>
              </a:rPr>
              <a:t>This 16-bit </a:t>
            </a:r>
            <a:r>
              <a:rPr dirty="0" sz="2100">
                <a:latin typeface="Times New Roman"/>
                <a:cs typeface="Times New Roman"/>
              </a:rPr>
              <a:t>register used in sequencing the execution of instructions, </a:t>
            </a:r>
            <a:r>
              <a:rPr dirty="0" sz="2100" spc="-5">
                <a:latin typeface="Times New Roman"/>
                <a:cs typeface="Times New Roman"/>
              </a:rPr>
              <a:t>this  </a:t>
            </a:r>
            <a:r>
              <a:rPr dirty="0" sz="2100">
                <a:latin typeface="Times New Roman"/>
                <a:cs typeface="Times New Roman"/>
              </a:rPr>
              <a:t>register </a:t>
            </a:r>
            <a:r>
              <a:rPr dirty="0" sz="2100" spc="-5">
                <a:latin typeface="Times New Roman"/>
                <a:cs typeface="Times New Roman"/>
              </a:rPr>
              <a:t>is </a:t>
            </a:r>
            <a:r>
              <a:rPr dirty="0" sz="2100">
                <a:latin typeface="Times New Roman"/>
                <a:cs typeface="Times New Roman"/>
              </a:rPr>
              <a:t>a </a:t>
            </a:r>
            <a:r>
              <a:rPr dirty="0" sz="2100" spc="-5">
                <a:latin typeface="Times New Roman"/>
                <a:cs typeface="Times New Roman"/>
              </a:rPr>
              <a:t>memory </a:t>
            </a:r>
            <a:r>
              <a:rPr dirty="0" sz="2100" spc="-15">
                <a:latin typeface="Times New Roman"/>
                <a:cs typeface="Times New Roman"/>
              </a:rPr>
              <a:t>pointer. </a:t>
            </a:r>
            <a:r>
              <a:rPr dirty="0" sz="2100">
                <a:latin typeface="Times New Roman"/>
                <a:cs typeface="Times New Roman"/>
              </a:rPr>
              <a:t>The µp </a:t>
            </a:r>
            <a:r>
              <a:rPr dirty="0" sz="2100" spc="-5">
                <a:latin typeface="Times New Roman"/>
                <a:cs typeface="Times New Roman"/>
              </a:rPr>
              <a:t>uses </a:t>
            </a:r>
            <a:r>
              <a:rPr dirty="0" sz="2100">
                <a:latin typeface="Times New Roman"/>
                <a:cs typeface="Times New Roman"/>
              </a:rPr>
              <a:t>this </a:t>
            </a:r>
            <a:r>
              <a:rPr dirty="0" sz="2100" spc="-5">
                <a:latin typeface="Times New Roman"/>
                <a:cs typeface="Times New Roman"/>
              </a:rPr>
              <a:t>register </a:t>
            </a:r>
            <a:r>
              <a:rPr dirty="0" sz="2100">
                <a:latin typeface="Times New Roman"/>
                <a:cs typeface="Times New Roman"/>
              </a:rPr>
              <a:t>to sequence the  execution of </a:t>
            </a:r>
            <a:r>
              <a:rPr dirty="0" sz="2100" spc="-5">
                <a:latin typeface="Times New Roman"/>
                <a:cs typeface="Times New Roman"/>
              </a:rPr>
              <a:t>the </a:t>
            </a:r>
            <a:r>
              <a:rPr dirty="0" sz="2100">
                <a:latin typeface="Times New Roman"/>
                <a:cs typeface="Times New Roman"/>
              </a:rPr>
              <a:t>instruction. </a:t>
            </a:r>
            <a:r>
              <a:rPr dirty="0" u="heavy" sz="2100" spc="-5" b="1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The function </a:t>
            </a:r>
            <a:r>
              <a:rPr dirty="0" u="heavy" sz="2100" b="1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of </a:t>
            </a:r>
            <a:r>
              <a:rPr dirty="0" u="heavy" sz="2100" spc="-5" b="1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the </a:t>
            </a:r>
            <a:r>
              <a:rPr dirty="0" u="heavy" sz="2100" spc="-10" b="1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program </a:t>
            </a:r>
            <a:r>
              <a:rPr dirty="0" u="heavy" sz="2100" spc="-5" b="1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counter</a:t>
            </a:r>
            <a:r>
              <a:rPr dirty="0" sz="2100" spc="-5" b="1">
                <a:latin typeface="Times New Roman"/>
                <a:cs typeface="Times New Roman"/>
              </a:rPr>
              <a:t> </a:t>
            </a:r>
            <a:r>
              <a:rPr dirty="0" sz="2100" spc="-5">
                <a:latin typeface="Times New Roman"/>
                <a:cs typeface="Times New Roman"/>
              </a:rPr>
              <a:t>is</a:t>
            </a:r>
            <a:r>
              <a:rPr dirty="0" sz="2100" spc="145">
                <a:latin typeface="Times New Roman"/>
                <a:cs typeface="Times New Roman"/>
              </a:rPr>
              <a:t> </a:t>
            </a:r>
            <a:r>
              <a:rPr dirty="0" sz="2100" spc="-10">
                <a:latin typeface="Times New Roman"/>
                <a:cs typeface="Times New Roman"/>
              </a:rPr>
              <a:t>to</a:t>
            </a:r>
            <a:endParaRPr sz="2100">
              <a:latin typeface="Times New Roman"/>
              <a:cs typeface="Times New Roman"/>
            </a:endParaRPr>
          </a:p>
          <a:p>
            <a:pPr marL="286385">
              <a:lnSpc>
                <a:spcPct val="100000"/>
              </a:lnSpc>
              <a:spcBef>
                <a:spcPts val="1525"/>
              </a:spcBef>
            </a:pPr>
            <a:r>
              <a:rPr dirty="0" sz="2100">
                <a:latin typeface="Times New Roman"/>
                <a:cs typeface="Times New Roman"/>
              </a:rPr>
              <a:t>point</a:t>
            </a:r>
            <a:r>
              <a:rPr dirty="0" sz="2100" spc="260">
                <a:latin typeface="Times New Roman"/>
                <a:cs typeface="Times New Roman"/>
              </a:rPr>
              <a:t> </a:t>
            </a:r>
            <a:r>
              <a:rPr dirty="0" sz="2100">
                <a:latin typeface="Times New Roman"/>
                <a:cs typeface="Times New Roman"/>
              </a:rPr>
              <a:t>to</a:t>
            </a:r>
            <a:r>
              <a:rPr dirty="0" sz="2100" spc="260">
                <a:latin typeface="Times New Roman"/>
                <a:cs typeface="Times New Roman"/>
              </a:rPr>
              <a:t> </a:t>
            </a:r>
            <a:r>
              <a:rPr dirty="0" sz="2100">
                <a:latin typeface="Times New Roman"/>
                <a:cs typeface="Times New Roman"/>
              </a:rPr>
              <a:t>the</a:t>
            </a:r>
            <a:r>
              <a:rPr dirty="0" sz="2100" spc="245">
                <a:latin typeface="Times New Roman"/>
                <a:cs typeface="Times New Roman"/>
              </a:rPr>
              <a:t> </a:t>
            </a:r>
            <a:r>
              <a:rPr dirty="0" sz="2100" spc="-5">
                <a:latin typeface="Times New Roman"/>
                <a:cs typeface="Times New Roman"/>
              </a:rPr>
              <a:t>memory</a:t>
            </a:r>
            <a:r>
              <a:rPr dirty="0" sz="2100" spc="270">
                <a:latin typeface="Times New Roman"/>
                <a:cs typeface="Times New Roman"/>
              </a:rPr>
              <a:t> </a:t>
            </a:r>
            <a:r>
              <a:rPr dirty="0" sz="2100">
                <a:latin typeface="Times New Roman"/>
                <a:cs typeface="Times New Roman"/>
              </a:rPr>
              <a:t>address</a:t>
            </a:r>
            <a:r>
              <a:rPr dirty="0" sz="2100" spc="254">
                <a:latin typeface="Times New Roman"/>
                <a:cs typeface="Times New Roman"/>
              </a:rPr>
              <a:t> </a:t>
            </a:r>
            <a:r>
              <a:rPr dirty="0" sz="2100">
                <a:latin typeface="Times New Roman"/>
                <a:cs typeface="Times New Roman"/>
              </a:rPr>
              <a:t>for</a:t>
            </a:r>
            <a:r>
              <a:rPr dirty="0" sz="2100" spc="250">
                <a:latin typeface="Times New Roman"/>
                <a:cs typeface="Times New Roman"/>
              </a:rPr>
              <a:t> </a:t>
            </a:r>
            <a:r>
              <a:rPr dirty="0" sz="2100">
                <a:latin typeface="Times New Roman"/>
                <a:cs typeface="Times New Roman"/>
              </a:rPr>
              <a:t>which</a:t>
            </a:r>
            <a:r>
              <a:rPr dirty="0" sz="2100" spc="245">
                <a:latin typeface="Times New Roman"/>
                <a:cs typeface="Times New Roman"/>
              </a:rPr>
              <a:t> </a:t>
            </a:r>
            <a:r>
              <a:rPr dirty="0" sz="2100">
                <a:latin typeface="Times New Roman"/>
                <a:cs typeface="Times New Roman"/>
              </a:rPr>
              <a:t>the</a:t>
            </a:r>
            <a:r>
              <a:rPr dirty="0" sz="2100" spc="260">
                <a:latin typeface="Times New Roman"/>
                <a:cs typeface="Times New Roman"/>
              </a:rPr>
              <a:t> </a:t>
            </a:r>
            <a:r>
              <a:rPr dirty="0" sz="2100">
                <a:latin typeface="Times New Roman"/>
                <a:cs typeface="Times New Roman"/>
              </a:rPr>
              <a:t>next</a:t>
            </a:r>
            <a:r>
              <a:rPr dirty="0" sz="2100" spc="265">
                <a:latin typeface="Times New Roman"/>
                <a:cs typeface="Times New Roman"/>
              </a:rPr>
              <a:t> </a:t>
            </a:r>
            <a:r>
              <a:rPr dirty="0" sz="2100">
                <a:latin typeface="Times New Roman"/>
                <a:cs typeface="Times New Roman"/>
              </a:rPr>
              <a:t>byte</a:t>
            </a:r>
            <a:r>
              <a:rPr dirty="0" sz="2100" spc="250">
                <a:latin typeface="Times New Roman"/>
                <a:cs typeface="Times New Roman"/>
              </a:rPr>
              <a:t> </a:t>
            </a:r>
            <a:r>
              <a:rPr dirty="0" sz="2100" spc="-5">
                <a:latin typeface="Times New Roman"/>
                <a:cs typeface="Times New Roman"/>
              </a:rPr>
              <a:t>is</a:t>
            </a:r>
            <a:r>
              <a:rPr dirty="0" sz="2100" spc="250">
                <a:latin typeface="Times New Roman"/>
                <a:cs typeface="Times New Roman"/>
              </a:rPr>
              <a:t> </a:t>
            </a:r>
            <a:r>
              <a:rPr dirty="0" sz="2100">
                <a:latin typeface="Times New Roman"/>
                <a:cs typeface="Times New Roman"/>
              </a:rPr>
              <a:t>to</a:t>
            </a:r>
            <a:r>
              <a:rPr dirty="0" sz="2100" spc="260">
                <a:latin typeface="Times New Roman"/>
                <a:cs typeface="Times New Roman"/>
              </a:rPr>
              <a:t> </a:t>
            </a:r>
            <a:r>
              <a:rPr dirty="0" sz="2100">
                <a:latin typeface="Times New Roman"/>
                <a:cs typeface="Times New Roman"/>
              </a:rPr>
              <a:t>be</a:t>
            </a:r>
            <a:r>
              <a:rPr dirty="0" sz="2100" spc="250">
                <a:latin typeface="Times New Roman"/>
                <a:cs typeface="Times New Roman"/>
              </a:rPr>
              <a:t> </a:t>
            </a:r>
            <a:r>
              <a:rPr dirty="0" sz="2100">
                <a:latin typeface="Times New Roman"/>
                <a:cs typeface="Times New Roman"/>
              </a:rPr>
              <a:t>fetched.</a:t>
            </a:r>
            <a:endParaRPr sz="2100">
              <a:latin typeface="Times New Roman"/>
              <a:cs typeface="Times New Roman"/>
            </a:endParaRPr>
          </a:p>
          <a:p>
            <a:pPr marL="286385" marR="7620">
              <a:lnSpc>
                <a:spcPts val="4540"/>
              </a:lnSpc>
              <a:spcBef>
                <a:spcPts val="480"/>
              </a:spcBef>
            </a:pPr>
            <a:r>
              <a:rPr dirty="0" sz="2100">
                <a:latin typeface="Times New Roman"/>
                <a:cs typeface="Times New Roman"/>
              </a:rPr>
              <a:t>When a byte ( </a:t>
            </a:r>
            <a:r>
              <a:rPr dirty="0" sz="2100" spc="-5">
                <a:latin typeface="Times New Roman"/>
                <a:cs typeface="Times New Roman"/>
              </a:rPr>
              <a:t>machine </a:t>
            </a:r>
            <a:r>
              <a:rPr dirty="0" sz="2100">
                <a:latin typeface="Times New Roman"/>
                <a:cs typeface="Times New Roman"/>
              </a:rPr>
              <a:t>code) </a:t>
            </a:r>
            <a:r>
              <a:rPr dirty="0" sz="2100" spc="-5">
                <a:latin typeface="Times New Roman"/>
                <a:cs typeface="Times New Roman"/>
              </a:rPr>
              <a:t>is </a:t>
            </a:r>
            <a:r>
              <a:rPr dirty="0" sz="2100">
                <a:latin typeface="Times New Roman"/>
                <a:cs typeface="Times New Roman"/>
              </a:rPr>
              <a:t>being realized, the </a:t>
            </a:r>
            <a:r>
              <a:rPr dirty="0" sz="2100" spc="-5">
                <a:latin typeface="Times New Roman"/>
                <a:cs typeface="Times New Roman"/>
              </a:rPr>
              <a:t>(</a:t>
            </a:r>
            <a:r>
              <a:rPr dirty="0" sz="2200" spc="-5" b="1" i="1">
                <a:latin typeface="Times New Roman"/>
                <a:cs typeface="Times New Roman"/>
              </a:rPr>
              <a:t>pc) </a:t>
            </a:r>
            <a:r>
              <a:rPr dirty="0" sz="2100">
                <a:latin typeface="Times New Roman"/>
                <a:cs typeface="Times New Roman"/>
              </a:rPr>
              <a:t>is incremented  by one to point to the next </a:t>
            </a:r>
            <a:r>
              <a:rPr dirty="0" sz="2100" spc="-10">
                <a:latin typeface="Times New Roman"/>
                <a:cs typeface="Times New Roman"/>
              </a:rPr>
              <a:t>memory</a:t>
            </a:r>
            <a:r>
              <a:rPr dirty="0" sz="2100" spc="10">
                <a:latin typeface="Times New Roman"/>
                <a:cs typeface="Times New Roman"/>
              </a:rPr>
              <a:t> </a:t>
            </a:r>
            <a:r>
              <a:rPr dirty="0" sz="2100">
                <a:latin typeface="Times New Roman"/>
                <a:cs typeface="Times New Roman"/>
              </a:rPr>
              <a:t>location.</a:t>
            </a:r>
            <a:endParaRPr sz="21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/>
          <p:nvPr/>
        </p:nvSpPr>
        <p:spPr>
          <a:xfrm>
            <a:off x="0" y="223"/>
            <a:ext cx="9143999" cy="102870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/>
          <p:nvPr/>
        </p:nvSpPr>
        <p:spPr>
          <a:xfrm>
            <a:off x="4401357" y="0"/>
            <a:ext cx="4742641" cy="599949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/>
          <p:nvPr/>
        </p:nvSpPr>
        <p:spPr>
          <a:xfrm>
            <a:off x="0" y="0"/>
            <a:ext cx="9088207" cy="1020572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/>
          <p:nvPr/>
        </p:nvSpPr>
        <p:spPr>
          <a:xfrm>
            <a:off x="-828" y="52323"/>
            <a:ext cx="9145590" cy="901826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7" name="object 7"/>
          <p:cNvSpPr txBox="1">
            <a:spLocks noGrp="1"/>
          </p:cNvSpPr>
          <p:nvPr>
            <p:ph type="title"/>
          </p:nvPr>
        </p:nvSpPr>
        <p:spPr>
          <a:prstGeom prst="rect"/>
        </p:spPr>
        <p:txBody>
          <a:bodyPr wrap="square" lIns="0" tIns="13335" rIns="0" bIns="0" rtlCol="0" vert="horz">
            <a:spAutoFit/>
          </a:bodyPr>
          <a:lstStyle/>
          <a:p>
            <a:pPr marL="20320">
              <a:lnSpc>
                <a:spcPct val="100000"/>
              </a:lnSpc>
              <a:spcBef>
                <a:spcPts val="105"/>
              </a:spcBef>
            </a:pPr>
            <a:r>
              <a:rPr dirty="0"/>
              <a:t>Microprocessor Architecture </a:t>
            </a:r>
            <a:r>
              <a:rPr dirty="0" spc="5"/>
              <a:t>and </a:t>
            </a:r>
            <a:r>
              <a:rPr dirty="0"/>
              <a:t>it's</a:t>
            </a:r>
            <a:r>
              <a:rPr dirty="0" spc="-220"/>
              <a:t> </a:t>
            </a:r>
            <a:r>
              <a:rPr dirty="0"/>
              <a:t>Operation</a:t>
            </a:r>
          </a:p>
        </p:txBody>
      </p:sp>
      <p:sp>
        <p:nvSpPr>
          <p:cNvPr id="8" name="object 8"/>
          <p:cNvSpPr txBox="1"/>
          <p:nvPr/>
        </p:nvSpPr>
        <p:spPr>
          <a:xfrm>
            <a:off x="535940" y="1884404"/>
            <a:ext cx="8074659" cy="2723515"/>
          </a:xfrm>
          <a:prstGeom prst="rect">
            <a:avLst/>
          </a:prstGeom>
        </p:spPr>
        <p:txBody>
          <a:bodyPr wrap="square" lIns="0" tIns="755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595"/>
              </a:spcBef>
            </a:pPr>
            <a:r>
              <a:rPr dirty="0" sz="2000" b="1">
                <a:latin typeface="Times New Roman"/>
                <a:cs typeface="Times New Roman"/>
              </a:rPr>
              <a:t>D) Stack pointer</a:t>
            </a:r>
            <a:r>
              <a:rPr dirty="0" sz="2000" spc="-110" b="1">
                <a:latin typeface="Times New Roman"/>
                <a:cs typeface="Times New Roman"/>
              </a:rPr>
              <a:t> </a:t>
            </a:r>
            <a:r>
              <a:rPr dirty="0" sz="2000" spc="5" b="1">
                <a:latin typeface="Times New Roman"/>
                <a:cs typeface="Times New Roman"/>
              </a:rPr>
              <a:t>(</a:t>
            </a:r>
            <a:r>
              <a:rPr dirty="0" sz="2100" spc="5" b="1" i="1">
                <a:latin typeface="Times New Roman"/>
                <a:cs typeface="Times New Roman"/>
              </a:rPr>
              <a:t>sp</a:t>
            </a:r>
            <a:r>
              <a:rPr dirty="0" sz="2000" spc="5" b="1">
                <a:latin typeface="Times New Roman"/>
                <a:cs typeface="Times New Roman"/>
              </a:rPr>
              <a:t>):-</a:t>
            </a:r>
            <a:endParaRPr sz="2000">
              <a:latin typeface="Times New Roman"/>
              <a:cs typeface="Times New Roman"/>
            </a:endParaRPr>
          </a:p>
          <a:p>
            <a:pPr algn="just" marL="287020" marR="5080" indent="-274320">
              <a:lnSpc>
                <a:spcPct val="100000"/>
              </a:lnSpc>
              <a:spcBef>
                <a:spcPts val="464"/>
              </a:spcBef>
              <a:buClr>
                <a:srgbClr val="0AD0D9"/>
              </a:buClr>
              <a:buSzPct val="95000"/>
              <a:buFont typeface="Wingdings 2"/>
              <a:buChar char=""/>
              <a:tabLst>
                <a:tab pos="287020" algn="l"/>
              </a:tabLst>
            </a:pPr>
            <a:r>
              <a:rPr dirty="0" sz="2000">
                <a:latin typeface="Times New Roman"/>
                <a:cs typeface="Times New Roman"/>
              </a:rPr>
              <a:t>Its </a:t>
            </a:r>
            <a:r>
              <a:rPr dirty="0" sz="2000" spc="-5">
                <a:latin typeface="Times New Roman"/>
                <a:cs typeface="Times New Roman"/>
              </a:rPr>
              <a:t>also16-bit register used as </a:t>
            </a:r>
            <a:r>
              <a:rPr dirty="0" u="heavy" sz="2000" spc="-5" b="1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memory pointer</a:t>
            </a:r>
            <a:r>
              <a:rPr dirty="0" sz="2000" spc="-5">
                <a:latin typeface="Times New Roman"/>
                <a:cs typeface="Times New Roman"/>
              </a:rPr>
              <a:t>. </a:t>
            </a:r>
            <a:r>
              <a:rPr dirty="0" sz="2000">
                <a:latin typeface="Times New Roman"/>
                <a:cs typeface="Times New Roman"/>
              </a:rPr>
              <a:t>It </a:t>
            </a:r>
            <a:r>
              <a:rPr dirty="0" sz="2000" spc="-5">
                <a:latin typeface="Times New Roman"/>
                <a:cs typeface="Times New Roman"/>
              </a:rPr>
              <a:t>points to </a:t>
            </a:r>
            <a:r>
              <a:rPr dirty="0" sz="2000">
                <a:latin typeface="Times New Roman"/>
                <a:cs typeface="Times New Roman"/>
              </a:rPr>
              <a:t>a </a:t>
            </a:r>
            <a:r>
              <a:rPr dirty="0" sz="2000" spc="-5">
                <a:latin typeface="Times New Roman"/>
                <a:cs typeface="Times New Roman"/>
              </a:rPr>
              <a:t>memory  location in </a:t>
            </a:r>
            <a:r>
              <a:rPr dirty="0" sz="2000" spc="-10">
                <a:latin typeface="Times New Roman"/>
                <a:cs typeface="Times New Roman"/>
              </a:rPr>
              <a:t>R/W </a:t>
            </a:r>
            <a:r>
              <a:rPr dirty="0" sz="2000" spc="-5">
                <a:latin typeface="Times New Roman"/>
                <a:cs typeface="Times New Roman"/>
              </a:rPr>
              <a:t>memory called (the stack). The beginning of the stack is   </a:t>
            </a:r>
            <a:r>
              <a:rPr dirty="0" sz="2000">
                <a:latin typeface="Times New Roman"/>
                <a:cs typeface="Times New Roman"/>
              </a:rPr>
              <a:t>defined by loading a 16-bit address </a:t>
            </a:r>
            <a:r>
              <a:rPr dirty="0" sz="2000" spc="-5">
                <a:latin typeface="Times New Roman"/>
                <a:cs typeface="Times New Roman"/>
              </a:rPr>
              <a:t>in stack </a:t>
            </a:r>
            <a:r>
              <a:rPr dirty="0" sz="2000">
                <a:latin typeface="Times New Roman"/>
                <a:cs typeface="Times New Roman"/>
              </a:rPr>
              <a:t>pointer</a:t>
            </a:r>
            <a:r>
              <a:rPr dirty="0" sz="2000" spc="-175">
                <a:latin typeface="Times New Roman"/>
                <a:cs typeface="Times New Roman"/>
              </a:rPr>
              <a:t> </a:t>
            </a:r>
            <a:r>
              <a:rPr dirty="0" sz="2000" spc="-5">
                <a:latin typeface="Times New Roman"/>
                <a:cs typeface="Times New Roman"/>
              </a:rPr>
              <a:t>(register).</a:t>
            </a:r>
            <a:endParaRPr sz="20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480"/>
              </a:spcBef>
              <a:buClr>
                <a:srgbClr val="0AD0D9"/>
              </a:buClr>
              <a:buSzPct val="95000"/>
              <a:buFont typeface="Wingdings"/>
              <a:buChar char=""/>
              <a:tabLst>
                <a:tab pos="354965" algn="l"/>
                <a:tab pos="355600" algn="l"/>
              </a:tabLst>
            </a:pPr>
            <a:r>
              <a:rPr dirty="0" sz="2000" b="1">
                <a:latin typeface="Times New Roman"/>
                <a:cs typeface="Times New Roman"/>
              </a:rPr>
              <a:t>Flags:-</a:t>
            </a:r>
            <a:endParaRPr sz="2000">
              <a:latin typeface="Times New Roman"/>
              <a:cs typeface="Times New Roman"/>
            </a:endParaRPr>
          </a:p>
          <a:p>
            <a:pPr algn="just" marL="287020" marR="6350" indent="-274320">
              <a:lnSpc>
                <a:spcPct val="100000"/>
              </a:lnSpc>
              <a:spcBef>
                <a:spcPts val="480"/>
              </a:spcBef>
              <a:buClr>
                <a:srgbClr val="0AD0D9"/>
              </a:buClr>
              <a:buSzPct val="95000"/>
              <a:buFont typeface="Wingdings 2"/>
              <a:buChar char=""/>
              <a:tabLst>
                <a:tab pos="287020" algn="l"/>
              </a:tabLst>
            </a:pPr>
            <a:r>
              <a:rPr dirty="0" sz="2000">
                <a:latin typeface="Times New Roman"/>
                <a:cs typeface="Times New Roman"/>
              </a:rPr>
              <a:t>The ALU </a:t>
            </a:r>
            <a:r>
              <a:rPr dirty="0" sz="2000" spc="-5">
                <a:latin typeface="Times New Roman"/>
                <a:cs typeface="Times New Roman"/>
              </a:rPr>
              <a:t>includes </a:t>
            </a:r>
            <a:r>
              <a:rPr dirty="0" sz="2000">
                <a:latin typeface="Times New Roman"/>
                <a:cs typeface="Times New Roman"/>
              </a:rPr>
              <a:t>5 </a:t>
            </a:r>
            <a:r>
              <a:rPr dirty="0" sz="2000" spc="-5">
                <a:latin typeface="Times New Roman"/>
                <a:cs typeface="Times New Roman"/>
              </a:rPr>
              <a:t>flip-fops that </a:t>
            </a:r>
            <a:r>
              <a:rPr dirty="0" sz="2000">
                <a:latin typeface="Times New Roman"/>
                <a:cs typeface="Times New Roman"/>
              </a:rPr>
              <a:t>are set or reset </a:t>
            </a:r>
            <a:r>
              <a:rPr dirty="0" sz="2000" spc="-5">
                <a:latin typeface="Times New Roman"/>
                <a:cs typeface="Times New Roman"/>
              </a:rPr>
              <a:t>according </a:t>
            </a:r>
            <a:r>
              <a:rPr dirty="0" sz="2000" spc="-10">
                <a:latin typeface="Times New Roman"/>
                <a:cs typeface="Times New Roman"/>
              </a:rPr>
              <a:t>to </a:t>
            </a:r>
            <a:r>
              <a:rPr dirty="0" sz="2000" spc="-5">
                <a:latin typeface="Times New Roman"/>
                <a:cs typeface="Times New Roman"/>
              </a:rPr>
              <a:t>data  conditions </a:t>
            </a:r>
            <a:r>
              <a:rPr dirty="0" sz="2000" spc="-10">
                <a:latin typeface="Times New Roman"/>
                <a:cs typeface="Times New Roman"/>
              </a:rPr>
              <a:t>in </a:t>
            </a:r>
            <a:r>
              <a:rPr dirty="0" sz="2000">
                <a:latin typeface="Times New Roman"/>
                <a:cs typeface="Times New Roman"/>
              </a:rPr>
              <a:t>the </a:t>
            </a:r>
            <a:r>
              <a:rPr dirty="0" sz="2000" spc="-5">
                <a:latin typeface="Times New Roman"/>
                <a:cs typeface="Times New Roman"/>
              </a:rPr>
              <a:t>accumulator and other registers. </a:t>
            </a:r>
            <a:r>
              <a:rPr dirty="0" sz="2000">
                <a:latin typeface="Times New Roman"/>
                <a:cs typeface="Times New Roman"/>
              </a:rPr>
              <a:t>It </a:t>
            </a:r>
            <a:r>
              <a:rPr dirty="0" sz="2000" spc="-5">
                <a:latin typeface="Times New Roman"/>
                <a:cs typeface="Times New Roman"/>
              </a:rPr>
              <a:t>is used </a:t>
            </a:r>
            <a:r>
              <a:rPr dirty="0" sz="2000">
                <a:latin typeface="Times New Roman"/>
                <a:cs typeface="Times New Roman"/>
              </a:rPr>
              <a:t>by </a:t>
            </a:r>
            <a:r>
              <a:rPr dirty="0" sz="2000" spc="-5">
                <a:latin typeface="Times New Roman"/>
                <a:cs typeface="Times New Roman"/>
              </a:rPr>
              <a:t>µp to  </a:t>
            </a:r>
            <a:r>
              <a:rPr dirty="0" sz="2000">
                <a:latin typeface="Times New Roman"/>
                <a:cs typeface="Times New Roman"/>
              </a:rPr>
              <a:t>perform the </a:t>
            </a:r>
            <a:r>
              <a:rPr dirty="0" sz="2000" spc="10">
                <a:latin typeface="Times New Roman"/>
                <a:cs typeface="Times New Roman"/>
              </a:rPr>
              <a:t>3</a:t>
            </a:r>
            <a:r>
              <a:rPr dirty="0" baseline="25641" sz="1950" spc="15">
                <a:latin typeface="Times New Roman"/>
                <a:cs typeface="Times New Roman"/>
              </a:rPr>
              <a:t>rd </a:t>
            </a:r>
            <a:r>
              <a:rPr dirty="0" sz="2000">
                <a:latin typeface="Times New Roman"/>
                <a:cs typeface="Times New Roman"/>
              </a:rPr>
              <a:t>operation( </a:t>
            </a:r>
            <a:r>
              <a:rPr dirty="0" sz="2000" spc="-5">
                <a:latin typeface="Times New Roman"/>
                <a:cs typeface="Times New Roman"/>
              </a:rPr>
              <a:t>testing </a:t>
            </a:r>
            <a:r>
              <a:rPr dirty="0" sz="2000">
                <a:latin typeface="Times New Roman"/>
                <a:cs typeface="Times New Roman"/>
              </a:rPr>
              <a:t>for data</a:t>
            </a:r>
            <a:r>
              <a:rPr dirty="0" sz="2000" spc="-310">
                <a:latin typeface="Times New Roman"/>
                <a:cs typeface="Times New Roman"/>
              </a:rPr>
              <a:t> </a:t>
            </a:r>
            <a:r>
              <a:rPr dirty="0" sz="2000">
                <a:latin typeface="Times New Roman"/>
                <a:cs typeface="Times New Roman"/>
              </a:rPr>
              <a:t>conditions).</a:t>
            </a:r>
            <a:endParaRPr sz="2000">
              <a:latin typeface="Times New Roman"/>
              <a:cs typeface="Times New Roman"/>
            </a:endParaRPr>
          </a:p>
        </p:txBody>
      </p:sp>
      <p:sp>
        <p:nvSpPr>
          <p:cNvPr id="9" name="object 9"/>
          <p:cNvSpPr/>
          <p:nvPr/>
        </p:nvSpPr>
        <p:spPr>
          <a:xfrm>
            <a:off x="609600" y="4953000"/>
            <a:ext cx="8077200" cy="880872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0" name="object 10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27940">
              <a:lnSpc>
                <a:spcPts val="1245"/>
              </a:lnSpc>
            </a:pPr>
            <a:fld id="{81D60167-4931-47E6-BA6A-407CBD079E47}" type="slidenum">
              <a:rPr dirty="0"/>
              <a:t>40</a:t>
            </a:fld>
          </a:p>
        </p:txBody>
      </p:sp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/>
          <p:nvPr/>
        </p:nvSpPr>
        <p:spPr>
          <a:xfrm>
            <a:off x="0" y="223"/>
            <a:ext cx="9143999" cy="102870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/>
          <p:nvPr/>
        </p:nvSpPr>
        <p:spPr>
          <a:xfrm>
            <a:off x="4401357" y="0"/>
            <a:ext cx="4742641" cy="599949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/>
          <p:nvPr/>
        </p:nvSpPr>
        <p:spPr>
          <a:xfrm>
            <a:off x="0" y="0"/>
            <a:ext cx="9088207" cy="1020572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/>
          <p:nvPr/>
        </p:nvSpPr>
        <p:spPr>
          <a:xfrm>
            <a:off x="-828" y="52323"/>
            <a:ext cx="9145590" cy="901826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7" name="object 7"/>
          <p:cNvSpPr txBox="1">
            <a:spLocks noGrp="1"/>
          </p:cNvSpPr>
          <p:nvPr>
            <p:ph type="title"/>
          </p:nvPr>
        </p:nvSpPr>
        <p:spPr>
          <a:prstGeom prst="rect"/>
        </p:spPr>
        <p:txBody>
          <a:bodyPr wrap="square" lIns="0" tIns="13335" rIns="0" bIns="0" rtlCol="0" vert="horz">
            <a:spAutoFit/>
          </a:bodyPr>
          <a:lstStyle/>
          <a:p>
            <a:pPr marL="20320">
              <a:lnSpc>
                <a:spcPct val="100000"/>
              </a:lnSpc>
              <a:spcBef>
                <a:spcPts val="105"/>
              </a:spcBef>
            </a:pPr>
            <a:r>
              <a:rPr dirty="0"/>
              <a:t>Microprocessor Architecture </a:t>
            </a:r>
            <a:r>
              <a:rPr dirty="0" spc="5"/>
              <a:t>and </a:t>
            </a:r>
            <a:r>
              <a:rPr dirty="0"/>
              <a:t>it's</a:t>
            </a:r>
            <a:r>
              <a:rPr dirty="0" spc="-220"/>
              <a:t> </a:t>
            </a:r>
            <a:r>
              <a:rPr dirty="0"/>
              <a:t>Operation</a:t>
            </a:r>
          </a:p>
        </p:txBody>
      </p:sp>
      <p:sp>
        <p:nvSpPr>
          <p:cNvPr id="9" name="object 9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27940">
              <a:lnSpc>
                <a:spcPts val="1245"/>
              </a:lnSpc>
            </a:pPr>
            <a:fld id="{81D60167-4931-47E6-BA6A-407CBD079E47}" type="slidenum">
              <a:rPr dirty="0"/>
              <a:t>40</a:t>
            </a:fld>
          </a:p>
        </p:txBody>
      </p:sp>
      <p:sp>
        <p:nvSpPr>
          <p:cNvPr id="8" name="object 8"/>
          <p:cNvSpPr txBox="1"/>
          <p:nvPr/>
        </p:nvSpPr>
        <p:spPr>
          <a:xfrm>
            <a:off x="535940" y="1959305"/>
            <a:ext cx="8074659" cy="4233545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287020" indent="-274320">
              <a:lnSpc>
                <a:spcPct val="100000"/>
              </a:lnSpc>
              <a:spcBef>
                <a:spcPts val="105"/>
              </a:spcBef>
              <a:buClr>
                <a:srgbClr val="0AD0D9"/>
              </a:buClr>
              <a:buSzPct val="95000"/>
              <a:buFont typeface="Wingdings 2"/>
              <a:buChar char=""/>
              <a:tabLst>
                <a:tab pos="286385" algn="l"/>
                <a:tab pos="287020" algn="l"/>
              </a:tabLst>
            </a:pPr>
            <a:r>
              <a:rPr dirty="0" u="heavy" sz="2000" b="1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Sign</a:t>
            </a:r>
            <a:r>
              <a:rPr dirty="0" u="heavy" sz="2000" spc="30" b="1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dirty="0" u="heavy" sz="2000" spc="-5" b="1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(S)</a:t>
            </a:r>
            <a:r>
              <a:rPr dirty="0" u="heavy" sz="2000" spc="35" b="1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dirty="0" u="heavy" sz="2000" b="1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flag</a:t>
            </a:r>
            <a:r>
              <a:rPr dirty="0" sz="2000">
                <a:latin typeface="Times New Roman"/>
                <a:cs typeface="Times New Roman"/>
              </a:rPr>
              <a:t>:</a:t>
            </a:r>
            <a:r>
              <a:rPr dirty="0" sz="2000" spc="20">
                <a:latin typeface="Times New Roman"/>
                <a:cs typeface="Times New Roman"/>
              </a:rPr>
              <a:t> </a:t>
            </a:r>
            <a:r>
              <a:rPr dirty="0" sz="2000">
                <a:latin typeface="Times New Roman"/>
                <a:cs typeface="Times New Roman"/>
              </a:rPr>
              <a:t>–</a:t>
            </a:r>
            <a:r>
              <a:rPr dirty="0" sz="2000" spc="45">
                <a:latin typeface="Times New Roman"/>
                <a:cs typeface="Times New Roman"/>
              </a:rPr>
              <a:t> </a:t>
            </a:r>
            <a:r>
              <a:rPr dirty="0" sz="2000" spc="-5">
                <a:latin typeface="Times New Roman"/>
                <a:cs typeface="Times New Roman"/>
              </a:rPr>
              <a:t>If</a:t>
            </a:r>
            <a:r>
              <a:rPr dirty="0" sz="2000" spc="40">
                <a:latin typeface="Times New Roman"/>
                <a:cs typeface="Times New Roman"/>
              </a:rPr>
              <a:t> </a:t>
            </a:r>
            <a:r>
              <a:rPr dirty="0" sz="2000" spc="-5">
                <a:latin typeface="Times New Roman"/>
                <a:cs typeface="Times New Roman"/>
              </a:rPr>
              <a:t>the</a:t>
            </a:r>
            <a:r>
              <a:rPr dirty="0" sz="2000" spc="60">
                <a:latin typeface="Times New Roman"/>
                <a:cs typeface="Times New Roman"/>
              </a:rPr>
              <a:t> </a:t>
            </a:r>
            <a:r>
              <a:rPr dirty="0" sz="2000" spc="-5">
                <a:latin typeface="Times New Roman"/>
                <a:cs typeface="Times New Roman"/>
              </a:rPr>
              <a:t>MSB</a:t>
            </a:r>
            <a:r>
              <a:rPr dirty="0" sz="2000" spc="30">
                <a:latin typeface="Times New Roman"/>
                <a:cs typeface="Times New Roman"/>
              </a:rPr>
              <a:t> </a:t>
            </a:r>
            <a:r>
              <a:rPr dirty="0" sz="2000" spc="-5">
                <a:latin typeface="Times New Roman"/>
                <a:cs typeface="Times New Roman"/>
              </a:rPr>
              <a:t>of</a:t>
            </a:r>
            <a:r>
              <a:rPr dirty="0" sz="2000" spc="45">
                <a:latin typeface="Times New Roman"/>
                <a:cs typeface="Times New Roman"/>
              </a:rPr>
              <a:t> </a:t>
            </a:r>
            <a:r>
              <a:rPr dirty="0" sz="2000">
                <a:latin typeface="Times New Roman"/>
                <a:cs typeface="Times New Roman"/>
              </a:rPr>
              <a:t>the</a:t>
            </a:r>
            <a:r>
              <a:rPr dirty="0" sz="2000" spc="25">
                <a:latin typeface="Times New Roman"/>
                <a:cs typeface="Times New Roman"/>
              </a:rPr>
              <a:t> </a:t>
            </a:r>
            <a:r>
              <a:rPr dirty="0" sz="2000" spc="-5">
                <a:latin typeface="Times New Roman"/>
                <a:cs typeface="Times New Roman"/>
              </a:rPr>
              <a:t>result</a:t>
            </a:r>
            <a:r>
              <a:rPr dirty="0" sz="2000" spc="20">
                <a:latin typeface="Times New Roman"/>
                <a:cs typeface="Times New Roman"/>
              </a:rPr>
              <a:t> </a:t>
            </a:r>
            <a:r>
              <a:rPr dirty="0" sz="2000">
                <a:latin typeface="Times New Roman"/>
                <a:cs typeface="Times New Roman"/>
              </a:rPr>
              <a:t>of</a:t>
            </a:r>
            <a:r>
              <a:rPr dirty="0" sz="2000" spc="60">
                <a:latin typeface="Times New Roman"/>
                <a:cs typeface="Times New Roman"/>
              </a:rPr>
              <a:t> </a:t>
            </a:r>
            <a:r>
              <a:rPr dirty="0" sz="2000" spc="-5">
                <a:latin typeface="Times New Roman"/>
                <a:cs typeface="Times New Roman"/>
              </a:rPr>
              <a:t>an</a:t>
            </a:r>
            <a:r>
              <a:rPr dirty="0" sz="2000" spc="40">
                <a:latin typeface="Times New Roman"/>
                <a:cs typeface="Times New Roman"/>
              </a:rPr>
              <a:t> </a:t>
            </a:r>
            <a:r>
              <a:rPr dirty="0" sz="2000" spc="-5">
                <a:latin typeface="Times New Roman"/>
                <a:cs typeface="Times New Roman"/>
              </a:rPr>
              <a:t>operation</a:t>
            </a:r>
            <a:r>
              <a:rPr dirty="0" sz="2000" spc="55">
                <a:latin typeface="Times New Roman"/>
                <a:cs typeface="Times New Roman"/>
              </a:rPr>
              <a:t> </a:t>
            </a:r>
            <a:r>
              <a:rPr dirty="0" sz="2000" spc="-10">
                <a:latin typeface="Times New Roman"/>
                <a:cs typeface="Times New Roman"/>
              </a:rPr>
              <a:t>is</a:t>
            </a:r>
            <a:r>
              <a:rPr dirty="0" sz="2000" spc="35">
                <a:latin typeface="Times New Roman"/>
                <a:cs typeface="Times New Roman"/>
              </a:rPr>
              <a:t> </a:t>
            </a:r>
            <a:r>
              <a:rPr dirty="0" sz="2000">
                <a:latin typeface="Times New Roman"/>
                <a:cs typeface="Times New Roman"/>
              </a:rPr>
              <a:t>1,</a:t>
            </a:r>
            <a:r>
              <a:rPr dirty="0" sz="2000" spc="45">
                <a:latin typeface="Times New Roman"/>
                <a:cs typeface="Times New Roman"/>
              </a:rPr>
              <a:t> </a:t>
            </a:r>
            <a:r>
              <a:rPr dirty="0" sz="2000" spc="-5">
                <a:latin typeface="Times New Roman"/>
                <a:cs typeface="Times New Roman"/>
              </a:rPr>
              <a:t>this</a:t>
            </a:r>
            <a:r>
              <a:rPr dirty="0" sz="2000" spc="20">
                <a:latin typeface="Times New Roman"/>
                <a:cs typeface="Times New Roman"/>
              </a:rPr>
              <a:t> </a:t>
            </a:r>
            <a:r>
              <a:rPr dirty="0" sz="2000" spc="-5">
                <a:latin typeface="Times New Roman"/>
                <a:cs typeface="Times New Roman"/>
              </a:rPr>
              <a:t>flag</a:t>
            </a:r>
            <a:r>
              <a:rPr dirty="0" sz="2000" spc="60">
                <a:latin typeface="Times New Roman"/>
                <a:cs typeface="Times New Roman"/>
              </a:rPr>
              <a:t> </a:t>
            </a:r>
            <a:r>
              <a:rPr dirty="0" sz="2000" spc="-10">
                <a:latin typeface="Times New Roman"/>
                <a:cs typeface="Times New Roman"/>
              </a:rPr>
              <a:t>is</a:t>
            </a:r>
            <a:r>
              <a:rPr dirty="0" sz="2000" spc="40">
                <a:latin typeface="Times New Roman"/>
                <a:cs typeface="Times New Roman"/>
              </a:rPr>
              <a:t> </a:t>
            </a:r>
            <a:r>
              <a:rPr dirty="0" sz="2000" spc="-5">
                <a:latin typeface="Times New Roman"/>
                <a:cs typeface="Times New Roman"/>
              </a:rPr>
              <a:t>set,</a:t>
            </a:r>
            <a:endParaRPr sz="2000">
              <a:latin typeface="Times New Roman"/>
              <a:cs typeface="Times New Roman"/>
            </a:endParaRPr>
          </a:p>
          <a:p>
            <a:pPr marL="286385">
              <a:lnSpc>
                <a:spcPct val="100000"/>
              </a:lnSpc>
              <a:spcBef>
                <a:spcPts val="5"/>
              </a:spcBef>
            </a:pPr>
            <a:r>
              <a:rPr dirty="0" sz="2000">
                <a:latin typeface="Times New Roman"/>
                <a:cs typeface="Times New Roman"/>
              </a:rPr>
              <a:t>otherwise </a:t>
            </a:r>
            <a:r>
              <a:rPr dirty="0" sz="2000" spc="-5">
                <a:latin typeface="Times New Roman"/>
                <a:cs typeface="Times New Roman"/>
              </a:rPr>
              <a:t>it is</a:t>
            </a:r>
            <a:r>
              <a:rPr dirty="0" sz="2000" spc="-60">
                <a:latin typeface="Times New Roman"/>
                <a:cs typeface="Times New Roman"/>
              </a:rPr>
              <a:t> </a:t>
            </a:r>
            <a:r>
              <a:rPr dirty="0" sz="2000">
                <a:latin typeface="Times New Roman"/>
                <a:cs typeface="Times New Roman"/>
              </a:rPr>
              <a:t>reset.</a:t>
            </a:r>
            <a:endParaRPr sz="2000">
              <a:latin typeface="Times New Roman"/>
              <a:cs typeface="Times New Roman"/>
            </a:endParaRPr>
          </a:p>
          <a:p>
            <a:pPr algn="just" marL="287020" marR="6985" indent="-274320">
              <a:lnSpc>
                <a:spcPct val="100000"/>
              </a:lnSpc>
              <a:spcBef>
                <a:spcPts val="480"/>
              </a:spcBef>
              <a:buClr>
                <a:srgbClr val="0AD0D9"/>
              </a:buClr>
              <a:buSzPct val="95000"/>
              <a:buFont typeface="Wingdings 2"/>
              <a:buChar char=""/>
              <a:tabLst>
                <a:tab pos="287020" algn="l"/>
              </a:tabLst>
            </a:pPr>
            <a:r>
              <a:rPr dirty="0" u="heavy" sz="2000" spc="-15" b="1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Zero </a:t>
            </a:r>
            <a:r>
              <a:rPr dirty="0" u="heavy" sz="2000" spc="-5" b="1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(Z) flag</a:t>
            </a:r>
            <a:r>
              <a:rPr dirty="0" sz="2000" spc="-5">
                <a:latin typeface="Times New Roman"/>
                <a:cs typeface="Times New Roman"/>
              </a:rPr>
              <a:t>:– If the result </a:t>
            </a:r>
            <a:r>
              <a:rPr dirty="0" sz="2000">
                <a:latin typeface="Times New Roman"/>
                <a:cs typeface="Times New Roman"/>
              </a:rPr>
              <a:t>of </a:t>
            </a:r>
            <a:r>
              <a:rPr dirty="0" sz="2000" spc="-10">
                <a:latin typeface="Times New Roman"/>
                <a:cs typeface="Times New Roman"/>
              </a:rPr>
              <a:t>an </a:t>
            </a:r>
            <a:r>
              <a:rPr dirty="0" sz="2000" spc="-5">
                <a:latin typeface="Times New Roman"/>
                <a:cs typeface="Times New Roman"/>
              </a:rPr>
              <a:t>instruction is zero, </a:t>
            </a:r>
            <a:r>
              <a:rPr dirty="0" sz="2000">
                <a:latin typeface="Times New Roman"/>
                <a:cs typeface="Times New Roman"/>
              </a:rPr>
              <a:t>this </a:t>
            </a:r>
            <a:r>
              <a:rPr dirty="0" sz="2000" spc="-5">
                <a:latin typeface="Times New Roman"/>
                <a:cs typeface="Times New Roman"/>
              </a:rPr>
              <a:t>flag is </a:t>
            </a:r>
            <a:r>
              <a:rPr dirty="0" sz="2000" spc="-10">
                <a:latin typeface="Times New Roman"/>
                <a:cs typeface="Times New Roman"/>
              </a:rPr>
              <a:t>set,  </a:t>
            </a:r>
            <a:r>
              <a:rPr dirty="0" sz="2000">
                <a:latin typeface="Times New Roman"/>
                <a:cs typeface="Times New Roman"/>
              </a:rPr>
              <a:t>otherwise</a:t>
            </a:r>
            <a:r>
              <a:rPr dirty="0" sz="2000" spc="-40">
                <a:latin typeface="Times New Roman"/>
                <a:cs typeface="Times New Roman"/>
              </a:rPr>
              <a:t> </a:t>
            </a:r>
            <a:r>
              <a:rPr dirty="0" sz="2000">
                <a:latin typeface="Times New Roman"/>
                <a:cs typeface="Times New Roman"/>
              </a:rPr>
              <a:t>reset.</a:t>
            </a:r>
            <a:endParaRPr sz="2000">
              <a:latin typeface="Times New Roman"/>
              <a:cs typeface="Times New Roman"/>
            </a:endParaRPr>
          </a:p>
          <a:p>
            <a:pPr algn="just" marL="287020" marR="5715" indent="-274320">
              <a:lnSpc>
                <a:spcPct val="100000"/>
              </a:lnSpc>
              <a:spcBef>
                <a:spcPts val="480"/>
              </a:spcBef>
              <a:buClr>
                <a:srgbClr val="0AD0D9"/>
              </a:buClr>
              <a:buSzPct val="95000"/>
              <a:buFont typeface="Wingdings 2"/>
              <a:buChar char=""/>
              <a:tabLst>
                <a:tab pos="287020" algn="l"/>
              </a:tabLst>
            </a:pPr>
            <a:r>
              <a:rPr dirty="0" u="heavy" sz="2000" spc="-5" b="1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Auxiliary Carry </a:t>
            </a:r>
            <a:r>
              <a:rPr dirty="0" u="heavy" sz="2000" b="1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(AC ) </a:t>
            </a:r>
            <a:r>
              <a:rPr dirty="0" u="heavy" sz="2000" spc="-5" b="1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flag</a:t>
            </a:r>
            <a:r>
              <a:rPr dirty="0" sz="2000" spc="-5">
                <a:latin typeface="Times New Roman"/>
                <a:cs typeface="Times New Roman"/>
              </a:rPr>
              <a:t>:– If there is </a:t>
            </a:r>
            <a:r>
              <a:rPr dirty="0" sz="2000">
                <a:latin typeface="Times New Roman"/>
                <a:cs typeface="Times New Roman"/>
              </a:rPr>
              <a:t>a </a:t>
            </a:r>
            <a:r>
              <a:rPr dirty="0" sz="2000" spc="-5">
                <a:latin typeface="Times New Roman"/>
                <a:cs typeface="Times New Roman"/>
              </a:rPr>
              <a:t>carry </a:t>
            </a:r>
            <a:r>
              <a:rPr dirty="0" sz="2000">
                <a:latin typeface="Times New Roman"/>
                <a:cs typeface="Times New Roman"/>
              </a:rPr>
              <a:t>out </a:t>
            </a:r>
            <a:r>
              <a:rPr dirty="0" sz="2000" spc="-5">
                <a:latin typeface="Times New Roman"/>
                <a:cs typeface="Times New Roman"/>
              </a:rPr>
              <a:t>of </a:t>
            </a:r>
            <a:r>
              <a:rPr dirty="0" sz="2000" spc="-10">
                <a:latin typeface="Times New Roman"/>
                <a:cs typeface="Times New Roman"/>
              </a:rPr>
              <a:t>bit </a:t>
            </a:r>
            <a:r>
              <a:rPr dirty="0" sz="2000">
                <a:latin typeface="Times New Roman"/>
                <a:cs typeface="Times New Roman"/>
              </a:rPr>
              <a:t>3 </a:t>
            </a:r>
            <a:r>
              <a:rPr dirty="0" sz="2000" spc="-10">
                <a:latin typeface="Times New Roman"/>
                <a:cs typeface="Times New Roman"/>
              </a:rPr>
              <a:t>and </a:t>
            </a:r>
            <a:r>
              <a:rPr dirty="0" sz="2000" spc="-5">
                <a:latin typeface="Times New Roman"/>
                <a:cs typeface="Times New Roman"/>
              </a:rPr>
              <a:t>into </a:t>
            </a:r>
            <a:r>
              <a:rPr dirty="0" sz="2000">
                <a:latin typeface="Times New Roman"/>
                <a:cs typeface="Times New Roman"/>
              </a:rPr>
              <a:t>bit 4  </a:t>
            </a:r>
            <a:r>
              <a:rPr dirty="0" sz="2000" spc="-5">
                <a:latin typeface="Times New Roman"/>
                <a:cs typeface="Times New Roman"/>
              </a:rPr>
              <a:t>resulting from </a:t>
            </a:r>
            <a:r>
              <a:rPr dirty="0" sz="2000">
                <a:latin typeface="Times New Roman"/>
                <a:cs typeface="Times New Roman"/>
              </a:rPr>
              <a:t>the </a:t>
            </a:r>
            <a:r>
              <a:rPr dirty="0" sz="2000" spc="-5">
                <a:latin typeface="Times New Roman"/>
                <a:cs typeface="Times New Roman"/>
              </a:rPr>
              <a:t>execution </a:t>
            </a:r>
            <a:r>
              <a:rPr dirty="0" sz="2000">
                <a:latin typeface="Times New Roman"/>
                <a:cs typeface="Times New Roman"/>
              </a:rPr>
              <a:t>of </a:t>
            </a:r>
            <a:r>
              <a:rPr dirty="0" sz="2000" spc="-10">
                <a:latin typeface="Times New Roman"/>
                <a:cs typeface="Times New Roman"/>
              </a:rPr>
              <a:t>an </a:t>
            </a:r>
            <a:r>
              <a:rPr dirty="0" sz="2000" spc="-5">
                <a:latin typeface="Times New Roman"/>
                <a:cs typeface="Times New Roman"/>
              </a:rPr>
              <a:t>arithmetic operation, </a:t>
            </a:r>
            <a:r>
              <a:rPr dirty="0" sz="2000" spc="-10">
                <a:latin typeface="Times New Roman"/>
                <a:cs typeface="Times New Roman"/>
              </a:rPr>
              <a:t>it is </a:t>
            </a:r>
            <a:r>
              <a:rPr dirty="0" sz="2000">
                <a:latin typeface="Times New Roman"/>
                <a:cs typeface="Times New Roman"/>
              </a:rPr>
              <a:t>set </a:t>
            </a:r>
            <a:r>
              <a:rPr dirty="0" sz="2000" spc="-5">
                <a:latin typeface="Times New Roman"/>
                <a:cs typeface="Times New Roman"/>
              </a:rPr>
              <a:t>otherwise  reset. This flag </a:t>
            </a:r>
            <a:r>
              <a:rPr dirty="0" sz="2000" spc="-10">
                <a:latin typeface="Times New Roman"/>
                <a:cs typeface="Times New Roman"/>
              </a:rPr>
              <a:t>is </a:t>
            </a:r>
            <a:r>
              <a:rPr dirty="0" sz="2000">
                <a:latin typeface="Times New Roman"/>
                <a:cs typeface="Times New Roman"/>
              </a:rPr>
              <a:t>used </a:t>
            </a:r>
            <a:r>
              <a:rPr dirty="0" sz="2000" spc="-5">
                <a:latin typeface="Times New Roman"/>
                <a:cs typeface="Times New Roman"/>
              </a:rPr>
              <a:t>for BCD operation and is </a:t>
            </a:r>
            <a:r>
              <a:rPr dirty="0" sz="2000">
                <a:latin typeface="Times New Roman"/>
                <a:cs typeface="Times New Roman"/>
              </a:rPr>
              <a:t>not </a:t>
            </a:r>
            <a:r>
              <a:rPr dirty="0" sz="2000" spc="-5">
                <a:latin typeface="Times New Roman"/>
                <a:cs typeface="Times New Roman"/>
              </a:rPr>
              <a:t>available </a:t>
            </a:r>
            <a:r>
              <a:rPr dirty="0" sz="2000" spc="-10">
                <a:latin typeface="Times New Roman"/>
                <a:cs typeface="Times New Roman"/>
              </a:rPr>
              <a:t>to </a:t>
            </a:r>
            <a:r>
              <a:rPr dirty="0" sz="2000">
                <a:latin typeface="Times New Roman"/>
                <a:cs typeface="Times New Roman"/>
              </a:rPr>
              <a:t>the  </a:t>
            </a:r>
            <a:r>
              <a:rPr dirty="0" sz="2000" spc="-5">
                <a:latin typeface="Times New Roman"/>
                <a:cs typeface="Times New Roman"/>
              </a:rPr>
              <a:t>programmer to </a:t>
            </a:r>
            <a:r>
              <a:rPr dirty="0" sz="2000">
                <a:latin typeface="Times New Roman"/>
                <a:cs typeface="Times New Roman"/>
              </a:rPr>
              <a:t>change the sequence of </a:t>
            </a:r>
            <a:r>
              <a:rPr dirty="0" sz="2000" spc="-5">
                <a:latin typeface="Times New Roman"/>
                <a:cs typeface="Times New Roman"/>
              </a:rPr>
              <a:t>an</a:t>
            </a:r>
            <a:r>
              <a:rPr dirty="0" sz="2000" spc="-75">
                <a:latin typeface="Times New Roman"/>
                <a:cs typeface="Times New Roman"/>
              </a:rPr>
              <a:t> </a:t>
            </a:r>
            <a:r>
              <a:rPr dirty="0" sz="2000" spc="-5">
                <a:latin typeface="Times New Roman"/>
                <a:cs typeface="Times New Roman"/>
              </a:rPr>
              <a:t>instruction.</a:t>
            </a:r>
            <a:endParaRPr sz="2000">
              <a:latin typeface="Times New Roman"/>
              <a:cs typeface="Times New Roman"/>
            </a:endParaRPr>
          </a:p>
          <a:p>
            <a:pPr algn="just" marL="287020" marR="5080" indent="-274320">
              <a:lnSpc>
                <a:spcPct val="100000"/>
              </a:lnSpc>
              <a:spcBef>
                <a:spcPts val="480"/>
              </a:spcBef>
              <a:buClr>
                <a:srgbClr val="0AD0D9"/>
              </a:buClr>
              <a:buSzPct val="95000"/>
              <a:buFont typeface="Wingdings 2"/>
              <a:buChar char=""/>
              <a:tabLst>
                <a:tab pos="287020" algn="l"/>
              </a:tabLst>
            </a:pPr>
            <a:r>
              <a:rPr dirty="0" u="heavy" sz="2000" b="1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Carry </a:t>
            </a:r>
            <a:r>
              <a:rPr dirty="0" u="heavy" sz="2000" spc="-5" b="1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(CY) flag</a:t>
            </a:r>
            <a:r>
              <a:rPr dirty="0" sz="2000" spc="-5">
                <a:latin typeface="Times New Roman"/>
                <a:cs typeface="Times New Roman"/>
              </a:rPr>
              <a:t>:– If </a:t>
            </a:r>
            <a:r>
              <a:rPr dirty="0" sz="2000" spc="-10">
                <a:latin typeface="Times New Roman"/>
                <a:cs typeface="Times New Roman"/>
              </a:rPr>
              <a:t>an </a:t>
            </a:r>
            <a:r>
              <a:rPr dirty="0" sz="2000" spc="-5">
                <a:latin typeface="Times New Roman"/>
                <a:cs typeface="Times New Roman"/>
              </a:rPr>
              <a:t>instruction </a:t>
            </a:r>
            <a:r>
              <a:rPr dirty="0" sz="2000">
                <a:latin typeface="Times New Roman"/>
                <a:cs typeface="Times New Roman"/>
              </a:rPr>
              <a:t>results </a:t>
            </a:r>
            <a:r>
              <a:rPr dirty="0" sz="2000" spc="-5">
                <a:latin typeface="Times New Roman"/>
                <a:cs typeface="Times New Roman"/>
              </a:rPr>
              <a:t>in </a:t>
            </a:r>
            <a:r>
              <a:rPr dirty="0" sz="2000">
                <a:latin typeface="Times New Roman"/>
                <a:cs typeface="Times New Roman"/>
              </a:rPr>
              <a:t>a </a:t>
            </a:r>
            <a:r>
              <a:rPr dirty="0" sz="2000" spc="-5">
                <a:latin typeface="Times New Roman"/>
                <a:cs typeface="Times New Roman"/>
              </a:rPr>
              <a:t>carry (for addition  operation) or borrow </a:t>
            </a:r>
            <a:r>
              <a:rPr dirty="0" sz="2000">
                <a:latin typeface="Times New Roman"/>
                <a:cs typeface="Times New Roman"/>
              </a:rPr>
              <a:t>(for </a:t>
            </a:r>
            <a:r>
              <a:rPr dirty="0" sz="2000" spc="-5">
                <a:latin typeface="Times New Roman"/>
                <a:cs typeface="Times New Roman"/>
              </a:rPr>
              <a:t>subtraction or comparison) </a:t>
            </a:r>
            <a:r>
              <a:rPr dirty="0" sz="2000">
                <a:latin typeface="Times New Roman"/>
                <a:cs typeface="Times New Roman"/>
              </a:rPr>
              <a:t>out </a:t>
            </a:r>
            <a:r>
              <a:rPr dirty="0" sz="2000" spc="-5">
                <a:latin typeface="Times New Roman"/>
                <a:cs typeface="Times New Roman"/>
              </a:rPr>
              <a:t>of </a:t>
            </a:r>
            <a:r>
              <a:rPr dirty="0" sz="2000">
                <a:latin typeface="Times New Roman"/>
                <a:cs typeface="Times New Roman"/>
              </a:rPr>
              <a:t>bit </a:t>
            </a:r>
            <a:r>
              <a:rPr dirty="0" sz="2000" spc="-5">
                <a:latin typeface="Times New Roman"/>
                <a:cs typeface="Times New Roman"/>
              </a:rPr>
              <a:t>D7, then this  </a:t>
            </a:r>
            <a:r>
              <a:rPr dirty="0" sz="2000">
                <a:latin typeface="Times New Roman"/>
                <a:cs typeface="Times New Roman"/>
              </a:rPr>
              <a:t>flag </a:t>
            </a:r>
            <a:r>
              <a:rPr dirty="0" sz="2000" spc="-5">
                <a:latin typeface="Times New Roman"/>
                <a:cs typeface="Times New Roman"/>
              </a:rPr>
              <a:t>is set, </a:t>
            </a:r>
            <a:r>
              <a:rPr dirty="0" sz="2000">
                <a:latin typeface="Times New Roman"/>
                <a:cs typeface="Times New Roman"/>
              </a:rPr>
              <a:t>otherwise</a:t>
            </a:r>
            <a:r>
              <a:rPr dirty="0" sz="2000" spc="-75">
                <a:latin typeface="Times New Roman"/>
                <a:cs typeface="Times New Roman"/>
              </a:rPr>
              <a:t> </a:t>
            </a:r>
            <a:r>
              <a:rPr dirty="0" sz="2000">
                <a:latin typeface="Times New Roman"/>
                <a:cs typeface="Times New Roman"/>
              </a:rPr>
              <a:t>reset.</a:t>
            </a:r>
            <a:endParaRPr sz="2000">
              <a:latin typeface="Times New Roman"/>
              <a:cs typeface="Times New Roman"/>
            </a:endParaRPr>
          </a:p>
          <a:p>
            <a:pPr algn="just" marL="287020" marR="7620" indent="-274320">
              <a:lnSpc>
                <a:spcPct val="100000"/>
              </a:lnSpc>
              <a:spcBef>
                <a:spcPts val="484"/>
              </a:spcBef>
              <a:buClr>
                <a:srgbClr val="0AD0D9"/>
              </a:buClr>
              <a:buSzPct val="95000"/>
              <a:buFont typeface="Wingdings 2"/>
              <a:buChar char=""/>
              <a:tabLst>
                <a:tab pos="287020" algn="l"/>
              </a:tabLst>
            </a:pPr>
            <a:r>
              <a:rPr dirty="0" u="heavy" sz="2000" spc="-5" b="1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Parity (P) flag</a:t>
            </a:r>
            <a:r>
              <a:rPr dirty="0" sz="2000" spc="-5">
                <a:latin typeface="Times New Roman"/>
                <a:cs typeface="Times New Roman"/>
              </a:rPr>
              <a:t>:– This flag </a:t>
            </a:r>
            <a:r>
              <a:rPr dirty="0" sz="2000" spc="-10">
                <a:latin typeface="Times New Roman"/>
                <a:cs typeface="Times New Roman"/>
              </a:rPr>
              <a:t>is </a:t>
            </a:r>
            <a:r>
              <a:rPr dirty="0" sz="2000">
                <a:latin typeface="Times New Roman"/>
                <a:cs typeface="Times New Roman"/>
              </a:rPr>
              <a:t>set </a:t>
            </a:r>
            <a:r>
              <a:rPr dirty="0" sz="2000" spc="-5">
                <a:latin typeface="Times New Roman"/>
                <a:cs typeface="Times New Roman"/>
              </a:rPr>
              <a:t>when </a:t>
            </a:r>
            <a:r>
              <a:rPr dirty="0" sz="2000">
                <a:latin typeface="Times New Roman"/>
                <a:cs typeface="Times New Roman"/>
              </a:rPr>
              <a:t>the </a:t>
            </a:r>
            <a:r>
              <a:rPr dirty="0" sz="2000" spc="-5">
                <a:latin typeface="Times New Roman"/>
                <a:cs typeface="Times New Roman"/>
              </a:rPr>
              <a:t>result of </a:t>
            </a:r>
            <a:r>
              <a:rPr dirty="0" sz="2000" spc="-10">
                <a:latin typeface="Times New Roman"/>
                <a:cs typeface="Times New Roman"/>
              </a:rPr>
              <a:t>an </a:t>
            </a:r>
            <a:r>
              <a:rPr dirty="0" sz="2000" spc="-5">
                <a:latin typeface="Times New Roman"/>
                <a:cs typeface="Times New Roman"/>
              </a:rPr>
              <a:t>operation contains an  </a:t>
            </a:r>
            <a:r>
              <a:rPr dirty="0" sz="2000">
                <a:latin typeface="Times New Roman"/>
                <a:cs typeface="Times New Roman"/>
              </a:rPr>
              <a:t>even </a:t>
            </a:r>
            <a:r>
              <a:rPr dirty="0" sz="2000" spc="-5">
                <a:latin typeface="Times New Roman"/>
                <a:cs typeface="Times New Roman"/>
              </a:rPr>
              <a:t>number </a:t>
            </a:r>
            <a:r>
              <a:rPr dirty="0" sz="2000">
                <a:latin typeface="Times New Roman"/>
                <a:cs typeface="Times New Roman"/>
              </a:rPr>
              <a:t>of </a:t>
            </a:r>
            <a:r>
              <a:rPr dirty="0" sz="2000" spc="-35">
                <a:latin typeface="Times New Roman"/>
                <a:cs typeface="Times New Roman"/>
              </a:rPr>
              <a:t>1’s </a:t>
            </a:r>
            <a:r>
              <a:rPr dirty="0" sz="2000">
                <a:latin typeface="Times New Roman"/>
                <a:cs typeface="Times New Roman"/>
              </a:rPr>
              <a:t>and </a:t>
            </a:r>
            <a:r>
              <a:rPr dirty="0" sz="2000" spc="-5">
                <a:latin typeface="Times New Roman"/>
                <a:cs typeface="Times New Roman"/>
              </a:rPr>
              <a:t>is </a:t>
            </a:r>
            <a:r>
              <a:rPr dirty="0" sz="2000">
                <a:latin typeface="Times New Roman"/>
                <a:cs typeface="Times New Roman"/>
              </a:rPr>
              <a:t>reset</a:t>
            </a:r>
            <a:r>
              <a:rPr dirty="0" sz="2000" spc="-70">
                <a:latin typeface="Times New Roman"/>
                <a:cs typeface="Times New Roman"/>
              </a:rPr>
              <a:t> </a:t>
            </a:r>
            <a:r>
              <a:rPr dirty="0" sz="2000">
                <a:latin typeface="Times New Roman"/>
                <a:cs typeface="Times New Roman"/>
              </a:rPr>
              <a:t>otherwise.</a:t>
            </a:r>
            <a:endParaRPr sz="20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02919" y="903732"/>
            <a:ext cx="7874508" cy="49834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 txBox="1"/>
          <p:nvPr/>
        </p:nvSpPr>
        <p:spPr>
          <a:xfrm>
            <a:off x="1493266" y="5962599"/>
            <a:ext cx="5869940" cy="42227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2600">
                <a:solidFill>
                  <a:srgbClr val="FFFFFF"/>
                </a:solidFill>
                <a:latin typeface="Times New Roman"/>
                <a:cs typeface="Times New Roman"/>
              </a:rPr>
              <a:t>Figure 1: The control </a:t>
            </a:r>
            <a:r>
              <a:rPr dirty="0" sz="2600" spc="-5">
                <a:solidFill>
                  <a:srgbClr val="FFFFFF"/>
                </a:solidFill>
                <a:latin typeface="Times New Roman"/>
                <a:cs typeface="Times New Roman"/>
              </a:rPr>
              <a:t>processing </a:t>
            </a:r>
            <a:r>
              <a:rPr dirty="0" sz="2600">
                <a:solidFill>
                  <a:srgbClr val="FFFFFF"/>
                </a:solidFill>
                <a:latin typeface="Times New Roman"/>
                <a:cs typeface="Times New Roman"/>
              </a:rPr>
              <a:t>unit</a:t>
            </a:r>
            <a:r>
              <a:rPr dirty="0" sz="2600" spc="-125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dirty="0" sz="2600">
                <a:solidFill>
                  <a:srgbClr val="FFFFFF"/>
                </a:solidFill>
                <a:latin typeface="Times New Roman"/>
                <a:cs typeface="Times New Roman"/>
              </a:rPr>
              <a:t>(CPU)</a:t>
            </a:r>
            <a:endParaRPr sz="26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533400" y="2057400"/>
            <a:ext cx="7924800" cy="388620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 txBox="1"/>
          <p:nvPr/>
        </p:nvSpPr>
        <p:spPr>
          <a:xfrm>
            <a:off x="8533130" y="6555667"/>
            <a:ext cx="181610" cy="17843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34290">
              <a:lnSpc>
                <a:spcPts val="1245"/>
              </a:lnSpc>
            </a:pPr>
            <a:fld id="{81D60167-4931-47E6-BA6A-407CBD079E47}" type="slidenum">
              <a:rPr dirty="0" sz="1200">
                <a:solidFill>
                  <a:srgbClr val="D1EAED"/>
                </a:solidFill>
                <a:latin typeface="Constantia"/>
                <a:cs typeface="Constantia"/>
              </a:rPr>
              <a:t>12</a:t>
            </a:fld>
            <a:endParaRPr sz="1200">
              <a:latin typeface="Constantia"/>
              <a:cs typeface="Constantia"/>
            </a:endParaRPr>
          </a:p>
        </p:txBody>
      </p:sp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/>
          <p:nvPr/>
        </p:nvSpPr>
        <p:spPr>
          <a:xfrm>
            <a:off x="0" y="223"/>
            <a:ext cx="9143999" cy="102870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/>
          <p:nvPr/>
        </p:nvSpPr>
        <p:spPr>
          <a:xfrm>
            <a:off x="4401357" y="0"/>
            <a:ext cx="4742641" cy="599949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/>
          <p:nvPr/>
        </p:nvSpPr>
        <p:spPr>
          <a:xfrm>
            <a:off x="0" y="0"/>
            <a:ext cx="9088207" cy="1020572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/>
          <p:nvPr/>
        </p:nvSpPr>
        <p:spPr>
          <a:xfrm>
            <a:off x="-828" y="52323"/>
            <a:ext cx="9145590" cy="901826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7" name="object 7"/>
          <p:cNvSpPr txBox="1">
            <a:spLocks noGrp="1"/>
          </p:cNvSpPr>
          <p:nvPr>
            <p:ph type="title"/>
          </p:nvPr>
        </p:nvSpPr>
        <p:spPr>
          <a:prstGeom prst="rect"/>
        </p:spPr>
        <p:txBody>
          <a:bodyPr wrap="square" lIns="0" tIns="13335" rIns="0" bIns="0" rtlCol="0" vert="horz">
            <a:spAutoFit/>
          </a:bodyPr>
          <a:lstStyle/>
          <a:p>
            <a:pPr marL="20320">
              <a:lnSpc>
                <a:spcPct val="100000"/>
              </a:lnSpc>
              <a:spcBef>
                <a:spcPts val="105"/>
              </a:spcBef>
            </a:pPr>
            <a:r>
              <a:rPr dirty="0"/>
              <a:t>Microprocessor Architecture </a:t>
            </a:r>
            <a:r>
              <a:rPr dirty="0" spc="5"/>
              <a:t>and </a:t>
            </a:r>
            <a:r>
              <a:rPr dirty="0"/>
              <a:t>it's</a:t>
            </a:r>
            <a:r>
              <a:rPr dirty="0" spc="-220"/>
              <a:t> </a:t>
            </a:r>
            <a:r>
              <a:rPr dirty="0"/>
              <a:t>Operation</a:t>
            </a:r>
          </a:p>
        </p:txBody>
      </p:sp>
      <p:sp>
        <p:nvSpPr>
          <p:cNvPr id="9" name="object 9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27940">
              <a:lnSpc>
                <a:spcPts val="1245"/>
              </a:lnSpc>
            </a:pPr>
            <a:fld id="{81D60167-4931-47E6-BA6A-407CBD079E47}" type="slidenum">
              <a:rPr dirty="0"/>
              <a:t>40</a:t>
            </a:fld>
          </a:p>
        </p:txBody>
      </p:sp>
      <p:sp>
        <p:nvSpPr>
          <p:cNvPr id="8" name="object 8"/>
          <p:cNvSpPr txBox="1"/>
          <p:nvPr/>
        </p:nvSpPr>
        <p:spPr>
          <a:xfrm>
            <a:off x="535940" y="1881581"/>
            <a:ext cx="8073390" cy="3963035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 sz="2500" spc="-5" b="1">
                <a:latin typeface="Times New Roman"/>
                <a:cs typeface="Times New Roman"/>
              </a:rPr>
              <a:t>3</a:t>
            </a:r>
            <a:r>
              <a:rPr dirty="0" sz="2200" spc="-5" b="1">
                <a:latin typeface="Times New Roman"/>
                <a:cs typeface="Times New Roman"/>
              </a:rPr>
              <a:t>- </a:t>
            </a:r>
            <a:r>
              <a:rPr dirty="0" sz="2500" spc="-5" b="1">
                <a:latin typeface="Times New Roman"/>
                <a:cs typeface="Times New Roman"/>
              </a:rPr>
              <a:t>Peripheral or Externally Initiated</a:t>
            </a:r>
            <a:r>
              <a:rPr dirty="0" sz="2500" spc="70" b="1">
                <a:latin typeface="Times New Roman"/>
                <a:cs typeface="Times New Roman"/>
              </a:rPr>
              <a:t> </a:t>
            </a:r>
            <a:r>
              <a:rPr dirty="0" sz="2500" spc="-5" b="1">
                <a:latin typeface="Times New Roman"/>
                <a:cs typeface="Times New Roman"/>
              </a:rPr>
              <a:t>Operations:-</a:t>
            </a:r>
            <a:endParaRPr sz="2500">
              <a:latin typeface="Times New Roman"/>
              <a:cs typeface="Times New Roman"/>
            </a:endParaRPr>
          </a:p>
          <a:p>
            <a:pPr algn="just" marL="286385" marR="6350" indent="-274320">
              <a:lnSpc>
                <a:spcPct val="80000"/>
              </a:lnSpc>
              <a:spcBef>
                <a:spcPts val="545"/>
              </a:spcBef>
            </a:pPr>
            <a:r>
              <a:rPr dirty="0" sz="2200" spc="-5">
                <a:latin typeface="Times New Roman"/>
                <a:cs typeface="Times New Roman"/>
              </a:rPr>
              <a:t>External devices (or signals) </a:t>
            </a:r>
            <a:r>
              <a:rPr dirty="0" sz="2200" spc="-10">
                <a:latin typeface="Times New Roman"/>
                <a:cs typeface="Times New Roman"/>
              </a:rPr>
              <a:t>can </a:t>
            </a:r>
            <a:r>
              <a:rPr dirty="0" sz="2200" spc="-5">
                <a:latin typeface="Times New Roman"/>
                <a:cs typeface="Times New Roman"/>
              </a:rPr>
              <a:t>initiate the following operation for  which individual pins </a:t>
            </a:r>
            <a:r>
              <a:rPr dirty="0" sz="2200" spc="-10">
                <a:latin typeface="Times New Roman"/>
                <a:cs typeface="Times New Roman"/>
              </a:rPr>
              <a:t>on µp </a:t>
            </a:r>
            <a:r>
              <a:rPr dirty="0" sz="2200" spc="-5">
                <a:latin typeface="Times New Roman"/>
                <a:cs typeface="Times New Roman"/>
              </a:rPr>
              <a:t>chip are assigned: </a:t>
            </a:r>
            <a:r>
              <a:rPr dirty="0" sz="2200" spc="-5" b="1">
                <a:latin typeface="Times New Roman"/>
                <a:cs typeface="Times New Roman"/>
              </a:rPr>
              <a:t>Reset, Interrupt,  </a:t>
            </a:r>
            <a:r>
              <a:rPr dirty="0" sz="2200" spc="-25" b="1">
                <a:latin typeface="Times New Roman"/>
                <a:cs typeface="Times New Roman"/>
              </a:rPr>
              <a:t>Ready,</a:t>
            </a:r>
            <a:r>
              <a:rPr dirty="0" sz="2200" spc="-10" b="1">
                <a:latin typeface="Times New Roman"/>
                <a:cs typeface="Times New Roman"/>
              </a:rPr>
              <a:t> </a:t>
            </a:r>
            <a:r>
              <a:rPr dirty="0" sz="2200" spc="-5" b="1">
                <a:latin typeface="Times New Roman"/>
                <a:cs typeface="Times New Roman"/>
              </a:rPr>
              <a:t>Hold.</a:t>
            </a:r>
            <a:endParaRPr sz="22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5"/>
              </a:spcBef>
            </a:pPr>
            <a:endParaRPr sz="2750">
              <a:latin typeface="Times New Roman"/>
              <a:cs typeface="Times New Roman"/>
            </a:endParaRPr>
          </a:p>
          <a:p>
            <a:pPr algn="just" marL="469900" marR="5080" indent="-457200">
              <a:lnSpc>
                <a:spcPct val="80000"/>
              </a:lnSpc>
              <a:buClr>
                <a:srgbClr val="0AD0D9"/>
              </a:buClr>
              <a:buSzPct val="95454"/>
              <a:buAutoNum type="alphaUcParenR"/>
              <a:tabLst>
                <a:tab pos="470534" algn="l"/>
              </a:tabLst>
            </a:pPr>
            <a:r>
              <a:rPr dirty="0" u="heavy" sz="2200" spc="-5" b="1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Reset</a:t>
            </a:r>
            <a:r>
              <a:rPr dirty="0" sz="2200" spc="-5" b="1">
                <a:latin typeface="Times New Roman"/>
                <a:cs typeface="Times New Roman"/>
              </a:rPr>
              <a:t>: </a:t>
            </a:r>
            <a:r>
              <a:rPr dirty="0" sz="2200" spc="-5">
                <a:latin typeface="Times New Roman"/>
                <a:cs typeface="Times New Roman"/>
              </a:rPr>
              <a:t>when reset is activated all internal operations are postponed  and the program counter is cleared ( </a:t>
            </a:r>
            <a:r>
              <a:rPr dirty="0" sz="2200">
                <a:latin typeface="Times New Roman"/>
                <a:cs typeface="Times New Roman"/>
              </a:rPr>
              <a:t>it </a:t>
            </a:r>
            <a:r>
              <a:rPr dirty="0" sz="2200" spc="-5">
                <a:latin typeface="Times New Roman"/>
                <a:cs typeface="Times New Roman"/>
              </a:rPr>
              <a:t>holds 0000H). Now the  program execution </a:t>
            </a:r>
            <a:r>
              <a:rPr dirty="0" sz="2200" spc="-10">
                <a:latin typeface="Times New Roman"/>
                <a:cs typeface="Times New Roman"/>
              </a:rPr>
              <a:t>can </a:t>
            </a:r>
            <a:r>
              <a:rPr dirty="0" sz="2200" spc="-5">
                <a:latin typeface="Times New Roman"/>
                <a:cs typeface="Times New Roman"/>
              </a:rPr>
              <a:t>again begin at the zero </a:t>
            </a:r>
            <a:r>
              <a:rPr dirty="0" sz="2200" spc="-10">
                <a:latin typeface="Times New Roman"/>
                <a:cs typeface="Times New Roman"/>
              </a:rPr>
              <a:t>memory</a:t>
            </a:r>
            <a:r>
              <a:rPr dirty="0" sz="2200" spc="165">
                <a:latin typeface="Times New Roman"/>
                <a:cs typeface="Times New Roman"/>
              </a:rPr>
              <a:t> </a:t>
            </a:r>
            <a:r>
              <a:rPr dirty="0" sz="2200" spc="-5">
                <a:latin typeface="Times New Roman"/>
                <a:cs typeface="Times New Roman"/>
              </a:rPr>
              <a:t>address.</a:t>
            </a:r>
            <a:endParaRPr sz="22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5"/>
              </a:spcBef>
              <a:buAutoNum type="alphaUcParenR"/>
            </a:pPr>
            <a:endParaRPr sz="2750">
              <a:latin typeface="Times New Roman"/>
              <a:cs typeface="Times New Roman"/>
            </a:endParaRPr>
          </a:p>
          <a:p>
            <a:pPr algn="just" marL="287020" marR="5080" indent="-274320">
              <a:lnSpc>
                <a:spcPct val="78800"/>
              </a:lnSpc>
              <a:spcBef>
                <a:spcPts val="5"/>
              </a:spcBef>
              <a:buAutoNum type="alphaUcParenR"/>
              <a:tabLst>
                <a:tab pos="414020" algn="l"/>
              </a:tabLst>
            </a:pPr>
            <a:r>
              <a:rPr dirty="0" u="heavy" sz="2200" spc="-5" b="1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Interrupt</a:t>
            </a:r>
            <a:r>
              <a:rPr dirty="0" sz="2200" spc="-5">
                <a:latin typeface="Times New Roman"/>
                <a:cs typeface="Times New Roman"/>
              </a:rPr>
              <a:t>: the </a:t>
            </a:r>
            <a:r>
              <a:rPr dirty="0" sz="2200" spc="-10">
                <a:latin typeface="Times New Roman"/>
                <a:cs typeface="Times New Roman"/>
              </a:rPr>
              <a:t>µp can </a:t>
            </a:r>
            <a:r>
              <a:rPr dirty="0" sz="2200">
                <a:latin typeface="Times New Roman"/>
                <a:cs typeface="Times New Roman"/>
              </a:rPr>
              <a:t>be </a:t>
            </a:r>
            <a:r>
              <a:rPr dirty="0" sz="2200" spc="-5">
                <a:latin typeface="Times New Roman"/>
                <a:cs typeface="Times New Roman"/>
              </a:rPr>
              <a:t>interrupted </a:t>
            </a:r>
            <a:r>
              <a:rPr dirty="0" sz="2200">
                <a:latin typeface="Times New Roman"/>
                <a:cs typeface="Times New Roman"/>
              </a:rPr>
              <a:t>from </a:t>
            </a:r>
            <a:r>
              <a:rPr dirty="0" sz="2200" spc="-5">
                <a:latin typeface="Times New Roman"/>
                <a:cs typeface="Times New Roman"/>
              </a:rPr>
              <a:t>normal execution and  asked to execution of instructions and asked to execute some </a:t>
            </a:r>
            <a:r>
              <a:rPr dirty="0" sz="2200">
                <a:latin typeface="Times New Roman"/>
                <a:cs typeface="Times New Roman"/>
              </a:rPr>
              <a:t>other  </a:t>
            </a:r>
            <a:r>
              <a:rPr dirty="0" sz="2200" spc="-5">
                <a:latin typeface="Times New Roman"/>
                <a:cs typeface="Times New Roman"/>
              </a:rPr>
              <a:t>instructions called </a:t>
            </a:r>
            <a:r>
              <a:rPr dirty="0" u="heavy" sz="2300" spc="-10" b="1" i="1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service </a:t>
            </a:r>
            <a:r>
              <a:rPr dirty="0" u="heavy" sz="2300" spc="-15" b="1" i="1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routine</a:t>
            </a:r>
            <a:r>
              <a:rPr dirty="0" sz="2200" spc="-15" b="1">
                <a:latin typeface="Times New Roman"/>
                <a:cs typeface="Times New Roman"/>
              </a:rPr>
              <a:t>. </a:t>
            </a:r>
            <a:r>
              <a:rPr dirty="0" sz="2200" spc="-5">
                <a:latin typeface="Times New Roman"/>
                <a:cs typeface="Times New Roman"/>
              </a:rPr>
              <a:t>(i.e. </a:t>
            </a:r>
            <a:r>
              <a:rPr dirty="0" sz="2200" spc="-10">
                <a:latin typeface="Times New Roman"/>
                <a:cs typeface="Times New Roman"/>
              </a:rPr>
              <a:t>Emergency </a:t>
            </a:r>
            <a:r>
              <a:rPr dirty="0" sz="2200" spc="-5">
                <a:latin typeface="Times New Roman"/>
                <a:cs typeface="Times New Roman"/>
              </a:rPr>
              <a:t>procedure). </a:t>
            </a:r>
            <a:r>
              <a:rPr dirty="0" sz="2200" spc="-15">
                <a:latin typeface="Times New Roman"/>
                <a:cs typeface="Times New Roman"/>
              </a:rPr>
              <a:t>µp  </a:t>
            </a:r>
            <a:r>
              <a:rPr dirty="0" sz="2200" spc="-5">
                <a:latin typeface="Times New Roman"/>
                <a:cs typeface="Times New Roman"/>
              </a:rPr>
              <a:t>resumes its operation after completing the service</a:t>
            </a:r>
            <a:r>
              <a:rPr dirty="0" sz="2200" spc="114">
                <a:latin typeface="Times New Roman"/>
                <a:cs typeface="Times New Roman"/>
              </a:rPr>
              <a:t> </a:t>
            </a:r>
            <a:r>
              <a:rPr dirty="0" sz="2200" spc="-5">
                <a:latin typeface="Times New Roman"/>
                <a:cs typeface="Times New Roman"/>
              </a:rPr>
              <a:t>routine.</a:t>
            </a:r>
            <a:endParaRPr sz="22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/>
          <p:nvPr/>
        </p:nvSpPr>
        <p:spPr>
          <a:xfrm>
            <a:off x="0" y="223"/>
            <a:ext cx="9143999" cy="102870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/>
          <p:nvPr/>
        </p:nvSpPr>
        <p:spPr>
          <a:xfrm>
            <a:off x="4401357" y="0"/>
            <a:ext cx="4742641" cy="599949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/>
          <p:nvPr/>
        </p:nvSpPr>
        <p:spPr>
          <a:xfrm>
            <a:off x="0" y="0"/>
            <a:ext cx="9088207" cy="1020572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/>
          <p:nvPr/>
        </p:nvSpPr>
        <p:spPr>
          <a:xfrm>
            <a:off x="-828" y="52323"/>
            <a:ext cx="9145590" cy="901826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7" name="object 7"/>
          <p:cNvSpPr txBox="1">
            <a:spLocks noGrp="1"/>
          </p:cNvSpPr>
          <p:nvPr>
            <p:ph type="title"/>
          </p:nvPr>
        </p:nvSpPr>
        <p:spPr>
          <a:prstGeom prst="rect"/>
        </p:spPr>
        <p:txBody>
          <a:bodyPr wrap="square" lIns="0" tIns="13335" rIns="0" bIns="0" rtlCol="0" vert="horz">
            <a:spAutoFit/>
          </a:bodyPr>
          <a:lstStyle/>
          <a:p>
            <a:pPr marL="20320">
              <a:lnSpc>
                <a:spcPct val="100000"/>
              </a:lnSpc>
              <a:spcBef>
                <a:spcPts val="105"/>
              </a:spcBef>
            </a:pPr>
            <a:r>
              <a:rPr dirty="0"/>
              <a:t>Microprocessor Architecture </a:t>
            </a:r>
            <a:r>
              <a:rPr dirty="0" spc="5"/>
              <a:t>and </a:t>
            </a:r>
            <a:r>
              <a:rPr dirty="0"/>
              <a:t>it's</a:t>
            </a:r>
            <a:r>
              <a:rPr dirty="0" spc="-220"/>
              <a:t> </a:t>
            </a:r>
            <a:r>
              <a:rPr dirty="0"/>
              <a:t>Operation</a:t>
            </a:r>
          </a:p>
        </p:txBody>
      </p:sp>
      <p:sp>
        <p:nvSpPr>
          <p:cNvPr id="9" name="object 9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27940">
              <a:lnSpc>
                <a:spcPts val="1245"/>
              </a:lnSpc>
            </a:pPr>
            <a:fld id="{81D60167-4931-47E6-BA6A-407CBD079E47}" type="slidenum">
              <a:rPr dirty="0"/>
              <a:t>40</a:t>
            </a:fld>
          </a:p>
        </p:txBody>
      </p:sp>
      <p:sp>
        <p:nvSpPr>
          <p:cNvPr id="8" name="object 8"/>
          <p:cNvSpPr txBox="1"/>
          <p:nvPr/>
        </p:nvSpPr>
        <p:spPr>
          <a:xfrm>
            <a:off x="535940" y="1957781"/>
            <a:ext cx="8074025" cy="309118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algn="just" marL="287020" marR="5080" indent="-274320">
              <a:lnSpc>
                <a:spcPct val="100000"/>
              </a:lnSpc>
              <a:spcBef>
                <a:spcPts val="100"/>
              </a:spcBef>
              <a:buAutoNum type="alphaUcParenR" startAt="3"/>
              <a:tabLst>
                <a:tab pos="426084" algn="l"/>
              </a:tabLst>
            </a:pPr>
            <a:r>
              <a:rPr dirty="0" sz="2400" spc="-5" b="1">
                <a:latin typeface="Times New Roman"/>
                <a:cs typeface="Times New Roman"/>
              </a:rPr>
              <a:t>Ready</a:t>
            </a:r>
            <a:r>
              <a:rPr dirty="0" sz="2400" spc="-5">
                <a:latin typeface="Times New Roman"/>
                <a:cs typeface="Times New Roman"/>
              </a:rPr>
              <a:t>: </a:t>
            </a:r>
            <a:r>
              <a:rPr dirty="0" sz="2400">
                <a:latin typeface="Times New Roman"/>
                <a:cs typeface="Times New Roman"/>
              </a:rPr>
              <a:t>The </a:t>
            </a:r>
            <a:r>
              <a:rPr dirty="0" sz="2400" spc="-5">
                <a:latin typeface="Times New Roman"/>
                <a:cs typeface="Times New Roman"/>
              </a:rPr>
              <a:t>8085 has </a:t>
            </a:r>
            <a:r>
              <a:rPr dirty="0" sz="2400">
                <a:latin typeface="Times New Roman"/>
                <a:cs typeface="Times New Roman"/>
              </a:rPr>
              <a:t>pin </a:t>
            </a:r>
            <a:r>
              <a:rPr dirty="0" sz="2400" spc="-5">
                <a:latin typeface="Times New Roman"/>
                <a:cs typeface="Times New Roman"/>
              </a:rPr>
              <a:t>called </a:t>
            </a:r>
            <a:r>
              <a:rPr dirty="0" sz="2400" spc="-5" b="1">
                <a:latin typeface="Times New Roman"/>
                <a:cs typeface="Times New Roman"/>
              </a:rPr>
              <a:t>READY</a:t>
            </a:r>
            <a:r>
              <a:rPr dirty="0" sz="2400" spc="-5">
                <a:latin typeface="Times New Roman"/>
                <a:cs typeface="Times New Roman"/>
              </a:rPr>
              <a:t>, </a:t>
            </a:r>
            <a:r>
              <a:rPr dirty="0" sz="2400">
                <a:latin typeface="Times New Roman"/>
                <a:cs typeface="Times New Roman"/>
              </a:rPr>
              <a:t>if the signal </a:t>
            </a:r>
            <a:r>
              <a:rPr dirty="0" sz="2400" spc="-10">
                <a:latin typeface="Times New Roman"/>
                <a:cs typeface="Times New Roman"/>
              </a:rPr>
              <a:t>at </a:t>
            </a:r>
            <a:r>
              <a:rPr dirty="0" sz="2400">
                <a:latin typeface="Times New Roman"/>
                <a:cs typeface="Times New Roman"/>
              </a:rPr>
              <a:t>this  pin is </a:t>
            </a:r>
            <a:r>
              <a:rPr dirty="0" sz="2400" spc="-45">
                <a:latin typeface="Times New Roman"/>
                <a:cs typeface="Times New Roman"/>
              </a:rPr>
              <a:t>low, </a:t>
            </a:r>
            <a:r>
              <a:rPr dirty="0" sz="2400" spc="-5">
                <a:latin typeface="Times New Roman"/>
                <a:cs typeface="Times New Roman"/>
              </a:rPr>
              <a:t>µp </a:t>
            </a:r>
            <a:r>
              <a:rPr dirty="0" sz="2400">
                <a:latin typeface="Times New Roman"/>
                <a:cs typeface="Times New Roman"/>
              </a:rPr>
              <a:t>enters </a:t>
            </a:r>
            <a:r>
              <a:rPr dirty="0" sz="2400" spc="-5">
                <a:latin typeface="Times New Roman"/>
                <a:cs typeface="Times New Roman"/>
              </a:rPr>
              <a:t>into </a:t>
            </a:r>
            <a:r>
              <a:rPr dirty="0" sz="2400">
                <a:latin typeface="Times New Roman"/>
                <a:cs typeface="Times New Roman"/>
              </a:rPr>
              <a:t>a </a:t>
            </a:r>
            <a:r>
              <a:rPr dirty="0" sz="2400" spc="-5">
                <a:latin typeface="Times New Roman"/>
                <a:cs typeface="Times New Roman"/>
              </a:rPr>
              <a:t>wait </a:t>
            </a:r>
            <a:r>
              <a:rPr dirty="0" sz="2400">
                <a:latin typeface="Times New Roman"/>
                <a:cs typeface="Times New Roman"/>
              </a:rPr>
              <a:t>state. </a:t>
            </a:r>
            <a:r>
              <a:rPr dirty="0" sz="2400" spc="-5">
                <a:latin typeface="Times New Roman"/>
                <a:cs typeface="Times New Roman"/>
              </a:rPr>
              <a:t>This </a:t>
            </a:r>
            <a:r>
              <a:rPr dirty="0" sz="2400">
                <a:latin typeface="Times New Roman"/>
                <a:cs typeface="Times New Roman"/>
              </a:rPr>
              <a:t>signal used </a:t>
            </a:r>
            <a:r>
              <a:rPr dirty="0" sz="2400" spc="-10">
                <a:latin typeface="Times New Roman"/>
                <a:cs typeface="Times New Roman"/>
              </a:rPr>
              <a:t>to  </a:t>
            </a:r>
            <a:r>
              <a:rPr dirty="0" sz="2400">
                <a:latin typeface="Times New Roman"/>
                <a:cs typeface="Times New Roman"/>
              </a:rPr>
              <a:t>synchronized </a:t>
            </a:r>
            <a:r>
              <a:rPr dirty="0" sz="2400" spc="-5">
                <a:latin typeface="Times New Roman"/>
                <a:cs typeface="Times New Roman"/>
              </a:rPr>
              <a:t>slower </a:t>
            </a:r>
            <a:r>
              <a:rPr dirty="0" sz="2400">
                <a:latin typeface="Times New Roman"/>
                <a:cs typeface="Times New Roman"/>
              </a:rPr>
              <a:t>peripherals </a:t>
            </a:r>
            <a:r>
              <a:rPr dirty="0" sz="2400" spc="-5">
                <a:latin typeface="Times New Roman"/>
                <a:cs typeface="Times New Roman"/>
              </a:rPr>
              <a:t>with</a:t>
            </a:r>
            <a:r>
              <a:rPr dirty="0" sz="2400" spc="-55">
                <a:latin typeface="Times New Roman"/>
                <a:cs typeface="Times New Roman"/>
              </a:rPr>
              <a:t> </a:t>
            </a:r>
            <a:r>
              <a:rPr dirty="0" sz="2400" spc="-5">
                <a:latin typeface="Times New Roman"/>
                <a:cs typeface="Times New Roman"/>
              </a:rPr>
              <a:t>µp.</a:t>
            </a:r>
            <a:endParaRPr sz="24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  <a:buFont typeface="Times New Roman"/>
              <a:buAutoNum type="alphaUcParenR" startAt="3"/>
            </a:pPr>
            <a:endParaRPr sz="3500">
              <a:latin typeface="Times New Roman"/>
              <a:cs typeface="Times New Roman"/>
            </a:endParaRPr>
          </a:p>
          <a:p>
            <a:pPr algn="just" marL="287020" marR="5715" indent="-274320">
              <a:lnSpc>
                <a:spcPct val="99300"/>
              </a:lnSpc>
              <a:spcBef>
                <a:spcPts val="5"/>
              </a:spcBef>
              <a:buAutoNum type="alphaUcParenR" startAt="3"/>
              <a:tabLst>
                <a:tab pos="456565" algn="l"/>
              </a:tabLst>
            </a:pPr>
            <a:r>
              <a:rPr dirty="0" sz="2400" spc="-5" b="1">
                <a:latin typeface="Times New Roman"/>
                <a:cs typeface="Times New Roman"/>
              </a:rPr>
              <a:t>Hold</a:t>
            </a:r>
            <a:r>
              <a:rPr dirty="0" sz="2400" spc="-5">
                <a:latin typeface="Times New Roman"/>
                <a:cs typeface="Times New Roman"/>
              </a:rPr>
              <a:t>: </a:t>
            </a:r>
            <a:r>
              <a:rPr dirty="0" sz="2400">
                <a:latin typeface="Times New Roman"/>
                <a:cs typeface="Times New Roman"/>
              </a:rPr>
              <a:t>when </a:t>
            </a:r>
            <a:r>
              <a:rPr dirty="0" sz="2400" spc="-5">
                <a:latin typeface="Times New Roman"/>
                <a:cs typeface="Times New Roman"/>
              </a:rPr>
              <a:t>HOLD </a:t>
            </a:r>
            <a:r>
              <a:rPr dirty="0" sz="2400">
                <a:latin typeface="Times New Roman"/>
                <a:cs typeface="Times New Roman"/>
              </a:rPr>
              <a:t>pin </a:t>
            </a:r>
            <a:r>
              <a:rPr dirty="0" sz="2400" spc="-5">
                <a:latin typeface="Times New Roman"/>
                <a:cs typeface="Times New Roman"/>
              </a:rPr>
              <a:t>activated </a:t>
            </a:r>
            <a:r>
              <a:rPr dirty="0" sz="2400">
                <a:latin typeface="Times New Roman"/>
                <a:cs typeface="Times New Roman"/>
              </a:rPr>
              <a:t>by </a:t>
            </a:r>
            <a:r>
              <a:rPr dirty="0" sz="2400" spc="-5">
                <a:latin typeface="Times New Roman"/>
                <a:cs typeface="Times New Roman"/>
              </a:rPr>
              <a:t>external </a:t>
            </a:r>
            <a:r>
              <a:rPr dirty="0" sz="2400">
                <a:latin typeface="Times New Roman"/>
                <a:cs typeface="Times New Roman"/>
              </a:rPr>
              <a:t>signal, </a:t>
            </a:r>
            <a:r>
              <a:rPr dirty="0" sz="2400" spc="-5">
                <a:latin typeface="Times New Roman"/>
                <a:cs typeface="Times New Roman"/>
              </a:rPr>
              <a:t>the µp  </a:t>
            </a:r>
            <a:r>
              <a:rPr dirty="0" sz="2400">
                <a:latin typeface="Times New Roman"/>
                <a:cs typeface="Times New Roman"/>
              </a:rPr>
              <a:t>turn down </a:t>
            </a:r>
            <a:r>
              <a:rPr dirty="0" sz="2400" spc="-5">
                <a:latin typeface="Times New Roman"/>
                <a:cs typeface="Times New Roman"/>
              </a:rPr>
              <a:t>control </a:t>
            </a:r>
            <a:r>
              <a:rPr dirty="0" sz="2400">
                <a:latin typeface="Times New Roman"/>
                <a:cs typeface="Times New Roman"/>
              </a:rPr>
              <a:t>of </a:t>
            </a:r>
            <a:r>
              <a:rPr dirty="0" sz="2400" spc="-5">
                <a:latin typeface="Times New Roman"/>
                <a:cs typeface="Times New Roman"/>
              </a:rPr>
              <a:t>buses </a:t>
            </a:r>
            <a:r>
              <a:rPr dirty="0" sz="2400">
                <a:latin typeface="Times New Roman"/>
                <a:cs typeface="Times New Roman"/>
              </a:rPr>
              <a:t>and </a:t>
            </a:r>
            <a:r>
              <a:rPr dirty="0" sz="2400" spc="-5">
                <a:latin typeface="Times New Roman"/>
                <a:cs typeface="Times New Roman"/>
              </a:rPr>
              <a:t>allows </a:t>
            </a:r>
            <a:r>
              <a:rPr dirty="0" sz="2400">
                <a:latin typeface="Times New Roman"/>
                <a:cs typeface="Times New Roman"/>
              </a:rPr>
              <a:t>the </a:t>
            </a:r>
            <a:r>
              <a:rPr dirty="0" sz="2400" spc="-5">
                <a:latin typeface="Times New Roman"/>
                <a:cs typeface="Times New Roman"/>
              </a:rPr>
              <a:t>external peripheral  </a:t>
            </a:r>
            <a:r>
              <a:rPr dirty="0" sz="2400">
                <a:latin typeface="Times New Roman"/>
                <a:cs typeface="Times New Roman"/>
              </a:rPr>
              <a:t>to </a:t>
            </a:r>
            <a:r>
              <a:rPr dirty="0" sz="2400" spc="-5">
                <a:latin typeface="Times New Roman"/>
                <a:cs typeface="Times New Roman"/>
              </a:rPr>
              <a:t>use them. For example: </a:t>
            </a:r>
            <a:r>
              <a:rPr dirty="0" sz="2400">
                <a:latin typeface="Times New Roman"/>
                <a:cs typeface="Times New Roman"/>
              </a:rPr>
              <a:t>Hold </a:t>
            </a:r>
            <a:r>
              <a:rPr dirty="0" sz="2400" spc="-5">
                <a:latin typeface="Times New Roman"/>
                <a:cs typeface="Times New Roman"/>
              </a:rPr>
              <a:t>signal </a:t>
            </a:r>
            <a:r>
              <a:rPr dirty="0" sz="2400">
                <a:latin typeface="Times New Roman"/>
                <a:cs typeface="Times New Roman"/>
              </a:rPr>
              <a:t>is used in </a:t>
            </a:r>
            <a:r>
              <a:rPr dirty="0" sz="2400" spc="-5">
                <a:latin typeface="Times New Roman"/>
                <a:cs typeface="Times New Roman"/>
              </a:rPr>
              <a:t>direct </a:t>
            </a:r>
            <a:r>
              <a:rPr dirty="0" sz="2400" spc="-10">
                <a:latin typeface="Times New Roman"/>
                <a:cs typeface="Times New Roman"/>
              </a:rPr>
              <a:t>memory  </a:t>
            </a:r>
            <a:r>
              <a:rPr dirty="0" sz="2400" spc="-5">
                <a:latin typeface="Times New Roman"/>
                <a:cs typeface="Times New Roman"/>
              </a:rPr>
              <a:t>access (DMA) </a:t>
            </a:r>
            <a:r>
              <a:rPr dirty="0" sz="2400">
                <a:latin typeface="Times New Roman"/>
                <a:cs typeface="Times New Roman"/>
              </a:rPr>
              <a:t>data</a:t>
            </a:r>
            <a:r>
              <a:rPr dirty="0" sz="2400" spc="-5">
                <a:latin typeface="Times New Roman"/>
                <a:cs typeface="Times New Roman"/>
              </a:rPr>
              <a:t> </a:t>
            </a:r>
            <a:r>
              <a:rPr dirty="0" sz="2400" spc="-15">
                <a:latin typeface="Times New Roman"/>
                <a:cs typeface="Times New Roman"/>
              </a:rPr>
              <a:t>transfer.</a:t>
            </a:r>
            <a:endParaRPr sz="24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/>
          <p:nvPr/>
        </p:nvSpPr>
        <p:spPr>
          <a:xfrm>
            <a:off x="0" y="223"/>
            <a:ext cx="9143999" cy="102870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/>
          <p:nvPr/>
        </p:nvSpPr>
        <p:spPr>
          <a:xfrm>
            <a:off x="4401357" y="0"/>
            <a:ext cx="4742641" cy="599949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/>
          <p:nvPr/>
        </p:nvSpPr>
        <p:spPr>
          <a:xfrm>
            <a:off x="0" y="0"/>
            <a:ext cx="9088207" cy="1020572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/>
          <p:nvPr/>
        </p:nvSpPr>
        <p:spPr>
          <a:xfrm>
            <a:off x="-828" y="52323"/>
            <a:ext cx="9145590" cy="901826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7" name="object 7"/>
          <p:cNvSpPr txBox="1">
            <a:spLocks noGrp="1"/>
          </p:cNvSpPr>
          <p:nvPr>
            <p:ph type="title"/>
          </p:nvPr>
        </p:nvSpPr>
        <p:spPr>
          <a:xfrm>
            <a:off x="1467358" y="871473"/>
            <a:ext cx="6211570" cy="574040"/>
          </a:xfrm>
          <a:prstGeom prst="rect"/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3600" spc="-5"/>
              <a:t>More on the 8085 machine</a:t>
            </a:r>
            <a:r>
              <a:rPr dirty="0" sz="3600" spc="30"/>
              <a:t> </a:t>
            </a:r>
            <a:r>
              <a:rPr dirty="0" sz="3600"/>
              <a:t>cycles</a:t>
            </a:r>
            <a:endParaRPr sz="3600"/>
          </a:p>
        </p:txBody>
      </p:sp>
      <p:sp>
        <p:nvSpPr>
          <p:cNvPr id="9" name="object 9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27940">
              <a:lnSpc>
                <a:spcPts val="1245"/>
              </a:lnSpc>
            </a:pPr>
            <a:fld id="{81D60167-4931-47E6-BA6A-407CBD079E47}" type="slidenum">
              <a:rPr dirty="0"/>
              <a:t>40</a:t>
            </a:fld>
          </a:p>
        </p:txBody>
      </p:sp>
      <p:sp>
        <p:nvSpPr>
          <p:cNvPr id="8" name="object 8"/>
          <p:cNvSpPr txBox="1"/>
          <p:nvPr/>
        </p:nvSpPr>
        <p:spPr>
          <a:xfrm>
            <a:off x="535940" y="1921205"/>
            <a:ext cx="8073390" cy="4196715"/>
          </a:xfrm>
          <a:prstGeom prst="rect">
            <a:avLst/>
          </a:prstGeom>
        </p:spPr>
        <p:txBody>
          <a:bodyPr wrap="square" lIns="0" tIns="48895" rIns="0" bIns="0" rtlCol="0" vert="horz">
            <a:spAutoFit/>
          </a:bodyPr>
          <a:lstStyle/>
          <a:p>
            <a:pPr algn="just" marL="287020" marR="5080" indent="-274320">
              <a:lnSpc>
                <a:spcPct val="90100"/>
              </a:lnSpc>
              <a:spcBef>
                <a:spcPts val="385"/>
              </a:spcBef>
              <a:buClr>
                <a:srgbClr val="0AD0D9"/>
              </a:buClr>
              <a:buSzPct val="93750"/>
              <a:buFont typeface="Wingdings 2"/>
              <a:buChar char=""/>
              <a:tabLst>
                <a:tab pos="287020" algn="l"/>
              </a:tabLst>
            </a:pPr>
            <a:r>
              <a:rPr dirty="0" sz="2400">
                <a:latin typeface="Times New Roman"/>
                <a:cs typeface="Times New Roman"/>
              </a:rPr>
              <a:t>The </a:t>
            </a:r>
            <a:r>
              <a:rPr dirty="0" sz="2400" spc="-5">
                <a:latin typeface="Times New Roman"/>
                <a:cs typeface="Times New Roman"/>
              </a:rPr>
              <a:t>8085 executes several types of instructions </a:t>
            </a:r>
            <a:r>
              <a:rPr dirty="0" sz="2400">
                <a:latin typeface="Times New Roman"/>
                <a:cs typeface="Times New Roman"/>
              </a:rPr>
              <a:t>with </a:t>
            </a:r>
            <a:r>
              <a:rPr dirty="0" sz="2400" spc="-5">
                <a:latin typeface="Times New Roman"/>
                <a:cs typeface="Times New Roman"/>
              </a:rPr>
              <a:t>each  requiring </a:t>
            </a:r>
            <a:r>
              <a:rPr dirty="0" sz="2400">
                <a:latin typeface="Times New Roman"/>
                <a:cs typeface="Times New Roman"/>
              </a:rPr>
              <a:t>a </a:t>
            </a:r>
            <a:r>
              <a:rPr dirty="0" sz="2400" spc="-10">
                <a:latin typeface="Times New Roman"/>
                <a:cs typeface="Times New Roman"/>
              </a:rPr>
              <a:t>different number </a:t>
            </a:r>
            <a:r>
              <a:rPr dirty="0" sz="2400">
                <a:latin typeface="Times New Roman"/>
                <a:cs typeface="Times New Roman"/>
              </a:rPr>
              <a:t>of </a:t>
            </a:r>
            <a:r>
              <a:rPr dirty="0" sz="2400" spc="-5">
                <a:latin typeface="Times New Roman"/>
                <a:cs typeface="Times New Roman"/>
              </a:rPr>
              <a:t>operations </a:t>
            </a:r>
            <a:r>
              <a:rPr dirty="0" sz="2400">
                <a:latin typeface="Times New Roman"/>
                <a:cs typeface="Times New Roman"/>
              </a:rPr>
              <a:t>of </a:t>
            </a:r>
            <a:r>
              <a:rPr dirty="0" sz="2400" spc="-10">
                <a:latin typeface="Times New Roman"/>
                <a:cs typeface="Times New Roman"/>
              </a:rPr>
              <a:t>different </a:t>
            </a:r>
            <a:r>
              <a:rPr dirty="0" sz="2400" spc="-5">
                <a:latin typeface="Times New Roman"/>
                <a:cs typeface="Times New Roman"/>
              </a:rPr>
              <a:t>types.  </a:t>
            </a:r>
            <a:r>
              <a:rPr dirty="0" sz="2400" spc="-15">
                <a:latin typeface="Times New Roman"/>
                <a:cs typeface="Times New Roman"/>
              </a:rPr>
              <a:t>However, </a:t>
            </a:r>
            <a:r>
              <a:rPr dirty="0" sz="2400">
                <a:latin typeface="Times New Roman"/>
                <a:cs typeface="Times New Roman"/>
              </a:rPr>
              <a:t>the operations can be grouped into a </a:t>
            </a:r>
            <a:r>
              <a:rPr dirty="0" sz="2400" spc="-5">
                <a:latin typeface="Times New Roman"/>
                <a:cs typeface="Times New Roman"/>
              </a:rPr>
              <a:t>small</a:t>
            </a:r>
            <a:r>
              <a:rPr dirty="0" sz="2400" spc="-90">
                <a:latin typeface="Times New Roman"/>
                <a:cs typeface="Times New Roman"/>
              </a:rPr>
              <a:t> </a:t>
            </a:r>
            <a:r>
              <a:rPr dirty="0" sz="2400">
                <a:latin typeface="Times New Roman"/>
                <a:cs typeface="Times New Roman"/>
              </a:rPr>
              <a:t>set.</a:t>
            </a:r>
            <a:endParaRPr sz="24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5"/>
              </a:spcBef>
              <a:buClr>
                <a:srgbClr val="0AD0D9"/>
              </a:buClr>
              <a:buFont typeface="Wingdings 2"/>
              <a:buChar char=""/>
            </a:pPr>
            <a:endParaRPr sz="3000">
              <a:latin typeface="Times New Roman"/>
              <a:cs typeface="Times New Roman"/>
            </a:endParaRPr>
          </a:p>
          <a:p>
            <a:pPr marL="287020" indent="-274320">
              <a:lnSpc>
                <a:spcPct val="100000"/>
              </a:lnSpc>
              <a:buClr>
                <a:srgbClr val="0AD0D9"/>
              </a:buClr>
              <a:buSzPct val="93750"/>
              <a:buFont typeface="Wingdings 2"/>
              <a:buChar char=""/>
              <a:tabLst>
                <a:tab pos="287020" algn="l"/>
              </a:tabLst>
            </a:pPr>
            <a:r>
              <a:rPr dirty="0" sz="2400">
                <a:latin typeface="Times New Roman"/>
                <a:cs typeface="Times New Roman"/>
              </a:rPr>
              <a:t>The three </a:t>
            </a:r>
            <a:r>
              <a:rPr dirty="0" sz="2400" spc="-10">
                <a:latin typeface="Times New Roman"/>
                <a:cs typeface="Times New Roman"/>
              </a:rPr>
              <a:t>main </a:t>
            </a:r>
            <a:r>
              <a:rPr dirty="0" sz="2400">
                <a:latin typeface="Times New Roman"/>
                <a:cs typeface="Times New Roman"/>
              </a:rPr>
              <a:t>types</a:t>
            </a:r>
            <a:r>
              <a:rPr dirty="0" sz="2400" spc="-30">
                <a:latin typeface="Times New Roman"/>
                <a:cs typeface="Times New Roman"/>
              </a:rPr>
              <a:t> </a:t>
            </a:r>
            <a:r>
              <a:rPr dirty="0" sz="2400">
                <a:latin typeface="Times New Roman"/>
                <a:cs typeface="Times New Roman"/>
              </a:rPr>
              <a:t>are:</a:t>
            </a:r>
            <a:endParaRPr sz="2400">
              <a:latin typeface="Times New Roman"/>
              <a:cs typeface="Times New Roman"/>
            </a:endParaRPr>
          </a:p>
          <a:p>
            <a:pPr lvl="1" marL="927100" indent="-247015">
              <a:lnSpc>
                <a:spcPct val="100000"/>
              </a:lnSpc>
              <a:spcBef>
                <a:spcPts val="290"/>
              </a:spcBef>
              <a:buClr>
                <a:srgbClr val="009DD9"/>
              </a:buClr>
              <a:buSzPct val="68750"/>
              <a:buFont typeface="Wingdings 2"/>
              <a:buChar char=""/>
              <a:tabLst>
                <a:tab pos="927100" algn="l"/>
                <a:tab pos="927735" algn="l"/>
              </a:tabLst>
            </a:pPr>
            <a:r>
              <a:rPr dirty="0" sz="2400" spc="-5">
                <a:solidFill>
                  <a:srgbClr val="990000"/>
                </a:solidFill>
                <a:latin typeface="Times New Roman"/>
                <a:cs typeface="Times New Roman"/>
              </a:rPr>
              <a:t>Memory </a:t>
            </a:r>
            <a:r>
              <a:rPr dirty="0" sz="2400">
                <a:solidFill>
                  <a:srgbClr val="990000"/>
                </a:solidFill>
                <a:latin typeface="Times New Roman"/>
                <a:cs typeface="Times New Roman"/>
              </a:rPr>
              <a:t>Read and</a:t>
            </a:r>
            <a:r>
              <a:rPr dirty="0" sz="2400" spc="-45">
                <a:solidFill>
                  <a:srgbClr val="990000"/>
                </a:solidFill>
                <a:latin typeface="Times New Roman"/>
                <a:cs typeface="Times New Roman"/>
              </a:rPr>
              <a:t> </a:t>
            </a:r>
            <a:r>
              <a:rPr dirty="0" sz="2400" spc="-20">
                <a:solidFill>
                  <a:srgbClr val="990000"/>
                </a:solidFill>
                <a:latin typeface="Times New Roman"/>
                <a:cs typeface="Times New Roman"/>
              </a:rPr>
              <a:t>Write</a:t>
            </a:r>
            <a:r>
              <a:rPr dirty="0" sz="2400" spc="-20">
                <a:latin typeface="Times New Roman"/>
                <a:cs typeface="Times New Roman"/>
              </a:rPr>
              <a:t>.</a:t>
            </a:r>
            <a:endParaRPr sz="2400">
              <a:latin typeface="Times New Roman"/>
              <a:cs typeface="Times New Roman"/>
            </a:endParaRPr>
          </a:p>
          <a:p>
            <a:pPr lvl="1" marL="927100" indent="-247015">
              <a:lnSpc>
                <a:spcPct val="100000"/>
              </a:lnSpc>
              <a:spcBef>
                <a:spcPts val="290"/>
              </a:spcBef>
              <a:buClr>
                <a:srgbClr val="009DD9"/>
              </a:buClr>
              <a:buSzPct val="68750"/>
              <a:buFont typeface="Wingdings 2"/>
              <a:buChar char=""/>
              <a:tabLst>
                <a:tab pos="927100" algn="l"/>
                <a:tab pos="927735" algn="l"/>
              </a:tabLst>
            </a:pPr>
            <a:r>
              <a:rPr dirty="0" sz="2400" spc="-5">
                <a:solidFill>
                  <a:srgbClr val="990000"/>
                </a:solidFill>
                <a:latin typeface="Times New Roman"/>
                <a:cs typeface="Times New Roman"/>
              </a:rPr>
              <a:t>I/O </a:t>
            </a:r>
            <a:r>
              <a:rPr dirty="0" sz="2400">
                <a:solidFill>
                  <a:srgbClr val="990000"/>
                </a:solidFill>
                <a:latin typeface="Times New Roman"/>
                <a:cs typeface="Times New Roman"/>
              </a:rPr>
              <a:t>Read and</a:t>
            </a:r>
            <a:r>
              <a:rPr dirty="0" sz="2400" spc="-65">
                <a:solidFill>
                  <a:srgbClr val="990000"/>
                </a:solidFill>
                <a:latin typeface="Times New Roman"/>
                <a:cs typeface="Times New Roman"/>
              </a:rPr>
              <a:t> </a:t>
            </a:r>
            <a:r>
              <a:rPr dirty="0" sz="2400" spc="-20">
                <a:solidFill>
                  <a:srgbClr val="990000"/>
                </a:solidFill>
                <a:latin typeface="Times New Roman"/>
                <a:cs typeface="Times New Roman"/>
              </a:rPr>
              <a:t>Write</a:t>
            </a:r>
            <a:r>
              <a:rPr dirty="0" sz="2400" spc="-20">
                <a:latin typeface="Times New Roman"/>
                <a:cs typeface="Times New Roman"/>
              </a:rPr>
              <a:t>.</a:t>
            </a:r>
            <a:endParaRPr sz="2400">
              <a:latin typeface="Times New Roman"/>
              <a:cs typeface="Times New Roman"/>
            </a:endParaRPr>
          </a:p>
          <a:p>
            <a:pPr lvl="1" marL="927100" indent="-247015">
              <a:lnSpc>
                <a:spcPct val="100000"/>
              </a:lnSpc>
              <a:spcBef>
                <a:spcPts val="290"/>
              </a:spcBef>
              <a:buClr>
                <a:srgbClr val="009DD9"/>
              </a:buClr>
              <a:buSzPct val="68750"/>
              <a:buFont typeface="Wingdings 2"/>
              <a:buChar char=""/>
              <a:tabLst>
                <a:tab pos="927100" algn="l"/>
                <a:tab pos="927735" algn="l"/>
              </a:tabLst>
            </a:pPr>
            <a:r>
              <a:rPr dirty="0" sz="2400">
                <a:solidFill>
                  <a:srgbClr val="990000"/>
                </a:solidFill>
                <a:latin typeface="Times New Roman"/>
                <a:cs typeface="Times New Roman"/>
              </a:rPr>
              <a:t>Request</a:t>
            </a:r>
            <a:r>
              <a:rPr dirty="0" sz="2400" spc="-145">
                <a:solidFill>
                  <a:srgbClr val="990000"/>
                </a:solidFill>
                <a:latin typeface="Times New Roman"/>
                <a:cs typeface="Times New Roman"/>
              </a:rPr>
              <a:t> </a:t>
            </a:r>
            <a:r>
              <a:rPr dirty="0" sz="2400">
                <a:solidFill>
                  <a:srgbClr val="990000"/>
                </a:solidFill>
                <a:latin typeface="Times New Roman"/>
                <a:cs typeface="Times New Roman"/>
              </a:rPr>
              <a:t>Acknowledge</a:t>
            </a:r>
            <a:r>
              <a:rPr dirty="0" sz="2400">
                <a:latin typeface="Times New Roman"/>
                <a:cs typeface="Times New Roman"/>
              </a:rPr>
              <a:t>.</a:t>
            </a:r>
            <a:endParaRPr sz="2400">
              <a:latin typeface="Times New Roman"/>
              <a:cs typeface="Times New Roman"/>
            </a:endParaRPr>
          </a:p>
          <a:p>
            <a:pPr lvl="1">
              <a:lnSpc>
                <a:spcPct val="100000"/>
              </a:lnSpc>
              <a:spcBef>
                <a:spcPts val="45"/>
              </a:spcBef>
              <a:buClr>
                <a:srgbClr val="009DD9"/>
              </a:buClr>
              <a:buFont typeface="Wingdings 2"/>
              <a:buChar char=""/>
            </a:pPr>
            <a:endParaRPr sz="3250">
              <a:latin typeface="Times New Roman"/>
              <a:cs typeface="Times New Roman"/>
            </a:endParaRPr>
          </a:p>
          <a:p>
            <a:pPr algn="just" marL="287020" marR="6985" indent="-274320">
              <a:lnSpc>
                <a:spcPts val="2590"/>
              </a:lnSpc>
              <a:spcBef>
                <a:spcPts val="5"/>
              </a:spcBef>
              <a:buClr>
                <a:srgbClr val="0AD0D9"/>
              </a:buClr>
              <a:buSzPct val="93750"/>
              <a:buFont typeface="Wingdings 2"/>
              <a:buChar char=""/>
              <a:tabLst>
                <a:tab pos="287020" algn="l"/>
              </a:tabLst>
            </a:pPr>
            <a:r>
              <a:rPr dirty="0" sz="2400">
                <a:latin typeface="Times New Roman"/>
                <a:cs typeface="Times New Roman"/>
              </a:rPr>
              <a:t>These can be </a:t>
            </a:r>
            <a:r>
              <a:rPr dirty="0" sz="2400" spc="-5">
                <a:latin typeface="Times New Roman"/>
                <a:cs typeface="Times New Roman"/>
              </a:rPr>
              <a:t>further divided into </a:t>
            </a:r>
            <a:r>
              <a:rPr dirty="0" sz="2400">
                <a:latin typeface="Times New Roman"/>
                <a:cs typeface="Times New Roman"/>
              </a:rPr>
              <a:t>various </a:t>
            </a:r>
            <a:r>
              <a:rPr dirty="0" sz="2400" spc="-5">
                <a:latin typeface="Times New Roman"/>
                <a:cs typeface="Times New Roman"/>
              </a:rPr>
              <a:t>smaller operations  (machine</a:t>
            </a:r>
            <a:r>
              <a:rPr dirty="0" sz="2400" spc="-15">
                <a:latin typeface="Times New Roman"/>
                <a:cs typeface="Times New Roman"/>
              </a:rPr>
              <a:t> </a:t>
            </a:r>
            <a:r>
              <a:rPr dirty="0" sz="2400">
                <a:latin typeface="Times New Roman"/>
                <a:cs typeface="Times New Roman"/>
              </a:rPr>
              <a:t>cycles).</a:t>
            </a:r>
            <a:endParaRPr sz="24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/>
          <p:nvPr/>
        </p:nvSpPr>
        <p:spPr>
          <a:xfrm>
            <a:off x="0" y="223"/>
            <a:ext cx="9143999" cy="102870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/>
          <p:nvPr/>
        </p:nvSpPr>
        <p:spPr>
          <a:xfrm>
            <a:off x="4401357" y="0"/>
            <a:ext cx="4742641" cy="599949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/>
          <p:nvPr/>
        </p:nvSpPr>
        <p:spPr>
          <a:xfrm>
            <a:off x="0" y="0"/>
            <a:ext cx="9088207" cy="1020572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/>
          <p:nvPr/>
        </p:nvSpPr>
        <p:spPr>
          <a:xfrm>
            <a:off x="-828" y="52323"/>
            <a:ext cx="9145590" cy="901826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7" name="object 7"/>
          <p:cNvSpPr txBox="1">
            <a:spLocks noGrp="1"/>
          </p:cNvSpPr>
          <p:nvPr>
            <p:ph type="title"/>
          </p:nvPr>
        </p:nvSpPr>
        <p:spPr>
          <a:xfrm>
            <a:off x="1836166" y="947673"/>
            <a:ext cx="5471795" cy="574040"/>
          </a:xfrm>
          <a:prstGeom prst="rect"/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3600" spc="-5"/>
              <a:t>Opcode Fetch Machine</a:t>
            </a:r>
            <a:r>
              <a:rPr dirty="0" sz="3600" spc="20"/>
              <a:t> </a:t>
            </a:r>
            <a:r>
              <a:rPr dirty="0" sz="3600" spc="-5"/>
              <a:t>Cycle</a:t>
            </a:r>
            <a:endParaRPr sz="3600"/>
          </a:p>
        </p:txBody>
      </p:sp>
      <p:sp>
        <p:nvSpPr>
          <p:cNvPr id="9" name="object 9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27940">
              <a:lnSpc>
                <a:spcPts val="1245"/>
              </a:lnSpc>
            </a:pPr>
            <a:fld id="{81D60167-4931-47E6-BA6A-407CBD079E47}" type="slidenum">
              <a:rPr dirty="0"/>
              <a:t>40</a:t>
            </a:fld>
          </a:p>
        </p:txBody>
      </p:sp>
      <p:sp>
        <p:nvSpPr>
          <p:cNvPr id="8" name="object 8"/>
          <p:cNvSpPr txBox="1"/>
          <p:nvPr/>
        </p:nvSpPr>
        <p:spPr>
          <a:xfrm>
            <a:off x="535940" y="1928825"/>
            <a:ext cx="7600950" cy="3898265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287020" indent="-274320">
              <a:lnSpc>
                <a:spcPct val="100000"/>
              </a:lnSpc>
              <a:spcBef>
                <a:spcPts val="105"/>
              </a:spcBef>
              <a:buClr>
                <a:srgbClr val="0AD0D9"/>
              </a:buClr>
              <a:buSzPct val="95000"/>
              <a:buFont typeface="Wingdings 2"/>
              <a:buChar char=""/>
              <a:tabLst>
                <a:tab pos="286385" algn="l"/>
                <a:tab pos="287020" algn="l"/>
              </a:tabLst>
            </a:pPr>
            <a:r>
              <a:rPr dirty="0" sz="2000" b="1">
                <a:latin typeface="Times New Roman"/>
                <a:cs typeface="Times New Roman"/>
              </a:rPr>
              <a:t>The first step of executing any instruction is the </a:t>
            </a:r>
            <a:r>
              <a:rPr dirty="0" sz="2000" b="1">
                <a:solidFill>
                  <a:srgbClr val="990000"/>
                </a:solidFill>
                <a:latin typeface="Times New Roman"/>
                <a:cs typeface="Times New Roman"/>
              </a:rPr>
              <a:t>Opcode fetch</a:t>
            </a:r>
            <a:r>
              <a:rPr dirty="0" sz="2000" spc="-200" b="1">
                <a:solidFill>
                  <a:srgbClr val="990000"/>
                </a:solidFill>
                <a:latin typeface="Times New Roman"/>
                <a:cs typeface="Times New Roman"/>
              </a:rPr>
              <a:t> </a:t>
            </a:r>
            <a:r>
              <a:rPr dirty="0" sz="2000" b="1">
                <a:solidFill>
                  <a:srgbClr val="990000"/>
                </a:solidFill>
                <a:latin typeface="Times New Roman"/>
                <a:cs typeface="Times New Roman"/>
              </a:rPr>
              <a:t>cycle</a:t>
            </a:r>
            <a:r>
              <a:rPr dirty="0" sz="2000" b="1">
                <a:latin typeface="Times New Roman"/>
                <a:cs typeface="Times New Roman"/>
              </a:rPr>
              <a:t>.</a:t>
            </a:r>
            <a:endParaRPr sz="20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50"/>
              </a:spcBef>
              <a:buClr>
                <a:srgbClr val="0AD0D9"/>
              </a:buClr>
              <a:buFont typeface="Wingdings 2"/>
              <a:buChar char=""/>
            </a:pPr>
            <a:endParaRPr sz="2700">
              <a:latin typeface="Times New Roman"/>
              <a:cs typeface="Times New Roman"/>
            </a:endParaRPr>
          </a:p>
          <a:p>
            <a:pPr marL="287020" marR="69215" indent="-274320">
              <a:lnSpc>
                <a:spcPts val="2160"/>
              </a:lnSpc>
              <a:buClr>
                <a:srgbClr val="0AD0D9"/>
              </a:buClr>
              <a:buSzPct val="95000"/>
              <a:buFont typeface="Wingdings 2"/>
              <a:buChar char=""/>
              <a:tabLst>
                <a:tab pos="286385" algn="l"/>
                <a:tab pos="287020" algn="l"/>
              </a:tabLst>
            </a:pPr>
            <a:r>
              <a:rPr dirty="0" sz="2000" b="1">
                <a:latin typeface="Times New Roman"/>
                <a:cs typeface="Times New Roman"/>
              </a:rPr>
              <a:t>In this cycle, the </a:t>
            </a:r>
            <a:r>
              <a:rPr dirty="0" sz="2000" spc="-5" b="1">
                <a:latin typeface="Times New Roman"/>
                <a:cs typeface="Times New Roman"/>
              </a:rPr>
              <a:t>microprocessor </a:t>
            </a:r>
            <a:r>
              <a:rPr dirty="0" sz="2000" b="1">
                <a:latin typeface="Times New Roman"/>
                <a:cs typeface="Times New Roman"/>
              </a:rPr>
              <a:t>brings in the </a:t>
            </a:r>
            <a:r>
              <a:rPr dirty="0" sz="2000" spc="-5" b="1">
                <a:latin typeface="Times New Roman"/>
                <a:cs typeface="Times New Roman"/>
              </a:rPr>
              <a:t>instruction’s</a:t>
            </a:r>
            <a:r>
              <a:rPr dirty="0" sz="2000" spc="-254" b="1">
                <a:latin typeface="Times New Roman"/>
                <a:cs typeface="Times New Roman"/>
              </a:rPr>
              <a:t> </a:t>
            </a:r>
            <a:r>
              <a:rPr dirty="0" sz="2000" b="1">
                <a:latin typeface="Times New Roman"/>
                <a:cs typeface="Times New Roman"/>
              </a:rPr>
              <a:t>Opcode  </a:t>
            </a:r>
            <a:r>
              <a:rPr dirty="0" sz="2000" spc="-10" b="1">
                <a:latin typeface="Times New Roman"/>
                <a:cs typeface="Times New Roman"/>
              </a:rPr>
              <a:t>from</a:t>
            </a:r>
            <a:r>
              <a:rPr dirty="0" sz="2000" spc="-20" b="1">
                <a:latin typeface="Times New Roman"/>
                <a:cs typeface="Times New Roman"/>
              </a:rPr>
              <a:t> </a:t>
            </a:r>
            <a:r>
              <a:rPr dirty="0" sz="2000" spc="-15" b="1">
                <a:latin typeface="Times New Roman"/>
                <a:cs typeface="Times New Roman"/>
              </a:rPr>
              <a:t>memory.</a:t>
            </a:r>
            <a:endParaRPr sz="20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  <a:buClr>
                <a:srgbClr val="0AD0D9"/>
              </a:buClr>
              <a:buFont typeface="Wingdings 2"/>
              <a:buChar char=""/>
            </a:pPr>
            <a:endParaRPr sz="2450">
              <a:latin typeface="Times New Roman"/>
              <a:cs typeface="Times New Roman"/>
            </a:endParaRPr>
          </a:p>
          <a:p>
            <a:pPr marL="287020" indent="-274320">
              <a:lnSpc>
                <a:spcPts val="2280"/>
              </a:lnSpc>
              <a:buClr>
                <a:srgbClr val="0AD0D9"/>
              </a:buClr>
              <a:buSzPct val="95000"/>
              <a:buFont typeface="Wingdings 2"/>
              <a:buChar char=""/>
              <a:tabLst>
                <a:tab pos="286385" algn="l"/>
                <a:tab pos="287020" algn="l"/>
              </a:tabLst>
            </a:pPr>
            <a:r>
              <a:rPr dirty="0" sz="2000" spc="-95" b="1">
                <a:latin typeface="Times New Roman"/>
                <a:cs typeface="Times New Roman"/>
              </a:rPr>
              <a:t>To </a:t>
            </a:r>
            <a:r>
              <a:rPr dirty="0" sz="2000" spc="-5" b="1">
                <a:latin typeface="Times New Roman"/>
                <a:cs typeface="Times New Roman"/>
              </a:rPr>
              <a:t>differentiate </a:t>
            </a:r>
            <a:r>
              <a:rPr dirty="0" sz="2000" b="1">
                <a:latin typeface="Times New Roman"/>
                <a:cs typeface="Times New Roman"/>
              </a:rPr>
              <a:t>this machine cycle </a:t>
            </a:r>
            <a:r>
              <a:rPr dirty="0" sz="2000" spc="-10" b="1">
                <a:latin typeface="Times New Roman"/>
                <a:cs typeface="Times New Roman"/>
              </a:rPr>
              <a:t>from </a:t>
            </a:r>
            <a:r>
              <a:rPr dirty="0" sz="2000" b="1">
                <a:latin typeface="Times New Roman"/>
                <a:cs typeface="Times New Roman"/>
              </a:rPr>
              <a:t>the very </a:t>
            </a:r>
            <a:r>
              <a:rPr dirty="0" sz="2000" spc="-5" b="1">
                <a:latin typeface="Times New Roman"/>
                <a:cs typeface="Times New Roman"/>
              </a:rPr>
              <a:t>similar</a:t>
            </a:r>
            <a:r>
              <a:rPr dirty="0" sz="2000" spc="-80" b="1">
                <a:latin typeface="Times New Roman"/>
                <a:cs typeface="Times New Roman"/>
              </a:rPr>
              <a:t> </a:t>
            </a:r>
            <a:r>
              <a:rPr dirty="0" sz="2000" b="1">
                <a:latin typeface="Times New Roman"/>
                <a:cs typeface="Times New Roman"/>
              </a:rPr>
              <a:t>“memory</a:t>
            </a:r>
            <a:endParaRPr sz="2000">
              <a:latin typeface="Times New Roman"/>
              <a:cs typeface="Times New Roman"/>
            </a:endParaRPr>
          </a:p>
          <a:p>
            <a:pPr marL="286385">
              <a:lnSpc>
                <a:spcPts val="2280"/>
              </a:lnSpc>
            </a:pPr>
            <a:r>
              <a:rPr dirty="0" sz="2000" spc="-10" b="1">
                <a:latin typeface="Times New Roman"/>
                <a:cs typeface="Times New Roman"/>
              </a:rPr>
              <a:t>read” </a:t>
            </a:r>
            <a:r>
              <a:rPr dirty="0" sz="2000" b="1">
                <a:latin typeface="Times New Roman"/>
                <a:cs typeface="Times New Roman"/>
              </a:rPr>
              <a:t>cycle, the </a:t>
            </a:r>
            <a:r>
              <a:rPr dirty="0" sz="2000" spc="-5" b="1">
                <a:latin typeface="Times New Roman"/>
                <a:cs typeface="Times New Roman"/>
              </a:rPr>
              <a:t>control </a:t>
            </a:r>
            <a:r>
              <a:rPr dirty="0" sz="2000" b="1">
                <a:latin typeface="Times New Roman"/>
                <a:cs typeface="Times New Roman"/>
              </a:rPr>
              <a:t>&amp; status signals </a:t>
            </a:r>
            <a:r>
              <a:rPr dirty="0" sz="2000" spc="-10" b="1">
                <a:latin typeface="Times New Roman"/>
                <a:cs typeface="Times New Roman"/>
              </a:rPr>
              <a:t>are </a:t>
            </a:r>
            <a:r>
              <a:rPr dirty="0" sz="2000" b="1">
                <a:latin typeface="Times New Roman"/>
                <a:cs typeface="Times New Roman"/>
              </a:rPr>
              <a:t>set as</a:t>
            </a:r>
            <a:r>
              <a:rPr dirty="0" sz="2000" spc="-185" b="1">
                <a:latin typeface="Times New Roman"/>
                <a:cs typeface="Times New Roman"/>
              </a:rPr>
              <a:t> </a:t>
            </a:r>
            <a:r>
              <a:rPr dirty="0" sz="2000" b="1">
                <a:latin typeface="Times New Roman"/>
                <a:cs typeface="Times New Roman"/>
              </a:rPr>
              <a:t>follows:</a:t>
            </a:r>
            <a:endParaRPr sz="2000">
              <a:latin typeface="Times New Roman"/>
              <a:cs typeface="Times New Roman"/>
            </a:endParaRPr>
          </a:p>
          <a:p>
            <a:pPr lvl="1" marL="2207260" indent="-182880">
              <a:lnSpc>
                <a:spcPct val="100000"/>
              </a:lnSpc>
              <a:spcBef>
                <a:spcPts val="240"/>
              </a:spcBef>
              <a:buClr>
                <a:srgbClr val="04607A"/>
              </a:buClr>
              <a:buFont typeface="Times New Roman"/>
              <a:buChar char="•"/>
              <a:tabLst>
                <a:tab pos="2207895" algn="l"/>
              </a:tabLst>
            </a:pPr>
            <a:r>
              <a:rPr dirty="0" sz="2000" b="1">
                <a:solidFill>
                  <a:srgbClr val="990000"/>
                </a:solidFill>
                <a:latin typeface="Times New Roman"/>
                <a:cs typeface="Times New Roman"/>
              </a:rPr>
              <a:t>IO/M=0</a:t>
            </a:r>
            <a:r>
              <a:rPr dirty="0" sz="2000" b="1">
                <a:latin typeface="Times New Roman"/>
                <a:cs typeface="Times New Roman"/>
              </a:rPr>
              <a:t>, </a:t>
            </a:r>
            <a:r>
              <a:rPr dirty="0" sz="2000" b="1">
                <a:solidFill>
                  <a:srgbClr val="990000"/>
                </a:solidFill>
                <a:latin typeface="Times New Roman"/>
                <a:cs typeface="Times New Roman"/>
              </a:rPr>
              <a:t>s0 </a:t>
            </a:r>
            <a:r>
              <a:rPr dirty="0" sz="2000" b="1">
                <a:latin typeface="Times New Roman"/>
                <a:cs typeface="Times New Roman"/>
              </a:rPr>
              <a:t>and </a:t>
            </a:r>
            <a:r>
              <a:rPr dirty="0" sz="2000" b="1">
                <a:solidFill>
                  <a:srgbClr val="990000"/>
                </a:solidFill>
                <a:latin typeface="Times New Roman"/>
                <a:cs typeface="Times New Roman"/>
              </a:rPr>
              <a:t>s1 </a:t>
            </a:r>
            <a:r>
              <a:rPr dirty="0" sz="2000" spc="-10" b="1">
                <a:latin typeface="Times New Roman"/>
                <a:cs typeface="Times New Roman"/>
              </a:rPr>
              <a:t>are </a:t>
            </a:r>
            <a:r>
              <a:rPr dirty="0" sz="2000" b="1">
                <a:latin typeface="Times New Roman"/>
                <a:cs typeface="Times New Roman"/>
              </a:rPr>
              <a:t>both</a:t>
            </a:r>
            <a:r>
              <a:rPr dirty="0" sz="2000" spc="-110" b="1">
                <a:latin typeface="Times New Roman"/>
                <a:cs typeface="Times New Roman"/>
              </a:rPr>
              <a:t> </a:t>
            </a:r>
            <a:r>
              <a:rPr dirty="0" sz="2000" b="1">
                <a:solidFill>
                  <a:srgbClr val="990000"/>
                </a:solidFill>
                <a:latin typeface="Times New Roman"/>
                <a:cs typeface="Times New Roman"/>
              </a:rPr>
              <a:t>1</a:t>
            </a:r>
            <a:r>
              <a:rPr dirty="0" sz="2000" b="1">
                <a:latin typeface="Times New Roman"/>
                <a:cs typeface="Times New Roman"/>
              </a:rPr>
              <a:t>.</a:t>
            </a:r>
            <a:endParaRPr sz="2000">
              <a:latin typeface="Times New Roman"/>
              <a:cs typeface="Times New Roman"/>
            </a:endParaRPr>
          </a:p>
          <a:p>
            <a:pPr lvl="1">
              <a:lnSpc>
                <a:spcPct val="100000"/>
              </a:lnSpc>
              <a:spcBef>
                <a:spcPts val="5"/>
              </a:spcBef>
              <a:buClr>
                <a:srgbClr val="04607A"/>
              </a:buClr>
              <a:buFont typeface="Times New Roman"/>
              <a:buChar char="•"/>
            </a:pPr>
            <a:endParaRPr sz="2500">
              <a:latin typeface="Times New Roman"/>
              <a:cs typeface="Times New Roman"/>
            </a:endParaRPr>
          </a:p>
          <a:p>
            <a:pPr marL="287020" indent="-274320">
              <a:lnSpc>
                <a:spcPct val="100000"/>
              </a:lnSpc>
              <a:buClr>
                <a:srgbClr val="0AD0D9"/>
              </a:buClr>
              <a:buSzPct val="95000"/>
              <a:buFont typeface="Wingdings 2"/>
              <a:buChar char=""/>
              <a:tabLst>
                <a:tab pos="286385" algn="l"/>
                <a:tab pos="287020" algn="l"/>
              </a:tabLst>
            </a:pPr>
            <a:r>
              <a:rPr dirty="0" sz="2000" spc="-5" b="1">
                <a:latin typeface="Times New Roman"/>
                <a:cs typeface="Times New Roman"/>
              </a:rPr>
              <a:t>This </a:t>
            </a:r>
            <a:r>
              <a:rPr dirty="0" sz="2000" b="1">
                <a:latin typeface="Times New Roman"/>
                <a:cs typeface="Times New Roman"/>
              </a:rPr>
              <a:t>machine cycle has four</a:t>
            </a:r>
            <a:r>
              <a:rPr dirty="0" sz="2000" spc="-165" b="1">
                <a:latin typeface="Times New Roman"/>
                <a:cs typeface="Times New Roman"/>
              </a:rPr>
              <a:t> </a:t>
            </a:r>
            <a:r>
              <a:rPr dirty="0" sz="2000" spc="-20" b="1">
                <a:latin typeface="Times New Roman"/>
                <a:cs typeface="Times New Roman"/>
              </a:rPr>
              <a:t>T-states.</a:t>
            </a:r>
            <a:endParaRPr sz="2000">
              <a:latin typeface="Times New Roman"/>
              <a:cs typeface="Times New Roman"/>
            </a:endParaRPr>
          </a:p>
          <a:p>
            <a:pPr marL="652780" indent="-247015">
              <a:lnSpc>
                <a:spcPct val="100000"/>
              </a:lnSpc>
              <a:spcBef>
                <a:spcPts val="245"/>
              </a:spcBef>
              <a:buClr>
                <a:srgbClr val="0E6EC5"/>
              </a:buClr>
              <a:buSzPct val="85000"/>
              <a:buFont typeface="Wingdings 2"/>
              <a:buChar char=""/>
              <a:tabLst>
                <a:tab pos="652780" algn="l"/>
                <a:tab pos="653415" algn="l"/>
              </a:tabLst>
            </a:pPr>
            <a:r>
              <a:rPr dirty="0" sz="2000" b="1">
                <a:latin typeface="Times New Roman"/>
                <a:cs typeface="Times New Roman"/>
              </a:rPr>
              <a:t>The </a:t>
            </a:r>
            <a:r>
              <a:rPr dirty="0" sz="2000" spc="5" b="1">
                <a:latin typeface="Times New Roman"/>
                <a:cs typeface="Times New Roman"/>
              </a:rPr>
              <a:t>8085 </a:t>
            </a:r>
            <a:r>
              <a:rPr dirty="0" sz="2000" b="1">
                <a:latin typeface="Times New Roman"/>
                <a:cs typeface="Times New Roman"/>
              </a:rPr>
              <a:t>uses the first 3 </a:t>
            </a:r>
            <a:r>
              <a:rPr dirty="0" sz="2000" spc="-25" b="1">
                <a:latin typeface="Times New Roman"/>
                <a:cs typeface="Times New Roman"/>
              </a:rPr>
              <a:t>T-states </a:t>
            </a:r>
            <a:r>
              <a:rPr dirty="0" sz="2000" b="1">
                <a:latin typeface="Times New Roman"/>
                <a:cs typeface="Times New Roman"/>
              </a:rPr>
              <a:t>to fetch the</a:t>
            </a:r>
            <a:r>
              <a:rPr dirty="0" sz="2000" spc="-200" b="1">
                <a:latin typeface="Times New Roman"/>
                <a:cs typeface="Times New Roman"/>
              </a:rPr>
              <a:t> </a:t>
            </a:r>
            <a:r>
              <a:rPr dirty="0" sz="2000" b="1">
                <a:latin typeface="Times New Roman"/>
                <a:cs typeface="Times New Roman"/>
              </a:rPr>
              <a:t>opcode.</a:t>
            </a:r>
            <a:endParaRPr sz="2000">
              <a:latin typeface="Times New Roman"/>
              <a:cs typeface="Times New Roman"/>
            </a:endParaRPr>
          </a:p>
          <a:p>
            <a:pPr marL="652780" indent="-247015">
              <a:lnSpc>
                <a:spcPct val="100000"/>
              </a:lnSpc>
              <a:spcBef>
                <a:spcPts val="240"/>
              </a:spcBef>
              <a:buClr>
                <a:srgbClr val="0E6EC5"/>
              </a:buClr>
              <a:buSzPct val="85000"/>
              <a:buFont typeface="Wingdings 2"/>
              <a:buChar char=""/>
              <a:tabLst>
                <a:tab pos="652780" algn="l"/>
                <a:tab pos="653415" algn="l"/>
              </a:tabLst>
            </a:pPr>
            <a:r>
              <a:rPr dirty="0" sz="2000" spc="-5" b="1">
                <a:latin typeface="Times New Roman"/>
                <a:cs typeface="Times New Roman"/>
              </a:rPr>
              <a:t>T4 </a:t>
            </a:r>
            <a:r>
              <a:rPr dirty="0" sz="2000" b="1">
                <a:latin typeface="Times New Roman"/>
                <a:cs typeface="Times New Roman"/>
              </a:rPr>
              <a:t>is used to decode and execute</a:t>
            </a:r>
            <a:r>
              <a:rPr dirty="0" sz="2000" spc="-85" b="1">
                <a:latin typeface="Times New Roman"/>
                <a:cs typeface="Times New Roman"/>
              </a:rPr>
              <a:t> </a:t>
            </a:r>
            <a:r>
              <a:rPr dirty="0" sz="2000" b="1">
                <a:latin typeface="Times New Roman"/>
                <a:cs typeface="Times New Roman"/>
              </a:rPr>
              <a:t>it.</a:t>
            </a:r>
            <a:endParaRPr sz="20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/>
          <p:nvPr/>
        </p:nvSpPr>
        <p:spPr>
          <a:xfrm>
            <a:off x="0" y="223"/>
            <a:ext cx="9143999" cy="102870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/>
          <p:nvPr/>
        </p:nvSpPr>
        <p:spPr>
          <a:xfrm>
            <a:off x="4401357" y="0"/>
            <a:ext cx="4742641" cy="599949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/>
          <p:nvPr/>
        </p:nvSpPr>
        <p:spPr>
          <a:xfrm>
            <a:off x="0" y="0"/>
            <a:ext cx="9088207" cy="1020572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/>
          <p:nvPr/>
        </p:nvSpPr>
        <p:spPr>
          <a:xfrm>
            <a:off x="-828" y="52323"/>
            <a:ext cx="9145590" cy="901826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7" name="object 7"/>
          <p:cNvSpPr txBox="1">
            <a:spLocks noGrp="1"/>
          </p:cNvSpPr>
          <p:nvPr>
            <p:ph type="title"/>
          </p:nvPr>
        </p:nvSpPr>
        <p:spPr>
          <a:xfrm>
            <a:off x="1798066" y="795273"/>
            <a:ext cx="5548630" cy="574040"/>
          </a:xfrm>
          <a:prstGeom prst="rect"/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3600" spc="-5"/>
              <a:t>Memory Read Machine</a:t>
            </a:r>
            <a:r>
              <a:rPr dirty="0" sz="3600" spc="15"/>
              <a:t> </a:t>
            </a:r>
            <a:r>
              <a:rPr dirty="0" sz="3600" spc="-5"/>
              <a:t>Cycle</a:t>
            </a:r>
            <a:endParaRPr sz="3600"/>
          </a:p>
        </p:txBody>
      </p:sp>
      <p:sp>
        <p:nvSpPr>
          <p:cNvPr id="9" name="object 9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27940">
              <a:lnSpc>
                <a:spcPts val="1245"/>
              </a:lnSpc>
            </a:pPr>
            <a:fld id="{81D60167-4931-47E6-BA6A-407CBD079E47}" type="slidenum">
              <a:rPr dirty="0"/>
              <a:t>40</a:t>
            </a:fld>
          </a:p>
        </p:txBody>
      </p:sp>
      <p:sp>
        <p:nvSpPr>
          <p:cNvPr id="8" name="object 8"/>
          <p:cNvSpPr txBox="1"/>
          <p:nvPr/>
        </p:nvSpPr>
        <p:spPr>
          <a:xfrm>
            <a:off x="535940" y="2427859"/>
            <a:ext cx="7449184" cy="207391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287020" marR="5080" indent="-274320">
              <a:lnSpc>
                <a:spcPct val="100000"/>
              </a:lnSpc>
              <a:spcBef>
                <a:spcPts val="100"/>
              </a:spcBef>
              <a:buClr>
                <a:srgbClr val="0AD0D9"/>
              </a:buClr>
              <a:buSzPct val="93750"/>
              <a:buFont typeface="Wingdings 2"/>
              <a:buChar char=""/>
              <a:tabLst>
                <a:tab pos="287020" algn="l"/>
              </a:tabLst>
            </a:pPr>
            <a:r>
              <a:rPr dirty="0" sz="2400">
                <a:latin typeface="Times New Roman"/>
                <a:cs typeface="Times New Roman"/>
              </a:rPr>
              <a:t>The </a:t>
            </a:r>
            <a:r>
              <a:rPr dirty="0" sz="2400" spc="-10">
                <a:latin typeface="Times New Roman"/>
                <a:cs typeface="Times New Roman"/>
              </a:rPr>
              <a:t>memory </a:t>
            </a:r>
            <a:r>
              <a:rPr dirty="0" sz="2400">
                <a:latin typeface="Times New Roman"/>
                <a:cs typeface="Times New Roman"/>
              </a:rPr>
              <a:t>read </a:t>
            </a:r>
            <a:r>
              <a:rPr dirty="0" sz="2400" spc="-5">
                <a:latin typeface="Times New Roman"/>
                <a:cs typeface="Times New Roman"/>
              </a:rPr>
              <a:t>machine </a:t>
            </a:r>
            <a:r>
              <a:rPr dirty="0" sz="2400">
                <a:latin typeface="Times New Roman"/>
                <a:cs typeface="Times New Roman"/>
              </a:rPr>
              <a:t>cycle </a:t>
            </a:r>
            <a:r>
              <a:rPr dirty="0" sz="2400" spc="-5">
                <a:latin typeface="Times New Roman"/>
                <a:cs typeface="Times New Roman"/>
              </a:rPr>
              <a:t>is </a:t>
            </a:r>
            <a:r>
              <a:rPr dirty="0" sz="2400">
                <a:latin typeface="Times New Roman"/>
                <a:cs typeface="Times New Roman"/>
              </a:rPr>
              <a:t>exactly the </a:t>
            </a:r>
            <a:r>
              <a:rPr dirty="0" sz="2400" spc="-5">
                <a:latin typeface="Times New Roman"/>
                <a:cs typeface="Times New Roman"/>
              </a:rPr>
              <a:t>same as</a:t>
            </a:r>
            <a:r>
              <a:rPr dirty="0" sz="2400" spc="-75">
                <a:latin typeface="Times New Roman"/>
                <a:cs typeface="Times New Roman"/>
              </a:rPr>
              <a:t> </a:t>
            </a:r>
            <a:r>
              <a:rPr dirty="0" sz="2400">
                <a:latin typeface="Times New Roman"/>
                <a:cs typeface="Times New Roman"/>
              </a:rPr>
              <a:t>the  opcode fetch</a:t>
            </a:r>
            <a:r>
              <a:rPr dirty="0" sz="2400" spc="-25">
                <a:latin typeface="Times New Roman"/>
                <a:cs typeface="Times New Roman"/>
              </a:rPr>
              <a:t> </a:t>
            </a:r>
            <a:r>
              <a:rPr dirty="0" sz="2400">
                <a:latin typeface="Times New Roman"/>
                <a:cs typeface="Times New Roman"/>
              </a:rPr>
              <a:t>except:</a:t>
            </a:r>
            <a:endParaRPr sz="24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5"/>
              </a:spcBef>
              <a:buClr>
                <a:srgbClr val="0AD0D9"/>
              </a:buClr>
              <a:buFont typeface="Wingdings 2"/>
              <a:buChar char=""/>
            </a:pPr>
            <a:endParaRPr sz="3500">
              <a:latin typeface="Times New Roman"/>
              <a:cs typeface="Times New Roman"/>
            </a:endParaRPr>
          </a:p>
          <a:p>
            <a:pPr lvl="1" marL="652780" indent="-247015">
              <a:lnSpc>
                <a:spcPct val="100000"/>
              </a:lnSpc>
              <a:spcBef>
                <a:spcPts val="5"/>
              </a:spcBef>
              <a:buClr>
                <a:srgbClr val="0E6EC5"/>
              </a:buClr>
              <a:buSzPct val="85416"/>
              <a:buFont typeface="Wingdings 2"/>
              <a:buChar char=""/>
              <a:tabLst>
                <a:tab pos="653415" algn="l"/>
              </a:tabLst>
            </a:pPr>
            <a:r>
              <a:rPr dirty="0" sz="2400">
                <a:latin typeface="Times New Roman"/>
                <a:cs typeface="Times New Roman"/>
              </a:rPr>
              <a:t>It only </a:t>
            </a:r>
            <a:r>
              <a:rPr dirty="0" sz="2400" spc="-5">
                <a:latin typeface="Times New Roman"/>
                <a:cs typeface="Times New Roman"/>
              </a:rPr>
              <a:t>has </a:t>
            </a:r>
            <a:r>
              <a:rPr dirty="0" sz="2400">
                <a:latin typeface="Times New Roman"/>
                <a:cs typeface="Times New Roman"/>
              </a:rPr>
              <a:t>3</a:t>
            </a:r>
            <a:r>
              <a:rPr dirty="0" sz="2400" spc="-60">
                <a:latin typeface="Times New Roman"/>
                <a:cs typeface="Times New Roman"/>
              </a:rPr>
              <a:t> </a:t>
            </a:r>
            <a:r>
              <a:rPr dirty="0" sz="2400" spc="-30">
                <a:latin typeface="Times New Roman"/>
                <a:cs typeface="Times New Roman"/>
              </a:rPr>
              <a:t>T-states</a:t>
            </a:r>
            <a:endParaRPr sz="2400">
              <a:latin typeface="Times New Roman"/>
              <a:cs typeface="Times New Roman"/>
            </a:endParaRPr>
          </a:p>
          <a:p>
            <a:pPr lvl="1" marL="652780" indent="-247015">
              <a:lnSpc>
                <a:spcPct val="100000"/>
              </a:lnSpc>
              <a:spcBef>
                <a:spcPts val="575"/>
              </a:spcBef>
              <a:buClr>
                <a:srgbClr val="0E6EC5"/>
              </a:buClr>
              <a:buSzPct val="85416"/>
              <a:buFont typeface="Wingdings 2"/>
              <a:buChar char=""/>
              <a:tabLst>
                <a:tab pos="653415" algn="l"/>
              </a:tabLst>
            </a:pPr>
            <a:r>
              <a:rPr dirty="0" sz="2400">
                <a:latin typeface="Times New Roman"/>
                <a:cs typeface="Times New Roman"/>
              </a:rPr>
              <a:t>The </a:t>
            </a:r>
            <a:r>
              <a:rPr dirty="0" sz="2400" spc="-5">
                <a:solidFill>
                  <a:srgbClr val="990000"/>
                </a:solidFill>
                <a:latin typeface="Times New Roman"/>
                <a:cs typeface="Times New Roman"/>
              </a:rPr>
              <a:t>s0 </a:t>
            </a:r>
            <a:r>
              <a:rPr dirty="0" sz="2400">
                <a:latin typeface="Times New Roman"/>
                <a:cs typeface="Times New Roman"/>
              </a:rPr>
              <a:t>signal </a:t>
            </a:r>
            <a:r>
              <a:rPr dirty="0" sz="2400" spc="-5">
                <a:latin typeface="Times New Roman"/>
                <a:cs typeface="Times New Roman"/>
              </a:rPr>
              <a:t>is set </a:t>
            </a:r>
            <a:r>
              <a:rPr dirty="0" sz="2400">
                <a:latin typeface="Times New Roman"/>
                <a:cs typeface="Times New Roman"/>
              </a:rPr>
              <a:t>to </a:t>
            </a:r>
            <a:r>
              <a:rPr dirty="0" sz="2400">
                <a:solidFill>
                  <a:srgbClr val="990000"/>
                </a:solidFill>
                <a:latin typeface="Times New Roman"/>
                <a:cs typeface="Times New Roman"/>
              </a:rPr>
              <a:t>0</a:t>
            </a:r>
            <a:r>
              <a:rPr dirty="0" sz="2400" spc="-35">
                <a:solidFill>
                  <a:srgbClr val="990000"/>
                </a:solidFill>
                <a:latin typeface="Times New Roman"/>
                <a:cs typeface="Times New Roman"/>
              </a:rPr>
              <a:t> </a:t>
            </a:r>
            <a:r>
              <a:rPr dirty="0" sz="2400">
                <a:latin typeface="Times New Roman"/>
                <a:cs typeface="Times New Roman"/>
              </a:rPr>
              <a:t>instead.</a:t>
            </a:r>
            <a:endParaRPr sz="24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/>
          <p:nvPr/>
        </p:nvSpPr>
        <p:spPr>
          <a:xfrm>
            <a:off x="0" y="223"/>
            <a:ext cx="9143999" cy="102870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/>
          <p:nvPr/>
        </p:nvSpPr>
        <p:spPr>
          <a:xfrm>
            <a:off x="4401357" y="0"/>
            <a:ext cx="4742641" cy="599949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/>
          <p:nvPr/>
        </p:nvSpPr>
        <p:spPr>
          <a:xfrm>
            <a:off x="0" y="0"/>
            <a:ext cx="9088207" cy="1020572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/>
          <p:nvPr/>
        </p:nvSpPr>
        <p:spPr>
          <a:xfrm>
            <a:off x="-828" y="52323"/>
            <a:ext cx="9145590" cy="901826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7" name="object 7"/>
          <p:cNvSpPr txBox="1"/>
          <p:nvPr/>
        </p:nvSpPr>
        <p:spPr>
          <a:xfrm>
            <a:off x="535940" y="1624329"/>
            <a:ext cx="7968615" cy="4451985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287020" indent="-274320">
              <a:lnSpc>
                <a:spcPct val="100000"/>
              </a:lnSpc>
              <a:spcBef>
                <a:spcPts val="95"/>
              </a:spcBef>
              <a:buClr>
                <a:srgbClr val="0AD0D9"/>
              </a:buClr>
              <a:buSzPct val="93181"/>
              <a:buFont typeface="Wingdings 2"/>
              <a:buChar char=""/>
              <a:tabLst>
                <a:tab pos="286385" algn="l"/>
                <a:tab pos="287020" algn="l"/>
              </a:tabLst>
            </a:pPr>
            <a:r>
              <a:rPr dirty="0" sz="2200" spc="-80">
                <a:latin typeface="Times New Roman"/>
                <a:cs typeface="Times New Roman"/>
              </a:rPr>
              <a:t>To </a:t>
            </a:r>
            <a:r>
              <a:rPr dirty="0" sz="2200" spc="-5">
                <a:latin typeface="Times New Roman"/>
                <a:cs typeface="Times New Roman"/>
              </a:rPr>
              <a:t>understand the </a:t>
            </a:r>
            <a:r>
              <a:rPr dirty="0" sz="2200" spc="-10">
                <a:latin typeface="Times New Roman"/>
                <a:cs typeface="Times New Roman"/>
              </a:rPr>
              <a:t>memory </a:t>
            </a:r>
            <a:r>
              <a:rPr dirty="0" sz="2200" spc="-5">
                <a:latin typeface="Times New Roman"/>
                <a:cs typeface="Times New Roman"/>
              </a:rPr>
              <a:t>read machine </a:t>
            </a:r>
            <a:r>
              <a:rPr dirty="0" sz="2200">
                <a:latin typeface="Times New Roman"/>
                <a:cs typeface="Times New Roman"/>
              </a:rPr>
              <a:t>cycle, </a:t>
            </a:r>
            <a:r>
              <a:rPr dirty="0" sz="2200" spc="-20">
                <a:latin typeface="Times New Roman"/>
                <a:cs typeface="Times New Roman"/>
              </a:rPr>
              <a:t>let’s </a:t>
            </a:r>
            <a:r>
              <a:rPr dirty="0" sz="2200" spc="-5">
                <a:latin typeface="Times New Roman"/>
                <a:cs typeface="Times New Roman"/>
              </a:rPr>
              <a:t>study</a:t>
            </a:r>
            <a:r>
              <a:rPr dirty="0" sz="2200" spc="155">
                <a:latin typeface="Times New Roman"/>
                <a:cs typeface="Times New Roman"/>
              </a:rPr>
              <a:t> </a:t>
            </a:r>
            <a:r>
              <a:rPr dirty="0" sz="2200" spc="-5">
                <a:latin typeface="Times New Roman"/>
                <a:cs typeface="Times New Roman"/>
              </a:rPr>
              <a:t>the</a:t>
            </a:r>
            <a:endParaRPr sz="2200">
              <a:latin typeface="Times New Roman"/>
              <a:cs typeface="Times New Roman"/>
            </a:endParaRPr>
          </a:p>
          <a:p>
            <a:pPr marL="286385">
              <a:lnSpc>
                <a:spcPct val="100000"/>
              </a:lnSpc>
            </a:pPr>
            <a:r>
              <a:rPr dirty="0" sz="2200" spc="-5">
                <a:latin typeface="Times New Roman"/>
                <a:cs typeface="Times New Roman"/>
              </a:rPr>
              <a:t>execution of </a:t>
            </a:r>
            <a:r>
              <a:rPr dirty="0" sz="2200">
                <a:latin typeface="Times New Roman"/>
                <a:cs typeface="Times New Roman"/>
              </a:rPr>
              <a:t>the </a:t>
            </a:r>
            <a:r>
              <a:rPr dirty="0" sz="2200" spc="-5">
                <a:latin typeface="Times New Roman"/>
                <a:cs typeface="Times New Roman"/>
              </a:rPr>
              <a:t>following</a:t>
            </a:r>
            <a:r>
              <a:rPr dirty="0" sz="2200" spc="-10">
                <a:latin typeface="Times New Roman"/>
                <a:cs typeface="Times New Roman"/>
              </a:rPr>
              <a:t> </a:t>
            </a:r>
            <a:r>
              <a:rPr dirty="0" sz="2200" spc="-5">
                <a:latin typeface="Times New Roman"/>
                <a:cs typeface="Times New Roman"/>
              </a:rPr>
              <a:t>instruction:</a:t>
            </a:r>
            <a:endParaRPr sz="2200">
              <a:latin typeface="Times New Roman"/>
              <a:cs typeface="Times New Roman"/>
            </a:endParaRPr>
          </a:p>
          <a:p>
            <a:pPr lvl="1" marL="824865" indent="-248285">
              <a:lnSpc>
                <a:spcPct val="100000"/>
              </a:lnSpc>
              <a:spcBef>
                <a:spcPts val="530"/>
              </a:spcBef>
              <a:buClr>
                <a:srgbClr val="0E6EC5"/>
              </a:buClr>
              <a:buSzPct val="84090"/>
              <a:buFont typeface="Wingdings 2"/>
              <a:buChar char=""/>
              <a:tabLst>
                <a:tab pos="825500" algn="l"/>
              </a:tabLst>
            </a:pPr>
            <a:r>
              <a:rPr dirty="0" sz="2200" spc="-5">
                <a:latin typeface="Times New Roman"/>
                <a:cs typeface="Times New Roman"/>
              </a:rPr>
              <a:t>MVI A,</a:t>
            </a:r>
            <a:r>
              <a:rPr dirty="0" sz="2200" spc="-120">
                <a:latin typeface="Times New Roman"/>
                <a:cs typeface="Times New Roman"/>
              </a:rPr>
              <a:t> </a:t>
            </a:r>
            <a:r>
              <a:rPr dirty="0" sz="2200">
                <a:latin typeface="Times New Roman"/>
                <a:cs typeface="Times New Roman"/>
              </a:rPr>
              <a:t>32</a:t>
            </a:r>
            <a:endParaRPr sz="2200">
              <a:latin typeface="Times New Roman"/>
              <a:cs typeface="Times New Roman"/>
            </a:endParaRPr>
          </a:p>
          <a:p>
            <a:pPr marL="287020" indent="-274320">
              <a:lnSpc>
                <a:spcPct val="100000"/>
              </a:lnSpc>
              <a:spcBef>
                <a:spcPts val="530"/>
              </a:spcBef>
              <a:buClr>
                <a:srgbClr val="0AD0D9"/>
              </a:buClr>
              <a:buSzPct val="93181"/>
              <a:buFont typeface="Wingdings 2"/>
              <a:buChar char=""/>
              <a:tabLst>
                <a:tab pos="286385" algn="l"/>
                <a:tab pos="287020" algn="l"/>
              </a:tabLst>
            </a:pPr>
            <a:r>
              <a:rPr dirty="0" sz="2200" spc="-5">
                <a:latin typeface="Times New Roman"/>
                <a:cs typeface="Times New Roman"/>
              </a:rPr>
              <a:t>In </a:t>
            </a:r>
            <a:r>
              <a:rPr dirty="0" sz="2200" spc="-30">
                <a:latin typeface="Times New Roman"/>
                <a:cs typeface="Times New Roman"/>
              </a:rPr>
              <a:t>memory, </a:t>
            </a:r>
            <a:r>
              <a:rPr dirty="0" sz="2200" spc="-5">
                <a:latin typeface="Times New Roman"/>
                <a:cs typeface="Times New Roman"/>
              </a:rPr>
              <a:t>this instruction looks</a:t>
            </a:r>
            <a:r>
              <a:rPr dirty="0" sz="2200" spc="55">
                <a:latin typeface="Times New Roman"/>
                <a:cs typeface="Times New Roman"/>
              </a:rPr>
              <a:t> </a:t>
            </a:r>
            <a:r>
              <a:rPr dirty="0" sz="2200" spc="-5">
                <a:latin typeface="Times New Roman"/>
                <a:cs typeface="Times New Roman"/>
              </a:rPr>
              <a:t>like:</a:t>
            </a:r>
            <a:endParaRPr sz="2200">
              <a:latin typeface="Times New Roman"/>
              <a:cs typeface="Times New Roman"/>
            </a:endParaRPr>
          </a:p>
          <a:p>
            <a:pPr lvl="1" marL="824865" marR="5080" indent="-248285">
              <a:lnSpc>
                <a:spcPct val="100000"/>
              </a:lnSpc>
              <a:spcBef>
                <a:spcPts val="525"/>
              </a:spcBef>
              <a:buClr>
                <a:srgbClr val="0E6EC5"/>
              </a:buClr>
              <a:buSzPct val="84090"/>
              <a:buFont typeface="Wingdings 2"/>
              <a:buChar char=""/>
              <a:tabLst>
                <a:tab pos="825500" algn="l"/>
              </a:tabLst>
            </a:pPr>
            <a:r>
              <a:rPr dirty="0" sz="2200" spc="-5">
                <a:latin typeface="Times New Roman"/>
                <a:cs typeface="Times New Roman"/>
              </a:rPr>
              <a:t>The first </a:t>
            </a:r>
            <a:r>
              <a:rPr dirty="0" sz="2200">
                <a:latin typeface="Times New Roman"/>
                <a:cs typeface="Times New Roman"/>
              </a:rPr>
              <a:t>byte </a:t>
            </a:r>
            <a:r>
              <a:rPr dirty="0" sz="2200" spc="-5">
                <a:latin typeface="Times New Roman"/>
                <a:cs typeface="Times New Roman"/>
              </a:rPr>
              <a:t>3EH represents </a:t>
            </a:r>
            <a:r>
              <a:rPr dirty="0" sz="2200">
                <a:latin typeface="Times New Roman"/>
                <a:cs typeface="Times New Roman"/>
              </a:rPr>
              <a:t>the </a:t>
            </a:r>
            <a:r>
              <a:rPr dirty="0" sz="2200" spc="-5">
                <a:latin typeface="Times New Roman"/>
                <a:cs typeface="Times New Roman"/>
              </a:rPr>
              <a:t>opcode for loading a </a:t>
            </a:r>
            <a:r>
              <a:rPr dirty="0" sz="2200">
                <a:latin typeface="Times New Roman"/>
                <a:cs typeface="Times New Roman"/>
              </a:rPr>
              <a:t>byte </a:t>
            </a:r>
            <a:r>
              <a:rPr dirty="0" sz="2200" spc="-5">
                <a:latin typeface="Times New Roman"/>
                <a:cs typeface="Times New Roman"/>
              </a:rPr>
              <a:t>into  the accumulator (MVI A), the second </a:t>
            </a:r>
            <a:r>
              <a:rPr dirty="0" sz="2200">
                <a:latin typeface="Times New Roman"/>
                <a:cs typeface="Times New Roman"/>
              </a:rPr>
              <a:t>byte </a:t>
            </a:r>
            <a:r>
              <a:rPr dirty="0" sz="2200" spc="-5">
                <a:latin typeface="Times New Roman"/>
                <a:cs typeface="Times New Roman"/>
              </a:rPr>
              <a:t>is the </a:t>
            </a:r>
            <a:r>
              <a:rPr dirty="0" sz="2200">
                <a:latin typeface="Times New Roman"/>
                <a:cs typeface="Times New Roman"/>
              </a:rPr>
              <a:t>data </a:t>
            </a:r>
            <a:r>
              <a:rPr dirty="0" sz="2200" spc="-5">
                <a:latin typeface="Times New Roman"/>
                <a:cs typeface="Times New Roman"/>
              </a:rPr>
              <a:t>to be  loaded.</a:t>
            </a:r>
            <a:endParaRPr sz="2200">
              <a:latin typeface="Times New Roman"/>
              <a:cs typeface="Times New Roman"/>
            </a:endParaRPr>
          </a:p>
          <a:p>
            <a:pPr algn="just" marL="287020" marR="157480" indent="-274320">
              <a:lnSpc>
                <a:spcPct val="100000"/>
              </a:lnSpc>
              <a:spcBef>
                <a:spcPts val="530"/>
              </a:spcBef>
              <a:buClr>
                <a:srgbClr val="0AD0D9"/>
              </a:buClr>
              <a:buSzPct val="93181"/>
              <a:buFont typeface="Wingdings 2"/>
              <a:buChar char=""/>
              <a:tabLst>
                <a:tab pos="287020" algn="l"/>
              </a:tabLst>
            </a:pPr>
            <a:r>
              <a:rPr dirty="0" sz="2200" spc="-5">
                <a:latin typeface="Times New Roman"/>
                <a:cs typeface="Times New Roman"/>
              </a:rPr>
              <a:t>The </a:t>
            </a:r>
            <a:r>
              <a:rPr dirty="0" sz="2200">
                <a:latin typeface="Times New Roman"/>
                <a:cs typeface="Times New Roman"/>
              </a:rPr>
              <a:t>8085 </a:t>
            </a:r>
            <a:r>
              <a:rPr dirty="0" sz="2200" spc="-5">
                <a:latin typeface="Times New Roman"/>
                <a:cs typeface="Times New Roman"/>
              </a:rPr>
              <a:t>needs to read these two </a:t>
            </a:r>
            <a:r>
              <a:rPr dirty="0" sz="2200">
                <a:latin typeface="Times New Roman"/>
                <a:cs typeface="Times New Roman"/>
              </a:rPr>
              <a:t>bytes </a:t>
            </a:r>
            <a:r>
              <a:rPr dirty="0" sz="2200" spc="-5">
                <a:latin typeface="Times New Roman"/>
                <a:cs typeface="Times New Roman"/>
              </a:rPr>
              <a:t>from </a:t>
            </a:r>
            <a:r>
              <a:rPr dirty="0" sz="2200" spc="-10">
                <a:latin typeface="Times New Roman"/>
                <a:cs typeface="Times New Roman"/>
              </a:rPr>
              <a:t>memory </a:t>
            </a:r>
            <a:r>
              <a:rPr dirty="0" sz="2200" spc="-5">
                <a:latin typeface="Times New Roman"/>
                <a:cs typeface="Times New Roman"/>
              </a:rPr>
              <a:t>before it can  execute </a:t>
            </a:r>
            <a:r>
              <a:rPr dirty="0" sz="2200">
                <a:latin typeface="Times New Roman"/>
                <a:cs typeface="Times New Roman"/>
              </a:rPr>
              <a:t>the </a:t>
            </a:r>
            <a:r>
              <a:rPr dirty="0" sz="2200" spc="-5">
                <a:latin typeface="Times New Roman"/>
                <a:cs typeface="Times New Roman"/>
              </a:rPr>
              <a:t>instruction. Therefore, it will need at least two machine  cycles.</a:t>
            </a:r>
            <a:endParaRPr sz="2200">
              <a:latin typeface="Times New Roman"/>
              <a:cs typeface="Times New Roman"/>
            </a:endParaRPr>
          </a:p>
          <a:p>
            <a:pPr lvl="1" marL="1167765" indent="-248285">
              <a:lnSpc>
                <a:spcPct val="100000"/>
              </a:lnSpc>
              <a:spcBef>
                <a:spcPts val="530"/>
              </a:spcBef>
              <a:buClr>
                <a:srgbClr val="009DD9"/>
              </a:buClr>
              <a:buSzPct val="68181"/>
              <a:buFont typeface="Wingdings 2"/>
              <a:buChar char=""/>
              <a:tabLst>
                <a:tab pos="1167765" algn="l"/>
                <a:tab pos="1168400" algn="l"/>
              </a:tabLst>
            </a:pPr>
            <a:r>
              <a:rPr dirty="0" sz="2200" spc="-5">
                <a:latin typeface="Times New Roman"/>
                <a:cs typeface="Times New Roman"/>
              </a:rPr>
              <a:t>The first machine </a:t>
            </a:r>
            <a:r>
              <a:rPr dirty="0" sz="2200">
                <a:latin typeface="Times New Roman"/>
                <a:cs typeface="Times New Roman"/>
              </a:rPr>
              <a:t>cycle </a:t>
            </a:r>
            <a:r>
              <a:rPr dirty="0" sz="2200" spc="-5">
                <a:latin typeface="Times New Roman"/>
                <a:cs typeface="Times New Roman"/>
              </a:rPr>
              <a:t>is </a:t>
            </a:r>
            <a:r>
              <a:rPr dirty="0" sz="2200">
                <a:latin typeface="Times New Roman"/>
                <a:cs typeface="Times New Roman"/>
              </a:rPr>
              <a:t>the </a:t>
            </a:r>
            <a:r>
              <a:rPr dirty="0" sz="2200" spc="-5">
                <a:latin typeface="Times New Roman"/>
                <a:cs typeface="Times New Roman"/>
              </a:rPr>
              <a:t>opcode fetch discussed</a:t>
            </a:r>
            <a:r>
              <a:rPr dirty="0" sz="2200" spc="30">
                <a:latin typeface="Times New Roman"/>
                <a:cs typeface="Times New Roman"/>
              </a:rPr>
              <a:t> </a:t>
            </a:r>
            <a:r>
              <a:rPr dirty="0" sz="2200" spc="-20">
                <a:latin typeface="Times New Roman"/>
                <a:cs typeface="Times New Roman"/>
              </a:rPr>
              <a:t>earlier.</a:t>
            </a:r>
            <a:endParaRPr sz="2200">
              <a:latin typeface="Times New Roman"/>
              <a:cs typeface="Times New Roman"/>
            </a:endParaRPr>
          </a:p>
          <a:p>
            <a:pPr lvl="1" marL="1167765" indent="-248285">
              <a:lnSpc>
                <a:spcPct val="100000"/>
              </a:lnSpc>
              <a:spcBef>
                <a:spcPts val="530"/>
              </a:spcBef>
              <a:buClr>
                <a:srgbClr val="009DD9"/>
              </a:buClr>
              <a:buSzPct val="68181"/>
              <a:buFont typeface="Wingdings 2"/>
              <a:buChar char=""/>
              <a:tabLst>
                <a:tab pos="1167765" algn="l"/>
                <a:tab pos="1168400" algn="l"/>
              </a:tabLst>
            </a:pPr>
            <a:r>
              <a:rPr dirty="0" sz="2200" spc="-5">
                <a:latin typeface="Times New Roman"/>
                <a:cs typeface="Times New Roman"/>
              </a:rPr>
              <a:t>The second machine </a:t>
            </a:r>
            <a:r>
              <a:rPr dirty="0" sz="2200">
                <a:latin typeface="Times New Roman"/>
                <a:cs typeface="Times New Roman"/>
              </a:rPr>
              <a:t>cycle </a:t>
            </a:r>
            <a:r>
              <a:rPr dirty="0" sz="2200" spc="-5">
                <a:latin typeface="Times New Roman"/>
                <a:cs typeface="Times New Roman"/>
              </a:rPr>
              <a:t>is </a:t>
            </a:r>
            <a:r>
              <a:rPr dirty="0" sz="2200">
                <a:latin typeface="Times New Roman"/>
                <a:cs typeface="Times New Roman"/>
              </a:rPr>
              <a:t>the </a:t>
            </a:r>
            <a:r>
              <a:rPr dirty="0" sz="2200" spc="-10">
                <a:latin typeface="Times New Roman"/>
                <a:cs typeface="Times New Roman"/>
              </a:rPr>
              <a:t>Memory </a:t>
            </a:r>
            <a:r>
              <a:rPr dirty="0" sz="2200" spc="-5">
                <a:latin typeface="Times New Roman"/>
                <a:cs typeface="Times New Roman"/>
              </a:rPr>
              <a:t>Read</a:t>
            </a:r>
            <a:r>
              <a:rPr dirty="0" sz="2200" spc="10">
                <a:latin typeface="Times New Roman"/>
                <a:cs typeface="Times New Roman"/>
              </a:rPr>
              <a:t> </a:t>
            </a:r>
            <a:r>
              <a:rPr dirty="0" sz="2200">
                <a:latin typeface="Times New Roman"/>
                <a:cs typeface="Times New Roman"/>
              </a:rPr>
              <a:t>Cycle.</a:t>
            </a:r>
            <a:endParaRPr sz="2200">
              <a:latin typeface="Times New Roman"/>
              <a:cs typeface="Times New Roman"/>
            </a:endParaRPr>
          </a:p>
        </p:txBody>
      </p:sp>
      <p:sp>
        <p:nvSpPr>
          <p:cNvPr id="8" name="object 8"/>
          <p:cNvSpPr/>
          <p:nvPr/>
        </p:nvSpPr>
        <p:spPr>
          <a:xfrm>
            <a:off x="6629400" y="2209800"/>
            <a:ext cx="1133855" cy="914400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9" name="object 9"/>
          <p:cNvSpPr txBox="1">
            <a:spLocks noGrp="1"/>
          </p:cNvSpPr>
          <p:nvPr>
            <p:ph type="title"/>
          </p:nvPr>
        </p:nvSpPr>
        <p:spPr>
          <a:xfrm>
            <a:off x="1798066" y="795273"/>
            <a:ext cx="5548630" cy="574040"/>
          </a:xfrm>
          <a:prstGeom prst="rect"/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3600" spc="-5"/>
              <a:t>Memory Read Machine</a:t>
            </a:r>
            <a:r>
              <a:rPr dirty="0" sz="3600" spc="15"/>
              <a:t> </a:t>
            </a:r>
            <a:r>
              <a:rPr dirty="0" sz="3600" spc="-5"/>
              <a:t>Cycle</a:t>
            </a:r>
            <a:endParaRPr sz="3600"/>
          </a:p>
        </p:txBody>
      </p:sp>
      <p:sp>
        <p:nvSpPr>
          <p:cNvPr id="10" name="object 10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27940">
              <a:lnSpc>
                <a:spcPts val="1245"/>
              </a:lnSpc>
            </a:pPr>
            <a:fld id="{81D60167-4931-47E6-BA6A-407CBD079E47}" type="slidenum">
              <a:rPr dirty="0"/>
              <a:t>40</a:t>
            </a:fld>
          </a:p>
        </p:txBody>
      </p:sp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/>
          <p:nvPr/>
        </p:nvSpPr>
        <p:spPr>
          <a:xfrm>
            <a:off x="0" y="223"/>
            <a:ext cx="9143999" cy="102870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/>
          <p:nvPr/>
        </p:nvSpPr>
        <p:spPr>
          <a:xfrm>
            <a:off x="4401357" y="0"/>
            <a:ext cx="4742641" cy="599949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/>
          <p:nvPr/>
        </p:nvSpPr>
        <p:spPr>
          <a:xfrm>
            <a:off x="0" y="0"/>
            <a:ext cx="9088207" cy="1020572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/>
          <p:nvPr/>
        </p:nvSpPr>
        <p:spPr>
          <a:xfrm>
            <a:off x="-828" y="52323"/>
            <a:ext cx="9145590" cy="901826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7" name="object 7"/>
          <p:cNvSpPr txBox="1">
            <a:spLocks noGrp="1"/>
          </p:cNvSpPr>
          <p:nvPr>
            <p:ph type="body" idx="1"/>
          </p:nvPr>
        </p:nvSpPr>
        <p:spPr>
          <a:prstGeom prst="rect"/>
        </p:spPr>
        <p:txBody>
          <a:bodyPr wrap="square" lIns="0" tIns="56895" rIns="0" bIns="0" rtlCol="0" vert="horz">
            <a:spAutoFit/>
          </a:bodyPr>
          <a:lstStyle/>
          <a:p>
            <a:pPr marL="290195" indent="-274320">
              <a:lnSpc>
                <a:spcPct val="100000"/>
              </a:lnSpc>
              <a:spcBef>
                <a:spcPts val="100"/>
              </a:spcBef>
              <a:buClr>
                <a:srgbClr val="0AD0D9"/>
              </a:buClr>
              <a:buSzPct val="93750"/>
              <a:buFont typeface="Wingdings 2"/>
              <a:buChar char=""/>
              <a:tabLst>
                <a:tab pos="290195" algn="l"/>
              </a:tabLst>
            </a:pPr>
            <a:r>
              <a:rPr dirty="0"/>
              <a:t>In a </a:t>
            </a:r>
            <a:r>
              <a:rPr dirty="0" spc="-10"/>
              <a:t>memory </a:t>
            </a:r>
            <a:r>
              <a:rPr dirty="0"/>
              <a:t>write operation:</a:t>
            </a:r>
          </a:p>
          <a:p>
            <a:pPr marL="3175">
              <a:lnSpc>
                <a:spcPct val="100000"/>
              </a:lnSpc>
              <a:spcBef>
                <a:spcPts val="10"/>
              </a:spcBef>
            </a:pPr>
            <a:endParaRPr sz="3000"/>
          </a:p>
          <a:p>
            <a:pPr marL="500380" indent="-457200">
              <a:lnSpc>
                <a:spcPct val="100000"/>
              </a:lnSpc>
              <a:buClr>
                <a:srgbClr val="0AD0D9"/>
              </a:buClr>
              <a:buSzPct val="93750"/>
              <a:buAutoNum type="arabicPeriod"/>
              <a:tabLst>
                <a:tab pos="500380" algn="l"/>
                <a:tab pos="501015" algn="l"/>
              </a:tabLst>
            </a:pPr>
            <a:r>
              <a:rPr dirty="0"/>
              <a:t>The 8085 places the address </a:t>
            </a:r>
            <a:r>
              <a:rPr dirty="0" spc="-5"/>
              <a:t>(2065H) </a:t>
            </a:r>
            <a:r>
              <a:rPr dirty="0"/>
              <a:t>on the address</a:t>
            </a:r>
            <a:r>
              <a:rPr dirty="0" spc="-65"/>
              <a:t> </a:t>
            </a:r>
            <a:r>
              <a:rPr dirty="0" spc="-5"/>
              <a:t>bus</a:t>
            </a:r>
          </a:p>
          <a:p>
            <a:pPr marL="500380" marR="9525" indent="-457200">
              <a:lnSpc>
                <a:spcPts val="2590"/>
              </a:lnSpc>
              <a:spcBef>
                <a:spcPts val="615"/>
              </a:spcBef>
              <a:buClr>
                <a:srgbClr val="0AD0D9"/>
              </a:buClr>
              <a:buSzPct val="93750"/>
              <a:buAutoNum type="arabicPeriod"/>
              <a:tabLst>
                <a:tab pos="500380" algn="l"/>
                <a:tab pos="501015" algn="l"/>
              </a:tabLst>
            </a:pPr>
            <a:r>
              <a:rPr dirty="0" spc="-5"/>
              <a:t>Identifies the operation as </a:t>
            </a:r>
            <a:r>
              <a:rPr dirty="0"/>
              <a:t>a </a:t>
            </a:r>
            <a:r>
              <a:rPr dirty="0" spc="-5"/>
              <a:t>‘memory </a:t>
            </a:r>
            <a:r>
              <a:rPr dirty="0"/>
              <a:t>write’ </a:t>
            </a:r>
            <a:r>
              <a:rPr dirty="0" spc="-5"/>
              <a:t>(IO/M=0, s1=0,  s0=1).</a:t>
            </a:r>
          </a:p>
          <a:p>
            <a:pPr marL="500380" marR="7620" indent="-457200">
              <a:lnSpc>
                <a:spcPts val="2590"/>
              </a:lnSpc>
              <a:spcBef>
                <a:spcPts val="585"/>
              </a:spcBef>
              <a:buClr>
                <a:srgbClr val="0AD0D9"/>
              </a:buClr>
              <a:buSzPct val="93750"/>
              <a:buAutoNum type="arabicPeriod"/>
              <a:tabLst>
                <a:tab pos="500380" algn="l"/>
                <a:tab pos="501015" algn="l"/>
              </a:tabLst>
            </a:pPr>
            <a:r>
              <a:rPr dirty="0" spc="-5"/>
              <a:t>Places the contents </a:t>
            </a:r>
            <a:r>
              <a:rPr dirty="0"/>
              <a:t>of </a:t>
            </a:r>
            <a:r>
              <a:rPr dirty="0" spc="-5"/>
              <a:t>the accumulator </a:t>
            </a:r>
            <a:r>
              <a:rPr dirty="0"/>
              <a:t>on the data </a:t>
            </a:r>
            <a:r>
              <a:rPr dirty="0" spc="-5"/>
              <a:t>bus and </a:t>
            </a:r>
            <a:r>
              <a:rPr dirty="0" spc="590"/>
              <a:t> </a:t>
            </a:r>
            <a:r>
              <a:rPr dirty="0"/>
              <a:t>asserts the signal</a:t>
            </a:r>
            <a:r>
              <a:rPr dirty="0" spc="-80"/>
              <a:t> </a:t>
            </a:r>
            <a:r>
              <a:rPr dirty="0" spc="-10"/>
              <a:t>WR.</a:t>
            </a:r>
          </a:p>
          <a:p>
            <a:pPr marL="500380" marR="5080" indent="-457200">
              <a:lnSpc>
                <a:spcPts val="2810"/>
              </a:lnSpc>
              <a:spcBef>
                <a:spcPts val="620"/>
              </a:spcBef>
              <a:buClr>
                <a:srgbClr val="0AD0D9"/>
              </a:buClr>
              <a:buSzPct val="93750"/>
              <a:buAutoNum type="arabicPeriod"/>
              <a:tabLst>
                <a:tab pos="500380" algn="l"/>
                <a:tab pos="501015" algn="l"/>
                <a:tab pos="1504950" algn="l"/>
                <a:tab pos="2015489" algn="l"/>
                <a:tab pos="2578100" algn="l"/>
                <a:tab pos="3611245" algn="l"/>
                <a:tab pos="4123054" algn="l"/>
                <a:tab pos="5362575" algn="l"/>
                <a:tab pos="5790565" algn="l"/>
                <a:tab pos="6346825" algn="l"/>
                <a:tab pos="7048500" algn="l"/>
                <a:tab pos="7661275" algn="l"/>
              </a:tabLst>
            </a:pPr>
            <a:r>
              <a:rPr dirty="0"/>
              <a:t>During	t</a:t>
            </a:r>
            <a:r>
              <a:rPr dirty="0" spc="-10"/>
              <a:t>h</a:t>
            </a:r>
            <a:r>
              <a:rPr dirty="0"/>
              <a:t>e	</a:t>
            </a:r>
            <a:r>
              <a:rPr dirty="0" spc="-5"/>
              <a:t>last</a:t>
            </a:r>
            <a:r>
              <a:rPr dirty="0"/>
              <a:t>	</a:t>
            </a:r>
            <a:r>
              <a:rPr dirty="0" spc="-220"/>
              <a:t>T</a:t>
            </a:r>
            <a:r>
              <a:rPr dirty="0"/>
              <a:t>-</a:t>
            </a:r>
            <a:r>
              <a:rPr dirty="0" spc="-15"/>
              <a:t>s</a:t>
            </a:r>
            <a:r>
              <a:rPr dirty="0"/>
              <a:t>tate,	the	</a:t>
            </a:r>
            <a:r>
              <a:rPr dirty="0" spc="-10"/>
              <a:t>c</a:t>
            </a:r>
            <a:r>
              <a:rPr dirty="0" sz="2600"/>
              <a:t>o</a:t>
            </a:r>
            <a:r>
              <a:rPr dirty="0" sz="2600" spc="10"/>
              <a:t>n</a:t>
            </a:r>
            <a:r>
              <a:rPr dirty="0" sz="2600"/>
              <a:t>t</a:t>
            </a:r>
            <a:r>
              <a:rPr dirty="0" sz="2600" spc="-25"/>
              <a:t>e</a:t>
            </a:r>
            <a:r>
              <a:rPr dirty="0" sz="2600"/>
              <a:t>n</a:t>
            </a:r>
            <a:r>
              <a:rPr dirty="0" sz="2600" spc="-15"/>
              <a:t>t</a:t>
            </a:r>
            <a:r>
              <a:rPr dirty="0" sz="2600"/>
              <a:t>s</a:t>
            </a:r>
            <a:r>
              <a:rPr dirty="0" sz="2600"/>
              <a:t>	</a:t>
            </a:r>
            <a:r>
              <a:rPr dirty="0" sz="2600" spc="5"/>
              <a:t>o</a:t>
            </a:r>
            <a:r>
              <a:rPr dirty="0" sz="2600"/>
              <a:t>f</a:t>
            </a:r>
            <a:r>
              <a:rPr dirty="0" sz="2600"/>
              <a:t>	</a:t>
            </a:r>
            <a:r>
              <a:rPr dirty="0" sz="2600"/>
              <a:t>the</a:t>
            </a:r>
            <a:r>
              <a:rPr dirty="0" sz="2600"/>
              <a:t>	</a:t>
            </a:r>
            <a:r>
              <a:rPr dirty="0" sz="2600"/>
              <a:t>d</a:t>
            </a:r>
            <a:r>
              <a:rPr dirty="0" sz="2600" spc="-15"/>
              <a:t>a</a:t>
            </a:r>
            <a:r>
              <a:rPr dirty="0" sz="2600"/>
              <a:t>ta</a:t>
            </a:r>
            <a:r>
              <a:rPr dirty="0" sz="2600"/>
              <a:t>	</a:t>
            </a:r>
            <a:r>
              <a:rPr dirty="0" sz="2600" spc="5"/>
              <a:t>bu</a:t>
            </a:r>
            <a:r>
              <a:rPr dirty="0" sz="2600"/>
              <a:t>s</a:t>
            </a:r>
            <a:r>
              <a:rPr dirty="0" sz="2600"/>
              <a:t>	</a:t>
            </a:r>
            <a:r>
              <a:rPr dirty="0" sz="2600"/>
              <a:t>are  </a:t>
            </a:r>
            <a:r>
              <a:rPr dirty="0" sz="2600" spc="-5"/>
              <a:t>saved </a:t>
            </a:r>
            <a:r>
              <a:rPr dirty="0" sz="2600"/>
              <a:t>into the </a:t>
            </a:r>
            <a:r>
              <a:rPr dirty="0" sz="2600" spc="-5"/>
              <a:t>memory</a:t>
            </a:r>
            <a:r>
              <a:rPr dirty="0" sz="2600" spc="-35"/>
              <a:t> </a:t>
            </a:r>
            <a:r>
              <a:rPr dirty="0" sz="2600"/>
              <a:t>location.</a:t>
            </a:r>
            <a:endParaRPr sz="2600"/>
          </a:p>
        </p:txBody>
      </p:sp>
      <p:sp>
        <p:nvSpPr>
          <p:cNvPr id="9" name="object 9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27940">
              <a:lnSpc>
                <a:spcPts val="1245"/>
              </a:lnSpc>
            </a:pPr>
            <a:fld id="{81D60167-4931-47E6-BA6A-407CBD079E47}" type="slidenum">
              <a:rPr dirty="0"/>
              <a:t>40</a:t>
            </a:fld>
          </a:p>
        </p:txBody>
      </p:sp>
      <p:sp>
        <p:nvSpPr>
          <p:cNvPr id="8" name="object 8"/>
          <p:cNvSpPr txBox="1">
            <a:spLocks noGrp="1"/>
          </p:cNvSpPr>
          <p:nvPr>
            <p:ph type="title"/>
          </p:nvPr>
        </p:nvSpPr>
        <p:spPr>
          <a:xfrm>
            <a:off x="1823973" y="795273"/>
            <a:ext cx="5496560" cy="574040"/>
          </a:xfrm>
          <a:prstGeom prst="rect"/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3600"/>
              <a:t>The Memory </a:t>
            </a:r>
            <a:r>
              <a:rPr dirty="0" sz="3600" spc="-30"/>
              <a:t>Write</a:t>
            </a:r>
            <a:r>
              <a:rPr dirty="0" sz="3600" spc="-165"/>
              <a:t> </a:t>
            </a:r>
            <a:r>
              <a:rPr dirty="0" sz="3600"/>
              <a:t>Operation</a:t>
            </a:r>
            <a:endParaRPr sz="3600"/>
          </a:p>
        </p:txBody>
      </p:sp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/>
          <p:nvPr/>
        </p:nvSpPr>
        <p:spPr>
          <a:xfrm>
            <a:off x="0" y="223"/>
            <a:ext cx="9143999" cy="102870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/>
          <p:nvPr/>
        </p:nvSpPr>
        <p:spPr>
          <a:xfrm>
            <a:off x="4401357" y="0"/>
            <a:ext cx="4742641" cy="599949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/>
          <p:nvPr/>
        </p:nvSpPr>
        <p:spPr>
          <a:xfrm>
            <a:off x="0" y="0"/>
            <a:ext cx="9088207" cy="1020572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/>
          <p:nvPr/>
        </p:nvSpPr>
        <p:spPr>
          <a:xfrm>
            <a:off x="-828" y="52323"/>
            <a:ext cx="9145590" cy="901826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7" name="object 7"/>
          <p:cNvSpPr txBox="1">
            <a:spLocks noGrp="1"/>
          </p:cNvSpPr>
          <p:nvPr>
            <p:ph type="title"/>
          </p:nvPr>
        </p:nvSpPr>
        <p:spPr>
          <a:xfrm>
            <a:off x="1900173" y="923289"/>
            <a:ext cx="5342890" cy="513715"/>
          </a:xfrm>
          <a:prstGeom prst="rect"/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b="1">
                <a:latin typeface="Times New Roman"/>
                <a:cs typeface="Times New Roman"/>
              </a:rPr>
              <a:t>Review of Important</a:t>
            </a:r>
            <a:r>
              <a:rPr dirty="0" spc="-110" b="1">
                <a:latin typeface="Times New Roman"/>
                <a:cs typeface="Times New Roman"/>
              </a:rPr>
              <a:t> </a:t>
            </a:r>
            <a:r>
              <a:rPr dirty="0" b="1">
                <a:latin typeface="Times New Roman"/>
                <a:cs typeface="Times New Roman"/>
              </a:rPr>
              <a:t>Concepts</a:t>
            </a:r>
          </a:p>
        </p:txBody>
      </p:sp>
      <p:sp>
        <p:nvSpPr>
          <p:cNvPr id="9" name="object 9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27940">
              <a:lnSpc>
                <a:spcPts val="1245"/>
              </a:lnSpc>
            </a:pPr>
            <a:fld id="{81D60167-4931-47E6-BA6A-407CBD079E47}" type="slidenum">
              <a:rPr dirty="0"/>
              <a:t>40</a:t>
            </a:fld>
          </a:p>
        </p:txBody>
      </p:sp>
      <p:sp>
        <p:nvSpPr>
          <p:cNvPr id="8" name="object 8"/>
          <p:cNvSpPr txBox="1"/>
          <p:nvPr/>
        </p:nvSpPr>
        <p:spPr>
          <a:xfrm>
            <a:off x="535940" y="1959305"/>
            <a:ext cx="8074025" cy="398272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algn="just" marL="287020" marR="6985" indent="-274320">
              <a:lnSpc>
                <a:spcPct val="100000"/>
              </a:lnSpc>
              <a:spcBef>
                <a:spcPts val="95"/>
              </a:spcBef>
              <a:buClr>
                <a:srgbClr val="0AD0D9"/>
              </a:buClr>
              <a:buSzPct val="95454"/>
              <a:buFont typeface="Wingdings 2"/>
              <a:buChar char=""/>
              <a:tabLst>
                <a:tab pos="287020" algn="l"/>
              </a:tabLst>
            </a:pPr>
            <a:r>
              <a:rPr dirty="0" sz="2200" spc="-5">
                <a:latin typeface="Times New Roman"/>
                <a:cs typeface="Times New Roman"/>
              </a:rPr>
              <a:t>The microprocessor (MPU) primarily </a:t>
            </a:r>
            <a:r>
              <a:rPr dirty="0" sz="2200">
                <a:latin typeface="Times New Roman"/>
                <a:cs typeface="Times New Roman"/>
              </a:rPr>
              <a:t>performs four </a:t>
            </a:r>
            <a:r>
              <a:rPr dirty="0" sz="2200" spc="-5">
                <a:latin typeface="Times New Roman"/>
                <a:cs typeface="Times New Roman"/>
              </a:rPr>
              <a:t>operations:  Memory </a:t>
            </a:r>
            <a:r>
              <a:rPr dirty="0" sz="2200" spc="-10">
                <a:latin typeface="Times New Roman"/>
                <a:cs typeface="Times New Roman"/>
              </a:rPr>
              <a:t>Read, Memory </a:t>
            </a:r>
            <a:r>
              <a:rPr dirty="0" sz="2200" spc="-20">
                <a:latin typeface="Times New Roman"/>
                <a:cs typeface="Times New Roman"/>
              </a:rPr>
              <a:t>Write, </a:t>
            </a:r>
            <a:r>
              <a:rPr dirty="0" sz="2200" spc="-5">
                <a:latin typeface="Times New Roman"/>
                <a:cs typeface="Times New Roman"/>
              </a:rPr>
              <a:t>I/O Read, and I/O </a:t>
            </a:r>
            <a:r>
              <a:rPr dirty="0" sz="2200" spc="-15">
                <a:latin typeface="Times New Roman"/>
                <a:cs typeface="Times New Roman"/>
              </a:rPr>
              <a:t>Write. </a:t>
            </a:r>
            <a:r>
              <a:rPr dirty="0" sz="2200" spc="-5">
                <a:latin typeface="Times New Roman"/>
                <a:cs typeface="Times New Roman"/>
              </a:rPr>
              <a:t>For </a:t>
            </a:r>
            <a:r>
              <a:rPr dirty="0" sz="2200" spc="-10">
                <a:latin typeface="Times New Roman"/>
                <a:cs typeface="Times New Roman"/>
              </a:rPr>
              <a:t>each  </a:t>
            </a:r>
            <a:r>
              <a:rPr dirty="0" sz="2200" spc="-5">
                <a:latin typeface="Times New Roman"/>
                <a:cs typeface="Times New Roman"/>
              </a:rPr>
              <a:t>appropriate, it generates the appropriate control</a:t>
            </a:r>
            <a:r>
              <a:rPr dirty="0" sz="2200" spc="70">
                <a:latin typeface="Times New Roman"/>
                <a:cs typeface="Times New Roman"/>
              </a:rPr>
              <a:t> </a:t>
            </a:r>
            <a:r>
              <a:rPr dirty="0" sz="2200" spc="-5">
                <a:latin typeface="Times New Roman"/>
                <a:cs typeface="Times New Roman"/>
              </a:rPr>
              <a:t>signal.</a:t>
            </a:r>
            <a:endParaRPr sz="22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0"/>
              </a:spcBef>
              <a:buClr>
                <a:srgbClr val="0AD0D9"/>
              </a:buClr>
              <a:buFont typeface="Wingdings 2"/>
              <a:buChar char=""/>
            </a:pPr>
            <a:endParaRPr sz="3200">
              <a:latin typeface="Times New Roman"/>
              <a:cs typeface="Times New Roman"/>
            </a:endParaRPr>
          </a:p>
          <a:p>
            <a:pPr algn="just" marL="287020" marR="5080" indent="-274320">
              <a:lnSpc>
                <a:spcPct val="100000"/>
              </a:lnSpc>
              <a:buClr>
                <a:srgbClr val="0AD0D9"/>
              </a:buClr>
              <a:buSzPct val="95454"/>
              <a:buFont typeface="Wingdings 2"/>
              <a:buChar char=""/>
              <a:tabLst>
                <a:tab pos="287020" algn="l"/>
              </a:tabLst>
            </a:pPr>
            <a:r>
              <a:rPr dirty="0" sz="2200" spc="-80">
                <a:latin typeface="Times New Roman"/>
                <a:cs typeface="Times New Roman"/>
              </a:rPr>
              <a:t>To </a:t>
            </a:r>
            <a:r>
              <a:rPr dirty="0" sz="2200" spc="-5">
                <a:latin typeface="Times New Roman"/>
                <a:cs typeface="Times New Roman"/>
              </a:rPr>
              <a:t>communicate with a peripheral (and </a:t>
            </a:r>
            <a:r>
              <a:rPr dirty="0" sz="2200">
                <a:latin typeface="Times New Roman"/>
                <a:cs typeface="Times New Roman"/>
              </a:rPr>
              <a:t>memory), </a:t>
            </a:r>
            <a:r>
              <a:rPr dirty="0" sz="2200" spc="-5">
                <a:latin typeface="Times New Roman"/>
                <a:cs typeface="Times New Roman"/>
              </a:rPr>
              <a:t>the MPU identifies  peripheral </a:t>
            </a:r>
            <a:r>
              <a:rPr dirty="0" sz="2200">
                <a:latin typeface="Times New Roman"/>
                <a:cs typeface="Times New Roman"/>
              </a:rPr>
              <a:t>or </a:t>
            </a:r>
            <a:r>
              <a:rPr dirty="0" sz="2200" spc="-5">
                <a:latin typeface="Times New Roman"/>
                <a:cs typeface="Times New Roman"/>
              </a:rPr>
              <a:t>the memory location </a:t>
            </a:r>
            <a:r>
              <a:rPr dirty="0" sz="2200" spc="-10">
                <a:latin typeface="Times New Roman"/>
                <a:cs typeface="Times New Roman"/>
              </a:rPr>
              <a:t>by </a:t>
            </a:r>
            <a:r>
              <a:rPr dirty="0" sz="2200" spc="-5">
                <a:latin typeface="Times New Roman"/>
                <a:cs typeface="Times New Roman"/>
              </a:rPr>
              <a:t>its address, transfers data, and  provides timing</a:t>
            </a:r>
            <a:r>
              <a:rPr dirty="0" sz="2200" spc="15">
                <a:latin typeface="Times New Roman"/>
                <a:cs typeface="Times New Roman"/>
              </a:rPr>
              <a:t> </a:t>
            </a:r>
            <a:r>
              <a:rPr dirty="0" sz="2200" spc="-5">
                <a:latin typeface="Times New Roman"/>
                <a:cs typeface="Times New Roman"/>
              </a:rPr>
              <a:t>signals.</a:t>
            </a:r>
            <a:endParaRPr sz="22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0"/>
              </a:spcBef>
              <a:buClr>
                <a:srgbClr val="0AD0D9"/>
              </a:buClr>
              <a:buFont typeface="Wingdings 2"/>
              <a:buChar char=""/>
            </a:pPr>
            <a:endParaRPr sz="3200">
              <a:latin typeface="Times New Roman"/>
              <a:cs typeface="Times New Roman"/>
            </a:endParaRPr>
          </a:p>
          <a:p>
            <a:pPr algn="just" marL="287020" marR="6985" indent="-274320">
              <a:lnSpc>
                <a:spcPct val="100000"/>
              </a:lnSpc>
              <a:buClr>
                <a:srgbClr val="0AD0D9"/>
              </a:buClr>
              <a:buSzPct val="95454"/>
              <a:buFont typeface="Wingdings 2"/>
              <a:buChar char=""/>
              <a:tabLst>
                <a:tab pos="370840" algn="l"/>
              </a:tabLst>
            </a:pPr>
            <a:r>
              <a:rPr dirty="0"/>
              <a:t>	</a:t>
            </a:r>
            <a:r>
              <a:rPr dirty="0" sz="2200">
                <a:latin typeface="Times New Roman"/>
                <a:cs typeface="Times New Roman"/>
              </a:rPr>
              <a:t>The </a:t>
            </a:r>
            <a:r>
              <a:rPr dirty="0" sz="2200" spc="-5">
                <a:latin typeface="Times New Roman"/>
                <a:cs typeface="Times New Roman"/>
              </a:rPr>
              <a:t>8085 microprocessor has six general –purpose 8 bit registers to  store data and an accumulator to </a:t>
            </a:r>
            <a:r>
              <a:rPr dirty="0" sz="2200">
                <a:latin typeface="Times New Roman"/>
                <a:cs typeface="Times New Roman"/>
              </a:rPr>
              <a:t>perform </a:t>
            </a:r>
            <a:r>
              <a:rPr dirty="0" sz="2200" spc="-5">
                <a:latin typeface="Times New Roman"/>
                <a:cs typeface="Times New Roman"/>
              </a:rPr>
              <a:t>arithmetic and logical  operations.</a:t>
            </a:r>
            <a:endParaRPr sz="22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/>
          <p:nvPr/>
        </p:nvSpPr>
        <p:spPr>
          <a:xfrm>
            <a:off x="0" y="223"/>
            <a:ext cx="9143999" cy="102870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/>
          <p:nvPr/>
        </p:nvSpPr>
        <p:spPr>
          <a:xfrm>
            <a:off x="4401357" y="0"/>
            <a:ext cx="4742641" cy="599949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/>
          <p:nvPr/>
        </p:nvSpPr>
        <p:spPr>
          <a:xfrm>
            <a:off x="0" y="0"/>
            <a:ext cx="9088207" cy="1020572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/>
          <p:nvPr/>
        </p:nvSpPr>
        <p:spPr>
          <a:xfrm>
            <a:off x="-828" y="52323"/>
            <a:ext cx="9145590" cy="901826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7" name="object 7"/>
          <p:cNvSpPr txBox="1">
            <a:spLocks noGrp="1"/>
          </p:cNvSpPr>
          <p:nvPr>
            <p:ph type="title"/>
          </p:nvPr>
        </p:nvSpPr>
        <p:spPr>
          <a:xfrm>
            <a:off x="1900173" y="923289"/>
            <a:ext cx="5342890" cy="513715"/>
          </a:xfrm>
          <a:prstGeom prst="rect"/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b="1">
                <a:latin typeface="Times New Roman"/>
                <a:cs typeface="Times New Roman"/>
              </a:rPr>
              <a:t>Review of Important</a:t>
            </a:r>
            <a:r>
              <a:rPr dirty="0" spc="-110" b="1">
                <a:latin typeface="Times New Roman"/>
                <a:cs typeface="Times New Roman"/>
              </a:rPr>
              <a:t> </a:t>
            </a:r>
            <a:r>
              <a:rPr dirty="0" b="1">
                <a:latin typeface="Times New Roman"/>
                <a:cs typeface="Times New Roman"/>
              </a:rPr>
              <a:t>Concepts</a:t>
            </a:r>
          </a:p>
        </p:txBody>
      </p:sp>
      <p:sp>
        <p:nvSpPr>
          <p:cNvPr id="9" name="object 9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27940">
              <a:lnSpc>
                <a:spcPts val="1245"/>
              </a:lnSpc>
            </a:pPr>
            <a:fld id="{81D60167-4931-47E6-BA6A-407CBD079E47}" type="slidenum">
              <a:rPr dirty="0"/>
              <a:t>40</a:t>
            </a:fld>
          </a:p>
        </p:txBody>
      </p:sp>
      <p:sp>
        <p:nvSpPr>
          <p:cNvPr id="8" name="object 8"/>
          <p:cNvSpPr txBox="1"/>
          <p:nvPr/>
        </p:nvSpPr>
        <p:spPr>
          <a:xfrm>
            <a:off x="535940" y="1700529"/>
            <a:ext cx="8072755" cy="4317365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algn="just" marL="287020" marR="5080" indent="-274320">
              <a:lnSpc>
                <a:spcPct val="100000"/>
              </a:lnSpc>
              <a:spcBef>
                <a:spcPts val="95"/>
              </a:spcBef>
              <a:buClr>
                <a:srgbClr val="0AD0D9"/>
              </a:buClr>
              <a:buSzPct val="93181"/>
              <a:buFont typeface="Wingdings 2"/>
              <a:buChar char=""/>
              <a:tabLst>
                <a:tab pos="287020" algn="l"/>
              </a:tabLst>
            </a:pPr>
            <a:r>
              <a:rPr dirty="0" sz="2200" spc="-5">
                <a:latin typeface="Times New Roman"/>
                <a:cs typeface="Times New Roman"/>
              </a:rPr>
              <a:t>The </a:t>
            </a:r>
            <a:r>
              <a:rPr dirty="0" sz="2200">
                <a:latin typeface="Times New Roman"/>
                <a:cs typeface="Times New Roman"/>
              </a:rPr>
              <a:t>8085 </a:t>
            </a:r>
            <a:r>
              <a:rPr dirty="0" sz="2200" spc="-5">
                <a:latin typeface="Times New Roman"/>
                <a:cs typeface="Times New Roman"/>
              </a:rPr>
              <a:t>has two </a:t>
            </a:r>
            <a:r>
              <a:rPr dirty="0" sz="2200">
                <a:latin typeface="Times New Roman"/>
                <a:cs typeface="Times New Roman"/>
              </a:rPr>
              <a:t>16-bit </a:t>
            </a:r>
            <a:r>
              <a:rPr dirty="0" sz="2200" spc="-5">
                <a:latin typeface="Times New Roman"/>
                <a:cs typeface="Times New Roman"/>
              </a:rPr>
              <a:t>registers: the program counter and the </a:t>
            </a:r>
            <a:r>
              <a:rPr dirty="0" sz="2200" spc="-10">
                <a:latin typeface="Times New Roman"/>
                <a:cs typeface="Times New Roman"/>
              </a:rPr>
              <a:t>stack  </a:t>
            </a:r>
            <a:r>
              <a:rPr dirty="0" sz="2200" spc="-20">
                <a:latin typeface="Times New Roman"/>
                <a:cs typeface="Times New Roman"/>
              </a:rPr>
              <a:t>pointer. </a:t>
            </a:r>
            <a:r>
              <a:rPr dirty="0" sz="2200" spc="-5">
                <a:latin typeface="Times New Roman"/>
                <a:cs typeface="Times New Roman"/>
              </a:rPr>
              <a:t>The program counter is used </a:t>
            </a:r>
            <a:r>
              <a:rPr dirty="0" sz="2200" spc="-10">
                <a:latin typeface="Times New Roman"/>
                <a:cs typeface="Times New Roman"/>
              </a:rPr>
              <a:t>to </a:t>
            </a:r>
            <a:r>
              <a:rPr dirty="0" sz="2200" spc="-5">
                <a:latin typeface="Times New Roman"/>
                <a:cs typeface="Times New Roman"/>
              </a:rPr>
              <a:t>sequence </a:t>
            </a:r>
            <a:r>
              <a:rPr dirty="0" sz="2200" spc="-10">
                <a:latin typeface="Times New Roman"/>
                <a:cs typeface="Times New Roman"/>
              </a:rPr>
              <a:t>the </a:t>
            </a:r>
            <a:r>
              <a:rPr dirty="0" sz="2200" spc="-5">
                <a:latin typeface="Times New Roman"/>
                <a:cs typeface="Times New Roman"/>
              </a:rPr>
              <a:t>execution </a:t>
            </a:r>
            <a:r>
              <a:rPr dirty="0" sz="2200" spc="-10">
                <a:latin typeface="Times New Roman"/>
                <a:cs typeface="Times New Roman"/>
              </a:rPr>
              <a:t>of </a:t>
            </a:r>
            <a:r>
              <a:rPr dirty="0" sz="2200" spc="-5">
                <a:latin typeface="Times New Roman"/>
                <a:cs typeface="Times New Roman"/>
              </a:rPr>
              <a:t>a  program, and the stack pointer is used as a memory pointer for </a:t>
            </a:r>
            <a:r>
              <a:rPr dirty="0" sz="2200" spc="-10">
                <a:latin typeface="Times New Roman"/>
                <a:cs typeface="Times New Roman"/>
              </a:rPr>
              <a:t>the  </a:t>
            </a:r>
            <a:r>
              <a:rPr dirty="0" sz="2200" spc="-5">
                <a:latin typeface="Times New Roman"/>
                <a:cs typeface="Times New Roman"/>
              </a:rPr>
              <a:t>stack</a:t>
            </a:r>
            <a:r>
              <a:rPr dirty="0" sz="2200" spc="5">
                <a:latin typeface="Times New Roman"/>
                <a:cs typeface="Times New Roman"/>
              </a:rPr>
              <a:t> </a:t>
            </a:r>
            <a:r>
              <a:rPr dirty="0" sz="2200" spc="-30">
                <a:latin typeface="Times New Roman"/>
                <a:cs typeface="Times New Roman"/>
              </a:rPr>
              <a:t>memory.</a:t>
            </a:r>
            <a:endParaRPr sz="22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0"/>
              </a:spcBef>
              <a:buChar char=""/>
            </a:pPr>
            <a:endParaRPr sz="3200">
              <a:latin typeface="Times New Roman"/>
              <a:cs typeface="Times New Roman"/>
            </a:endParaRPr>
          </a:p>
          <a:p>
            <a:pPr algn="just" marL="287020" marR="5715" indent="-274320">
              <a:lnSpc>
                <a:spcPct val="100000"/>
              </a:lnSpc>
              <a:buClr>
                <a:srgbClr val="0AD0D9"/>
              </a:buClr>
              <a:buSzPct val="95454"/>
              <a:buFont typeface="Wingdings 2"/>
              <a:buChar char=""/>
              <a:tabLst>
                <a:tab pos="287020" algn="l"/>
              </a:tabLst>
            </a:pPr>
            <a:r>
              <a:rPr dirty="0" sz="2200" spc="-5">
                <a:latin typeface="Times New Roman"/>
                <a:cs typeface="Times New Roman"/>
              </a:rPr>
              <a:t>Memory is a </a:t>
            </a:r>
            <a:r>
              <a:rPr dirty="0" sz="2200">
                <a:latin typeface="Times New Roman"/>
                <a:cs typeface="Times New Roman"/>
              </a:rPr>
              <a:t>group </a:t>
            </a:r>
            <a:r>
              <a:rPr dirty="0" sz="2200" spc="-5">
                <a:latin typeface="Times New Roman"/>
                <a:cs typeface="Times New Roman"/>
              </a:rPr>
              <a:t>of registers, arranged in a sequence, to store bits;  The </a:t>
            </a:r>
            <a:r>
              <a:rPr dirty="0" sz="2200">
                <a:latin typeface="Times New Roman"/>
                <a:cs typeface="Times New Roman"/>
              </a:rPr>
              <a:t>8085 </a:t>
            </a:r>
            <a:r>
              <a:rPr dirty="0" sz="2200" spc="-10">
                <a:latin typeface="Times New Roman"/>
                <a:cs typeface="Times New Roman"/>
              </a:rPr>
              <a:t>MPU </a:t>
            </a:r>
            <a:r>
              <a:rPr dirty="0" sz="2200" spc="-5">
                <a:latin typeface="Times New Roman"/>
                <a:cs typeface="Times New Roman"/>
              </a:rPr>
              <a:t>requires an 8-bit –wide </a:t>
            </a:r>
            <a:r>
              <a:rPr dirty="0" sz="2200" spc="-10">
                <a:latin typeface="Times New Roman"/>
                <a:cs typeface="Times New Roman"/>
              </a:rPr>
              <a:t>memory word </a:t>
            </a:r>
            <a:r>
              <a:rPr dirty="0" sz="2200" spc="-5">
                <a:latin typeface="Times New Roman"/>
                <a:cs typeface="Times New Roman"/>
              </a:rPr>
              <a:t>and uses the  </a:t>
            </a:r>
            <a:r>
              <a:rPr dirty="0" sz="2200">
                <a:latin typeface="Times New Roman"/>
                <a:cs typeface="Times New Roman"/>
              </a:rPr>
              <a:t>16-bit </a:t>
            </a:r>
            <a:r>
              <a:rPr dirty="0" sz="2200" spc="-5">
                <a:latin typeface="Times New Roman"/>
                <a:cs typeface="Times New Roman"/>
              </a:rPr>
              <a:t>address to select a register called a </a:t>
            </a:r>
            <a:r>
              <a:rPr dirty="0" sz="2200" spc="-10">
                <a:latin typeface="Times New Roman"/>
                <a:cs typeface="Times New Roman"/>
              </a:rPr>
              <a:t>memory</a:t>
            </a:r>
            <a:r>
              <a:rPr dirty="0" sz="2200" spc="95">
                <a:latin typeface="Times New Roman"/>
                <a:cs typeface="Times New Roman"/>
              </a:rPr>
              <a:t> </a:t>
            </a:r>
            <a:r>
              <a:rPr dirty="0" sz="2200">
                <a:latin typeface="Times New Roman"/>
                <a:cs typeface="Times New Roman"/>
              </a:rPr>
              <a:t>location.</a:t>
            </a:r>
            <a:endParaRPr sz="22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5"/>
              </a:spcBef>
              <a:buChar char=""/>
            </a:pPr>
            <a:endParaRPr sz="3200">
              <a:latin typeface="Times New Roman"/>
              <a:cs typeface="Times New Roman"/>
            </a:endParaRPr>
          </a:p>
          <a:p>
            <a:pPr algn="just" marL="287020" marR="5080" indent="-274320">
              <a:lnSpc>
                <a:spcPct val="100000"/>
              </a:lnSpc>
              <a:buClr>
                <a:srgbClr val="0AD0D9"/>
              </a:buClr>
              <a:buSzPct val="95454"/>
              <a:buFont typeface="Wingdings 2"/>
              <a:buChar char=""/>
              <a:tabLst>
                <a:tab pos="287020" algn="l"/>
              </a:tabLst>
            </a:pPr>
            <a:r>
              <a:rPr dirty="0" sz="2200" spc="-80">
                <a:latin typeface="Times New Roman"/>
                <a:cs typeface="Times New Roman"/>
              </a:rPr>
              <a:t>To </a:t>
            </a:r>
            <a:r>
              <a:rPr dirty="0" sz="2200" spc="-5">
                <a:latin typeface="Times New Roman"/>
                <a:cs typeface="Times New Roman"/>
              </a:rPr>
              <a:t>interconnect peripherals with the 8085 MPU, additional logic  circuits, called interacting devices, are </a:t>
            </a:r>
            <a:r>
              <a:rPr dirty="0" sz="2200" spc="-15">
                <a:latin typeface="Times New Roman"/>
                <a:cs typeface="Times New Roman"/>
              </a:rPr>
              <a:t>necessary. </a:t>
            </a:r>
            <a:r>
              <a:rPr dirty="0" sz="2200" spc="-5">
                <a:latin typeface="Times New Roman"/>
                <a:cs typeface="Times New Roman"/>
              </a:rPr>
              <a:t>These </a:t>
            </a:r>
            <a:r>
              <a:rPr dirty="0" sz="2200">
                <a:latin typeface="Times New Roman"/>
                <a:cs typeface="Times New Roman"/>
              </a:rPr>
              <a:t>circuits  </a:t>
            </a:r>
            <a:r>
              <a:rPr dirty="0" sz="2200" spc="-5">
                <a:latin typeface="Times New Roman"/>
                <a:cs typeface="Times New Roman"/>
              </a:rPr>
              <a:t>include devices such as </a:t>
            </a:r>
            <a:r>
              <a:rPr dirty="0" sz="2200" spc="-10">
                <a:latin typeface="Times New Roman"/>
                <a:cs typeface="Times New Roman"/>
              </a:rPr>
              <a:t>buffers, </a:t>
            </a:r>
            <a:r>
              <a:rPr dirty="0" sz="2200" spc="-5">
                <a:latin typeface="Times New Roman"/>
                <a:cs typeface="Times New Roman"/>
              </a:rPr>
              <a:t>decoders, encoders, and</a:t>
            </a:r>
            <a:r>
              <a:rPr dirty="0" sz="2200" spc="70">
                <a:latin typeface="Times New Roman"/>
                <a:cs typeface="Times New Roman"/>
              </a:rPr>
              <a:t> </a:t>
            </a:r>
            <a:r>
              <a:rPr dirty="0" sz="2200" spc="-5">
                <a:latin typeface="Times New Roman"/>
                <a:cs typeface="Times New Roman"/>
              </a:rPr>
              <a:t>latches.</a:t>
            </a:r>
            <a:endParaRPr sz="22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/>
          <p:nvPr/>
        </p:nvSpPr>
        <p:spPr>
          <a:xfrm>
            <a:off x="0" y="223"/>
            <a:ext cx="9143999" cy="102870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/>
          <p:nvPr/>
        </p:nvSpPr>
        <p:spPr>
          <a:xfrm>
            <a:off x="4401357" y="0"/>
            <a:ext cx="4742641" cy="599949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/>
          <p:nvPr/>
        </p:nvSpPr>
        <p:spPr>
          <a:xfrm>
            <a:off x="0" y="0"/>
            <a:ext cx="9088207" cy="1020572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/>
          <p:nvPr/>
        </p:nvSpPr>
        <p:spPr>
          <a:xfrm>
            <a:off x="-828" y="52323"/>
            <a:ext cx="9145590" cy="901826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7" name="object 7"/>
          <p:cNvSpPr txBox="1"/>
          <p:nvPr/>
        </p:nvSpPr>
        <p:spPr>
          <a:xfrm>
            <a:off x="535940" y="1700530"/>
            <a:ext cx="8074659" cy="331851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algn="just" marL="287020" marR="5080" indent="-274320">
              <a:lnSpc>
                <a:spcPct val="100000"/>
              </a:lnSpc>
              <a:spcBef>
                <a:spcPts val="105"/>
              </a:spcBef>
              <a:buClr>
                <a:srgbClr val="0AD0D9"/>
              </a:buClr>
              <a:buSzPct val="95000"/>
              <a:buFont typeface="Wingdings 2"/>
              <a:buChar char=""/>
              <a:tabLst>
                <a:tab pos="287020" algn="l"/>
              </a:tabLst>
            </a:pPr>
            <a:r>
              <a:rPr dirty="0" sz="2000">
                <a:latin typeface="Times New Roman"/>
                <a:cs typeface="Times New Roman"/>
              </a:rPr>
              <a:t>The need for </a:t>
            </a:r>
            <a:r>
              <a:rPr dirty="0" sz="2000" spc="-5">
                <a:latin typeface="Times New Roman"/>
                <a:cs typeface="Times New Roman"/>
              </a:rPr>
              <a:t>de-multiplexing the </a:t>
            </a:r>
            <a:r>
              <a:rPr dirty="0" sz="2000">
                <a:latin typeface="Times New Roman"/>
                <a:cs typeface="Times New Roman"/>
              </a:rPr>
              <a:t>bus AD7 – </a:t>
            </a:r>
            <a:r>
              <a:rPr dirty="0" sz="2000" spc="5">
                <a:latin typeface="Times New Roman"/>
                <a:cs typeface="Times New Roman"/>
              </a:rPr>
              <a:t>AD0 </a:t>
            </a:r>
            <a:r>
              <a:rPr dirty="0" sz="2000" spc="-5">
                <a:latin typeface="Times New Roman"/>
                <a:cs typeface="Times New Roman"/>
              </a:rPr>
              <a:t>becomes easier to  understand after examining </a:t>
            </a:r>
            <a:r>
              <a:rPr dirty="0" sz="2000">
                <a:latin typeface="Times New Roman"/>
                <a:cs typeface="Times New Roman"/>
              </a:rPr>
              <a:t>figure 4. It </a:t>
            </a:r>
            <a:r>
              <a:rPr dirty="0" sz="2000" spc="-5">
                <a:latin typeface="Times New Roman"/>
                <a:cs typeface="Times New Roman"/>
              </a:rPr>
              <a:t>shows that the address on the  </a:t>
            </a:r>
            <a:r>
              <a:rPr dirty="0" sz="2000">
                <a:latin typeface="Times New Roman"/>
                <a:cs typeface="Times New Roman"/>
              </a:rPr>
              <a:t>high-order </a:t>
            </a:r>
            <a:r>
              <a:rPr dirty="0" sz="2000" spc="5">
                <a:latin typeface="Times New Roman"/>
                <a:cs typeface="Times New Roman"/>
              </a:rPr>
              <a:t>bus </a:t>
            </a:r>
            <a:r>
              <a:rPr dirty="0" sz="2000">
                <a:latin typeface="Times New Roman"/>
                <a:cs typeface="Times New Roman"/>
              </a:rPr>
              <a:t>(20H) </a:t>
            </a:r>
            <a:r>
              <a:rPr dirty="0" sz="2000" spc="-5">
                <a:latin typeface="Times New Roman"/>
                <a:cs typeface="Times New Roman"/>
              </a:rPr>
              <a:t>remains </a:t>
            </a:r>
            <a:r>
              <a:rPr dirty="0" sz="2000">
                <a:latin typeface="Times New Roman"/>
                <a:cs typeface="Times New Roman"/>
              </a:rPr>
              <a:t>on the </a:t>
            </a:r>
            <a:r>
              <a:rPr dirty="0" sz="2000" spc="5">
                <a:latin typeface="Times New Roman"/>
                <a:cs typeface="Times New Roman"/>
              </a:rPr>
              <a:t>bus </a:t>
            </a:r>
            <a:r>
              <a:rPr dirty="0" sz="2000">
                <a:latin typeface="Times New Roman"/>
                <a:cs typeface="Times New Roman"/>
              </a:rPr>
              <a:t>for three </a:t>
            </a:r>
            <a:r>
              <a:rPr dirty="0" sz="2000" spc="-5">
                <a:latin typeface="Times New Roman"/>
                <a:cs typeface="Times New Roman"/>
              </a:rPr>
              <a:t>clock</a:t>
            </a:r>
            <a:r>
              <a:rPr dirty="0" sz="2000" spc="-204">
                <a:latin typeface="Times New Roman"/>
                <a:cs typeface="Times New Roman"/>
              </a:rPr>
              <a:t> </a:t>
            </a:r>
            <a:r>
              <a:rPr dirty="0" sz="2000">
                <a:latin typeface="Times New Roman"/>
                <a:cs typeface="Times New Roman"/>
              </a:rPr>
              <a:t>periods.</a:t>
            </a:r>
            <a:endParaRPr sz="20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5"/>
              </a:spcBef>
              <a:buClr>
                <a:srgbClr val="0AD0D9"/>
              </a:buClr>
              <a:buFont typeface="Wingdings 2"/>
              <a:buChar char=""/>
            </a:pPr>
            <a:endParaRPr sz="2900">
              <a:latin typeface="Times New Roman"/>
              <a:cs typeface="Times New Roman"/>
            </a:endParaRPr>
          </a:p>
          <a:p>
            <a:pPr algn="just" marL="287020" marR="5080" indent="-274320">
              <a:lnSpc>
                <a:spcPct val="100000"/>
              </a:lnSpc>
              <a:buClr>
                <a:srgbClr val="0AD0D9"/>
              </a:buClr>
              <a:buSzPct val="95000"/>
              <a:buFont typeface="Wingdings 2"/>
              <a:buChar char=""/>
              <a:tabLst>
                <a:tab pos="287020" algn="l"/>
              </a:tabLst>
            </a:pPr>
            <a:r>
              <a:rPr dirty="0" sz="2000" spc="-10">
                <a:latin typeface="Times New Roman"/>
                <a:cs typeface="Times New Roman"/>
              </a:rPr>
              <a:t>However, </a:t>
            </a:r>
            <a:r>
              <a:rPr dirty="0" sz="2000" spc="-5">
                <a:latin typeface="Times New Roman"/>
                <a:cs typeface="Times New Roman"/>
              </a:rPr>
              <a:t>the low-order address (05H) is lost after </a:t>
            </a:r>
            <a:r>
              <a:rPr dirty="0" sz="2000">
                <a:latin typeface="Times New Roman"/>
                <a:cs typeface="Times New Roman"/>
              </a:rPr>
              <a:t>the </a:t>
            </a:r>
            <a:r>
              <a:rPr dirty="0" sz="2000" spc="-5">
                <a:latin typeface="Times New Roman"/>
                <a:cs typeface="Times New Roman"/>
              </a:rPr>
              <a:t>first clock period.  </a:t>
            </a:r>
            <a:r>
              <a:rPr dirty="0" sz="2000">
                <a:latin typeface="Times New Roman"/>
                <a:cs typeface="Times New Roman"/>
              </a:rPr>
              <a:t>This </a:t>
            </a:r>
            <a:r>
              <a:rPr dirty="0" sz="2000" spc="-5">
                <a:latin typeface="Times New Roman"/>
                <a:cs typeface="Times New Roman"/>
              </a:rPr>
              <a:t>address </a:t>
            </a:r>
            <a:r>
              <a:rPr dirty="0" sz="2000">
                <a:latin typeface="Times New Roman"/>
                <a:cs typeface="Times New Roman"/>
              </a:rPr>
              <a:t>needs </a:t>
            </a:r>
            <a:r>
              <a:rPr dirty="0" sz="2000" spc="-10">
                <a:latin typeface="Times New Roman"/>
                <a:cs typeface="Times New Roman"/>
              </a:rPr>
              <a:t>to </a:t>
            </a:r>
            <a:r>
              <a:rPr dirty="0" sz="2000">
                <a:latin typeface="Times New Roman"/>
                <a:cs typeface="Times New Roman"/>
              </a:rPr>
              <a:t>be </a:t>
            </a:r>
            <a:r>
              <a:rPr dirty="0" sz="2000" spc="-5">
                <a:latin typeface="Times New Roman"/>
                <a:cs typeface="Times New Roman"/>
              </a:rPr>
              <a:t>latched and used </a:t>
            </a:r>
            <a:r>
              <a:rPr dirty="0" sz="2000">
                <a:latin typeface="Times New Roman"/>
                <a:cs typeface="Times New Roman"/>
              </a:rPr>
              <a:t>for </a:t>
            </a:r>
            <a:r>
              <a:rPr dirty="0" sz="2000" spc="-5">
                <a:latin typeface="Times New Roman"/>
                <a:cs typeface="Times New Roman"/>
              </a:rPr>
              <a:t>identifying </a:t>
            </a:r>
            <a:r>
              <a:rPr dirty="0" sz="2000">
                <a:latin typeface="Times New Roman"/>
                <a:cs typeface="Times New Roman"/>
              </a:rPr>
              <a:t>the </a:t>
            </a:r>
            <a:r>
              <a:rPr dirty="0" sz="2000" spc="-5">
                <a:latin typeface="Times New Roman"/>
                <a:cs typeface="Times New Roman"/>
              </a:rPr>
              <a:t>memory  </a:t>
            </a:r>
            <a:r>
              <a:rPr dirty="0" sz="2000">
                <a:latin typeface="Times New Roman"/>
                <a:cs typeface="Times New Roman"/>
              </a:rPr>
              <a:t>address.</a:t>
            </a:r>
            <a:endParaRPr sz="20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5"/>
              </a:spcBef>
              <a:buClr>
                <a:srgbClr val="0AD0D9"/>
              </a:buClr>
              <a:buFont typeface="Wingdings 2"/>
              <a:buChar char=""/>
            </a:pPr>
            <a:endParaRPr sz="2900">
              <a:latin typeface="Times New Roman"/>
              <a:cs typeface="Times New Roman"/>
            </a:endParaRPr>
          </a:p>
          <a:p>
            <a:pPr algn="just" marL="287020" marR="5080" indent="-274320">
              <a:lnSpc>
                <a:spcPct val="100000"/>
              </a:lnSpc>
              <a:spcBef>
                <a:spcPts val="5"/>
              </a:spcBef>
              <a:buClr>
                <a:srgbClr val="0AD0D9"/>
              </a:buClr>
              <a:buSzPct val="95000"/>
              <a:buFont typeface="Wingdings 2"/>
              <a:buChar char=""/>
              <a:tabLst>
                <a:tab pos="287020" algn="l"/>
              </a:tabLst>
            </a:pPr>
            <a:r>
              <a:rPr dirty="0" sz="2000" spc="-5">
                <a:solidFill>
                  <a:srgbClr val="C00000"/>
                </a:solidFill>
                <a:latin typeface="Times New Roman"/>
                <a:cs typeface="Times New Roman"/>
              </a:rPr>
              <a:t>If the </a:t>
            </a:r>
            <a:r>
              <a:rPr dirty="0" sz="2000">
                <a:solidFill>
                  <a:srgbClr val="C00000"/>
                </a:solidFill>
                <a:latin typeface="Times New Roman"/>
                <a:cs typeface="Times New Roman"/>
              </a:rPr>
              <a:t>bus AD7 – AD0 </a:t>
            </a:r>
            <a:r>
              <a:rPr dirty="0" sz="2000" spc="-10">
                <a:solidFill>
                  <a:srgbClr val="C00000"/>
                </a:solidFill>
                <a:latin typeface="Times New Roman"/>
                <a:cs typeface="Times New Roman"/>
              </a:rPr>
              <a:t>is </a:t>
            </a:r>
            <a:r>
              <a:rPr dirty="0" sz="2000" spc="-5">
                <a:solidFill>
                  <a:srgbClr val="C00000"/>
                </a:solidFill>
                <a:latin typeface="Times New Roman"/>
                <a:cs typeface="Times New Roman"/>
              </a:rPr>
              <a:t>used </a:t>
            </a:r>
            <a:r>
              <a:rPr dirty="0" sz="2000" spc="-10">
                <a:solidFill>
                  <a:srgbClr val="C00000"/>
                </a:solidFill>
                <a:latin typeface="Times New Roman"/>
                <a:cs typeface="Times New Roman"/>
              </a:rPr>
              <a:t>to </a:t>
            </a:r>
            <a:r>
              <a:rPr dirty="0" sz="2000" spc="-5">
                <a:solidFill>
                  <a:srgbClr val="C00000"/>
                </a:solidFill>
                <a:latin typeface="Times New Roman"/>
                <a:cs typeface="Times New Roman"/>
              </a:rPr>
              <a:t>identify the memory location </a:t>
            </a:r>
            <a:r>
              <a:rPr dirty="0" sz="2000" spc="-10">
                <a:solidFill>
                  <a:srgbClr val="C00000"/>
                </a:solidFill>
                <a:latin typeface="Times New Roman"/>
                <a:cs typeface="Times New Roman"/>
              </a:rPr>
              <a:t>(2005H), </a:t>
            </a:r>
            <a:r>
              <a:rPr dirty="0" sz="2000" spc="-5">
                <a:solidFill>
                  <a:srgbClr val="C00000"/>
                </a:solidFill>
                <a:latin typeface="Times New Roman"/>
                <a:cs typeface="Times New Roman"/>
              </a:rPr>
              <a:t>the  </a:t>
            </a:r>
            <a:r>
              <a:rPr dirty="0" sz="2000">
                <a:solidFill>
                  <a:srgbClr val="C00000"/>
                </a:solidFill>
                <a:latin typeface="Times New Roman"/>
                <a:cs typeface="Times New Roman"/>
              </a:rPr>
              <a:t>address will change </a:t>
            </a:r>
            <a:r>
              <a:rPr dirty="0" sz="2000" spc="-5">
                <a:solidFill>
                  <a:srgbClr val="C00000"/>
                </a:solidFill>
                <a:latin typeface="Times New Roman"/>
                <a:cs typeface="Times New Roman"/>
              </a:rPr>
              <a:t>to </a:t>
            </a:r>
            <a:r>
              <a:rPr dirty="0" sz="2000" spc="5">
                <a:solidFill>
                  <a:srgbClr val="C00000"/>
                </a:solidFill>
                <a:latin typeface="Times New Roman"/>
                <a:cs typeface="Times New Roman"/>
              </a:rPr>
              <a:t>204FH </a:t>
            </a:r>
            <a:r>
              <a:rPr dirty="0" sz="2000">
                <a:solidFill>
                  <a:srgbClr val="C00000"/>
                </a:solidFill>
                <a:latin typeface="Times New Roman"/>
                <a:cs typeface="Times New Roman"/>
              </a:rPr>
              <a:t>after the first </a:t>
            </a:r>
            <a:r>
              <a:rPr dirty="0" sz="2000" spc="-5">
                <a:solidFill>
                  <a:srgbClr val="C00000"/>
                </a:solidFill>
                <a:latin typeface="Times New Roman"/>
                <a:cs typeface="Times New Roman"/>
              </a:rPr>
              <a:t>clock</a:t>
            </a:r>
            <a:r>
              <a:rPr dirty="0" sz="2000" spc="-170">
                <a:solidFill>
                  <a:srgbClr val="C00000"/>
                </a:solidFill>
                <a:latin typeface="Times New Roman"/>
                <a:cs typeface="Times New Roman"/>
              </a:rPr>
              <a:t> </a:t>
            </a:r>
            <a:r>
              <a:rPr dirty="0" sz="2000">
                <a:solidFill>
                  <a:srgbClr val="C00000"/>
                </a:solidFill>
                <a:latin typeface="Times New Roman"/>
                <a:cs typeface="Times New Roman"/>
              </a:rPr>
              <a:t>period.</a:t>
            </a:r>
            <a:endParaRPr sz="2000">
              <a:latin typeface="Times New Roman"/>
              <a:cs typeface="Times New Roman"/>
            </a:endParaRPr>
          </a:p>
        </p:txBody>
      </p:sp>
      <p:sp>
        <p:nvSpPr>
          <p:cNvPr id="9" name="object 9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27940">
              <a:lnSpc>
                <a:spcPts val="1245"/>
              </a:lnSpc>
            </a:pPr>
            <a:fld id="{81D60167-4931-47E6-BA6A-407CBD079E47}" type="slidenum">
              <a:rPr dirty="0"/>
              <a:t>40</a:t>
            </a:fld>
          </a:p>
        </p:txBody>
      </p:sp>
      <p:sp>
        <p:nvSpPr>
          <p:cNvPr id="8" name="object 8"/>
          <p:cNvSpPr txBox="1">
            <a:spLocks noGrp="1"/>
          </p:cNvSpPr>
          <p:nvPr>
            <p:ph type="title"/>
          </p:nvPr>
        </p:nvSpPr>
        <p:spPr>
          <a:xfrm>
            <a:off x="1574038" y="752601"/>
            <a:ext cx="6301105" cy="513715"/>
          </a:xfrm>
          <a:prstGeom prst="rect"/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b="1">
                <a:solidFill>
                  <a:srgbClr val="000000"/>
                </a:solidFill>
                <a:latin typeface="Times New Roman"/>
                <a:cs typeface="Times New Roman"/>
              </a:rPr>
              <a:t>De-multiplexing the </a:t>
            </a:r>
            <a:r>
              <a:rPr dirty="0" spc="-5" b="1">
                <a:solidFill>
                  <a:srgbClr val="000000"/>
                </a:solidFill>
                <a:latin typeface="Times New Roman"/>
                <a:cs typeface="Times New Roman"/>
              </a:rPr>
              <a:t>Bus </a:t>
            </a:r>
            <a:r>
              <a:rPr dirty="0" spc="5" b="1">
                <a:solidFill>
                  <a:srgbClr val="000000"/>
                </a:solidFill>
                <a:latin typeface="Times New Roman"/>
                <a:cs typeface="Times New Roman"/>
              </a:rPr>
              <a:t>AD7 </a:t>
            </a:r>
            <a:r>
              <a:rPr dirty="0" b="1">
                <a:solidFill>
                  <a:srgbClr val="000000"/>
                </a:solidFill>
                <a:latin typeface="Times New Roman"/>
                <a:cs typeface="Times New Roman"/>
              </a:rPr>
              <a:t>–</a:t>
            </a:r>
            <a:r>
              <a:rPr dirty="0" spc="-475" b="1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b="1">
                <a:solidFill>
                  <a:srgbClr val="000000"/>
                </a:solidFill>
                <a:latin typeface="Times New Roman"/>
                <a:cs typeface="Times New Roman"/>
              </a:rPr>
              <a:t>AD</a:t>
            </a:r>
            <a:r>
              <a:rPr dirty="0" b="1">
                <a:solidFill>
                  <a:srgbClr val="000000"/>
                </a:solidFill>
                <a:latin typeface="Constantia"/>
                <a:cs typeface="Constantia"/>
              </a:rPr>
              <a:t>0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467611" y="928116"/>
            <a:ext cx="5937503" cy="55778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 txBox="1"/>
          <p:nvPr/>
        </p:nvSpPr>
        <p:spPr>
          <a:xfrm>
            <a:off x="520700" y="2071242"/>
            <a:ext cx="1703705" cy="39116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14300" indent="-101600">
              <a:lnSpc>
                <a:spcPct val="100000"/>
              </a:lnSpc>
              <a:spcBef>
                <a:spcPts val="100"/>
              </a:spcBef>
              <a:buClr>
                <a:srgbClr val="0AD0D9"/>
              </a:buClr>
              <a:buSzPct val="89583"/>
              <a:buFont typeface="Arial"/>
              <a:buChar char="•"/>
              <a:tabLst>
                <a:tab pos="114935" algn="l"/>
              </a:tabLst>
            </a:pPr>
            <a:r>
              <a:rPr dirty="0" sz="2400" spc="-25">
                <a:solidFill>
                  <a:srgbClr val="FFFFFF"/>
                </a:solidFill>
                <a:latin typeface="Constantia"/>
                <a:cs typeface="Constantia"/>
              </a:rPr>
              <a:t>Historically,</a:t>
            </a:r>
            <a:endParaRPr sz="2400">
              <a:latin typeface="Constantia"/>
              <a:cs typeface="Constantia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8533130" y="6555667"/>
            <a:ext cx="181610" cy="17843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34290">
              <a:lnSpc>
                <a:spcPts val="1245"/>
              </a:lnSpc>
            </a:pPr>
            <a:fld id="{81D60167-4931-47E6-BA6A-407CBD079E47}" type="slidenum">
              <a:rPr dirty="0" sz="1200">
                <a:solidFill>
                  <a:srgbClr val="D1EAED"/>
                </a:solidFill>
                <a:latin typeface="Constantia"/>
                <a:cs typeface="Constantia"/>
              </a:rPr>
              <a:t>12</a:t>
            </a:fld>
            <a:endParaRPr sz="1200">
              <a:latin typeface="Constantia"/>
              <a:cs typeface="Constantia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2425954" y="2071242"/>
            <a:ext cx="866140" cy="39116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2400" spc="-5">
                <a:solidFill>
                  <a:srgbClr val="FFFFFF"/>
                </a:solidFill>
                <a:latin typeface="Constantia"/>
                <a:cs typeface="Constantia"/>
              </a:rPr>
              <a:t>dig</a:t>
            </a:r>
            <a:r>
              <a:rPr dirty="0" sz="2400" spc="5">
                <a:solidFill>
                  <a:srgbClr val="FFFFFF"/>
                </a:solidFill>
                <a:latin typeface="Constantia"/>
                <a:cs typeface="Constantia"/>
              </a:rPr>
              <a:t>i</a:t>
            </a:r>
            <a:r>
              <a:rPr dirty="0" sz="2400" spc="-5">
                <a:solidFill>
                  <a:srgbClr val="FFFFFF"/>
                </a:solidFill>
                <a:latin typeface="Constantia"/>
                <a:cs typeface="Constantia"/>
              </a:rPr>
              <a:t>tal</a:t>
            </a:r>
            <a:endParaRPr sz="2400">
              <a:latin typeface="Constantia"/>
              <a:cs typeface="Constantia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3494659" y="2071242"/>
            <a:ext cx="1423670" cy="39116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2400" spc="-55">
                <a:solidFill>
                  <a:srgbClr val="FFFFFF"/>
                </a:solidFill>
                <a:latin typeface="Constantia"/>
                <a:cs typeface="Constantia"/>
              </a:rPr>
              <a:t>c</a:t>
            </a:r>
            <a:r>
              <a:rPr dirty="0" sz="2400">
                <a:solidFill>
                  <a:srgbClr val="FFFFFF"/>
                </a:solidFill>
                <a:latin typeface="Constantia"/>
                <a:cs typeface="Constantia"/>
              </a:rPr>
              <a:t>ompu</a:t>
            </a:r>
            <a:r>
              <a:rPr dirty="0" sz="2400" spc="-35">
                <a:solidFill>
                  <a:srgbClr val="FFFFFF"/>
                </a:solidFill>
                <a:latin typeface="Constantia"/>
                <a:cs typeface="Constantia"/>
              </a:rPr>
              <a:t>t</a:t>
            </a:r>
            <a:r>
              <a:rPr dirty="0" sz="2400">
                <a:solidFill>
                  <a:srgbClr val="FFFFFF"/>
                </a:solidFill>
                <a:latin typeface="Constantia"/>
                <a:cs typeface="Constantia"/>
              </a:rPr>
              <a:t>ers</a:t>
            </a:r>
            <a:endParaRPr sz="2400">
              <a:latin typeface="Constantia"/>
              <a:cs typeface="Constantia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5113401" y="2071242"/>
            <a:ext cx="627380" cy="39116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2400">
                <a:solidFill>
                  <a:srgbClr val="FFFFFF"/>
                </a:solidFill>
                <a:latin typeface="Constantia"/>
                <a:cs typeface="Constantia"/>
              </a:rPr>
              <a:t>h</a:t>
            </a:r>
            <a:r>
              <a:rPr dirty="0" sz="2400" spc="-60">
                <a:solidFill>
                  <a:srgbClr val="FFFFFF"/>
                </a:solidFill>
                <a:latin typeface="Constantia"/>
                <a:cs typeface="Constantia"/>
              </a:rPr>
              <a:t>a</a:t>
            </a:r>
            <a:r>
              <a:rPr dirty="0" sz="2400" spc="-55">
                <a:solidFill>
                  <a:srgbClr val="FFFFFF"/>
                </a:solidFill>
                <a:latin typeface="Constantia"/>
                <a:cs typeface="Constantia"/>
              </a:rPr>
              <a:t>v</a:t>
            </a:r>
            <a:r>
              <a:rPr dirty="0" sz="2400">
                <a:solidFill>
                  <a:srgbClr val="FFFFFF"/>
                </a:solidFill>
                <a:latin typeface="Constantia"/>
                <a:cs typeface="Constantia"/>
              </a:rPr>
              <a:t>e</a:t>
            </a:r>
            <a:endParaRPr sz="2400">
              <a:latin typeface="Constantia"/>
              <a:cs typeface="Constantia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5934836" y="2071242"/>
            <a:ext cx="664845" cy="39116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2400" spc="-5">
                <a:solidFill>
                  <a:srgbClr val="FFFFFF"/>
                </a:solidFill>
                <a:latin typeface="Constantia"/>
                <a:cs typeface="Constantia"/>
              </a:rPr>
              <a:t>been</a:t>
            </a:r>
            <a:endParaRPr sz="2400">
              <a:latin typeface="Constantia"/>
              <a:cs typeface="Constantia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6797420" y="2071242"/>
            <a:ext cx="1542415" cy="39116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2400" spc="-5">
                <a:solidFill>
                  <a:srgbClr val="FFFFFF"/>
                </a:solidFill>
                <a:latin typeface="Constantia"/>
                <a:cs typeface="Constantia"/>
              </a:rPr>
              <a:t>ca</a:t>
            </a:r>
            <a:r>
              <a:rPr dirty="0" sz="2400" spc="-35">
                <a:solidFill>
                  <a:srgbClr val="FFFFFF"/>
                </a:solidFill>
                <a:latin typeface="Constantia"/>
                <a:cs typeface="Constantia"/>
              </a:rPr>
              <a:t>t</a:t>
            </a:r>
            <a:r>
              <a:rPr dirty="0" sz="2400">
                <a:solidFill>
                  <a:srgbClr val="FFFFFF"/>
                </a:solidFill>
                <a:latin typeface="Constantia"/>
                <a:cs typeface="Constantia"/>
              </a:rPr>
              <a:t>e</a:t>
            </a:r>
            <a:r>
              <a:rPr dirty="0" sz="2400" spc="-55">
                <a:solidFill>
                  <a:srgbClr val="FFFFFF"/>
                </a:solidFill>
                <a:latin typeface="Constantia"/>
                <a:cs typeface="Constantia"/>
              </a:rPr>
              <a:t>g</a:t>
            </a:r>
            <a:r>
              <a:rPr dirty="0" sz="2400">
                <a:solidFill>
                  <a:srgbClr val="FFFFFF"/>
                </a:solidFill>
                <a:latin typeface="Constantia"/>
                <a:cs typeface="Constantia"/>
              </a:rPr>
              <a:t>or</a:t>
            </a:r>
            <a:r>
              <a:rPr dirty="0" sz="2400" spc="5">
                <a:solidFill>
                  <a:srgbClr val="FFFFFF"/>
                </a:solidFill>
                <a:latin typeface="Constantia"/>
                <a:cs typeface="Constantia"/>
              </a:rPr>
              <a:t>i</a:t>
            </a:r>
            <a:r>
              <a:rPr dirty="0" sz="2400" spc="-15">
                <a:solidFill>
                  <a:srgbClr val="FFFFFF"/>
                </a:solidFill>
                <a:latin typeface="Constantia"/>
                <a:cs typeface="Constantia"/>
              </a:rPr>
              <a:t>z</a:t>
            </a:r>
            <a:r>
              <a:rPr dirty="0" sz="2400">
                <a:solidFill>
                  <a:srgbClr val="FFFFFF"/>
                </a:solidFill>
                <a:latin typeface="Constantia"/>
                <a:cs typeface="Constantia"/>
              </a:rPr>
              <a:t>ed</a:t>
            </a:r>
            <a:endParaRPr sz="2400">
              <a:latin typeface="Constantia"/>
              <a:cs typeface="Constantia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520700" y="2437003"/>
            <a:ext cx="3956050" cy="39116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1487805" algn="l"/>
                <a:tab pos="1936114" algn="l"/>
                <a:tab pos="2547620" algn="l"/>
                <a:tab pos="3227070" algn="l"/>
              </a:tabLst>
            </a:pPr>
            <a:r>
              <a:rPr dirty="0" sz="2400">
                <a:solidFill>
                  <a:srgbClr val="FFFFFF"/>
                </a:solidFill>
                <a:latin typeface="Constantia"/>
                <a:cs typeface="Constantia"/>
              </a:rPr>
              <a:t>a</a:t>
            </a:r>
            <a:r>
              <a:rPr dirty="0" sz="2400" spc="-55">
                <a:solidFill>
                  <a:srgbClr val="FFFFFF"/>
                </a:solidFill>
                <a:latin typeface="Constantia"/>
                <a:cs typeface="Constantia"/>
              </a:rPr>
              <a:t>c</a:t>
            </a:r>
            <a:r>
              <a:rPr dirty="0" sz="2400" spc="-40">
                <a:solidFill>
                  <a:srgbClr val="FFFFFF"/>
                </a:solidFill>
                <a:latin typeface="Constantia"/>
                <a:cs typeface="Constantia"/>
              </a:rPr>
              <a:t>c</a:t>
            </a:r>
            <a:r>
              <a:rPr dirty="0" sz="2400">
                <a:solidFill>
                  <a:srgbClr val="FFFFFF"/>
                </a:solidFill>
                <a:latin typeface="Constantia"/>
                <a:cs typeface="Constantia"/>
              </a:rPr>
              <a:t>o</a:t>
            </a:r>
            <a:r>
              <a:rPr dirty="0" sz="2400" spc="-35">
                <a:solidFill>
                  <a:srgbClr val="FFFFFF"/>
                </a:solidFill>
                <a:latin typeface="Constantia"/>
                <a:cs typeface="Constantia"/>
              </a:rPr>
              <a:t>r</a:t>
            </a:r>
            <a:r>
              <a:rPr dirty="0" sz="2400" spc="-5">
                <a:solidFill>
                  <a:srgbClr val="FFFFFF"/>
                </a:solidFill>
                <a:latin typeface="Constantia"/>
                <a:cs typeface="Constantia"/>
              </a:rPr>
              <a:t>din</a:t>
            </a:r>
            <a:r>
              <a:rPr dirty="0" sz="2400">
                <a:solidFill>
                  <a:srgbClr val="FFFFFF"/>
                </a:solidFill>
                <a:latin typeface="Constantia"/>
                <a:cs typeface="Constantia"/>
              </a:rPr>
              <a:t>g	</a:t>
            </a:r>
            <a:r>
              <a:rPr dirty="0" sz="2400" spc="-35">
                <a:solidFill>
                  <a:srgbClr val="FFFFFF"/>
                </a:solidFill>
                <a:latin typeface="Constantia"/>
                <a:cs typeface="Constantia"/>
              </a:rPr>
              <a:t>t</a:t>
            </a:r>
            <a:r>
              <a:rPr dirty="0" sz="2400">
                <a:solidFill>
                  <a:srgbClr val="FFFFFF"/>
                </a:solidFill>
                <a:latin typeface="Constantia"/>
                <a:cs typeface="Constantia"/>
              </a:rPr>
              <a:t>o	</a:t>
            </a:r>
            <a:r>
              <a:rPr dirty="0" sz="2400" spc="-5">
                <a:solidFill>
                  <a:srgbClr val="FFFFFF"/>
                </a:solidFill>
                <a:latin typeface="Constantia"/>
                <a:cs typeface="Constantia"/>
              </a:rPr>
              <a:t>th</a:t>
            </a:r>
            <a:r>
              <a:rPr dirty="0" sz="2400">
                <a:solidFill>
                  <a:srgbClr val="FFFFFF"/>
                </a:solidFill>
                <a:latin typeface="Constantia"/>
                <a:cs typeface="Constantia"/>
              </a:rPr>
              <a:t>e	si</a:t>
            </a:r>
            <a:r>
              <a:rPr dirty="0" sz="2400" spc="-10">
                <a:solidFill>
                  <a:srgbClr val="FFFFFF"/>
                </a:solidFill>
                <a:latin typeface="Constantia"/>
                <a:cs typeface="Constantia"/>
              </a:rPr>
              <a:t>z</a:t>
            </a:r>
            <a:r>
              <a:rPr dirty="0" sz="2400">
                <a:solidFill>
                  <a:srgbClr val="FFFFFF"/>
                </a:solidFill>
                <a:latin typeface="Constantia"/>
                <a:cs typeface="Constantia"/>
              </a:rPr>
              <a:t>e	</a:t>
            </a:r>
            <a:r>
              <a:rPr dirty="0" sz="2400" spc="-5">
                <a:solidFill>
                  <a:srgbClr val="FFFFFF"/>
                </a:solidFill>
                <a:latin typeface="Constantia"/>
                <a:cs typeface="Constantia"/>
              </a:rPr>
              <a:t>us</a:t>
            </a:r>
            <a:r>
              <a:rPr dirty="0" sz="2400">
                <a:solidFill>
                  <a:srgbClr val="FFFFFF"/>
                </a:solidFill>
                <a:latin typeface="Constantia"/>
                <a:cs typeface="Constantia"/>
              </a:rPr>
              <a:t>i</a:t>
            </a:r>
            <a:r>
              <a:rPr dirty="0" sz="2400" spc="-5">
                <a:solidFill>
                  <a:srgbClr val="FFFFFF"/>
                </a:solidFill>
                <a:latin typeface="Constantia"/>
                <a:cs typeface="Constantia"/>
              </a:rPr>
              <a:t>ng</a:t>
            </a:r>
            <a:endParaRPr sz="2400">
              <a:latin typeface="Constantia"/>
              <a:cs typeface="Constantia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4639183" y="2437003"/>
            <a:ext cx="1428115" cy="39116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623570" algn="l"/>
              </a:tabLst>
            </a:pPr>
            <a:r>
              <a:rPr dirty="0" sz="2400" spc="-5">
                <a:solidFill>
                  <a:srgbClr val="FFFFFF"/>
                </a:solidFill>
                <a:latin typeface="Constantia"/>
                <a:cs typeface="Constantia"/>
              </a:rPr>
              <a:t>th</a:t>
            </a:r>
            <a:r>
              <a:rPr dirty="0" sz="2400">
                <a:solidFill>
                  <a:srgbClr val="FFFFFF"/>
                </a:solidFill>
                <a:latin typeface="Constantia"/>
                <a:cs typeface="Constantia"/>
              </a:rPr>
              <a:t>e	</a:t>
            </a:r>
            <a:r>
              <a:rPr dirty="0" sz="2400" spc="-55">
                <a:solidFill>
                  <a:srgbClr val="FFFFFF"/>
                </a:solidFill>
                <a:latin typeface="Constantia"/>
                <a:cs typeface="Constantia"/>
              </a:rPr>
              <a:t>w</a:t>
            </a:r>
            <a:r>
              <a:rPr dirty="0" sz="2400">
                <a:solidFill>
                  <a:srgbClr val="FFFFFF"/>
                </a:solidFill>
                <a:latin typeface="Constantia"/>
                <a:cs typeface="Constantia"/>
              </a:rPr>
              <a:t>o</a:t>
            </a:r>
            <a:r>
              <a:rPr dirty="0" sz="2400" spc="-35">
                <a:solidFill>
                  <a:srgbClr val="FFFFFF"/>
                </a:solidFill>
                <a:latin typeface="Constantia"/>
                <a:cs typeface="Constantia"/>
              </a:rPr>
              <a:t>r</a:t>
            </a:r>
            <a:r>
              <a:rPr dirty="0" sz="2400">
                <a:solidFill>
                  <a:srgbClr val="FFFFFF"/>
                </a:solidFill>
                <a:latin typeface="Constantia"/>
                <a:cs typeface="Constantia"/>
              </a:rPr>
              <a:t>ds</a:t>
            </a:r>
            <a:endParaRPr sz="2400">
              <a:latin typeface="Constantia"/>
              <a:cs typeface="Constantia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6222872" y="2437003"/>
            <a:ext cx="743585" cy="39116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2400">
                <a:solidFill>
                  <a:srgbClr val="FFFFFF"/>
                </a:solidFill>
                <a:latin typeface="Constantia"/>
                <a:cs typeface="Constantia"/>
              </a:rPr>
              <a:t>la</a:t>
            </a:r>
            <a:r>
              <a:rPr dirty="0" sz="2400" spc="-25">
                <a:solidFill>
                  <a:srgbClr val="FFFFFF"/>
                </a:solidFill>
                <a:latin typeface="Constantia"/>
                <a:cs typeface="Constantia"/>
              </a:rPr>
              <a:t>r</a:t>
            </a:r>
            <a:r>
              <a:rPr dirty="0" sz="2400" spc="-55">
                <a:solidFill>
                  <a:srgbClr val="FFFFFF"/>
                </a:solidFill>
                <a:latin typeface="Constantia"/>
                <a:cs typeface="Constantia"/>
              </a:rPr>
              <a:t>g</a:t>
            </a:r>
            <a:r>
              <a:rPr dirty="0" sz="2400">
                <a:solidFill>
                  <a:srgbClr val="FFFFFF"/>
                </a:solidFill>
                <a:latin typeface="Constantia"/>
                <a:cs typeface="Constantia"/>
              </a:rPr>
              <a:t>e,</a:t>
            </a:r>
            <a:endParaRPr sz="2400">
              <a:latin typeface="Constantia"/>
              <a:cs typeface="Constantia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7128509" y="2437003"/>
            <a:ext cx="1209040" cy="39116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2400" spc="-10">
                <a:solidFill>
                  <a:srgbClr val="FFFFFF"/>
                </a:solidFill>
                <a:latin typeface="Constantia"/>
                <a:cs typeface="Constantia"/>
              </a:rPr>
              <a:t>medium,</a:t>
            </a:r>
            <a:endParaRPr sz="2400">
              <a:latin typeface="Constantia"/>
              <a:cs typeface="Constantia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520700" y="2802763"/>
            <a:ext cx="2584450" cy="39116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2074545" algn="l"/>
              </a:tabLst>
            </a:pPr>
            <a:r>
              <a:rPr dirty="0" sz="2400" spc="-5">
                <a:solidFill>
                  <a:srgbClr val="FFFFFF"/>
                </a:solidFill>
                <a:latin typeface="Constantia"/>
                <a:cs typeface="Constantia"/>
              </a:rPr>
              <a:t>mini</a:t>
            </a:r>
            <a:r>
              <a:rPr dirty="0" sz="2400" spc="-50">
                <a:solidFill>
                  <a:srgbClr val="FFFFFF"/>
                </a:solidFill>
                <a:latin typeface="Constantia"/>
                <a:cs typeface="Constantia"/>
              </a:rPr>
              <a:t>c</a:t>
            </a:r>
            <a:r>
              <a:rPr dirty="0" sz="2400">
                <a:solidFill>
                  <a:srgbClr val="FFFFFF"/>
                </a:solidFill>
                <a:latin typeface="Constantia"/>
                <a:cs typeface="Constantia"/>
              </a:rPr>
              <a:t>omp</a:t>
            </a:r>
            <a:r>
              <a:rPr dirty="0" sz="2400" spc="-15">
                <a:solidFill>
                  <a:srgbClr val="FFFFFF"/>
                </a:solidFill>
                <a:latin typeface="Constantia"/>
                <a:cs typeface="Constantia"/>
              </a:rPr>
              <a:t>u</a:t>
            </a:r>
            <a:r>
              <a:rPr dirty="0" sz="2400" spc="-35">
                <a:solidFill>
                  <a:srgbClr val="FFFFFF"/>
                </a:solidFill>
                <a:latin typeface="Constantia"/>
                <a:cs typeface="Constantia"/>
              </a:rPr>
              <a:t>t</a:t>
            </a:r>
            <a:r>
              <a:rPr dirty="0" sz="2400">
                <a:solidFill>
                  <a:srgbClr val="FFFFFF"/>
                </a:solidFill>
                <a:latin typeface="Constantia"/>
                <a:cs typeface="Constantia"/>
              </a:rPr>
              <a:t>er	and</a:t>
            </a:r>
            <a:endParaRPr sz="2400">
              <a:latin typeface="Constantia"/>
              <a:cs typeface="Constantia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3264534" y="2802763"/>
            <a:ext cx="2120265" cy="39116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2400" spc="5">
                <a:solidFill>
                  <a:srgbClr val="FFFFFF"/>
                </a:solidFill>
                <a:latin typeface="Constantia"/>
                <a:cs typeface="Constantia"/>
              </a:rPr>
              <a:t>m</a:t>
            </a:r>
            <a:r>
              <a:rPr dirty="0" sz="2400" spc="-5">
                <a:solidFill>
                  <a:srgbClr val="FFFFFF"/>
                </a:solidFill>
                <a:latin typeface="Constantia"/>
                <a:cs typeface="Constantia"/>
              </a:rPr>
              <a:t>ic</a:t>
            </a:r>
            <a:r>
              <a:rPr dirty="0" sz="2400" spc="-30">
                <a:solidFill>
                  <a:srgbClr val="FFFFFF"/>
                </a:solidFill>
                <a:latin typeface="Constantia"/>
                <a:cs typeface="Constantia"/>
              </a:rPr>
              <a:t>r</a:t>
            </a:r>
            <a:r>
              <a:rPr dirty="0" sz="2400">
                <a:solidFill>
                  <a:srgbClr val="FFFFFF"/>
                </a:solidFill>
                <a:latin typeface="Constantia"/>
                <a:cs typeface="Constantia"/>
              </a:rPr>
              <a:t>o</a:t>
            </a:r>
            <a:r>
              <a:rPr dirty="0" sz="2400" spc="-40">
                <a:solidFill>
                  <a:srgbClr val="FFFFFF"/>
                </a:solidFill>
                <a:latin typeface="Constantia"/>
                <a:cs typeface="Constantia"/>
              </a:rPr>
              <a:t>c</a:t>
            </a:r>
            <a:r>
              <a:rPr dirty="0" sz="2400">
                <a:solidFill>
                  <a:srgbClr val="FFFFFF"/>
                </a:solidFill>
                <a:latin typeface="Constantia"/>
                <a:cs typeface="Constantia"/>
              </a:rPr>
              <a:t>ompu</a:t>
            </a:r>
            <a:r>
              <a:rPr dirty="0" sz="2400" spc="-45">
                <a:solidFill>
                  <a:srgbClr val="FFFFFF"/>
                </a:solidFill>
                <a:latin typeface="Constantia"/>
                <a:cs typeface="Constantia"/>
              </a:rPr>
              <a:t>t</a:t>
            </a:r>
            <a:r>
              <a:rPr dirty="0" sz="2400">
                <a:solidFill>
                  <a:srgbClr val="FFFFFF"/>
                </a:solidFill>
                <a:latin typeface="Constantia"/>
                <a:cs typeface="Constantia"/>
              </a:rPr>
              <a:t>e</a:t>
            </a:r>
            <a:r>
              <a:rPr dirty="0" sz="2400" spc="-215">
                <a:solidFill>
                  <a:srgbClr val="FFFFFF"/>
                </a:solidFill>
                <a:latin typeface="Constantia"/>
                <a:cs typeface="Constantia"/>
              </a:rPr>
              <a:t>r</a:t>
            </a:r>
            <a:r>
              <a:rPr dirty="0" sz="2400">
                <a:solidFill>
                  <a:srgbClr val="FFFFFF"/>
                </a:solidFill>
                <a:latin typeface="Constantia"/>
                <a:cs typeface="Constantia"/>
              </a:rPr>
              <a:t>.</a:t>
            </a:r>
            <a:endParaRPr sz="2400">
              <a:latin typeface="Constantia"/>
              <a:cs typeface="Constantia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5544692" y="2802763"/>
            <a:ext cx="2799080" cy="39116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394970" algn="l"/>
                <a:tab pos="1019810" algn="l"/>
                <a:tab pos="1758950" algn="l"/>
              </a:tabLst>
            </a:pPr>
            <a:r>
              <a:rPr dirty="0" sz="2400" spc="-60">
                <a:solidFill>
                  <a:srgbClr val="FFFFFF"/>
                </a:solidFill>
                <a:latin typeface="Constantia"/>
                <a:cs typeface="Constantia"/>
              </a:rPr>
              <a:t>I</a:t>
            </a:r>
            <a:r>
              <a:rPr dirty="0" sz="2400">
                <a:solidFill>
                  <a:srgbClr val="FFFFFF"/>
                </a:solidFill>
                <a:latin typeface="Constantia"/>
                <a:cs typeface="Constantia"/>
              </a:rPr>
              <a:t>t	has	</a:t>
            </a:r>
            <a:r>
              <a:rPr dirty="0" sz="2400" spc="-5">
                <a:solidFill>
                  <a:srgbClr val="FFFFFF"/>
                </a:solidFill>
                <a:latin typeface="Constantia"/>
                <a:cs typeface="Constantia"/>
              </a:rPr>
              <a:t>n</a:t>
            </a:r>
            <a:r>
              <a:rPr dirty="0" sz="2400" spc="-45">
                <a:solidFill>
                  <a:srgbClr val="FFFFFF"/>
                </a:solidFill>
                <a:latin typeface="Constantia"/>
                <a:cs typeface="Constantia"/>
              </a:rPr>
              <a:t>o</a:t>
            </a:r>
            <a:r>
              <a:rPr dirty="0" sz="2400">
                <a:solidFill>
                  <a:srgbClr val="FFFFFF"/>
                </a:solidFill>
                <a:latin typeface="Constantia"/>
                <a:cs typeface="Constantia"/>
              </a:rPr>
              <a:t>w	</a:t>
            </a:r>
            <a:r>
              <a:rPr dirty="0" sz="2400" spc="-5">
                <a:solidFill>
                  <a:srgbClr val="FFFFFF"/>
                </a:solidFill>
                <a:latin typeface="Constantia"/>
                <a:cs typeface="Constantia"/>
              </a:rPr>
              <a:t>b</a:t>
            </a:r>
            <a:r>
              <a:rPr dirty="0" sz="2400" spc="5">
                <a:solidFill>
                  <a:srgbClr val="FFFFFF"/>
                </a:solidFill>
                <a:latin typeface="Constantia"/>
                <a:cs typeface="Constantia"/>
              </a:rPr>
              <a:t>e</a:t>
            </a:r>
            <a:r>
              <a:rPr dirty="0" sz="2400" spc="-55">
                <a:solidFill>
                  <a:srgbClr val="FFFFFF"/>
                </a:solidFill>
                <a:latin typeface="Constantia"/>
                <a:cs typeface="Constantia"/>
              </a:rPr>
              <a:t>c</a:t>
            </a:r>
            <a:r>
              <a:rPr dirty="0" sz="2400" spc="5">
                <a:solidFill>
                  <a:srgbClr val="FFFFFF"/>
                </a:solidFill>
                <a:latin typeface="Constantia"/>
                <a:cs typeface="Constantia"/>
              </a:rPr>
              <a:t>o</a:t>
            </a:r>
            <a:r>
              <a:rPr dirty="0" sz="2400" spc="-5">
                <a:solidFill>
                  <a:srgbClr val="FFFFFF"/>
                </a:solidFill>
                <a:latin typeface="Constantia"/>
                <a:cs typeface="Constantia"/>
              </a:rPr>
              <a:t>me</a:t>
            </a:r>
            <a:endParaRPr sz="2400">
              <a:latin typeface="Constantia"/>
              <a:cs typeface="Constantia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520700" y="3168522"/>
            <a:ext cx="7825105" cy="30988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algn="just" marL="12700" marR="5080">
              <a:lnSpc>
                <a:spcPct val="100000"/>
              </a:lnSpc>
              <a:spcBef>
                <a:spcPts val="100"/>
              </a:spcBef>
            </a:pPr>
            <a:r>
              <a:rPr dirty="0" sz="2400">
                <a:solidFill>
                  <a:srgbClr val="FFFFFF"/>
                </a:solidFill>
                <a:latin typeface="Constantia"/>
                <a:cs typeface="Constantia"/>
              </a:rPr>
              <a:t>possible </a:t>
            </a:r>
            <a:r>
              <a:rPr dirty="0" sz="2400" spc="-20">
                <a:solidFill>
                  <a:srgbClr val="FFFFFF"/>
                </a:solidFill>
                <a:latin typeface="Constantia"/>
                <a:cs typeface="Constantia"/>
              </a:rPr>
              <a:t>to </a:t>
            </a:r>
            <a:r>
              <a:rPr dirty="0" sz="2400" spc="-5">
                <a:solidFill>
                  <a:srgbClr val="FFFFFF"/>
                </a:solidFill>
                <a:latin typeface="Constantia"/>
                <a:cs typeface="Constantia"/>
              </a:rPr>
              <a:t>build the </a:t>
            </a:r>
            <a:r>
              <a:rPr dirty="0" sz="2400" spc="-15">
                <a:solidFill>
                  <a:srgbClr val="FFFFFF"/>
                </a:solidFill>
                <a:latin typeface="Constantia"/>
                <a:cs typeface="Constantia"/>
              </a:rPr>
              <a:t>control </a:t>
            </a:r>
            <a:r>
              <a:rPr dirty="0" sz="2400" spc="-10">
                <a:solidFill>
                  <a:srgbClr val="FFFFFF"/>
                </a:solidFill>
                <a:latin typeface="Constantia"/>
                <a:cs typeface="Constantia"/>
              </a:rPr>
              <a:t>processing </a:t>
            </a:r>
            <a:r>
              <a:rPr dirty="0" sz="2400" spc="-5">
                <a:solidFill>
                  <a:srgbClr val="FFFFFF"/>
                </a:solidFill>
                <a:latin typeface="Constantia"/>
                <a:cs typeface="Constantia"/>
              </a:rPr>
              <a:t>unit </a:t>
            </a:r>
            <a:r>
              <a:rPr dirty="0" sz="2400" spc="-10">
                <a:solidFill>
                  <a:srgbClr val="FFFFFF"/>
                </a:solidFill>
                <a:latin typeface="Constantia"/>
                <a:cs typeface="Constantia"/>
              </a:rPr>
              <a:t>(CPU) </a:t>
            </a:r>
            <a:r>
              <a:rPr dirty="0" sz="2400">
                <a:solidFill>
                  <a:srgbClr val="FFFFFF"/>
                </a:solidFill>
                <a:latin typeface="Constantia"/>
                <a:cs typeface="Constantia"/>
              </a:rPr>
              <a:t>with its  </a:t>
            </a:r>
            <a:r>
              <a:rPr dirty="0" sz="2400" spc="-10">
                <a:solidFill>
                  <a:srgbClr val="FFFFFF"/>
                </a:solidFill>
                <a:latin typeface="Constantia"/>
                <a:cs typeface="Constantia"/>
              </a:rPr>
              <a:t>related </a:t>
            </a:r>
            <a:r>
              <a:rPr dirty="0" sz="2400" spc="-5">
                <a:solidFill>
                  <a:srgbClr val="FFFFFF"/>
                </a:solidFill>
                <a:latin typeface="Constantia"/>
                <a:cs typeface="Constantia"/>
              </a:rPr>
              <a:t>timing </a:t>
            </a:r>
            <a:r>
              <a:rPr dirty="0" sz="2400">
                <a:solidFill>
                  <a:srgbClr val="FFFFFF"/>
                </a:solidFill>
                <a:latin typeface="Constantia"/>
                <a:cs typeface="Constantia"/>
              </a:rPr>
              <a:t>functions </a:t>
            </a:r>
            <a:r>
              <a:rPr dirty="0" sz="2400" spc="-5">
                <a:solidFill>
                  <a:srgbClr val="FFFFFF"/>
                </a:solidFill>
                <a:latin typeface="Constantia"/>
                <a:cs typeface="Constantia"/>
              </a:rPr>
              <a:t>on </a:t>
            </a:r>
            <a:r>
              <a:rPr dirty="0" sz="2400">
                <a:solidFill>
                  <a:srgbClr val="FFFFFF"/>
                </a:solidFill>
                <a:latin typeface="Constantia"/>
                <a:cs typeface="Constantia"/>
              </a:rPr>
              <a:t>a </a:t>
            </a:r>
            <a:r>
              <a:rPr dirty="0" sz="2400" spc="-5">
                <a:solidFill>
                  <a:srgbClr val="FFFFFF"/>
                </a:solidFill>
                <a:latin typeface="Constantia"/>
                <a:cs typeface="Constantia"/>
              </a:rPr>
              <a:t>single </a:t>
            </a:r>
            <a:r>
              <a:rPr dirty="0" sz="2400">
                <a:solidFill>
                  <a:srgbClr val="FFFFFF"/>
                </a:solidFill>
                <a:latin typeface="Constantia"/>
                <a:cs typeface="Constantia"/>
              </a:rPr>
              <a:t>chip </a:t>
            </a:r>
            <a:r>
              <a:rPr dirty="0" sz="2400" spc="-10">
                <a:solidFill>
                  <a:srgbClr val="FFFFFF"/>
                </a:solidFill>
                <a:latin typeface="Constantia"/>
                <a:cs typeface="Constantia"/>
              </a:rPr>
              <a:t>known </a:t>
            </a:r>
            <a:r>
              <a:rPr dirty="0" sz="2400" spc="10">
                <a:solidFill>
                  <a:srgbClr val="FFFFFF"/>
                </a:solidFill>
                <a:latin typeface="Constantia"/>
                <a:cs typeface="Constantia"/>
              </a:rPr>
              <a:t>as   </a:t>
            </a:r>
            <a:r>
              <a:rPr dirty="0" sz="2400" spc="-25">
                <a:solidFill>
                  <a:srgbClr val="FFFFFF"/>
                </a:solidFill>
                <a:latin typeface="Constantia"/>
                <a:cs typeface="Constantia"/>
              </a:rPr>
              <a:t>microprocessor. </a:t>
            </a:r>
            <a:r>
              <a:rPr dirty="0" sz="2400">
                <a:solidFill>
                  <a:srgbClr val="FFFFFF"/>
                </a:solidFill>
                <a:latin typeface="Constantia"/>
                <a:cs typeface="Constantia"/>
              </a:rPr>
              <a:t>A </a:t>
            </a:r>
            <a:r>
              <a:rPr dirty="0" sz="2400" spc="-10">
                <a:solidFill>
                  <a:srgbClr val="FFFFFF"/>
                </a:solidFill>
                <a:latin typeface="Constantia"/>
                <a:cs typeface="Constantia"/>
              </a:rPr>
              <a:t>microprocessor combined </a:t>
            </a:r>
            <a:r>
              <a:rPr dirty="0" sz="2400">
                <a:solidFill>
                  <a:srgbClr val="FFFFFF"/>
                </a:solidFill>
                <a:latin typeface="Constantia"/>
                <a:cs typeface="Constantia"/>
              </a:rPr>
              <a:t>with memory  and </a:t>
            </a:r>
            <a:r>
              <a:rPr dirty="0" sz="2400" spc="-5">
                <a:solidFill>
                  <a:srgbClr val="FFFFFF"/>
                </a:solidFill>
                <a:latin typeface="Constantia"/>
                <a:cs typeface="Constantia"/>
              </a:rPr>
              <a:t>input/output </a:t>
            </a:r>
            <a:r>
              <a:rPr dirty="0" sz="2400" spc="-10">
                <a:solidFill>
                  <a:srgbClr val="FFFFFF"/>
                </a:solidFill>
                <a:latin typeface="Constantia"/>
                <a:cs typeface="Constantia"/>
              </a:rPr>
              <a:t>devices </a:t>
            </a:r>
            <a:r>
              <a:rPr dirty="0" sz="2400" spc="-5">
                <a:solidFill>
                  <a:srgbClr val="FFFFFF"/>
                </a:solidFill>
                <a:latin typeface="Constantia"/>
                <a:cs typeface="Constantia"/>
              </a:rPr>
              <a:t>forms </a:t>
            </a:r>
            <a:r>
              <a:rPr dirty="0" sz="2400">
                <a:solidFill>
                  <a:srgbClr val="FFFFFF"/>
                </a:solidFill>
                <a:latin typeface="Constantia"/>
                <a:cs typeface="Constantia"/>
              </a:rPr>
              <a:t>a</a:t>
            </a:r>
            <a:r>
              <a:rPr dirty="0" sz="2400" spc="-385">
                <a:solidFill>
                  <a:srgbClr val="FFFFFF"/>
                </a:solidFill>
                <a:latin typeface="Constantia"/>
                <a:cs typeface="Constantia"/>
              </a:rPr>
              <a:t> </a:t>
            </a:r>
            <a:r>
              <a:rPr dirty="0" sz="2400" spc="-25">
                <a:solidFill>
                  <a:srgbClr val="FFFFFF"/>
                </a:solidFill>
                <a:latin typeface="Constantia"/>
                <a:cs typeface="Constantia"/>
              </a:rPr>
              <a:t>microcomputer.</a:t>
            </a:r>
            <a:endParaRPr sz="2400">
              <a:latin typeface="Constantia"/>
              <a:cs typeface="Constantia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3500">
              <a:latin typeface="Times New Roman"/>
              <a:cs typeface="Times New Roman"/>
            </a:endParaRPr>
          </a:p>
          <a:p>
            <a:pPr algn="just" marL="12700" marR="6350">
              <a:lnSpc>
                <a:spcPct val="100000"/>
              </a:lnSpc>
              <a:buClr>
                <a:srgbClr val="0AD0D9"/>
              </a:buClr>
              <a:buSzPct val="89583"/>
              <a:buFont typeface="Arial"/>
              <a:buChar char="•"/>
              <a:tabLst>
                <a:tab pos="114935" algn="l"/>
              </a:tabLst>
            </a:pPr>
            <a:r>
              <a:rPr dirty="0" u="heavy" sz="2400" spc="-5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onstantia"/>
                <a:cs typeface="Constantia"/>
              </a:rPr>
              <a:t>The </a:t>
            </a:r>
            <a:r>
              <a:rPr dirty="0" u="heavy" sz="2400" spc="-15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onstantia"/>
                <a:cs typeface="Constantia"/>
              </a:rPr>
              <a:t>Microprocessor Age:</a:t>
            </a:r>
            <a:r>
              <a:rPr dirty="0" sz="2400" spc="-15" b="1">
                <a:solidFill>
                  <a:srgbClr val="FFFFFF"/>
                </a:solidFill>
                <a:latin typeface="Constantia"/>
                <a:cs typeface="Constantia"/>
              </a:rPr>
              <a:t> </a:t>
            </a:r>
            <a:r>
              <a:rPr dirty="0" sz="2400" spc="-5">
                <a:solidFill>
                  <a:srgbClr val="FFFFFF"/>
                </a:solidFill>
                <a:latin typeface="Constantia"/>
                <a:cs typeface="Constantia"/>
              </a:rPr>
              <a:t>The </a:t>
            </a:r>
            <a:r>
              <a:rPr dirty="0" sz="2400" spc="10">
                <a:solidFill>
                  <a:srgbClr val="FFFFFF"/>
                </a:solidFill>
                <a:latin typeface="Constantia"/>
                <a:cs typeface="Constantia"/>
              </a:rPr>
              <a:t>fist </a:t>
            </a:r>
            <a:r>
              <a:rPr dirty="0" sz="2400" spc="-10">
                <a:solidFill>
                  <a:srgbClr val="FFFFFF"/>
                </a:solidFill>
                <a:latin typeface="Constantia"/>
                <a:cs typeface="Constantia"/>
              </a:rPr>
              <a:t>microprocessor was  developed </a:t>
            </a:r>
            <a:r>
              <a:rPr dirty="0" sz="2400">
                <a:solidFill>
                  <a:srgbClr val="FFFFFF"/>
                </a:solidFill>
                <a:latin typeface="Constantia"/>
                <a:cs typeface="Constantia"/>
              </a:rPr>
              <a:t>at </a:t>
            </a:r>
            <a:r>
              <a:rPr dirty="0" sz="2400" spc="-10">
                <a:solidFill>
                  <a:srgbClr val="FFFFFF"/>
                </a:solidFill>
                <a:latin typeface="Constantia"/>
                <a:cs typeface="Constantia"/>
              </a:rPr>
              <a:t>Intel Corporation </a:t>
            </a:r>
            <a:r>
              <a:rPr dirty="0" sz="2400">
                <a:solidFill>
                  <a:srgbClr val="FFFFFF"/>
                </a:solidFill>
                <a:latin typeface="Constantia"/>
                <a:cs typeface="Constantia"/>
              </a:rPr>
              <a:t>in </a:t>
            </a:r>
            <a:r>
              <a:rPr dirty="0" sz="2400" spc="5">
                <a:solidFill>
                  <a:srgbClr val="FFFFFF"/>
                </a:solidFill>
                <a:latin typeface="Constantia"/>
                <a:cs typeface="Constantia"/>
              </a:rPr>
              <a:t>1971. </a:t>
            </a:r>
            <a:r>
              <a:rPr dirty="0" sz="2400" spc="-25">
                <a:solidFill>
                  <a:srgbClr val="FFFFFF"/>
                </a:solidFill>
                <a:latin typeface="Constantia"/>
                <a:cs typeface="Constantia"/>
              </a:rPr>
              <a:t>Table-1 </a:t>
            </a:r>
            <a:r>
              <a:rPr dirty="0" sz="2400">
                <a:solidFill>
                  <a:srgbClr val="FFFFFF"/>
                </a:solidFill>
                <a:latin typeface="Constantia"/>
                <a:cs typeface="Constantia"/>
              </a:rPr>
              <a:t>lists </a:t>
            </a:r>
            <a:r>
              <a:rPr dirty="0" sz="2400" spc="-5">
                <a:solidFill>
                  <a:srgbClr val="FFFFFF"/>
                </a:solidFill>
                <a:latin typeface="Constantia"/>
                <a:cs typeface="Constantia"/>
              </a:rPr>
              <a:t>the  </a:t>
            </a:r>
            <a:r>
              <a:rPr dirty="0" sz="2400" spc="-10">
                <a:solidFill>
                  <a:srgbClr val="FFFFFF"/>
                </a:solidFill>
                <a:latin typeface="Constantia"/>
                <a:cs typeface="Constantia"/>
              </a:rPr>
              <a:t>early </a:t>
            </a:r>
            <a:r>
              <a:rPr dirty="0" sz="2400">
                <a:solidFill>
                  <a:srgbClr val="FFFFFF"/>
                </a:solidFill>
                <a:latin typeface="Constantia"/>
                <a:cs typeface="Constantia"/>
              </a:rPr>
              <a:t>and </a:t>
            </a:r>
            <a:r>
              <a:rPr dirty="0" sz="2400" spc="-5">
                <a:solidFill>
                  <a:srgbClr val="FFFFFF"/>
                </a:solidFill>
                <a:latin typeface="Constantia"/>
                <a:cs typeface="Constantia"/>
              </a:rPr>
              <a:t>modern </a:t>
            </a:r>
            <a:r>
              <a:rPr dirty="0" sz="2400" spc="-10">
                <a:solidFill>
                  <a:srgbClr val="FFFFFF"/>
                </a:solidFill>
                <a:latin typeface="Constantia"/>
                <a:cs typeface="Constantia"/>
              </a:rPr>
              <a:t>Intel</a:t>
            </a:r>
            <a:r>
              <a:rPr dirty="0" sz="2400" spc="-155">
                <a:solidFill>
                  <a:srgbClr val="FFFFFF"/>
                </a:solidFill>
                <a:latin typeface="Constantia"/>
                <a:cs typeface="Constantia"/>
              </a:rPr>
              <a:t> </a:t>
            </a:r>
            <a:r>
              <a:rPr dirty="0" sz="2400" spc="-25">
                <a:solidFill>
                  <a:srgbClr val="FFFFFF"/>
                </a:solidFill>
                <a:latin typeface="Constantia"/>
                <a:cs typeface="Constantia"/>
              </a:rPr>
              <a:t>microprocessor.</a:t>
            </a:r>
            <a:endParaRPr sz="2400">
              <a:latin typeface="Constantia"/>
              <a:cs typeface="Constantia"/>
            </a:endParaRPr>
          </a:p>
        </p:txBody>
      </p:sp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/>
          <p:nvPr/>
        </p:nvSpPr>
        <p:spPr>
          <a:xfrm>
            <a:off x="0" y="223"/>
            <a:ext cx="9143999" cy="102870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/>
          <p:nvPr/>
        </p:nvSpPr>
        <p:spPr>
          <a:xfrm>
            <a:off x="4401357" y="0"/>
            <a:ext cx="4742641" cy="599949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/>
          <p:nvPr/>
        </p:nvSpPr>
        <p:spPr>
          <a:xfrm>
            <a:off x="0" y="0"/>
            <a:ext cx="9088207" cy="1020572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/>
          <p:nvPr/>
        </p:nvSpPr>
        <p:spPr>
          <a:xfrm>
            <a:off x="-828" y="52323"/>
            <a:ext cx="9145590" cy="901826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7" name="object 7"/>
          <p:cNvSpPr txBox="1">
            <a:spLocks noGrp="1"/>
          </p:cNvSpPr>
          <p:nvPr>
            <p:ph type="title"/>
          </p:nvPr>
        </p:nvSpPr>
        <p:spPr>
          <a:xfrm>
            <a:off x="1526794" y="705357"/>
            <a:ext cx="6091555" cy="513715"/>
          </a:xfrm>
          <a:prstGeom prst="rect"/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/>
              <a:t>De-multiplexing the Bus </a:t>
            </a:r>
            <a:r>
              <a:rPr dirty="0" spc="5"/>
              <a:t>AD7 </a:t>
            </a:r>
            <a:r>
              <a:rPr dirty="0"/>
              <a:t>–</a:t>
            </a:r>
            <a:r>
              <a:rPr dirty="0" spc="-475"/>
              <a:t> </a:t>
            </a:r>
            <a:r>
              <a:rPr dirty="0"/>
              <a:t>AD0</a:t>
            </a:r>
          </a:p>
        </p:txBody>
      </p:sp>
      <p:sp>
        <p:nvSpPr>
          <p:cNvPr id="8" name="object 8"/>
          <p:cNvSpPr/>
          <p:nvPr/>
        </p:nvSpPr>
        <p:spPr>
          <a:xfrm>
            <a:off x="762000" y="1371600"/>
            <a:ext cx="7696200" cy="4495800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9" name="object 9"/>
          <p:cNvSpPr txBox="1"/>
          <p:nvPr/>
        </p:nvSpPr>
        <p:spPr>
          <a:xfrm>
            <a:off x="1831594" y="5894019"/>
            <a:ext cx="5537200" cy="29972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800" spc="-5" b="1">
                <a:latin typeface="Times New Roman"/>
                <a:cs typeface="Times New Roman"/>
              </a:rPr>
              <a:t>Figure4: Schematic of Latching </a:t>
            </a:r>
            <a:r>
              <a:rPr dirty="0" sz="1800" b="1">
                <a:latin typeface="Times New Roman"/>
                <a:cs typeface="Times New Roman"/>
              </a:rPr>
              <a:t>Low-Order </a:t>
            </a:r>
            <a:r>
              <a:rPr dirty="0" sz="1800" spc="-10" b="1">
                <a:latin typeface="Times New Roman"/>
                <a:cs typeface="Times New Roman"/>
              </a:rPr>
              <a:t>Address</a:t>
            </a:r>
            <a:r>
              <a:rPr dirty="0" sz="1800" spc="-120" b="1">
                <a:latin typeface="Times New Roman"/>
                <a:cs typeface="Times New Roman"/>
              </a:rPr>
              <a:t> </a:t>
            </a:r>
            <a:r>
              <a:rPr dirty="0" sz="1800" spc="-5" b="1">
                <a:latin typeface="Times New Roman"/>
                <a:cs typeface="Times New Roman"/>
              </a:rPr>
              <a:t>Bus</a:t>
            </a:r>
            <a:endParaRPr sz="1800">
              <a:latin typeface="Times New Roman"/>
              <a:cs typeface="Times New Roman"/>
            </a:endParaRPr>
          </a:p>
        </p:txBody>
      </p:sp>
      <p:sp>
        <p:nvSpPr>
          <p:cNvPr id="10" name="object 10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27940">
              <a:lnSpc>
                <a:spcPts val="1245"/>
              </a:lnSpc>
            </a:pPr>
            <a:fld id="{81D60167-4931-47E6-BA6A-407CBD079E47}" type="slidenum">
              <a:rPr dirty="0"/>
              <a:t>40</a:t>
            </a:fld>
          </a:p>
        </p:txBody>
      </p:sp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/>
          <p:nvPr/>
        </p:nvSpPr>
        <p:spPr>
          <a:xfrm>
            <a:off x="0" y="223"/>
            <a:ext cx="9143999" cy="102870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/>
          <p:nvPr/>
        </p:nvSpPr>
        <p:spPr>
          <a:xfrm>
            <a:off x="4401357" y="0"/>
            <a:ext cx="4742641" cy="599949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/>
          <p:nvPr/>
        </p:nvSpPr>
        <p:spPr>
          <a:xfrm>
            <a:off x="0" y="0"/>
            <a:ext cx="9088207" cy="1020572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/>
          <p:nvPr/>
        </p:nvSpPr>
        <p:spPr>
          <a:xfrm>
            <a:off x="-828" y="52323"/>
            <a:ext cx="9145590" cy="901826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7" name="object 7"/>
          <p:cNvSpPr txBox="1">
            <a:spLocks noGrp="1"/>
          </p:cNvSpPr>
          <p:nvPr>
            <p:ph type="title"/>
          </p:nvPr>
        </p:nvSpPr>
        <p:spPr>
          <a:xfrm>
            <a:off x="1526794" y="705357"/>
            <a:ext cx="6091555" cy="513715"/>
          </a:xfrm>
          <a:prstGeom prst="rect"/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/>
              <a:t>De-multiplexing the Bus </a:t>
            </a:r>
            <a:r>
              <a:rPr dirty="0" spc="5"/>
              <a:t>AD7 </a:t>
            </a:r>
            <a:r>
              <a:rPr dirty="0"/>
              <a:t>–</a:t>
            </a:r>
            <a:r>
              <a:rPr dirty="0" spc="-475"/>
              <a:t> </a:t>
            </a:r>
            <a:r>
              <a:rPr dirty="0"/>
              <a:t>AD0</a:t>
            </a:r>
          </a:p>
        </p:txBody>
      </p:sp>
      <p:sp>
        <p:nvSpPr>
          <p:cNvPr id="9" name="object 9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27940">
              <a:lnSpc>
                <a:spcPts val="1245"/>
              </a:lnSpc>
            </a:pPr>
            <a:fld id="{81D60167-4931-47E6-BA6A-407CBD079E47}" type="slidenum">
              <a:rPr dirty="0"/>
              <a:t>40</a:t>
            </a:fld>
          </a:p>
        </p:txBody>
      </p:sp>
      <p:sp>
        <p:nvSpPr>
          <p:cNvPr id="8" name="object 8"/>
          <p:cNvSpPr txBox="1"/>
          <p:nvPr/>
        </p:nvSpPr>
        <p:spPr>
          <a:xfrm>
            <a:off x="535940" y="1624330"/>
            <a:ext cx="8073390" cy="3928745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algn="just" marL="287020" marR="5080" indent="-274320">
              <a:lnSpc>
                <a:spcPct val="100000"/>
              </a:lnSpc>
              <a:spcBef>
                <a:spcPts val="105"/>
              </a:spcBef>
              <a:buClr>
                <a:srgbClr val="0AD0D9"/>
              </a:buClr>
              <a:buSzPct val="95000"/>
              <a:buFont typeface="Wingdings 2"/>
              <a:buChar char=""/>
              <a:tabLst>
                <a:tab pos="287020" algn="l"/>
              </a:tabLst>
            </a:pPr>
            <a:r>
              <a:rPr dirty="0" sz="2000">
                <a:latin typeface="Times New Roman"/>
                <a:cs typeface="Times New Roman"/>
              </a:rPr>
              <a:t>Figure 4 </a:t>
            </a:r>
            <a:r>
              <a:rPr dirty="0" sz="2000" spc="-5">
                <a:latin typeface="Times New Roman"/>
                <a:cs typeface="Times New Roman"/>
              </a:rPr>
              <a:t>shows </a:t>
            </a:r>
            <a:r>
              <a:rPr dirty="0" sz="2000">
                <a:latin typeface="Times New Roman"/>
                <a:cs typeface="Times New Roman"/>
              </a:rPr>
              <a:t>a </a:t>
            </a:r>
            <a:r>
              <a:rPr dirty="0" sz="2000" spc="-5">
                <a:latin typeface="Times New Roman"/>
                <a:cs typeface="Times New Roman"/>
              </a:rPr>
              <a:t>schematic </a:t>
            </a:r>
            <a:r>
              <a:rPr dirty="0" sz="2000">
                <a:latin typeface="Times New Roman"/>
                <a:cs typeface="Times New Roman"/>
              </a:rPr>
              <a:t>that </a:t>
            </a:r>
            <a:r>
              <a:rPr dirty="0" sz="2000" spc="-5">
                <a:latin typeface="Times New Roman"/>
                <a:cs typeface="Times New Roman"/>
              </a:rPr>
              <a:t>uses </a:t>
            </a:r>
            <a:r>
              <a:rPr dirty="0" sz="2000">
                <a:latin typeface="Times New Roman"/>
                <a:cs typeface="Times New Roman"/>
              </a:rPr>
              <a:t>a </a:t>
            </a:r>
            <a:r>
              <a:rPr dirty="0" sz="2000" spc="-10">
                <a:latin typeface="Times New Roman"/>
                <a:cs typeface="Times New Roman"/>
              </a:rPr>
              <a:t>latch </a:t>
            </a:r>
            <a:r>
              <a:rPr dirty="0" sz="2000" spc="-5">
                <a:latin typeface="Times New Roman"/>
                <a:cs typeface="Times New Roman"/>
              </a:rPr>
              <a:t>and the ALE signal </a:t>
            </a:r>
            <a:r>
              <a:rPr dirty="0" sz="2000" spc="-10">
                <a:latin typeface="Times New Roman"/>
                <a:cs typeface="Times New Roman"/>
              </a:rPr>
              <a:t>to </a:t>
            </a:r>
            <a:r>
              <a:rPr dirty="0" sz="2000" spc="-5">
                <a:latin typeface="Times New Roman"/>
                <a:cs typeface="Times New Roman"/>
              </a:rPr>
              <a:t>de-  multiplexed </a:t>
            </a:r>
            <a:r>
              <a:rPr dirty="0" sz="2000" spc="-10">
                <a:latin typeface="Times New Roman"/>
                <a:cs typeface="Times New Roman"/>
              </a:rPr>
              <a:t>the </a:t>
            </a:r>
            <a:r>
              <a:rPr dirty="0" sz="2000">
                <a:latin typeface="Times New Roman"/>
                <a:cs typeface="Times New Roman"/>
              </a:rPr>
              <a:t>bus. </a:t>
            </a:r>
            <a:r>
              <a:rPr dirty="0" sz="2000" spc="-5">
                <a:latin typeface="Times New Roman"/>
                <a:cs typeface="Times New Roman"/>
              </a:rPr>
              <a:t>The bus </a:t>
            </a:r>
            <a:r>
              <a:rPr dirty="0" sz="2000">
                <a:latin typeface="Times New Roman"/>
                <a:cs typeface="Times New Roman"/>
              </a:rPr>
              <a:t>AD7–AD0 </a:t>
            </a:r>
            <a:r>
              <a:rPr dirty="0" sz="2000" spc="-10">
                <a:latin typeface="Times New Roman"/>
                <a:cs typeface="Times New Roman"/>
              </a:rPr>
              <a:t>is </a:t>
            </a:r>
            <a:r>
              <a:rPr dirty="0" sz="2000" spc="-5">
                <a:latin typeface="Times New Roman"/>
                <a:cs typeface="Times New Roman"/>
              </a:rPr>
              <a:t>connected as </a:t>
            </a:r>
            <a:r>
              <a:rPr dirty="0" sz="2000">
                <a:latin typeface="Times New Roman"/>
                <a:cs typeface="Times New Roman"/>
              </a:rPr>
              <a:t>the </a:t>
            </a:r>
            <a:r>
              <a:rPr dirty="0" sz="2000" spc="-5">
                <a:latin typeface="Times New Roman"/>
                <a:cs typeface="Times New Roman"/>
              </a:rPr>
              <a:t>input </a:t>
            </a:r>
            <a:r>
              <a:rPr dirty="0" sz="2000" spc="-10">
                <a:latin typeface="Times New Roman"/>
                <a:cs typeface="Times New Roman"/>
              </a:rPr>
              <a:t>to </a:t>
            </a:r>
            <a:r>
              <a:rPr dirty="0" sz="2000" spc="-5">
                <a:latin typeface="Times New Roman"/>
                <a:cs typeface="Times New Roman"/>
              </a:rPr>
              <a:t>the  latch 74LS373. The </a:t>
            </a:r>
            <a:r>
              <a:rPr dirty="0" sz="2000">
                <a:latin typeface="Times New Roman"/>
                <a:cs typeface="Times New Roman"/>
              </a:rPr>
              <a:t>ALE </a:t>
            </a:r>
            <a:r>
              <a:rPr dirty="0" sz="2000" spc="-5">
                <a:latin typeface="Times New Roman"/>
                <a:cs typeface="Times New Roman"/>
              </a:rPr>
              <a:t>signal is connected </a:t>
            </a:r>
            <a:r>
              <a:rPr dirty="0" sz="2000" spc="-10">
                <a:latin typeface="Times New Roman"/>
                <a:cs typeface="Times New Roman"/>
              </a:rPr>
              <a:t>to </a:t>
            </a:r>
            <a:r>
              <a:rPr dirty="0" sz="2000" spc="-5">
                <a:latin typeface="Times New Roman"/>
                <a:cs typeface="Times New Roman"/>
              </a:rPr>
              <a:t>the Enable </a:t>
            </a:r>
            <a:r>
              <a:rPr dirty="0" sz="2000">
                <a:latin typeface="Times New Roman"/>
                <a:cs typeface="Times New Roman"/>
              </a:rPr>
              <a:t>(G) </a:t>
            </a:r>
            <a:r>
              <a:rPr dirty="0" sz="2000" spc="-5">
                <a:latin typeface="Times New Roman"/>
                <a:cs typeface="Times New Roman"/>
              </a:rPr>
              <a:t>pin of the  latch, </a:t>
            </a:r>
            <a:r>
              <a:rPr dirty="0" sz="2000">
                <a:latin typeface="Times New Roman"/>
                <a:cs typeface="Times New Roman"/>
              </a:rPr>
              <a:t>and the output control (OC) signal of the </a:t>
            </a:r>
            <a:r>
              <a:rPr dirty="0" sz="2000" spc="-5">
                <a:latin typeface="Times New Roman"/>
                <a:cs typeface="Times New Roman"/>
              </a:rPr>
              <a:t>latch is</a:t>
            </a:r>
            <a:r>
              <a:rPr dirty="0" sz="2000" spc="-190">
                <a:latin typeface="Times New Roman"/>
                <a:cs typeface="Times New Roman"/>
              </a:rPr>
              <a:t> </a:t>
            </a:r>
            <a:r>
              <a:rPr dirty="0" sz="2000">
                <a:latin typeface="Times New Roman"/>
                <a:cs typeface="Times New Roman"/>
              </a:rPr>
              <a:t>grounded.</a:t>
            </a:r>
            <a:endParaRPr sz="20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5"/>
              </a:spcBef>
              <a:buClr>
                <a:srgbClr val="0AD0D9"/>
              </a:buClr>
              <a:buFont typeface="Wingdings 2"/>
              <a:buChar char=""/>
            </a:pPr>
            <a:endParaRPr sz="2900">
              <a:latin typeface="Times New Roman"/>
              <a:cs typeface="Times New Roman"/>
            </a:endParaRPr>
          </a:p>
          <a:p>
            <a:pPr algn="just" marL="287020" marR="5080" indent="-274320">
              <a:lnSpc>
                <a:spcPct val="100000"/>
              </a:lnSpc>
              <a:buClr>
                <a:srgbClr val="0AD0D9"/>
              </a:buClr>
              <a:buSzPct val="95000"/>
              <a:buFont typeface="Wingdings 2"/>
              <a:buChar char=""/>
              <a:tabLst>
                <a:tab pos="363220" algn="l"/>
              </a:tabLst>
            </a:pPr>
            <a:r>
              <a:rPr dirty="0"/>
              <a:t>	</a:t>
            </a:r>
            <a:r>
              <a:rPr dirty="0" sz="2000">
                <a:latin typeface="Times New Roman"/>
                <a:cs typeface="Times New Roman"/>
              </a:rPr>
              <a:t>Figure 5 </a:t>
            </a:r>
            <a:r>
              <a:rPr dirty="0" sz="2000" spc="-5">
                <a:latin typeface="Times New Roman"/>
                <a:cs typeface="Times New Roman"/>
              </a:rPr>
              <a:t>shows </a:t>
            </a:r>
            <a:r>
              <a:rPr dirty="0" sz="2000">
                <a:latin typeface="Times New Roman"/>
                <a:cs typeface="Times New Roman"/>
              </a:rPr>
              <a:t>that </a:t>
            </a:r>
            <a:r>
              <a:rPr dirty="0" sz="2000" spc="-5">
                <a:latin typeface="Times New Roman"/>
                <a:cs typeface="Times New Roman"/>
              </a:rPr>
              <a:t>the </a:t>
            </a:r>
            <a:r>
              <a:rPr dirty="0" sz="2000">
                <a:latin typeface="Times New Roman"/>
                <a:cs typeface="Times New Roman"/>
              </a:rPr>
              <a:t>ALE goes </a:t>
            </a:r>
            <a:r>
              <a:rPr dirty="0" sz="2000" spc="-5">
                <a:latin typeface="Times New Roman"/>
                <a:cs typeface="Times New Roman"/>
              </a:rPr>
              <a:t>high during T1. </a:t>
            </a:r>
            <a:r>
              <a:rPr dirty="0" sz="2000">
                <a:latin typeface="Times New Roman"/>
                <a:cs typeface="Times New Roman"/>
              </a:rPr>
              <a:t>When </a:t>
            </a:r>
            <a:r>
              <a:rPr dirty="0" sz="2000" spc="-5">
                <a:latin typeface="Times New Roman"/>
                <a:cs typeface="Times New Roman"/>
              </a:rPr>
              <a:t>the </a:t>
            </a:r>
            <a:r>
              <a:rPr dirty="0" sz="2000">
                <a:latin typeface="Times New Roman"/>
                <a:cs typeface="Times New Roman"/>
              </a:rPr>
              <a:t>ALE </a:t>
            </a:r>
            <a:r>
              <a:rPr dirty="0" sz="2000" spc="-5">
                <a:latin typeface="Times New Roman"/>
                <a:cs typeface="Times New Roman"/>
              </a:rPr>
              <a:t>is high,  </a:t>
            </a:r>
            <a:r>
              <a:rPr dirty="0" sz="2000">
                <a:latin typeface="Times New Roman"/>
                <a:cs typeface="Times New Roman"/>
              </a:rPr>
              <a:t>the </a:t>
            </a:r>
            <a:r>
              <a:rPr dirty="0" sz="2000" spc="-5">
                <a:latin typeface="Times New Roman"/>
                <a:cs typeface="Times New Roman"/>
              </a:rPr>
              <a:t>latch is transparent; </a:t>
            </a:r>
            <a:r>
              <a:rPr dirty="0" sz="2000" spc="-10">
                <a:latin typeface="Times New Roman"/>
                <a:cs typeface="Times New Roman"/>
              </a:rPr>
              <a:t>this </a:t>
            </a:r>
            <a:r>
              <a:rPr dirty="0" sz="2000" spc="-5">
                <a:latin typeface="Times New Roman"/>
                <a:cs typeface="Times New Roman"/>
              </a:rPr>
              <a:t>means that the output changes according </a:t>
            </a:r>
            <a:r>
              <a:rPr dirty="0" sz="2000" spc="-20">
                <a:latin typeface="Times New Roman"/>
                <a:cs typeface="Times New Roman"/>
              </a:rPr>
              <a:t>to  </a:t>
            </a:r>
            <a:r>
              <a:rPr dirty="0" sz="2000">
                <a:latin typeface="Times New Roman"/>
                <a:cs typeface="Times New Roman"/>
              </a:rPr>
              <a:t>input</a:t>
            </a:r>
            <a:r>
              <a:rPr dirty="0" sz="2000" spc="470">
                <a:latin typeface="Times New Roman"/>
                <a:cs typeface="Times New Roman"/>
              </a:rPr>
              <a:t> </a:t>
            </a:r>
            <a:r>
              <a:rPr dirty="0" sz="2000">
                <a:latin typeface="Times New Roman"/>
                <a:cs typeface="Times New Roman"/>
              </a:rPr>
              <a:t>data.</a:t>
            </a:r>
            <a:endParaRPr sz="20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5"/>
              </a:spcBef>
              <a:buClr>
                <a:srgbClr val="0AD0D9"/>
              </a:buClr>
              <a:buFont typeface="Wingdings 2"/>
              <a:buChar char=""/>
            </a:pPr>
            <a:endParaRPr sz="2900">
              <a:latin typeface="Times New Roman"/>
              <a:cs typeface="Times New Roman"/>
            </a:endParaRPr>
          </a:p>
          <a:p>
            <a:pPr algn="just" marL="287020" marR="5080" indent="-274320">
              <a:lnSpc>
                <a:spcPct val="100000"/>
              </a:lnSpc>
              <a:spcBef>
                <a:spcPts val="5"/>
              </a:spcBef>
              <a:buClr>
                <a:srgbClr val="0AD0D9"/>
              </a:buClr>
              <a:buSzPct val="95000"/>
              <a:buFont typeface="Wingdings 2"/>
              <a:buChar char=""/>
              <a:tabLst>
                <a:tab pos="287020" algn="l"/>
              </a:tabLst>
            </a:pPr>
            <a:r>
              <a:rPr dirty="0" sz="2000">
                <a:latin typeface="Times New Roman"/>
                <a:cs typeface="Times New Roman"/>
              </a:rPr>
              <a:t>During </a:t>
            </a:r>
            <a:r>
              <a:rPr dirty="0" sz="2000" spc="-5">
                <a:latin typeface="Times New Roman"/>
                <a:cs typeface="Times New Roman"/>
              </a:rPr>
              <a:t>T1, the output of the latch is </a:t>
            </a:r>
            <a:r>
              <a:rPr dirty="0" sz="2000">
                <a:latin typeface="Times New Roman"/>
                <a:cs typeface="Times New Roman"/>
              </a:rPr>
              <a:t>05 H. </a:t>
            </a:r>
            <a:r>
              <a:rPr dirty="0" sz="2000" spc="-5">
                <a:latin typeface="Times New Roman"/>
                <a:cs typeface="Times New Roman"/>
              </a:rPr>
              <a:t>When the </a:t>
            </a:r>
            <a:r>
              <a:rPr dirty="0" sz="2000">
                <a:latin typeface="Times New Roman"/>
                <a:cs typeface="Times New Roman"/>
              </a:rPr>
              <a:t>ALE goes low </a:t>
            </a:r>
            <a:r>
              <a:rPr dirty="0" sz="2000" spc="-5">
                <a:latin typeface="Times New Roman"/>
                <a:cs typeface="Times New Roman"/>
              </a:rPr>
              <a:t>the  </a:t>
            </a:r>
            <a:r>
              <a:rPr dirty="0" sz="2000">
                <a:latin typeface="Times New Roman"/>
                <a:cs typeface="Times New Roman"/>
              </a:rPr>
              <a:t>data byte </a:t>
            </a:r>
            <a:r>
              <a:rPr dirty="0" sz="2000" spc="-5">
                <a:latin typeface="Times New Roman"/>
                <a:cs typeface="Times New Roman"/>
              </a:rPr>
              <a:t>05 </a:t>
            </a:r>
            <a:r>
              <a:rPr dirty="0" sz="2000">
                <a:latin typeface="Times New Roman"/>
                <a:cs typeface="Times New Roman"/>
              </a:rPr>
              <a:t>H </a:t>
            </a:r>
            <a:r>
              <a:rPr dirty="0" sz="2000" spc="-5">
                <a:latin typeface="Times New Roman"/>
                <a:cs typeface="Times New Roman"/>
              </a:rPr>
              <a:t>is latched until </a:t>
            </a:r>
            <a:r>
              <a:rPr dirty="0" sz="2000">
                <a:latin typeface="Times New Roman"/>
                <a:cs typeface="Times New Roman"/>
              </a:rPr>
              <a:t>the next ALE and the </a:t>
            </a:r>
            <a:r>
              <a:rPr dirty="0" sz="2000" spc="-5">
                <a:latin typeface="Times New Roman"/>
                <a:cs typeface="Times New Roman"/>
              </a:rPr>
              <a:t>output </a:t>
            </a:r>
            <a:r>
              <a:rPr dirty="0" sz="2000">
                <a:latin typeface="Times New Roman"/>
                <a:cs typeface="Times New Roman"/>
              </a:rPr>
              <a:t>of the </a:t>
            </a:r>
            <a:r>
              <a:rPr dirty="0" sz="2000" spc="-5">
                <a:latin typeface="Times New Roman"/>
                <a:cs typeface="Times New Roman"/>
              </a:rPr>
              <a:t>latch  </a:t>
            </a:r>
            <a:r>
              <a:rPr dirty="0" sz="2000">
                <a:latin typeface="Times New Roman"/>
                <a:cs typeface="Times New Roman"/>
              </a:rPr>
              <a:t>represents</a:t>
            </a:r>
            <a:r>
              <a:rPr dirty="0" sz="2000" spc="-25">
                <a:latin typeface="Times New Roman"/>
                <a:cs typeface="Times New Roman"/>
              </a:rPr>
              <a:t> </a:t>
            </a:r>
            <a:r>
              <a:rPr dirty="0" sz="2000">
                <a:latin typeface="Times New Roman"/>
                <a:cs typeface="Times New Roman"/>
              </a:rPr>
              <a:t>the</a:t>
            </a:r>
            <a:r>
              <a:rPr dirty="0" sz="2000" spc="-25">
                <a:latin typeface="Times New Roman"/>
                <a:cs typeface="Times New Roman"/>
              </a:rPr>
              <a:t> </a:t>
            </a:r>
            <a:r>
              <a:rPr dirty="0" sz="2000">
                <a:latin typeface="Times New Roman"/>
                <a:cs typeface="Times New Roman"/>
              </a:rPr>
              <a:t>low-order</a:t>
            </a:r>
            <a:r>
              <a:rPr dirty="0" sz="2000" spc="-35">
                <a:latin typeface="Times New Roman"/>
                <a:cs typeface="Times New Roman"/>
              </a:rPr>
              <a:t> </a:t>
            </a:r>
            <a:r>
              <a:rPr dirty="0" sz="2000">
                <a:latin typeface="Times New Roman"/>
                <a:cs typeface="Times New Roman"/>
              </a:rPr>
              <a:t>address</a:t>
            </a:r>
            <a:r>
              <a:rPr dirty="0" sz="2000" spc="-25">
                <a:latin typeface="Times New Roman"/>
                <a:cs typeface="Times New Roman"/>
              </a:rPr>
              <a:t> </a:t>
            </a:r>
            <a:r>
              <a:rPr dirty="0" sz="2000" spc="5">
                <a:latin typeface="Times New Roman"/>
                <a:cs typeface="Times New Roman"/>
              </a:rPr>
              <a:t>bus</a:t>
            </a:r>
            <a:r>
              <a:rPr dirty="0" sz="2000" spc="-130">
                <a:latin typeface="Times New Roman"/>
                <a:cs typeface="Times New Roman"/>
              </a:rPr>
              <a:t> </a:t>
            </a:r>
            <a:r>
              <a:rPr dirty="0" sz="2000">
                <a:latin typeface="Times New Roman"/>
                <a:cs typeface="Times New Roman"/>
              </a:rPr>
              <a:t>A7</a:t>
            </a:r>
            <a:r>
              <a:rPr dirty="0" sz="2000" spc="-5">
                <a:latin typeface="Times New Roman"/>
                <a:cs typeface="Times New Roman"/>
              </a:rPr>
              <a:t> </a:t>
            </a:r>
            <a:r>
              <a:rPr dirty="0" sz="2000">
                <a:latin typeface="Times New Roman"/>
                <a:cs typeface="Times New Roman"/>
              </a:rPr>
              <a:t>–</a:t>
            </a:r>
            <a:r>
              <a:rPr dirty="0" sz="2000" spc="-114">
                <a:latin typeface="Times New Roman"/>
                <a:cs typeface="Times New Roman"/>
              </a:rPr>
              <a:t> </a:t>
            </a:r>
            <a:r>
              <a:rPr dirty="0" sz="2000">
                <a:latin typeface="Times New Roman"/>
                <a:cs typeface="Times New Roman"/>
              </a:rPr>
              <a:t>A0</a:t>
            </a:r>
            <a:r>
              <a:rPr dirty="0" sz="2000" spc="-5">
                <a:latin typeface="Times New Roman"/>
                <a:cs typeface="Times New Roman"/>
              </a:rPr>
              <a:t> </a:t>
            </a:r>
            <a:r>
              <a:rPr dirty="0" sz="2000">
                <a:latin typeface="Times New Roman"/>
                <a:cs typeface="Times New Roman"/>
              </a:rPr>
              <a:t>after</a:t>
            </a:r>
            <a:r>
              <a:rPr dirty="0" sz="2000" spc="-20">
                <a:latin typeface="Times New Roman"/>
                <a:cs typeface="Times New Roman"/>
              </a:rPr>
              <a:t> </a:t>
            </a:r>
            <a:r>
              <a:rPr dirty="0" sz="2000">
                <a:latin typeface="Times New Roman"/>
                <a:cs typeface="Times New Roman"/>
              </a:rPr>
              <a:t>the</a:t>
            </a:r>
            <a:r>
              <a:rPr dirty="0" sz="2000" spc="-5">
                <a:latin typeface="Times New Roman"/>
                <a:cs typeface="Times New Roman"/>
              </a:rPr>
              <a:t> latching</a:t>
            </a:r>
            <a:r>
              <a:rPr dirty="0" sz="2000" spc="-25">
                <a:latin typeface="Times New Roman"/>
                <a:cs typeface="Times New Roman"/>
              </a:rPr>
              <a:t> </a:t>
            </a:r>
            <a:r>
              <a:rPr dirty="0" sz="2000">
                <a:latin typeface="Times New Roman"/>
                <a:cs typeface="Times New Roman"/>
              </a:rPr>
              <a:t>operation.</a:t>
            </a:r>
            <a:endParaRPr sz="20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/>
          <p:nvPr/>
        </p:nvSpPr>
        <p:spPr>
          <a:xfrm>
            <a:off x="0" y="223"/>
            <a:ext cx="9143999" cy="102870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/>
          <p:nvPr/>
        </p:nvSpPr>
        <p:spPr>
          <a:xfrm>
            <a:off x="4401357" y="0"/>
            <a:ext cx="4742641" cy="599949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/>
          <p:nvPr/>
        </p:nvSpPr>
        <p:spPr>
          <a:xfrm>
            <a:off x="0" y="0"/>
            <a:ext cx="9088207" cy="1020572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/>
          <p:nvPr/>
        </p:nvSpPr>
        <p:spPr>
          <a:xfrm>
            <a:off x="-828" y="52323"/>
            <a:ext cx="9145590" cy="901826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7" name="object 7"/>
          <p:cNvSpPr/>
          <p:nvPr/>
        </p:nvSpPr>
        <p:spPr>
          <a:xfrm>
            <a:off x="914400" y="1447800"/>
            <a:ext cx="7086600" cy="4267200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8" name="object 8"/>
          <p:cNvSpPr txBox="1">
            <a:spLocks noGrp="1"/>
          </p:cNvSpPr>
          <p:nvPr>
            <p:ph type="title"/>
          </p:nvPr>
        </p:nvSpPr>
        <p:spPr>
          <a:xfrm>
            <a:off x="1526794" y="705357"/>
            <a:ext cx="6091555" cy="513715"/>
          </a:xfrm>
          <a:prstGeom prst="rect"/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/>
              <a:t>De-multiplexing the Bus </a:t>
            </a:r>
            <a:r>
              <a:rPr dirty="0" spc="5"/>
              <a:t>AD7 </a:t>
            </a:r>
            <a:r>
              <a:rPr dirty="0"/>
              <a:t>–</a:t>
            </a:r>
            <a:r>
              <a:rPr dirty="0" spc="-475"/>
              <a:t> </a:t>
            </a:r>
            <a:r>
              <a:rPr dirty="0"/>
              <a:t>AD0</a:t>
            </a:r>
          </a:p>
        </p:txBody>
      </p:sp>
      <p:sp>
        <p:nvSpPr>
          <p:cNvPr id="10" name="object 10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27940">
              <a:lnSpc>
                <a:spcPts val="1245"/>
              </a:lnSpc>
            </a:pPr>
            <a:fld id="{81D60167-4931-47E6-BA6A-407CBD079E47}" type="slidenum">
              <a:rPr dirty="0"/>
              <a:t>40</a:t>
            </a:fld>
          </a:p>
        </p:txBody>
      </p:sp>
      <p:sp>
        <p:nvSpPr>
          <p:cNvPr id="9" name="object 9"/>
          <p:cNvSpPr txBox="1"/>
          <p:nvPr/>
        </p:nvSpPr>
        <p:spPr>
          <a:xfrm>
            <a:off x="1965705" y="5894019"/>
            <a:ext cx="5239385" cy="29972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800" spc="-10" b="1">
                <a:latin typeface="Times New Roman"/>
                <a:cs typeface="Times New Roman"/>
              </a:rPr>
              <a:t>Figure </a:t>
            </a:r>
            <a:r>
              <a:rPr dirty="0" sz="1800" b="1">
                <a:latin typeface="Times New Roman"/>
                <a:cs typeface="Times New Roman"/>
              </a:rPr>
              <a:t>5: 8085 timing diagram for Opcode fetch</a:t>
            </a:r>
            <a:r>
              <a:rPr dirty="0" sz="1800" spc="-105" b="1">
                <a:latin typeface="Times New Roman"/>
                <a:cs typeface="Times New Roman"/>
              </a:rPr>
              <a:t> </a:t>
            </a:r>
            <a:r>
              <a:rPr dirty="0" sz="1800" b="1">
                <a:latin typeface="Times New Roman"/>
                <a:cs typeface="Times New Roman"/>
              </a:rPr>
              <a:t>cycle</a:t>
            </a:r>
            <a:endParaRPr sz="18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/>
          <p:nvPr/>
        </p:nvSpPr>
        <p:spPr>
          <a:xfrm>
            <a:off x="0" y="223"/>
            <a:ext cx="9143999" cy="102870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/>
          <p:nvPr/>
        </p:nvSpPr>
        <p:spPr>
          <a:xfrm>
            <a:off x="4401357" y="0"/>
            <a:ext cx="4742641" cy="599949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/>
          <p:nvPr/>
        </p:nvSpPr>
        <p:spPr>
          <a:xfrm>
            <a:off x="0" y="0"/>
            <a:ext cx="9088207" cy="1020572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/>
          <p:nvPr/>
        </p:nvSpPr>
        <p:spPr>
          <a:xfrm>
            <a:off x="-828" y="52323"/>
            <a:ext cx="9145590" cy="901826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7" name="object 7"/>
          <p:cNvSpPr txBox="1">
            <a:spLocks noGrp="1"/>
          </p:cNvSpPr>
          <p:nvPr>
            <p:ph type="title"/>
          </p:nvPr>
        </p:nvSpPr>
        <p:spPr>
          <a:xfrm>
            <a:off x="1526794" y="933957"/>
            <a:ext cx="6091555" cy="513715"/>
          </a:xfrm>
          <a:prstGeom prst="rect"/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/>
              <a:t>De-multiplexing the Bus </a:t>
            </a:r>
            <a:r>
              <a:rPr dirty="0" spc="5"/>
              <a:t>AD7 </a:t>
            </a:r>
            <a:r>
              <a:rPr dirty="0"/>
              <a:t>–</a:t>
            </a:r>
            <a:r>
              <a:rPr dirty="0" spc="-475"/>
              <a:t> </a:t>
            </a:r>
            <a:r>
              <a:rPr dirty="0"/>
              <a:t>AD0</a:t>
            </a:r>
          </a:p>
        </p:txBody>
      </p:sp>
      <p:sp>
        <p:nvSpPr>
          <p:cNvPr id="9" name="object 9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27940">
              <a:lnSpc>
                <a:spcPts val="1245"/>
              </a:lnSpc>
            </a:pPr>
            <a:fld id="{81D60167-4931-47E6-BA6A-407CBD079E47}" type="slidenum">
              <a:rPr dirty="0"/>
              <a:t>40</a:t>
            </a:fld>
          </a:p>
        </p:txBody>
      </p:sp>
      <p:sp>
        <p:nvSpPr>
          <p:cNvPr id="8" name="object 8"/>
          <p:cNvSpPr txBox="1"/>
          <p:nvPr/>
        </p:nvSpPr>
        <p:spPr>
          <a:xfrm>
            <a:off x="535940" y="1959305"/>
            <a:ext cx="8074659" cy="425069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algn="just" marL="287020" marR="6350" indent="-274320">
              <a:lnSpc>
                <a:spcPct val="100000"/>
              </a:lnSpc>
              <a:spcBef>
                <a:spcPts val="95"/>
              </a:spcBef>
              <a:buClr>
                <a:srgbClr val="0AD0D9"/>
              </a:buClr>
              <a:buSzPct val="95454"/>
              <a:buFont typeface="Wingdings 2"/>
              <a:buChar char=""/>
              <a:tabLst>
                <a:tab pos="287020" algn="l"/>
              </a:tabLst>
            </a:pPr>
            <a:r>
              <a:rPr dirty="0" sz="2200" spc="-5">
                <a:latin typeface="Times New Roman"/>
                <a:cs typeface="Times New Roman"/>
              </a:rPr>
              <a:t>Now we </a:t>
            </a:r>
            <a:r>
              <a:rPr dirty="0" sz="2200">
                <a:latin typeface="Times New Roman"/>
                <a:cs typeface="Times New Roman"/>
              </a:rPr>
              <a:t>can </a:t>
            </a:r>
            <a:r>
              <a:rPr dirty="0" sz="2200" spc="-5">
                <a:latin typeface="Times New Roman"/>
                <a:cs typeface="Times New Roman"/>
              </a:rPr>
              <a:t>define three terms – instruction cycle, machine cycle,  and </a:t>
            </a:r>
            <a:r>
              <a:rPr dirty="0" sz="2200" spc="-35">
                <a:latin typeface="Times New Roman"/>
                <a:cs typeface="Times New Roman"/>
              </a:rPr>
              <a:t>T-state </a:t>
            </a:r>
            <a:r>
              <a:rPr dirty="0" sz="2200" spc="-5">
                <a:latin typeface="Times New Roman"/>
                <a:cs typeface="Times New Roman"/>
              </a:rPr>
              <a:t>– and use </a:t>
            </a:r>
            <a:r>
              <a:rPr dirty="0" sz="2200" spc="-10">
                <a:latin typeface="Times New Roman"/>
                <a:cs typeface="Times New Roman"/>
              </a:rPr>
              <a:t>these </a:t>
            </a:r>
            <a:r>
              <a:rPr dirty="0" sz="2200" spc="-5">
                <a:latin typeface="Times New Roman"/>
                <a:cs typeface="Times New Roman"/>
              </a:rPr>
              <a:t>terms later for examining timings </a:t>
            </a:r>
            <a:r>
              <a:rPr dirty="0" sz="2200">
                <a:latin typeface="Times New Roman"/>
                <a:cs typeface="Times New Roman"/>
              </a:rPr>
              <a:t>of  </a:t>
            </a:r>
            <a:r>
              <a:rPr dirty="0" sz="2200" spc="-5">
                <a:latin typeface="Times New Roman"/>
                <a:cs typeface="Times New Roman"/>
              </a:rPr>
              <a:t>various </a:t>
            </a:r>
            <a:r>
              <a:rPr dirty="0" sz="2200">
                <a:latin typeface="Times New Roman"/>
                <a:cs typeface="Times New Roman"/>
              </a:rPr>
              <a:t>8085</a:t>
            </a:r>
            <a:r>
              <a:rPr dirty="0" sz="2200" spc="-10">
                <a:latin typeface="Times New Roman"/>
                <a:cs typeface="Times New Roman"/>
              </a:rPr>
              <a:t> </a:t>
            </a:r>
            <a:r>
              <a:rPr dirty="0" sz="2200" spc="-5">
                <a:latin typeface="Times New Roman"/>
                <a:cs typeface="Times New Roman"/>
              </a:rPr>
              <a:t>operations.</a:t>
            </a:r>
            <a:endParaRPr sz="22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0"/>
              </a:spcBef>
              <a:buClr>
                <a:srgbClr val="0AD0D9"/>
              </a:buClr>
              <a:buFont typeface="Wingdings 2"/>
              <a:buChar char=""/>
            </a:pPr>
            <a:endParaRPr sz="3200">
              <a:latin typeface="Times New Roman"/>
              <a:cs typeface="Times New Roman"/>
            </a:endParaRPr>
          </a:p>
          <a:p>
            <a:pPr algn="just" marL="287020" marR="5080" indent="-274320">
              <a:lnSpc>
                <a:spcPct val="100000"/>
              </a:lnSpc>
              <a:buClr>
                <a:srgbClr val="0AD0D9"/>
              </a:buClr>
              <a:buSzPct val="95454"/>
              <a:buFont typeface="Wingdings 2"/>
              <a:buChar char=""/>
              <a:tabLst>
                <a:tab pos="287020" algn="l"/>
              </a:tabLst>
            </a:pPr>
            <a:r>
              <a:rPr dirty="0" u="heavy" sz="2200" spc="-5" b="1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Instruction cycle:</a:t>
            </a:r>
            <a:r>
              <a:rPr dirty="0" sz="2200" spc="-5" b="1">
                <a:latin typeface="Times New Roman"/>
                <a:cs typeface="Times New Roman"/>
              </a:rPr>
              <a:t> </a:t>
            </a:r>
            <a:r>
              <a:rPr dirty="0" sz="2200" spc="-5">
                <a:latin typeface="Times New Roman"/>
                <a:cs typeface="Times New Roman"/>
              </a:rPr>
              <a:t>is </a:t>
            </a:r>
            <a:r>
              <a:rPr dirty="0" sz="2200">
                <a:latin typeface="Times New Roman"/>
                <a:cs typeface="Times New Roman"/>
              </a:rPr>
              <a:t>defined </a:t>
            </a:r>
            <a:r>
              <a:rPr dirty="0" sz="2200" spc="-5">
                <a:latin typeface="Times New Roman"/>
                <a:cs typeface="Times New Roman"/>
              </a:rPr>
              <a:t>as the </a:t>
            </a:r>
            <a:r>
              <a:rPr dirty="0" sz="2200">
                <a:latin typeface="Times New Roman"/>
                <a:cs typeface="Times New Roman"/>
              </a:rPr>
              <a:t>time </a:t>
            </a:r>
            <a:r>
              <a:rPr dirty="0" sz="2200" spc="-5">
                <a:latin typeface="Times New Roman"/>
                <a:cs typeface="Times New Roman"/>
              </a:rPr>
              <a:t>required completing the  execution </a:t>
            </a:r>
            <a:r>
              <a:rPr dirty="0" sz="2200">
                <a:latin typeface="Times New Roman"/>
                <a:cs typeface="Times New Roman"/>
              </a:rPr>
              <a:t>of </a:t>
            </a:r>
            <a:r>
              <a:rPr dirty="0" sz="2200" spc="-5">
                <a:latin typeface="Times New Roman"/>
                <a:cs typeface="Times New Roman"/>
              </a:rPr>
              <a:t>an </a:t>
            </a:r>
            <a:r>
              <a:rPr dirty="0" sz="2200">
                <a:latin typeface="Times New Roman"/>
                <a:cs typeface="Times New Roman"/>
              </a:rPr>
              <a:t>instruction. </a:t>
            </a:r>
            <a:r>
              <a:rPr dirty="0" sz="2200" spc="-5">
                <a:latin typeface="Times New Roman"/>
                <a:cs typeface="Times New Roman"/>
              </a:rPr>
              <a:t>The </a:t>
            </a:r>
            <a:r>
              <a:rPr dirty="0" sz="2200">
                <a:latin typeface="Times New Roman"/>
                <a:cs typeface="Times New Roman"/>
              </a:rPr>
              <a:t>8085 </a:t>
            </a:r>
            <a:r>
              <a:rPr dirty="0" sz="2200" spc="-5">
                <a:latin typeface="Times New Roman"/>
                <a:cs typeface="Times New Roman"/>
              </a:rPr>
              <a:t>instruction </a:t>
            </a:r>
            <a:r>
              <a:rPr dirty="0" sz="2200">
                <a:latin typeface="Times New Roman"/>
                <a:cs typeface="Times New Roman"/>
              </a:rPr>
              <a:t>cycle </a:t>
            </a:r>
            <a:r>
              <a:rPr dirty="0" sz="2200" spc="-5">
                <a:latin typeface="Times New Roman"/>
                <a:cs typeface="Times New Roman"/>
              </a:rPr>
              <a:t>consists </a:t>
            </a:r>
            <a:r>
              <a:rPr dirty="0" sz="2200">
                <a:latin typeface="Times New Roman"/>
                <a:cs typeface="Times New Roman"/>
              </a:rPr>
              <a:t>of  one </a:t>
            </a:r>
            <a:r>
              <a:rPr dirty="0" sz="2200" spc="-5">
                <a:latin typeface="Times New Roman"/>
                <a:cs typeface="Times New Roman"/>
              </a:rPr>
              <a:t>to six machine </a:t>
            </a:r>
            <a:r>
              <a:rPr dirty="0" sz="2200">
                <a:latin typeface="Times New Roman"/>
                <a:cs typeface="Times New Roman"/>
              </a:rPr>
              <a:t>cycles or one </a:t>
            </a:r>
            <a:r>
              <a:rPr dirty="0" sz="2200" spc="-5">
                <a:latin typeface="Times New Roman"/>
                <a:cs typeface="Times New Roman"/>
              </a:rPr>
              <a:t>to six</a:t>
            </a:r>
            <a:r>
              <a:rPr dirty="0" sz="2200" spc="-10">
                <a:latin typeface="Times New Roman"/>
                <a:cs typeface="Times New Roman"/>
              </a:rPr>
              <a:t> </a:t>
            </a:r>
            <a:r>
              <a:rPr dirty="0" sz="2200" spc="-5">
                <a:latin typeface="Times New Roman"/>
                <a:cs typeface="Times New Roman"/>
              </a:rPr>
              <a:t>operations.</a:t>
            </a:r>
            <a:endParaRPr sz="22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2750">
              <a:latin typeface="Times New Roman"/>
              <a:cs typeface="Times New Roman"/>
            </a:endParaRPr>
          </a:p>
          <a:p>
            <a:pPr algn="just" marL="286385" marR="5080">
              <a:lnSpc>
                <a:spcPct val="100000"/>
              </a:lnSpc>
            </a:pPr>
            <a:r>
              <a:rPr dirty="0" u="heavy" sz="2200" spc="-5" b="1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Machine </a:t>
            </a:r>
            <a:r>
              <a:rPr dirty="0" sz="2200" b="1">
                <a:latin typeface="Times New Roman"/>
                <a:cs typeface="Times New Roman"/>
              </a:rPr>
              <a:t>cycle: </a:t>
            </a:r>
            <a:r>
              <a:rPr dirty="0" sz="2200" spc="-5">
                <a:latin typeface="Times New Roman"/>
                <a:cs typeface="Times New Roman"/>
              </a:rPr>
              <a:t>is </a:t>
            </a:r>
            <a:r>
              <a:rPr dirty="0" sz="2200">
                <a:latin typeface="Times New Roman"/>
                <a:cs typeface="Times New Roman"/>
              </a:rPr>
              <a:t>defined </a:t>
            </a:r>
            <a:r>
              <a:rPr dirty="0" sz="2200" spc="-5">
                <a:latin typeface="Times New Roman"/>
                <a:cs typeface="Times New Roman"/>
              </a:rPr>
              <a:t>as the </a:t>
            </a:r>
            <a:r>
              <a:rPr dirty="0" sz="2200">
                <a:latin typeface="Times New Roman"/>
                <a:cs typeface="Times New Roman"/>
              </a:rPr>
              <a:t>time required to </a:t>
            </a:r>
            <a:r>
              <a:rPr dirty="0" sz="2200" spc="-5">
                <a:latin typeface="Times New Roman"/>
                <a:cs typeface="Times New Roman"/>
              </a:rPr>
              <a:t>complete one  operation </a:t>
            </a:r>
            <a:r>
              <a:rPr dirty="0" sz="2200">
                <a:latin typeface="Times New Roman"/>
                <a:cs typeface="Times New Roman"/>
              </a:rPr>
              <a:t>of </a:t>
            </a:r>
            <a:r>
              <a:rPr dirty="0" sz="2200" spc="-5">
                <a:latin typeface="Times New Roman"/>
                <a:cs typeface="Times New Roman"/>
              </a:rPr>
              <a:t>accessing </a:t>
            </a:r>
            <a:r>
              <a:rPr dirty="0" sz="2200" spc="-25">
                <a:latin typeface="Times New Roman"/>
                <a:cs typeface="Times New Roman"/>
              </a:rPr>
              <a:t>memory, </a:t>
            </a:r>
            <a:r>
              <a:rPr dirty="0" sz="2200" spc="-5">
                <a:latin typeface="Times New Roman"/>
                <a:cs typeface="Times New Roman"/>
              </a:rPr>
              <a:t>I/O, </a:t>
            </a:r>
            <a:r>
              <a:rPr dirty="0" sz="2200">
                <a:latin typeface="Times New Roman"/>
                <a:cs typeface="Times New Roman"/>
              </a:rPr>
              <a:t>or </a:t>
            </a:r>
            <a:r>
              <a:rPr dirty="0" sz="2200" spc="-5">
                <a:latin typeface="Times New Roman"/>
                <a:cs typeface="Times New Roman"/>
              </a:rPr>
              <a:t>acknowledging an external  request. This </a:t>
            </a:r>
            <a:r>
              <a:rPr dirty="0" sz="2200">
                <a:latin typeface="Times New Roman"/>
                <a:cs typeface="Times New Roman"/>
              </a:rPr>
              <a:t>cycle </a:t>
            </a:r>
            <a:r>
              <a:rPr dirty="0" sz="2200" spc="-10">
                <a:latin typeface="Times New Roman"/>
                <a:cs typeface="Times New Roman"/>
              </a:rPr>
              <a:t>may </a:t>
            </a:r>
            <a:r>
              <a:rPr dirty="0" sz="2200" spc="-5">
                <a:latin typeface="Times New Roman"/>
                <a:cs typeface="Times New Roman"/>
              </a:rPr>
              <a:t>consist </a:t>
            </a:r>
            <a:r>
              <a:rPr dirty="0" sz="2200">
                <a:latin typeface="Times New Roman"/>
                <a:cs typeface="Times New Roman"/>
              </a:rPr>
              <a:t>of </a:t>
            </a:r>
            <a:r>
              <a:rPr dirty="0" sz="2200" spc="-5">
                <a:latin typeface="Times New Roman"/>
                <a:cs typeface="Times New Roman"/>
              </a:rPr>
              <a:t>three to six </a:t>
            </a:r>
            <a:r>
              <a:rPr dirty="0" sz="2200" spc="-30">
                <a:latin typeface="Times New Roman"/>
                <a:cs typeface="Times New Roman"/>
              </a:rPr>
              <a:t>T-sates. </a:t>
            </a:r>
            <a:r>
              <a:rPr dirty="0" sz="2200" spc="-5">
                <a:latin typeface="Times New Roman"/>
                <a:cs typeface="Times New Roman"/>
              </a:rPr>
              <a:t>In Figure </a:t>
            </a:r>
            <a:r>
              <a:rPr dirty="0" sz="2200">
                <a:latin typeface="Times New Roman"/>
                <a:cs typeface="Times New Roman"/>
              </a:rPr>
              <a:t>5,  </a:t>
            </a:r>
            <a:r>
              <a:rPr dirty="0" sz="2200" spc="-5">
                <a:latin typeface="Times New Roman"/>
                <a:cs typeface="Times New Roman"/>
              </a:rPr>
              <a:t>the instruction </a:t>
            </a:r>
            <a:r>
              <a:rPr dirty="0" sz="2200">
                <a:latin typeface="Times New Roman"/>
                <a:cs typeface="Times New Roman"/>
              </a:rPr>
              <a:t>cycle </a:t>
            </a:r>
            <a:r>
              <a:rPr dirty="0" sz="2200" spc="-5">
                <a:latin typeface="Times New Roman"/>
                <a:cs typeface="Times New Roman"/>
              </a:rPr>
              <a:t>and the machine </a:t>
            </a:r>
            <a:r>
              <a:rPr dirty="0" sz="2200">
                <a:latin typeface="Times New Roman"/>
                <a:cs typeface="Times New Roman"/>
              </a:rPr>
              <a:t>cycle </a:t>
            </a:r>
            <a:r>
              <a:rPr dirty="0" sz="2200" spc="-5">
                <a:latin typeface="Times New Roman"/>
                <a:cs typeface="Times New Roman"/>
              </a:rPr>
              <a:t>are the</a:t>
            </a:r>
            <a:r>
              <a:rPr dirty="0" sz="2200" spc="35">
                <a:latin typeface="Times New Roman"/>
                <a:cs typeface="Times New Roman"/>
              </a:rPr>
              <a:t> </a:t>
            </a:r>
            <a:r>
              <a:rPr dirty="0" sz="2200" spc="-10">
                <a:latin typeface="Times New Roman"/>
                <a:cs typeface="Times New Roman"/>
              </a:rPr>
              <a:t>same.</a:t>
            </a:r>
            <a:endParaRPr sz="22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/>
          <p:nvPr/>
        </p:nvSpPr>
        <p:spPr>
          <a:xfrm>
            <a:off x="0" y="223"/>
            <a:ext cx="9143999" cy="102870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/>
          <p:nvPr/>
        </p:nvSpPr>
        <p:spPr>
          <a:xfrm>
            <a:off x="4401357" y="0"/>
            <a:ext cx="4742641" cy="599949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/>
          <p:nvPr/>
        </p:nvSpPr>
        <p:spPr>
          <a:xfrm>
            <a:off x="0" y="0"/>
            <a:ext cx="9088207" cy="1020572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/>
          <p:nvPr/>
        </p:nvSpPr>
        <p:spPr>
          <a:xfrm>
            <a:off x="-828" y="52323"/>
            <a:ext cx="9145590" cy="901826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7" name="object 7"/>
          <p:cNvSpPr txBox="1">
            <a:spLocks noGrp="1"/>
          </p:cNvSpPr>
          <p:nvPr>
            <p:ph type="title"/>
          </p:nvPr>
        </p:nvSpPr>
        <p:spPr>
          <a:xfrm>
            <a:off x="1526794" y="857757"/>
            <a:ext cx="6091555" cy="513715"/>
          </a:xfrm>
          <a:prstGeom prst="rect"/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/>
              <a:t>De-multiplexing the Bus </a:t>
            </a:r>
            <a:r>
              <a:rPr dirty="0" spc="5"/>
              <a:t>AD7 </a:t>
            </a:r>
            <a:r>
              <a:rPr dirty="0"/>
              <a:t>–</a:t>
            </a:r>
            <a:r>
              <a:rPr dirty="0" spc="-475"/>
              <a:t> </a:t>
            </a:r>
            <a:r>
              <a:rPr dirty="0"/>
              <a:t>AD0</a:t>
            </a:r>
          </a:p>
        </p:txBody>
      </p:sp>
      <p:sp>
        <p:nvSpPr>
          <p:cNvPr id="9" name="object 9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27940">
              <a:lnSpc>
                <a:spcPts val="1245"/>
              </a:lnSpc>
            </a:pPr>
            <a:fld id="{81D60167-4931-47E6-BA6A-407CBD079E47}" type="slidenum">
              <a:rPr dirty="0"/>
              <a:t>40</a:t>
            </a:fld>
          </a:p>
        </p:txBody>
      </p:sp>
      <p:sp>
        <p:nvSpPr>
          <p:cNvPr id="8" name="object 8"/>
          <p:cNvSpPr txBox="1"/>
          <p:nvPr/>
        </p:nvSpPr>
        <p:spPr>
          <a:xfrm>
            <a:off x="535940" y="1959305"/>
            <a:ext cx="8072755" cy="1978025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287020" indent="-274320">
              <a:lnSpc>
                <a:spcPct val="100000"/>
              </a:lnSpc>
              <a:spcBef>
                <a:spcPts val="105"/>
              </a:spcBef>
              <a:buClr>
                <a:srgbClr val="0AD0D9"/>
              </a:buClr>
              <a:buSzPct val="95000"/>
              <a:buFont typeface="Wingdings 2"/>
              <a:buChar char=""/>
              <a:tabLst>
                <a:tab pos="286385" algn="l"/>
                <a:tab pos="287020" algn="l"/>
              </a:tabLst>
            </a:pPr>
            <a:r>
              <a:rPr dirty="0" u="heavy" sz="2000" spc="-20" b="1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T-state:</a:t>
            </a:r>
            <a:endParaRPr sz="20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2900">
              <a:latin typeface="Times New Roman"/>
              <a:cs typeface="Times New Roman"/>
            </a:endParaRPr>
          </a:p>
          <a:p>
            <a:pPr algn="just" marL="286385" marR="5080" indent="-20320">
              <a:lnSpc>
                <a:spcPct val="100000"/>
              </a:lnSpc>
              <a:spcBef>
                <a:spcPts val="5"/>
              </a:spcBef>
            </a:pPr>
            <a:r>
              <a:rPr dirty="0" sz="2000" spc="-5">
                <a:latin typeface="Times New Roman"/>
                <a:cs typeface="Times New Roman"/>
              </a:rPr>
              <a:t>Is defined as </a:t>
            </a:r>
            <a:r>
              <a:rPr dirty="0" sz="2000">
                <a:latin typeface="Times New Roman"/>
                <a:cs typeface="Times New Roman"/>
              </a:rPr>
              <a:t>one </a:t>
            </a:r>
            <a:r>
              <a:rPr dirty="0" sz="2000" spc="-5">
                <a:latin typeface="Times New Roman"/>
                <a:cs typeface="Times New Roman"/>
              </a:rPr>
              <a:t>subdivision of the operation performed in </a:t>
            </a:r>
            <a:r>
              <a:rPr dirty="0" sz="2000">
                <a:latin typeface="Times New Roman"/>
                <a:cs typeface="Times New Roman"/>
              </a:rPr>
              <a:t>one </a:t>
            </a:r>
            <a:r>
              <a:rPr dirty="0" sz="2000" spc="-5">
                <a:latin typeface="Times New Roman"/>
                <a:cs typeface="Times New Roman"/>
              </a:rPr>
              <a:t>clock  period. These subdivisions </a:t>
            </a:r>
            <a:r>
              <a:rPr dirty="0" sz="2000">
                <a:latin typeface="Times New Roman"/>
                <a:cs typeface="Times New Roman"/>
              </a:rPr>
              <a:t>are </a:t>
            </a:r>
            <a:r>
              <a:rPr dirty="0" sz="2000" spc="-5">
                <a:latin typeface="Times New Roman"/>
                <a:cs typeface="Times New Roman"/>
              </a:rPr>
              <a:t>internal states synchronized with </a:t>
            </a:r>
            <a:r>
              <a:rPr dirty="0" sz="2000">
                <a:latin typeface="Times New Roman"/>
                <a:cs typeface="Times New Roman"/>
              </a:rPr>
              <a:t>the  </a:t>
            </a:r>
            <a:r>
              <a:rPr dirty="0" sz="2000" spc="-5">
                <a:latin typeface="Times New Roman"/>
                <a:cs typeface="Times New Roman"/>
              </a:rPr>
              <a:t>system clock. </a:t>
            </a:r>
            <a:r>
              <a:rPr dirty="0" sz="2000">
                <a:latin typeface="Times New Roman"/>
                <a:cs typeface="Times New Roman"/>
              </a:rPr>
              <a:t>and </a:t>
            </a:r>
            <a:r>
              <a:rPr dirty="0" sz="2000" spc="-5">
                <a:latin typeface="Times New Roman"/>
                <a:cs typeface="Times New Roman"/>
              </a:rPr>
              <a:t>each </a:t>
            </a:r>
            <a:r>
              <a:rPr dirty="0" sz="2000" spc="-30">
                <a:latin typeface="Times New Roman"/>
                <a:cs typeface="Times New Roman"/>
              </a:rPr>
              <a:t>T-state </a:t>
            </a:r>
            <a:r>
              <a:rPr dirty="0" sz="2000" spc="-5">
                <a:latin typeface="Times New Roman"/>
                <a:cs typeface="Times New Roman"/>
              </a:rPr>
              <a:t>is </a:t>
            </a:r>
            <a:r>
              <a:rPr dirty="0" sz="2000">
                <a:latin typeface="Times New Roman"/>
                <a:cs typeface="Times New Roman"/>
              </a:rPr>
              <a:t>precisely equal to </a:t>
            </a:r>
            <a:r>
              <a:rPr dirty="0" sz="2000" spc="-5">
                <a:latin typeface="Times New Roman"/>
                <a:cs typeface="Times New Roman"/>
              </a:rPr>
              <a:t>one clock  </a:t>
            </a:r>
            <a:r>
              <a:rPr dirty="0" sz="2000">
                <a:latin typeface="Times New Roman"/>
                <a:cs typeface="Times New Roman"/>
              </a:rPr>
              <a:t>synonymously period. The </a:t>
            </a:r>
            <a:r>
              <a:rPr dirty="0" sz="2000" spc="-5">
                <a:latin typeface="Times New Roman"/>
                <a:cs typeface="Times New Roman"/>
              </a:rPr>
              <a:t>terms </a:t>
            </a:r>
            <a:r>
              <a:rPr dirty="0" sz="2000" spc="-30">
                <a:latin typeface="Times New Roman"/>
                <a:cs typeface="Times New Roman"/>
              </a:rPr>
              <a:t>T-state </a:t>
            </a:r>
            <a:r>
              <a:rPr dirty="0" sz="2000">
                <a:latin typeface="Times New Roman"/>
                <a:cs typeface="Times New Roman"/>
              </a:rPr>
              <a:t>and </a:t>
            </a:r>
            <a:r>
              <a:rPr dirty="0" sz="2000" spc="-5">
                <a:latin typeface="Times New Roman"/>
                <a:cs typeface="Times New Roman"/>
              </a:rPr>
              <a:t>clock </a:t>
            </a:r>
            <a:r>
              <a:rPr dirty="0" sz="2000">
                <a:latin typeface="Times New Roman"/>
                <a:cs typeface="Times New Roman"/>
              </a:rPr>
              <a:t>period are often</a:t>
            </a:r>
            <a:r>
              <a:rPr dirty="0" sz="2000" spc="350">
                <a:latin typeface="Times New Roman"/>
                <a:cs typeface="Times New Roman"/>
              </a:rPr>
              <a:t> </a:t>
            </a:r>
            <a:r>
              <a:rPr dirty="0" sz="2000">
                <a:latin typeface="Times New Roman"/>
                <a:cs typeface="Times New Roman"/>
              </a:rPr>
              <a:t>used</a:t>
            </a:r>
            <a:endParaRPr sz="20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467611" y="928116"/>
            <a:ext cx="5937503" cy="55778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 txBox="1"/>
          <p:nvPr/>
        </p:nvSpPr>
        <p:spPr>
          <a:xfrm>
            <a:off x="2116582" y="6031179"/>
            <a:ext cx="4623435" cy="39116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2400" spc="-35">
                <a:solidFill>
                  <a:srgbClr val="FFFFFF"/>
                </a:solidFill>
                <a:latin typeface="Times New Roman"/>
                <a:cs typeface="Times New Roman"/>
              </a:rPr>
              <a:t>Table </a:t>
            </a:r>
            <a:r>
              <a:rPr dirty="0" sz="2400">
                <a:solidFill>
                  <a:srgbClr val="FFFFFF"/>
                </a:solidFill>
                <a:latin typeface="Times New Roman"/>
                <a:cs typeface="Times New Roman"/>
              </a:rPr>
              <a:t>(1) Many Intel</a:t>
            </a:r>
            <a:r>
              <a:rPr dirty="0" sz="2400" spc="-45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dirty="0" sz="2400" spc="-5">
                <a:solidFill>
                  <a:srgbClr val="FFFFFF"/>
                </a:solidFill>
                <a:latin typeface="Times New Roman"/>
                <a:cs typeface="Times New Roman"/>
              </a:rPr>
              <a:t>microprocessors</a:t>
            </a:r>
            <a:endParaRPr sz="24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533400" y="1828800"/>
            <a:ext cx="7924800" cy="419100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 txBox="1"/>
          <p:nvPr/>
        </p:nvSpPr>
        <p:spPr>
          <a:xfrm>
            <a:off x="8533130" y="6555667"/>
            <a:ext cx="181610" cy="17843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34290">
              <a:lnSpc>
                <a:spcPts val="1245"/>
              </a:lnSpc>
            </a:pPr>
            <a:fld id="{81D60167-4931-47E6-BA6A-407CBD079E47}" type="slidenum">
              <a:rPr dirty="0" sz="1200">
                <a:solidFill>
                  <a:srgbClr val="D1EAED"/>
                </a:solidFill>
                <a:latin typeface="Constantia"/>
                <a:cs typeface="Constantia"/>
              </a:rPr>
              <a:t>12</a:t>
            </a:fld>
            <a:endParaRPr sz="1200">
              <a:latin typeface="Constantia"/>
              <a:cs typeface="Constantia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/>
          <p:nvPr/>
        </p:nvSpPr>
        <p:spPr>
          <a:xfrm>
            <a:off x="0" y="223"/>
            <a:ext cx="9143999" cy="102870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/>
          <p:nvPr/>
        </p:nvSpPr>
        <p:spPr>
          <a:xfrm>
            <a:off x="4401357" y="0"/>
            <a:ext cx="4742641" cy="599949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/>
          <p:nvPr/>
        </p:nvSpPr>
        <p:spPr>
          <a:xfrm>
            <a:off x="0" y="0"/>
            <a:ext cx="9088207" cy="1020572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/>
          <p:nvPr/>
        </p:nvSpPr>
        <p:spPr>
          <a:xfrm>
            <a:off x="-828" y="52323"/>
            <a:ext cx="9145590" cy="901826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7" name="object 7"/>
          <p:cNvSpPr/>
          <p:nvPr/>
        </p:nvSpPr>
        <p:spPr>
          <a:xfrm>
            <a:off x="733044" y="827532"/>
            <a:ext cx="7435596" cy="498348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8" name="object 8"/>
          <p:cNvSpPr txBox="1">
            <a:spLocks noGrp="1"/>
          </p:cNvSpPr>
          <p:nvPr>
            <p:ph type="title"/>
          </p:nvPr>
        </p:nvSpPr>
        <p:spPr>
          <a:xfrm>
            <a:off x="520700" y="1861769"/>
            <a:ext cx="7816215" cy="1165860"/>
          </a:xfrm>
          <a:prstGeom prst="rect"/>
        </p:spPr>
        <p:txBody>
          <a:bodyPr wrap="square" lIns="0" tIns="79375" rIns="0" bIns="0" rtlCol="0" vert="horz">
            <a:spAutoFit/>
          </a:bodyPr>
          <a:lstStyle/>
          <a:p>
            <a:pPr algn="just" marL="12700" marR="5080">
              <a:lnSpc>
                <a:spcPct val="80000"/>
              </a:lnSpc>
              <a:spcBef>
                <a:spcPts val="625"/>
              </a:spcBef>
            </a:pPr>
            <a:r>
              <a:rPr dirty="0" u="heavy" sz="2200" spc="-5" b="1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Microcomputer</a:t>
            </a:r>
            <a:r>
              <a:rPr dirty="0" sz="2200" spc="-5" b="1">
                <a:solidFill>
                  <a:srgbClr val="000000"/>
                </a:solidFill>
                <a:latin typeface="Times New Roman"/>
                <a:cs typeface="Times New Roman"/>
              </a:rPr>
              <a:t>: </a:t>
            </a:r>
            <a:r>
              <a:rPr dirty="0" sz="2200" spc="-5">
                <a:solidFill>
                  <a:srgbClr val="FFFFFF"/>
                </a:solidFill>
              </a:rPr>
              <a:t>a computer that depends on a </a:t>
            </a:r>
            <a:r>
              <a:rPr dirty="0" sz="2200" spc="-15">
                <a:solidFill>
                  <a:srgbClr val="FFFFFF"/>
                </a:solidFill>
              </a:rPr>
              <a:t>microprocessor. </a:t>
            </a:r>
            <a:r>
              <a:rPr dirty="0" sz="2200" spc="-10">
                <a:solidFill>
                  <a:srgbClr val="FFFFFF"/>
                </a:solidFill>
              </a:rPr>
              <a:t>It  </a:t>
            </a:r>
            <a:r>
              <a:rPr dirty="0" sz="2200" spc="-5">
                <a:solidFill>
                  <a:srgbClr val="FFFFFF"/>
                </a:solidFill>
              </a:rPr>
              <a:t>contains a CPU </a:t>
            </a:r>
            <a:r>
              <a:rPr dirty="0" sz="2200">
                <a:solidFill>
                  <a:srgbClr val="FFFFFF"/>
                </a:solidFill>
              </a:rPr>
              <a:t>on </a:t>
            </a:r>
            <a:r>
              <a:rPr dirty="0" sz="2200" spc="-5">
                <a:solidFill>
                  <a:srgbClr val="FFFFFF"/>
                </a:solidFill>
              </a:rPr>
              <a:t>a microchip (the microprocessor), a </a:t>
            </a:r>
            <a:r>
              <a:rPr dirty="0" sz="2200">
                <a:solidFill>
                  <a:srgbClr val="FFFFFF"/>
                </a:solidFill>
              </a:rPr>
              <a:t>memory  </a:t>
            </a:r>
            <a:r>
              <a:rPr dirty="0" sz="2200" spc="-5">
                <a:solidFill>
                  <a:srgbClr val="FFFFFF"/>
                </a:solidFill>
              </a:rPr>
              <a:t>system </a:t>
            </a:r>
            <a:r>
              <a:rPr dirty="0" sz="2200">
                <a:solidFill>
                  <a:srgbClr val="FFFFFF"/>
                </a:solidFill>
              </a:rPr>
              <a:t>(typically </a:t>
            </a:r>
            <a:r>
              <a:rPr dirty="0" sz="2200" spc="-10">
                <a:solidFill>
                  <a:srgbClr val="FFFFFF"/>
                </a:solidFill>
              </a:rPr>
              <a:t>ROM and </a:t>
            </a:r>
            <a:r>
              <a:rPr dirty="0" sz="2200" spc="-5">
                <a:solidFill>
                  <a:srgbClr val="FFFFFF"/>
                </a:solidFill>
              </a:rPr>
              <a:t>RAM), a bus system </a:t>
            </a:r>
            <a:r>
              <a:rPr dirty="0" sz="2200">
                <a:solidFill>
                  <a:srgbClr val="FFFFFF"/>
                </a:solidFill>
              </a:rPr>
              <a:t>and </a:t>
            </a:r>
            <a:r>
              <a:rPr dirty="0" sz="2200" spc="-5">
                <a:solidFill>
                  <a:srgbClr val="FFFFFF"/>
                </a:solidFill>
              </a:rPr>
              <a:t>I/O ports </a:t>
            </a:r>
            <a:r>
              <a:rPr dirty="0" sz="2200" spc="-10">
                <a:solidFill>
                  <a:srgbClr val="FFFFFF"/>
                </a:solidFill>
              </a:rPr>
              <a:t>and  </a:t>
            </a:r>
            <a:r>
              <a:rPr dirty="0" sz="2200">
                <a:solidFill>
                  <a:srgbClr val="FFFFFF"/>
                </a:solidFill>
              </a:rPr>
              <a:t>typically </a:t>
            </a:r>
            <a:r>
              <a:rPr dirty="0" sz="2200" spc="-5">
                <a:solidFill>
                  <a:srgbClr val="FFFFFF"/>
                </a:solidFill>
              </a:rPr>
              <a:t>housed in a</a:t>
            </a:r>
            <a:r>
              <a:rPr dirty="0" sz="2200" spc="-10">
                <a:solidFill>
                  <a:srgbClr val="FFFFFF"/>
                </a:solidFill>
              </a:rPr>
              <a:t> </a:t>
            </a:r>
            <a:r>
              <a:rPr dirty="0" sz="2200" spc="-5">
                <a:solidFill>
                  <a:srgbClr val="FFFFFF"/>
                </a:solidFill>
              </a:rPr>
              <a:t>motherboard.</a:t>
            </a:r>
            <a:endParaRPr sz="2200">
              <a:latin typeface="Times New Roman"/>
              <a:cs typeface="Times New Roman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8533130" y="6555667"/>
            <a:ext cx="181610" cy="17843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34290">
              <a:lnSpc>
                <a:spcPts val="1245"/>
              </a:lnSpc>
            </a:pPr>
            <a:fld id="{81D60167-4931-47E6-BA6A-407CBD079E47}" type="slidenum">
              <a:rPr dirty="0" sz="1200">
                <a:solidFill>
                  <a:srgbClr val="D1EAED"/>
                </a:solidFill>
                <a:latin typeface="Constantia"/>
                <a:cs typeface="Constantia"/>
              </a:rPr>
              <a:t>12</a:t>
            </a:fld>
            <a:endParaRPr sz="1200">
              <a:latin typeface="Constantia"/>
              <a:cs typeface="Constantia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520700" y="3673221"/>
            <a:ext cx="7820025" cy="2372360"/>
          </a:xfrm>
          <a:prstGeom prst="rect">
            <a:avLst/>
          </a:prstGeom>
        </p:spPr>
        <p:txBody>
          <a:bodyPr wrap="square" lIns="0" tIns="79375" rIns="0" bIns="0" rtlCol="0" vert="horz">
            <a:spAutoFit/>
          </a:bodyPr>
          <a:lstStyle/>
          <a:p>
            <a:pPr algn="just" marL="12700" marR="5080">
              <a:lnSpc>
                <a:spcPct val="80000"/>
              </a:lnSpc>
              <a:spcBef>
                <a:spcPts val="625"/>
              </a:spcBef>
            </a:pPr>
            <a:r>
              <a:rPr dirty="0" u="heavy" sz="2200" spc="-10" b="1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Microprocessor</a:t>
            </a:r>
            <a:r>
              <a:rPr dirty="0" sz="2200" spc="-10" b="1">
                <a:latin typeface="Times New Roman"/>
                <a:cs typeface="Times New Roman"/>
              </a:rPr>
              <a:t>: </a:t>
            </a:r>
            <a:r>
              <a:rPr dirty="0" sz="2200" spc="-5">
                <a:solidFill>
                  <a:srgbClr val="FFFFFF"/>
                </a:solidFill>
                <a:latin typeface="Times New Roman"/>
                <a:cs typeface="Times New Roman"/>
              </a:rPr>
              <a:t>a silicon chip that contains a CPU. In the world </a:t>
            </a:r>
            <a:r>
              <a:rPr dirty="0" sz="2200">
                <a:solidFill>
                  <a:srgbClr val="FFFFFF"/>
                </a:solidFill>
                <a:latin typeface="Times New Roman"/>
                <a:cs typeface="Times New Roman"/>
              </a:rPr>
              <a:t>of  </a:t>
            </a:r>
            <a:r>
              <a:rPr dirty="0" sz="2200" spc="-5">
                <a:solidFill>
                  <a:srgbClr val="FFFFFF"/>
                </a:solidFill>
                <a:latin typeface="Times New Roman"/>
                <a:cs typeface="Times New Roman"/>
              </a:rPr>
              <a:t>personal computers, </a:t>
            </a:r>
            <a:r>
              <a:rPr dirty="0" sz="2200">
                <a:solidFill>
                  <a:srgbClr val="FFFFFF"/>
                </a:solidFill>
                <a:latin typeface="Times New Roman"/>
                <a:cs typeface="Times New Roman"/>
              </a:rPr>
              <a:t>the </a:t>
            </a:r>
            <a:r>
              <a:rPr dirty="0" sz="2200" spc="-5">
                <a:solidFill>
                  <a:srgbClr val="FFFFFF"/>
                </a:solidFill>
                <a:latin typeface="Times New Roman"/>
                <a:cs typeface="Times New Roman"/>
              </a:rPr>
              <a:t>terms microprocessor </a:t>
            </a:r>
            <a:r>
              <a:rPr dirty="0" sz="2200" spc="-10">
                <a:solidFill>
                  <a:srgbClr val="FFFFFF"/>
                </a:solidFill>
                <a:latin typeface="Times New Roman"/>
                <a:cs typeface="Times New Roman"/>
              </a:rPr>
              <a:t>and </a:t>
            </a:r>
            <a:r>
              <a:rPr dirty="0" sz="2200" spc="-5">
                <a:solidFill>
                  <a:srgbClr val="FFFFFF"/>
                </a:solidFill>
                <a:latin typeface="Times New Roman"/>
                <a:cs typeface="Times New Roman"/>
              </a:rPr>
              <a:t>CPU are used  </a:t>
            </a:r>
            <a:r>
              <a:rPr dirty="0" sz="2200" spc="-10">
                <a:solidFill>
                  <a:srgbClr val="FFFFFF"/>
                </a:solidFill>
                <a:latin typeface="Times New Roman"/>
                <a:cs typeface="Times New Roman"/>
              </a:rPr>
              <a:t>interchangeably. </a:t>
            </a:r>
            <a:r>
              <a:rPr dirty="0" sz="2200" spc="-5">
                <a:solidFill>
                  <a:srgbClr val="FFFFFF"/>
                </a:solidFill>
                <a:latin typeface="Times New Roman"/>
                <a:cs typeface="Times New Roman"/>
              </a:rPr>
              <a:t>It (sometimes </a:t>
            </a:r>
            <a:r>
              <a:rPr dirty="0" sz="2200">
                <a:solidFill>
                  <a:srgbClr val="FFFFFF"/>
                </a:solidFill>
                <a:latin typeface="Times New Roman"/>
                <a:cs typeface="Times New Roman"/>
              </a:rPr>
              <a:t>abbreviated </a:t>
            </a:r>
            <a:r>
              <a:rPr dirty="0" sz="2200" spc="-5">
                <a:solidFill>
                  <a:srgbClr val="FFFFFF"/>
                </a:solidFill>
                <a:latin typeface="Times New Roman"/>
                <a:cs typeface="Times New Roman"/>
              </a:rPr>
              <a:t>μP) is a digital electronic  component with miniaturized transistors </a:t>
            </a:r>
            <a:r>
              <a:rPr dirty="0" sz="2200">
                <a:solidFill>
                  <a:srgbClr val="FFFFFF"/>
                </a:solidFill>
                <a:latin typeface="Times New Roman"/>
                <a:cs typeface="Times New Roman"/>
              </a:rPr>
              <a:t>on </a:t>
            </a:r>
            <a:r>
              <a:rPr dirty="0" sz="2200" spc="-5">
                <a:solidFill>
                  <a:srgbClr val="FFFFFF"/>
                </a:solidFill>
                <a:latin typeface="Times New Roman"/>
                <a:cs typeface="Times New Roman"/>
              </a:rPr>
              <a:t>a single semiconductor  integrated circuit</a:t>
            </a:r>
            <a:r>
              <a:rPr dirty="0" sz="2200" spc="3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dirty="0" sz="2200" spc="-5">
                <a:solidFill>
                  <a:srgbClr val="FFFFFF"/>
                </a:solidFill>
                <a:latin typeface="Times New Roman"/>
                <a:cs typeface="Times New Roman"/>
              </a:rPr>
              <a:t>(IC).</a:t>
            </a:r>
            <a:endParaRPr sz="22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5"/>
              </a:spcBef>
            </a:pPr>
            <a:endParaRPr sz="2750">
              <a:latin typeface="Times New Roman"/>
              <a:cs typeface="Times New Roman"/>
            </a:endParaRPr>
          </a:p>
          <a:p>
            <a:pPr algn="just" marL="12700" marR="6985">
              <a:lnSpc>
                <a:spcPct val="80000"/>
              </a:lnSpc>
            </a:pPr>
            <a:r>
              <a:rPr dirty="0" sz="2200" spc="-5">
                <a:solidFill>
                  <a:srgbClr val="FFFFFF"/>
                </a:solidFill>
                <a:latin typeface="Times New Roman"/>
                <a:cs typeface="Times New Roman"/>
              </a:rPr>
              <a:t>Microprocessors also control the logic </a:t>
            </a:r>
            <a:r>
              <a:rPr dirty="0" sz="2200">
                <a:solidFill>
                  <a:srgbClr val="FFFFFF"/>
                </a:solidFill>
                <a:latin typeface="Times New Roman"/>
                <a:cs typeface="Times New Roman"/>
              </a:rPr>
              <a:t>of </a:t>
            </a:r>
            <a:r>
              <a:rPr dirty="0" sz="2200" spc="-5">
                <a:solidFill>
                  <a:srgbClr val="FFFFFF"/>
                </a:solidFill>
                <a:latin typeface="Times New Roman"/>
                <a:cs typeface="Times New Roman"/>
              </a:rPr>
              <a:t>almost all digital devices,  from clock radios to fuel-injection systems for</a:t>
            </a:r>
            <a:r>
              <a:rPr dirty="0" sz="2200" spc="9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dirty="0" sz="2200" spc="-5">
                <a:solidFill>
                  <a:srgbClr val="FFFFFF"/>
                </a:solidFill>
                <a:latin typeface="Times New Roman"/>
                <a:cs typeface="Times New Roman"/>
              </a:rPr>
              <a:t>automobiles.</a:t>
            </a:r>
            <a:endParaRPr sz="22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Application>Microsoft Office PowerPoint</Application>
  <PresentationFormat>On-screen Show (4:3)</PresentationFormat>
  <ScaleCrop>false</ScaleCrop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Asus8</dc:creator>
  <dc:title>Slide 1</dc:title>
  <dcterms:created xsi:type="dcterms:W3CDTF">2018-11-13T09:13:23Z</dcterms:created>
  <dcterms:modified xsi:type="dcterms:W3CDTF">2018-11-13T09:13:23Z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2017-02-21T00:00:00Z</vt:filetime>
  </property>
  <property fmtid="{D5CDD505-2E9C-101B-9397-08002B2CF9AE}" pid="3" name="Creator">
    <vt:lpwstr>Microsoft® PowerPoint® 2013</vt:lpwstr>
  </property>
  <property fmtid="{D5CDD505-2E9C-101B-9397-08002B2CF9AE}" pid="4" name="LastSaved">
    <vt:filetime>2018-11-13T00:00:00Z</vt:filetime>
  </property>
</Properties>
</file>